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7772400" cy="10058400"/>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D78FA534-6A92-4329-B06A-D27B6A8AD51C}">
  <a:tblStyle styleId="{D78FA534-6A92-4329-B06A-D27B6A8AD51C}" styleName="Table_0"/>
  <a:tblStyle styleId="{1020D9F9-D4B5-411A-A4B6-DA93D9572E0B}" styleName="Table_1"/>
  <a:tblStyle styleId="{8888589C-B2CC-4740-ADE5-D5F93692830B}" styleName="Table_2"/>
  <a:tblStyle styleId="{CD8C1BED-5FAC-4D14-BF3A-232EF5195F81}" styleName="Table_3"/>
  <a:tblStyle styleId="{BABAD51B-ED0D-4F44-B9D6-FB78761B8D2E}" styleName="Table_4"/>
  <a:tblStyle styleId="{901371F2-9F48-45D8-807E-E8E83E8A65D1}" styleName="Table_5"/>
  <a:tblStyle styleId="{0FCBB6DF-7FA2-45A2-9368-CE622AED4BD1}" styleName="Table_6"/>
  <a:tblStyle styleId="{07FBA5FE-E5C4-4DDE-B370-FB34191542AC}" styleName="Table_7"/>
  <a:tblStyle styleId="{13360DB8-D78D-486E-8424-B979AD8307A2}" styleName="Table_8"/>
  <a:tblStyle styleId="{CE9EDFE8-10E4-4E7C-BFF7-E7045DABFA96}" styleName="Table_9"/>
  <a:tblStyle styleId="{D2C51ACB-1B89-4347-BE4D-318DEC2E0C9D}" styleName="Table_10"/>
  <a:tblStyle styleId="{27D04FF8-ACDF-491C-8F14-155A9246274E}" styleName="Table_11"/>
  <a:tblStyle styleId="{B80F78DE-2423-4327-8DFB-0CBA7FC4AAF0}" styleName="Table_12"/>
  <a:tblStyle styleId="{3562628A-32E3-4D96-AF3C-89C81916F5A2}" styleName="Table_13"/>
  <a:tblStyle styleId="{4C27DCB1-4AE9-457C-8FFF-8C6A9D3282C8}" styleName="Table_14"/>
  <a:tblStyle styleId="{A351498F-C5CC-427C-BA38-44E02BAF43F3}" styleName="Table_15"/>
  <a:tblStyle styleId="{40888098-74FC-472B-8889-F0C00DBBE2D6}" styleName="Table_16"/>
  <a:tblStyle styleId="{FC137033-D007-4B1A-8C4E-D361DA21D531}" styleName="Table_17"/>
  <a:tblStyle styleId="{F95E7028-446B-4452-9AFC-9DEE1FEF4DB0}" styleName="Table_18"/>
  <a:tblStyle styleId="{260C0423-EDEC-4AE1-A376-E2CD434C3789}" styleName="Table_19"/>
  <a:tblStyle styleId="{BC47F44E-56E6-4EFC-AFB3-FC554E5827A1}" styleName="Table_20"/>
  <a:tblStyle styleId="{CAF14D01-EF2E-446E-871A-568F9E286605}" styleName="Table_21"/>
  <a:tblStyle styleId="{ED15CE41-D3F9-4BDC-92FE-3E8C8202D231}" styleName="Table_22"/>
  <a:tblStyle styleId="{1001410D-FAEE-43D1-9E12-1DEC9FA9587A}" styleName="Table_23"/>
  <a:tblStyle styleId="{60F7AB97-8DC8-4BB9-8465-D00C71DBCD1C}" styleName="Table_24"/>
  <a:tblStyle styleId="{A7078FAA-714F-4F6D-8FCC-952C470EAAD8}" styleName="Table_25"/>
  <a:tblStyle styleId="{3D0EF264-42FC-4CED-94E9-2355E75D2B0E}" styleName="Table_26"/>
  <a:tblStyle styleId="{BB6BA825-83C7-479B-8B4D-1372E2891B36}" styleName="Table_27"/>
  <a:tblStyle styleId="{686078E5-1BF1-4D48-9272-2A936B0F6267}" styleName="Table_28"/>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260" y="-9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4" name="Shape 4"/>
          <p:cNvSpPr>
            <a:spLocks noGrp="1" noRot="1" noChangeAspect="1"/>
          </p:cNvSpPr>
          <p:nvPr>
            <p:ph type="sldImg" idx="3"/>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noAutofit/>
          </a:bodyPr>
          <a:lstStyle/>
          <a:p>
            <a:pPr marL="0" lvl="0" indent="-88900">
              <a:spcBef>
                <a:spcPts val="0"/>
              </a:spcBef>
              <a:buClr>
                <a:srgbClr val="000000"/>
              </a:buClr>
              <a:buFont typeface="Arial"/>
              <a:buChar char="●"/>
            </a:pPr>
            <a:endParaRPr/>
          </a:p>
          <a:p>
            <a:pPr marL="509397" lvl="1" indent="-90297">
              <a:spcBef>
                <a:spcPts val="0"/>
              </a:spcBef>
              <a:buClr>
                <a:srgbClr val="000000"/>
              </a:buClr>
              <a:buFont typeface="Courier New"/>
              <a:buChar char="o"/>
            </a:pPr>
            <a:endParaRPr/>
          </a:p>
          <a:p>
            <a:pPr marL="1018795" lvl="2" indent="-91694">
              <a:spcBef>
                <a:spcPts val="0"/>
              </a:spcBef>
              <a:buClr>
                <a:srgbClr val="000000"/>
              </a:buClr>
              <a:buFont typeface="Wingdings"/>
              <a:buChar char="§"/>
            </a:pPr>
            <a:endParaRPr/>
          </a:p>
          <a:p>
            <a:pPr marL="1528193" lvl="3" indent="-93092">
              <a:spcBef>
                <a:spcPts val="0"/>
              </a:spcBef>
              <a:buClr>
                <a:srgbClr val="000000"/>
              </a:buClr>
              <a:buFont typeface="Arial"/>
              <a:buChar char="●"/>
            </a:pPr>
            <a:endParaRPr/>
          </a:p>
          <a:p>
            <a:pPr marL="2037591" lvl="4" indent="-94490">
              <a:spcBef>
                <a:spcPts val="0"/>
              </a:spcBef>
              <a:buClr>
                <a:srgbClr val="000000"/>
              </a:buClr>
              <a:buFont typeface="Courier New"/>
              <a:buChar char="o"/>
            </a:pPr>
            <a:endParaRPr/>
          </a:p>
          <a:p>
            <a:pPr marL="2546988" lvl="5" indent="-95887">
              <a:spcBef>
                <a:spcPts val="0"/>
              </a:spcBef>
              <a:buClr>
                <a:srgbClr val="000000"/>
              </a:buClr>
              <a:buFont typeface="Wingdings"/>
              <a:buChar char="§"/>
            </a:pPr>
            <a:endParaRPr/>
          </a:p>
          <a:p>
            <a:pPr marL="3056386" lvl="6" indent="-97285">
              <a:spcBef>
                <a:spcPts val="0"/>
              </a:spcBef>
              <a:buClr>
                <a:srgbClr val="000000"/>
              </a:buClr>
              <a:buFont typeface="Arial"/>
              <a:buChar char="●"/>
            </a:pPr>
            <a:endParaRPr/>
          </a:p>
          <a:p>
            <a:pPr marL="3565783" lvl="7" indent="-98683">
              <a:spcBef>
                <a:spcPts val="0"/>
              </a:spcBef>
              <a:buClr>
                <a:srgbClr val="000000"/>
              </a:buClr>
              <a:buFont typeface="Courier New"/>
              <a:buChar char="o"/>
            </a:pPr>
            <a:endParaRPr/>
          </a:p>
          <a:p>
            <a:pPr marL="4075182" lvl="8" indent="-100081">
              <a:spcBef>
                <a:spcPts val="0"/>
              </a:spcBef>
              <a:buClr>
                <a:srgbClr val="000000"/>
              </a:buClr>
              <a:buFont typeface="Wingdings"/>
              <a:buChar char="§"/>
            </a:pPr>
            <a:endParaRPr/>
          </a:p>
        </p:txBody>
      </p:sp>
    </p:spTree>
    <p:extLst>
      <p:ext uri="{BB962C8B-B14F-4D97-AF65-F5344CB8AC3E}">
        <p14:creationId xmlns:p14="http://schemas.microsoft.com/office/powerpoint/2010/main" val="226716323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93" name="Shape 93"/>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77" name="Shape 177"/>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85" name="Shape 185"/>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93" name="Shape 193"/>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6" name="Shape 106"/>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4" name="Shape 114"/>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21" name="Shape 121"/>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29" name="Shape 129"/>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42" name="Shape 142"/>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50" name="Shape 150"/>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57" name="Shape 157"/>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64" name="Shape 164"/>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388619" y="402802"/>
            <a:ext cx="6995161" cy="1676399"/>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7" name="Shape 17"/>
          <p:cNvSpPr txBox="1">
            <a:spLocks noGrp="1"/>
          </p:cNvSpPr>
          <p:nvPr>
            <p:ph type="body" idx="1"/>
          </p:nvPr>
        </p:nvSpPr>
        <p:spPr>
          <a:xfrm>
            <a:off x="388619" y="2346963"/>
            <a:ext cx="6995161" cy="6638078"/>
          </a:xfrm>
          <a:prstGeom prst="rect">
            <a:avLst/>
          </a:prstGeom>
          <a:noFill/>
          <a:ln>
            <a:noFill/>
          </a:ln>
        </p:spPr>
        <p:txBody>
          <a:bodyPr lIns="91425" tIns="91425" rIns="91425" bIns="91425" anchor="t" anchorCtr="0"/>
          <a:lstStyle>
            <a:lvl1pPr marL="382048" indent="-159798" algn="l" rtl="0">
              <a:spcBef>
                <a:spcPts val="700"/>
              </a:spcBef>
              <a:buClr>
                <a:schemeClr val="dk1"/>
              </a:buClr>
              <a:buFont typeface="Arial"/>
              <a:buChar char="•"/>
              <a:defRPr/>
            </a:lvl1pPr>
            <a:lvl2pPr marL="827771" indent="-122920" algn="l" rtl="0">
              <a:spcBef>
                <a:spcPts val="620"/>
              </a:spcBef>
              <a:buClr>
                <a:schemeClr val="dk1"/>
              </a:buClr>
              <a:buFont typeface="Arial"/>
              <a:buChar char="–"/>
              <a:defRPr/>
            </a:lvl2pPr>
            <a:lvl3pPr marL="1273494" indent="-92393" algn="l" rtl="0">
              <a:spcBef>
                <a:spcPts val="520"/>
              </a:spcBef>
              <a:buClr>
                <a:schemeClr val="dk1"/>
              </a:buClr>
              <a:buFont typeface="Arial"/>
              <a:buChar char="•"/>
              <a:defRPr/>
            </a:lvl3pPr>
            <a:lvl4pPr marL="1782892" indent="-119191" algn="l" rtl="0">
              <a:spcBef>
                <a:spcPts val="440"/>
              </a:spcBef>
              <a:buClr>
                <a:schemeClr val="dk1"/>
              </a:buClr>
              <a:buFont typeface="Arial"/>
              <a:buChar char="–"/>
              <a:defRPr/>
            </a:lvl4pPr>
            <a:lvl5pPr marL="2292289" indent="-120588" algn="l" rtl="0">
              <a:spcBef>
                <a:spcPts val="440"/>
              </a:spcBef>
              <a:buClr>
                <a:schemeClr val="dk1"/>
              </a:buClr>
              <a:buFont typeface="Arial"/>
              <a:buChar char="»"/>
              <a:defRPr/>
            </a:lvl5pPr>
            <a:lvl6pPr marL="2801687" indent="-121986" algn="l" rtl="0">
              <a:spcBef>
                <a:spcPts val="440"/>
              </a:spcBef>
              <a:buClr>
                <a:schemeClr val="dk1"/>
              </a:buClr>
              <a:buFont typeface="Arial"/>
              <a:buChar char="•"/>
              <a:defRPr/>
            </a:lvl6pPr>
            <a:lvl7pPr marL="3311085" indent="-123385" algn="l" rtl="0">
              <a:spcBef>
                <a:spcPts val="440"/>
              </a:spcBef>
              <a:buClr>
                <a:schemeClr val="dk1"/>
              </a:buClr>
              <a:buFont typeface="Arial"/>
              <a:buChar char="•"/>
              <a:defRPr/>
            </a:lvl7pPr>
            <a:lvl8pPr marL="3820482" indent="-124781" algn="l" rtl="0">
              <a:spcBef>
                <a:spcPts val="440"/>
              </a:spcBef>
              <a:buClr>
                <a:schemeClr val="dk1"/>
              </a:buClr>
              <a:buFont typeface="Arial"/>
              <a:buChar char="•"/>
              <a:defRPr/>
            </a:lvl8pPr>
            <a:lvl9pPr marL="4329880" indent="-126179" algn="l" rtl="0">
              <a:spcBef>
                <a:spcPts val="440"/>
              </a:spcBef>
              <a:buClr>
                <a:schemeClr val="dk1"/>
              </a:buClr>
              <a:buFont typeface="Arial"/>
              <a:buChar char="•"/>
              <a:defRPr/>
            </a:lvl9pPr>
          </a:lstStyle>
          <a:p>
            <a:endParaRPr/>
          </a:p>
        </p:txBody>
      </p:sp>
      <p:sp>
        <p:nvSpPr>
          <p:cNvPr id="18" name="Shape 18"/>
          <p:cNvSpPr txBox="1">
            <a:spLocks noGrp="1"/>
          </p:cNvSpPr>
          <p:nvPr>
            <p:ph type="dt" idx="10"/>
          </p:nvPr>
        </p:nvSpPr>
        <p:spPr>
          <a:xfrm>
            <a:off x="533400" y="8458200"/>
            <a:ext cx="1813560" cy="535515"/>
          </a:xfrm>
          <a:prstGeom prst="rect">
            <a:avLst/>
          </a:prstGeom>
          <a:noFill/>
          <a:ln>
            <a:noFill/>
          </a:ln>
        </p:spPr>
        <p:txBody>
          <a:bodyPr lIns="91425" tIns="91425" rIns="91425" bIns="91425" anchor="ctr" anchorCtr="0"/>
          <a:lstStyle>
            <a:lvl1pPr marL="0" marR="0" indent="0" algn="l"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19" name="Shape 19"/>
          <p:cNvSpPr txBox="1">
            <a:spLocks noGrp="1"/>
          </p:cNvSpPr>
          <p:nvPr>
            <p:ph type="sldNum" idx="12"/>
          </p:nvPr>
        </p:nvSpPr>
        <p:spPr>
          <a:xfrm>
            <a:off x="7162800" y="9522884"/>
            <a:ext cx="589127" cy="53551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509397" lvl="1" indent="-90297">
              <a:spcBef>
                <a:spcPts val="0"/>
              </a:spcBef>
              <a:buClr>
                <a:srgbClr val="000000"/>
              </a:buClr>
              <a:buFont typeface="Courier New"/>
              <a:buChar char="o"/>
            </a:pPr>
            <a:endParaRPr/>
          </a:p>
          <a:p>
            <a:pPr marL="1018795" lvl="2" indent="-91694">
              <a:spcBef>
                <a:spcPts val="0"/>
              </a:spcBef>
              <a:buClr>
                <a:srgbClr val="000000"/>
              </a:buClr>
              <a:buFont typeface="Wingdings"/>
              <a:buChar char="§"/>
            </a:pPr>
            <a:endParaRPr/>
          </a:p>
          <a:p>
            <a:pPr marL="1528193" lvl="3" indent="-93092">
              <a:spcBef>
                <a:spcPts val="0"/>
              </a:spcBef>
              <a:buClr>
                <a:srgbClr val="000000"/>
              </a:buClr>
              <a:buFont typeface="Arial"/>
              <a:buChar char="●"/>
            </a:pPr>
            <a:endParaRPr/>
          </a:p>
          <a:p>
            <a:pPr marL="2037591" lvl="4" indent="-94490">
              <a:spcBef>
                <a:spcPts val="0"/>
              </a:spcBef>
              <a:buClr>
                <a:srgbClr val="000000"/>
              </a:buClr>
              <a:buFont typeface="Courier New"/>
              <a:buChar char="o"/>
            </a:pPr>
            <a:endParaRPr/>
          </a:p>
          <a:p>
            <a:pPr marL="2546988" lvl="5" indent="-95887">
              <a:spcBef>
                <a:spcPts val="0"/>
              </a:spcBef>
              <a:buClr>
                <a:srgbClr val="000000"/>
              </a:buClr>
              <a:buFont typeface="Wingdings"/>
              <a:buChar char="§"/>
            </a:pPr>
            <a:endParaRPr/>
          </a:p>
          <a:p>
            <a:pPr marL="3056386" lvl="6" indent="-97285">
              <a:spcBef>
                <a:spcPts val="0"/>
              </a:spcBef>
              <a:buClr>
                <a:srgbClr val="000000"/>
              </a:buClr>
              <a:buFont typeface="Arial"/>
              <a:buChar char="●"/>
            </a:pPr>
            <a:endParaRPr/>
          </a:p>
          <a:p>
            <a:pPr marL="3565783" lvl="7" indent="-98683">
              <a:spcBef>
                <a:spcPts val="0"/>
              </a:spcBef>
              <a:buClr>
                <a:srgbClr val="000000"/>
              </a:buClr>
              <a:buFont typeface="Courier New"/>
              <a:buChar char="o"/>
            </a:pPr>
            <a:endParaRPr/>
          </a:p>
          <a:p>
            <a:pPr marL="4075182" lvl="8" indent="-100081">
              <a:spcBef>
                <a:spcPts val="0"/>
              </a:spcBef>
              <a:buClr>
                <a:srgbClr val="000000"/>
              </a:buClr>
              <a:buFont typeface="Wingdings"/>
              <a:buChar char="§"/>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88619" y="402802"/>
            <a:ext cx="6995161" cy="1676399"/>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3" name="Shape 73"/>
          <p:cNvSpPr txBox="1">
            <a:spLocks noGrp="1"/>
          </p:cNvSpPr>
          <p:nvPr>
            <p:ph type="body" idx="1"/>
          </p:nvPr>
        </p:nvSpPr>
        <p:spPr>
          <a:xfrm rot="5400000">
            <a:off x="567161" y="2168421"/>
            <a:ext cx="6638078" cy="6995161"/>
          </a:xfrm>
          <a:prstGeom prst="rect">
            <a:avLst/>
          </a:prstGeom>
          <a:noFill/>
          <a:ln>
            <a:noFill/>
          </a:ln>
        </p:spPr>
        <p:txBody>
          <a:bodyPr lIns="91425" tIns="91425" rIns="91425" bIns="91425" anchor="t" anchorCtr="0"/>
          <a:lstStyle>
            <a:lvl1pPr marL="382048" indent="-159798" algn="l" rtl="0">
              <a:spcBef>
                <a:spcPts val="700"/>
              </a:spcBef>
              <a:buClr>
                <a:schemeClr val="dk1"/>
              </a:buClr>
              <a:buFont typeface="Arial"/>
              <a:buChar char="•"/>
              <a:defRPr/>
            </a:lvl1pPr>
            <a:lvl2pPr marL="827771" indent="-122920" algn="l" rtl="0">
              <a:spcBef>
                <a:spcPts val="620"/>
              </a:spcBef>
              <a:buClr>
                <a:schemeClr val="dk1"/>
              </a:buClr>
              <a:buFont typeface="Arial"/>
              <a:buChar char="–"/>
              <a:defRPr/>
            </a:lvl2pPr>
            <a:lvl3pPr marL="1273494" indent="-92393" algn="l" rtl="0">
              <a:spcBef>
                <a:spcPts val="520"/>
              </a:spcBef>
              <a:buClr>
                <a:schemeClr val="dk1"/>
              </a:buClr>
              <a:buFont typeface="Arial"/>
              <a:buChar char="•"/>
              <a:defRPr/>
            </a:lvl3pPr>
            <a:lvl4pPr marL="1782892" indent="-119191" algn="l" rtl="0">
              <a:spcBef>
                <a:spcPts val="440"/>
              </a:spcBef>
              <a:buClr>
                <a:schemeClr val="dk1"/>
              </a:buClr>
              <a:buFont typeface="Arial"/>
              <a:buChar char="–"/>
              <a:defRPr/>
            </a:lvl4pPr>
            <a:lvl5pPr marL="2292289" indent="-120588" algn="l" rtl="0">
              <a:spcBef>
                <a:spcPts val="440"/>
              </a:spcBef>
              <a:buClr>
                <a:schemeClr val="dk1"/>
              </a:buClr>
              <a:buFont typeface="Arial"/>
              <a:buChar char="»"/>
              <a:defRPr/>
            </a:lvl5pPr>
            <a:lvl6pPr marL="2801687" indent="-121986" algn="l" rtl="0">
              <a:spcBef>
                <a:spcPts val="440"/>
              </a:spcBef>
              <a:buClr>
                <a:schemeClr val="dk1"/>
              </a:buClr>
              <a:buFont typeface="Arial"/>
              <a:buChar char="•"/>
              <a:defRPr/>
            </a:lvl6pPr>
            <a:lvl7pPr marL="3311085" indent="-123385" algn="l" rtl="0">
              <a:spcBef>
                <a:spcPts val="440"/>
              </a:spcBef>
              <a:buClr>
                <a:schemeClr val="dk1"/>
              </a:buClr>
              <a:buFont typeface="Arial"/>
              <a:buChar char="•"/>
              <a:defRPr/>
            </a:lvl7pPr>
            <a:lvl8pPr marL="3820482" indent="-124781" algn="l" rtl="0">
              <a:spcBef>
                <a:spcPts val="440"/>
              </a:spcBef>
              <a:buClr>
                <a:schemeClr val="dk1"/>
              </a:buClr>
              <a:buFont typeface="Arial"/>
              <a:buChar char="•"/>
              <a:defRPr/>
            </a:lvl8pPr>
            <a:lvl9pPr marL="4329880" indent="-126179" algn="l" rtl="0">
              <a:spcBef>
                <a:spcPts val="440"/>
              </a:spcBef>
              <a:buClr>
                <a:schemeClr val="dk1"/>
              </a:buClr>
              <a:buFont typeface="Arial"/>
              <a:buChar char="•"/>
              <a:defRPr/>
            </a:lvl9pPr>
          </a:lstStyle>
          <a:p>
            <a:endParaRPr/>
          </a:p>
        </p:txBody>
      </p:sp>
      <p:sp>
        <p:nvSpPr>
          <p:cNvPr id="74" name="Shape 74"/>
          <p:cNvSpPr txBox="1">
            <a:spLocks noGrp="1"/>
          </p:cNvSpPr>
          <p:nvPr>
            <p:ph type="dt" idx="10"/>
          </p:nvPr>
        </p:nvSpPr>
        <p:spPr>
          <a:xfrm>
            <a:off x="228600" y="8001000"/>
            <a:ext cx="1813560" cy="535515"/>
          </a:xfrm>
          <a:prstGeom prst="rect">
            <a:avLst/>
          </a:prstGeom>
          <a:noFill/>
          <a:ln>
            <a:noFill/>
          </a:ln>
        </p:spPr>
        <p:txBody>
          <a:bodyPr lIns="91425" tIns="91425" rIns="91425" bIns="91425" anchor="ctr" anchorCtr="0"/>
          <a:lstStyle>
            <a:lvl1pPr marL="0" marR="0" indent="0" algn="l"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75" name="Shape 75"/>
          <p:cNvSpPr txBox="1">
            <a:spLocks noGrp="1"/>
          </p:cNvSpPr>
          <p:nvPr>
            <p:ph type="ftr" idx="11"/>
          </p:nvPr>
        </p:nvSpPr>
        <p:spPr>
          <a:xfrm>
            <a:off x="2514600" y="8305800"/>
            <a:ext cx="2461260" cy="535515"/>
          </a:xfrm>
          <a:prstGeom prst="rect">
            <a:avLst/>
          </a:prstGeom>
          <a:noFill/>
          <a:ln>
            <a:noFill/>
          </a:ln>
        </p:spPr>
        <p:txBody>
          <a:bodyPr lIns="91425" tIns="91425" rIns="91425" bIns="91425" anchor="ctr" anchorCtr="0"/>
          <a:lstStyle>
            <a:lvl1pPr marL="0" marR="0" indent="0" algn="ctr"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76" name="Shape 76"/>
          <p:cNvSpPr txBox="1">
            <a:spLocks noGrp="1"/>
          </p:cNvSpPr>
          <p:nvPr>
            <p:ph type="sldNum" idx="12"/>
          </p:nvPr>
        </p:nvSpPr>
        <p:spPr>
          <a:xfrm>
            <a:off x="7086600" y="9485840"/>
            <a:ext cx="594359" cy="53551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509397" lvl="1" indent="-90297">
              <a:spcBef>
                <a:spcPts val="0"/>
              </a:spcBef>
              <a:buClr>
                <a:srgbClr val="000000"/>
              </a:buClr>
              <a:buFont typeface="Courier New"/>
              <a:buChar char="o"/>
            </a:pPr>
            <a:endParaRPr/>
          </a:p>
          <a:p>
            <a:pPr marL="1018795" lvl="2" indent="-91694">
              <a:spcBef>
                <a:spcPts val="0"/>
              </a:spcBef>
              <a:buClr>
                <a:srgbClr val="000000"/>
              </a:buClr>
              <a:buFont typeface="Wingdings"/>
              <a:buChar char="§"/>
            </a:pPr>
            <a:endParaRPr/>
          </a:p>
          <a:p>
            <a:pPr marL="1528193" lvl="3" indent="-93092">
              <a:spcBef>
                <a:spcPts val="0"/>
              </a:spcBef>
              <a:buClr>
                <a:srgbClr val="000000"/>
              </a:buClr>
              <a:buFont typeface="Arial"/>
              <a:buChar char="●"/>
            </a:pPr>
            <a:endParaRPr/>
          </a:p>
          <a:p>
            <a:pPr marL="2037591" lvl="4" indent="-94490">
              <a:spcBef>
                <a:spcPts val="0"/>
              </a:spcBef>
              <a:buClr>
                <a:srgbClr val="000000"/>
              </a:buClr>
              <a:buFont typeface="Courier New"/>
              <a:buChar char="o"/>
            </a:pPr>
            <a:endParaRPr/>
          </a:p>
          <a:p>
            <a:pPr marL="2546988" lvl="5" indent="-95887">
              <a:spcBef>
                <a:spcPts val="0"/>
              </a:spcBef>
              <a:buClr>
                <a:srgbClr val="000000"/>
              </a:buClr>
              <a:buFont typeface="Wingdings"/>
              <a:buChar char="§"/>
            </a:pPr>
            <a:endParaRPr/>
          </a:p>
          <a:p>
            <a:pPr marL="3056386" lvl="6" indent="-97285">
              <a:spcBef>
                <a:spcPts val="0"/>
              </a:spcBef>
              <a:buClr>
                <a:srgbClr val="000000"/>
              </a:buClr>
              <a:buFont typeface="Arial"/>
              <a:buChar char="●"/>
            </a:pPr>
            <a:endParaRPr/>
          </a:p>
          <a:p>
            <a:pPr marL="3565783" lvl="7" indent="-98683">
              <a:spcBef>
                <a:spcPts val="0"/>
              </a:spcBef>
              <a:buClr>
                <a:srgbClr val="000000"/>
              </a:buClr>
              <a:buFont typeface="Courier New"/>
              <a:buChar char="o"/>
            </a:pPr>
            <a:endParaRPr/>
          </a:p>
          <a:p>
            <a:pPr marL="4075182" lvl="8" indent="-100081">
              <a:spcBef>
                <a:spcPts val="0"/>
              </a:spcBef>
              <a:buClr>
                <a:srgbClr val="000000"/>
              </a:buClr>
              <a:buFont typeface="Wingdings"/>
              <a:buChar char="§"/>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838676" y="5602764"/>
            <a:ext cx="11441430" cy="1311592"/>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1"/>
          </p:nvPr>
        </p:nvSpPr>
        <p:spPr>
          <a:xfrm rot="5400000">
            <a:off x="-3526630" y="4355942"/>
            <a:ext cx="11441430" cy="3805238"/>
          </a:xfrm>
          <a:prstGeom prst="rect">
            <a:avLst/>
          </a:prstGeom>
          <a:noFill/>
          <a:ln>
            <a:noFill/>
          </a:ln>
        </p:spPr>
        <p:txBody>
          <a:bodyPr lIns="91425" tIns="91425" rIns="91425" bIns="91425" anchor="t" anchorCtr="0"/>
          <a:lstStyle>
            <a:lvl1pPr marL="382048" indent="-159798" algn="l" rtl="0">
              <a:spcBef>
                <a:spcPts val="700"/>
              </a:spcBef>
              <a:buClr>
                <a:schemeClr val="dk1"/>
              </a:buClr>
              <a:buFont typeface="Arial"/>
              <a:buChar char="•"/>
              <a:defRPr/>
            </a:lvl1pPr>
            <a:lvl2pPr marL="827771" indent="-122920" algn="l" rtl="0">
              <a:spcBef>
                <a:spcPts val="620"/>
              </a:spcBef>
              <a:buClr>
                <a:schemeClr val="dk1"/>
              </a:buClr>
              <a:buFont typeface="Arial"/>
              <a:buChar char="–"/>
              <a:defRPr/>
            </a:lvl2pPr>
            <a:lvl3pPr marL="1273494" indent="-92393" algn="l" rtl="0">
              <a:spcBef>
                <a:spcPts val="520"/>
              </a:spcBef>
              <a:buClr>
                <a:schemeClr val="dk1"/>
              </a:buClr>
              <a:buFont typeface="Arial"/>
              <a:buChar char="•"/>
              <a:defRPr/>
            </a:lvl3pPr>
            <a:lvl4pPr marL="1782892" indent="-119191" algn="l" rtl="0">
              <a:spcBef>
                <a:spcPts val="440"/>
              </a:spcBef>
              <a:buClr>
                <a:schemeClr val="dk1"/>
              </a:buClr>
              <a:buFont typeface="Arial"/>
              <a:buChar char="–"/>
              <a:defRPr/>
            </a:lvl4pPr>
            <a:lvl5pPr marL="2292289" indent="-120588" algn="l" rtl="0">
              <a:spcBef>
                <a:spcPts val="440"/>
              </a:spcBef>
              <a:buClr>
                <a:schemeClr val="dk1"/>
              </a:buClr>
              <a:buFont typeface="Arial"/>
              <a:buChar char="»"/>
              <a:defRPr/>
            </a:lvl5pPr>
            <a:lvl6pPr marL="2801687" indent="-121986" algn="l" rtl="0">
              <a:spcBef>
                <a:spcPts val="440"/>
              </a:spcBef>
              <a:buClr>
                <a:schemeClr val="dk1"/>
              </a:buClr>
              <a:buFont typeface="Arial"/>
              <a:buChar char="•"/>
              <a:defRPr/>
            </a:lvl6pPr>
            <a:lvl7pPr marL="3311085" indent="-123385" algn="l" rtl="0">
              <a:spcBef>
                <a:spcPts val="440"/>
              </a:spcBef>
              <a:buClr>
                <a:schemeClr val="dk1"/>
              </a:buClr>
              <a:buFont typeface="Arial"/>
              <a:buChar char="•"/>
              <a:defRPr/>
            </a:lvl7pPr>
            <a:lvl8pPr marL="3820482" indent="-124781" algn="l" rtl="0">
              <a:spcBef>
                <a:spcPts val="440"/>
              </a:spcBef>
              <a:buClr>
                <a:schemeClr val="dk1"/>
              </a:buClr>
              <a:buFont typeface="Arial"/>
              <a:buChar char="•"/>
              <a:defRPr/>
            </a:lvl8pPr>
            <a:lvl9pPr marL="4329880" indent="-126179" algn="l" rtl="0">
              <a:spcBef>
                <a:spcPts val="440"/>
              </a:spcBef>
              <a:buClr>
                <a:schemeClr val="dk1"/>
              </a:buClr>
              <a:buFont typeface="Arial"/>
              <a:buChar char="•"/>
              <a:defRPr/>
            </a:lvl9pPr>
          </a:lstStyle>
          <a:p>
            <a:endParaRPr/>
          </a:p>
        </p:txBody>
      </p:sp>
      <p:sp>
        <p:nvSpPr>
          <p:cNvPr id="80" name="Shape 80"/>
          <p:cNvSpPr txBox="1">
            <a:spLocks noGrp="1"/>
          </p:cNvSpPr>
          <p:nvPr>
            <p:ph type="dt" idx="10"/>
          </p:nvPr>
        </p:nvSpPr>
        <p:spPr>
          <a:xfrm>
            <a:off x="228600" y="8001000"/>
            <a:ext cx="1813560" cy="535515"/>
          </a:xfrm>
          <a:prstGeom prst="rect">
            <a:avLst/>
          </a:prstGeom>
          <a:noFill/>
          <a:ln>
            <a:noFill/>
          </a:ln>
        </p:spPr>
        <p:txBody>
          <a:bodyPr lIns="91425" tIns="91425" rIns="91425" bIns="91425" anchor="ctr" anchorCtr="0"/>
          <a:lstStyle>
            <a:lvl1pPr marL="0" marR="0" indent="0" algn="l"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81" name="Shape 81"/>
          <p:cNvSpPr txBox="1">
            <a:spLocks noGrp="1"/>
          </p:cNvSpPr>
          <p:nvPr>
            <p:ph type="ftr" idx="11"/>
          </p:nvPr>
        </p:nvSpPr>
        <p:spPr>
          <a:xfrm>
            <a:off x="2514600" y="8305800"/>
            <a:ext cx="2461260" cy="535515"/>
          </a:xfrm>
          <a:prstGeom prst="rect">
            <a:avLst/>
          </a:prstGeom>
          <a:noFill/>
          <a:ln>
            <a:noFill/>
          </a:ln>
        </p:spPr>
        <p:txBody>
          <a:bodyPr lIns="91425" tIns="91425" rIns="91425" bIns="91425" anchor="ctr" anchorCtr="0"/>
          <a:lstStyle>
            <a:lvl1pPr marL="0" marR="0" indent="0" algn="ctr"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82" name="Shape 82"/>
          <p:cNvSpPr txBox="1">
            <a:spLocks noGrp="1"/>
          </p:cNvSpPr>
          <p:nvPr>
            <p:ph type="sldNum" idx="12"/>
          </p:nvPr>
        </p:nvSpPr>
        <p:spPr>
          <a:xfrm>
            <a:off x="7086600" y="9485840"/>
            <a:ext cx="594359" cy="53551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509397" lvl="1" indent="-90297">
              <a:spcBef>
                <a:spcPts val="0"/>
              </a:spcBef>
              <a:buClr>
                <a:srgbClr val="000000"/>
              </a:buClr>
              <a:buFont typeface="Courier New"/>
              <a:buChar char="o"/>
            </a:pPr>
            <a:endParaRPr/>
          </a:p>
          <a:p>
            <a:pPr marL="1018795" lvl="2" indent="-91694">
              <a:spcBef>
                <a:spcPts val="0"/>
              </a:spcBef>
              <a:buClr>
                <a:srgbClr val="000000"/>
              </a:buClr>
              <a:buFont typeface="Wingdings"/>
              <a:buChar char="§"/>
            </a:pPr>
            <a:endParaRPr/>
          </a:p>
          <a:p>
            <a:pPr marL="1528193" lvl="3" indent="-93092">
              <a:spcBef>
                <a:spcPts val="0"/>
              </a:spcBef>
              <a:buClr>
                <a:srgbClr val="000000"/>
              </a:buClr>
              <a:buFont typeface="Arial"/>
              <a:buChar char="●"/>
            </a:pPr>
            <a:endParaRPr/>
          </a:p>
          <a:p>
            <a:pPr marL="2037591" lvl="4" indent="-94490">
              <a:spcBef>
                <a:spcPts val="0"/>
              </a:spcBef>
              <a:buClr>
                <a:srgbClr val="000000"/>
              </a:buClr>
              <a:buFont typeface="Courier New"/>
              <a:buChar char="o"/>
            </a:pPr>
            <a:endParaRPr/>
          </a:p>
          <a:p>
            <a:pPr marL="2546988" lvl="5" indent="-95887">
              <a:spcBef>
                <a:spcPts val="0"/>
              </a:spcBef>
              <a:buClr>
                <a:srgbClr val="000000"/>
              </a:buClr>
              <a:buFont typeface="Wingdings"/>
              <a:buChar char="§"/>
            </a:pPr>
            <a:endParaRPr/>
          </a:p>
          <a:p>
            <a:pPr marL="3056386" lvl="6" indent="-97285">
              <a:spcBef>
                <a:spcPts val="0"/>
              </a:spcBef>
              <a:buClr>
                <a:srgbClr val="000000"/>
              </a:buClr>
              <a:buFont typeface="Arial"/>
              <a:buChar char="●"/>
            </a:pPr>
            <a:endParaRPr/>
          </a:p>
          <a:p>
            <a:pPr marL="3565783" lvl="7" indent="-98683">
              <a:spcBef>
                <a:spcPts val="0"/>
              </a:spcBef>
              <a:buClr>
                <a:srgbClr val="000000"/>
              </a:buClr>
              <a:buFont typeface="Courier New"/>
              <a:buChar char="o"/>
            </a:pPr>
            <a:endParaRPr/>
          </a:p>
          <a:p>
            <a:pPr marL="4075182" lvl="8" indent="-100081">
              <a:spcBef>
                <a:spcPts val="0"/>
              </a:spcBef>
              <a:buClr>
                <a:srgbClr val="000000"/>
              </a:buClr>
              <a:buFont typeface="Wingdings"/>
              <a:buChar char="§"/>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0"/>
        <p:cNvGrpSpPr/>
        <p:nvPr/>
      </p:nvGrpSpPr>
      <p:grpSpPr>
        <a:xfrm>
          <a:off x="0" y="0"/>
          <a:ext cx="0" cy="0"/>
          <a:chOff x="0" y="0"/>
          <a:chExt cx="0" cy="0"/>
        </a:xfrm>
      </p:grpSpPr>
      <p:sp>
        <p:nvSpPr>
          <p:cNvPr id="21" name="Shape 21"/>
          <p:cNvSpPr txBox="1">
            <a:spLocks noGrp="1"/>
          </p:cNvSpPr>
          <p:nvPr>
            <p:ph type="ctrTitle"/>
          </p:nvPr>
        </p:nvSpPr>
        <p:spPr>
          <a:xfrm>
            <a:off x="582931" y="3124625"/>
            <a:ext cx="6606539" cy="2156035"/>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22" name="Shape 22"/>
          <p:cNvSpPr txBox="1">
            <a:spLocks noGrp="1"/>
          </p:cNvSpPr>
          <p:nvPr>
            <p:ph type="subTitle" idx="1"/>
          </p:nvPr>
        </p:nvSpPr>
        <p:spPr>
          <a:xfrm>
            <a:off x="1165859" y="5699760"/>
            <a:ext cx="5440681" cy="2570479"/>
          </a:xfrm>
          <a:prstGeom prst="rect">
            <a:avLst/>
          </a:prstGeom>
          <a:noFill/>
          <a:ln>
            <a:noFill/>
          </a:ln>
        </p:spPr>
        <p:txBody>
          <a:bodyPr lIns="91425" tIns="91425" rIns="91425" bIns="91425" anchor="t" anchorCtr="0"/>
          <a:lstStyle>
            <a:lvl1pPr marL="0" marR="0" indent="0" algn="ctr" rtl="0">
              <a:spcBef>
                <a:spcPts val="700"/>
              </a:spcBef>
              <a:buClr>
                <a:srgbClr val="888888"/>
              </a:buClr>
              <a:buFont typeface="Arial"/>
              <a:buNone/>
              <a:defRPr/>
            </a:lvl1pPr>
            <a:lvl2pPr marL="509397" marR="0" indent="-1397" algn="ctr" rtl="0">
              <a:spcBef>
                <a:spcPts val="620"/>
              </a:spcBef>
              <a:buClr>
                <a:srgbClr val="888888"/>
              </a:buClr>
              <a:buFont typeface="Arial"/>
              <a:buNone/>
              <a:defRPr/>
            </a:lvl2pPr>
            <a:lvl3pPr marL="1018795" marR="0" indent="-2794" algn="ctr" rtl="0">
              <a:spcBef>
                <a:spcPts val="520"/>
              </a:spcBef>
              <a:buClr>
                <a:srgbClr val="888888"/>
              </a:buClr>
              <a:buFont typeface="Arial"/>
              <a:buNone/>
              <a:defRPr/>
            </a:lvl3pPr>
            <a:lvl4pPr marL="1528193" marR="0" indent="-4192" algn="ctr" rtl="0">
              <a:spcBef>
                <a:spcPts val="440"/>
              </a:spcBef>
              <a:buClr>
                <a:srgbClr val="888888"/>
              </a:buClr>
              <a:buFont typeface="Arial"/>
              <a:buNone/>
              <a:defRPr/>
            </a:lvl4pPr>
            <a:lvl5pPr marL="2037591" marR="0" indent="-5590" algn="ctr" rtl="0">
              <a:spcBef>
                <a:spcPts val="440"/>
              </a:spcBef>
              <a:buClr>
                <a:srgbClr val="888888"/>
              </a:buClr>
              <a:buFont typeface="Arial"/>
              <a:buNone/>
              <a:defRPr/>
            </a:lvl5pPr>
            <a:lvl6pPr marL="2546988" marR="0" indent="-6987" algn="ctr" rtl="0">
              <a:spcBef>
                <a:spcPts val="440"/>
              </a:spcBef>
              <a:buClr>
                <a:srgbClr val="888888"/>
              </a:buClr>
              <a:buFont typeface="Arial"/>
              <a:buNone/>
              <a:defRPr/>
            </a:lvl6pPr>
            <a:lvl7pPr marL="3056386" marR="0" indent="-8385" algn="ctr" rtl="0">
              <a:spcBef>
                <a:spcPts val="440"/>
              </a:spcBef>
              <a:buClr>
                <a:srgbClr val="888888"/>
              </a:buClr>
              <a:buFont typeface="Arial"/>
              <a:buNone/>
              <a:defRPr/>
            </a:lvl7pPr>
            <a:lvl8pPr marL="3565783" marR="0" indent="-9783" algn="ctr" rtl="0">
              <a:spcBef>
                <a:spcPts val="440"/>
              </a:spcBef>
              <a:buClr>
                <a:srgbClr val="888888"/>
              </a:buClr>
              <a:buFont typeface="Arial"/>
              <a:buNone/>
              <a:defRPr/>
            </a:lvl8pPr>
            <a:lvl9pPr marL="4075182" marR="0" indent="-11181" algn="ctr" rtl="0">
              <a:spcBef>
                <a:spcPts val="440"/>
              </a:spcBef>
              <a:buClr>
                <a:srgbClr val="888888"/>
              </a:buClr>
              <a:buFont typeface="Arial"/>
              <a:buNone/>
              <a:defRPr/>
            </a:lvl9pPr>
          </a:lstStyle>
          <a:p>
            <a:endParaRPr/>
          </a:p>
        </p:txBody>
      </p:sp>
      <p:sp>
        <p:nvSpPr>
          <p:cNvPr id="23" name="Shape 23"/>
          <p:cNvSpPr txBox="1">
            <a:spLocks noGrp="1"/>
          </p:cNvSpPr>
          <p:nvPr>
            <p:ph type="dt" idx="10"/>
          </p:nvPr>
        </p:nvSpPr>
        <p:spPr>
          <a:xfrm>
            <a:off x="228600" y="8001000"/>
            <a:ext cx="1813560" cy="535515"/>
          </a:xfrm>
          <a:prstGeom prst="rect">
            <a:avLst/>
          </a:prstGeom>
          <a:noFill/>
          <a:ln>
            <a:noFill/>
          </a:ln>
        </p:spPr>
        <p:txBody>
          <a:bodyPr lIns="91425" tIns="91425" rIns="91425" bIns="91425" anchor="ctr" anchorCtr="0"/>
          <a:lstStyle>
            <a:lvl1pPr marL="0" marR="0" indent="0" algn="l"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24" name="Shape 24"/>
          <p:cNvSpPr txBox="1">
            <a:spLocks noGrp="1"/>
          </p:cNvSpPr>
          <p:nvPr>
            <p:ph type="ftr" idx="11"/>
          </p:nvPr>
        </p:nvSpPr>
        <p:spPr>
          <a:xfrm>
            <a:off x="2514600" y="8305800"/>
            <a:ext cx="2461260" cy="535515"/>
          </a:xfrm>
          <a:prstGeom prst="rect">
            <a:avLst/>
          </a:prstGeom>
          <a:noFill/>
          <a:ln>
            <a:noFill/>
          </a:ln>
        </p:spPr>
        <p:txBody>
          <a:bodyPr lIns="91425" tIns="91425" rIns="91425" bIns="91425" anchor="ctr" anchorCtr="0"/>
          <a:lstStyle>
            <a:lvl1pPr marL="0" marR="0" indent="0" algn="ctr"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25" name="Shape 25"/>
          <p:cNvSpPr txBox="1">
            <a:spLocks noGrp="1"/>
          </p:cNvSpPr>
          <p:nvPr>
            <p:ph type="sldNum" idx="12"/>
          </p:nvPr>
        </p:nvSpPr>
        <p:spPr>
          <a:xfrm>
            <a:off x="7086600" y="9485840"/>
            <a:ext cx="594359" cy="53551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509397" lvl="1" indent="-90297">
              <a:spcBef>
                <a:spcPts val="0"/>
              </a:spcBef>
              <a:buClr>
                <a:srgbClr val="000000"/>
              </a:buClr>
              <a:buFont typeface="Courier New"/>
              <a:buChar char="o"/>
            </a:pPr>
            <a:endParaRPr/>
          </a:p>
          <a:p>
            <a:pPr marL="1018795" lvl="2" indent="-91694">
              <a:spcBef>
                <a:spcPts val="0"/>
              </a:spcBef>
              <a:buClr>
                <a:srgbClr val="000000"/>
              </a:buClr>
              <a:buFont typeface="Wingdings"/>
              <a:buChar char="§"/>
            </a:pPr>
            <a:endParaRPr/>
          </a:p>
          <a:p>
            <a:pPr marL="1528193" lvl="3" indent="-93092">
              <a:spcBef>
                <a:spcPts val="0"/>
              </a:spcBef>
              <a:buClr>
                <a:srgbClr val="000000"/>
              </a:buClr>
              <a:buFont typeface="Arial"/>
              <a:buChar char="●"/>
            </a:pPr>
            <a:endParaRPr/>
          </a:p>
          <a:p>
            <a:pPr marL="2037591" lvl="4" indent="-94490">
              <a:spcBef>
                <a:spcPts val="0"/>
              </a:spcBef>
              <a:buClr>
                <a:srgbClr val="000000"/>
              </a:buClr>
              <a:buFont typeface="Courier New"/>
              <a:buChar char="o"/>
            </a:pPr>
            <a:endParaRPr/>
          </a:p>
          <a:p>
            <a:pPr marL="2546988" lvl="5" indent="-95887">
              <a:spcBef>
                <a:spcPts val="0"/>
              </a:spcBef>
              <a:buClr>
                <a:srgbClr val="000000"/>
              </a:buClr>
              <a:buFont typeface="Wingdings"/>
              <a:buChar char="§"/>
            </a:pPr>
            <a:endParaRPr/>
          </a:p>
          <a:p>
            <a:pPr marL="3056386" lvl="6" indent="-97285">
              <a:spcBef>
                <a:spcPts val="0"/>
              </a:spcBef>
              <a:buClr>
                <a:srgbClr val="000000"/>
              </a:buClr>
              <a:buFont typeface="Arial"/>
              <a:buChar char="●"/>
            </a:pPr>
            <a:endParaRPr/>
          </a:p>
          <a:p>
            <a:pPr marL="3565783" lvl="7" indent="-98683">
              <a:spcBef>
                <a:spcPts val="0"/>
              </a:spcBef>
              <a:buClr>
                <a:srgbClr val="000000"/>
              </a:buClr>
              <a:buFont typeface="Courier New"/>
              <a:buChar char="o"/>
            </a:pPr>
            <a:endParaRPr/>
          </a:p>
          <a:p>
            <a:pPr marL="4075182" lvl="8" indent="-100081">
              <a:spcBef>
                <a:spcPts val="0"/>
              </a:spcBef>
              <a:buClr>
                <a:srgbClr val="000000"/>
              </a:buClr>
              <a:buFont typeface="Wingdings"/>
              <a:buChar char="§"/>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613966" y="6463453"/>
            <a:ext cx="6606539" cy="1997709"/>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body" idx="1"/>
          </p:nvPr>
        </p:nvSpPr>
        <p:spPr>
          <a:xfrm>
            <a:off x="613966" y="4263180"/>
            <a:ext cx="6606539" cy="2200273"/>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509397" indent="-1397" rtl="0">
              <a:spcBef>
                <a:spcPts val="0"/>
              </a:spcBef>
              <a:buClr>
                <a:srgbClr val="888888"/>
              </a:buClr>
              <a:buFont typeface="Calibri"/>
              <a:buNone/>
              <a:defRPr/>
            </a:lvl2pPr>
            <a:lvl3pPr marL="1018795" indent="-2794" rtl="0">
              <a:spcBef>
                <a:spcPts val="0"/>
              </a:spcBef>
              <a:buClr>
                <a:srgbClr val="888888"/>
              </a:buClr>
              <a:buFont typeface="Calibri"/>
              <a:buNone/>
              <a:defRPr/>
            </a:lvl3pPr>
            <a:lvl4pPr marL="1528193" indent="-4192" rtl="0">
              <a:spcBef>
                <a:spcPts val="0"/>
              </a:spcBef>
              <a:buClr>
                <a:srgbClr val="888888"/>
              </a:buClr>
              <a:buFont typeface="Calibri"/>
              <a:buNone/>
              <a:defRPr/>
            </a:lvl4pPr>
            <a:lvl5pPr marL="2037591" indent="-5590" rtl="0">
              <a:spcBef>
                <a:spcPts val="0"/>
              </a:spcBef>
              <a:buClr>
                <a:srgbClr val="888888"/>
              </a:buClr>
              <a:buFont typeface="Calibri"/>
              <a:buNone/>
              <a:defRPr/>
            </a:lvl5pPr>
            <a:lvl6pPr marL="2546988" indent="-6987" rtl="0">
              <a:spcBef>
                <a:spcPts val="0"/>
              </a:spcBef>
              <a:buClr>
                <a:srgbClr val="888888"/>
              </a:buClr>
              <a:buFont typeface="Calibri"/>
              <a:buNone/>
              <a:defRPr/>
            </a:lvl6pPr>
            <a:lvl7pPr marL="3056386" indent="-8385" rtl="0">
              <a:spcBef>
                <a:spcPts val="0"/>
              </a:spcBef>
              <a:buClr>
                <a:srgbClr val="888888"/>
              </a:buClr>
              <a:buFont typeface="Calibri"/>
              <a:buNone/>
              <a:defRPr/>
            </a:lvl7pPr>
            <a:lvl8pPr marL="3565783" indent="-9783" rtl="0">
              <a:spcBef>
                <a:spcPts val="0"/>
              </a:spcBef>
              <a:buClr>
                <a:srgbClr val="888888"/>
              </a:buClr>
              <a:buFont typeface="Calibri"/>
              <a:buNone/>
              <a:defRPr/>
            </a:lvl8pPr>
            <a:lvl9pPr marL="4075182" indent="-11181" rtl="0">
              <a:spcBef>
                <a:spcPts val="0"/>
              </a:spcBef>
              <a:buClr>
                <a:srgbClr val="888888"/>
              </a:buClr>
              <a:buFont typeface="Calibri"/>
              <a:buNone/>
              <a:defRPr/>
            </a:lvl9pPr>
          </a:lstStyle>
          <a:p>
            <a:endParaRPr/>
          </a:p>
        </p:txBody>
      </p:sp>
      <p:sp>
        <p:nvSpPr>
          <p:cNvPr id="29" name="Shape 29"/>
          <p:cNvSpPr txBox="1">
            <a:spLocks noGrp="1"/>
          </p:cNvSpPr>
          <p:nvPr>
            <p:ph type="dt" idx="10"/>
          </p:nvPr>
        </p:nvSpPr>
        <p:spPr>
          <a:xfrm>
            <a:off x="228600" y="8001000"/>
            <a:ext cx="1813560" cy="535515"/>
          </a:xfrm>
          <a:prstGeom prst="rect">
            <a:avLst/>
          </a:prstGeom>
          <a:noFill/>
          <a:ln>
            <a:noFill/>
          </a:ln>
        </p:spPr>
        <p:txBody>
          <a:bodyPr lIns="91425" tIns="91425" rIns="91425" bIns="91425" anchor="ctr" anchorCtr="0"/>
          <a:lstStyle>
            <a:lvl1pPr marL="0" marR="0" indent="0" algn="l"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30" name="Shape 30"/>
          <p:cNvSpPr txBox="1">
            <a:spLocks noGrp="1"/>
          </p:cNvSpPr>
          <p:nvPr>
            <p:ph type="ftr" idx="11"/>
          </p:nvPr>
        </p:nvSpPr>
        <p:spPr>
          <a:xfrm>
            <a:off x="2514600" y="8305800"/>
            <a:ext cx="2461260" cy="535515"/>
          </a:xfrm>
          <a:prstGeom prst="rect">
            <a:avLst/>
          </a:prstGeom>
          <a:noFill/>
          <a:ln>
            <a:noFill/>
          </a:ln>
        </p:spPr>
        <p:txBody>
          <a:bodyPr lIns="91425" tIns="91425" rIns="91425" bIns="91425" anchor="ctr" anchorCtr="0"/>
          <a:lstStyle>
            <a:lvl1pPr marL="0" marR="0" indent="0" algn="ctr"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31" name="Shape 31"/>
          <p:cNvSpPr txBox="1">
            <a:spLocks noGrp="1"/>
          </p:cNvSpPr>
          <p:nvPr>
            <p:ph type="sldNum" idx="12"/>
          </p:nvPr>
        </p:nvSpPr>
        <p:spPr>
          <a:xfrm>
            <a:off x="7086600" y="9485840"/>
            <a:ext cx="594359" cy="53551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509397" lvl="1" indent="-90297">
              <a:spcBef>
                <a:spcPts val="0"/>
              </a:spcBef>
              <a:buClr>
                <a:srgbClr val="000000"/>
              </a:buClr>
              <a:buFont typeface="Courier New"/>
              <a:buChar char="o"/>
            </a:pPr>
            <a:endParaRPr/>
          </a:p>
          <a:p>
            <a:pPr marL="1018795" lvl="2" indent="-91694">
              <a:spcBef>
                <a:spcPts val="0"/>
              </a:spcBef>
              <a:buClr>
                <a:srgbClr val="000000"/>
              </a:buClr>
              <a:buFont typeface="Wingdings"/>
              <a:buChar char="§"/>
            </a:pPr>
            <a:endParaRPr/>
          </a:p>
          <a:p>
            <a:pPr marL="1528193" lvl="3" indent="-93092">
              <a:spcBef>
                <a:spcPts val="0"/>
              </a:spcBef>
              <a:buClr>
                <a:srgbClr val="000000"/>
              </a:buClr>
              <a:buFont typeface="Arial"/>
              <a:buChar char="●"/>
            </a:pPr>
            <a:endParaRPr/>
          </a:p>
          <a:p>
            <a:pPr marL="2037591" lvl="4" indent="-94490">
              <a:spcBef>
                <a:spcPts val="0"/>
              </a:spcBef>
              <a:buClr>
                <a:srgbClr val="000000"/>
              </a:buClr>
              <a:buFont typeface="Courier New"/>
              <a:buChar char="o"/>
            </a:pPr>
            <a:endParaRPr/>
          </a:p>
          <a:p>
            <a:pPr marL="2546988" lvl="5" indent="-95887">
              <a:spcBef>
                <a:spcPts val="0"/>
              </a:spcBef>
              <a:buClr>
                <a:srgbClr val="000000"/>
              </a:buClr>
              <a:buFont typeface="Wingdings"/>
              <a:buChar char="§"/>
            </a:pPr>
            <a:endParaRPr/>
          </a:p>
          <a:p>
            <a:pPr marL="3056386" lvl="6" indent="-97285">
              <a:spcBef>
                <a:spcPts val="0"/>
              </a:spcBef>
              <a:buClr>
                <a:srgbClr val="000000"/>
              </a:buClr>
              <a:buFont typeface="Arial"/>
              <a:buChar char="●"/>
            </a:pPr>
            <a:endParaRPr/>
          </a:p>
          <a:p>
            <a:pPr marL="3565783" lvl="7" indent="-98683">
              <a:spcBef>
                <a:spcPts val="0"/>
              </a:spcBef>
              <a:buClr>
                <a:srgbClr val="000000"/>
              </a:buClr>
              <a:buFont typeface="Courier New"/>
              <a:buChar char="o"/>
            </a:pPr>
            <a:endParaRPr/>
          </a:p>
          <a:p>
            <a:pPr marL="4075182" lvl="8" indent="-100081">
              <a:spcBef>
                <a:spcPts val="0"/>
              </a:spcBef>
              <a:buClr>
                <a:srgbClr val="000000"/>
              </a:buClr>
              <a:buFont typeface="Wingdings"/>
              <a:buChar char="§"/>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88619" y="402802"/>
            <a:ext cx="6995161" cy="1676399"/>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body" idx="1"/>
          </p:nvPr>
        </p:nvSpPr>
        <p:spPr>
          <a:xfrm>
            <a:off x="291465" y="3129281"/>
            <a:ext cx="2558415" cy="8849995"/>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body" idx="2"/>
          </p:nvPr>
        </p:nvSpPr>
        <p:spPr>
          <a:xfrm>
            <a:off x="2979421" y="3129281"/>
            <a:ext cx="2558415" cy="8849995"/>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dt" idx="10"/>
          </p:nvPr>
        </p:nvSpPr>
        <p:spPr>
          <a:xfrm>
            <a:off x="228600" y="8001000"/>
            <a:ext cx="1813560" cy="535515"/>
          </a:xfrm>
          <a:prstGeom prst="rect">
            <a:avLst/>
          </a:prstGeom>
          <a:noFill/>
          <a:ln>
            <a:noFill/>
          </a:ln>
        </p:spPr>
        <p:txBody>
          <a:bodyPr lIns="91425" tIns="91425" rIns="91425" bIns="91425" anchor="ctr" anchorCtr="0"/>
          <a:lstStyle>
            <a:lvl1pPr marL="0" marR="0" indent="0" algn="l"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37" name="Shape 37"/>
          <p:cNvSpPr txBox="1">
            <a:spLocks noGrp="1"/>
          </p:cNvSpPr>
          <p:nvPr>
            <p:ph type="ftr" idx="11"/>
          </p:nvPr>
        </p:nvSpPr>
        <p:spPr>
          <a:xfrm>
            <a:off x="2514600" y="8305800"/>
            <a:ext cx="2461260" cy="535515"/>
          </a:xfrm>
          <a:prstGeom prst="rect">
            <a:avLst/>
          </a:prstGeom>
          <a:noFill/>
          <a:ln>
            <a:noFill/>
          </a:ln>
        </p:spPr>
        <p:txBody>
          <a:bodyPr lIns="91425" tIns="91425" rIns="91425" bIns="91425" anchor="ctr" anchorCtr="0"/>
          <a:lstStyle>
            <a:lvl1pPr marL="0" marR="0" indent="0" algn="ctr"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38" name="Shape 38"/>
          <p:cNvSpPr txBox="1">
            <a:spLocks noGrp="1"/>
          </p:cNvSpPr>
          <p:nvPr>
            <p:ph type="sldNum" idx="12"/>
          </p:nvPr>
        </p:nvSpPr>
        <p:spPr>
          <a:xfrm>
            <a:off x="7086600" y="9485840"/>
            <a:ext cx="594359" cy="53551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509397" lvl="1" indent="-90297">
              <a:spcBef>
                <a:spcPts val="0"/>
              </a:spcBef>
              <a:buClr>
                <a:srgbClr val="000000"/>
              </a:buClr>
              <a:buFont typeface="Courier New"/>
              <a:buChar char="o"/>
            </a:pPr>
            <a:endParaRPr/>
          </a:p>
          <a:p>
            <a:pPr marL="1018795" lvl="2" indent="-91694">
              <a:spcBef>
                <a:spcPts val="0"/>
              </a:spcBef>
              <a:buClr>
                <a:srgbClr val="000000"/>
              </a:buClr>
              <a:buFont typeface="Wingdings"/>
              <a:buChar char="§"/>
            </a:pPr>
            <a:endParaRPr/>
          </a:p>
          <a:p>
            <a:pPr marL="1528193" lvl="3" indent="-93092">
              <a:spcBef>
                <a:spcPts val="0"/>
              </a:spcBef>
              <a:buClr>
                <a:srgbClr val="000000"/>
              </a:buClr>
              <a:buFont typeface="Arial"/>
              <a:buChar char="●"/>
            </a:pPr>
            <a:endParaRPr/>
          </a:p>
          <a:p>
            <a:pPr marL="2037591" lvl="4" indent="-94490">
              <a:spcBef>
                <a:spcPts val="0"/>
              </a:spcBef>
              <a:buClr>
                <a:srgbClr val="000000"/>
              </a:buClr>
              <a:buFont typeface="Courier New"/>
              <a:buChar char="o"/>
            </a:pPr>
            <a:endParaRPr/>
          </a:p>
          <a:p>
            <a:pPr marL="2546988" lvl="5" indent="-95887">
              <a:spcBef>
                <a:spcPts val="0"/>
              </a:spcBef>
              <a:buClr>
                <a:srgbClr val="000000"/>
              </a:buClr>
              <a:buFont typeface="Wingdings"/>
              <a:buChar char="§"/>
            </a:pPr>
            <a:endParaRPr/>
          </a:p>
          <a:p>
            <a:pPr marL="3056386" lvl="6" indent="-97285">
              <a:spcBef>
                <a:spcPts val="0"/>
              </a:spcBef>
              <a:buClr>
                <a:srgbClr val="000000"/>
              </a:buClr>
              <a:buFont typeface="Arial"/>
              <a:buChar char="●"/>
            </a:pPr>
            <a:endParaRPr/>
          </a:p>
          <a:p>
            <a:pPr marL="3565783" lvl="7" indent="-98683">
              <a:spcBef>
                <a:spcPts val="0"/>
              </a:spcBef>
              <a:buClr>
                <a:srgbClr val="000000"/>
              </a:buClr>
              <a:buFont typeface="Courier New"/>
              <a:buChar char="o"/>
            </a:pPr>
            <a:endParaRPr/>
          </a:p>
          <a:p>
            <a:pPr marL="4075182" lvl="8" indent="-100081">
              <a:spcBef>
                <a:spcPts val="0"/>
              </a:spcBef>
              <a:buClr>
                <a:srgbClr val="000000"/>
              </a:buClr>
              <a:buFont typeface="Wingdings"/>
              <a:buChar char="§"/>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388619" y="402802"/>
            <a:ext cx="6995161" cy="1676399"/>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1"/>
          </p:nvPr>
        </p:nvSpPr>
        <p:spPr>
          <a:xfrm>
            <a:off x="388620" y="2251499"/>
            <a:ext cx="3434159" cy="938317"/>
          </a:xfrm>
          <a:prstGeom prst="rect">
            <a:avLst/>
          </a:prstGeom>
          <a:noFill/>
          <a:ln>
            <a:noFill/>
          </a:ln>
        </p:spPr>
        <p:txBody>
          <a:bodyPr lIns="91425" tIns="91425" rIns="91425" bIns="91425" anchor="b" anchorCtr="0"/>
          <a:lstStyle>
            <a:lvl1pPr marL="0" indent="0" rtl="0">
              <a:spcBef>
                <a:spcPts val="0"/>
              </a:spcBef>
              <a:buFont typeface="Calibri"/>
              <a:buNone/>
              <a:defRPr/>
            </a:lvl1pPr>
            <a:lvl2pPr marL="509397" indent="-1397" rtl="0">
              <a:spcBef>
                <a:spcPts val="0"/>
              </a:spcBef>
              <a:buFont typeface="Calibri"/>
              <a:buNone/>
              <a:defRPr/>
            </a:lvl2pPr>
            <a:lvl3pPr marL="1018795" indent="-2794" rtl="0">
              <a:spcBef>
                <a:spcPts val="0"/>
              </a:spcBef>
              <a:buFont typeface="Calibri"/>
              <a:buNone/>
              <a:defRPr/>
            </a:lvl3pPr>
            <a:lvl4pPr marL="1528193" indent="-4192" rtl="0">
              <a:spcBef>
                <a:spcPts val="0"/>
              </a:spcBef>
              <a:buFont typeface="Calibri"/>
              <a:buNone/>
              <a:defRPr/>
            </a:lvl4pPr>
            <a:lvl5pPr marL="2037591" indent="-5590" rtl="0">
              <a:spcBef>
                <a:spcPts val="0"/>
              </a:spcBef>
              <a:buFont typeface="Calibri"/>
              <a:buNone/>
              <a:defRPr/>
            </a:lvl5pPr>
            <a:lvl6pPr marL="2546988" indent="-6987" rtl="0">
              <a:spcBef>
                <a:spcPts val="0"/>
              </a:spcBef>
              <a:buFont typeface="Calibri"/>
              <a:buNone/>
              <a:defRPr/>
            </a:lvl6pPr>
            <a:lvl7pPr marL="3056386" indent="-8385" rtl="0">
              <a:spcBef>
                <a:spcPts val="0"/>
              </a:spcBef>
              <a:buFont typeface="Calibri"/>
              <a:buNone/>
              <a:defRPr/>
            </a:lvl7pPr>
            <a:lvl8pPr marL="3565783" indent="-9783" rtl="0">
              <a:spcBef>
                <a:spcPts val="0"/>
              </a:spcBef>
              <a:buFont typeface="Calibri"/>
              <a:buNone/>
              <a:defRPr/>
            </a:lvl8pPr>
            <a:lvl9pPr marL="4075182" indent="-11181" rtl="0">
              <a:spcBef>
                <a:spcPts val="0"/>
              </a:spcBef>
              <a:buFont typeface="Calibri"/>
              <a:buNone/>
              <a:defRPr/>
            </a:lvl9pPr>
          </a:lstStyle>
          <a:p>
            <a:endParaRPr/>
          </a:p>
        </p:txBody>
      </p:sp>
      <p:sp>
        <p:nvSpPr>
          <p:cNvPr id="42" name="Shape 42"/>
          <p:cNvSpPr txBox="1">
            <a:spLocks noGrp="1"/>
          </p:cNvSpPr>
          <p:nvPr>
            <p:ph type="body" idx="2"/>
          </p:nvPr>
        </p:nvSpPr>
        <p:spPr>
          <a:xfrm>
            <a:off x="388620" y="3189816"/>
            <a:ext cx="3434159" cy="579522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3"/>
          </p:nvPr>
        </p:nvSpPr>
        <p:spPr>
          <a:xfrm>
            <a:off x="3948271" y="2251499"/>
            <a:ext cx="3435508" cy="938317"/>
          </a:xfrm>
          <a:prstGeom prst="rect">
            <a:avLst/>
          </a:prstGeom>
          <a:noFill/>
          <a:ln>
            <a:noFill/>
          </a:ln>
        </p:spPr>
        <p:txBody>
          <a:bodyPr lIns="91425" tIns="91425" rIns="91425" bIns="91425" anchor="b" anchorCtr="0"/>
          <a:lstStyle>
            <a:lvl1pPr marL="0" indent="0" rtl="0">
              <a:spcBef>
                <a:spcPts val="0"/>
              </a:spcBef>
              <a:buFont typeface="Calibri"/>
              <a:buNone/>
              <a:defRPr/>
            </a:lvl1pPr>
            <a:lvl2pPr marL="509397" indent="-1397" rtl="0">
              <a:spcBef>
                <a:spcPts val="0"/>
              </a:spcBef>
              <a:buFont typeface="Calibri"/>
              <a:buNone/>
              <a:defRPr/>
            </a:lvl2pPr>
            <a:lvl3pPr marL="1018795" indent="-2794" rtl="0">
              <a:spcBef>
                <a:spcPts val="0"/>
              </a:spcBef>
              <a:buFont typeface="Calibri"/>
              <a:buNone/>
              <a:defRPr/>
            </a:lvl3pPr>
            <a:lvl4pPr marL="1528193" indent="-4192" rtl="0">
              <a:spcBef>
                <a:spcPts val="0"/>
              </a:spcBef>
              <a:buFont typeface="Calibri"/>
              <a:buNone/>
              <a:defRPr/>
            </a:lvl4pPr>
            <a:lvl5pPr marL="2037591" indent="-5590" rtl="0">
              <a:spcBef>
                <a:spcPts val="0"/>
              </a:spcBef>
              <a:buFont typeface="Calibri"/>
              <a:buNone/>
              <a:defRPr/>
            </a:lvl5pPr>
            <a:lvl6pPr marL="2546988" indent="-6987" rtl="0">
              <a:spcBef>
                <a:spcPts val="0"/>
              </a:spcBef>
              <a:buFont typeface="Calibri"/>
              <a:buNone/>
              <a:defRPr/>
            </a:lvl6pPr>
            <a:lvl7pPr marL="3056386" indent="-8385" rtl="0">
              <a:spcBef>
                <a:spcPts val="0"/>
              </a:spcBef>
              <a:buFont typeface="Calibri"/>
              <a:buNone/>
              <a:defRPr/>
            </a:lvl7pPr>
            <a:lvl8pPr marL="3565783" indent="-9783" rtl="0">
              <a:spcBef>
                <a:spcPts val="0"/>
              </a:spcBef>
              <a:buFont typeface="Calibri"/>
              <a:buNone/>
              <a:defRPr/>
            </a:lvl8pPr>
            <a:lvl9pPr marL="4075182" indent="-11181" rtl="0">
              <a:spcBef>
                <a:spcPts val="0"/>
              </a:spcBef>
              <a:buFont typeface="Calibri"/>
              <a:buNone/>
              <a:defRPr/>
            </a:lvl9pPr>
          </a:lstStyle>
          <a:p>
            <a:endParaRPr/>
          </a:p>
        </p:txBody>
      </p:sp>
      <p:sp>
        <p:nvSpPr>
          <p:cNvPr id="44" name="Shape 44"/>
          <p:cNvSpPr txBox="1">
            <a:spLocks noGrp="1"/>
          </p:cNvSpPr>
          <p:nvPr>
            <p:ph type="body" idx="4"/>
          </p:nvPr>
        </p:nvSpPr>
        <p:spPr>
          <a:xfrm>
            <a:off x="3948271" y="3189816"/>
            <a:ext cx="3435508" cy="579522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dt" idx="10"/>
          </p:nvPr>
        </p:nvSpPr>
        <p:spPr>
          <a:xfrm>
            <a:off x="228600" y="8001000"/>
            <a:ext cx="1813560" cy="535515"/>
          </a:xfrm>
          <a:prstGeom prst="rect">
            <a:avLst/>
          </a:prstGeom>
          <a:noFill/>
          <a:ln>
            <a:noFill/>
          </a:ln>
        </p:spPr>
        <p:txBody>
          <a:bodyPr lIns="91425" tIns="91425" rIns="91425" bIns="91425" anchor="ctr" anchorCtr="0"/>
          <a:lstStyle>
            <a:lvl1pPr marL="0" marR="0" indent="0" algn="l"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46" name="Shape 46"/>
          <p:cNvSpPr txBox="1">
            <a:spLocks noGrp="1"/>
          </p:cNvSpPr>
          <p:nvPr>
            <p:ph type="ftr" idx="11"/>
          </p:nvPr>
        </p:nvSpPr>
        <p:spPr>
          <a:xfrm>
            <a:off x="2514600" y="8305800"/>
            <a:ext cx="2461260" cy="535515"/>
          </a:xfrm>
          <a:prstGeom prst="rect">
            <a:avLst/>
          </a:prstGeom>
          <a:noFill/>
          <a:ln>
            <a:noFill/>
          </a:ln>
        </p:spPr>
        <p:txBody>
          <a:bodyPr lIns="91425" tIns="91425" rIns="91425" bIns="91425" anchor="ctr" anchorCtr="0"/>
          <a:lstStyle>
            <a:lvl1pPr marL="0" marR="0" indent="0" algn="ctr"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47" name="Shape 47"/>
          <p:cNvSpPr txBox="1">
            <a:spLocks noGrp="1"/>
          </p:cNvSpPr>
          <p:nvPr>
            <p:ph type="sldNum" idx="12"/>
          </p:nvPr>
        </p:nvSpPr>
        <p:spPr>
          <a:xfrm>
            <a:off x="7086600" y="9485840"/>
            <a:ext cx="594359" cy="53551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509397" lvl="1" indent="-90297">
              <a:spcBef>
                <a:spcPts val="0"/>
              </a:spcBef>
              <a:buClr>
                <a:srgbClr val="000000"/>
              </a:buClr>
              <a:buFont typeface="Courier New"/>
              <a:buChar char="o"/>
            </a:pPr>
            <a:endParaRPr/>
          </a:p>
          <a:p>
            <a:pPr marL="1018795" lvl="2" indent="-91694">
              <a:spcBef>
                <a:spcPts val="0"/>
              </a:spcBef>
              <a:buClr>
                <a:srgbClr val="000000"/>
              </a:buClr>
              <a:buFont typeface="Wingdings"/>
              <a:buChar char="§"/>
            </a:pPr>
            <a:endParaRPr/>
          </a:p>
          <a:p>
            <a:pPr marL="1528193" lvl="3" indent="-93092">
              <a:spcBef>
                <a:spcPts val="0"/>
              </a:spcBef>
              <a:buClr>
                <a:srgbClr val="000000"/>
              </a:buClr>
              <a:buFont typeface="Arial"/>
              <a:buChar char="●"/>
            </a:pPr>
            <a:endParaRPr/>
          </a:p>
          <a:p>
            <a:pPr marL="2037591" lvl="4" indent="-94490">
              <a:spcBef>
                <a:spcPts val="0"/>
              </a:spcBef>
              <a:buClr>
                <a:srgbClr val="000000"/>
              </a:buClr>
              <a:buFont typeface="Courier New"/>
              <a:buChar char="o"/>
            </a:pPr>
            <a:endParaRPr/>
          </a:p>
          <a:p>
            <a:pPr marL="2546988" lvl="5" indent="-95887">
              <a:spcBef>
                <a:spcPts val="0"/>
              </a:spcBef>
              <a:buClr>
                <a:srgbClr val="000000"/>
              </a:buClr>
              <a:buFont typeface="Wingdings"/>
              <a:buChar char="§"/>
            </a:pPr>
            <a:endParaRPr/>
          </a:p>
          <a:p>
            <a:pPr marL="3056386" lvl="6" indent="-97285">
              <a:spcBef>
                <a:spcPts val="0"/>
              </a:spcBef>
              <a:buClr>
                <a:srgbClr val="000000"/>
              </a:buClr>
              <a:buFont typeface="Arial"/>
              <a:buChar char="●"/>
            </a:pPr>
            <a:endParaRPr/>
          </a:p>
          <a:p>
            <a:pPr marL="3565783" lvl="7" indent="-98683">
              <a:spcBef>
                <a:spcPts val="0"/>
              </a:spcBef>
              <a:buClr>
                <a:srgbClr val="000000"/>
              </a:buClr>
              <a:buFont typeface="Courier New"/>
              <a:buChar char="o"/>
            </a:pPr>
            <a:endParaRPr/>
          </a:p>
          <a:p>
            <a:pPr marL="4075182" lvl="8" indent="-100081">
              <a:spcBef>
                <a:spcPts val="0"/>
              </a:spcBef>
              <a:buClr>
                <a:srgbClr val="000000"/>
              </a:buClr>
              <a:buFont typeface="Wingdings"/>
              <a:buChar char="§"/>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88619" y="402802"/>
            <a:ext cx="6995161" cy="1676399"/>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0" name="Shape 50"/>
          <p:cNvSpPr txBox="1">
            <a:spLocks noGrp="1"/>
          </p:cNvSpPr>
          <p:nvPr>
            <p:ph type="dt" idx="10"/>
          </p:nvPr>
        </p:nvSpPr>
        <p:spPr>
          <a:xfrm>
            <a:off x="228600" y="8001000"/>
            <a:ext cx="1813560" cy="535515"/>
          </a:xfrm>
          <a:prstGeom prst="rect">
            <a:avLst/>
          </a:prstGeom>
          <a:noFill/>
          <a:ln>
            <a:noFill/>
          </a:ln>
        </p:spPr>
        <p:txBody>
          <a:bodyPr lIns="91425" tIns="91425" rIns="91425" bIns="91425" anchor="ctr" anchorCtr="0"/>
          <a:lstStyle>
            <a:lvl1pPr marL="0" marR="0" indent="0" algn="l"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51" name="Shape 51"/>
          <p:cNvSpPr txBox="1">
            <a:spLocks noGrp="1"/>
          </p:cNvSpPr>
          <p:nvPr>
            <p:ph type="ftr" idx="11"/>
          </p:nvPr>
        </p:nvSpPr>
        <p:spPr>
          <a:xfrm>
            <a:off x="2514600" y="8305800"/>
            <a:ext cx="2461260" cy="535515"/>
          </a:xfrm>
          <a:prstGeom prst="rect">
            <a:avLst/>
          </a:prstGeom>
          <a:noFill/>
          <a:ln>
            <a:noFill/>
          </a:ln>
        </p:spPr>
        <p:txBody>
          <a:bodyPr lIns="91425" tIns="91425" rIns="91425" bIns="91425" anchor="ctr" anchorCtr="0"/>
          <a:lstStyle>
            <a:lvl1pPr marL="0" marR="0" indent="0" algn="ctr"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52" name="Shape 52"/>
          <p:cNvSpPr txBox="1">
            <a:spLocks noGrp="1"/>
          </p:cNvSpPr>
          <p:nvPr>
            <p:ph type="sldNum" idx="12"/>
          </p:nvPr>
        </p:nvSpPr>
        <p:spPr>
          <a:xfrm>
            <a:off x="7086600" y="9485840"/>
            <a:ext cx="594359" cy="53551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509397" lvl="1" indent="-90297">
              <a:spcBef>
                <a:spcPts val="0"/>
              </a:spcBef>
              <a:buClr>
                <a:srgbClr val="000000"/>
              </a:buClr>
              <a:buFont typeface="Courier New"/>
              <a:buChar char="o"/>
            </a:pPr>
            <a:endParaRPr/>
          </a:p>
          <a:p>
            <a:pPr marL="1018795" lvl="2" indent="-91694">
              <a:spcBef>
                <a:spcPts val="0"/>
              </a:spcBef>
              <a:buClr>
                <a:srgbClr val="000000"/>
              </a:buClr>
              <a:buFont typeface="Wingdings"/>
              <a:buChar char="§"/>
            </a:pPr>
            <a:endParaRPr/>
          </a:p>
          <a:p>
            <a:pPr marL="1528193" lvl="3" indent="-93092">
              <a:spcBef>
                <a:spcPts val="0"/>
              </a:spcBef>
              <a:buClr>
                <a:srgbClr val="000000"/>
              </a:buClr>
              <a:buFont typeface="Arial"/>
              <a:buChar char="●"/>
            </a:pPr>
            <a:endParaRPr/>
          </a:p>
          <a:p>
            <a:pPr marL="2037591" lvl="4" indent="-94490">
              <a:spcBef>
                <a:spcPts val="0"/>
              </a:spcBef>
              <a:buClr>
                <a:srgbClr val="000000"/>
              </a:buClr>
              <a:buFont typeface="Courier New"/>
              <a:buChar char="o"/>
            </a:pPr>
            <a:endParaRPr/>
          </a:p>
          <a:p>
            <a:pPr marL="2546988" lvl="5" indent="-95887">
              <a:spcBef>
                <a:spcPts val="0"/>
              </a:spcBef>
              <a:buClr>
                <a:srgbClr val="000000"/>
              </a:buClr>
              <a:buFont typeface="Wingdings"/>
              <a:buChar char="§"/>
            </a:pPr>
            <a:endParaRPr/>
          </a:p>
          <a:p>
            <a:pPr marL="3056386" lvl="6" indent="-97285">
              <a:spcBef>
                <a:spcPts val="0"/>
              </a:spcBef>
              <a:buClr>
                <a:srgbClr val="000000"/>
              </a:buClr>
              <a:buFont typeface="Arial"/>
              <a:buChar char="●"/>
            </a:pPr>
            <a:endParaRPr/>
          </a:p>
          <a:p>
            <a:pPr marL="3565783" lvl="7" indent="-98683">
              <a:spcBef>
                <a:spcPts val="0"/>
              </a:spcBef>
              <a:buClr>
                <a:srgbClr val="000000"/>
              </a:buClr>
              <a:buFont typeface="Courier New"/>
              <a:buChar char="o"/>
            </a:pPr>
            <a:endParaRPr/>
          </a:p>
          <a:p>
            <a:pPr marL="4075182" lvl="8" indent="-100081">
              <a:spcBef>
                <a:spcPts val="0"/>
              </a:spcBef>
              <a:buClr>
                <a:srgbClr val="000000"/>
              </a:buClr>
              <a:buFont typeface="Wingdings"/>
              <a:buChar char="§"/>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228600" y="8001000"/>
            <a:ext cx="1813560" cy="535515"/>
          </a:xfrm>
          <a:prstGeom prst="rect">
            <a:avLst/>
          </a:prstGeom>
          <a:noFill/>
          <a:ln>
            <a:noFill/>
          </a:ln>
        </p:spPr>
        <p:txBody>
          <a:bodyPr lIns="91425" tIns="91425" rIns="91425" bIns="91425" anchor="ctr" anchorCtr="0"/>
          <a:lstStyle>
            <a:lvl1pPr marL="0" marR="0" indent="0" algn="l"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55" name="Shape 55"/>
          <p:cNvSpPr txBox="1">
            <a:spLocks noGrp="1"/>
          </p:cNvSpPr>
          <p:nvPr>
            <p:ph type="ftr" idx="11"/>
          </p:nvPr>
        </p:nvSpPr>
        <p:spPr>
          <a:xfrm>
            <a:off x="2514600" y="8305800"/>
            <a:ext cx="2461260" cy="535515"/>
          </a:xfrm>
          <a:prstGeom prst="rect">
            <a:avLst/>
          </a:prstGeom>
          <a:noFill/>
          <a:ln>
            <a:noFill/>
          </a:ln>
        </p:spPr>
        <p:txBody>
          <a:bodyPr lIns="91425" tIns="91425" rIns="91425" bIns="91425" anchor="ctr" anchorCtr="0"/>
          <a:lstStyle>
            <a:lvl1pPr marL="0" marR="0" indent="0" algn="ctr"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56" name="Shape 56"/>
          <p:cNvSpPr txBox="1">
            <a:spLocks noGrp="1"/>
          </p:cNvSpPr>
          <p:nvPr>
            <p:ph type="sldNum" idx="12"/>
          </p:nvPr>
        </p:nvSpPr>
        <p:spPr>
          <a:xfrm>
            <a:off x="7086600" y="9485840"/>
            <a:ext cx="594359" cy="53551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509397" lvl="1" indent="-90297">
              <a:spcBef>
                <a:spcPts val="0"/>
              </a:spcBef>
              <a:buClr>
                <a:srgbClr val="000000"/>
              </a:buClr>
              <a:buFont typeface="Courier New"/>
              <a:buChar char="o"/>
            </a:pPr>
            <a:endParaRPr/>
          </a:p>
          <a:p>
            <a:pPr marL="1018795" lvl="2" indent="-91694">
              <a:spcBef>
                <a:spcPts val="0"/>
              </a:spcBef>
              <a:buClr>
                <a:srgbClr val="000000"/>
              </a:buClr>
              <a:buFont typeface="Wingdings"/>
              <a:buChar char="§"/>
            </a:pPr>
            <a:endParaRPr/>
          </a:p>
          <a:p>
            <a:pPr marL="1528193" lvl="3" indent="-93092">
              <a:spcBef>
                <a:spcPts val="0"/>
              </a:spcBef>
              <a:buClr>
                <a:srgbClr val="000000"/>
              </a:buClr>
              <a:buFont typeface="Arial"/>
              <a:buChar char="●"/>
            </a:pPr>
            <a:endParaRPr/>
          </a:p>
          <a:p>
            <a:pPr marL="2037591" lvl="4" indent="-94490">
              <a:spcBef>
                <a:spcPts val="0"/>
              </a:spcBef>
              <a:buClr>
                <a:srgbClr val="000000"/>
              </a:buClr>
              <a:buFont typeface="Courier New"/>
              <a:buChar char="o"/>
            </a:pPr>
            <a:endParaRPr/>
          </a:p>
          <a:p>
            <a:pPr marL="2546988" lvl="5" indent="-95887">
              <a:spcBef>
                <a:spcPts val="0"/>
              </a:spcBef>
              <a:buClr>
                <a:srgbClr val="000000"/>
              </a:buClr>
              <a:buFont typeface="Wingdings"/>
              <a:buChar char="§"/>
            </a:pPr>
            <a:endParaRPr/>
          </a:p>
          <a:p>
            <a:pPr marL="3056386" lvl="6" indent="-97285">
              <a:spcBef>
                <a:spcPts val="0"/>
              </a:spcBef>
              <a:buClr>
                <a:srgbClr val="000000"/>
              </a:buClr>
              <a:buFont typeface="Arial"/>
              <a:buChar char="●"/>
            </a:pPr>
            <a:endParaRPr/>
          </a:p>
          <a:p>
            <a:pPr marL="3565783" lvl="7" indent="-98683">
              <a:spcBef>
                <a:spcPts val="0"/>
              </a:spcBef>
              <a:buClr>
                <a:srgbClr val="000000"/>
              </a:buClr>
              <a:buFont typeface="Courier New"/>
              <a:buChar char="o"/>
            </a:pPr>
            <a:endParaRPr/>
          </a:p>
          <a:p>
            <a:pPr marL="4075182" lvl="8" indent="-100081">
              <a:spcBef>
                <a:spcPts val="0"/>
              </a:spcBef>
              <a:buClr>
                <a:srgbClr val="000000"/>
              </a:buClr>
              <a:buFont typeface="Wingdings"/>
              <a:buChar char="§"/>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388620" y="400473"/>
            <a:ext cx="2557066" cy="170433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9" name="Shape 59"/>
          <p:cNvSpPr txBox="1">
            <a:spLocks noGrp="1"/>
          </p:cNvSpPr>
          <p:nvPr>
            <p:ph type="body" idx="1"/>
          </p:nvPr>
        </p:nvSpPr>
        <p:spPr>
          <a:xfrm>
            <a:off x="3038792" y="400475"/>
            <a:ext cx="4344987" cy="8584565"/>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0" name="Shape 60"/>
          <p:cNvSpPr txBox="1">
            <a:spLocks noGrp="1"/>
          </p:cNvSpPr>
          <p:nvPr>
            <p:ph type="body" idx="2"/>
          </p:nvPr>
        </p:nvSpPr>
        <p:spPr>
          <a:xfrm>
            <a:off x="388620" y="2104814"/>
            <a:ext cx="2557066" cy="6880225"/>
          </a:xfrm>
          <a:prstGeom prst="rect">
            <a:avLst/>
          </a:prstGeom>
          <a:noFill/>
          <a:ln>
            <a:noFill/>
          </a:ln>
        </p:spPr>
        <p:txBody>
          <a:bodyPr lIns="91425" tIns="91425" rIns="91425" bIns="91425" anchor="t" anchorCtr="0"/>
          <a:lstStyle>
            <a:lvl1pPr marL="0" indent="0" rtl="0">
              <a:spcBef>
                <a:spcPts val="0"/>
              </a:spcBef>
              <a:buFont typeface="Calibri"/>
              <a:buNone/>
              <a:defRPr/>
            </a:lvl1pPr>
            <a:lvl2pPr marL="509397" indent="-1397" rtl="0">
              <a:spcBef>
                <a:spcPts val="0"/>
              </a:spcBef>
              <a:buFont typeface="Calibri"/>
              <a:buNone/>
              <a:defRPr/>
            </a:lvl2pPr>
            <a:lvl3pPr marL="1018795" indent="-2794" rtl="0">
              <a:spcBef>
                <a:spcPts val="0"/>
              </a:spcBef>
              <a:buFont typeface="Calibri"/>
              <a:buNone/>
              <a:defRPr/>
            </a:lvl3pPr>
            <a:lvl4pPr marL="1528193" indent="-4192" rtl="0">
              <a:spcBef>
                <a:spcPts val="0"/>
              </a:spcBef>
              <a:buFont typeface="Calibri"/>
              <a:buNone/>
              <a:defRPr/>
            </a:lvl4pPr>
            <a:lvl5pPr marL="2037591" indent="-5590" rtl="0">
              <a:spcBef>
                <a:spcPts val="0"/>
              </a:spcBef>
              <a:buFont typeface="Calibri"/>
              <a:buNone/>
              <a:defRPr/>
            </a:lvl5pPr>
            <a:lvl6pPr marL="2546988" indent="-6987" rtl="0">
              <a:spcBef>
                <a:spcPts val="0"/>
              </a:spcBef>
              <a:buFont typeface="Calibri"/>
              <a:buNone/>
              <a:defRPr/>
            </a:lvl6pPr>
            <a:lvl7pPr marL="3056386" indent="-8385" rtl="0">
              <a:spcBef>
                <a:spcPts val="0"/>
              </a:spcBef>
              <a:buFont typeface="Calibri"/>
              <a:buNone/>
              <a:defRPr/>
            </a:lvl7pPr>
            <a:lvl8pPr marL="3565783" indent="-9783" rtl="0">
              <a:spcBef>
                <a:spcPts val="0"/>
              </a:spcBef>
              <a:buFont typeface="Calibri"/>
              <a:buNone/>
              <a:defRPr/>
            </a:lvl8pPr>
            <a:lvl9pPr marL="4075182" indent="-11181" rtl="0">
              <a:spcBef>
                <a:spcPts val="0"/>
              </a:spcBef>
              <a:buFont typeface="Calibri"/>
              <a:buNone/>
              <a:defRPr/>
            </a:lvl9pPr>
          </a:lstStyle>
          <a:p>
            <a:endParaRPr/>
          </a:p>
        </p:txBody>
      </p:sp>
      <p:sp>
        <p:nvSpPr>
          <p:cNvPr id="61" name="Shape 61"/>
          <p:cNvSpPr txBox="1">
            <a:spLocks noGrp="1"/>
          </p:cNvSpPr>
          <p:nvPr>
            <p:ph type="dt" idx="10"/>
          </p:nvPr>
        </p:nvSpPr>
        <p:spPr>
          <a:xfrm>
            <a:off x="228600" y="8001000"/>
            <a:ext cx="1813560" cy="535515"/>
          </a:xfrm>
          <a:prstGeom prst="rect">
            <a:avLst/>
          </a:prstGeom>
          <a:noFill/>
          <a:ln>
            <a:noFill/>
          </a:ln>
        </p:spPr>
        <p:txBody>
          <a:bodyPr lIns="91425" tIns="91425" rIns="91425" bIns="91425" anchor="ctr" anchorCtr="0"/>
          <a:lstStyle>
            <a:lvl1pPr marL="0" marR="0" indent="0" algn="l"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62" name="Shape 62"/>
          <p:cNvSpPr txBox="1">
            <a:spLocks noGrp="1"/>
          </p:cNvSpPr>
          <p:nvPr>
            <p:ph type="ftr" idx="11"/>
          </p:nvPr>
        </p:nvSpPr>
        <p:spPr>
          <a:xfrm>
            <a:off x="2514600" y="8305800"/>
            <a:ext cx="2461260" cy="535515"/>
          </a:xfrm>
          <a:prstGeom prst="rect">
            <a:avLst/>
          </a:prstGeom>
          <a:noFill/>
          <a:ln>
            <a:noFill/>
          </a:ln>
        </p:spPr>
        <p:txBody>
          <a:bodyPr lIns="91425" tIns="91425" rIns="91425" bIns="91425" anchor="ctr" anchorCtr="0"/>
          <a:lstStyle>
            <a:lvl1pPr marL="0" marR="0" indent="0" algn="ctr"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63" name="Shape 63"/>
          <p:cNvSpPr txBox="1">
            <a:spLocks noGrp="1"/>
          </p:cNvSpPr>
          <p:nvPr>
            <p:ph type="sldNum" idx="12"/>
          </p:nvPr>
        </p:nvSpPr>
        <p:spPr>
          <a:xfrm>
            <a:off x="7086600" y="9485840"/>
            <a:ext cx="594359" cy="53551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509397" lvl="1" indent="-90297">
              <a:spcBef>
                <a:spcPts val="0"/>
              </a:spcBef>
              <a:buClr>
                <a:srgbClr val="000000"/>
              </a:buClr>
              <a:buFont typeface="Courier New"/>
              <a:buChar char="o"/>
            </a:pPr>
            <a:endParaRPr/>
          </a:p>
          <a:p>
            <a:pPr marL="1018795" lvl="2" indent="-91694">
              <a:spcBef>
                <a:spcPts val="0"/>
              </a:spcBef>
              <a:buClr>
                <a:srgbClr val="000000"/>
              </a:buClr>
              <a:buFont typeface="Wingdings"/>
              <a:buChar char="§"/>
            </a:pPr>
            <a:endParaRPr/>
          </a:p>
          <a:p>
            <a:pPr marL="1528193" lvl="3" indent="-93092">
              <a:spcBef>
                <a:spcPts val="0"/>
              </a:spcBef>
              <a:buClr>
                <a:srgbClr val="000000"/>
              </a:buClr>
              <a:buFont typeface="Arial"/>
              <a:buChar char="●"/>
            </a:pPr>
            <a:endParaRPr/>
          </a:p>
          <a:p>
            <a:pPr marL="2037591" lvl="4" indent="-94490">
              <a:spcBef>
                <a:spcPts val="0"/>
              </a:spcBef>
              <a:buClr>
                <a:srgbClr val="000000"/>
              </a:buClr>
              <a:buFont typeface="Courier New"/>
              <a:buChar char="o"/>
            </a:pPr>
            <a:endParaRPr/>
          </a:p>
          <a:p>
            <a:pPr marL="2546988" lvl="5" indent="-95887">
              <a:spcBef>
                <a:spcPts val="0"/>
              </a:spcBef>
              <a:buClr>
                <a:srgbClr val="000000"/>
              </a:buClr>
              <a:buFont typeface="Wingdings"/>
              <a:buChar char="§"/>
            </a:pPr>
            <a:endParaRPr/>
          </a:p>
          <a:p>
            <a:pPr marL="3056386" lvl="6" indent="-97285">
              <a:spcBef>
                <a:spcPts val="0"/>
              </a:spcBef>
              <a:buClr>
                <a:srgbClr val="000000"/>
              </a:buClr>
              <a:buFont typeface="Arial"/>
              <a:buChar char="●"/>
            </a:pPr>
            <a:endParaRPr/>
          </a:p>
          <a:p>
            <a:pPr marL="3565783" lvl="7" indent="-98683">
              <a:spcBef>
                <a:spcPts val="0"/>
              </a:spcBef>
              <a:buClr>
                <a:srgbClr val="000000"/>
              </a:buClr>
              <a:buFont typeface="Courier New"/>
              <a:buChar char="o"/>
            </a:pPr>
            <a:endParaRPr/>
          </a:p>
          <a:p>
            <a:pPr marL="4075182" lvl="8" indent="-100081">
              <a:spcBef>
                <a:spcPts val="0"/>
              </a:spcBef>
              <a:buClr>
                <a:srgbClr val="000000"/>
              </a:buClr>
              <a:buFont typeface="Wingdings"/>
              <a:buChar char="§"/>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523445" y="7040881"/>
            <a:ext cx="4663439" cy="831216"/>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6" name="Shape 66"/>
          <p:cNvSpPr>
            <a:spLocks noGrp="1"/>
          </p:cNvSpPr>
          <p:nvPr>
            <p:ph type="pic" idx="2"/>
          </p:nvPr>
        </p:nvSpPr>
        <p:spPr>
          <a:xfrm>
            <a:off x="1523445" y="898737"/>
            <a:ext cx="4663439" cy="6035039"/>
          </a:xfrm>
          <a:prstGeom prst="rect">
            <a:avLst/>
          </a:prstGeom>
          <a:noFill/>
          <a:ln>
            <a:noFill/>
          </a:ln>
        </p:spPr>
      </p:sp>
      <p:sp>
        <p:nvSpPr>
          <p:cNvPr id="67" name="Shape 67"/>
          <p:cNvSpPr txBox="1">
            <a:spLocks noGrp="1"/>
          </p:cNvSpPr>
          <p:nvPr>
            <p:ph type="body" idx="1"/>
          </p:nvPr>
        </p:nvSpPr>
        <p:spPr>
          <a:xfrm>
            <a:off x="1523445" y="7872096"/>
            <a:ext cx="4663439" cy="1180463"/>
          </a:xfrm>
          <a:prstGeom prst="rect">
            <a:avLst/>
          </a:prstGeom>
          <a:noFill/>
          <a:ln>
            <a:noFill/>
          </a:ln>
        </p:spPr>
        <p:txBody>
          <a:bodyPr lIns="91425" tIns="91425" rIns="91425" bIns="91425" anchor="t" anchorCtr="0"/>
          <a:lstStyle>
            <a:lvl1pPr marL="0" indent="0" rtl="0">
              <a:spcBef>
                <a:spcPts val="0"/>
              </a:spcBef>
              <a:buFont typeface="Calibri"/>
              <a:buNone/>
              <a:defRPr/>
            </a:lvl1pPr>
            <a:lvl2pPr marL="509397" indent="-1397" rtl="0">
              <a:spcBef>
                <a:spcPts val="0"/>
              </a:spcBef>
              <a:buFont typeface="Calibri"/>
              <a:buNone/>
              <a:defRPr/>
            </a:lvl2pPr>
            <a:lvl3pPr marL="1018795" indent="-2794" rtl="0">
              <a:spcBef>
                <a:spcPts val="0"/>
              </a:spcBef>
              <a:buFont typeface="Calibri"/>
              <a:buNone/>
              <a:defRPr/>
            </a:lvl3pPr>
            <a:lvl4pPr marL="1528193" indent="-4192" rtl="0">
              <a:spcBef>
                <a:spcPts val="0"/>
              </a:spcBef>
              <a:buFont typeface="Calibri"/>
              <a:buNone/>
              <a:defRPr/>
            </a:lvl4pPr>
            <a:lvl5pPr marL="2037591" indent="-5590" rtl="0">
              <a:spcBef>
                <a:spcPts val="0"/>
              </a:spcBef>
              <a:buFont typeface="Calibri"/>
              <a:buNone/>
              <a:defRPr/>
            </a:lvl5pPr>
            <a:lvl6pPr marL="2546988" indent="-6987" rtl="0">
              <a:spcBef>
                <a:spcPts val="0"/>
              </a:spcBef>
              <a:buFont typeface="Calibri"/>
              <a:buNone/>
              <a:defRPr/>
            </a:lvl6pPr>
            <a:lvl7pPr marL="3056386" indent="-8385" rtl="0">
              <a:spcBef>
                <a:spcPts val="0"/>
              </a:spcBef>
              <a:buFont typeface="Calibri"/>
              <a:buNone/>
              <a:defRPr/>
            </a:lvl7pPr>
            <a:lvl8pPr marL="3565783" indent="-9783" rtl="0">
              <a:spcBef>
                <a:spcPts val="0"/>
              </a:spcBef>
              <a:buFont typeface="Calibri"/>
              <a:buNone/>
              <a:defRPr/>
            </a:lvl8pPr>
            <a:lvl9pPr marL="4075182" indent="-11181" rtl="0">
              <a:spcBef>
                <a:spcPts val="0"/>
              </a:spcBef>
              <a:buFont typeface="Calibri"/>
              <a:buNone/>
              <a:defRPr/>
            </a:lvl9pPr>
          </a:lstStyle>
          <a:p>
            <a:endParaRPr/>
          </a:p>
        </p:txBody>
      </p:sp>
      <p:sp>
        <p:nvSpPr>
          <p:cNvPr id="68" name="Shape 68"/>
          <p:cNvSpPr txBox="1">
            <a:spLocks noGrp="1"/>
          </p:cNvSpPr>
          <p:nvPr>
            <p:ph type="dt" idx="10"/>
          </p:nvPr>
        </p:nvSpPr>
        <p:spPr>
          <a:xfrm>
            <a:off x="228600" y="8001000"/>
            <a:ext cx="1813560" cy="535515"/>
          </a:xfrm>
          <a:prstGeom prst="rect">
            <a:avLst/>
          </a:prstGeom>
          <a:noFill/>
          <a:ln>
            <a:noFill/>
          </a:ln>
        </p:spPr>
        <p:txBody>
          <a:bodyPr lIns="91425" tIns="91425" rIns="91425" bIns="91425" anchor="ctr" anchorCtr="0"/>
          <a:lstStyle>
            <a:lvl1pPr marL="0" marR="0" indent="0" algn="l"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69" name="Shape 69"/>
          <p:cNvSpPr txBox="1">
            <a:spLocks noGrp="1"/>
          </p:cNvSpPr>
          <p:nvPr>
            <p:ph type="ftr" idx="11"/>
          </p:nvPr>
        </p:nvSpPr>
        <p:spPr>
          <a:xfrm>
            <a:off x="2514600" y="8305800"/>
            <a:ext cx="2461260" cy="535515"/>
          </a:xfrm>
          <a:prstGeom prst="rect">
            <a:avLst/>
          </a:prstGeom>
          <a:noFill/>
          <a:ln>
            <a:noFill/>
          </a:ln>
        </p:spPr>
        <p:txBody>
          <a:bodyPr lIns="91425" tIns="91425" rIns="91425" bIns="91425" anchor="ctr" anchorCtr="0"/>
          <a:lstStyle>
            <a:lvl1pPr marL="0" marR="0" indent="0" algn="ctr"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70" name="Shape 70"/>
          <p:cNvSpPr txBox="1">
            <a:spLocks noGrp="1"/>
          </p:cNvSpPr>
          <p:nvPr>
            <p:ph type="sldNum" idx="12"/>
          </p:nvPr>
        </p:nvSpPr>
        <p:spPr>
          <a:xfrm>
            <a:off x="7086600" y="9485840"/>
            <a:ext cx="594359" cy="53551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509397" lvl="1" indent="-90297">
              <a:spcBef>
                <a:spcPts val="0"/>
              </a:spcBef>
              <a:buClr>
                <a:srgbClr val="000000"/>
              </a:buClr>
              <a:buFont typeface="Courier New"/>
              <a:buChar char="o"/>
            </a:pPr>
            <a:endParaRPr/>
          </a:p>
          <a:p>
            <a:pPr marL="1018795" lvl="2" indent="-91694">
              <a:spcBef>
                <a:spcPts val="0"/>
              </a:spcBef>
              <a:buClr>
                <a:srgbClr val="000000"/>
              </a:buClr>
              <a:buFont typeface="Wingdings"/>
              <a:buChar char="§"/>
            </a:pPr>
            <a:endParaRPr/>
          </a:p>
          <a:p>
            <a:pPr marL="1528193" lvl="3" indent="-93092">
              <a:spcBef>
                <a:spcPts val="0"/>
              </a:spcBef>
              <a:buClr>
                <a:srgbClr val="000000"/>
              </a:buClr>
              <a:buFont typeface="Arial"/>
              <a:buChar char="●"/>
            </a:pPr>
            <a:endParaRPr/>
          </a:p>
          <a:p>
            <a:pPr marL="2037591" lvl="4" indent="-94490">
              <a:spcBef>
                <a:spcPts val="0"/>
              </a:spcBef>
              <a:buClr>
                <a:srgbClr val="000000"/>
              </a:buClr>
              <a:buFont typeface="Courier New"/>
              <a:buChar char="o"/>
            </a:pPr>
            <a:endParaRPr/>
          </a:p>
          <a:p>
            <a:pPr marL="2546988" lvl="5" indent="-95887">
              <a:spcBef>
                <a:spcPts val="0"/>
              </a:spcBef>
              <a:buClr>
                <a:srgbClr val="000000"/>
              </a:buClr>
              <a:buFont typeface="Wingdings"/>
              <a:buChar char="§"/>
            </a:pPr>
            <a:endParaRPr/>
          </a:p>
          <a:p>
            <a:pPr marL="3056386" lvl="6" indent="-97285">
              <a:spcBef>
                <a:spcPts val="0"/>
              </a:spcBef>
              <a:buClr>
                <a:srgbClr val="000000"/>
              </a:buClr>
              <a:buFont typeface="Arial"/>
              <a:buChar char="●"/>
            </a:pPr>
            <a:endParaRPr/>
          </a:p>
          <a:p>
            <a:pPr marL="3565783" lvl="7" indent="-98683">
              <a:spcBef>
                <a:spcPts val="0"/>
              </a:spcBef>
              <a:buClr>
                <a:srgbClr val="000000"/>
              </a:buClr>
              <a:buFont typeface="Courier New"/>
              <a:buChar char="o"/>
            </a:pPr>
            <a:endParaRPr/>
          </a:p>
          <a:p>
            <a:pPr marL="4075182" lvl="8" indent="-100081">
              <a:spcBef>
                <a:spcPts val="0"/>
              </a:spcBef>
              <a:buClr>
                <a:srgbClr val="000000"/>
              </a:buClr>
              <a:buFont typeface="Wingdings"/>
              <a:buChar char="§"/>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388619" y="402802"/>
            <a:ext cx="6995161" cy="1676399"/>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0" name="Shape 10"/>
          <p:cNvSpPr txBox="1">
            <a:spLocks noGrp="1"/>
          </p:cNvSpPr>
          <p:nvPr>
            <p:ph type="body" idx="1"/>
          </p:nvPr>
        </p:nvSpPr>
        <p:spPr>
          <a:xfrm>
            <a:off x="388619" y="2346963"/>
            <a:ext cx="6995161" cy="6638078"/>
          </a:xfrm>
          <a:prstGeom prst="rect">
            <a:avLst/>
          </a:prstGeom>
          <a:noFill/>
          <a:ln>
            <a:noFill/>
          </a:ln>
        </p:spPr>
        <p:txBody>
          <a:bodyPr lIns="91425" tIns="91425" rIns="91425" bIns="91425" anchor="t" anchorCtr="0"/>
          <a:lstStyle>
            <a:lvl1pPr marL="382048" marR="0" indent="-159798" algn="l" rtl="0">
              <a:spcBef>
                <a:spcPts val="700"/>
              </a:spcBef>
              <a:buClr>
                <a:schemeClr val="dk1"/>
              </a:buClr>
              <a:buFont typeface="Arial"/>
              <a:buChar char="•"/>
              <a:defRPr/>
            </a:lvl1pPr>
            <a:lvl2pPr marL="827771" marR="0" indent="-122920" algn="l" rtl="0">
              <a:spcBef>
                <a:spcPts val="620"/>
              </a:spcBef>
              <a:buClr>
                <a:schemeClr val="dk1"/>
              </a:buClr>
              <a:buFont typeface="Arial"/>
              <a:buChar char="–"/>
              <a:defRPr/>
            </a:lvl2pPr>
            <a:lvl3pPr marL="1273494" marR="0" indent="-92393" algn="l" rtl="0">
              <a:spcBef>
                <a:spcPts val="520"/>
              </a:spcBef>
              <a:buClr>
                <a:schemeClr val="dk1"/>
              </a:buClr>
              <a:buFont typeface="Arial"/>
              <a:buChar char="•"/>
              <a:defRPr/>
            </a:lvl3pPr>
            <a:lvl4pPr marL="1782892" marR="0" indent="-119191" algn="l" rtl="0">
              <a:spcBef>
                <a:spcPts val="440"/>
              </a:spcBef>
              <a:buClr>
                <a:schemeClr val="dk1"/>
              </a:buClr>
              <a:buFont typeface="Arial"/>
              <a:buChar char="–"/>
              <a:defRPr/>
            </a:lvl4pPr>
            <a:lvl5pPr marL="2292289" marR="0" indent="-120588" algn="l" rtl="0">
              <a:spcBef>
                <a:spcPts val="440"/>
              </a:spcBef>
              <a:buClr>
                <a:schemeClr val="dk1"/>
              </a:buClr>
              <a:buFont typeface="Arial"/>
              <a:buChar char="»"/>
              <a:defRPr/>
            </a:lvl5pPr>
            <a:lvl6pPr marL="2801687" marR="0" indent="-121986" algn="l" rtl="0">
              <a:spcBef>
                <a:spcPts val="440"/>
              </a:spcBef>
              <a:buClr>
                <a:schemeClr val="dk1"/>
              </a:buClr>
              <a:buFont typeface="Arial"/>
              <a:buChar char="•"/>
              <a:defRPr/>
            </a:lvl6pPr>
            <a:lvl7pPr marL="3311085" marR="0" indent="-123385" algn="l" rtl="0">
              <a:spcBef>
                <a:spcPts val="440"/>
              </a:spcBef>
              <a:buClr>
                <a:schemeClr val="dk1"/>
              </a:buClr>
              <a:buFont typeface="Arial"/>
              <a:buChar char="•"/>
              <a:defRPr/>
            </a:lvl7pPr>
            <a:lvl8pPr marL="3820482" marR="0" indent="-124781" algn="l" rtl="0">
              <a:spcBef>
                <a:spcPts val="440"/>
              </a:spcBef>
              <a:buClr>
                <a:schemeClr val="dk1"/>
              </a:buClr>
              <a:buFont typeface="Arial"/>
              <a:buChar char="•"/>
              <a:defRPr/>
            </a:lvl8pPr>
            <a:lvl9pPr marL="4329880" marR="0" indent="-126179" algn="l" rtl="0">
              <a:spcBef>
                <a:spcPts val="440"/>
              </a:spcBef>
              <a:buClr>
                <a:schemeClr val="dk1"/>
              </a:buClr>
              <a:buFont typeface="Arial"/>
              <a:buChar char="•"/>
              <a:defRPr/>
            </a:lvl9pPr>
          </a:lstStyle>
          <a:p>
            <a:endParaRPr/>
          </a:p>
        </p:txBody>
      </p:sp>
      <p:sp>
        <p:nvSpPr>
          <p:cNvPr id="11" name="Shape 11"/>
          <p:cNvSpPr txBox="1">
            <a:spLocks noGrp="1"/>
          </p:cNvSpPr>
          <p:nvPr>
            <p:ph type="dt" idx="10"/>
          </p:nvPr>
        </p:nvSpPr>
        <p:spPr>
          <a:xfrm>
            <a:off x="228600" y="8001000"/>
            <a:ext cx="1813560" cy="535515"/>
          </a:xfrm>
          <a:prstGeom prst="rect">
            <a:avLst/>
          </a:prstGeom>
          <a:noFill/>
          <a:ln>
            <a:noFill/>
          </a:ln>
        </p:spPr>
        <p:txBody>
          <a:bodyPr lIns="91425" tIns="91425" rIns="91425" bIns="91425" anchor="ctr" anchorCtr="0"/>
          <a:lstStyle>
            <a:lvl1pPr marL="0" marR="0" indent="0" algn="l"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12" name="Shape 12"/>
          <p:cNvSpPr txBox="1">
            <a:spLocks noGrp="1"/>
          </p:cNvSpPr>
          <p:nvPr>
            <p:ph type="ftr" idx="11"/>
          </p:nvPr>
        </p:nvSpPr>
        <p:spPr>
          <a:xfrm>
            <a:off x="2514600" y="8305800"/>
            <a:ext cx="2461260" cy="535515"/>
          </a:xfrm>
          <a:prstGeom prst="rect">
            <a:avLst/>
          </a:prstGeom>
          <a:noFill/>
          <a:ln>
            <a:noFill/>
          </a:ln>
        </p:spPr>
        <p:txBody>
          <a:bodyPr lIns="91425" tIns="91425" rIns="91425" bIns="91425" anchor="ctr" anchorCtr="0"/>
          <a:lstStyle>
            <a:lvl1pPr marL="0" marR="0" indent="0" algn="ctr" rtl="0">
              <a:spcBef>
                <a:spcPts val="0"/>
              </a:spcBef>
              <a:defRPr/>
            </a:lvl1pPr>
            <a:lvl2pPr marL="509397" marR="0" indent="-1397" algn="l" rtl="0">
              <a:spcBef>
                <a:spcPts val="0"/>
              </a:spcBef>
              <a:defRPr/>
            </a:lvl2pPr>
            <a:lvl3pPr marL="1018795" marR="0" indent="-2794" algn="l" rtl="0">
              <a:spcBef>
                <a:spcPts val="0"/>
              </a:spcBef>
              <a:defRPr/>
            </a:lvl3pPr>
            <a:lvl4pPr marL="1528193" marR="0" indent="-4192" algn="l" rtl="0">
              <a:spcBef>
                <a:spcPts val="0"/>
              </a:spcBef>
              <a:defRPr/>
            </a:lvl4pPr>
            <a:lvl5pPr marL="2037591" marR="0" indent="-5590" algn="l" rtl="0">
              <a:spcBef>
                <a:spcPts val="0"/>
              </a:spcBef>
              <a:defRPr/>
            </a:lvl5pPr>
            <a:lvl6pPr marL="2546988" marR="0" indent="-6987" algn="l" rtl="0">
              <a:spcBef>
                <a:spcPts val="0"/>
              </a:spcBef>
              <a:defRPr/>
            </a:lvl6pPr>
            <a:lvl7pPr marL="3056386" marR="0" indent="-8385" algn="l" rtl="0">
              <a:spcBef>
                <a:spcPts val="0"/>
              </a:spcBef>
              <a:defRPr/>
            </a:lvl7pPr>
            <a:lvl8pPr marL="3565783" marR="0" indent="-9783" algn="l" rtl="0">
              <a:spcBef>
                <a:spcPts val="0"/>
              </a:spcBef>
              <a:defRPr/>
            </a:lvl8pPr>
            <a:lvl9pPr marL="4075182" marR="0" indent="-11181" algn="l" rtl="0">
              <a:spcBef>
                <a:spcPts val="0"/>
              </a:spcBef>
              <a:defRPr/>
            </a:lvl9pPr>
          </a:lstStyle>
          <a:p>
            <a:endParaRPr/>
          </a:p>
        </p:txBody>
      </p:sp>
      <p:sp>
        <p:nvSpPr>
          <p:cNvPr id="13" name="Shape 13"/>
          <p:cNvSpPr txBox="1">
            <a:spLocks noGrp="1"/>
          </p:cNvSpPr>
          <p:nvPr>
            <p:ph type="sldNum" idx="12"/>
          </p:nvPr>
        </p:nvSpPr>
        <p:spPr>
          <a:xfrm>
            <a:off x="7086600" y="9485840"/>
            <a:ext cx="594359" cy="53551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509397" lvl="1" indent="-90297">
              <a:spcBef>
                <a:spcPts val="0"/>
              </a:spcBef>
              <a:buClr>
                <a:srgbClr val="000000"/>
              </a:buClr>
              <a:buFont typeface="Courier New"/>
              <a:buChar char="o"/>
            </a:pPr>
            <a:endParaRPr/>
          </a:p>
          <a:p>
            <a:pPr marL="1018795" lvl="2" indent="-91694">
              <a:spcBef>
                <a:spcPts val="0"/>
              </a:spcBef>
              <a:buClr>
                <a:srgbClr val="000000"/>
              </a:buClr>
              <a:buFont typeface="Wingdings"/>
              <a:buChar char="§"/>
            </a:pPr>
            <a:endParaRPr/>
          </a:p>
          <a:p>
            <a:pPr marL="1528193" lvl="3" indent="-93092">
              <a:spcBef>
                <a:spcPts val="0"/>
              </a:spcBef>
              <a:buClr>
                <a:srgbClr val="000000"/>
              </a:buClr>
              <a:buFont typeface="Arial"/>
              <a:buChar char="●"/>
            </a:pPr>
            <a:endParaRPr/>
          </a:p>
          <a:p>
            <a:pPr marL="2037591" lvl="4" indent="-94490">
              <a:spcBef>
                <a:spcPts val="0"/>
              </a:spcBef>
              <a:buClr>
                <a:srgbClr val="000000"/>
              </a:buClr>
              <a:buFont typeface="Courier New"/>
              <a:buChar char="o"/>
            </a:pPr>
            <a:endParaRPr/>
          </a:p>
          <a:p>
            <a:pPr marL="2546988" lvl="5" indent="-95887">
              <a:spcBef>
                <a:spcPts val="0"/>
              </a:spcBef>
              <a:buClr>
                <a:srgbClr val="000000"/>
              </a:buClr>
              <a:buFont typeface="Wingdings"/>
              <a:buChar char="§"/>
            </a:pPr>
            <a:endParaRPr/>
          </a:p>
          <a:p>
            <a:pPr marL="3056386" lvl="6" indent="-97285">
              <a:spcBef>
                <a:spcPts val="0"/>
              </a:spcBef>
              <a:buClr>
                <a:srgbClr val="000000"/>
              </a:buClr>
              <a:buFont typeface="Arial"/>
              <a:buChar char="●"/>
            </a:pPr>
            <a:endParaRPr/>
          </a:p>
          <a:p>
            <a:pPr marL="3565783" lvl="7" indent="-98683">
              <a:spcBef>
                <a:spcPts val="0"/>
              </a:spcBef>
              <a:buClr>
                <a:srgbClr val="000000"/>
              </a:buClr>
              <a:buFont typeface="Courier New"/>
              <a:buChar char="o"/>
            </a:pPr>
            <a:endParaRPr/>
          </a:p>
          <a:p>
            <a:pPr marL="4075182" lvl="8" indent="-100081">
              <a:spcBef>
                <a:spcPts val="0"/>
              </a:spcBef>
              <a:buClr>
                <a:srgbClr val="000000"/>
              </a:buClr>
              <a:buFont typeface="Wingdings"/>
              <a:buChar char="§"/>
            </a:pPr>
            <a:endParaRPr/>
          </a:p>
        </p:txBody>
      </p:sp>
      <p:sp>
        <p:nvSpPr>
          <p:cNvPr id="14" name="Shape 14"/>
          <p:cNvSpPr txBox="1"/>
          <p:nvPr/>
        </p:nvSpPr>
        <p:spPr>
          <a:xfrm>
            <a:off x="228600" y="9821839"/>
            <a:ext cx="3886200" cy="30480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baseline="0">
                <a:solidFill>
                  <a:schemeClr val="dk1"/>
                </a:solidFill>
                <a:latin typeface="Calibri"/>
                <a:ea typeface="Calibri"/>
                <a:cs typeface="Calibri"/>
                <a:sym typeface="Calibri"/>
              </a:rPr>
              <a:t>SBAC/Hess Rubrics- HSD/OSP  Susan  Richmond</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p:cNvPicPr preferRelativeResize="0"/>
          <p:nvPr/>
        </p:nvPicPr>
        <p:blipFill rotWithShape="1">
          <a:blip r:embed="rId3">
            <a:alphaModFix/>
          </a:blip>
          <a:srcRect/>
          <a:stretch/>
        </p:blipFill>
        <p:spPr>
          <a:xfrm rot="-1095644">
            <a:off x="2570840" y="5180131"/>
            <a:ext cx="3566386" cy="3850371"/>
          </a:xfrm>
          <a:prstGeom prst="rect">
            <a:avLst/>
          </a:prstGeom>
          <a:noFill/>
          <a:ln>
            <a:noFill/>
          </a:ln>
        </p:spPr>
      </p:pic>
      <p:grpSp>
        <p:nvGrpSpPr>
          <p:cNvPr id="85" name="Shape 85"/>
          <p:cNvGrpSpPr/>
          <p:nvPr/>
        </p:nvGrpSpPr>
        <p:grpSpPr>
          <a:xfrm>
            <a:off x="345440" y="602650"/>
            <a:ext cx="6736080" cy="4994989"/>
            <a:chOff x="341347" y="592464"/>
            <a:chExt cx="6656282" cy="4949264"/>
          </a:xfrm>
        </p:grpSpPr>
        <p:sp>
          <p:nvSpPr>
            <p:cNvPr id="86" name="Shape 86"/>
            <p:cNvSpPr txBox="1"/>
            <p:nvPr/>
          </p:nvSpPr>
          <p:spPr>
            <a:xfrm>
              <a:off x="341347" y="592464"/>
              <a:ext cx="6656282" cy="1055922"/>
            </a:xfrm>
            <a:prstGeom prst="rect">
              <a:avLst/>
            </a:prstGeom>
            <a:solidFill>
              <a:srgbClr val="F2F2F2"/>
            </a:solidFill>
            <a:ln w="9525" cap="flat">
              <a:solidFill>
                <a:srgbClr val="205867"/>
              </a:solidFill>
              <a:prstDash val="solid"/>
              <a:round/>
              <a:headEnd type="none" w="med" len="med"/>
              <a:tailEnd type="none" w="med" len="med"/>
            </a:ln>
          </p:spPr>
          <p:txBody>
            <a:bodyPr lIns="100825" tIns="50400" rIns="100825" bIns="50400" anchor="t" anchorCtr="0">
              <a:noAutofit/>
            </a:bodyPr>
            <a:lstStyle/>
            <a:p>
              <a:pPr marL="0" marR="0" lvl="0" indent="0" algn="ctr" rtl="0">
                <a:spcBef>
                  <a:spcPts val="0"/>
                </a:spcBef>
                <a:buSzPct val="25000"/>
                <a:buNone/>
              </a:pPr>
              <a:r>
                <a:rPr lang="en-US" sz="3100" b="1" i="0" u="none" strike="noStrike" cap="none" baseline="0">
                  <a:solidFill>
                    <a:schemeClr val="dk1"/>
                  </a:solidFill>
                  <a:latin typeface="Calibri"/>
                  <a:ea typeface="Calibri"/>
                  <a:cs typeface="Calibri"/>
                  <a:sym typeface="Calibri"/>
                </a:rPr>
                <a:t>SBAC  Full-Composition</a:t>
              </a:r>
            </a:p>
            <a:p>
              <a:pPr marL="0" marR="0" lvl="0" indent="0" algn="ctr" rtl="0">
                <a:spcBef>
                  <a:spcPts val="0"/>
                </a:spcBef>
                <a:buSzPct val="25000"/>
                <a:buNone/>
              </a:pPr>
              <a:r>
                <a:rPr lang="en-US" sz="3100" b="1" i="0" u="none" strike="noStrike" cap="none" baseline="0">
                  <a:solidFill>
                    <a:schemeClr val="dk1"/>
                  </a:solidFill>
                  <a:latin typeface="Calibri"/>
                  <a:ea typeface="Calibri"/>
                  <a:cs typeface="Calibri"/>
                  <a:sym typeface="Calibri"/>
                </a:rPr>
                <a:t>Writing Rubrics</a:t>
              </a:r>
            </a:p>
          </p:txBody>
        </p:sp>
        <p:sp>
          <p:nvSpPr>
            <p:cNvPr id="87" name="Shape 87"/>
            <p:cNvSpPr txBox="1"/>
            <p:nvPr/>
          </p:nvSpPr>
          <p:spPr>
            <a:xfrm>
              <a:off x="1524737" y="2087561"/>
              <a:ext cx="4266847" cy="1107002"/>
            </a:xfrm>
            <a:prstGeom prst="rect">
              <a:avLst/>
            </a:prstGeom>
            <a:solidFill>
              <a:srgbClr val="DAE5F1"/>
            </a:solidFill>
            <a:ln>
              <a:noFill/>
            </a:ln>
          </p:spPr>
          <p:txBody>
            <a:bodyPr lIns="100825" tIns="50400" rIns="100825" bIns="50400" anchor="t" anchorCtr="0">
              <a:noAutofit/>
            </a:bodyPr>
            <a:lstStyle/>
            <a:p>
              <a:pPr marL="0" marR="0" lvl="0" indent="0" algn="ctr" rtl="0">
                <a:spcBef>
                  <a:spcPts val="0"/>
                </a:spcBef>
                <a:buSzPct val="25000"/>
                <a:buNone/>
              </a:pPr>
              <a:r>
                <a:rPr lang="en-US" sz="2000" b="1" i="1" u="sng" strike="noStrike" cap="none" baseline="0">
                  <a:solidFill>
                    <a:schemeClr val="dk1"/>
                  </a:solidFill>
                  <a:latin typeface="Calibri"/>
                  <a:ea typeface="Calibri"/>
                  <a:cs typeface="Calibri"/>
                  <a:sym typeface="Calibri"/>
                </a:rPr>
                <a:t>Opinion Writing:</a:t>
              </a:r>
            </a:p>
            <a:p>
              <a:pPr marL="1158095" marR="0" lvl="0" indent="-2395" algn="l" rtl="0">
                <a:spcBef>
                  <a:spcPts val="0"/>
                </a:spcBef>
                <a:buClr>
                  <a:schemeClr val="dk1"/>
                </a:buClr>
                <a:buSzPct val="100000"/>
                <a:buFont typeface="Arial"/>
                <a:buChar char="•"/>
              </a:pPr>
              <a:r>
                <a:rPr lang="en-US" sz="1500" b="0" i="0" u="none" strike="noStrike" cap="none" baseline="0">
                  <a:solidFill>
                    <a:schemeClr val="dk1"/>
                  </a:solidFill>
                  <a:latin typeface="Calibri"/>
                  <a:ea typeface="Calibri"/>
                  <a:cs typeface="Calibri"/>
                  <a:sym typeface="Calibri"/>
                </a:rPr>
                <a:t>K – 2</a:t>
              </a:r>
            </a:p>
            <a:p>
              <a:pPr marL="1158095" marR="0" lvl="0" indent="-2395" algn="l" rtl="0">
                <a:spcBef>
                  <a:spcPts val="0"/>
                </a:spcBef>
                <a:buClr>
                  <a:schemeClr val="dk1"/>
                </a:buClr>
                <a:buSzPct val="100000"/>
                <a:buFont typeface="Arial"/>
                <a:buChar char="•"/>
              </a:pPr>
              <a:r>
                <a:rPr lang="en-US" sz="1500" b="0" i="0" u="none" strike="noStrike" cap="none" baseline="0">
                  <a:solidFill>
                    <a:schemeClr val="dk1"/>
                  </a:solidFill>
                  <a:latin typeface="Calibri"/>
                  <a:ea typeface="Calibri"/>
                  <a:cs typeface="Calibri"/>
                  <a:sym typeface="Calibri"/>
                </a:rPr>
                <a:t>Grade 3 – 5</a:t>
              </a:r>
            </a:p>
            <a:p>
              <a:pPr marL="1158095" marR="0" lvl="0" indent="-2395" algn="l" rtl="0">
                <a:spcBef>
                  <a:spcPts val="0"/>
                </a:spcBef>
                <a:buClr>
                  <a:schemeClr val="dk1"/>
                </a:buClr>
                <a:buSzPct val="100000"/>
                <a:buFont typeface="Arial"/>
                <a:buChar char="•"/>
              </a:pPr>
              <a:r>
                <a:rPr lang="en-US" sz="1500" b="0" i="0" u="none" strike="noStrike" cap="none" baseline="0">
                  <a:solidFill>
                    <a:schemeClr val="dk1"/>
                  </a:solidFill>
                  <a:latin typeface="Calibri"/>
                  <a:ea typeface="Calibri"/>
                  <a:cs typeface="Calibri"/>
                  <a:sym typeface="Calibri"/>
                </a:rPr>
                <a:t>Grade 6 - 8 </a:t>
              </a:r>
            </a:p>
          </p:txBody>
        </p:sp>
        <p:sp>
          <p:nvSpPr>
            <p:cNvPr id="88" name="Shape 88"/>
            <p:cNvSpPr txBox="1"/>
            <p:nvPr/>
          </p:nvSpPr>
          <p:spPr>
            <a:xfrm>
              <a:off x="1532107" y="3382962"/>
              <a:ext cx="4266847" cy="1107002"/>
            </a:xfrm>
            <a:prstGeom prst="rect">
              <a:avLst/>
            </a:prstGeom>
            <a:solidFill>
              <a:srgbClr val="D6E3BC"/>
            </a:solidFill>
            <a:ln>
              <a:noFill/>
            </a:ln>
          </p:spPr>
          <p:txBody>
            <a:bodyPr lIns="100825" tIns="50400" rIns="100825" bIns="50400" anchor="t" anchorCtr="0">
              <a:noAutofit/>
            </a:bodyPr>
            <a:lstStyle/>
            <a:p>
              <a:pPr marL="0" marR="0" lvl="0" indent="0" algn="ctr" rtl="0">
                <a:spcBef>
                  <a:spcPts val="0"/>
                </a:spcBef>
                <a:buSzPct val="25000"/>
                <a:buNone/>
              </a:pPr>
              <a:r>
                <a:rPr lang="en-US" sz="2000" b="1" i="1" u="sng" strike="noStrike" cap="none" baseline="0">
                  <a:solidFill>
                    <a:schemeClr val="dk1"/>
                  </a:solidFill>
                  <a:latin typeface="Calibri"/>
                  <a:ea typeface="Calibri"/>
                  <a:cs typeface="Calibri"/>
                  <a:sym typeface="Calibri"/>
                </a:rPr>
                <a:t>Informational Writing:</a:t>
              </a:r>
            </a:p>
            <a:p>
              <a:pPr marL="1158095" marR="0" lvl="0" indent="-2395" algn="l" rtl="0">
                <a:spcBef>
                  <a:spcPts val="0"/>
                </a:spcBef>
                <a:buClr>
                  <a:schemeClr val="dk1"/>
                </a:buClr>
                <a:buSzPct val="100000"/>
                <a:buFont typeface="Arial"/>
                <a:buChar char="•"/>
              </a:pPr>
              <a:r>
                <a:rPr lang="en-US" sz="1500" b="0" i="0" u="none" strike="noStrike" cap="none" baseline="0">
                  <a:solidFill>
                    <a:schemeClr val="dk1"/>
                  </a:solidFill>
                  <a:latin typeface="Calibri"/>
                  <a:ea typeface="Calibri"/>
                  <a:cs typeface="Calibri"/>
                  <a:sym typeface="Calibri"/>
                </a:rPr>
                <a:t>K – 2</a:t>
              </a:r>
            </a:p>
            <a:p>
              <a:pPr marL="1158095" marR="0" lvl="0" indent="-2395" algn="l" rtl="0">
                <a:spcBef>
                  <a:spcPts val="0"/>
                </a:spcBef>
                <a:buClr>
                  <a:schemeClr val="dk1"/>
                </a:buClr>
                <a:buSzPct val="100000"/>
                <a:buFont typeface="Arial"/>
                <a:buChar char="•"/>
              </a:pPr>
              <a:r>
                <a:rPr lang="en-US" sz="1500" b="0" i="0" u="none" strike="noStrike" cap="none" baseline="0">
                  <a:solidFill>
                    <a:schemeClr val="dk1"/>
                  </a:solidFill>
                  <a:latin typeface="Calibri"/>
                  <a:ea typeface="Calibri"/>
                  <a:cs typeface="Calibri"/>
                  <a:sym typeface="Calibri"/>
                </a:rPr>
                <a:t>Grade 3 – 5</a:t>
              </a:r>
            </a:p>
            <a:p>
              <a:pPr marL="1158095" marR="0" lvl="0" indent="-2395" algn="l" rtl="0">
                <a:spcBef>
                  <a:spcPts val="0"/>
                </a:spcBef>
                <a:buClr>
                  <a:schemeClr val="dk1"/>
                </a:buClr>
                <a:buSzPct val="100000"/>
                <a:buFont typeface="Arial"/>
                <a:buChar char="•"/>
              </a:pPr>
              <a:r>
                <a:rPr lang="en-US" sz="1500" b="0" i="0" u="none" strike="noStrike" cap="none" baseline="0">
                  <a:solidFill>
                    <a:schemeClr val="dk1"/>
                  </a:solidFill>
                  <a:latin typeface="Calibri"/>
                  <a:ea typeface="Calibri"/>
                  <a:cs typeface="Calibri"/>
                  <a:sym typeface="Calibri"/>
                </a:rPr>
                <a:t>Grade 6 - 11 </a:t>
              </a:r>
            </a:p>
          </p:txBody>
        </p:sp>
        <p:sp>
          <p:nvSpPr>
            <p:cNvPr id="89" name="Shape 89"/>
            <p:cNvSpPr txBox="1"/>
            <p:nvPr/>
          </p:nvSpPr>
          <p:spPr>
            <a:xfrm>
              <a:off x="1491649" y="4670473"/>
              <a:ext cx="4266847" cy="871255"/>
            </a:xfrm>
            <a:prstGeom prst="rect">
              <a:avLst/>
            </a:prstGeom>
            <a:solidFill>
              <a:srgbClr val="DDD9C3"/>
            </a:solidFill>
            <a:ln>
              <a:noFill/>
            </a:ln>
          </p:spPr>
          <p:txBody>
            <a:bodyPr lIns="100825" tIns="50400" rIns="100825" bIns="50400" anchor="t" anchorCtr="0">
              <a:noAutofit/>
            </a:bodyPr>
            <a:lstStyle/>
            <a:p>
              <a:pPr marL="0" marR="0" lvl="0" indent="0" algn="ctr" rtl="0">
                <a:spcBef>
                  <a:spcPts val="0"/>
                </a:spcBef>
                <a:buSzPct val="25000"/>
                <a:buNone/>
              </a:pPr>
              <a:r>
                <a:rPr lang="en-US" sz="2000" b="1" i="1" u="sng" strike="noStrike" cap="none" baseline="0">
                  <a:solidFill>
                    <a:schemeClr val="dk1"/>
                  </a:solidFill>
                  <a:latin typeface="Calibri"/>
                  <a:ea typeface="Calibri"/>
                  <a:cs typeface="Calibri"/>
                  <a:sym typeface="Calibri"/>
                </a:rPr>
                <a:t>Narrative Writing:</a:t>
              </a:r>
            </a:p>
            <a:p>
              <a:pPr marL="1158095" marR="0" lvl="0" indent="-2395" algn="l" rtl="0">
                <a:spcBef>
                  <a:spcPts val="0"/>
                </a:spcBef>
                <a:buClr>
                  <a:schemeClr val="dk1"/>
                </a:buClr>
                <a:buSzPct val="100000"/>
                <a:buFont typeface="Arial"/>
                <a:buChar char="•"/>
              </a:pPr>
              <a:r>
                <a:rPr lang="en-US" sz="1500" b="0" i="0" u="none" strike="noStrike" cap="none" baseline="0">
                  <a:solidFill>
                    <a:schemeClr val="dk1"/>
                  </a:solidFill>
                  <a:latin typeface="Calibri"/>
                  <a:ea typeface="Calibri"/>
                  <a:cs typeface="Calibri"/>
                  <a:sym typeface="Calibri"/>
                </a:rPr>
                <a:t>K– Grade 2</a:t>
              </a:r>
            </a:p>
            <a:p>
              <a:pPr marL="1158095" marR="0" lvl="0" indent="-2395" algn="l" rtl="0">
                <a:spcBef>
                  <a:spcPts val="0"/>
                </a:spcBef>
                <a:buClr>
                  <a:schemeClr val="dk1"/>
                </a:buClr>
                <a:buSzPct val="100000"/>
                <a:buFont typeface="Arial"/>
                <a:buChar char="•"/>
              </a:pPr>
              <a:r>
                <a:rPr lang="en-US" sz="1500" b="0" i="0" u="none" strike="noStrike" cap="none" baseline="0">
                  <a:solidFill>
                    <a:schemeClr val="dk1"/>
                  </a:solidFill>
                  <a:latin typeface="Calibri"/>
                  <a:ea typeface="Calibri"/>
                  <a:cs typeface="Calibri"/>
                  <a:sym typeface="Calibri"/>
                </a:rPr>
                <a:t>Grade 3 – 8</a:t>
              </a:r>
            </a:p>
          </p:txBody>
        </p:sp>
      </p:grpSp>
      <p:sp>
        <p:nvSpPr>
          <p:cNvPr id="90" name="Shape 90"/>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p:nvPr/>
        </p:nvSpPr>
        <p:spPr>
          <a:xfrm>
            <a:off x="493204" y="-82644"/>
            <a:ext cx="6736079" cy="410649"/>
          </a:xfrm>
          <a:prstGeom prst="rect">
            <a:avLst/>
          </a:prstGeom>
          <a:noFill/>
          <a:ln>
            <a:noFill/>
          </a:ln>
        </p:spPr>
        <p:txBody>
          <a:bodyPr lIns="101875" tIns="50925" rIns="101875" bIns="50925" anchor="t" anchorCtr="0">
            <a:noAutofit/>
          </a:bodyPr>
          <a:lstStyle/>
          <a:p>
            <a:pPr marL="0" marR="0" lvl="0" indent="0" algn="ctr" rtl="0">
              <a:spcBef>
                <a:spcPts val="0"/>
              </a:spcBef>
              <a:buSzPct val="25000"/>
              <a:buNone/>
            </a:pPr>
            <a:r>
              <a:rPr lang="en-US" sz="2000" b="1" i="0" u="none" strike="noStrike" cap="none" baseline="0">
                <a:solidFill>
                  <a:schemeClr val="dk1"/>
                </a:solidFill>
                <a:latin typeface="Calibri"/>
                <a:ea typeface="Calibri"/>
                <a:cs typeface="Calibri"/>
                <a:sym typeface="Calibri"/>
              </a:rPr>
              <a:t>Narrative Writing Rubrics K-6</a:t>
            </a:r>
          </a:p>
        </p:txBody>
      </p:sp>
      <p:graphicFrame>
        <p:nvGraphicFramePr>
          <p:cNvPr id="167" name="Shape 167"/>
          <p:cNvGraphicFramePr/>
          <p:nvPr/>
        </p:nvGraphicFramePr>
        <p:xfrm>
          <a:off x="784416" y="8281478"/>
          <a:ext cx="6571900" cy="1556500"/>
        </p:xfrm>
        <a:graphic>
          <a:graphicData uri="http://schemas.openxmlformats.org/drawingml/2006/table">
            <a:tbl>
              <a:tblPr>
                <a:noFill/>
                <a:tableStyleId>{BC47F44E-56E6-4EFC-AFB3-FC554E5827A1}</a:tableStyleId>
              </a:tblPr>
              <a:tblGrid>
                <a:gridCol w="865500"/>
                <a:gridCol w="5706400"/>
              </a:tblGrid>
              <a:tr h="353750">
                <a:tc>
                  <a:txBody>
                    <a:bodyPr/>
                    <a:lstStyle/>
                    <a:p>
                      <a:pPr marL="0" marR="0" lvl="0" indent="0" algn="l" rtl="0">
                        <a:lnSpc>
                          <a:spcPct val="115000"/>
                        </a:lnSpc>
                        <a:spcBef>
                          <a:spcPts val="0"/>
                        </a:spcBef>
                        <a:spcAft>
                          <a:spcPts val="0"/>
                        </a:spcAft>
                        <a:buSzPct val="25000"/>
                        <a:buNone/>
                      </a:pPr>
                      <a:r>
                        <a:rPr lang="en-US" sz="1400" b="1" u="sng" strike="noStrike" cap="none" baseline="0">
                          <a:latin typeface="Calibri"/>
                          <a:ea typeface="Calibri"/>
                          <a:cs typeface="Calibri"/>
                          <a:sym typeface="Calibri"/>
                        </a:rPr>
                        <a:t>W.6.3</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Write narratives to develop real or imagined experiences or events using effective technique, relevant descriptive details, and well-structured event sequences</a:t>
                      </a:r>
                      <a:r>
                        <a:rPr lang="en-US" sz="1100" u="none" strike="noStrike" cap="none" baseline="0">
                          <a:latin typeface="Calibri"/>
                          <a:ea typeface="Calibri"/>
                          <a:cs typeface="Calibri"/>
                          <a:sym typeface="Calibri"/>
                        </a:rPr>
                        <a:t>.</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3537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W.6.3a</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Engage and orient the reader by establishing a context and introducing a narrator and/or characters; organize an event sequence that unfolds naturally and logically</a:t>
                      </a:r>
                      <a:r>
                        <a:rPr lang="en-US" sz="1100" u="none" strike="noStrike" cap="none" baseline="0">
                          <a:latin typeface="Calibri"/>
                          <a:ea typeface="Calibri"/>
                          <a:cs typeface="Calibri"/>
                          <a:sym typeface="Calibri"/>
                        </a:rPr>
                        <a:t>.</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3183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W.6.3b</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Use narrative techniques, such as dialogue, pacing, and description, to develop experiences, events, and/or characters.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3183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W.6.3c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Use a variety of transition words, phrases, and clauses to convey sequence and signal shifts from one time frame or setting to another</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W.6.3e</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Provide a conclusion that follows from the narrated experiences or events.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bl>
          </a:graphicData>
        </a:graphic>
      </p:graphicFrame>
      <p:graphicFrame>
        <p:nvGraphicFramePr>
          <p:cNvPr id="168" name="Shape 168"/>
          <p:cNvGraphicFramePr/>
          <p:nvPr/>
        </p:nvGraphicFramePr>
        <p:xfrm>
          <a:off x="789458" y="6923600"/>
          <a:ext cx="6566850" cy="1379625"/>
        </p:xfrm>
        <a:graphic>
          <a:graphicData uri="http://schemas.openxmlformats.org/drawingml/2006/table">
            <a:tbl>
              <a:tblPr>
                <a:noFill/>
                <a:tableStyleId>{CAF14D01-EF2E-446E-871A-568F9E286605}</a:tableStyleId>
              </a:tblPr>
              <a:tblGrid>
                <a:gridCol w="860450"/>
                <a:gridCol w="5706400"/>
              </a:tblGrid>
              <a:tr h="318375">
                <a:tc>
                  <a:txBody>
                    <a:bodyPr/>
                    <a:lstStyle/>
                    <a:p>
                      <a:pPr marL="0" marR="0" lvl="0" indent="0" algn="l" rtl="0">
                        <a:lnSpc>
                          <a:spcPct val="115000"/>
                        </a:lnSpc>
                        <a:spcBef>
                          <a:spcPts val="0"/>
                        </a:spcBef>
                        <a:spcAft>
                          <a:spcPts val="0"/>
                        </a:spcAft>
                        <a:buSzPct val="25000"/>
                        <a:buNone/>
                      </a:pPr>
                      <a:r>
                        <a:rPr lang="en-US" sz="1400" b="1" u="sng" strike="noStrike" cap="none" baseline="0">
                          <a:latin typeface="Calibri"/>
                          <a:ea typeface="Calibri"/>
                          <a:cs typeface="Calibri"/>
                          <a:sym typeface="Calibri"/>
                        </a:rPr>
                        <a:t>W.5.3</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Write narratives to develop real or imagined experiences or events using effective technique, descriptive details, and clear event sequences.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3183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W.5.3a</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Orient the reader by establishing a situation and introducing a narrator and/or characters; organize an event sequence that unfolds naturally.</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3183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W.5.3b</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Use narrative techniques, such as dialogue, description, and pacing, to develop experiences and events or show the responses of characters to situation.</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W.5.3c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Use a variety of transitional words, phrases, and clauses to manage the sequence of events.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W.5.3e</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Provide a conclusion that follows from the narrated experiences or events.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bl>
          </a:graphicData>
        </a:graphic>
      </p:graphicFrame>
      <p:graphicFrame>
        <p:nvGraphicFramePr>
          <p:cNvPr id="169" name="Shape 169"/>
          <p:cNvGraphicFramePr/>
          <p:nvPr/>
        </p:nvGraphicFramePr>
        <p:xfrm>
          <a:off x="789458" y="5621973"/>
          <a:ext cx="6566850" cy="1273500"/>
        </p:xfrm>
        <a:graphic>
          <a:graphicData uri="http://schemas.openxmlformats.org/drawingml/2006/table">
            <a:tbl>
              <a:tblPr>
                <a:noFill/>
                <a:tableStyleId>{ED15CE41-D3F9-4BDC-92FE-3E8C8202D231}</a:tableStyleId>
              </a:tblPr>
              <a:tblGrid>
                <a:gridCol w="860450"/>
                <a:gridCol w="5706400"/>
              </a:tblGrid>
              <a:tr h="318375">
                <a:tc>
                  <a:txBody>
                    <a:bodyPr/>
                    <a:lstStyle/>
                    <a:p>
                      <a:pPr marL="0" marR="0" lvl="0" indent="0" algn="l" rtl="0">
                        <a:lnSpc>
                          <a:spcPct val="115000"/>
                        </a:lnSpc>
                        <a:spcBef>
                          <a:spcPts val="0"/>
                        </a:spcBef>
                        <a:spcAft>
                          <a:spcPts val="0"/>
                        </a:spcAft>
                        <a:buSzPct val="25000"/>
                        <a:buNone/>
                      </a:pPr>
                      <a:r>
                        <a:rPr lang="en-US" sz="1400" b="1" u="sng" strike="noStrike" cap="none" baseline="0">
                          <a:latin typeface="Calibri"/>
                          <a:ea typeface="Calibri"/>
                          <a:cs typeface="Calibri"/>
                          <a:sym typeface="Calibri"/>
                        </a:rPr>
                        <a:t>W.4.3</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Write narratives to develop real or imagined experiences or events using effective technique, descriptive details, and clear event sequences.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3183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W.4.3a</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Orient the reader by establishing a situation and introducing a narrator and/or characters; organize an event sequence that unfolds naturally.</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W.4.3b</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Use dialogue and description to develop experiences and events or show the responses of characters to situations.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W.4.3c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Use a variety of transitional words and phrases to manage the sequence of events.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W.4.3e</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Provide a conclusion that follows from the narrated experiences or events.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bl>
          </a:graphicData>
        </a:graphic>
      </p:graphicFrame>
      <p:graphicFrame>
        <p:nvGraphicFramePr>
          <p:cNvPr id="170" name="Shape 170"/>
          <p:cNvGraphicFramePr/>
          <p:nvPr/>
        </p:nvGraphicFramePr>
        <p:xfrm>
          <a:off x="784416" y="4326087"/>
          <a:ext cx="6571900" cy="1273500"/>
        </p:xfrm>
        <a:graphic>
          <a:graphicData uri="http://schemas.openxmlformats.org/drawingml/2006/table">
            <a:tbl>
              <a:tblPr>
                <a:noFill/>
                <a:tableStyleId>{1001410D-FAEE-43D1-9E12-1DEC9FA9587A}</a:tableStyleId>
              </a:tblPr>
              <a:tblGrid>
                <a:gridCol w="865500"/>
                <a:gridCol w="5706400"/>
              </a:tblGrid>
              <a:tr h="318375">
                <a:tc>
                  <a:txBody>
                    <a:bodyPr/>
                    <a:lstStyle/>
                    <a:p>
                      <a:pPr marL="0" marR="0" lvl="0" indent="0" algn="l" rtl="0">
                        <a:lnSpc>
                          <a:spcPct val="115000"/>
                        </a:lnSpc>
                        <a:spcBef>
                          <a:spcPts val="0"/>
                        </a:spcBef>
                        <a:spcAft>
                          <a:spcPts val="0"/>
                        </a:spcAft>
                        <a:buSzPct val="25000"/>
                        <a:buNone/>
                      </a:pPr>
                      <a:r>
                        <a:rPr lang="en-US" sz="1400" b="1" u="sng" strike="noStrike" cap="none" baseline="0">
                          <a:latin typeface="Calibri"/>
                          <a:ea typeface="Calibri"/>
                          <a:cs typeface="Calibri"/>
                          <a:sym typeface="Calibri"/>
                        </a:rPr>
                        <a:t>W.3.3</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Write narratives to develop real or imagined experiences or events using effective technique, descriptive details, and clear event sequences.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W.3.3a</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Establish a situation and introduce a narrator and/or characters; organize an event sequence that unfolds naturally.</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3183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W.3.3b</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Use dialogue and descriptions of actions, thoughts, and feelings to develop experiences and events or show the response of characters to situations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W.3.3c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Use temporal words and phrases to signal event order.</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W.3.3d</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Provide a sense of closure.</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bl>
          </a:graphicData>
        </a:graphic>
      </p:graphicFrame>
      <p:graphicFrame>
        <p:nvGraphicFramePr>
          <p:cNvPr id="171" name="Shape 171"/>
          <p:cNvGraphicFramePr/>
          <p:nvPr/>
        </p:nvGraphicFramePr>
        <p:xfrm>
          <a:off x="784416" y="2864910"/>
          <a:ext cx="6571900" cy="1432700"/>
        </p:xfrm>
        <a:graphic>
          <a:graphicData uri="http://schemas.openxmlformats.org/drawingml/2006/table">
            <a:tbl>
              <a:tblPr>
                <a:noFill/>
                <a:tableStyleId>{60F7AB97-8DC8-4BB9-8465-D00C71DBCD1C}</a:tableStyleId>
              </a:tblPr>
              <a:tblGrid>
                <a:gridCol w="865500"/>
                <a:gridCol w="5706400"/>
              </a:tblGrid>
              <a:tr h="583700">
                <a:tc>
                  <a:txBody>
                    <a:bodyPr/>
                    <a:lstStyle/>
                    <a:p>
                      <a:pPr marL="0" marR="0" lvl="0" indent="0" algn="l" rtl="0">
                        <a:lnSpc>
                          <a:spcPct val="115000"/>
                        </a:lnSpc>
                        <a:spcBef>
                          <a:spcPts val="0"/>
                        </a:spcBef>
                        <a:spcAft>
                          <a:spcPts val="0"/>
                        </a:spcAft>
                        <a:buSzPct val="25000"/>
                        <a:buNone/>
                      </a:pPr>
                      <a:r>
                        <a:rPr lang="en-US" sz="1400" b="1" u="sng" strike="noStrike" cap="none" baseline="0">
                          <a:latin typeface="Calibri"/>
                          <a:ea typeface="Calibri"/>
                          <a:cs typeface="Calibri"/>
                          <a:sym typeface="Calibri"/>
                        </a:rPr>
                        <a:t>W.2.3</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1000" u="none" strike="noStrike" cap="none" baseline="0">
                          <a:latin typeface="Calibri"/>
                          <a:ea typeface="Calibri"/>
                          <a:cs typeface="Calibri"/>
                          <a:sym typeface="Calibri"/>
                        </a:rPr>
                        <a:t>Write narratives in which they recount a well-elaborated event or short sequence of events, include details to describe actions, thoughts, and feelings, use temporal words to signal event order, and provide a sense of closure</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a</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1000" u="none" strike="noStrike" cap="none" baseline="0">
                          <a:latin typeface="Calibri"/>
                          <a:ea typeface="Calibri"/>
                          <a:cs typeface="Calibri"/>
                          <a:sym typeface="Calibri"/>
                        </a:rPr>
                        <a:t>recount a well-elaborated event or short sequence of events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b</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1000" u="none" strike="noStrike" cap="none" baseline="0">
                          <a:latin typeface="Calibri"/>
                          <a:ea typeface="Calibri"/>
                          <a:cs typeface="Calibri"/>
                          <a:sym typeface="Calibri"/>
                        </a:rPr>
                        <a:t>include details to describe actions, thoughts, and feelings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1000" u="none" strike="noStrike" cap="none" baseline="0">
                          <a:latin typeface="Calibri"/>
                          <a:ea typeface="Calibri"/>
                          <a:cs typeface="Calibri"/>
                          <a:sym typeface="Calibri"/>
                        </a:rPr>
                        <a:t>use temporal words to signal event order</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d</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1000" u="none" strike="noStrike" cap="none" baseline="0">
                          <a:latin typeface="Calibri"/>
                          <a:ea typeface="Calibri"/>
                          <a:cs typeface="Calibri"/>
                          <a:sym typeface="Calibri"/>
                        </a:rPr>
                        <a:t>provide a sense of closure</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bl>
          </a:graphicData>
        </a:graphic>
      </p:graphicFrame>
      <p:graphicFrame>
        <p:nvGraphicFramePr>
          <p:cNvPr id="172" name="Shape 172"/>
          <p:cNvGraphicFramePr/>
          <p:nvPr/>
        </p:nvGraphicFramePr>
        <p:xfrm>
          <a:off x="798227" y="1675769"/>
          <a:ext cx="6558075" cy="1167375"/>
        </p:xfrm>
        <a:graphic>
          <a:graphicData uri="http://schemas.openxmlformats.org/drawingml/2006/table">
            <a:tbl>
              <a:tblPr>
                <a:noFill/>
                <a:tableStyleId>{A7078FAA-714F-4F6D-8FCC-952C470EAAD8}</a:tableStyleId>
              </a:tblPr>
              <a:tblGrid>
                <a:gridCol w="851675"/>
                <a:gridCol w="5706400"/>
              </a:tblGrid>
              <a:tr h="318375">
                <a:tc>
                  <a:txBody>
                    <a:bodyPr/>
                    <a:lstStyle/>
                    <a:p>
                      <a:pPr marL="0" marR="0" lvl="0" indent="0" algn="l" rtl="0">
                        <a:lnSpc>
                          <a:spcPct val="115000"/>
                        </a:lnSpc>
                        <a:spcBef>
                          <a:spcPts val="0"/>
                        </a:spcBef>
                        <a:spcAft>
                          <a:spcPts val="0"/>
                        </a:spcAft>
                        <a:buSzPct val="25000"/>
                        <a:buNone/>
                      </a:pPr>
                      <a:r>
                        <a:rPr lang="en-US" sz="1400" b="1" u="sng" strike="noStrike" cap="none" baseline="0">
                          <a:latin typeface="Calibri"/>
                          <a:ea typeface="Calibri"/>
                          <a:cs typeface="Calibri"/>
                          <a:sym typeface="Calibri"/>
                        </a:rPr>
                        <a:t>W.1.3</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Write narratives in which they recount two or more appropriately sequenced events, include some details regarding what happened, use temporal words to signal event order, and provide some sense of closure.</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a</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recount two or more appropriately sequenced events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b</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include some details regarding what happened</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use temporal words to signal event order</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d</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provide some sense of closure</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bl>
          </a:graphicData>
        </a:graphic>
      </p:graphicFrame>
      <p:graphicFrame>
        <p:nvGraphicFramePr>
          <p:cNvPr id="173" name="Shape 173"/>
          <p:cNvGraphicFramePr/>
          <p:nvPr/>
        </p:nvGraphicFramePr>
        <p:xfrm>
          <a:off x="801658" y="250176"/>
          <a:ext cx="6554650" cy="1432700"/>
        </p:xfrm>
        <a:graphic>
          <a:graphicData uri="http://schemas.openxmlformats.org/drawingml/2006/table">
            <a:tbl>
              <a:tblPr>
                <a:noFill/>
                <a:tableStyleId>{3D0EF264-42FC-4CED-94E9-2355E75D2B0E}</a:tableStyleId>
              </a:tblPr>
              <a:tblGrid>
                <a:gridCol w="848250"/>
                <a:gridCol w="5706400"/>
              </a:tblGrid>
              <a:tr h="583700">
                <a:tc>
                  <a:txBody>
                    <a:bodyPr/>
                    <a:lstStyle/>
                    <a:p>
                      <a:pPr marL="0" marR="0" lvl="0" indent="0" algn="l" rtl="0">
                        <a:lnSpc>
                          <a:spcPct val="115000"/>
                        </a:lnSpc>
                        <a:spcBef>
                          <a:spcPts val="0"/>
                        </a:spcBef>
                        <a:spcAft>
                          <a:spcPts val="0"/>
                        </a:spcAft>
                        <a:buSzPct val="25000"/>
                        <a:buNone/>
                      </a:pPr>
                      <a:r>
                        <a:rPr lang="en-US" sz="1400" b="1" u="sng" strike="noStrike" cap="none" baseline="0">
                          <a:latin typeface="Calibri"/>
                          <a:ea typeface="Calibri"/>
                          <a:cs typeface="Calibri"/>
                          <a:sym typeface="Calibri"/>
                        </a:rPr>
                        <a:t>W.K.3</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1000" u="none" strike="noStrike" cap="none" baseline="0">
                          <a:latin typeface="Calibri"/>
                          <a:ea typeface="Calibri"/>
                          <a:cs typeface="Calibri"/>
                          <a:sym typeface="Calibri"/>
                        </a:rPr>
                        <a:t>Use a combination of drawing, dictating, and writing to narrate a single event or several loosely linked events, tell about the events in the order in which they occurred, and provide a reaction to what happened.</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a</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1000" u="none" strike="noStrike" cap="none" baseline="0">
                          <a:latin typeface="Calibri"/>
                          <a:ea typeface="Calibri"/>
                          <a:cs typeface="Calibri"/>
                          <a:sym typeface="Calibri"/>
                        </a:rPr>
                        <a:t>drawing, dictating, and writing to narrate a single event</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b</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1000" u="none" strike="noStrike" cap="none" baseline="0">
                          <a:latin typeface="Calibri"/>
                          <a:ea typeface="Calibri"/>
                          <a:cs typeface="Calibri"/>
                          <a:sym typeface="Calibri"/>
                        </a:rPr>
                        <a:t>drawing, dictating, and writing to narrate several loosely linked events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1000" u="none" strike="noStrike" cap="none" baseline="0">
                          <a:latin typeface="Calibri"/>
                          <a:ea typeface="Calibri"/>
                          <a:cs typeface="Calibri"/>
                          <a:sym typeface="Calibri"/>
                        </a:rPr>
                        <a:t>tell about the events in the order in which they occurred</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d</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1000" u="none" strike="noStrike" cap="none" baseline="0">
                          <a:latin typeface="Calibri"/>
                          <a:ea typeface="Calibri"/>
                          <a:cs typeface="Calibri"/>
                          <a:sym typeface="Calibri"/>
                        </a:rPr>
                        <a:t>provide a reaction to what happened</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bl>
          </a:graphicData>
        </a:graphic>
      </p:graphicFrame>
      <p:sp>
        <p:nvSpPr>
          <p:cNvPr id="174" name="Shape 174"/>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graphicFrame>
        <p:nvGraphicFramePr>
          <p:cNvPr id="179" name="Shape 179"/>
          <p:cNvGraphicFramePr/>
          <p:nvPr/>
        </p:nvGraphicFramePr>
        <p:xfrm>
          <a:off x="123818" y="457387"/>
          <a:ext cx="3000000" cy="3000000"/>
        </p:xfrm>
        <a:graphic>
          <a:graphicData uri="http://schemas.openxmlformats.org/drawingml/2006/table">
            <a:tbl>
              <a:tblPr>
                <a:noFill/>
                <a:tableStyleId>{BB6BA825-83C7-479B-8B4D-1372E2891B36}</a:tableStyleId>
              </a:tblPr>
              <a:tblGrid>
                <a:gridCol w="677850"/>
                <a:gridCol w="1388050"/>
                <a:gridCol w="1465150"/>
                <a:gridCol w="1422275"/>
                <a:gridCol w="1247200"/>
                <a:gridCol w="131280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a:t>
                      </a:r>
                    </a:p>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Kinder</a:t>
                      </a:r>
                      <a:r>
                        <a:rPr lang="en-US" sz="600" b="1">
                          <a:solidFill>
                            <a:schemeClr val="dk1"/>
                          </a:solidFill>
                          <a:latin typeface="Calibri"/>
                          <a:ea typeface="Calibri"/>
                          <a:cs typeface="Calibri"/>
                          <a:sym typeface="Calibri"/>
                        </a:rPr>
                        <a:t>-L.K.1a, L.K.2a, &amp; L.K.2d </a:t>
                      </a:r>
                      <a:r>
                        <a:rPr lang="en-US" sz="600" b="1" u="sng">
                          <a:solidFill>
                            <a:schemeClr val="dk1"/>
                          </a:solidFill>
                          <a:latin typeface="Calibri"/>
                          <a:ea typeface="Calibri"/>
                          <a:cs typeface="Calibri"/>
                          <a:sym typeface="Calibri"/>
                        </a:rPr>
                        <a:t>1st</a:t>
                      </a:r>
                      <a:r>
                        <a:rPr lang="en-US" sz="600" b="1">
                          <a:solidFill>
                            <a:schemeClr val="dk1"/>
                          </a:solidFill>
                          <a:latin typeface="Calibri"/>
                          <a:ea typeface="Calibri"/>
                          <a:cs typeface="Calibri"/>
                          <a:sym typeface="Calibri"/>
                        </a:rPr>
                        <a:t>-L.1.1a, L.1.2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2nd</a:t>
                      </a:r>
                      <a:r>
                        <a:rPr lang="en-US" sz="600" b="1">
                          <a:solidFill>
                            <a:schemeClr val="dk1"/>
                          </a:solidFill>
                          <a:latin typeface="Calibri"/>
                          <a:ea typeface="Calibri"/>
                          <a:cs typeface="Calibri"/>
                          <a:sym typeface="Calibri"/>
                        </a:rPr>
                        <a:t>-L.2.2</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912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 </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Kinder</a:t>
                      </a:r>
                      <a:r>
                        <a:rPr lang="en-US" sz="600" b="1">
                          <a:solidFill>
                            <a:schemeClr val="dk1"/>
                          </a:solidFill>
                          <a:latin typeface="Calibri"/>
                          <a:ea typeface="Calibri"/>
                          <a:cs typeface="Calibri"/>
                          <a:sym typeface="Calibri"/>
                        </a:rPr>
                        <a:t>-W.K.3</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1st</a:t>
                      </a:r>
                      <a:r>
                        <a:rPr lang="en-US" sz="600" b="1">
                          <a:solidFill>
                            <a:schemeClr val="dk1"/>
                          </a:solidFill>
                          <a:latin typeface="Calibri"/>
                          <a:ea typeface="Calibri"/>
                          <a:cs typeface="Calibri"/>
                          <a:sym typeface="Calibri"/>
                        </a:rPr>
                        <a:t>-W.1.3.1-2</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2nd</a:t>
                      </a:r>
                      <a:r>
                        <a:rPr lang="en-US" sz="600" b="1">
                          <a:solidFill>
                            <a:schemeClr val="dk1"/>
                          </a:solidFill>
                          <a:latin typeface="Calibri"/>
                          <a:ea typeface="Calibri"/>
                          <a:cs typeface="Calibri"/>
                          <a:sym typeface="Calibri"/>
                        </a:rPr>
                        <a:t>-W.2.3.1-2</a:t>
                      </a:r>
                      <a:r>
                        <a:rPr lang="en-US" sz="600" b="1" u="none" strike="noStrike" cap="none" baseline="0">
                          <a:solidFill>
                            <a:srgbClr val="000000"/>
                          </a:solidFill>
                          <a:latin typeface="Calibri"/>
                          <a:ea typeface="Calibri"/>
                          <a:cs typeface="Calibri"/>
                          <a:sym typeface="Calibri"/>
                        </a:rPr>
                        <a:t> </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Kinder</a:t>
                      </a:r>
                      <a:r>
                        <a:rPr lang="en-US" sz="600" b="1">
                          <a:solidFill>
                            <a:schemeClr val="dk1"/>
                          </a:solidFill>
                          <a:latin typeface="Calibri"/>
                          <a:ea typeface="Calibri"/>
                          <a:cs typeface="Calibri"/>
                          <a:sym typeface="Calibri"/>
                        </a:rPr>
                        <a:t>-W.K.3.2</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1st</a:t>
                      </a:r>
                      <a:r>
                        <a:rPr lang="en-US" sz="600" b="1">
                          <a:solidFill>
                            <a:schemeClr val="dk1"/>
                          </a:solidFill>
                          <a:latin typeface="Calibri"/>
                          <a:ea typeface="Calibri"/>
                          <a:cs typeface="Calibri"/>
                          <a:sym typeface="Calibri"/>
                        </a:rPr>
                        <a:t>-W.1.3.2-3</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2nd</a:t>
                      </a:r>
                      <a:r>
                        <a:rPr lang="en-US" sz="600" b="1">
                          <a:solidFill>
                            <a:schemeClr val="dk1"/>
                          </a:solidFill>
                          <a:latin typeface="Calibri"/>
                          <a:ea typeface="Calibri"/>
                          <a:cs typeface="Calibri"/>
                          <a:sym typeface="Calibri"/>
                        </a:rPr>
                        <a:t>-W.2.3.3-4</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Purposes/Production and Distribution of Writing:</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Kinder</a:t>
                      </a:r>
                      <a:r>
                        <a:rPr lang="en-US" sz="600" b="1">
                          <a:solidFill>
                            <a:schemeClr val="dk1"/>
                          </a:solidFill>
                          <a:latin typeface="Calibri"/>
                          <a:ea typeface="Calibri"/>
                          <a:cs typeface="Calibri"/>
                          <a:sym typeface="Calibri"/>
                        </a:rPr>
                        <a:t>-W.K.3.3</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1st</a:t>
                      </a:r>
                      <a:r>
                        <a:rPr lang="en-US" sz="600" b="1">
                          <a:solidFill>
                            <a:schemeClr val="dk1"/>
                          </a:solidFill>
                          <a:latin typeface="Calibri"/>
                          <a:ea typeface="Calibri"/>
                          <a:cs typeface="Calibri"/>
                          <a:sym typeface="Calibri"/>
                        </a:rPr>
                        <a:t>-W.1.1.4 &amp; W.1.5.2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2nd</a:t>
                      </a:r>
                      <a:r>
                        <a:rPr lang="en-US" sz="600" b="1">
                          <a:solidFill>
                            <a:schemeClr val="dk1"/>
                          </a:solidFill>
                          <a:latin typeface="Calibri"/>
                          <a:ea typeface="Calibri"/>
                          <a:cs typeface="Calibri"/>
                          <a:sym typeface="Calibri"/>
                        </a:rPr>
                        <a:t>-W.2.1.4</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r>
                        <a:rPr lang="en-US" sz="600" b="1" u="sng">
                          <a:solidFill>
                            <a:schemeClr val="dk1"/>
                          </a:solidFill>
                          <a:latin typeface="Calibri"/>
                          <a:ea typeface="Calibri"/>
                          <a:cs typeface="Calibri"/>
                          <a:sym typeface="Calibri"/>
                        </a:rPr>
                        <a:t>Kinder</a:t>
                      </a:r>
                      <a:r>
                        <a:rPr lang="en-US" sz="600" b="1">
                          <a:solidFill>
                            <a:schemeClr val="dk1"/>
                          </a:solidFill>
                          <a:latin typeface="Calibri"/>
                          <a:ea typeface="Calibri"/>
                          <a:cs typeface="Calibri"/>
                          <a:sym typeface="Calibri"/>
                        </a:rPr>
                        <a:t>-L.K.1b-f &amp; L.K.6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1st</a:t>
                      </a:r>
                      <a:r>
                        <a:rPr lang="en-US" sz="600" b="1">
                          <a:solidFill>
                            <a:schemeClr val="dk1"/>
                          </a:solidFill>
                          <a:latin typeface="Calibri"/>
                          <a:ea typeface="Calibri"/>
                          <a:cs typeface="Calibri"/>
                          <a:sym typeface="Calibri"/>
                        </a:rPr>
                        <a:t>-L.1.1b-j &amp; L.1.6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2nd</a:t>
                      </a:r>
                      <a:r>
                        <a:rPr lang="en-US" sz="600" b="1">
                          <a:solidFill>
                            <a:schemeClr val="dk1"/>
                          </a:solidFill>
                          <a:latin typeface="Calibri"/>
                          <a:ea typeface="Calibri"/>
                          <a:cs typeface="Calibri"/>
                          <a:sym typeface="Calibri"/>
                        </a:rPr>
                        <a:t>-L.2.1 &amp; L.2.6</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3129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Beginning establishes</a:t>
                      </a:r>
                    </a:p>
                    <a:p>
                      <a:pPr marL="0" marR="0" lvl="0" indent="0" algn="l" rtl="0">
                        <a:spcBef>
                          <a:spcPts val="0"/>
                        </a:spcBef>
                        <a:buSzPct val="25000"/>
                        <a:buNone/>
                      </a:pPr>
                      <a:r>
                        <a:rPr lang="en-US" sz="900" u="none" strike="noStrike" cap="none" baseline="0">
                          <a:latin typeface="Calibri"/>
                          <a:ea typeface="Calibri"/>
                          <a:cs typeface="Calibri"/>
                          <a:sym typeface="Calibri"/>
                        </a:rPr>
                        <a:t>engaging context for story line/events (e.g., asks a question; starts with action or feelings)</a:t>
                      </a:r>
                    </a:p>
                    <a:p>
                      <a:pPr marL="0" marR="0" lvl="0" indent="0" algn="l" rtl="0">
                        <a:spcBef>
                          <a:spcPts val="0"/>
                        </a:spcBef>
                        <a:buSzPct val="25000"/>
                        <a:buNone/>
                      </a:pPr>
                      <a:r>
                        <a:rPr lang="en-US" sz="900" u="none" strike="noStrike" cap="none" baseline="0">
                          <a:latin typeface="Calibri"/>
                          <a:ea typeface="Calibri"/>
                          <a:cs typeface="Calibri"/>
                          <a:sym typeface="Calibri"/>
                        </a:rPr>
                        <a:t>Effectively presents</a:t>
                      </a:r>
                    </a:p>
                    <a:p>
                      <a:pPr marL="0" marR="0" lvl="0" indent="0" algn="l" rtl="0">
                        <a:spcBef>
                          <a:spcPts val="0"/>
                        </a:spcBef>
                        <a:buSzPct val="25000"/>
                        <a:buNone/>
                      </a:pPr>
                      <a:r>
                        <a:rPr lang="en-US" sz="900" u="none" strike="noStrike" cap="none" baseline="0">
                          <a:latin typeface="Calibri"/>
                          <a:ea typeface="Calibri"/>
                          <a:cs typeface="Calibri"/>
                          <a:sym typeface="Calibri"/>
                        </a:rPr>
                        <a:t>and maintains focus</a:t>
                      </a:r>
                    </a:p>
                    <a:p>
                      <a:pPr marL="0" marR="0" lvl="0" indent="0" algn="l" rtl="0">
                        <a:spcBef>
                          <a:spcPts val="0"/>
                        </a:spcBef>
                        <a:buSzPct val="25000"/>
                        <a:buNone/>
                      </a:pPr>
                      <a:r>
                        <a:rPr lang="en-US" sz="900" u="none" strike="noStrike" cap="none" baseline="0">
                          <a:latin typeface="Calibri"/>
                          <a:ea typeface="Calibri"/>
                          <a:cs typeface="Calibri"/>
                          <a:sym typeface="Calibri"/>
                        </a:rPr>
                        <a:t>(controlling idea) of</a:t>
                      </a:r>
                    </a:p>
                    <a:p>
                      <a:pPr marL="0" marR="0" lvl="0" indent="0" algn="l" rtl="0">
                        <a:spcBef>
                          <a:spcPts val="0"/>
                        </a:spcBef>
                        <a:buSzPct val="25000"/>
                        <a:buNone/>
                      </a:pPr>
                      <a:r>
                        <a:rPr lang="en-US" sz="900" u="none" strike="noStrike" cap="none" baseline="0">
                          <a:latin typeface="Calibri"/>
                          <a:ea typeface="Calibri"/>
                          <a:cs typeface="Calibri"/>
                          <a:sym typeface="Calibri"/>
                        </a:rPr>
                        <a:t>story line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Has a beginning, middle, and an ending with a sense of closure(e.g., a lesson learned –next time…; he never</a:t>
                      </a:r>
                    </a:p>
                    <a:p>
                      <a:pPr marL="0" marR="0" lvl="0" indent="0" algn="l" rtl="0">
                        <a:spcBef>
                          <a:spcPts val="0"/>
                        </a:spcBef>
                        <a:buSzPct val="25000"/>
                        <a:buNone/>
                      </a:pPr>
                      <a:r>
                        <a:rPr lang="en-US" sz="900" u="none" strike="noStrike" cap="none" baseline="0">
                          <a:latin typeface="Calibri"/>
                          <a:ea typeface="Calibri"/>
                          <a:cs typeface="Calibri"/>
                          <a:sym typeface="Calibri"/>
                        </a:rPr>
                        <a:t>did that again)</a:t>
                      </a:r>
                    </a:p>
                    <a:p>
                      <a:pPr marL="0" marR="0" lvl="0" indent="0" algn="l" rtl="0">
                        <a:spcBef>
                          <a:spcPts val="0"/>
                        </a:spcBef>
                        <a:buSzPct val="25000"/>
                        <a:buNone/>
                      </a:pPr>
                      <a:r>
                        <a:rPr lang="en-US" sz="900" u="none" strike="noStrike" cap="none" baseline="0">
                          <a:latin typeface="Calibri"/>
                          <a:ea typeface="Calibri"/>
                          <a:cs typeface="Calibri"/>
                          <a:sym typeface="Calibri"/>
                        </a:rPr>
                        <a:t>Variety of transitions</a:t>
                      </a:r>
                    </a:p>
                    <a:p>
                      <a:pPr marL="0" marR="0" lvl="0" indent="0" algn="l" rtl="0">
                        <a:spcBef>
                          <a:spcPts val="0"/>
                        </a:spcBef>
                        <a:buSzPct val="25000"/>
                        <a:buNone/>
                      </a:pPr>
                      <a:r>
                        <a:rPr lang="en-US" sz="900" u="none" strike="noStrike" cap="none" baseline="0">
                          <a:latin typeface="Calibri"/>
                          <a:ea typeface="Calibri"/>
                          <a:cs typeface="Calibri"/>
                          <a:sym typeface="Calibri"/>
                        </a:rPr>
                        <a:t>used appropriately</a:t>
                      </a:r>
                    </a:p>
                    <a:p>
                      <a:pPr marL="0" marR="0" lvl="0" indent="0" algn="l" rtl="0">
                        <a:spcBef>
                          <a:spcPts val="0"/>
                        </a:spcBef>
                        <a:buSzPct val="25000"/>
                        <a:buNone/>
                      </a:pPr>
                      <a:r>
                        <a:rPr lang="en-US" sz="900" u="none" strike="noStrike" cap="none" baseline="0">
                          <a:latin typeface="Calibri"/>
                          <a:ea typeface="Calibri"/>
                          <a:cs typeface="Calibri"/>
                          <a:sym typeface="Calibri"/>
                        </a:rPr>
                        <a:t>Chronology is logical</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Relevant, concrete details create vivid images or ideas</a:t>
                      </a:r>
                    </a:p>
                    <a:p>
                      <a:pPr marL="0" marR="0" lvl="0" indent="0" algn="l" rtl="0">
                        <a:spcBef>
                          <a:spcPts val="0"/>
                        </a:spcBef>
                        <a:buSzPct val="25000"/>
                        <a:buNone/>
                      </a:pPr>
                      <a:r>
                        <a:rPr lang="en-US" sz="900" u="none" strike="noStrike" cap="none" baseline="0">
                          <a:latin typeface="Calibri"/>
                          <a:ea typeface="Calibri"/>
                          <a:cs typeface="Calibri"/>
                          <a:sym typeface="Calibri"/>
                        </a:rPr>
                        <a:t>Effective use of</a:t>
                      </a:r>
                    </a:p>
                    <a:p>
                      <a:pPr marL="0" marR="0" lvl="0" indent="0" algn="l" rtl="0">
                        <a:spcBef>
                          <a:spcPts val="0"/>
                        </a:spcBef>
                        <a:buSzPct val="25000"/>
                        <a:buNone/>
                      </a:pPr>
                      <a:r>
                        <a:rPr lang="en-US" sz="900" u="none" strike="noStrike" cap="none" baseline="0">
                          <a:latin typeface="Calibri"/>
                          <a:ea typeface="Calibri"/>
                          <a:cs typeface="Calibri"/>
                          <a:sym typeface="Calibri"/>
                        </a:rPr>
                        <a:t>dialogue, sensory and concrete details, strong verbs to advance the action; or to how characters’ motivation, development, growth, or change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Maintains consistent</a:t>
                      </a:r>
                    </a:p>
                    <a:p>
                      <a:pPr marL="0" marR="0" lvl="0" indent="0" algn="l" rtl="0">
                        <a:spcBef>
                          <a:spcPts val="0"/>
                        </a:spcBef>
                        <a:buSzPct val="25000"/>
                        <a:buNone/>
                      </a:pPr>
                      <a:r>
                        <a:rPr lang="en-US" sz="900" u="none" strike="noStrike" cap="none" baseline="0">
                          <a:latin typeface="Calibri"/>
                          <a:ea typeface="Calibri"/>
                          <a:cs typeface="Calibri"/>
                          <a:sym typeface="Calibri"/>
                        </a:rPr>
                        <a:t>narrator’s voice</a:t>
                      </a:r>
                    </a:p>
                    <a:p>
                      <a:pPr marL="0" marR="0" lvl="0" indent="0" algn="l" rtl="0">
                        <a:spcBef>
                          <a:spcPts val="0"/>
                        </a:spcBef>
                        <a:buSzPct val="25000"/>
                        <a:buNone/>
                      </a:pPr>
                      <a:r>
                        <a:rPr lang="en-US" sz="900" u="none" strike="noStrike" cap="none" baseline="0">
                          <a:latin typeface="Calibri"/>
                          <a:ea typeface="Calibri"/>
                          <a:cs typeface="Calibri"/>
                          <a:sym typeface="Calibri"/>
                        </a:rPr>
                        <a:t>Uses precise language and sentence variety (simple, compound, with phrases)</a:t>
                      </a:r>
                    </a:p>
                    <a:p>
                      <a:pPr marL="0" marR="0" lvl="0" indent="0" algn="l" rtl="0">
                        <a:spcBef>
                          <a:spcPts val="0"/>
                        </a:spcBef>
                        <a:buSzPct val="25000"/>
                        <a:buNone/>
                      </a:pPr>
                      <a:r>
                        <a:rPr lang="en-US" sz="900" u="none" strike="noStrike" cap="none" baseline="0">
                          <a:latin typeface="Calibri"/>
                          <a:ea typeface="Calibri"/>
                          <a:cs typeface="Calibri"/>
                          <a:sym typeface="Calibri"/>
                        </a:rPr>
                        <a:t>May use figurative</a:t>
                      </a:r>
                    </a:p>
                    <a:p>
                      <a:pPr marL="0" marR="0" lvl="0" indent="0" algn="l" rtl="0">
                        <a:spcBef>
                          <a:spcPts val="0"/>
                        </a:spcBef>
                        <a:buSzPct val="25000"/>
                        <a:buNone/>
                      </a:pPr>
                      <a:r>
                        <a:rPr lang="en-US" sz="900" u="none" strike="noStrike" cap="none" baseline="0">
                          <a:latin typeface="Calibri"/>
                          <a:ea typeface="Calibri"/>
                          <a:cs typeface="Calibri"/>
                          <a:sym typeface="Calibri"/>
                        </a:rPr>
                        <a:t>language (e.g., imagery)</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Edits with support from peers, adults, resources</a:t>
                      </a:r>
                    </a:p>
                    <a:p>
                      <a:pPr marL="0" marR="0" lvl="0" indent="0" algn="l" rtl="0">
                        <a:spcBef>
                          <a:spcPts val="0"/>
                        </a:spcBef>
                        <a:buSzPct val="25000"/>
                        <a:buNone/>
                      </a:pPr>
                      <a:r>
                        <a:rPr lang="en-US" sz="900" u="none" strike="noStrike" cap="none" baseline="0">
                          <a:latin typeface="Calibri"/>
                          <a:ea typeface="Calibri"/>
                          <a:cs typeface="Calibri"/>
                          <a:sym typeface="Calibri"/>
                        </a:rPr>
                        <a:t>Has few or no errors in</a:t>
                      </a:r>
                    </a:p>
                    <a:p>
                      <a:pPr marL="0" marR="0" lvl="0" indent="0" algn="l" rtl="0">
                        <a:spcBef>
                          <a:spcPts val="0"/>
                        </a:spcBef>
                        <a:buSzPct val="25000"/>
                        <a:buNone/>
                      </a:pPr>
                      <a:r>
                        <a:rPr lang="en-US" sz="900" u="none" strike="noStrike" cap="none" baseline="0">
                          <a:latin typeface="Calibri"/>
                          <a:ea typeface="Calibri"/>
                          <a:cs typeface="Calibri"/>
                          <a:sym typeface="Calibri"/>
                        </a:rPr>
                        <a:t>grammar, word usage,</a:t>
                      </a:r>
                    </a:p>
                    <a:p>
                      <a:pPr marL="0" marR="0" lvl="0" indent="0" algn="l" rtl="0">
                        <a:spcBef>
                          <a:spcPts val="0"/>
                        </a:spcBef>
                        <a:buSzPct val="25000"/>
                        <a:buNone/>
                      </a:pPr>
                      <a:r>
                        <a:rPr lang="en-US" sz="900" u="none" strike="noStrike" cap="none" baseline="0">
                          <a:latin typeface="Calibri"/>
                          <a:ea typeface="Calibri"/>
                          <a:cs typeface="Calibri"/>
                          <a:sym typeface="Calibri"/>
                        </a:rPr>
                        <a:t>mechanics as appropriate to grade (e.g., uses conventional</a:t>
                      </a:r>
                    </a:p>
                    <a:p>
                      <a:pPr marL="0" marR="0" lvl="0" indent="0" algn="l" rtl="0">
                        <a:spcBef>
                          <a:spcPts val="0"/>
                        </a:spcBef>
                        <a:buSzPct val="25000"/>
                        <a:buNone/>
                      </a:pPr>
                      <a:r>
                        <a:rPr lang="en-US" sz="900" u="none" strike="noStrike" cap="none" baseline="0">
                          <a:latin typeface="Calibri"/>
                          <a:ea typeface="Calibri"/>
                          <a:cs typeface="Calibri"/>
                          <a:sym typeface="Calibri"/>
                        </a:rPr>
                        <a:t>spelling for words with</a:t>
                      </a:r>
                    </a:p>
                    <a:p>
                      <a:pPr marL="0" marR="0" lvl="0" indent="0" algn="l" rtl="0">
                        <a:spcBef>
                          <a:spcPts val="0"/>
                        </a:spcBef>
                        <a:buSzPct val="25000"/>
                        <a:buNone/>
                      </a:pPr>
                      <a:r>
                        <a:rPr lang="en-US" sz="900" u="none" strike="noStrike" cap="none" baseline="0">
                          <a:latin typeface="Calibri"/>
                          <a:ea typeface="Calibri"/>
                          <a:cs typeface="Calibri"/>
                          <a:sym typeface="Calibri"/>
                        </a:rPr>
                        <a:t>common patterns)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6107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Uses a combination of</a:t>
                      </a:r>
                    </a:p>
                    <a:p>
                      <a:pPr marL="0" marR="0" lvl="0" indent="0" algn="l" rtl="0">
                        <a:spcBef>
                          <a:spcPts val="0"/>
                        </a:spcBef>
                        <a:buSzPct val="25000"/>
                        <a:buNone/>
                      </a:pPr>
                      <a:r>
                        <a:rPr lang="en-US" sz="900" b="0" i="0" u="none" strike="noStrike" cap="none" baseline="0">
                          <a:latin typeface="Calibri"/>
                          <a:ea typeface="Calibri"/>
                          <a:cs typeface="Calibri"/>
                          <a:sym typeface="Calibri"/>
                        </a:rPr>
                        <a:t>drawings, dictation,</a:t>
                      </a:r>
                    </a:p>
                    <a:p>
                      <a:pPr marL="0" marR="0" lvl="0" indent="0" algn="l" rtl="0">
                        <a:spcBef>
                          <a:spcPts val="0"/>
                        </a:spcBef>
                        <a:buSzPct val="25000"/>
                        <a:buNone/>
                      </a:pPr>
                      <a:r>
                        <a:rPr lang="en-US" sz="900" b="0" i="0" u="none" strike="noStrike" cap="none" baseline="0">
                          <a:latin typeface="Calibri"/>
                          <a:ea typeface="Calibri"/>
                          <a:cs typeface="Calibri"/>
                          <a:sym typeface="Calibri"/>
                        </a:rPr>
                        <a:t>and writing (K)</a:t>
                      </a:r>
                    </a:p>
                    <a:p>
                      <a:pPr marL="0" marR="0" lvl="0" indent="0" algn="l" rtl="0">
                        <a:spcBef>
                          <a:spcPts val="0"/>
                        </a:spcBef>
                        <a:buSzPct val="25000"/>
                        <a:buNone/>
                      </a:pPr>
                      <a:r>
                        <a:rPr lang="en-US" sz="900" b="0" i="0" u="none" strike="noStrike" cap="none" baseline="0">
                          <a:latin typeface="Calibri"/>
                          <a:ea typeface="Calibri"/>
                          <a:cs typeface="Calibri"/>
                          <a:sym typeface="Calibri"/>
                        </a:rPr>
                        <a:t>Event/ series of events is supported with key elements (gr K-2)</a:t>
                      </a:r>
                    </a:p>
                    <a:p>
                      <a:pPr marL="0" marR="0" lvl="0" indent="0" algn="l" rtl="0">
                        <a:spcBef>
                          <a:spcPts val="0"/>
                        </a:spcBef>
                        <a:buSzPct val="25000"/>
                        <a:buNone/>
                      </a:pPr>
                      <a:r>
                        <a:rPr lang="en-US" sz="900" b="0" i="0" u="none" strike="noStrike" cap="none" baseline="0">
                          <a:latin typeface="Calibri"/>
                          <a:ea typeface="Calibri"/>
                          <a:cs typeface="Calibri"/>
                          <a:sym typeface="Calibri"/>
                        </a:rPr>
                        <a:t>Has title (gr 1-2)</a:t>
                      </a:r>
                    </a:p>
                    <a:p>
                      <a:pPr marL="0" marR="0" lvl="0" indent="0" algn="l" rtl="0">
                        <a:spcBef>
                          <a:spcPts val="0"/>
                        </a:spcBef>
                        <a:buSzPct val="25000"/>
                        <a:buNone/>
                      </a:pPr>
                      <a:r>
                        <a:rPr lang="en-US" sz="900" b="0" i="0" u="none" strike="noStrike" cap="none" baseline="0">
                          <a:latin typeface="Calibri"/>
                          <a:ea typeface="Calibri"/>
                          <a:cs typeface="Calibri"/>
                          <a:sym typeface="Calibri"/>
                        </a:rPr>
                        <a:t>and clear focus (gr K-2)</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Clear order of events;</a:t>
                      </a:r>
                    </a:p>
                    <a:p>
                      <a:pPr marL="0" marR="0" lvl="0" indent="0" algn="l" rtl="0">
                        <a:spcBef>
                          <a:spcPts val="0"/>
                        </a:spcBef>
                        <a:buSzPct val="25000"/>
                        <a:buNone/>
                      </a:pPr>
                      <a:r>
                        <a:rPr lang="en-US" sz="900" b="0" i="0" u="none" strike="noStrike" cap="none" baseline="0">
                          <a:latin typeface="Calibri"/>
                          <a:ea typeface="Calibri"/>
                          <a:cs typeface="Calibri"/>
                          <a:sym typeface="Calibri"/>
                        </a:rPr>
                        <a:t>provides a reaction (K)</a:t>
                      </a:r>
                    </a:p>
                    <a:p>
                      <a:pPr marL="0" marR="0" lvl="0" indent="0" algn="l" rtl="0">
                        <a:spcBef>
                          <a:spcPts val="0"/>
                        </a:spcBef>
                        <a:buSzPct val="25000"/>
                        <a:buNone/>
                      </a:pPr>
                      <a:r>
                        <a:rPr lang="en-US" sz="900" b="0" i="0" u="none" strike="noStrike" cap="none" baseline="0">
                          <a:latin typeface="Calibri"/>
                          <a:ea typeface="Calibri"/>
                          <a:cs typeface="Calibri"/>
                          <a:sym typeface="Calibri"/>
                        </a:rPr>
                        <a:t>Has beginning, middle,</a:t>
                      </a:r>
                    </a:p>
                    <a:p>
                      <a:pPr marL="0" marR="0" lvl="0" indent="0" algn="l" rtl="0">
                        <a:spcBef>
                          <a:spcPts val="0"/>
                        </a:spcBef>
                        <a:buSzPct val="25000"/>
                        <a:buNone/>
                      </a:pPr>
                      <a:r>
                        <a:rPr lang="en-US" sz="900" b="0" i="0" u="none" strike="noStrike" cap="none" baseline="0">
                          <a:latin typeface="Calibri"/>
                          <a:ea typeface="Calibri"/>
                          <a:cs typeface="Calibri"/>
                          <a:sym typeface="Calibri"/>
                        </a:rPr>
                        <a:t>and end or problem solution</a:t>
                      </a:r>
                    </a:p>
                    <a:p>
                      <a:pPr marL="0" marR="0" lvl="0" indent="0" algn="l" rtl="0">
                        <a:spcBef>
                          <a:spcPts val="0"/>
                        </a:spcBef>
                        <a:buSzPct val="25000"/>
                        <a:buNone/>
                      </a:pPr>
                      <a:r>
                        <a:rPr lang="en-US" sz="900" b="0" i="0" u="none" strike="noStrike" cap="none" baseline="0">
                          <a:latin typeface="Calibri"/>
                          <a:ea typeface="Calibri"/>
                          <a:cs typeface="Calibri"/>
                          <a:sym typeface="Calibri"/>
                        </a:rPr>
                        <a:t>(gr 1-2)</a:t>
                      </a:r>
                    </a:p>
                    <a:p>
                      <a:pPr marL="0" marR="0" lvl="0" indent="0" algn="l" rtl="0">
                        <a:spcBef>
                          <a:spcPts val="0"/>
                        </a:spcBef>
                        <a:buSzPct val="25000"/>
                        <a:buNone/>
                      </a:pPr>
                      <a:r>
                        <a:rPr lang="en-US" sz="900" b="0" i="0" u="none" strike="noStrike" cap="none" baseline="0">
                          <a:latin typeface="Calibri"/>
                          <a:ea typeface="Calibri"/>
                          <a:cs typeface="Calibri"/>
                          <a:sym typeface="Calibri"/>
                        </a:rPr>
                        <a:t>Uses basic transitions</a:t>
                      </a:r>
                    </a:p>
                    <a:p>
                      <a:pPr marL="0" marR="0" lvl="0" indent="0" algn="l" rtl="0">
                        <a:spcBef>
                          <a:spcPts val="0"/>
                        </a:spcBef>
                        <a:buSzPct val="25000"/>
                        <a:buNone/>
                      </a:pPr>
                      <a:r>
                        <a:rPr lang="en-US" sz="900" b="0" i="0" u="none" strike="noStrike" cap="none" baseline="0">
                          <a:latin typeface="Calibri"/>
                          <a:ea typeface="Calibri"/>
                          <a:cs typeface="Calibri"/>
                          <a:sym typeface="Calibri"/>
                        </a:rPr>
                        <a:t>(e.g., before, after, then, next, later) to show event order or</a:t>
                      </a:r>
                    </a:p>
                    <a:p>
                      <a:pPr marL="0" marR="0" lvl="0" indent="0" algn="l" rtl="0">
                        <a:spcBef>
                          <a:spcPts val="0"/>
                        </a:spcBef>
                        <a:buSzPct val="25000"/>
                        <a:buNone/>
                      </a:pPr>
                      <a:r>
                        <a:rPr lang="en-US" sz="900" b="0" i="0" u="none" strike="noStrike" cap="none" baseline="0">
                          <a:latin typeface="Calibri"/>
                          <a:ea typeface="Calibri"/>
                          <a:cs typeface="Calibri"/>
                          <a:sym typeface="Calibri"/>
                        </a:rPr>
                        <a:t>chronology (gr 1-2)</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Details include nouns, verbs, and adjectives</a:t>
                      </a:r>
                    </a:p>
                    <a:p>
                      <a:pPr marL="0" marR="0" lvl="0" indent="0" algn="l" rtl="0">
                        <a:spcBef>
                          <a:spcPts val="0"/>
                        </a:spcBef>
                        <a:buSzPct val="25000"/>
                        <a:buNone/>
                      </a:pPr>
                      <a:r>
                        <a:rPr lang="en-US" sz="900" b="0" i="0" u="none" strike="noStrike" cap="none" baseline="0">
                          <a:latin typeface="Calibri"/>
                          <a:ea typeface="Calibri"/>
                          <a:cs typeface="Calibri"/>
                          <a:sym typeface="Calibri"/>
                        </a:rPr>
                        <a:t>May use dialogue, sensory or concrete details for effect (gr 1-2)</a:t>
                      </a:r>
                    </a:p>
                    <a:p>
                      <a:pPr marL="0" marR="0" lvl="0" indent="0" algn="l" rtl="0">
                        <a:spcBef>
                          <a:spcPts val="0"/>
                        </a:spcBef>
                        <a:buSzPct val="25000"/>
                        <a:buNone/>
                      </a:pPr>
                      <a:r>
                        <a:rPr lang="en-US" sz="900" b="0" i="0" u="none" strike="noStrike" cap="none" baseline="0">
                          <a:latin typeface="Calibri"/>
                          <a:ea typeface="Calibri"/>
                          <a:cs typeface="Calibri"/>
                          <a:sym typeface="Calibri"/>
                        </a:rPr>
                        <a:t>Elaborates on actions, reactions, motivations, </a:t>
                      </a:r>
                    </a:p>
                    <a:p>
                      <a:pPr marL="0" marR="0" lvl="0" indent="0" algn="l" rtl="0">
                        <a:spcBef>
                          <a:spcPts val="0"/>
                        </a:spcBef>
                        <a:buSzPct val="25000"/>
                        <a:buNone/>
                      </a:pPr>
                      <a:r>
                        <a:rPr lang="en-US" sz="900" b="0" i="0" u="none" strike="noStrike" cap="none" baseline="0">
                          <a:latin typeface="Calibri"/>
                          <a:ea typeface="Calibri"/>
                          <a:cs typeface="Calibri"/>
                          <a:sym typeface="Calibri"/>
                        </a:rPr>
                        <a:t>thoughts, or feelings orally or in writing</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Appropriate use of words (singular-plural) and prepositional phrases</a:t>
                      </a:r>
                    </a:p>
                    <a:p>
                      <a:pPr marL="0" marR="0" lvl="0" indent="0" algn="l" rtl="0">
                        <a:spcBef>
                          <a:spcPts val="0"/>
                        </a:spcBef>
                        <a:buSzPct val="25000"/>
                        <a:buNone/>
                      </a:pPr>
                      <a:r>
                        <a:rPr lang="en-US" sz="900" b="0" i="0" u="none" strike="noStrike" cap="none" baseline="0">
                          <a:latin typeface="Calibri"/>
                          <a:ea typeface="Calibri"/>
                          <a:cs typeface="Calibri"/>
                          <a:sym typeface="Calibri"/>
                        </a:rPr>
                        <a:t>Produces variety of</a:t>
                      </a:r>
                    </a:p>
                    <a:p>
                      <a:pPr marL="0" marR="0" lvl="0" indent="0" algn="l" rtl="0">
                        <a:spcBef>
                          <a:spcPts val="0"/>
                        </a:spcBef>
                        <a:buSzPct val="25000"/>
                        <a:buNone/>
                      </a:pPr>
                      <a:r>
                        <a:rPr lang="en-US" sz="900" b="0" i="0" u="none" strike="noStrike" cap="none" baseline="0">
                          <a:latin typeface="Calibri"/>
                          <a:ea typeface="Calibri"/>
                          <a:cs typeface="Calibri"/>
                          <a:sym typeface="Calibri"/>
                        </a:rPr>
                        <a:t>complete sentences –</a:t>
                      </a:r>
                    </a:p>
                    <a:p>
                      <a:pPr marL="0" marR="0" lvl="0" indent="0" algn="l" rtl="0">
                        <a:spcBef>
                          <a:spcPts val="0"/>
                        </a:spcBef>
                        <a:buSzPct val="25000"/>
                        <a:buNone/>
                      </a:pPr>
                      <a:r>
                        <a:rPr lang="en-US" sz="900" b="0" i="0" u="none" strike="noStrike" cap="none" baseline="0">
                          <a:latin typeface="Calibri"/>
                          <a:ea typeface="Calibri"/>
                          <a:cs typeface="Calibri"/>
                          <a:sym typeface="Calibri"/>
                        </a:rPr>
                        <a:t>orally (K) or in writing</a:t>
                      </a:r>
                    </a:p>
                    <a:p>
                      <a:pPr marL="0" marR="0" lvl="0" indent="0" algn="l" rtl="0">
                        <a:spcBef>
                          <a:spcPts val="0"/>
                        </a:spcBef>
                        <a:buSzPct val="25000"/>
                        <a:buNone/>
                      </a:pPr>
                      <a:r>
                        <a:rPr lang="en-US" sz="900" b="0" i="0" u="none" strike="noStrike" cap="none" baseline="0">
                          <a:latin typeface="Calibri"/>
                          <a:ea typeface="Calibri"/>
                          <a:cs typeface="Calibri"/>
                          <a:sym typeface="Calibri"/>
                        </a:rPr>
                        <a:t>Uses adult/peer feedback to</a:t>
                      </a:r>
                    </a:p>
                    <a:p>
                      <a:pPr marL="0" marR="0" lvl="0" indent="0" algn="l" rtl="0">
                        <a:spcBef>
                          <a:spcPts val="0"/>
                        </a:spcBef>
                        <a:buSzPct val="25000"/>
                        <a:buNone/>
                      </a:pPr>
                      <a:r>
                        <a:rPr lang="en-US" sz="900" b="0" i="0" u="none" strike="noStrike" cap="none" baseline="0">
                          <a:latin typeface="Calibri"/>
                          <a:ea typeface="Calibri"/>
                          <a:cs typeface="Calibri"/>
                          <a:sym typeface="Calibri"/>
                        </a:rPr>
                        <a:t>revise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Edits with support from</a:t>
                      </a:r>
                    </a:p>
                    <a:p>
                      <a:pPr marL="0" marR="0" lvl="0" indent="0" algn="l" rtl="0">
                        <a:spcBef>
                          <a:spcPts val="0"/>
                        </a:spcBef>
                        <a:buSzPct val="25000"/>
                        <a:buNone/>
                      </a:pPr>
                      <a:r>
                        <a:rPr lang="en-US" sz="900" b="0" i="0" u="none" strike="noStrike" cap="none" baseline="0">
                          <a:latin typeface="Calibri"/>
                          <a:ea typeface="Calibri"/>
                          <a:cs typeface="Calibri"/>
                          <a:sym typeface="Calibri"/>
                        </a:rPr>
                        <a:t>peers, adults, or resources</a:t>
                      </a:r>
                    </a:p>
                    <a:p>
                      <a:pPr marL="0" marR="0" lvl="0" indent="0" algn="l" rtl="0">
                        <a:spcBef>
                          <a:spcPts val="0"/>
                        </a:spcBef>
                        <a:buSzPct val="25000"/>
                        <a:buNone/>
                      </a:pPr>
                      <a:r>
                        <a:rPr lang="en-US" sz="900" b="0" i="0" u="none" strike="noStrike" cap="none" baseline="0">
                          <a:latin typeface="Calibri"/>
                          <a:ea typeface="Calibri"/>
                          <a:cs typeface="Calibri"/>
                          <a:sym typeface="Calibri"/>
                        </a:rPr>
                        <a:t>(gr 2)</a:t>
                      </a:r>
                    </a:p>
                    <a:p>
                      <a:pPr marL="0" marR="0" lvl="0" indent="0" algn="l" rtl="0">
                        <a:spcBef>
                          <a:spcPts val="0"/>
                        </a:spcBef>
                        <a:buSzPct val="25000"/>
                        <a:buNone/>
                      </a:pPr>
                      <a:r>
                        <a:rPr lang="en-US" sz="900" b="0" i="0" u="none" strike="noStrike" cap="none" baseline="0">
                          <a:latin typeface="Calibri"/>
                          <a:ea typeface="Calibri"/>
                          <a:cs typeface="Calibri"/>
                          <a:sym typeface="Calibri"/>
                        </a:rPr>
                        <a:t>Minor errors do not</a:t>
                      </a:r>
                    </a:p>
                    <a:p>
                      <a:pPr marL="0" marR="0" lvl="0" indent="0" algn="l" rtl="0">
                        <a:spcBef>
                          <a:spcPts val="0"/>
                        </a:spcBef>
                        <a:buSzPct val="25000"/>
                        <a:buNone/>
                      </a:pPr>
                      <a:r>
                        <a:rPr lang="en-US" sz="900" b="0" i="0" u="none" strike="noStrike" cap="none" baseline="0">
                          <a:latin typeface="Calibri"/>
                          <a:ea typeface="Calibri"/>
                          <a:cs typeface="Calibri"/>
                          <a:sym typeface="Calibri"/>
                        </a:rPr>
                        <a:t>interfere with reader’s</a:t>
                      </a:r>
                    </a:p>
                    <a:p>
                      <a:pPr marL="0" marR="0" lvl="0" indent="0" algn="l" rtl="0">
                        <a:spcBef>
                          <a:spcPts val="0"/>
                        </a:spcBef>
                        <a:buSzPct val="25000"/>
                        <a:buNone/>
                      </a:pPr>
                      <a:r>
                        <a:rPr lang="en-US" sz="900" b="0" i="0" u="none" strike="noStrike" cap="none" baseline="0">
                          <a:latin typeface="Calibri"/>
                          <a:ea typeface="Calibri"/>
                          <a:cs typeface="Calibri"/>
                          <a:sym typeface="Calibri"/>
                        </a:rPr>
                        <a:t>understanding</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4540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Beginning has some context (when, why, etc.) for story</a:t>
                      </a:r>
                    </a:p>
                    <a:p>
                      <a:pPr marL="0" marR="0" lvl="0" indent="0" algn="l" rtl="0">
                        <a:spcBef>
                          <a:spcPts val="0"/>
                        </a:spcBef>
                        <a:buSzPct val="25000"/>
                        <a:buNone/>
                      </a:pPr>
                      <a:r>
                        <a:rPr lang="en-US" sz="900" u="none" strike="noStrike" cap="none" baseline="0">
                          <a:latin typeface="Calibri"/>
                          <a:ea typeface="Calibri"/>
                          <a:cs typeface="Calibri"/>
                          <a:sym typeface="Calibri"/>
                        </a:rPr>
                        <a:t>line/events</a:t>
                      </a:r>
                    </a:p>
                    <a:p>
                      <a:pPr marL="0" marR="0" lvl="0" indent="0" algn="l" rtl="0">
                        <a:spcBef>
                          <a:spcPts val="0"/>
                        </a:spcBef>
                        <a:buSzPct val="25000"/>
                        <a:buNone/>
                      </a:pPr>
                      <a:r>
                        <a:rPr lang="en-US" sz="900" u="none" strike="noStrike" cap="none" baseline="0">
                          <a:latin typeface="Calibri"/>
                          <a:ea typeface="Calibri"/>
                          <a:cs typeface="Calibri"/>
                          <a:sym typeface="Calibri"/>
                        </a:rPr>
                        <a:t>Includes key elements</a:t>
                      </a:r>
                    </a:p>
                    <a:p>
                      <a:pPr marL="0" marR="0" lvl="0" indent="0" algn="l" rtl="0">
                        <a:spcBef>
                          <a:spcPts val="0"/>
                        </a:spcBef>
                        <a:buSzPct val="25000"/>
                        <a:buNone/>
                      </a:pPr>
                      <a:r>
                        <a:rPr lang="en-US" sz="900" u="none" strike="noStrike" cap="none" baseline="0">
                          <a:latin typeface="Calibri"/>
                          <a:ea typeface="Calibri"/>
                          <a:cs typeface="Calibri"/>
                          <a:sym typeface="Calibri"/>
                        </a:rPr>
                        <a:t>(characters, problem or</a:t>
                      </a:r>
                    </a:p>
                    <a:p>
                      <a:pPr marL="0" marR="0" lvl="0" indent="0" algn="l" rtl="0">
                        <a:spcBef>
                          <a:spcPts val="0"/>
                        </a:spcBef>
                        <a:buSzPct val="25000"/>
                        <a:buNone/>
                      </a:pPr>
                      <a:r>
                        <a:rPr lang="en-US" sz="900" u="none" strike="noStrike" cap="none" baseline="0">
                          <a:latin typeface="Calibri"/>
                          <a:ea typeface="Calibri"/>
                          <a:cs typeface="Calibri"/>
                          <a:sym typeface="Calibri"/>
                        </a:rPr>
                        <a:t>main event) and attempts to establish a central focus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Has beginning, middle, and end, but some parts need work or need more clarity (e.g., may have digressions or gaps in the story; sequence or </a:t>
                      </a:r>
                    </a:p>
                    <a:p>
                      <a:pPr marL="0" marR="0" lvl="0" indent="0" algn="l" rtl="0">
                        <a:spcBef>
                          <a:spcPts val="0"/>
                        </a:spcBef>
                        <a:buSzPct val="25000"/>
                        <a:buNone/>
                      </a:pPr>
                      <a:r>
                        <a:rPr lang="en-US" sz="900" u="none" strike="noStrike" cap="none" baseline="0">
                          <a:latin typeface="Calibri"/>
                          <a:ea typeface="Calibri"/>
                          <a:cs typeface="Calibri"/>
                          <a:sym typeface="Calibri"/>
                        </a:rPr>
                        <a:t>connection of events is not clear)</a:t>
                      </a:r>
                    </a:p>
                    <a:p>
                      <a:pPr marL="0" marR="0" lvl="0" indent="0" algn="l" rtl="0">
                        <a:spcBef>
                          <a:spcPts val="0"/>
                        </a:spcBef>
                        <a:buSzPct val="25000"/>
                        <a:buNone/>
                      </a:pPr>
                      <a:r>
                        <a:rPr lang="en-US" sz="900" u="none" strike="noStrike" cap="none" baseline="0">
                          <a:latin typeface="Calibri"/>
                          <a:ea typeface="Calibri"/>
                          <a:cs typeface="Calibri"/>
                          <a:sym typeface="Calibri"/>
                        </a:rPr>
                        <a:t>Transitions are lacking</a:t>
                      </a:r>
                    </a:p>
                    <a:p>
                      <a:pPr marL="0" marR="0" lvl="0" indent="0" algn="l" rtl="0">
                        <a:spcBef>
                          <a:spcPts val="0"/>
                        </a:spcBef>
                        <a:buSzPct val="25000"/>
                        <a:buNone/>
                      </a:pPr>
                      <a:r>
                        <a:rPr lang="en-US" sz="900" u="none" strike="noStrike" cap="none" baseline="0">
                          <a:latin typeface="Calibri"/>
                          <a:ea typeface="Calibri"/>
                          <a:cs typeface="Calibri"/>
                          <a:sym typeface="Calibri"/>
                        </a:rPr>
                        <a:t>or cause confusion</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Some elaboration strategies are evident in drawings or writing, or added with support/questioning from peers or adults</a:t>
                      </a:r>
                    </a:p>
                    <a:p>
                      <a:pPr marL="0" marR="0" lvl="0" indent="0" algn="l" rtl="0">
                        <a:spcBef>
                          <a:spcPts val="0"/>
                        </a:spcBef>
                        <a:buSzPct val="25000"/>
                        <a:buNone/>
                      </a:pPr>
                      <a:r>
                        <a:rPr lang="en-US" sz="900" u="none" strike="noStrike" cap="none" baseline="0">
                          <a:latin typeface="Calibri"/>
                          <a:ea typeface="Calibri"/>
                          <a:cs typeface="Calibri"/>
                          <a:sym typeface="Calibri"/>
                        </a:rPr>
                        <a:t>Uses some details or dialogue to elaborate on images or ideas (actions, thoughts, feelings)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Vocabulary use has</a:t>
                      </a:r>
                    </a:p>
                    <a:p>
                      <a:pPr marL="0" marR="0" lvl="0" indent="0" algn="l" rtl="0">
                        <a:spcBef>
                          <a:spcPts val="0"/>
                        </a:spcBef>
                        <a:buSzPct val="25000"/>
                        <a:buNone/>
                      </a:pPr>
                      <a:r>
                        <a:rPr lang="en-US" sz="900" u="none" strike="noStrike" cap="none" baseline="0">
                          <a:latin typeface="Calibri"/>
                          <a:ea typeface="Calibri"/>
                          <a:cs typeface="Calibri"/>
                          <a:sym typeface="Calibri"/>
                        </a:rPr>
                        <a:t>minor errors</a:t>
                      </a:r>
                    </a:p>
                    <a:p>
                      <a:pPr marL="0" marR="0" lvl="0" indent="0" algn="l" rtl="0">
                        <a:spcBef>
                          <a:spcPts val="0"/>
                        </a:spcBef>
                        <a:buSzPct val="25000"/>
                        <a:buNone/>
                      </a:pPr>
                      <a:r>
                        <a:rPr lang="en-US" sz="900" u="none" strike="noStrike" cap="none" baseline="0">
                          <a:latin typeface="Calibri"/>
                          <a:ea typeface="Calibri"/>
                          <a:cs typeface="Calibri"/>
                          <a:sym typeface="Calibri"/>
                        </a:rPr>
                        <a:t>Dictates, writes, and</a:t>
                      </a:r>
                    </a:p>
                    <a:p>
                      <a:pPr marL="0" marR="0" lvl="0" indent="0" algn="l" rtl="0">
                        <a:spcBef>
                          <a:spcPts val="0"/>
                        </a:spcBef>
                        <a:buSzPct val="25000"/>
                        <a:buNone/>
                      </a:pPr>
                      <a:r>
                        <a:rPr lang="en-US" sz="900" u="none" strike="noStrike" cap="none" baseline="0">
                          <a:latin typeface="Calibri"/>
                          <a:ea typeface="Calibri"/>
                          <a:cs typeface="Calibri"/>
                          <a:sym typeface="Calibri"/>
                        </a:rPr>
                        <a:t>expands simple complete sentences</a:t>
                      </a:r>
                    </a:p>
                    <a:p>
                      <a:pPr marL="0" marR="0" lvl="0" indent="0" algn="l" rtl="0">
                        <a:spcBef>
                          <a:spcPts val="0"/>
                        </a:spcBef>
                        <a:buSzPct val="25000"/>
                        <a:buNone/>
                      </a:pPr>
                      <a:r>
                        <a:rPr lang="en-US" sz="900" u="none" strike="noStrike" cap="none" baseline="0">
                          <a:latin typeface="Calibri"/>
                          <a:ea typeface="Calibri"/>
                          <a:cs typeface="Calibri"/>
                          <a:sym typeface="Calibri"/>
                        </a:rPr>
                        <a:t>Uses adult/peer feedback torevise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Edits with support from peers, adults, or resources (gr 2)</a:t>
                      </a:r>
                    </a:p>
                    <a:p>
                      <a:pPr marL="0" marR="0" lvl="0" indent="0" algn="l" rtl="0">
                        <a:spcBef>
                          <a:spcPts val="0"/>
                        </a:spcBef>
                        <a:buSzPct val="25000"/>
                        <a:buNone/>
                      </a:pPr>
                      <a:r>
                        <a:rPr lang="en-US" sz="900" u="none" strike="noStrike" cap="none" baseline="0">
                          <a:latin typeface="Calibri"/>
                          <a:ea typeface="Calibri"/>
                          <a:cs typeface="Calibri"/>
                          <a:sym typeface="Calibri"/>
                        </a:rPr>
                        <a:t>Uses grade-appropriate</a:t>
                      </a:r>
                    </a:p>
                    <a:p>
                      <a:pPr marL="0" marR="0" lvl="0" indent="0" algn="l" rtl="0">
                        <a:spcBef>
                          <a:spcPts val="0"/>
                        </a:spcBef>
                        <a:buSzPct val="25000"/>
                        <a:buNone/>
                      </a:pPr>
                      <a:r>
                        <a:rPr lang="en-US" sz="900" u="none" strike="noStrike" cap="none" baseline="0">
                          <a:latin typeface="Calibri"/>
                          <a:ea typeface="Calibri"/>
                          <a:cs typeface="Calibri"/>
                          <a:sym typeface="Calibri"/>
                        </a:rPr>
                        <a:t>basic mechanics and</a:t>
                      </a:r>
                    </a:p>
                    <a:p>
                      <a:pPr marL="0" marR="0" lvl="0" indent="0" algn="l" rtl="0">
                        <a:spcBef>
                          <a:spcPts val="0"/>
                        </a:spcBef>
                        <a:buSzPct val="25000"/>
                        <a:buNone/>
                      </a:pPr>
                      <a:r>
                        <a:rPr lang="en-US" sz="900" u="none" strike="noStrike" cap="none" baseline="0">
                          <a:latin typeface="Calibri"/>
                          <a:ea typeface="Calibri"/>
                          <a:cs typeface="Calibri"/>
                          <a:sym typeface="Calibri"/>
                        </a:rPr>
                        <a:t>word use with some</a:t>
                      </a:r>
                    </a:p>
                    <a:p>
                      <a:pPr marL="0" marR="0" lvl="0" indent="0" algn="l" rtl="0">
                        <a:spcBef>
                          <a:spcPts val="0"/>
                        </a:spcBef>
                        <a:buSzPct val="25000"/>
                        <a:buNone/>
                      </a:pPr>
                      <a:r>
                        <a:rPr lang="en-US" sz="900" u="none" strike="noStrike" cap="none" baseline="0">
                          <a:latin typeface="Calibri"/>
                          <a:ea typeface="Calibri"/>
                          <a:cs typeface="Calibri"/>
                          <a:sym typeface="Calibri"/>
                        </a:rPr>
                        <a:t>errors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6611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Beginning may have</a:t>
                      </a:r>
                    </a:p>
                    <a:p>
                      <a:pPr marL="0" marR="0" lvl="0" indent="0" algn="l" rtl="0">
                        <a:spcBef>
                          <a:spcPts val="0"/>
                        </a:spcBef>
                        <a:buSzPct val="25000"/>
                        <a:buNone/>
                      </a:pPr>
                      <a:r>
                        <a:rPr lang="en-US" sz="900" u="none" strike="noStrike" cap="none" baseline="0">
                          <a:latin typeface="Calibri"/>
                          <a:ea typeface="Calibri"/>
                          <a:cs typeface="Calibri"/>
                          <a:sym typeface="Calibri"/>
                        </a:rPr>
                        <a:t>confusing context or no</a:t>
                      </a:r>
                    </a:p>
                    <a:p>
                      <a:pPr marL="0" marR="0" lvl="0" indent="0" algn="l" rtl="0">
                        <a:spcBef>
                          <a:spcPts val="0"/>
                        </a:spcBef>
                        <a:buSzPct val="25000"/>
                        <a:buNone/>
                      </a:pPr>
                      <a:r>
                        <a:rPr lang="en-US" sz="900" u="none" strike="noStrike" cap="none" baseline="0">
                          <a:latin typeface="Calibri"/>
                          <a:ea typeface="Calibri"/>
                          <a:cs typeface="Calibri"/>
                          <a:sym typeface="Calibri"/>
                        </a:rPr>
                        <a:t>context for story</a:t>
                      </a:r>
                    </a:p>
                    <a:p>
                      <a:pPr marL="0" marR="0" lvl="0" indent="0" algn="l" rtl="0">
                        <a:spcBef>
                          <a:spcPts val="0"/>
                        </a:spcBef>
                        <a:buSzPct val="25000"/>
                        <a:buNone/>
                      </a:pPr>
                      <a:r>
                        <a:rPr lang="en-US" sz="900" u="none" strike="noStrike" cap="none" baseline="0">
                          <a:latin typeface="Calibri"/>
                          <a:ea typeface="Calibri"/>
                          <a:cs typeface="Calibri"/>
                          <a:sym typeface="Calibri"/>
                        </a:rPr>
                        <a:t>line/events</a:t>
                      </a:r>
                    </a:p>
                    <a:p>
                      <a:pPr marL="0" marR="0" lvl="0" indent="0" algn="l" rtl="0">
                        <a:spcBef>
                          <a:spcPts val="0"/>
                        </a:spcBef>
                        <a:buSzPct val="25000"/>
                        <a:buNone/>
                      </a:pPr>
                      <a:r>
                        <a:rPr lang="en-US" sz="900" u="none" strike="noStrike" cap="none" baseline="0">
                          <a:latin typeface="Calibri"/>
                          <a:ea typeface="Calibri"/>
                          <a:cs typeface="Calibri"/>
                          <a:sym typeface="Calibri"/>
                        </a:rPr>
                        <a:t>Lacks key elements of</a:t>
                      </a:r>
                    </a:p>
                    <a:p>
                      <a:pPr marL="0" marR="0" lvl="0" indent="0" algn="l" rtl="0">
                        <a:spcBef>
                          <a:spcPts val="0"/>
                        </a:spcBef>
                        <a:buSzPct val="25000"/>
                        <a:buNone/>
                      </a:pPr>
                      <a:r>
                        <a:rPr lang="en-US" sz="900" u="none" strike="noStrike" cap="none" baseline="0">
                          <a:latin typeface="Calibri"/>
                          <a:ea typeface="Calibri"/>
                          <a:cs typeface="Calibri"/>
                          <a:sym typeface="Calibri"/>
                        </a:rPr>
                        <a:t>the story line/events</a:t>
                      </a:r>
                    </a:p>
                    <a:p>
                      <a:pPr marL="0" marR="0" lvl="0" indent="0" algn="l" rtl="0">
                        <a:spcBef>
                          <a:spcPts val="0"/>
                        </a:spcBef>
                        <a:buSzPct val="25000"/>
                        <a:buNone/>
                      </a:pPr>
                      <a:r>
                        <a:rPr lang="en-US" sz="900" u="none" strike="noStrike" cap="none" baseline="0">
                          <a:latin typeface="Calibri"/>
                          <a:ea typeface="Calibri"/>
                          <a:cs typeface="Calibri"/>
                          <a:sym typeface="Calibri"/>
                        </a:rPr>
                        <a:t>(character(s), problem,</a:t>
                      </a:r>
                    </a:p>
                    <a:p>
                      <a:pPr marL="0" marR="0" lvl="0" indent="0" algn="l" rtl="0">
                        <a:spcBef>
                          <a:spcPts val="0"/>
                        </a:spcBef>
                        <a:buSzPct val="25000"/>
                        <a:buNone/>
                      </a:pPr>
                      <a:r>
                        <a:rPr lang="en-US" sz="900" u="none" strike="noStrike" cap="none" baseline="0">
                          <a:latin typeface="Calibri"/>
                          <a:ea typeface="Calibri"/>
                          <a:cs typeface="Calibri"/>
                          <a:sym typeface="Calibri"/>
                        </a:rPr>
                        <a:t>or main event)</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Attempts a beginning, middle, and end, but one or more parts are missing or generic (e.g., once upon a time…; the</a:t>
                      </a:r>
                    </a:p>
                    <a:p>
                      <a:pPr marL="0" marR="0" lvl="0" indent="0" algn="l" rtl="0">
                        <a:spcBef>
                          <a:spcPts val="0"/>
                        </a:spcBef>
                        <a:buSzPct val="25000"/>
                        <a:buNone/>
                      </a:pPr>
                      <a:r>
                        <a:rPr lang="en-US" sz="900" u="none" strike="noStrike" cap="none" baseline="0">
                          <a:latin typeface="Calibri"/>
                          <a:ea typeface="Calibri"/>
                          <a:cs typeface="Calibri"/>
                          <a:sym typeface="Calibri"/>
                        </a:rPr>
                        <a:t>end)</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Attempts to add details</a:t>
                      </a:r>
                    </a:p>
                    <a:p>
                      <a:pPr marL="0" marR="0" lvl="0" indent="0" algn="l" rtl="0">
                        <a:spcBef>
                          <a:spcPts val="0"/>
                        </a:spcBef>
                        <a:buSzPct val="25000"/>
                        <a:buNone/>
                      </a:pPr>
                      <a:r>
                        <a:rPr lang="en-US" sz="900" u="none" strike="noStrike" cap="none" baseline="0">
                          <a:latin typeface="Calibri"/>
                          <a:ea typeface="Calibri"/>
                          <a:cs typeface="Calibri"/>
                          <a:sym typeface="Calibri"/>
                        </a:rPr>
                        <a:t>to drawings or writing</a:t>
                      </a:r>
                    </a:p>
                    <a:p>
                      <a:pPr marL="0" marR="0" lvl="0" indent="0" algn="l" rtl="0">
                        <a:spcBef>
                          <a:spcPts val="0"/>
                        </a:spcBef>
                        <a:buSzPct val="25000"/>
                        <a:buNone/>
                      </a:pPr>
                      <a:r>
                        <a:rPr lang="en-US" sz="900" u="none" strike="noStrike" cap="none" baseline="0">
                          <a:latin typeface="Calibri"/>
                          <a:ea typeface="Calibri"/>
                          <a:cs typeface="Calibri"/>
                          <a:sym typeface="Calibri"/>
                        </a:rPr>
                        <a:t>are random, generic</a:t>
                      </a:r>
                    </a:p>
                    <a:p>
                      <a:pPr marL="0" marR="0" lvl="0" indent="0" algn="l" rtl="0">
                        <a:spcBef>
                          <a:spcPts val="0"/>
                        </a:spcBef>
                        <a:buSzPct val="25000"/>
                        <a:buNone/>
                      </a:pPr>
                      <a:r>
                        <a:rPr lang="en-US" sz="900" u="none" strike="noStrike" cap="none" baseline="0">
                          <a:latin typeface="Calibri"/>
                          <a:ea typeface="Calibri"/>
                          <a:cs typeface="Calibri"/>
                          <a:sym typeface="Calibri"/>
                        </a:rPr>
                        <a:t>(e.g., good, nice,</a:t>
                      </a:r>
                    </a:p>
                    <a:p>
                      <a:pPr marL="0" marR="0" lvl="0" indent="0" algn="l" rtl="0">
                        <a:spcBef>
                          <a:spcPts val="0"/>
                        </a:spcBef>
                        <a:buSzPct val="25000"/>
                        <a:buNone/>
                      </a:pPr>
                      <a:r>
                        <a:rPr lang="en-US" sz="900" u="none" strike="noStrike" cap="none" baseline="0">
                          <a:latin typeface="Calibri"/>
                          <a:ea typeface="Calibri"/>
                          <a:cs typeface="Calibri"/>
                          <a:sym typeface="Calibri"/>
                        </a:rPr>
                        <a:t>pretty), or may seem</a:t>
                      </a:r>
                    </a:p>
                    <a:p>
                      <a:pPr marL="0" marR="0" lvl="0" indent="0" algn="l" rtl="0">
                        <a:spcBef>
                          <a:spcPts val="0"/>
                        </a:spcBef>
                        <a:buSzPct val="25000"/>
                        <a:buNone/>
                      </a:pPr>
                      <a:r>
                        <a:rPr lang="en-US" sz="900" u="none" strike="noStrike" cap="none" baseline="0">
                          <a:latin typeface="Calibri"/>
                          <a:ea typeface="Calibri"/>
                          <a:cs typeface="Calibri"/>
                          <a:sym typeface="Calibri"/>
                        </a:rPr>
                        <a:t>irrelevant to story line</a:t>
                      </a:r>
                    </a:p>
                    <a:p>
                      <a:pPr marL="0" marR="0" lvl="0" indent="0" algn="l" rtl="0">
                        <a:spcBef>
                          <a:spcPts val="0"/>
                        </a:spcBef>
                        <a:buSzPct val="25000"/>
                        <a:buNone/>
                      </a:pPr>
                      <a:r>
                        <a:rPr lang="en-US" sz="900" u="none" strike="noStrike" cap="none" baseline="0">
                          <a:latin typeface="Calibri"/>
                          <a:ea typeface="Calibri"/>
                          <a:cs typeface="Calibri"/>
                          <a:sym typeface="Calibri"/>
                        </a:rPr>
                        <a:t>OR</a:t>
                      </a:r>
                    </a:p>
                    <a:p>
                      <a:pPr marL="0" marR="0" lvl="0" indent="0" algn="l" rtl="0">
                        <a:spcBef>
                          <a:spcPts val="0"/>
                        </a:spcBef>
                        <a:buSzPct val="25000"/>
                        <a:buNone/>
                      </a:pPr>
                      <a:r>
                        <a:rPr lang="en-US" sz="900" u="none" strike="noStrike" cap="none" baseline="0">
                          <a:latin typeface="Calibri"/>
                          <a:ea typeface="Calibri"/>
                          <a:cs typeface="Calibri"/>
                          <a:sym typeface="Calibri"/>
                        </a:rPr>
                        <a:t>May identify literary</a:t>
                      </a:r>
                    </a:p>
                    <a:p>
                      <a:pPr marL="0" marR="0" lvl="0" indent="0" algn="l" rtl="0">
                        <a:spcBef>
                          <a:spcPts val="0"/>
                        </a:spcBef>
                        <a:buSzPct val="25000"/>
                        <a:buNone/>
                      </a:pPr>
                      <a:r>
                        <a:rPr lang="en-US" sz="900" u="none" strike="noStrike" cap="none" baseline="0">
                          <a:latin typeface="Calibri"/>
                          <a:ea typeface="Calibri"/>
                          <a:cs typeface="Calibri"/>
                          <a:sym typeface="Calibri"/>
                        </a:rPr>
                        <a:t>elements (characters,</a:t>
                      </a:r>
                    </a:p>
                    <a:p>
                      <a:pPr marL="0" marR="0" lvl="0" indent="0" algn="l" rtl="0">
                        <a:spcBef>
                          <a:spcPts val="0"/>
                        </a:spcBef>
                        <a:buSzPct val="25000"/>
                        <a:buNone/>
                      </a:pPr>
                      <a:r>
                        <a:rPr lang="en-US" sz="900" u="none" strike="noStrike" cap="none" baseline="0">
                          <a:latin typeface="Calibri"/>
                          <a:ea typeface="Calibri"/>
                          <a:cs typeface="Calibri"/>
                          <a:sym typeface="Calibri"/>
                        </a:rPr>
                        <a:t>setting, action) without</a:t>
                      </a:r>
                    </a:p>
                    <a:p>
                      <a:pPr marL="0" marR="0" lvl="0" indent="0" algn="l" rtl="0">
                        <a:spcBef>
                          <a:spcPts val="0"/>
                        </a:spcBef>
                        <a:buSzPct val="25000"/>
                        <a:buNone/>
                      </a:pPr>
                      <a:r>
                        <a:rPr lang="en-US" sz="900" u="none" strike="noStrike" cap="none" baseline="0">
                          <a:latin typeface="Calibri"/>
                          <a:ea typeface="Calibri"/>
                          <a:cs typeface="Calibri"/>
                          <a:sym typeface="Calibri"/>
                        </a:rPr>
                        <a:t>any added description</a:t>
                      </a:r>
                    </a:p>
                    <a:p>
                      <a:pPr marL="0" marR="0" lvl="0" indent="0" algn="l" rtl="0">
                        <a:spcBef>
                          <a:spcPts val="0"/>
                        </a:spcBef>
                        <a:buSzPct val="25000"/>
                        <a:buNone/>
                      </a:pPr>
                      <a:r>
                        <a:rPr lang="en-US" sz="900" u="none" strike="noStrike" cap="none" baseline="0">
                          <a:latin typeface="Calibri"/>
                          <a:ea typeface="Calibri"/>
                          <a:cs typeface="Calibri"/>
                          <a:sym typeface="Calibri"/>
                        </a:rPr>
                        <a:t>or details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Generally uses basic,</a:t>
                      </a:r>
                    </a:p>
                    <a:p>
                      <a:pPr marL="0" marR="0" lvl="0" indent="0" algn="l" rtl="0">
                        <a:spcBef>
                          <a:spcPts val="0"/>
                        </a:spcBef>
                        <a:buSzPct val="25000"/>
                        <a:buNone/>
                      </a:pPr>
                      <a:r>
                        <a:rPr lang="en-US" sz="900" u="none" strike="noStrike" cap="none" baseline="0">
                          <a:latin typeface="Calibri"/>
                          <a:ea typeface="Calibri"/>
                          <a:cs typeface="Calibri"/>
                          <a:sym typeface="Calibri"/>
                        </a:rPr>
                        <a:t>incorrect, or below</a:t>
                      </a:r>
                    </a:p>
                    <a:p>
                      <a:pPr marL="0" marR="0" lvl="0" indent="0" algn="l" rtl="0">
                        <a:spcBef>
                          <a:spcPts val="0"/>
                        </a:spcBef>
                        <a:buSzPct val="25000"/>
                        <a:buNone/>
                      </a:pPr>
                      <a:r>
                        <a:rPr lang="en-US" sz="900" u="none" strike="noStrike" cap="none" baseline="0">
                          <a:latin typeface="Calibri"/>
                          <a:ea typeface="Calibri"/>
                          <a:cs typeface="Calibri"/>
                          <a:sym typeface="Calibri"/>
                        </a:rPr>
                        <a:t>grade level vocabulary</a:t>
                      </a:r>
                    </a:p>
                    <a:p>
                      <a:pPr marL="0" marR="0" lvl="0" indent="0" algn="l" rtl="0">
                        <a:spcBef>
                          <a:spcPts val="0"/>
                        </a:spcBef>
                        <a:buSzPct val="25000"/>
                        <a:buNone/>
                      </a:pPr>
                      <a:r>
                        <a:rPr lang="en-US" sz="900" u="none" strike="noStrike" cap="none" baseline="0">
                          <a:latin typeface="Calibri"/>
                          <a:ea typeface="Calibri"/>
                          <a:cs typeface="Calibri"/>
                          <a:sym typeface="Calibri"/>
                        </a:rPr>
                        <a:t>when dictating (K) or</a:t>
                      </a:r>
                    </a:p>
                    <a:p>
                      <a:pPr marL="0" marR="0" lvl="0" indent="0" algn="l" rtl="0">
                        <a:spcBef>
                          <a:spcPts val="0"/>
                        </a:spcBef>
                        <a:buSzPct val="25000"/>
                        <a:buNone/>
                      </a:pPr>
                      <a:r>
                        <a:rPr lang="en-US" sz="900" u="none" strike="noStrike" cap="none" baseline="0">
                          <a:latin typeface="Calibri"/>
                          <a:ea typeface="Calibri"/>
                          <a:cs typeface="Calibri"/>
                          <a:sym typeface="Calibri"/>
                        </a:rPr>
                        <a:t>writing</a:t>
                      </a:r>
                    </a:p>
                    <a:p>
                      <a:pPr marL="0" marR="0" lvl="0" indent="0" algn="l" rtl="0">
                        <a:spcBef>
                          <a:spcPts val="0"/>
                        </a:spcBef>
                        <a:buSzPct val="25000"/>
                        <a:buNone/>
                      </a:pPr>
                      <a:r>
                        <a:rPr lang="en-US" sz="900" u="none" strike="noStrike" cap="none" baseline="0">
                          <a:latin typeface="Calibri"/>
                          <a:ea typeface="Calibri"/>
                          <a:cs typeface="Calibri"/>
                          <a:sym typeface="Calibri"/>
                        </a:rPr>
                        <a:t>Uses adult/peer feedback to revise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Edits with support from peers or adults(gr 2)</a:t>
                      </a:r>
                    </a:p>
                    <a:p>
                      <a:pPr marL="0" marR="0" lvl="0" indent="0" algn="l" rtl="0">
                        <a:spcBef>
                          <a:spcPts val="0"/>
                        </a:spcBef>
                        <a:buSzPct val="25000"/>
                        <a:buNone/>
                      </a:pPr>
                      <a:r>
                        <a:rPr lang="en-US" sz="900" u="none" strike="noStrike" cap="none" baseline="0">
                          <a:latin typeface="Calibri"/>
                          <a:ea typeface="Calibri"/>
                          <a:cs typeface="Calibri"/>
                          <a:sym typeface="Calibri"/>
                        </a:rPr>
                        <a:t>Grade-appropriate</a:t>
                      </a:r>
                    </a:p>
                    <a:p>
                      <a:pPr marL="0" marR="0" lvl="0" indent="0" algn="l" rtl="0">
                        <a:spcBef>
                          <a:spcPts val="0"/>
                        </a:spcBef>
                        <a:buSzPct val="25000"/>
                        <a:buNone/>
                      </a:pPr>
                      <a:r>
                        <a:rPr lang="en-US" sz="900" u="none" strike="noStrike" cap="none" baseline="0">
                          <a:latin typeface="Calibri"/>
                          <a:ea typeface="Calibri"/>
                          <a:cs typeface="Calibri"/>
                          <a:sym typeface="Calibri"/>
                        </a:rPr>
                        <a:t>mechanics are not used</a:t>
                      </a:r>
                    </a:p>
                    <a:p>
                      <a:pPr marL="0" marR="0" lvl="0" indent="0" algn="l" rtl="0">
                        <a:spcBef>
                          <a:spcPts val="0"/>
                        </a:spcBef>
                        <a:buSzPct val="25000"/>
                        <a:buNone/>
                      </a:pPr>
                      <a:r>
                        <a:rPr lang="en-US" sz="900" u="none" strike="noStrike" cap="none" baseline="0">
                          <a:latin typeface="Calibri"/>
                          <a:ea typeface="Calibri"/>
                          <a:cs typeface="Calibri"/>
                          <a:sym typeface="Calibri"/>
                        </a:rPr>
                        <a:t>or have frequent errors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80" name="Shape 180"/>
          <p:cNvSpPr/>
          <p:nvPr/>
        </p:nvSpPr>
        <p:spPr>
          <a:xfrm>
            <a:off x="184750" y="43698"/>
            <a:ext cx="7248671"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a:solidFill>
                  <a:schemeClr val="dk1"/>
                </a:solidFill>
                <a:latin typeface="Calibri"/>
                <a:ea typeface="Calibri"/>
                <a:cs typeface="Calibri"/>
                <a:sym typeface="Calibri"/>
              </a:rPr>
              <a:t> Grades K - 2: Generic 4-Point Narrative Writing Rubric </a:t>
            </a:r>
          </a:p>
        </p:txBody>
      </p:sp>
      <p:sp>
        <p:nvSpPr>
          <p:cNvPr id="181" name="Shape 181"/>
          <p:cNvSpPr/>
          <p:nvPr/>
        </p:nvSpPr>
        <p:spPr>
          <a:xfrm>
            <a:off x="369502" y="9144000"/>
            <a:ext cx="7402898" cy="232965"/>
          </a:xfrm>
          <a:prstGeom prst="rect">
            <a:avLst/>
          </a:prstGeom>
          <a:noFill/>
          <a:ln>
            <a:noFill/>
          </a:ln>
        </p:spPr>
        <p:txBody>
          <a:bodyPr lIns="92375" tIns="46175" rIns="92375" bIns="46175" anchor="t" anchorCtr="0">
            <a:noAutofit/>
          </a:bodyPr>
          <a:lstStyle/>
          <a:p>
            <a:pPr marL="0" marR="0" lvl="0" indent="0" algn="l" rtl="0">
              <a:spcBef>
                <a:spcPts val="0"/>
              </a:spcBef>
              <a:buSzPct val="25000"/>
              <a:buNone/>
            </a:pPr>
            <a:r>
              <a:rPr lang="en-US" sz="900" b="1" i="0" u="none" strike="noStrike" cap="none" baseline="0">
                <a:solidFill>
                  <a:schemeClr val="dk1"/>
                </a:solidFill>
                <a:latin typeface="Calibri"/>
                <a:ea typeface="Calibri"/>
                <a:cs typeface="Calibri"/>
                <a:sym typeface="Calibri"/>
              </a:rPr>
              <a:t>Working Drafts of ELA rubrics for assessing CCSS writing standards --- © (2010) Karin Hess, National Center for Assessment [khess@nciea.org</a:t>
            </a:r>
          </a:p>
        </p:txBody>
      </p:sp>
      <p:sp>
        <p:nvSpPr>
          <p:cNvPr id="182" name="Shape 182"/>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graphicFrame>
        <p:nvGraphicFramePr>
          <p:cNvPr id="187" name="Shape 187"/>
          <p:cNvGraphicFramePr/>
          <p:nvPr/>
        </p:nvGraphicFramePr>
        <p:xfrm>
          <a:off x="123818" y="457387"/>
          <a:ext cx="3000000" cy="3000000"/>
        </p:xfrm>
        <a:graphic>
          <a:graphicData uri="http://schemas.openxmlformats.org/drawingml/2006/table">
            <a:tbl>
              <a:tblPr>
                <a:noFill/>
                <a:tableStyleId>{686078E5-1BF1-4D48-9272-2A936B0F6267}</a:tableStyleId>
              </a:tblPr>
              <a:tblGrid>
                <a:gridCol w="677850"/>
                <a:gridCol w="1310925"/>
                <a:gridCol w="1542275"/>
                <a:gridCol w="1542275"/>
                <a:gridCol w="1233825"/>
                <a:gridCol w="120620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a:t>
                      </a:r>
                    </a:p>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-L.4.2, L.4.3b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-L.6.2 &amp; L.6.3</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626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 </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W.3.3a-b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W.4.3a-b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-W.5.3a-b</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-W.6.3a, b, d</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-W.3.3c-d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-W.4.3c-d</a:t>
                      </a:r>
                    </a:p>
                    <a:p>
                      <a:pPr lvl="0" algn="ctr" rtl="0">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-W.5.3c-d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-W.6.3c, 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Research to Build and Present Knowledge:</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-W.3.7-8</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-W.4.7-9</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-W.5.7-9</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-W.6.3d &amp; W.6.7-9</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-L.3.1b-i, L.3.3a &amp; L.3.6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-L.4.1, L.4.3a, &amp; L.4.6</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-L.5.1b-e, L.5.3a &amp; L.5.6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-L.6.1, L.6.3 &amp; L.6.6.1</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6888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clearly focused and maintained throughout: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effective plot helping create unity and completeness: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consistent use of a variety of transitional strategies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logical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opening and closure for audience and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thorough and effective elaboration using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use of a variety of narrative techniques that advance the story or illustrate the experience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clearly and effectively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use of sensory, concrete, and figurative language clearly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 strong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if any, errors in usage and sentence formation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and consistent use of punctuation, capitalization, and spelling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8272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adequately focused and generally maintained throughout: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evident plot helping create a sense of unity and completeness, though there may be minor flaws and some ideas may be loosely connected: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a variety of transitional strategies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opening and closure for audience and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adequate elaboration using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a variety of narrative techniques that generally advance the story or illustrate the experience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adequately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sensory, concrete, and figurative language generally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an adequate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some errors in usage and sentence formation but no systematic pattern of errors is displayed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punctuation, capitalization, and spelling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5503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somewhat maintained and may have a minor drift in focus: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inconsistent plot, and flaws are evident: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 use of basic transitional strategies with little variety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uneven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opening and closure, if present, are weak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weak connection among ideas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uneven, cursory elaboration using partial and uneven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narrative techniques, if present, are uneven and inconsistent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unevenly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partial or weak use of sensory, concrete, and figurative language that may not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 partial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frequent errors in usage may obscure meaning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 use of punctuation, capitalization, and spelling</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3842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may be maintained but may provide little or no focus: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be very brief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have a major drift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focus may be confusing or ambiguous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has little or no discernible plot: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or no transitional strategies are evident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frequent extraneous ideas may intrude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provides minimal elaboration using little or no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 of narrative techniques is minimal, absent, in error, or irrelevant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expression of ideas is vague, lacks clarity, or is confusing: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uses limited language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have little sense of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demonstrates a lack of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errors are frequent and severe and meaning is often obscured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88" name="Shape 188"/>
          <p:cNvSpPr/>
          <p:nvPr/>
        </p:nvSpPr>
        <p:spPr>
          <a:xfrm>
            <a:off x="184750" y="43698"/>
            <a:ext cx="7248671"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a:solidFill>
                  <a:schemeClr val="dk1"/>
                </a:solidFill>
                <a:latin typeface="Calibri"/>
                <a:ea typeface="Calibri"/>
                <a:cs typeface="Calibri"/>
                <a:sym typeface="Calibri"/>
              </a:rPr>
              <a:t> Grades 3 - 8: Generic 4-Point Narrative Writing Rubric </a:t>
            </a:r>
          </a:p>
        </p:txBody>
      </p:sp>
      <p:sp>
        <p:nvSpPr>
          <p:cNvPr id="189" name="Shape 189"/>
          <p:cNvSpPr/>
          <p:nvPr/>
        </p:nvSpPr>
        <p:spPr>
          <a:xfrm>
            <a:off x="369502" y="9296400"/>
            <a:ext cx="7402898" cy="232965"/>
          </a:xfrm>
          <a:prstGeom prst="rect">
            <a:avLst/>
          </a:prstGeom>
          <a:noFill/>
          <a:ln>
            <a:noFill/>
          </a:ln>
        </p:spPr>
        <p:txBody>
          <a:bodyPr lIns="92375" tIns="46175" rIns="92375" bIns="46175" anchor="t" anchorCtr="0">
            <a:noAutofit/>
          </a:bodyPr>
          <a:lstStyle/>
          <a:p>
            <a:pPr marL="0" marR="0" lvl="0" indent="0" algn="l" rtl="0">
              <a:spcBef>
                <a:spcPts val="0"/>
              </a:spcBef>
              <a:buSzPct val="25000"/>
              <a:buNone/>
            </a:pPr>
            <a:r>
              <a:rPr lang="en-US" sz="900" b="1" i="0" u="none" strike="noStrike" cap="none" baseline="0">
                <a:solidFill>
                  <a:schemeClr val="dk1"/>
                </a:solidFill>
                <a:latin typeface="Calibri"/>
                <a:ea typeface="Calibri"/>
                <a:cs typeface="Calibri"/>
                <a:sym typeface="Calibri"/>
              </a:rPr>
              <a:t>Working Drafts of ELA rubrics for assessing CCSS writing standards --- © (2010) Karin Hess, National Center for Assessment [khess@nciea.org</a:t>
            </a:r>
          </a:p>
        </p:txBody>
      </p:sp>
      <p:sp>
        <p:nvSpPr>
          <p:cNvPr id="190" name="Shape 190"/>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graphicFrame>
        <p:nvGraphicFramePr>
          <p:cNvPr id="95" name="Shape 95"/>
          <p:cNvGraphicFramePr/>
          <p:nvPr/>
        </p:nvGraphicFramePr>
        <p:xfrm>
          <a:off x="647431" y="8105359"/>
          <a:ext cx="6153650" cy="1415000"/>
        </p:xfrm>
        <a:graphic>
          <a:graphicData uri="http://schemas.openxmlformats.org/drawingml/2006/table">
            <a:tbl>
              <a:tblPr>
                <a:noFill/>
                <a:tableStyleId>{D78FA534-6A92-4329-B06A-D27B6A8AD51C}</a:tableStyleId>
              </a:tblPr>
              <a:tblGrid>
                <a:gridCol w="1230600"/>
                <a:gridCol w="4923050"/>
              </a:tblGrid>
              <a:tr h="247625">
                <a:tc>
                  <a:txBody>
                    <a:bodyPr/>
                    <a:lstStyle/>
                    <a:p>
                      <a:pPr marL="0" marR="0" lvl="0" indent="0" algn="l" rtl="0">
                        <a:lnSpc>
                          <a:spcPct val="115000"/>
                        </a:lnSpc>
                        <a:spcBef>
                          <a:spcPts val="0"/>
                        </a:spcBef>
                        <a:spcAft>
                          <a:spcPts val="0"/>
                        </a:spcAft>
                        <a:buSzPct val="25000"/>
                        <a:buNone/>
                      </a:pPr>
                      <a:r>
                        <a:rPr lang="en-US" sz="1400" b="1" u="sng" strike="noStrike" cap="none" baseline="0">
                          <a:latin typeface="Calibri"/>
                          <a:ea typeface="Calibri"/>
                          <a:cs typeface="Calibri"/>
                          <a:sym typeface="Calibri"/>
                        </a:rPr>
                        <a:t>W.6.1</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Write arguments to support claims with clear reasons and relevant evidence.</a:t>
                      </a:r>
                    </a:p>
                  </a:txBody>
                  <a:tcPr marL="69400" marR="69400" marT="0" marB="0" anchor="ctr">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W.6.1a</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Introduce claim(s) and organize the reasons and evidence clearly.</a:t>
                      </a:r>
                    </a:p>
                  </a:txBody>
                  <a:tcPr marL="69400" marR="69400" marT="0" marB="0" anchor="ctr">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3183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W.6.1b</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Support claim(s) with clear reasons and relevant evidence, using credible sources and demonstrating an understanding of the topic or text.</a:t>
                      </a:r>
                    </a:p>
                  </a:txBody>
                  <a:tcPr marL="69400" marR="69400" marT="0" marB="0" anchor="ctr">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W.6.1c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Use words, phrases, and clauses to clarify the relationships among claim(s) and reasons.</a:t>
                      </a:r>
                    </a:p>
                  </a:txBody>
                  <a:tcPr marL="69400" marR="69400" marT="0" marB="0" anchor="ctr">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W.6.1e</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Provide a concluding statement or section that follows from the argument presented.</a:t>
                      </a:r>
                    </a:p>
                  </a:txBody>
                  <a:tcPr marL="69400" marR="69400" marT="0" marB="0" anchor="ctr">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W.6.9</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Draw evidence from literary or informational texts to support analysis, reflection, and research.</a:t>
                      </a:r>
                    </a:p>
                  </a:txBody>
                  <a:tcPr marL="69400" marR="69400" marT="0" marB="0" anchor="ctr">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bl>
          </a:graphicData>
        </a:graphic>
      </p:graphicFrame>
      <p:graphicFrame>
        <p:nvGraphicFramePr>
          <p:cNvPr id="96" name="Shape 96"/>
          <p:cNvGraphicFramePr/>
          <p:nvPr/>
        </p:nvGraphicFramePr>
        <p:xfrm>
          <a:off x="647431" y="6721086"/>
          <a:ext cx="6153650" cy="1415000"/>
        </p:xfrm>
        <a:graphic>
          <a:graphicData uri="http://schemas.openxmlformats.org/drawingml/2006/table">
            <a:tbl>
              <a:tblPr>
                <a:noFill/>
                <a:tableStyleId>{1020D9F9-D4B5-411A-A4B6-DA93D9572E0B}</a:tableStyleId>
              </a:tblPr>
              <a:tblGrid>
                <a:gridCol w="1230600"/>
                <a:gridCol w="4923050"/>
              </a:tblGrid>
              <a:tr h="247625">
                <a:tc>
                  <a:txBody>
                    <a:bodyPr/>
                    <a:lstStyle/>
                    <a:p>
                      <a:pPr marL="0" marR="0" lvl="0" indent="0" algn="l" rtl="0">
                        <a:lnSpc>
                          <a:spcPct val="115000"/>
                        </a:lnSpc>
                        <a:spcBef>
                          <a:spcPts val="0"/>
                        </a:spcBef>
                        <a:spcAft>
                          <a:spcPts val="0"/>
                        </a:spcAft>
                        <a:buSzPct val="25000"/>
                        <a:buNone/>
                      </a:pPr>
                      <a:r>
                        <a:rPr lang="en-US" sz="1400" b="1" u="sng" strike="noStrike" cap="none" baseline="0">
                          <a:latin typeface="Calibri"/>
                          <a:ea typeface="Calibri"/>
                          <a:cs typeface="Calibri"/>
                          <a:sym typeface="Calibri"/>
                        </a:rPr>
                        <a:t>W.5.1</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Write opinion pieces on topics or texts, supporting a point of view with reasons and information.</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3183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W.5.1a</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Introduce a topic or text clearly, state an opinion, and create an organizational structure in which ideas are logically grouped to support the writer’s purpose</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W.5.1b</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Provide logically ordered reasons that are supported by facts and details.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W.5.1c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Link opinion and reasons using words, phrases, and clauses (e.g., consequently, specifically).</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W.5.d</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Provide a concluding statement or section related to the opinion presented.</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W.5.9</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Draw evidence from literary or informational texts to support analysis, reflection, and research.</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bl>
          </a:graphicData>
        </a:graphic>
      </p:graphicFrame>
      <p:graphicFrame>
        <p:nvGraphicFramePr>
          <p:cNvPr id="97" name="Shape 97"/>
          <p:cNvGraphicFramePr/>
          <p:nvPr/>
        </p:nvGraphicFramePr>
        <p:xfrm>
          <a:off x="647431" y="5287460"/>
          <a:ext cx="6153650" cy="1412739"/>
        </p:xfrm>
        <a:graphic>
          <a:graphicData uri="http://schemas.openxmlformats.org/drawingml/2006/table">
            <a:tbl>
              <a:tblPr>
                <a:noFill/>
                <a:tableStyleId>{8888589C-B2CC-4740-ADE5-D5F93692830B}</a:tableStyleId>
              </a:tblPr>
              <a:tblGrid>
                <a:gridCol w="1230600"/>
                <a:gridCol w="4923050"/>
              </a:tblGrid>
              <a:tr h="233075">
                <a:tc>
                  <a:txBody>
                    <a:bodyPr/>
                    <a:lstStyle/>
                    <a:p>
                      <a:pPr marL="0" marR="0" lvl="0" indent="0" algn="l" rtl="0">
                        <a:lnSpc>
                          <a:spcPct val="115000"/>
                        </a:lnSpc>
                        <a:spcBef>
                          <a:spcPts val="0"/>
                        </a:spcBef>
                        <a:spcAft>
                          <a:spcPts val="0"/>
                        </a:spcAft>
                        <a:buSzPct val="25000"/>
                        <a:buNone/>
                      </a:pPr>
                      <a:r>
                        <a:rPr lang="en-US" sz="1400" b="1" u="sng" strike="noStrike" cap="none" baseline="0">
                          <a:latin typeface="Calibri"/>
                          <a:ea typeface="Calibri"/>
                          <a:cs typeface="Calibri"/>
                          <a:sym typeface="Calibri"/>
                        </a:rPr>
                        <a:t>W.4.1</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Write opinion pieces on topics or texts, supporting a point of view with reasons and information.</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3183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W.4.1a</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Introduce a topic or text clearly, state an opinion, and create an organizational structure in which related ideas are grouped to support the writer’s purpose</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W.4.1b</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Provide reasons that are supported by facts and details.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W.4.1c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Link opinion and reasons using words and phrases (e.g., for instance, in order to, in addition).</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W.4.1d</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Provide a concluding statement or section related to the opinion presented.</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W.4.9</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Draw evidence from literary or informational texts to support analysis, reflection, and research.</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bl>
          </a:graphicData>
        </a:graphic>
      </p:graphicFrame>
      <p:graphicFrame>
        <p:nvGraphicFramePr>
          <p:cNvPr id="98" name="Shape 98"/>
          <p:cNvGraphicFramePr/>
          <p:nvPr/>
        </p:nvGraphicFramePr>
        <p:xfrm>
          <a:off x="647431" y="3980092"/>
          <a:ext cx="6153650" cy="1308875"/>
        </p:xfrm>
        <a:graphic>
          <a:graphicData uri="http://schemas.openxmlformats.org/drawingml/2006/table">
            <a:tbl>
              <a:tblPr>
                <a:noFill/>
                <a:tableStyleId>{CD8C1BED-5FAC-4D14-BF3A-232EF5195F81}</a:tableStyleId>
              </a:tblPr>
              <a:tblGrid>
                <a:gridCol w="1230600"/>
                <a:gridCol w="4923050"/>
              </a:tblGrid>
              <a:tr h="247625">
                <a:tc>
                  <a:txBody>
                    <a:bodyPr/>
                    <a:lstStyle/>
                    <a:p>
                      <a:pPr marL="0" marR="0" lvl="0" indent="0" algn="l" rtl="0">
                        <a:lnSpc>
                          <a:spcPct val="115000"/>
                        </a:lnSpc>
                        <a:spcBef>
                          <a:spcPts val="0"/>
                        </a:spcBef>
                        <a:spcAft>
                          <a:spcPts val="0"/>
                        </a:spcAft>
                        <a:buSzPct val="25000"/>
                        <a:buNone/>
                      </a:pPr>
                      <a:r>
                        <a:rPr lang="en-US" sz="1400" b="1" u="sng" strike="noStrike" cap="none" baseline="0">
                          <a:latin typeface="Calibri"/>
                          <a:ea typeface="Calibri"/>
                          <a:cs typeface="Calibri"/>
                          <a:sym typeface="Calibri"/>
                        </a:rPr>
                        <a:t>W.3.1</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Write opinion pieces on topics or texts, supporting a point of view with reasons.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3183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W.3.1a</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Introduce the topic or text they are writing about, state an opinion, and create an organizational structure that lists reasons.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W.3.1b</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Provide reasons that support the opinion.</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3183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W.3.1c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Use linking words and phrases (e.g., because, therefore, since, for example) to connect opinion and reasons.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W.3.1d</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Provide a concluding statement or section. </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bl>
          </a:graphicData>
        </a:graphic>
      </p:graphicFrame>
      <p:graphicFrame>
        <p:nvGraphicFramePr>
          <p:cNvPr id="99" name="Shape 99"/>
          <p:cNvGraphicFramePr/>
          <p:nvPr/>
        </p:nvGraphicFramePr>
        <p:xfrm>
          <a:off x="647431" y="2645175"/>
          <a:ext cx="6153650" cy="1326575"/>
        </p:xfrm>
        <a:graphic>
          <a:graphicData uri="http://schemas.openxmlformats.org/drawingml/2006/table">
            <a:tbl>
              <a:tblPr>
                <a:noFill/>
                <a:tableStyleId>{BABAD51B-ED0D-4F44-B9D6-FB78761B8D2E}</a:tableStyleId>
              </a:tblPr>
              <a:tblGrid>
                <a:gridCol w="1230600"/>
                <a:gridCol w="4923050"/>
              </a:tblGrid>
              <a:tr h="477575">
                <a:tc>
                  <a:txBody>
                    <a:bodyPr/>
                    <a:lstStyle/>
                    <a:p>
                      <a:pPr marL="0" marR="0" lvl="0" indent="0" algn="l" rtl="0">
                        <a:lnSpc>
                          <a:spcPct val="115000"/>
                        </a:lnSpc>
                        <a:spcBef>
                          <a:spcPts val="0"/>
                        </a:spcBef>
                        <a:spcAft>
                          <a:spcPts val="0"/>
                        </a:spcAft>
                        <a:buSzPct val="25000"/>
                        <a:buNone/>
                      </a:pPr>
                      <a:r>
                        <a:rPr lang="en-US" sz="1400" b="1" u="sng" strike="noStrike" cap="none" baseline="0">
                          <a:latin typeface="Calibri"/>
                          <a:ea typeface="Calibri"/>
                          <a:cs typeface="Calibri"/>
                          <a:sym typeface="Calibri"/>
                        </a:rPr>
                        <a:t>W.2.1</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Write opinion pieces in which they introduce the topic or book they are writing about, state an opinion, supply reasons that support the opinion, use linking words (e.g., because, and, also) to connect opinion and reasons, and provide a concluding statement or section</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a</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Introduce a topic or book.</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b</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State an opinion.</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d</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Supply reasons to support an opinion.</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e</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Provide a concluding statement or section.</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bl>
          </a:graphicData>
        </a:graphic>
      </p:graphicFrame>
      <p:graphicFrame>
        <p:nvGraphicFramePr>
          <p:cNvPr id="100" name="Shape 100"/>
          <p:cNvGraphicFramePr/>
          <p:nvPr/>
        </p:nvGraphicFramePr>
        <p:xfrm>
          <a:off x="647431" y="1491616"/>
          <a:ext cx="6153650" cy="1167375"/>
        </p:xfrm>
        <a:graphic>
          <a:graphicData uri="http://schemas.openxmlformats.org/drawingml/2006/table">
            <a:tbl>
              <a:tblPr>
                <a:noFill/>
                <a:tableStyleId>{901371F2-9F48-45D8-807E-E8E83E8A65D1}</a:tableStyleId>
              </a:tblPr>
              <a:tblGrid>
                <a:gridCol w="1230600"/>
                <a:gridCol w="4923050"/>
              </a:tblGrid>
              <a:tr h="318375">
                <a:tc>
                  <a:txBody>
                    <a:bodyPr/>
                    <a:lstStyle/>
                    <a:p>
                      <a:pPr marL="0" marR="0" lvl="0" indent="0" algn="l" rtl="0">
                        <a:lnSpc>
                          <a:spcPct val="115000"/>
                        </a:lnSpc>
                        <a:spcBef>
                          <a:spcPts val="0"/>
                        </a:spcBef>
                        <a:spcAft>
                          <a:spcPts val="0"/>
                        </a:spcAft>
                        <a:buSzPct val="25000"/>
                        <a:buNone/>
                      </a:pPr>
                      <a:r>
                        <a:rPr lang="en-US" sz="1400" b="1" u="sng" strike="noStrike" cap="none" baseline="0">
                          <a:latin typeface="Calibri"/>
                          <a:ea typeface="Calibri"/>
                          <a:cs typeface="Calibri"/>
                          <a:sym typeface="Calibri"/>
                        </a:rPr>
                        <a:t>W.1.1</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Write opinion pieces in which they introduce the topic or name the book they are writing about, state an opinion, supply a reason for the opinion, and provide some sense of closure.</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a</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Introduce a topic or the name of a book they are writing about.</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b</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State an opinion.</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d</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Supply a reason for the opinion.</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e</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Provide some sense of closure.</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bl>
          </a:graphicData>
        </a:graphic>
      </p:graphicFrame>
      <p:graphicFrame>
        <p:nvGraphicFramePr>
          <p:cNvPr id="101" name="Shape 101"/>
          <p:cNvGraphicFramePr/>
          <p:nvPr/>
        </p:nvGraphicFramePr>
        <p:xfrm>
          <a:off x="647431" y="568768"/>
          <a:ext cx="6153650" cy="902075"/>
        </p:xfrm>
        <a:graphic>
          <a:graphicData uri="http://schemas.openxmlformats.org/drawingml/2006/table">
            <a:tbl>
              <a:tblPr>
                <a:noFill/>
                <a:tableStyleId>{0FCBB6DF-7FA2-45A2-9368-CE622AED4BD1}</a:tableStyleId>
              </a:tblPr>
              <a:tblGrid>
                <a:gridCol w="1230600"/>
                <a:gridCol w="4923050"/>
              </a:tblGrid>
              <a:tr h="477575">
                <a:tc>
                  <a:txBody>
                    <a:bodyPr/>
                    <a:lstStyle/>
                    <a:p>
                      <a:pPr marL="0" marR="0" lvl="0" indent="0" algn="l" rtl="0">
                        <a:lnSpc>
                          <a:spcPct val="115000"/>
                        </a:lnSpc>
                        <a:spcBef>
                          <a:spcPts val="0"/>
                        </a:spcBef>
                        <a:spcAft>
                          <a:spcPts val="0"/>
                        </a:spcAft>
                        <a:buSzPct val="25000"/>
                        <a:buNone/>
                      </a:pPr>
                      <a:r>
                        <a:rPr lang="en-US" sz="1400" b="1" u="sng" strike="noStrike" cap="none" baseline="0">
                          <a:latin typeface="Calibri"/>
                          <a:ea typeface="Calibri"/>
                          <a:cs typeface="Calibri"/>
                          <a:sym typeface="Calibri"/>
                        </a:rPr>
                        <a:t>W.K.1</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Use a combination of drawing, dictating, and writing to compose opinion pieces in which they tell a reader the topic or the name of the book they are writing about and state an opinion or preference about the topic or book (e.g., My favorite book is...).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a</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Draw, dictate and/or write to tell a reader the topic or the name of the book they are writing about.</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b</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State an opinion or preference about the book or topic.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bl>
          </a:graphicData>
        </a:graphic>
      </p:graphicFrame>
      <p:sp>
        <p:nvSpPr>
          <p:cNvPr id="102" name="Shape 102"/>
          <p:cNvSpPr txBox="1"/>
          <p:nvPr/>
        </p:nvSpPr>
        <p:spPr>
          <a:xfrm>
            <a:off x="1572794" y="107344"/>
            <a:ext cx="4317999" cy="413374"/>
          </a:xfrm>
          <a:prstGeom prst="rect">
            <a:avLst/>
          </a:prstGeom>
          <a:noFill/>
          <a:ln>
            <a:noFill/>
          </a:ln>
        </p:spPr>
        <p:txBody>
          <a:bodyPr lIns="101875" tIns="50925" rIns="101875" bIns="50925" anchor="t" anchorCtr="0">
            <a:noAutofit/>
          </a:bodyPr>
          <a:lstStyle/>
          <a:p>
            <a:pPr marL="0" marR="0" lvl="0" indent="0" algn="ctr" rtl="0">
              <a:spcBef>
                <a:spcPts val="0"/>
              </a:spcBef>
              <a:buSzPct val="25000"/>
              <a:buNone/>
            </a:pPr>
            <a:r>
              <a:rPr lang="en-US" sz="2000" b="1" i="1" u="sng" strike="noStrike" cap="none" baseline="0">
                <a:solidFill>
                  <a:schemeClr val="dk1"/>
                </a:solidFill>
                <a:latin typeface="Calibri"/>
                <a:ea typeface="Calibri"/>
                <a:cs typeface="Calibri"/>
                <a:sym typeface="Calibri"/>
              </a:rPr>
              <a:t>Opinion Writing K-6 Standards</a:t>
            </a:r>
          </a:p>
        </p:txBody>
      </p:sp>
      <p:sp>
        <p:nvSpPr>
          <p:cNvPr id="103" name="Shape 103"/>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graphicFrame>
        <p:nvGraphicFramePr>
          <p:cNvPr id="108" name="Shape 108"/>
          <p:cNvGraphicFramePr/>
          <p:nvPr/>
        </p:nvGraphicFramePr>
        <p:xfrm>
          <a:off x="123818" y="1030191"/>
          <a:ext cx="7513300" cy="7556360"/>
        </p:xfrm>
        <a:graphic>
          <a:graphicData uri="http://schemas.openxmlformats.org/drawingml/2006/table">
            <a:tbl>
              <a:tblPr>
                <a:noFill/>
                <a:tableStyleId>{07FBA5FE-E5C4-4DDE-B370-FB34191542AC}</a:tableStyleId>
              </a:tblPr>
              <a:tblGrid>
                <a:gridCol w="804450"/>
                <a:gridCol w="1310925"/>
                <a:gridCol w="1310925"/>
                <a:gridCol w="1409850"/>
                <a:gridCol w="1295400"/>
                <a:gridCol w="138175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marL="0" marR="0" lvl="0" indent="0" algn="ctr" rtl="0">
                        <a:lnSpc>
                          <a:spcPct val="115000"/>
                        </a:lnSpc>
                        <a:spcBef>
                          <a:spcPts val="0"/>
                        </a:spcBef>
                        <a:spcAft>
                          <a:spcPts val="0"/>
                        </a:spcAft>
                        <a:buSzPct val="25000"/>
                        <a:buNone/>
                      </a:pPr>
                      <a:r>
                        <a:rPr lang="en-US" sz="600" b="1" i="1" u="sng">
                          <a:solidFill>
                            <a:schemeClr val="dk1"/>
                          </a:solidFill>
                          <a:latin typeface="Calibri"/>
                          <a:ea typeface="Calibri"/>
                          <a:cs typeface="Calibri"/>
                          <a:sym typeface="Calibri"/>
                        </a:rPr>
                        <a:t>CCSS and Report Card Alignment</a:t>
                      </a:r>
                    </a:p>
                    <a:p>
                      <a:pPr marL="0" marR="0" lvl="0" indent="0" algn="ctr" rtl="0">
                        <a:lnSpc>
                          <a:spcPct val="115000"/>
                        </a:lnSpc>
                        <a:spcBef>
                          <a:spcPts val="0"/>
                        </a:spcBef>
                        <a:spcAft>
                          <a:spcPts val="0"/>
                        </a:spcAft>
                        <a:buSzPct val="25000"/>
                        <a:buNone/>
                      </a:pPr>
                      <a:r>
                        <a:rPr lang="en-US" sz="600" b="1">
                          <a:latin typeface="Calibri"/>
                          <a:ea typeface="Calibri"/>
                          <a:cs typeface="Calibri"/>
                          <a:sym typeface="Calibri"/>
                        </a:rPr>
                        <a:t>Conventions:</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Kinder</a:t>
                      </a:r>
                      <a:r>
                        <a:rPr lang="en-US" sz="600" b="1">
                          <a:latin typeface="Calibri"/>
                          <a:ea typeface="Calibri"/>
                          <a:cs typeface="Calibri"/>
                          <a:sym typeface="Calibri"/>
                        </a:rPr>
                        <a:t>-L.K.1a, L.K.2a, &amp; L.K.2d </a:t>
                      </a:r>
                      <a:r>
                        <a:rPr lang="en-US" sz="600" b="1" u="sng">
                          <a:latin typeface="Calibri"/>
                          <a:ea typeface="Calibri"/>
                          <a:cs typeface="Calibri"/>
                          <a:sym typeface="Calibri"/>
                        </a:rPr>
                        <a:t>1st</a:t>
                      </a:r>
                      <a:r>
                        <a:rPr lang="en-US" sz="600" b="1">
                          <a:latin typeface="Calibri"/>
                          <a:ea typeface="Calibri"/>
                          <a:cs typeface="Calibri"/>
                          <a:sym typeface="Calibri"/>
                        </a:rPr>
                        <a:t>-L.1.1a, L.1.2</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2nd</a:t>
                      </a:r>
                      <a:r>
                        <a:rPr lang="en-US" sz="600" b="1">
                          <a:latin typeface="Calibri"/>
                          <a:ea typeface="Calibri"/>
                          <a:cs typeface="Calibri"/>
                          <a:sym typeface="Calibri"/>
                        </a:rPr>
                        <a:t>-L.2.2</a:t>
                      </a:r>
                    </a:p>
                    <a:p>
                      <a:pPr marL="0" marR="0" lvl="0" indent="0" algn="ctr" rtl="0">
                        <a:lnSpc>
                          <a:spcPct val="115000"/>
                        </a:lnSpc>
                        <a:spcBef>
                          <a:spcPts val="0"/>
                        </a:spcBef>
                        <a:spcAft>
                          <a:spcPts val="0"/>
                        </a:spcAft>
                        <a:buNone/>
                      </a:pPr>
                      <a:endParaRPr sz="600" b="1">
                        <a:latin typeface="Calibri"/>
                        <a:ea typeface="Calibri"/>
                        <a:cs typeface="Calibri"/>
                        <a:sym typeface="Calibri"/>
                      </a:endParaRP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626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 </a:t>
                      </a:r>
                    </a:p>
                    <a:p>
                      <a:pPr marL="0" marR="0" lvl="0" indent="0" algn="ctr" rtl="0">
                        <a:lnSpc>
                          <a:spcPct val="115000"/>
                        </a:lnSpc>
                        <a:spcBef>
                          <a:spcPts val="0"/>
                        </a:spcBef>
                        <a:spcAft>
                          <a:spcPts val="0"/>
                        </a:spcAft>
                        <a:buSzPct val="25000"/>
                        <a:buNone/>
                      </a:pPr>
                      <a:r>
                        <a:rPr lang="en-US" sz="600" b="1" i="1" u="sng">
                          <a:latin typeface="Calibri"/>
                          <a:ea typeface="Calibri"/>
                          <a:cs typeface="Calibri"/>
                          <a:sym typeface="Calibri"/>
                        </a:rPr>
                        <a:t>CCSS and Report Card Alignment</a:t>
                      </a:r>
                    </a:p>
                    <a:p>
                      <a:pPr marL="0" marR="0" lvl="0" indent="0" algn="ctr" rtl="0">
                        <a:lnSpc>
                          <a:spcPct val="115000"/>
                        </a:lnSpc>
                        <a:spcBef>
                          <a:spcPts val="0"/>
                        </a:spcBef>
                        <a:spcAft>
                          <a:spcPts val="0"/>
                        </a:spcAft>
                        <a:buSzPct val="25000"/>
                        <a:buNone/>
                      </a:pPr>
                      <a:r>
                        <a:rPr lang="en-US" sz="600" b="1">
                          <a:latin typeface="Calibri"/>
                          <a:ea typeface="Calibri"/>
                          <a:cs typeface="Calibri"/>
                          <a:sym typeface="Calibri"/>
                        </a:rPr>
                        <a:t>Text Types &amp; Purposes:</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Kinder</a:t>
                      </a:r>
                      <a:r>
                        <a:rPr lang="en-US" sz="600" b="1">
                          <a:latin typeface="Calibri"/>
                          <a:ea typeface="Calibri"/>
                          <a:cs typeface="Calibri"/>
                          <a:sym typeface="Calibri"/>
                        </a:rPr>
                        <a:t>-W.K.1</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1st</a:t>
                      </a:r>
                      <a:r>
                        <a:rPr lang="en-US" sz="600" b="1">
                          <a:latin typeface="Calibri"/>
                          <a:ea typeface="Calibri"/>
                          <a:cs typeface="Calibri"/>
                          <a:sym typeface="Calibri"/>
                        </a:rPr>
                        <a:t>-W.1.1.1-4</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2nd</a:t>
                      </a:r>
                      <a:r>
                        <a:rPr lang="en-US" sz="600" b="1">
                          <a:latin typeface="Calibri"/>
                          <a:ea typeface="Calibri"/>
                          <a:cs typeface="Calibri"/>
                          <a:sym typeface="Calibri"/>
                        </a:rPr>
                        <a:t>-W.2.1.1-4</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EFEFEF"/>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marL="0" marR="0" lvl="0" indent="0" algn="ctr" rtl="0">
                        <a:spcBef>
                          <a:spcPts val="0"/>
                        </a:spcBef>
                        <a:buSzPct val="25000"/>
                        <a:buNone/>
                      </a:pPr>
                      <a:r>
                        <a:rPr lang="en-US" sz="600" b="1">
                          <a:latin typeface="Calibri"/>
                          <a:ea typeface="Calibri"/>
                          <a:cs typeface="Calibri"/>
                          <a:sym typeface="Calibri"/>
                        </a:rPr>
                        <a:t>Text Types &amp; Purposes:</a:t>
                      </a:r>
                    </a:p>
                    <a:p>
                      <a:pPr marL="0" marR="0" lvl="0" indent="0" algn="ctr" rtl="0">
                        <a:spcBef>
                          <a:spcPts val="0"/>
                        </a:spcBef>
                        <a:buSzPct val="25000"/>
                        <a:buNone/>
                      </a:pPr>
                      <a:r>
                        <a:rPr lang="en-US" sz="600" b="1" u="sng">
                          <a:latin typeface="Calibri"/>
                          <a:ea typeface="Calibri"/>
                          <a:cs typeface="Calibri"/>
                          <a:sym typeface="Calibri"/>
                        </a:rPr>
                        <a:t>Kinder</a:t>
                      </a:r>
                      <a:r>
                        <a:rPr lang="en-US" sz="600" b="1">
                          <a:latin typeface="Calibri"/>
                          <a:ea typeface="Calibri"/>
                          <a:cs typeface="Calibri"/>
                          <a:sym typeface="Calibri"/>
                        </a:rPr>
                        <a:t>-none</a:t>
                      </a:r>
                    </a:p>
                    <a:p>
                      <a:pPr marL="0" marR="0" lvl="0" indent="0" algn="ctr" rtl="0">
                        <a:spcBef>
                          <a:spcPts val="0"/>
                        </a:spcBef>
                        <a:buSzPct val="25000"/>
                        <a:buNone/>
                      </a:pPr>
                      <a:r>
                        <a:rPr lang="en-US" sz="600" b="1" u="sng">
                          <a:latin typeface="Calibri"/>
                          <a:ea typeface="Calibri"/>
                          <a:cs typeface="Calibri"/>
                          <a:sym typeface="Calibri"/>
                        </a:rPr>
                        <a:t>1st</a:t>
                      </a:r>
                      <a:r>
                        <a:rPr lang="en-US" sz="600" b="1">
                          <a:latin typeface="Calibri"/>
                          <a:ea typeface="Calibri"/>
                          <a:cs typeface="Calibri"/>
                          <a:sym typeface="Calibri"/>
                        </a:rPr>
                        <a:t>-W.1.1.5</a:t>
                      </a:r>
                    </a:p>
                    <a:p>
                      <a:pPr marL="0" marR="0" lvl="0" indent="0" algn="ctr" rtl="0">
                        <a:spcBef>
                          <a:spcPts val="0"/>
                        </a:spcBef>
                        <a:buSzPct val="25000"/>
                        <a:buNone/>
                      </a:pPr>
                      <a:r>
                        <a:rPr lang="en-US" sz="600" b="1" u="sng">
                          <a:latin typeface="Calibri"/>
                          <a:ea typeface="Calibri"/>
                          <a:cs typeface="Calibri"/>
                          <a:sym typeface="Calibri"/>
                        </a:rPr>
                        <a:t>2nd</a:t>
                      </a:r>
                      <a:r>
                        <a:rPr lang="en-US" sz="600" b="1">
                          <a:latin typeface="Calibri"/>
                          <a:ea typeface="Calibri"/>
                          <a:cs typeface="Calibri"/>
                          <a:sym typeface="Calibri"/>
                        </a:rPr>
                        <a:t>-W.2.1.4-5</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marL="0" marR="0" lvl="0" indent="0" algn="ctr" rtl="0">
                        <a:lnSpc>
                          <a:spcPct val="115000"/>
                        </a:lnSpc>
                        <a:spcBef>
                          <a:spcPts val="0"/>
                        </a:spcBef>
                        <a:spcAft>
                          <a:spcPts val="0"/>
                        </a:spcAft>
                        <a:buSzPct val="25000"/>
                        <a:buNone/>
                      </a:pPr>
                      <a:r>
                        <a:rPr lang="en-US" sz="600" b="1">
                          <a:latin typeface="Calibri"/>
                          <a:ea typeface="Calibri"/>
                          <a:cs typeface="Calibri"/>
                          <a:sym typeface="Calibri"/>
                        </a:rPr>
                        <a:t>Text Types &amp; Purposes/Production and Distribution of Writing:</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Kinder</a:t>
                      </a:r>
                      <a:r>
                        <a:rPr lang="en-US" sz="600" b="1">
                          <a:latin typeface="Calibri"/>
                          <a:ea typeface="Calibri"/>
                          <a:cs typeface="Calibri"/>
                          <a:sym typeface="Calibri"/>
                        </a:rPr>
                        <a:t>-W.K.1.3</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1st</a:t>
                      </a:r>
                      <a:r>
                        <a:rPr lang="en-US" sz="600" b="1">
                          <a:latin typeface="Calibri"/>
                          <a:ea typeface="Calibri"/>
                          <a:cs typeface="Calibri"/>
                          <a:sym typeface="Calibri"/>
                        </a:rPr>
                        <a:t>-W.1.1.4 &amp; W.1.5.2</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2nd</a:t>
                      </a:r>
                      <a:r>
                        <a:rPr lang="en-US" sz="600" b="1">
                          <a:latin typeface="Calibri"/>
                          <a:ea typeface="Calibri"/>
                          <a:cs typeface="Calibri"/>
                          <a:sym typeface="Calibri"/>
                        </a:rPr>
                        <a:t>-W.2.1.4</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marL="0" marR="0" lvl="0" indent="0" algn="ctr" rtl="0">
                        <a:lnSpc>
                          <a:spcPct val="115000"/>
                        </a:lnSpc>
                        <a:spcBef>
                          <a:spcPts val="0"/>
                        </a:spcBef>
                        <a:spcAft>
                          <a:spcPts val="0"/>
                        </a:spcAft>
                        <a:buSzPct val="25000"/>
                        <a:buNone/>
                      </a:pPr>
                      <a:r>
                        <a:rPr lang="en-US" sz="600" b="1" i="1" u="sng">
                          <a:solidFill>
                            <a:schemeClr val="dk1"/>
                          </a:solidFill>
                          <a:latin typeface="Calibri"/>
                          <a:ea typeface="Calibri"/>
                          <a:cs typeface="Calibri"/>
                          <a:sym typeface="Calibri"/>
                        </a:rPr>
                        <a:t>CCSS and Report Card Alignment</a:t>
                      </a:r>
                    </a:p>
                    <a:p>
                      <a:pPr marL="0" marR="0" lvl="0" indent="0" algn="ctr" rtl="0">
                        <a:lnSpc>
                          <a:spcPct val="115000"/>
                        </a:lnSpc>
                        <a:spcBef>
                          <a:spcPts val="0"/>
                        </a:spcBef>
                        <a:spcAft>
                          <a:spcPts val="0"/>
                        </a:spcAft>
                        <a:buSzPct val="25000"/>
                        <a:buNone/>
                      </a:pPr>
                      <a:r>
                        <a:rPr lang="en-US" sz="600" b="1">
                          <a:latin typeface="Calibri"/>
                          <a:ea typeface="Calibri"/>
                          <a:cs typeface="Calibri"/>
                          <a:sym typeface="Calibri"/>
                        </a:rPr>
                        <a:t>Conventions &amp; Vocab.  Acquisition: </a:t>
                      </a:r>
                      <a:r>
                        <a:rPr lang="en-US" sz="600" b="1" u="sng">
                          <a:latin typeface="Calibri"/>
                          <a:ea typeface="Calibri"/>
                          <a:cs typeface="Calibri"/>
                          <a:sym typeface="Calibri"/>
                        </a:rPr>
                        <a:t>Kinder</a:t>
                      </a:r>
                      <a:r>
                        <a:rPr lang="en-US" sz="600" b="1">
                          <a:latin typeface="Calibri"/>
                          <a:ea typeface="Calibri"/>
                          <a:cs typeface="Calibri"/>
                          <a:sym typeface="Calibri"/>
                        </a:rPr>
                        <a:t>-L.K.1b-f &amp; L.K.6</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1st</a:t>
                      </a:r>
                      <a:r>
                        <a:rPr lang="en-US" sz="600" b="1">
                          <a:latin typeface="Calibri"/>
                          <a:ea typeface="Calibri"/>
                          <a:cs typeface="Calibri"/>
                          <a:sym typeface="Calibri"/>
                        </a:rPr>
                        <a:t>-L.1.1b-j &amp; L.1.6</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2nd</a:t>
                      </a:r>
                      <a:r>
                        <a:rPr lang="en-US" sz="600" b="1">
                          <a:latin typeface="Calibri"/>
                          <a:ea typeface="Calibri"/>
                          <a:cs typeface="Calibri"/>
                          <a:sym typeface="Calibri"/>
                        </a:rPr>
                        <a:t>-L.2.1 &amp; L.2.6</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3129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53975" marR="0" lvl="0" indent="-3175" algn="l" rtl="0">
                        <a:spcBef>
                          <a:spcPts val="0"/>
                        </a:spcBef>
                        <a:buSzPct val="25000"/>
                        <a:buNone/>
                      </a:pPr>
                      <a:r>
                        <a:rPr lang="en-US" sz="900" u="none" strike="noStrike" cap="none" baseline="0">
                          <a:latin typeface="Calibri"/>
                          <a:ea typeface="Calibri"/>
                          <a:cs typeface="Calibri"/>
                          <a:sym typeface="Calibri"/>
                        </a:rPr>
                        <a:t>Uses a combination of</a:t>
                      </a:r>
                    </a:p>
                    <a:p>
                      <a:pPr marL="53975" marR="0" lvl="0" indent="-3175" algn="l" rtl="0">
                        <a:spcBef>
                          <a:spcPts val="0"/>
                        </a:spcBef>
                        <a:buSzPct val="25000"/>
                        <a:buNone/>
                      </a:pPr>
                      <a:r>
                        <a:rPr lang="en-US" sz="900" u="none" strike="noStrike" cap="none" baseline="0">
                          <a:latin typeface="Calibri"/>
                          <a:ea typeface="Calibri"/>
                          <a:cs typeface="Calibri"/>
                          <a:sym typeface="Calibri"/>
                        </a:rPr>
                        <a:t>drawing, dictation, &amp;</a:t>
                      </a:r>
                    </a:p>
                    <a:p>
                      <a:pPr marL="53975" marR="0" lvl="0" indent="-3175" algn="l" rtl="0">
                        <a:spcBef>
                          <a:spcPts val="0"/>
                        </a:spcBef>
                        <a:buSzPct val="25000"/>
                        <a:buNone/>
                      </a:pPr>
                      <a:r>
                        <a:rPr lang="en-US" sz="900" u="none" strike="noStrike" cap="none" baseline="0">
                          <a:latin typeface="Calibri"/>
                          <a:ea typeface="Calibri"/>
                          <a:cs typeface="Calibri"/>
                          <a:sym typeface="Calibri"/>
                        </a:rPr>
                        <a:t>writing (K) to compose</a:t>
                      </a:r>
                    </a:p>
                    <a:p>
                      <a:pPr marL="53975" marR="0" lvl="0" indent="-3175" algn="l" rtl="0">
                        <a:spcBef>
                          <a:spcPts val="0"/>
                        </a:spcBef>
                        <a:buSzPct val="25000"/>
                        <a:buNone/>
                      </a:pPr>
                      <a:r>
                        <a:rPr lang="en-US" sz="900" u="none" strike="noStrike" cap="none" baseline="0">
                          <a:latin typeface="Calibri"/>
                          <a:ea typeface="Calibri"/>
                          <a:cs typeface="Calibri"/>
                          <a:sym typeface="Calibri"/>
                        </a:rPr>
                        <a:t>Explains something</a:t>
                      </a:r>
                    </a:p>
                    <a:p>
                      <a:pPr marL="53975" marR="0" lvl="0" indent="-3175" algn="l" rtl="0">
                        <a:spcBef>
                          <a:spcPts val="0"/>
                        </a:spcBef>
                        <a:buSzPct val="25000"/>
                        <a:buNone/>
                      </a:pPr>
                      <a:r>
                        <a:rPr lang="en-US" sz="900" u="none" strike="noStrike" cap="none" baseline="0">
                          <a:latin typeface="Calibri"/>
                          <a:ea typeface="Calibri"/>
                          <a:cs typeface="Calibri"/>
                          <a:sym typeface="Calibri"/>
                        </a:rPr>
                        <a:t>more about the topic</a:t>
                      </a:r>
                    </a:p>
                    <a:p>
                      <a:pPr marL="53975" marR="0" lvl="0" indent="-3175" algn="l" rtl="0">
                        <a:spcBef>
                          <a:spcPts val="0"/>
                        </a:spcBef>
                        <a:buSzPct val="25000"/>
                        <a:buNone/>
                      </a:pPr>
                      <a:r>
                        <a:rPr lang="en-US" sz="900" u="none" strike="noStrike" cap="none" baseline="0">
                          <a:latin typeface="Calibri"/>
                          <a:ea typeface="Calibri"/>
                          <a:cs typeface="Calibri"/>
                          <a:sym typeface="Calibri"/>
                        </a:rPr>
                        <a:t>OR</a:t>
                      </a:r>
                    </a:p>
                    <a:p>
                      <a:pPr marL="53975" marR="0" lvl="0" indent="-3175" algn="l" rtl="0">
                        <a:spcBef>
                          <a:spcPts val="0"/>
                        </a:spcBef>
                        <a:buSzPct val="25000"/>
                        <a:buNone/>
                      </a:pPr>
                      <a:r>
                        <a:rPr lang="en-US" sz="900" u="none" strike="noStrike" cap="none" baseline="0">
                          <a:latin typeface="Calibri"/>
                          <a:ea typeface="Calibri"/>
                          <a:cs typeface="Calibri"/>
                          <a:sym typeface="Calibri"/>
                        </a:rPr>
                        <a:t>A connection is made</a:t>
                      </a:r>
                    </a:p>
                    <a:p>
                      <a:pPr marL="53975" marR="0" lvl="0" indent="-3175" algn="l" rtl="0">
                        <a:spcBef>
                          <a:spcPts val="0"/>
                        </a:spcBef>
                        <a:buSzPct val="25000"/>
                        <a:buNone/>
                      </a:pPr>
                      <a:r>
                        <a:rPr lang="en-US" sz="900" u="none" strike="noStrike" cap="none" baseline="0">
                          <a:latin typeface="Calibri"/>
                          <a:ea typeface="Calibri"/>
                          <a:cs typeface="Calibri"/>
                          <a:sym typeface="Calibri"/>
                        </a:rPr>
                        <a:t>between topic &amp;</a:t>
                      </a:r>
                    </a:p>
                    <a:p>
                      <a:pPr marL="53975" marR="0" lvl="0" indent="-3175" algn="l" rtl="0">
                        <a:spcBef>
                          <a:spcPts val="0"/>
                        </a:spcBef>
                        <a:buSzPct val="25000"/>
                        <a:buNone/>
                      </a:pPr>
                      <a:r>
                        <a:rPr lang="en-US" sz="900" u="none" strike="noStrike" cap="none" baseline="0">
                          <a:latin typeface="Calibri"/>
                          <a:ea typeface="Calibri"/>
                          <a:cs typeface="Calibri"/>
                          <a:sym typeface="Calibri"/>
                        </a:rPr>
                        <a:t>broader idea(s)</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Intro, body, and</a:t>
                      </a:r>
                    </a:p>
                    <a:p>
                      <a:pPr marL="0" marR="0" lvl="0" indent="0" algn="l" rtl="0">
                        <a:spcBef>
                          <a:spcPts val="0"/>
                        </a:spcBef>
                        <a:buSzPct val="25000"/>
                        <a:buNone/>
                      </a:pPr>
                      <a:r>
                        <a:rPr lang="en-US" sz="900" u="none" strike="noStrike" cap="none" baseline="0">
                          <a:latin typeface="Calibri"/>
                          <a:ea typeface="Calibri"/>
                          <a:cs typeface="Calibri"/>
                          <a:sym typeface="Calibri"/>
                        </a:rPr>
                        <a:t>conclusion support</a:t>
                      </a:r>
                    </a:p>
                    <a:p>
                      <a:pPr marL="0" marR="0" lvl="0" indent="0" algn="l" rtl="0">
                        <a:spcBef>
                          <a:spcPts val="0"/>
                        </a:spcBef>
                        <a:buSzPct val="25000"/>
                        <a:buNone/>
                      </a:pPr>
                      <a:r>
                        <a:rPr lang="en-US" sz="900" u="none" strike="noStrike" cap="none" baseline="0">
                          <a:latin typeface="Calibri"/>
                          <a:ea typeface="Calibri"/>
                          <a:cs typeface="Calibri"/>
                          <a:sym typeface="Calibri"/>
                        </a:rPr>
                        <a:t>focus and reason(s)</a:t>
                      </a:r>
                    </a:p>
                    <a:p>
                      <a:pPr marL="0" marR="0" lvl="0" indent="0" algn="l" rtl="0">
                        <a:spcBef>
                          <a:spcPts val="0"/>
                        </a:spcBef>
                        <a:buSzPct val="25000"/>
                        <a:buNone/>
                      </a:pPr>
                      <a:r>
                        <a:rPr lang="en-US" sz="900" u="none" strike="noStrike" cap="none" baseline="0">
                          <a:latin typeface="Calibri"/>
                          <a:ea typeface="Calibri"/>
                          <a:cs typeface="Calibri"/>
                          <a:sym typeface="Calibri"/>
                        </a:rPr>
                        <a:t>Uses several transitions</a:t>
                      </a:r>
                    </a:p>
                    <a:p>
                      <a:pPr marL="0" marR="0" lvl="0" indent="0" algn="l" rtl="0">
                        <a:spcBef>
                          <a:spcPts val="0"/>
                        </a:spcBef>
                        <a:buSzPct val="25000"/>
                        <a:buNone/>
                      </a:pPr>
                      <a:r>
                        <a:rPr lang="en-US" sz="900" u="none" strike="noStrike" cap="none" baseline="0">
                          <a:latin typeface="Calibri"/>
                          <a:ea typeface="Calibri"/>
                          <a:cs typeface="Calibri"/>
                          <a:sym typeface="Calibri"/>
                        </a:rPr>
                        <a:t>appropriately (e.g.,</a:t>
                      </a:r>
                    </a:p>
                    <a:p>
                      <a:pPr marL="0" marR="0" lvl="0" indent="0" algn="l" rtl="0">
                        <a:spcBef>
                          <a:spcPts val="0"/>
                        </a:spcBef>
                        <a:buSzPct val="25000"/>
                        <a:buNone/>
                      </a:pPr>
                      <a:r>
                        <a:rPr lang="en-US" sz="900" u="none" strike="noStrike" cap="none" baseline="0">
                          <a:latin typeface="Calibri"/>
                          <a:ea typeface="Calibri"/>
                          <a:cs typeface="Calibri"/>
                          <a:sym typeface="Calibri"/>
                        </a:rPr>
                        <a:t>because, since, and,</a:t>
                      </a:r>
                    </a:p>
                    <a:p>
                      <a:pPr marL="0" marR="0" lvl="0" indent="0" algn="l" rtl="0">
                        <a:spcBef>
                          <a:spcPts val="0"/>
                        </a:spcBef>
                        <a:buSzPct val="25000"/>
                        <a:buNone/>
                      </a:pPr>
                      <a:r>
                        <a:rPr lang="en-US" sz="900" u="none" strike="noStrike" cap="none" baseline="0">
                          <a:latin typeface="Calibri"/>
                          <a:ea typeface="Calibri"/>
                          <a:cs typeface="Calibri"/>
                          <a:sym typeface="Calibri"/>
                        </a:rPr>
                        <a:t>also, for example,</a:t>
                      </a:r>
                    </a:p>
                    <a:p>
                      <a:pPr marL="0" marR="0" lvl="0" indent="0" algn="l" rtl="0">
                        <a:spcBef>
                          <a:spcPts val="0"/>
                        </a:spcBef>
                        <a:buSzPct val="25000"/>
                        <a:buNone/>
                      </a:pPr>
                      <a:r>
                        <a:rPr lang="en-US" sz="900" u="none" strike="noStrike" cap="none" baseline="0">
                          <a:latin typeface="Calibri"/>
                          <a:ea typeface="Calibri"/>
                          <a:cs typeface="Calibri"/>
                          <a:sym typeface="Calibri"/>
                        </a:rPr>
                        <a:t>since) to connect ideas</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Elaborates using a</a:t>
                      </a:r>
                    </a:p>
                    <a:p>
                      <a:pPr marL="0" marR="0" lvl="0" indent="0" algn="l" rtl="0">
                        <a:spcBef>
                          <a:spcPts val="0"/>
                        </a:spcBef>
                        <a:buSzPct val="25000"/>
                        <a:buNone/>
                      </a:pPr>
                      <a:r>
                        <a:rPr lang="en-US" sz="900" u="none" strike="noStrike" cap="none" baseline="0">
                          <a:latin typeface="Calibri"/>
                          <a:ea typeface="Calibri"/>
                          <a:cs typeface="Calibri"/>
                          <a:sym typeface="Calibri"/>
                        </a:rPr>
                        <a:t>variety of relevant</a:t>
                      </a:r>
                    </a:p>
                    <a:p>
                      <a:pPr marL="0" marR="0" lvl="0" indent="0" algn="l" rtl="0">
                        <a:spcBef>
                          <a:spcPts val="0"/>
                        </a:spcBef>
                        <a:buSzPct val="25000"/>
                        <a:buNone/>
                      </a:pPr>
                      <a:r>
                        <a:rPr lang="en-US" sz="900" u="none" strike="noStrike" cap="none" baseline="0">
                          <a:latin typeface="Calibri"/>
                          <a:ea typeface="Calibri"/>
                          <a:cs typeface="Calibri"/>
                          <a:sym typeface="Calibri"/>
                        </a:rPr>
                        <a:t>details, examples,</a:t>
                      </a:r>
                    </a:p>
                    <a:p>
                      <a:pPr marL="0" marR="0" lvl="0" indent="0" algn="l" rtl="0">
                        <a:spcBef>
                          <a:spcPts val="0"/>
                        </a:spcBef>
                        <a:buSzPct val="25000"/>
                        <a:buNone/>
                      </a:pPr>
                      <a:r>
                        <a:rPr lang="en-US" sz="900" u="none" strike="noStrike" cap="none" baseline="0">
                          <a:latin typeface="Calibri"/>
                          <a:ea typeface="Calibri"/>
                          <a:cs typeface="Calibri"/>
                          <a:sym typeface="Calibri"/>
                        </a:rPr>
                        <a:t>quotes, etc. to support</a:t>
                      </a:r>
                    </a:p>
                    <a:p>
                      <a:pPr marL="0" marR="0" lvl="0" indent="0" algn="l" rtl="0">
                        <a:spcBef>
                          <a:spcPts val="0"/>
                        </a:spcBef>
                        <a:buSzPct val="25000"/>
                        <a:buNone/>
                      </a:pPr>
                      <a:r>
                        <a:rPr lang="en-US" sz="900" u="none" strike="noStrike" cap="none" baseline="0">
                          <a:latin typeface="Calibri"/>
                          <a:ea typeface="Calibri"/>
                          <a:cs typeface="Calibri"/>
                          <a:sym typeface="Calibri"/>
                        </a:rPr>
                        <a:t>focus (opinion) or</a:t>
                      </a:r>
                    </a:p>
                    <a:p>
                      <a:pPr marL="0" marR="0" lvl="0" indent="0" algn="l" rtl="0">
                        <a:spcBef>
                          <a:spcPts val="0"/>
                        </a:spcBef>
                        <a:buSzPct val="25000"/>
                        <a:buNone/>
                      </a:pPr>
                      <a:r>
                        <a:rPr lang="en-US" sz="900" u="none" strike="noStrike" cap="none" baseline="0">
                          <a:latin typeface="Calibri"/>
                          <a:ea typeface="Calibri"/>
                          <a:cs typeface="Calibri"/>
                          <a:sym typeface="Calibri"/>
                        </a:rPr>
                        <a:t>explain reasons</a:t>
                      </a:r>
                    </a:p>
                    <a:p>
                      <a:pPr marL="0" marR="0" lvl="0" indent="0" algn="l" rtl="0">
                        <a:spcBef>
                          <a:spcPts val="0"/>
                        </a:spcBef>
                        <a:buSzPct val="25000"/>
                        <a:buNone/>
                      </a:pPr>
                      <a:r>
                        <a:rPr lang="en-US" sz="900" u="none" strike="noStrike" cap="none" baseline="0">
                          <a:latin typeface="Calibri"/>
                          <a:ea typeface="Calibri"/>
                          <a:cs typeface="Calibri"/>
                          <a:sym typeface="Calibri"/>
                        </a:rPr>
                        <a:t>May use figurative</a:t>
                      </a:r>
                    </a:p>
                    <a:p>
                      <a:pPr marL="0" marR="0" lvl="0" indent="0" algn="l" rtl="0">
                        <a:spcBef>
                          <a:spcPts val="0"/>
                        </a:spcBef>
                        <a:buSzPct val="25000"/>
                        <a:buNone/>
                      </a:pPr>
                      <a:r>
                        <a:rPr lang="en-US" sz="900" u="none" strike="noStrike" cap="none" baseline="0">
                          <a:latin typeface="Calibri"/>
                          <a:ea typeface="Calibri"/>
                          <a:cs typeface="Calibri"/>
                          <a:sym typeface="Calibri"/>
                        </a:rPr>
                        <a:t>language (e.g., imagery,</a:t>
                      </a:r>
                    </a:p>
                    <a:p>
                      <a:pPr marL="0" marR="0" lvl="0" indent="0" algn="l" rtl="0">
                        <a:spcBef>
                          <a:spcPts val="0"/>
                        </a:spcBef>
                        <a:buSzPct val="25000"/>
                        <a:buNone/>
                      </a:pPr>
                      <a:r>
                        <a:rPr lang="en-US" sz="900" u="none" strike="noStrike" cap="none" baseline="0">
                          <a:latin typeface="Calibri"/>
                          <a:ea typeface="Calibri"/>
                          <a:cs typeface="Calibri"/>
                          <a:sym typeface="Calibri"/>
                        </a:rPr>
                        <a:t>simile, exaggeration)</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Chooses words and</a:t>
                      </a:r>
                    </a:p>
                    <a:p>
                      <a:pPr marL="0" marR="0" lvl="0" indent="0" algn="l" rtl="0">
                        <a:spcBef>
                          <a:spcPts val="0"/>
                        </a:spcBef>
                        <a:buSzPct val="25000"/>
                        <a:buNone/>
                      </a:pPr>
                      <a:r>
                        <a:rPr lang="en-US" sz="900" u="none" strike="noStrike" cap="none" baseline="0">
                          <a:latin typeface="Calibri"/>
                          <a:ea typeface="Calibri"/>
                          <a:cs typeface="Calibri"/>
                          <a:sym typeface="Calibri"/>
                        </a:rPr>
                        <a:t>phrases for effect (e.g.,</a:t>
                      </a:r>
                    </a:p>
                    <a:p>
                      <a:pPr marL="0" marR="0" lvl="0" indent="0" algn="l" rtl="0">
                        <a:spcBef>
                          <a:spcPts val="0"/>
                        </a:spcBef>
                        <a:buSzPct val="25000"/>
                        <a:buNone/>
                      </a:pPr>
                      <a:r>
                        <a:rPr lang="en-US" sz="900" u="none" strike="noStrike" cap="none" baseline="0">
                          <a:latin typeface="Calibri"/>
                          <a:ea typeface="Calibri"/>
                          <a:cs typeface="Calibri"/>
                          <a:sym typeface="Calibri"/>
                        </a:rPr>
                        <a:t>precise, concrete, or</a:t>
                      </a:r>
                    </a:p>
                    <a:p>
                      <a:pPr marL="0" marR="0" lvl="0" indent="0" algn="l" rtl="0">
                        <a:spcBef>
                          <a:spcPts val="0"/>
                        </a:spcBef>
                        <a:buSzPct val="25000"/>
                        <a:buNone/>
                      </a:pPr>
                      <a:r>
                        <a:rPr lang="en-US" sz="900" u="none" strike="noStrike" cap="none" baseline="0">
                          <a:latin typeface="Calibri"/>
                          <a:ea typeface="Calibri"/>
                          <a:cs typeface="Calibri"/>
                          <a:sym typeface="Calibri"/>
                        </a:rPr>
                        <a:t>sensory vocabulary)</a:t>
                      </a:r>
                    </a:p>
                    <a:p>
                      <a:pPr marL="0" marR="0" lvl="0" indent="0" algn="l" rtl="0">
                        <a:spcBef>
                          <a:spcPts val="0"/>
                        </a:spcBef>
                        <a:buSzPct val="25000"/>
                        <a:buNone/>
                      </a:pPr>
                      <a:r>
                        <a:rPr lang="en-US" sz="900" u="none" strike="noStrike" cap="none" baseline="0">
                          <a:latin typeface="Calibri"/>
                          <a:ea typeface="Calibri"/>
                          <a:cs typeface="Calibri"/>
                          <a:sym typeface="Calibri"/>
                        </a:rPr>
                        <a:t>Uses variety of</a:t>
                      </a:r>
                    </a:p>
                    <a:p>
                      <a:pPr marL="0" marR="0" lvl="0" indent="0" algn="l" rtl="0">
                        <a:spcBef>
                          <a:spcPts val="0"/>
                        </a:spcBef>
                        <a:buSzPct val="25000"/>
                        <a:buNone/>
                      </a:pPr>
                      <a:r>
                        <a:rPr lang="en-US" sz="900" u="none" strike="noStrike" cap="none" baseline="0">
                          <a:latin typeface="Calibri"/>
                          <a:ea typeface="Calibri"/>
                          <a:cs typeface="Calibri"/>
                          <a:sym typeface="Calibri"/>
                        </a:rPr>
                        <a:t>sentences (simple,</a:t>
                      </a:r>
                    </a:p>
                    <a:p>
                      <a:pPr marL="0" marR="0" lvl="0" indent="0" algn="l" rtl="0">
                        <a:spcBef>
                          <a:spcPts val="0"/>
                        </a:spcBef>
                        <a:buSzPct val="25000"/>
                        <a:buNone/>
                      </a:pPr>
                      <a:r>
                        <a:rPr lang="en-US" sz="900" u="none" strike="noStrike" cap="none" baseline="0">
                          <a:latin typeface="Calibri"/>
                          <a:ea typeface="Calibri"/>
                          <a:cs typeface="Calibri"/>
                          <a:sym typeface="Calibri"/>
                        </a:rPr>
                        <a:t>compound, with</a:t>
                      </a:r>
                    </a:p>
                    <a:p>
                      <a:pPr marL="0" marR="0" lvl="0" indent="0" algn="l" rtl="0">
                        <a:spcBef>
                          <a:spcPts val="0"/>
                        </a:spcBef>
                        <a:buSzPct val="25000"/>
                        <a:buNone/>
                      </a:pPr>
                      <a:r>
                        <a:rPr lang="en-US" sz="900" u="none" strike="noStrike" cap="none" baseline="0">
                          <a:latin typeface="Calibri"/>
                          <a:ea typeface="Calibri"/>
                          <a:cs typeface="Calibri"/>
                          <a:sym typeface="Calibri"/>
                        </a:rPr>
                        <a:t>prepositional phrases)</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Edits with support/</a:t>
                      </a:r>
                    </a:p>
                    <a:p>
                      <a:pPr marL="0" marR="0" lvl="0" indent="0" algn="l" rtl="0">
                        <a:spcBef>
                          <a:spcPts val="0"/>
                        </a:spcBef>
                        <a:buSzPct val="25000"/>
                        <a:buNone/>
                      </a:pPr>
                      <a:r>
                        <a:rPr lang="en-US" sz="900" u="none" strike="noStrike" cap="none" baseline="0">
                          <a:latin typeface="Calibri"/>
                          <a:ea typeface="Calibri"/>
                          <a:cs typeface="Calibri"/>
                          <a:sym typeface="Calibri"/>
                        </a:rPr>
                        <a:t>resources</a:t>
                      </a:r>
                    </a:p>
                    <a:p>
                      <a:pPr marL="0" marR="0" lvl="0" indent="0" algn="l" rtl="0">
                        <a:spcBef>
                          <a:spcPts val="0"/>
                        </a:spcBef>
                        <a:buSzPct val="25000"/>
                        <a:buNone/>
                      </a:pPr>
                      <a:r>
                        <a:rPr lang="en-US" sz="900" u="none" strike="noStrike" cap="none" baseline="0">
                          <a:latin typeface="Calibri"/>
                          <a:ea typeface="Calibri"/>
                          <a:cs typeface="Calibri"/>
                          <a:sym typeface="Calibri"/>
                        </a:rPr>
                        <a:t>Has few or no errors in</a:t>
                      </a:r>
                    </a:p>
                    <a:p>
                      <a:pPr marL="0" marR="0" lvl="0" indent="0" algn="l" rtl="0">
                        <a:spcBef>
                          <a:spcPts val="0"/>
                        </a:spcBef>
                        <a:buSzPct val="25000"/>
                        <a:buNone/>
                      </a:pPr>
                      <a:r>
                        <a:rPr lang="en-US" sz="900" u="none" strike="noStrike" cap="none" baseline="0">
                          <a:latin typeface="Calibri"/>
                          <a:ea typeface="Calibri"/>
                          <a:cs typeface="Calibri"/>
                          <a:sym typeface="Calibri"/>
                        </a:rPr>
                        <a:t>grammar, word usage,</a:t>
                      </a:r>
                    </a:p>
                    <a:p>
                      <a:pPr marL="0" marR="0" lvl="0" indent="0" algn="l" rtl="0">
                        <a:spcBef>
                          <a:spcPts val="0"/>
                        </a:spcBef>
                        <a:buSzPct val="25000"/>
                        <a:buNone/>
                      </a:pPr>
                      <a:r>
                        <a:rPr lang="en-US" sz="900" u="none" strike="noStrike" cap="none" baseline="0">
                          <a:latin typeface="Calibri"/>
                          <a:ea typeface="Calibri"/>
                          <a:cs typeface="Calibri"/>
                          <a:sym typeface="Calibri"/>
                        </a:rPr>
                        <a:t>or mechanics as</a:t>
                      </a:r>
                    </a:p>
                    <a:p>
                      <a:pPr marL="0" marR="0" lvl="0" indent="0" algn="l" rtl="0">
                        <a:spcBef>
                          <a:spcPts val="0"/>
                        </a:spcBef>
                        <a:buSzPct val="25000"/>
                        <a:buNone/>
                      </a:pPr>
                      <a:r>
                        <a:rPr lang="en-US" sz="900" u="none" strike="noStrike" cap="none" baseline="0">
                          <a:latin typeface="Calibri"/>
                          <a:ea typeface="Calibri"/>
                          <a:cs typeface="Calibri"/>
                          <a:sym typeface="Calibri"/>
                        </a:rPr>
                        <a:t>appropriate to grade</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6107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Uses a combination of</a:t>
                      </a:r>
                    </a:p>
                    <a:p>
                      <a:pPr marL="0" marR="0" lvl="0" indent="0" algn="l" rtl="0">
                        <a:spcBef>
                          <a:spcPts val="0"/>
                        </a:spcBef>
                        <a:buSzPct val="25000"/>
                        <a:buNone/>
                      </a:pPr>
                      <a:r>
                        <a:rPr lang="en-US" sz="900" b="0" i="0" u="none" strike="noStrike" cap="none" baseline="0">
                          <a:latin typeface="Calibri"/>
                          <a:ea typeface="Calibri"/>
                          <a:cs typeface="Calibri"/>
                          <a:sym typeface="Calibri"/>
                        </a:rPr>
                        <a:t>drawing, dictation, &amp;</a:t>
                      </a:r>
                    </a:p>
                    <a:p>
                      <a:pPr marL="0" marR="0" lvl="0" indent="0" algn="l" rtl="0">
                        <a:spcBef>
                          <a:spcPts val="0"/>
                        </a:spcBef>
                        <a:buSzPct val="25000"/>
                        <a:buNone/>
                      </a:pPr>
                      <a:r>
                        <a:rPr lang="en-US" sz="900" b="0" i="0" u="none" strike="noStrike" cap="none" baseline="0">
                          <a:latin typeface="Calibri"/>
                          <a:ea typeface="Calibri"/>
                          <a:cs typeface="Calibri"/>
                          <a:sym typeface="Calibri"/>
                        </a:rPr>
                        <a:t>writing (K) to compose</a:t>
                      </a:r>
                    </a:p>
                    <a:p>
                      <a:pPr marL="0" marR="0" lvl="0" indent="0" algn="l" rtl="0">
                        <a:spcBef>
                          <a:spcPts val="0"/>
                        </a:spcBef>
                        <a:buSzPct val="25000"/>
                        <a:buNone/>
                      </a:pPr>
                      <a:r>
                        <a:rPr lang="en-US" sz="900" b="0" i="0" u="none" strike="noStrike" cap="none" baseline="0">
                          <a:latin typeface="Calibri"/>
                          <a:ea typeface="Calibri"/>
                          <a:cs typeface="Calibri"/>
                          <a:sym typeface="Calibri"/>
                        </a:rPr>
                        <a:t>Clearly identifies topic</a:t>
                      </a:r>
                    </a:p>
                    <a:p>
                      <a:pPr marL="0" marR="0" lvl="0" indent="0" algn="l" rtl="0">
                        <a:spcBef>
                          <a:spcPts val="0"/>
                        </a:spcBef>
                        <a:buSzPct val="25000"/>
                        <a:buNone/>
                      </a:pPr>
                      <a:r>
                        <a:rPr lang="en-US" sz="900" b="0" i="0" u="none" strike="noStrike" cap="none" baseline="0">
                          <a:latin typeface="Calibri"/>
                          <a:ea typeface="Calibri"/>
                          <a:cs typeface="Calibri"/>
                          <a:sym typeface="Calibri"/>
                        </a:rPr>
                        <a:t>(gr K-3)</a:t>
                      </a:r>
                    </a:p>
                    <a:p>
                      <a:pPr marL="0" marR="0" lvl="0" indent="0" algn="l" rtl="0">
                        <a:spcBef>
                          <a:spcPts val="0"/>
                        </a:spcBef>
                        <a:buSzPct val="25000"/>
                        <a:buNone/>
                      </a:pPr>
                      <a:r>
                        <a:rPr lang="en-US" sz="900" b="0" i="0" u="none" strike="noStrike" cap="none" baseline="0">
                          <a:latin typeface="Calibri"/>
                          <a:ea typeface="Calibri"/>
                          <a:cs typeface="Calibri"/>
                          <a:sym typeface="Calibri"/>
                        </a:rPr>
                        <a:t>Focus (opinion) about</a:t>
                      </a:r>
                    </a:p>
                    <a:p>
                      <a:pPr marL="0" marR="0" lvl="0" indent="0" algn="l" rtl="0">
                        <a:spcBef>
                          <a:spcPts val="0"/>
                        </a:spcBef>
                        <a:buSzPct val="25000"/>
                        <a:buNone/>
                      </a:pPr>
                      <a:r>
                        <a:rPr lang="en-US" sz="900" b="0" i="0" u="none" strike="noStrike" cap="none" baseline="0">
                          <a:latin typeface="Calibri"/>
                          <a:ea typeface="Calibri"/>
                          <a:cs typeface="Calibri"/>
                          <a:sym typeface="Calibri"/>
                        </a:rPr>
                        <a:t>topic is clearly stated</a:t>
                      </a:r>
                    </a:p>
                    <a:p>
                      <a:pPr marL="0" marR="0" lvl="0" indent="0" algn="l" rtl="0">
                        <a:spcBef>
                          <a:spcPts val="0"/>
                        </a:spcBef>
                        <a:buSzPct val="25000"/>
                        <a:buNone/>
                      </a:pPr>
                      <a:r>
                        <a:rPr lang="en-US" sz="900" b="0" i="0" u="none" strike="noStrike" cap="none" baseline="0">
                          <a:latin typeface="Calibri"/>
                          <a:ea typeface="Calibri"/>
                          <a:cs typeface="Calibri"/>
                          <a:sym typeface="Calibri"/>
                        </a:rPr>
                        <a:t>(gr K-3</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Has intro, body, and</a:t>
                      </a:r>
                    </a:p>
                    <a:p>
                      <a:pPr marL="0" marR="0" lvl="0" indent="0" algn="l" rtl="0">
                        <a:spcBef>
                          <a:spcPts val="0"/>
                        </a:spcBef>
                        <a:buSzPct val="25000"/>
                        <a:buNone/>
                      </a:pPr>
                      <a:r>
                        <a:rPr lang="en-US" sz="900" b="0" i="0" u="none" strike="noStrike" cap="none" baseline="0">
                          <a:latin typeface="Calibri"/>
                          <a:ea typeface="Calibri"/>
                          <a:cs typeface="Calibri"/>
                          <a:sym typeface="Calibri"/>
                        </a:rPr>
                        <a:t>concluding statement</a:t>
                      </a:r>
                    </a:p>
                    <a:p>
                      <a:pPr marL="0" marR="0" lvl="0" indent="0" algn="l" rtl="0">
                        <a:spcBef>
                          <a:spcPts val="0"/>
                        </a:spcBef>
                        <a:buSzPct val="25000"/>
                        <a:buNone/>
                      </a:pPr>
                      <a:r>
                        <a:rPr lang="en-US" sz="900" b="0" i="0" u="none" strike="noStrike" cap="none" baseline="0">
                          <a:latin typeface="Calibri"/>
                          <a:ea typeface="Calibri"/>
                          <a:cs typeface="Calibri"/>
                          <a:sym typeface="Calibri"/>
                        </a:rPr>
                        <a:t>or section (gr 1-3) that</a:t>
                      </a:r>
                    </a:p>
                    <a:p>
                      <a:pPr marL="0" marR="0" lvl="0" indent="0" algn="l" rtl="0">
                        <a:spcBef>
                          <a:spcPts val="0"/>
                        </a:spcBef>
                        <a:buSzPct val="25000"/>
                        <a:buNone/>
                      </a:pPr>
                      <a:r>
                        <a:rPr lang="en-US" sz="900" b="0" i="0" u="none" strike="noStrike" cap="none" baseline="0">
                          <a:latin typeface="Calibri"/>
                          <a:ea typeface="Calibri"/>
                          <a:cs typeface="Calibri"/>
                          <a:sym typeface="Calibri"/>
                        </a:rPr>
                        <a:t>support focus (opinion)</a:t>
                      </a:r>
                    </a:p>
                    <a:p>
                      <a:pPr marL="0" marR="0" lvl="0" indent="0" algn="l" rtl="0">
                        <a:spcBef>
                          <a:spcPts val="0"/>
                        </a:spcBef>
                        <a:buSzPct val="25000"/>
                        <a:buNone/>
                      </a:pPr>
                      <a:r>
                        <a:rPr lang="en-US" sz="900" b="0" i="0" u="none" strike="noStrike" cap="none" baseline="0">
                          <a:latin typeface="Calibri"/>
                          <a:ea typeface="Calibri"/>
                          <a:cs typeface="Calibri"/>
                          <a:sym typeface="Calibri"/>
                        </a:rPr>
                        <a:t>States one or more</a:t>
                      </a:r>
                    </a:p>
                    <a:p>
                      <a:pPr marL="0" marR="0" lvl="0" indent="0" algn="l" rtl="0">
                        <a:spcBef>
                          <a:spcPts val="0"/>
                        </a:spcBef>
                        <a:buSzPct val="25000"/>
                        <a:buNone/>
                      </a:pPr>
                      <a:r>
                        <a:rPr lang="en-US" sz="900" b="0" i="0" u="none" strike="noStrike" cap="none" baseline="0">
                          <a:latin typeface="Calibri"/>
                          <a:ea typeface="Calibri"/>
                          <a:cs typeface="Calibri"/>
                          <a:sym typeface="Calibri"/>
                        </a:rPr>
                        <a:t>reasons for opinion</a:t>
                      </a:r>
                    </a:p>
                    <a:p>
                      <a:pPr marL="0" marR="0" lvl="0" indent="0" algn="l" rtl="0">
                        <a:spcBef>
                          <a:spcPts val="0"/>
                        </a:spcBef>
                        <a:buSzPct val="25000"/>
                        <a:buNone/>
                      </a:pPr>
                      <a:r>
                        <a:rPr lang="en-US" sz="900" b="0" i="0" u="none" strike="noStrike" cap="none" baseline="0">
                          <a:latin typeface="Calibri"/>
                          <a:ea typeface="Calibri"/>
                          <a:cs typeface="Calibri"/>
                          <a:sym typeface="Calibri"/>
                        </a:rPr>
                        <a:t>(gr 1-3)</a:t>
                      </a:r>
                    </a:p>
                    <a:p>
                      <a:pPr marL="0" marR="0" lvl="0" indent="0" algn="l" rtl="0">
                        <a:spcBef>
                          <a:spcPts val="0"/>
                        </a:spcBef>
                        <a:buSzPct val="25000"/>
                        <a:buNone/>
                      </a:pPr>
                      <a:r>
                        <a:rPr lang="en-US" sz="900" b="0" i="0" u="none" strike="noStrike" cap="none" baseline="0">
                          <a:latin typeface="Calibri"/>
                          <a:ea typeface="Calibri"/>
                          <a:cs typeface="Calibri"/>
                          <a:sym typeface="Calibri"/>
                        </a:rPr>
                        <a:t>Uses transitions (e.g.,</a:t>
                      </a:r>
                    </a:p>
                    <a:p>
                      <a:pPr marL="0" marR="0" lvl="0" indent="0" algn="l" rtl="0">
                        <a:spcBef>
                          <a:spcPts val="0"/>
                        </a:spcBef>
                        <a:buSzPct val="25000"/>
                        <a:buNone/>
                      </a:pPr>
                      <a:r>
                        <a:rPr lang="en-US" sz="900" b="0" i="0" u="none" strike="noStrike" cap="none" baseline="0">
                          <a:latin typeface="Calibri"/>
                          <a:ea typeface="Calibri"/>
                          <a:cs typeface="Calibri"/>
                          <a:sym typeface="Calibri"/>
                        </a:rPr>
                        <a:t>because, and) to</a:t>
                      </a:r>
                    </a:p>
                    <a:p>
                      <a:pPr marL="0" marR="0" lvl="0" indent="0" algn="l" rtl="0">
                        <a:spcBef>
                          <a:spcPts val="0"/>
                        </a:spcBef>
                        <a:buSzPct val="25000"/>
                        <a:buNone/>
                      </a:pPr>
                      <a:r>
                        <a:rPr lang="en-US" sz="900" b="0" i="0" u="none" strike="noStrike" cap="none" baseline="0">
                          <a:latin typeface="Calibri"/>
                          <a:ea typeface="Calibri"/>
                          <a:cs typeface="Calibri"/>
                          <a:sym typeface="Calibri"/>
                        </a:rPr>
                        <a:t>connect ideas (gr 2-3)</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Drawings or writing</a:t>
                      </a:r>
                    </a:p>
                    <a:p>
                      <a:pPr marL="0" marR="0" lvl="0" indent="0" algn="l" rtl="0">
                        <a:spcBef>
                          <a:spcPts val="0"/>
                        </a:spcBef>
                        <a:buSzPct val="25000"/>
                        <a:buNone/>
                      </a:pPr>
                      <a:r>
                        <a:rPr lang="en-US" sz="900" b="0" i="0" u="none" strike="noStrike" cap="none" baseline="0">
                          <a:latin typeface="Calibri"/>
                          <a:ea typeface="Calibri"/>
                          <a:cs typeface="Calibri"/>
                          <a:sym typeface="Calibri"/>
                        </a:rPr>
                        <a:t>include relevant and</a:t>
                      </a:r>
                    </a:p>
                    <a:p>
                      <a:pPr marL="0" marR="0" lvl="0" indent="0" algn="l" rtl="0">
                        <a:spcBef>
                          <a:spcPts val="0"/>
                        </a:spcBef>
                        <a:buSzPct val="25000"/>
                        <a:buNone/>
                      </a:pPr>
                      <a:r>
                        <a:rPr lang="en-US" sz="900" b="0" i="0" u="none" strike="noStrike" cap="none" baseline="0">
                          <a:latin typeface="Calibri"/>
                          <a:ea typeface="Calibri"/>
                          <a:cs typeface="Calibri"/>
                          <a:sym typeface="Calibri"/>
                        </a:rPr>
                        <a:t>descriptive details,</a:t>
                      </a:r>
                    </a:p>
                    <a:p>
                      <a:pPr marL="0" marR="0" lvl="0" indent="0" algn="l" rtl="0">
                        <a:spcBef>
                          <a:spcPts val="0"/>
                        </a:spcBef>
                        <a:buSzPct val="25000"/>
                        <a:buNone/>
                      </a:pPr>
                      <a:r>
                        <a:rPr lang="en-US" sz="900" b="0" i="0" u="none" strike="noStrike" cap="none" baseline="0">
                          <a:latin typeface="Calibri"/>
                          <a:ea typeface="Calibri"/>
                          <a:cs typeface="Calibri"/>
                          <a:sym typeface="Calibri"/>
                        </a:rPr>
                        <a:t>labels/captions, facts,</a:t>
                      </a:r>
                    </a:p>
                    <a:p>
                      <a:pPr marL="0" marR="0" lvl="0" indent="0" algn="l" rtl="0">
                        <a:spcBef>
                          <a:spcPts val="0"/>
                        </a:spcBef>
                        <a:buSzPct val="25000"/>
                        <a:buNone/>
                      </a:pPr>
                      <a:r>
                        <a:rPr lang="en-US" sz="900" b="0" i="0" u="none" strike="noStrike" cap="none" baseline="0">
                          <a:latin typeface="Calibri"/>
                          <a:ea typeface="Calibri"/>
                          <a:cs typeface="Calibri"/>
                          <a:sym typeface="Calibri"/>
                        </a:rPr>
                        <a:t>or elaboration that</a:t>
                      </a:r>
                    </a:p>
                    <a:p>
                      <a:pPr marL="0" marR="0" lvl="0" indent="0" algn="l" rtl="0">
                        <a:spcBef>
                          <a:spcPts val="0"/>
                        </a:spcBef>
                        <a:buSzPct val="25000"/>
                        <a:buNone/>
                      </a:pPr>
                      <a:r>
                        <a:rPr lang="en-US" sz="900" b="0" i="0" u="none" strike="noStrike" cap="none" baseline="0">
                          <a:latin typeface="Calibri"/>
                          <a:ea typeface="Calibri"/>
                          <a:cs typeface="Calibri"/>
                          <a:sym typeface="Calibri"/>
                        </a:rPr>
                        <a:t>support the opinion or</a:t>
                      </a:r>
                    </a:p>
                    <a:p>
                      <a:pPr marL="0" marR="0" lvl="0" indent="0" algn="l" rtl="0">
                        <a:spcBef>
                          <a:spcPts val="0"/>
                        </a:spcBef>
                        <a:buSzPct val="25000"/>
                        <a:buNone/>
                      </a:pPr>
                      <a:r>
                        <a:rPr lang="en-US" sz="900" b="0" i="0" u="none" strike="noStrike" cap="none" baseline="0">
                          <a:latin typeface="Calibri"/>
                          <a:ea typeface="Calibri"/>
                          <a:cs typeface="Calibri"/>
                          <a:sym typeface="Calibri"/>
                        </a:rPr>
                        <a:t>reasons</a:t>
                      </a:r>
                    </a:p>
                    <a:p>
                      <a:pPr marL="0" marR="0" lvl="0" indent="0" algn="l" rtl="0">
                        <a:spcBef>
                          <a:spcPts val="0"/>
                        </a:spcBef>
                        <a:buSzPct val="25000"/>
                        <a:buNone/>
                      </a:pPr>
                      <a:r>
                        <a:rPr lang="en-US" sz="900" b="0" i="0" u="none" strike="noStrike" cap="none" baseline="0">
                          <a:latin typeface="Calibri"/>
                          <a:ea typeface="Calibri"/>
                          <a:cs typeface="Calibri"/>
                          <a:sym typeface="Calibri"/>
                        </a:rPr>
                        <a:t>Details are explained,</a:t>
                      </a:r>
                    </a:p>
                    <a:p>
                      <a:pPr marL="0" marR="0" lvl="0" indent="0" algn="l" rtl="0">
                        <a:spcBef>
                          <a:spcPts val="0"/>
                        </a:spcBef>
                        <a:buSzPct val="25000"/>
                        <a:buNone/>
                      </a:pPr>
                      <a:r>
                        <a:rPr lang="en-US" sz="900" b="0" i="0" u="none" strike="noStrike" cap="none" baseline="0">
                          <a:latin typeface="Calibri"/>
                          <a:ea typeface="Calibri"/>
                          <a:cs typeface="Calibri"/>
                          <a:sym typeface="Calibri"/>
                        </a:rPr>
                        <a:t>not simply listed</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Appropriate use of</a:t>
                      </a:r>
                    </a:p>
                    <a:p>
                      <a:pPr marL="0" marR="0" lvl="0" indent="0" algn="l" rtl="0">
                        <a:spcBef>
                          <a:spcPts val="0"/>
                        </a:spcBef>
                        <a:buSzPct val="25000"/>
                        <a:buNone/>
                      </a:pPr>
                      <a:r>
                        <a:rPr lang="en-US" sz="900" b="0" i="0" u="none" strike="noStrike" cap="none" baseline="0">
                          <a:latin typeface="Calibri"/>
                          <a:ea typeface="Calibri"/>
                          <a:cs typeface="Calibri"/>
                          <a:sym typeface="Calibri"/>
                        </a:rPr>
                        <a:t>vocabulary (nouns, verbs,</a:t>
                      </a:r>
                    </a:p>
                    <a:p>
                      <a:pPr marL="0" marR="0" lvl="0" indent="0" algn="l" rtl="0">
                        <a:spcBef>
                          <a:spcPts val="0"/>
                        </a:spcBef>
                        <a:buSzPct val="25000"/>
                        <a:buNone/>
                      </a:pPr>
                      <a:r>
                        <a:rPr lang="en-US" sz="900" b="0" i="0" u="none" strike="noStrike" cap="none" baseline="0">
                          <a:latin typeface="Calibri"/>
                          <a:ea typeface="Calibri"/>
                          <a:cs typeface="Calibri"/>
                          <a:sym typeface="Calibri"/>
                        </a:rPr>
                        <a:t>plurals, adjectives, etc.)</a:t>
                      </a:r>
                    </a:p>
                    <a:p>
                      <a:pPr marL="0" marR="0" lvl="0" indent="0" algn="l" rtl="0">
                        <a:spcBef>
                          <a:spcPts val="0"/>
                        </a:spcBef>
                        <a:buSzPct val="25000"/>
                        <a:buNone/>
                      </a:pPr>
                      <a:r>
                        <a:rPr lang="en-US" sz="900" b="0" i="0" u="none" strike="noStrike" cap="none" baseline="0">
                          <a:latin typeface="Calibri"/>
                          <a:ea typeface="Calibri"/>
                          <a:cs typeface="Calibri"/>
                          <a:sym typeface="Calibri"/>
                        </a:rPr>
                        <a:t>Uses some variety of</a:t>
                      </a:r>
                    </a:p>
                    <a:p>
                      <a:pPr marL="0" marR="0" lvl="0" indent="0" algn="l" rtl="0">
                        <a:spcBef>
                          <a:spcPts val="0"/>
                        </a:spcBef>
                        <a:buSzPct val="25000"/>
                        <a:buNone/>
                      </a:pPr>
                      <a:r>
                        <a:rPr lang="en-US" sz="900" b="0" i="0" u="none" strike="noStrike" cap="none" baseline="0">
                          <a:latin typeface="Calibri"/>
                          <a:ea typeface="Calibri"/>
                          <a:cs typeface="Calibri"/>
                          <a:sym typeface="Calibri"/>
                        </a:rPr>
                        <a:t>sentence types</a:t>
                      </a:r>
                    </a:p>
                    <a:p>
                      <a:pPr marL="0" marR="0" lvl="0" indent="0" algn="l" rtl="0">
                        <a:spcBef>
                          <a:spcPts val="0"/>
                        </a:spcBef>
                        <a:buSzPct val="25000"/>
                        <a:buNone/>
                      </a:pPr>
                      <a:r>
                        <a:rPr lang="en-US" sz="900" b="0" i="0" u="none" strike="noStrike" cap="none" baseline="0">
                          <a:latin typeface="Calibri"/>
                          <a:ea typeface="Calibri"/>
                          <a:cs typeface="Calibri"/>
                          <a:sym typeface="Calibri"/>
                        </a:rPr>
                        <a:t>(statement, question,</a:t>
                      </a:r>
                    </a:p>
                    <a:p>
                      <a:pPr marL="0" marR="0" lvl="0" indent="0" algn="l" rtl="0">
                        <a:spcBef>
                          <a:spcPts val="0"/>
                        </a:spcBef>
                        <a:buSzPct val="25000"/>
                        <a:buNone/>
                      </a:pPr>
                      <a:r>
                        <a:rPr lang="en-US" sz="900" b="0" i="0" u="none" strike="noStrike" cap="none" baseline="0">
                          <a:latin typeface="Calibri"/>
                          <a:ea typeface="Calibri"/>
                          <a:cs typeface="Calibri"/>
                          <a:sym typeface="Calibri"/>
                        </a:rPr>
                        <a:t>exclamation)</a:t>
                      </a:r>
                    </a:p>
                    <a:p>
                      <a:pPr marL="0" marR="0" lvl="0" indent="0" algn="l" rtl="0">
                        <a:spcBef>
                          <a:spcPts val="0"/>
                        </a:spcBef>
                        <a:buSzPct val="25000"/>
                        <a:buNone/>
                      </a:pPr>
                      <a:r>
                        <a:rPr lang="en-US" sz="900" b="0" i="0" u="none" strike="noStrike" cap="none" baseline="0">
                          <a:latin typeface="Calibri"/>
                          <a:ea typeface="Calibri"/>
                          <a:cs typeface="Calibri"/>
                          <a:sym typeface="Calibri"/>
                        </a:rPr>
                        <a:t>Uses adult/peer feedback to revise</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Edits with support from</a:t>
                      </a:r>
                    </a:p>
                    <a:p>
                      <a:pPr marL="0" marR="0" lvl="0" indent="0" algn="l" rtl="0">
                        <a:spcBef>
                          <a:spcPts val="0"/>
                        </a:spcBef>
                        <a:buSzPct val="25000"/>
                        <a:buNone/>
                      </a:pPr>
                      <a:r>
                        <a:rPr lang="en-US" sz="900" b="0" i="0" u="none" strike="noStrike" cap="none" baseline="0">
                          <a:latin typeface="Calibri"/>
                          <a:ea typeface="Calibri"/>
                          <a:cs typeface="Calibri"/>
                          <a:sym typeface="Calibri"/>
                        </a:rPr>
                        <a:t>peers, adults, resources</a:t>
                      </a:r>
                    </a:p>
                    <a:p>
                      <a:pPr marL="0" marR="0" lvl="0" indent="0" algn="l" rtl="0">
                        <a:spcBef>
                          <a:spcPts val="0"/>
                        </a:spcBef>
                        <a:buSzPct val="25000"/>
                        <a:buNone/>
                      </a:pPr>
                      <a:r>
                        <a:rPr lang="en-US" sz="900" b="0" i="0" u="none" strike="noStrike" cap="none" baseline="0">
                          <a:latin typeface="Calibri"/>
                          <a:ea typeface="Calibri"/>
                          <a:cs typeface="Calibri"/>
                          <a:sym typeface="Calibri"/>
                        </a:rPr>
                        <a:t>(gr 2-3)</a:t>
                      </a:r>
                    </a:p>
                    <a:p>
                      <a:pPr marL="0" marR="0" lvl="0" indent="0" algn="l" rtl="0">
                        <a:spcBef>
                          <a:spcPts val="0"/>
                        </a:spcBef>
                        <a:buSzPct val="25000"/>
                        <a:buNone/>
                      </a:pPr>
                      <a:r>
                        <a:rPr lang="en-US" sz="900" b="0" i="0" u="none" strike="noStrike" cap="none" baseline="0">
                          <a:latin typeface="Calibri"/>
                          <a:ea typeface="Calibri"/>
                          <a:cs typeface="Calibri"/>
                          <a:sym typeface="Calibri"/>
                        </a:rPr>
                        <a:t>Minor errors do not</a:t>
                      </a:r>
                    </a:p>
                    <a:p>
                      <a:pPr marL="0" marR="0" lvl="0" indent="0" algn="l" rtl="0">
                        <a:spcBef>
                          <a:spcPts val="0"/>
                        </a:spcBef>
                        <a:buSzPct val="25000"/>
                        <a:buNone/>
                      </a:pPr>
                      <a:r>
                        <a:rPr lang="en-US" sz="900" b="0" i="0" u="none" strike="noStrike" cap="none" baseline="0">
                          <a:latin typeface="Calibri"/>
                          <a:ea typeface="Calibri"/>
                          <a:cs typeface="Calibri"/>
                          <a:sym typeface="Calibri"/>
                        </a:rPr>
                        <a:t>interfere with reader’s</a:t>
                      </a:r>
                    </a:p>
                    <a:p>
                      <a:pPr marL="0" marR="0" lvl="0" indent="0" algn="l" rtl="0">
                        <a:spcBef>
                          <a:spcPts val="0"/>
                        </a:spcBef>
                        <a:buSzPct val="25000"/>
                        <a:buNone/>
                      </a:pPr>
                      <a:r>
                        <a:rPr lang="en-US" sz="900" b="0" i="0" u="none" strike="noStrike" cap="none" baseline="0">
                          <a:latin typeface="Calibri"/>
                          <a:ea typeface="Calibri"/>
                          <a:cs typeface="Calibri"/>
                          <a:sym typeface="Calibri"/>
                        </a:rPr>
                        <a:t>understanding</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4540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Uses a combination of</a:t>
                      </a:r>
                    </a:p>
                    <a:p>
                      <a:pPr marL="0" marR="0" lvl="0" indent="0" algn="l" rtl="0">
                        <a:spcBef>
                          <a:spcPts val="0"/>
                        </a:spcBef>
                        <a:buSzPct val="25000"/>
                        <a:buNone/>
                      </a:pPr>
                      <a:r>
                        <a:rPr lang="en-US" sz="900" u="none" strike="noStrike" cap="none" baseline="0">
                          <a:latin typeface="Calibri"/>
                          <a:ea typeface="Calibri"/>
                          <a:cs typeface="Calibri"/>
                          <a:sym typeface="Calibri"/>
                        </a:rPr>
                        <a:t>drawing, dictation, &amp;</a:t>
                      </a:r>
                    </a:p>
                    <a:p>
                      <a:pPr marL="0" marR="0" lvl="0" indent="0" algn="l" rtl="0">
                        <a:spcBef>
                          <a:spcPts val="0"/>
                        </a:spcBef>
                        <a:buSzPct val="25000"/>
                        <a:buNone/>
                      </a:pPr>
                      <a:r>
                        <a:rPr lang="en-US" sz="900" u="none" strike="noStrike" cap="none" baseline="0">
                          <a:latin typeface="Calibri"/>
                          <a:ea typeface="Calibri"/>
                          <a:cs typeface="Calibri"/>
                          <a:sym typeface="Calibri"/>
                        </a:rPr>
                        <a:t>writing (K) to compose</a:t>
                      </a:r>
                    </a:p>
                    <a:p>
                      <a:pPr marL="0" marR="0" lvl="0" indent="0" algn="l" rtl="0">
                        <a:spcBef>
                          <a:spcPts val="0"/>
                        </a:spcBef>
                        <a:buSzPct val="25000"/>
                        <a:buNone/>
                      </a:pPr>
                      <a:r>
                        <a:rPr lang="en-US" sz="900" u="none" strike="noStrike" cap="none" baseline="0">
                          <a:latin typeface="Calibri"/>
                          <a:ea typeface="Calibri"/>
                          <a:cs typeface="Calibri"/>
                          <a:sym typeface="Calibri"/>
                        </a:rPr>
                        <a:t>Has topic and attempts</a:t>
                      </a:r>
                    </a:p>
                    <a:p>
                      <a:pPr marL="0" marR="0" lvl="0" indent="0" algn="l" rtl="0">
                        <a:spcBef>
                          <a:spcPts val="0"/>
                        </a:spcBef>
                        <a:buSzPct val="25000"/>
                        <a:buNone/>
                      </a:pPr>
                      <a:r>
                        <a:rPr lang="en-US" sz="900" u="none" strike="noStrike" cap="none" baseline="0">
                          <a:latin typeface="Calibri"/>
                          <a:ea typeface="Calibri"/>
                          <a:cs typeface="Calibri"/>
                          <a:sym typeface="Calibri"/>
                        </a:rPr>
                        <a:t>a focus (opinion), but</a:t>
                      </a:r>
                    </a:p>
                    <a:p>
                      <a:pPr marL="0" marR="0" lvl="0" indent="0" algn="l" rtl="0">
                        <a:spcBef>
                          <a:spcPts val="0"/>
                        </a:spcBef>
                        <a:buSzPct val="25000"/>
                        <a:buNone/>
                      </a:pPr>
                      <a:r>
                        <a:rPr lang="en-US" sz="900" u="none" strike="noStrike" cap="none" baseline="0">
                          <a:latin typeface="Calibri"/>
                          <a:ea typeface="Calibri"/>
                          <a:cs typeface="Calibri"/>
                          <a:sym typeface="Calibri"/>
                        </a:rPr>
                        <a:t>focus may shift or not</a:t>
                      </a:r>
                    </a:p>
                    <a:p>
                      <a:pPr marL="0" marR="0" lvl="0" indent="0" algn="l" rtl="0">
                        <a:spcBef>
                          <a:spcPts val="0"/>
                        </a:spcBef>
                        <a:buSzPct val="25000"/>
                        <a:buNone/>
                      </a:pPr>
                      <a:r>
                        <a:rPr lang="en-US" sz="900" u="none" strike="noStrike" cap="none" baseline="0">
                          <a:latin typeface="Calibri"/>
                          <a:ea typeface="Calibri"/>
                          <a:cs typeface="Calibri"/>
                          <a:sym typeface="Calibri"/>
                        </a:rPr>
                        <a:t>be relevant to the topic</a:t>
                      </a:r>
                    </a:p>
                    <a:p>
                      <a:pPr marL="0" marR="0" lvl="0" indent="0" algn="l" rtl="0">
                        <a:spcBef>
                          <a:spcPts val="0"/>
                        </a:spcBef>
                        <a:buSzPct val="25000"/>
                        <a:buNone/>
                      </a:pPr>
                      <a:r>
                        <a:rPr lang="en-US" sz="900" u="none" strike="noStrike" cap="none" baseline="0">
                          <a:latin typeface="Calibri"/>
                          <a:ea typeface="Calibri"/>
                          <a:cs typeface="Calibri"/>
                          <a:sym typeface="Calibri"/>
                        </a:rPr>
                        <a:t>chosen</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Introduction, body, and</a:t>
                      </a:r>
                    </a:p>
                    <a:p>
                      <a:pPr marL="0" marR="0" lvl="0" indent="0" algn="l" rtl="0">
                        <a:spcBef>
                          <a:spcPts val="0"/>
                        </a:spcBef>
                        <a:buSzPct val="25000"/>
                        <a:buNone/>
                      </a:pPr>
                      <a:r>
                        <a:rPr lang="en-US" sz="900" u="none" strike="noStrike" cap="none" baseline="0">
                          <a:latin typeface="Calibri"/>
                          <a:ea typeface="Calibri"/>
                          <a:cs typeface="Calibri"/>
                          <a:sym typeface="Calibri"/>
                        </a:rPr>
                        <a:t>conclusion are evident,</a:t>
                      </a:r>
                    </a:p>
                    <a:p>
                      <a:pPr marL="0" marR="0" lvl="0" indent="0" algn="l" rtl="0">
                        <a:spcBef>
                          <a:spcPts val="0"/>
                        </a:spcBef>
                        <a:buSzPct val="25000"/>
                        <a:buNone/>
                      </a:pPr>
                      <a:r>
                        <a:rPr lang="en-US" sz="900" u="none" strike="noStrike" cap="none" baseline="0">
                          <a:latin typeface="Calibri"/>
                          <a:ea typeface="Calibri"/>
                          <a:cs typeface="Calibri"/>
                          <a:sym typeface="Calibri"/>
                        </a:rPr>
                        <a:t>but may lack clarity or</a:t>
                      </a:r>
                    </a:p>
                    <a:p>
                      <a:pPr marL="0" marR="0" lvl="0" indent="0" algn="l" rtl="0">
                        <a:spcBef>
                          <a:spcPts val="0"/>
                        </a:spcBef>
                        <a:buSzPct val="25000"/>
                        <a:buNone/>
                      </a:pPr>
                      <a:r>
                        <a:rPr lang="en-US" sz="900" u="none" strike="noStrike" cap="none" baseline="0">
                          <a:latin typeface="Calibri"/>
                          <a:ea typeface="Calibri"/>
                          <a:cs typeface="Calibri"/>
                          <a:sym typeface="Calibri"/>
                        </a:rPr>
                        <a:t>coherence</a:t>
                      </a:r>
                    </a:p>
                    <a:p>
                      <a:pPr marL="0" marR="0" lvl="0" indent="0" algn="l" rtl="0">
                        <a:spcBef>
                          <a:spcPts val="0"/>
                        </a:spcBef>
                        <a:buSzPct val="25000"/>
                        <a:buNone/>
                      </a:pPr>
                      <a:r>
                        <a:rPr lang="en-US" sz="900" u="none" strike="noStrike" cap="none" baseline="0">
                          <a:latin typeface="Calibri"/>
                          <a:ea typeface="Calibri"/>
                          <a:cs typeface="Calibri"/>
                          <a:sym typeface="Calibri"/>
                        </a:rPr>
                        <a:t>(e.g., attempts to</a:t>
                      </a:r>
                    </a:p>
                    <a:p>
                      <a:pPr marL="0" marR="0" lvl="0" indent="0" algn="l" rtl="0">
                        <a:spcBef>
                          <a:spcPts val="0"/>
                        </a:spcBef>
                        <a:buSzPct val="25000"/>
                        <a:buNone/>
                      </a:pPr>
                      <a:r>
                        <a:rPr lang="en-US" sz="900" u="none" strike="noStrike" cap="none" baseline="0">
                          <a:latin typeface="Calibri"/>
                          <a:ea typeface="Calibri"/>
                          <a:cs typeface="Calibri"/>
                          <a:sym typeface="Calibri"/>
                        </a:rPr>
                        <a:t>connect opinion to a</a:t>
                      </a:r>
                    </a:p>
                    <a:p>
                      <a:pPr marL="0" marR="0" lvl="0" indent="0" algn="l" rtl="0">
                        <a:spcBef>
                          <a:spcPts val="0"/>
                        </a:spcBef>
                        <a:buSzPct val="25000"/>
                        <a:buNone/>
                      </a:pPr>
                      <a:r>
                        <a:rPr lang="en-US" sz="900" u="none" strike="noStrike" cap="none" baseline="0">
                          <a:latin typeface="Calibri"/>
                          <a:ea typeface="Calibri"/>
                          <a:cs typeface="Calibri"/>
                          <a:sym typeface="Calibri"/>
                        </a:rPr>
                        <a:t>reason, but reason may</a:t>
                      </a:r>
                    </a:p>
                    <a:p>
                      <a:pPr marL="0" marR="0" lvl="0" indent="0" algn="l" rtl="0">
                        <a:spcBef>
                          <a:spcPts val="0"/>
                        </a:spcBef>
                        <a:buSzPct val="25000"/>
                        <a:buNone/>
                      </a:pPr>
                      <a:r>
                        <a:rPr lang="en-US" sz="900" u="none" strike="noStrike" cap="none" baseline="0">
                          <a:latin typeface="Calibri"/>
                          <a:ea typeface="Calibri"/>
                          <a:cs typeface="Calibri"/>
                          <a:sym typeface="Calibri"/>
                        </a:rPr>
                        <a:t>not make sense)</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Some elaboration</a:t>
                      </a:r>
                    </a:p>
                    <a:p>
                      <a:pPr marL="0" marR="0" lvl="0" indent="0" algn="l" rtl="0">
                        <a:spcBef>
                          <a:spcPts val="0"/>
                        </a:spcBef>
                        <a:buSzPct val="25000"/>
                        <a:buNone/>
                      </a:pPr>
                      <a:r>
                        <a:rPr lang="en-US" sz="900" u="none" strike="noStrike" cap="none" baseline="0">
                          <a:latin typeface="Calibri"/>
                          <a:ea typeface="Calibri"/>
                          <a:cs typeface="Calibri"/>
                          <a:sym typeface="Calibri"/>
                        </a:rPr>
                        <a:t>strategies are evident in</a:t>
                      </a:r>
                    </a:p>
                    <a:p>
                      <a:pPr marL="0" marR="0" lvl="0" indent="0" algn="l" rtl="0">
                        <a:spcBef>
                          <a:spcPts val="0"/>
                        </a:spcBef>
                        <a:buSzPct val="25000"/>
                        <a:buNone/>
                      </a:pPr>
                      <a:r>
                        <a:rPr lang="en-US" sz="900" u="none" strike="noStrike" cap="none" baseline="0">
                          <a:latin typeface="Calibri"/>
                          <a:ea typeface="Calibri"/>
                          <a:cs typeface="Calibri"/>
                          <a:sym typeface="Calibri"/>
                        </a:rPr>
                        <a:t>drawings or writing (gr</a:t>
                      </a:r>
                    </a:p>
                    <a:p>
                      <a:pPr marL="0" marR="0" lvl="0" indent="0" algn="l" rtl="0">
                        <a:spcBef>
                          <a:spcPts val="0"/>
                        </a:spcBef>
                        <a:buSzPct val="25000"/>
                        <a:buNone/>
                      </a:pPr>
                      <a:r>
                        <a:rPr lang="en-US" sz="900" u="none" strike="noStrike" cap="none" baseline="0">
                          <a:latin typeface="Calibri"/>
                          <a:ea typeface="Calibri"/>
                          <a:cs typeface="Calibri"/>
                          <a:sym typeface="Calibri"/>
                        </a:rPr>
                        <a:t>K-3), or added with</a:t>
                      </a:r>
                    </a:p>
                    <a:p>
                      <a:pPr marL="0" marR="0" lvl="0" indent="0" algn="l" rtl="0">
                        <a:spcBef>
                          <a:spcPts val="0"/>
                        </a:spcBef>
                        <a:buSzPct val="25000"/>
                        <a:buNone/>
                      </a:pPr>
                      <a:r>
                        <a:rPr lang="en-US" sz="900" u="none" strike="noStrike" cap="none" baseline="0">
                          <a:latin typeface="Calibri"/>
                          <a:ea typeface="Calibri"/>
                          <a:cs typeface="Calibri"/>
                          <a:sym typeface="Calibri"/>
                        </a:rPr>
                        <a:t>support/ questioning</a:t>
                      </a:r>
                    </a:p>
                    <a:p>
                      <a:pPr marL="0" marR="0" lvl="0" indent="0" algn="l" rtl="0">
                        <a:spcBef>
                          <a:spcPts val="0"/>
                        </a:spcBef>
                        <a:buSzPct val="25000"/>
                        <a:buNone/>
                      </a:pPr>
                      <a:r>
                        <a:rPr lang="en-US" sz="900" u="none" strike="noStrike" cap="none" baseline="0">
                          <a:latin typeface="Calibri"/>
                          <a:ea typeface="Calibri"/>
                          <a:cs typeface="Calibri"/>
                          <a:sym typeface="Calibri"/>
                        </a:rPr>
                        <a:t>from peers or adults</a:t>
                      </a:r>
                    </a:p>
                    <a:p>
                      <a:pPr marL="0" marR="0" lvl="0" indent="0" algn="l" rtl="0">
                        <a:spcBef>
                          <a:spcPts val="0"/>
                        </a:spcBef>
                        <a:buSzPct val="25000"/>
                        <a:buNone/>
                      </a:pPr>
                      <a:r>
                        <a:rPr lang="en-US" sz="900" u="none" strike="noStrike" cap="none" baseline="0">
                          <a:latin typeface="Calibri"/>
                          <a:ea typeface="Calibri"/>
                          <a:cs typeface="Calibri"/>
                          <a:sym typeface="Calibri"/>
                        </a:rPr>
                        <a:t>Ideas may not be fully</a:t>
                      </a:r>
                    </a:p>
                    <a:p>
                      <a:pPr marL="0" marR="0" lvl="0" indent="0" algn="l" rtl="0">
                        <a:spcBef>
                          <a:spcPts val="0"/>
                        </a:spcBef>
                        <a:buSzPct val="25000"/>
                        <a:buNone/>
                      </a:pPr>
                      <a:r>
                        <a:rPr lang="en-US" sz="900" u="none" strike="noStrike" cap="none" baseline="0">
                          <a:latin typeface="Calibri"/>
                          <a:ea typeface="Calibri"/>
                          <a:cs typeface="Calibri"/>
                          <a:sym typeface="Calibri"/>
                        </a:rPr>
                        <a:t>elaborated or details</a:t>
                      </a:r>
                    </a:p>
                    <a:p>
                      <a:pPr marL="0" marR="0" lvl="0" indent="0" algn="l" rtl="0">
                        <a:spcBef>
                          <a:spcPts val="0"/>
                        </a:spcBef>
                        <a:buSzPct val="25000"/>
                        <a:buNone/>
                      </a:pPr>
                      <a:r>
                        <a:rPr lang="en-US" sz="900" u="none" strike="noStrike" cap="none" baseline="0">
                          <a:latin typeface="Calibri"/>
                          <a:ea typeface="Calibri"/>
                          <a:cs typeface="Calibri"/>
                          <a:sym typeface="Calibri"/>
                        </a:rPr>
                        <a:t>may be insufficient to</a:t>
                      </a:r>
                    </a:p>
                    <a:p>
                      <a:pPr marL="0" marR="0" lvl="0" indent="0" algn="l" rtl="0">
                        <a:spcBef>
                          <a:spcPts val="0"/>
                        </a:spcBef>
                        <a:buSzPct val="25000"/>
                        <a:buNone/>
                      </a:pPr>
                      <a:r>
                        <a:rPr lang="en-US" sz="900" u="none" strike="noStrike" cap="none" baseline="0">
                          <a:latin typeface="Calibri"/>
                          <a:ea typeface="Calibri"/>
                          <a:cs typeface="Calibri"/>
                          <a:sym typeface="Calibri"/>
                        </a:rPr>
                        <a:t>support opinion</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Vocabulary use has</a:t>
                      </a:r>
                    </a:p>
                    <a:p>
                      <a:pPr marL="0" marR="0" lvl="0" indent="0" algn="l" rtl="0">
                        <a:spcBef>
                          <a:spcPts val="0"/>
                        </a:spcBef>
                        <a:buSzPct val="25000"/>
                        <a:buNone/>
                      </a:pPr>
                      <a:r>
                        <a:rPr lang="en-US" sz="900" u="none" strike="noStrike" cap="none" baseline="0">
                          <a:latin typeface="Calibri"/>
                          <a:ea typeface="Calibri"/>
                          <a:cs typeface="Calibri"/>
                          <a:sym typeface="Calibri"/>
                        </a:rPr>
                        <a:t>minor errors</a:t>
                      </a:r>
                    </a:p>
                    <a:p>
                      <a:pPr marL="0" marR="0" lvl="0" indent="0" algn="l" rtl="0">
                        <a:spcBef>
                          <a:spcPts val="0"/>
                        </a:spcBef>
                        <a:buSzPct val="25000"/>
                        <a:buNone/>
                      </a:pPr>
                      <a:r>
                        <a:rPr lang="en-US" sz="900" u="none" strike="noStrike" cap="none" baseline="0">
                          <a:latin typeface="Calibri"/>
                          <a:ea typeface="Calibri"/>
                          <a:cs typeface="Calibri"/>
                          <a:sym typeface="Calibri"/>
                        </a:rPr>
                        <a:t>Dictates, writes, and</a:t>
                      </a:r>
                    </a:p>
                    <a:p>
                      <a:pPr marL="0" marR="0" lvl="0" indent="0" algn="l" rtl="0">
                        <a:spcBef>
                          <a:spcPts val="0"/>
                        </a:spcBef>
                        <a:buSzPct val="25000"/>
                        <a:buNone/>
                      </a:pPr>
                      <a:r>
                        <a:rPr lang="en-US" sz="900" u="none" strike="noStrike" cap="none" baseline="0">
                          <a:latin typeface="Calibri"/>
                          <a:ea typeface="Calibri"/>
                          <a:cs typeface="Calibri"/>
                          <a:sym typeface="Calibri"/>
                        </a:rPr>
                        <a:t>expands simple</a:t>
                      </a:r>
                    </a:p>
                    <a:p>
                      <a:pPr marL="0" marR="0" lvl="0" indent="0" algn="l" rtl="0">
                        <a:spcBef>
                          <a:spcPts val="0"/>
                        </a:spcBef>
                        <a:buSzPct val="25000"/>
                        <a:buNone/>
                      </a:pPr>
                      <a:r>
                        <a:rPr lang="en-US" sz="900" u="none" strike="noStrike" cap="none" baseline="0">
                          <a:latin typeface="Calibri"/>
                          <a:ea typeface="Calibri"/>
                          <a:cs typeface="Calibri"/>
                          <a:sym typeface="Calibri"/>
                        </a:rPr>
                        <a:t>complete sentences</a:t>
                      </a:r>
                    </a:p>
                    <a:p>
                      <a:pPr marL="0" marR="0" lvl="0" indent="0" algn="l" rtl="0">
                        <a:spcBef>
                          <a:spcPts val="0"/>
                        </a:spcBef>
                        <a:buSzPct val="25000"/>
                        <a:buNone/>
                      </a:pPr>
                      <a:r>
                        <a:rPr lang="en-US" sz="900" u="none" strike="noStrike" cap="none" baseline="0">
                          <a:latin typeface="Calibri"/>
                          <a:ea typeface="Calibri"/>
                          <a:cs typeface="Calibri"/>
                          <a:sym typeface="Calibri"/>
                        </a:rPr>
                        <a:t>Uses adult/peer feedback to revise</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Edits with support from</a:t>
                      </a:r>
                    </a:p>
                    <a:p>
                      <a:pPr marL="0" marR="0" lvl="0" indent="0" algn="l" rtl="0">
                        <a:spcBef>
                          <a:spcPts val="0"/>
                        </a:spcBef>
                        <a:buSzPct val="25000"/>
                        <a:buNone/>
                      </a:pPr>
                      <a:r>
                        <a:rPr lang="en-US" sz="900" u="none" strike="noStrike" cap="none" baseline="0">
                          <a:latin typeface="Calibri"/>
                          <a:ea typeface="Calibri"/>
                          <a:cs typeface="Calibri"/>
                          <a:sym typeface="Calibri"/>
                        </a:rPr>
                        <a:t>peers or adults (gr 2-3)</a:t>
                      </a:r>
                    </a:p>
                    <a:p>
                      <a:pPr marL="0" marR="0" lvl="0" indent="0" algn="l" rtl="0">
                        <a:spcBef>
                          <a:spcPts val="0"/>
                        </a:spcBef>
                        <a:buSzPct val="25000"/>
                        <a:buNone/>
                      </a:pPr>
                      <a:r>
                        <a:rPr lang="en-US" sz="900" u="none" strike="noStrike" cap="none" baseline="0">
                          <a:latin typeface="Calibri"/>
                          <a:ea typeface="Calibri"/>
                          <a:cs typeface="Calibri"/>
                          <a:sym typeface="Calibri"/>
                        </a:rPr>
                        <a:t>Uses grade-appropriate</a:t>
                      </a:r>
                    </a:p>
                    <a:p>
                      <a:pPr marL="0" marR="0" lvl="0" indent="0" algn="l" rtl="0">
                        <a:spcBef>
                          <a:spcPts val="0"/>
                        </a:spcBef>
                        <a:buSzPct val="25000"/>
                        <a:buNone/>
                      </a:pPr>
                      <a:r>
                        <a:rPr lang="en-US" sz="900" u="none" strike="noStrike" cap="none" baseline="0">
                          <a:latin typeface="Calibri"/>
                          <a:ea typeface="Calibri"/>
                          <a:cs typeface="Calibri"/>
                          <a:sym typeface="Calibri"/>
                        </a:rPr>
                        <a:t>basic mechanics and</a:t>
                      </a:r>
                    </a:p>
                    <a:p>
                      <a:pPr marL="0" marR="0" lvl="0" indent="0" algn="l" rtl="0">
                        <a:spcBef>
                          <a:spcPts val="0"/>
                        </a:spcBef>
                        <a:buSzPct val="25000"/>
                        <a:buNone/>
                      </a:pPr>
                      <a:r>
                        <a:rPr lang="en-US" sz="900" u="none" strike="noStrike" cap="none" baseline="0">
                          <a:latin typeface="Calibri"/>
                          <a:ea typeface="Calibri"/>
                          <a:cs typeface="Calibri"/>
                          <a:sym typeface="Calibri"/>
                        </a:rPr>
                        <a:t>word use with some</a:t>
                      </a:r>
                    </a:p>
                    <a:p>
                      <a:pPr marL="0" marR="0" lvl="0" indent="0" algn="l" rtl="0">
                        <a:spcBef>
                          <a:spcPts val="0"/>
                        </a:spcBef>
                        <a:buSzPct val="25000"/>
                        <a:buNone/>
                      </a:pPr>
                      <a:r>
                        <a:rPr lang="en-US" sz="900" u="none" strike="noStrike" cap="none" baseline="0">
                          <a:latin typeface="Calibri"/>
                          <a:ea typeface="Calibri"/>
                          <a:cs typeface="Calibri"/>
                          <a:sym typeface="Calibri"/>
                        </a:rPr>
                        <a:t>errors</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3842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Uses a combination of</a:t>
                      </a:r>
                    </a:p>
                    <a:p>
                      <a:pPr marL="0" marR="0" lvl="0" indent="0" algn="l" rtl="0">
                        <a:spcBef>
                          <a:spcPts val="0"/>
                        </a:spcBef>
                        <a:buSzPct val="25000"/>
                        <a:buNone/>
                      </a:pPr>
                      <a:r>
                        <a:rPr lang="en-US" sz="900" u="none" strike="noStrike" cap="none" baseline="0">
                          <a:latin typeface="Calibri"/>
                          <a:ea typeface="Calibri"/>
                          <a:cs typeface="Calibri"/>
                          <a:sym typeface="Calibri"/>
                        </a:rPr>
                        <a:t>drawing, dictation, &amp;</a:t>
                      </a:r>
                    </a:p>
                    <a:p>
                      <a:pPr marL="0" marR="0" lvl="0" indent="0" algn="l" rtl="0">
                        <a:spcBef>
                          <a:spcPts val="0"/>
                        </a:spcBef>
                        <a:buSzPct val="25000"/>
                        <a:buNone/>
                      </a:pPr>
                      <a:r>
                        <a:rPr lang="en-US" sz="900" u="none" strike="noStrike" cap="none" baseline="0">
                          <a:latin typeface="Calibri"/>
                          <a:ea typeface="Calibri"/>
                          <a:cs typeface="Calibri"/>
                          <a:sym typeface="Calibri"/>
                        </a:rPr>
                        <a:t>writing (K) to compose</a:t>
                      </a:r>
                    </a:p>
                    <a:p>
                      <a:pPr marL="0" marR="0" lvl="0" indent="0" algn="l" rtl="0">
                        <a:spcBef>
                          <a:spcPts val="0"/>
                        </a:spcBef>
                        <a:buSzPct val="25000"/>
                        <a:buNone/>
                      </a:pPr>
                      <a:r>
                        <a:rPr lang="en-US" sz="900" u="none" strike="noStrike" cap="none" baseline="0">
                          <a:latin typeface="Calibri"/>
                          <a:ea typeface="Calibri"/>
                          <a:cs typeface="Calibri"/>
                          <a:sym typeface="Calibri"/>
                        </a:rPr>
                        <a:t>Attempts to identify a</a:t>
                      </a:r>
                    </a:p>
                    <a:p>
                      <a:pPr marL="0" marR="0" lvl="0" indent="0" algn="l" rtl="0">
                        <a:spcBef>
                          <a:spcPts val="0"/>
                        </a:spcBef>
                        <a:buSzPct val="25000"/>
                        <a:buNone/>
                      </a:pPr>
                      <a:r>
                        <a:rPr lang="en-US" sz="900" u="none" strike="noStrike" cap="none" baseline="0">
                          <a:latin typeface="Calibri"/>
                          <a:ea typeface="Calibri"/>
                          <a:cs typeface="Calibri"/>
                          <a:sym typeface="Calibri"/>
                        </a:rPr>
                        <a:t>topic, but lacks a focus</a:t>
                      </a:r>
                    </a:p>
                    <a:p>
                      <a:pPr marL="0" marR="0" lvl="0" indent="0" algn="l" rtl="0">
                        <a:spcBef>
                          <a:spcPts val="0"/>
                        </a:spcBef>
                        <a:buSzPct val="25000"/>
                        <a:buNone/>
                      </a:pPr>
                      <a:r>
                        <a:rPr lang="en-US" sz="900" u="none" strike="noStrike" cap="none" baseline="0">
                          <a:latin typeface="Calibri"/>
                          <a:ea typeface="Calibri"/>
                          <a:cs typeface="Calibri"/>
                          <a:sym typeface="Calibri"/>
                        </a:rPr>
                        <a:t>(opinion) or may have</a:t>
                      </a:r>
                    </a:p>
                    <a:p>
                      <a:pPr marL="0" marR="0" lvl="0" indent="0" algn="l" rtl="0">
                        <a:spcBef>
                          <a:spcPts val="0"/>
                        </a:spcBef>
                        <a:buSzPct val="25000"/>
                        <a:buNone/>
                      </a:pPr>
                      <a:r>
                        <a:rPr lang="en-US" sz="900" u="none" strike="noStrike" cap="none" baseline="0">
                          <a:latin typeface="Calibri"/>
                          <a:ea typeface="Calibri"/>
                          <a:cs typeface="Calibri"/>
                          <a:sym typeface="Calibri"/>
                        </a:rPr>
                        <a:t>more than one topic or</a:t>
                      </a:r>
                    </a:p>
                    <a:p>
                      <a:pPr marL="0" marR="0" lvl="0" indent="0" algn="l" rtl="0">
                        <a:spcBef>
                          <a:spcPts val="0"/>
                        </a:spcBef>
                        <a:buSzPct val="25000"/>
                        <a:buNone/>
                      </a:pPr>
                      <a:r>
                        <a:rPr lang="en-US" sz="900" u="none" strike="noStrike" cap="none" baseline="0">
                          <a:latin typeface="Calibri"/>
                          <a:ea typeface="Calibri"/>
                          <a:cs typeface="Calibri"/>
                          <a:sym typeface="Calibri"/>
                        </a:rPr>
                        <a:t>confusing topic as</a:t>
                      </a:r>
                    </a:p>
                    <a:p>
                      <a:pPr marL="0" marR="0" lvl="0" indent="0" algn="l" rtl="0">
                        <a:spcBef>
                          <a:spcPts val="0"/>
                        </a:spcBef>
                        <a:buSzPct val="25000"/>
                        <a:buNone/>
                      </a:pPr>
                      <a:r>
                        <a:rPr lang="en-US" sz="900" u="none" strike="noStrike" cap="none" baseline="0">
                          <a:latin typeface="Calibri"/>
                          <a:ea typeface="Calibri"/>
                          <a:cs typeface="Calibri"/>
                          <a:sym typeface="Calibri"/>
                        </a:rPr>
                        <a:t>stated</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Attempts introduction,</a:t>
                      </a:r>
                    </a:p>
                    <a:p>
                      <a:pPr marL="0" marR="0" lvl="0" indent="0" algn="l" rtl="0">
                        <a:spcBef>
                          <a:spcPts val="0"/>
                        </a:spcBef>
                        <a:buSzPct val="25000"/>
                        <a:buNone/>
                      </a:pPr>
                      <a:r>
                        <a:rPr lang="en-US" sz="900" u="none" strike="noStrike" cap="none" baseline="0">
                          <a:latin typeface="Calibri"/>
                          <a:ea typeface="Calibri"/>
                          <a:cs typeface="Calibri"/>
                          <a:sym typeface="Calibri"/>
                        </a:rPr>
                        <a:t>body, and conclusion,</a:t>
                      </a:r>
                    </a:p>
                    <a:p>
                      <a:pPr marL="0" marR="0" lvl="0" indent="0" algn="l" rtl="0">
                        <a:spcBef>
                          <a:spcPts val="0"/>
                        </a:spcBef>
                        <a:buSzPct val="25000"/>
                        <a:buNone/>
                      </a:pPr>
                      <a:r>
                        <a:rPr lang="en-US" sz="900" u="none" strike="noStrike" cap="none" baseline="0">
                          <a:latin typeface="Calibri"/>
                          <a:ea typeface="Calibri"/>
                          <a:cs typeface="Calibri"/>
                          <a:sym typeface="Calibri"/>
                        </a:rPr>
                        <a:t>but one or more parts</a:t>
                      </a:r>
                    </a:p>
                    <a:p>
                      <a:pPr marL="0" marR="0" lvl="0" indent="0" algn="l" rtl="0">
                        <a:spcBef>
                          <a:spcPts val="0"/>
                        </a:spcBef>
                        <a:buSzPct val="25000"/>
                        <a:buNone/>
                      </a:pPr>
                      <a:r>
                        <a:rPr lang="en-US" sz="900" u="none" strike="noStrike" cap="none" baseline="0">
                          <a:latin typeface="Calibri"/>
                          <a:ea typeface="Calibri"/>
                          <a:cs typeface="Calibri"/>
                          <a:sym typeface="Calibri"/>
                        </a:rPr>
                        <a:t>are missing</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No details provided or</a:t>
                      </a:r>
                    </a:p>
                    <a:p>
                      <a:pPr marL="0" marR="0" lvl="0" indent="0" algn="l" rtl="0">
                        <a:spcBef>
                          <a:spcPts val="0"/>
                        </a:spcBef>
                        <a:buSzPct val="25000"/>
                        <a:buNone/>
                      </a:pPr>
                      <a:r>
                        <a:rPr lang="en-US" sz="900" u="none" strike="noStrike" cap="none" baseline="0">
                          <a:latin typeface="Calibri"/>
                          <a:ea typeface="Calibri"/>
                          <a:cs typeface="Calibri"/>
                          <a:sym typeface="Calibri"/>
                        </a:rPr>
                        <a:t>attempts to add details</a:t>
                      </a:r>
                    </a:p>
                    <a:p>
                      <a:pPr marL="0" marR="0" lvl="0" indent="0" algn="l" rtl="0">
                        <a:spcBef>
                          <a:spcPts val="0"/>
                        </a:spcBef>
                        <a:buSzPct val="25000"/>
                        <a:buNone/>
                      </a:pPr>
                      <a:r>
                        <a:rPr lang="en-US" sz="900" u="none" strike="noStrike" cap="none" baseline="0">
                          <a:latin typeface="Calibri"/>
                          <a:ea typeface="Calibri"/>
                          <a:cs typeface="Calibri"/>
                          <a:sym typeface="Calibri"/>
                        </a:rPr>
                        <a:t>to drawings or writing</a:t>
                      </a:r>
                    </a:p>
                    <a:p>
                      <a:pPr marL="0" marR="0" lvl="0" indent="0" algn="l" rtl="0">
                        <a:spcBef>
                          <a:spcPts val="0"/>
                        </a:spcBef>
                        <a:buSzPct val="25000"/>
                        <a:buNone/>
                      </a:pPr>
                      <a:r>
                        <a:rPr lang="en-US" sz="900" u="none" strike="noStrike" cap="none" baseline="0">
                          <a:latin typeface="Calibri"/>
                          <a:ea typeface="Calibri"/>
                          <a:cs typeface="Calibri"/>
                          <a:sym typeface="Calibri"/>
                        </a:rPr>
                        <a:t>which may be random,</a:t>
                      </a:r>
                    </a:p>
                    <a:p>
                      <a:pPr marL="0" marR="0" lvl="0" indent="0" algn="l" rtl="0">
                        <a:spcBef>
                          <a:spcPts val="0"/>
                        </a:spcBef>
                        <a:buSzPct val="25000"/>
                        <a:buNone/>
                      </a:pPr>
                      <a:r>
                        <a:rPr lang="en-US" sz="900" u="none" strike="noStrike" cap="none" baseline="0">
                          <a:latin typeface="Calibri"/>
                          <a:ea typeface="Calibri"/>
                          <a:cs typeface="Calibri"/>
                          <a:sym typeface="Calibri"/>
                        </a:rPr>
                        <a:t>inaccurate, or irrelevant</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Generally uses basic,</a:t>
                      </a:r>
                    </a:p>
                    <a:p>
                      <a:pPr marL="0" marR="0" lvl="0" indent="0" algn="l" rtl="0">
                        <a:spcBef>
                          <a:spcPts val="0"/>
                        </a:spcBef>
                        <a:buSzPct val="25000"/>
                        <a:buNone/>
                      </a:pPr>
                      <a:r>
                        <a:rPr lang="en-US" sz="900" u="none" strike="noStrike" cap="none" baseline="0">
                          <a:latin typeface="Calibri"/>
                          <a:ea typeface="Calibri"/>
                          <a:cs typeface="Calibri"/>
                          <a:sym typeface="Calibri"/>
                        </a:rPr>
                        <a:t>incorrect, or below</a:t>
                      </a:r>
                    </a:p>
                    <a:p>
                      <a:pPr marL="0" marR="0" lvl="0" indent="0" algn="l" rtl="0">
                        <a:spcBef>
                          <a:spcPts val="0"/>
                        </a:spcBef>
                        <a:buSzPct val="25000"/>
                        <a:buNone/>
                      </a:pPr>
                      <a:r>
                        <a:rPr lang="en-US" sz="900" u="none" strike="noStrike" cap="none" baseline="0">
                          <a:latin typeface="Calibri"/>
                          <a:ea typeface="Calibri"/>
                          <a:cs typeface="Calibri"/>
                          <a:sym typeface="Calibri"/>
                        </a:rPr>
                        <a:t>grade level vocabulary</a:t>
                      </a:r>
                    </a:p>
                    <a:p>
                      <a:pPr marL="0" marR="0" lvl="0" indent="0" algn="l" rtl="0">
                        <a:spcBef>
                          <a:spcPts val="0"/>
                        </a:spcBef>
                        <a:buSzPct val="25000"/>
                        <a:buNone/>
                      </a:pPr>
                      <a:r>
                        <a:rPr lang="en-US" sz="900" u="none" strike="noStrike" cap="none" baseline="0">
                          <a:latin typeface="Calibri"/>
                          <a:ea typeface="Calibri"/>
                          <a:cs typeface="Calibri"/>
                          <a:sym typeface="Calibri"/>
                        </a:rPr>
                        <a:t>when dictating (K) or</a:t>
                      </a:r>
                    </a:p>
                    <a:p>
                      <a:pPr marL="0" marR="0" lvl="0" indent="0" algn="l" rtl="0">
                        <a:spcBef>
                          <a:spcPts val="0"/>
                        </a:spcBef>
                        <a:buSzPct val="25000"/>
                        <a:buNone/>
                      </a:pPr>
                      <a:r>
                        <a:rPr lang="en-US" sz="900" u="none" strike="noStrike" cap="none" baseline="0">
                          <a:latin typeface="Calibri"/>
                          <a:ea typeface="Calibri"/>
                          <a:cs typeface="Calibri"/>
                          <a:sym typeface="Calibri"/>
                        </a:rPr>
                        <a:t>writing</a:t>
                      </a:r>
                    </a:p>
                    <a:p>
                      <a:pPr marL="0" marR="0" lvl="0" indent="0" algn="l" rtl="0">
                        <a:spcBef>
                          <a:spcPts val="0"/>
                        </a:spcBef>
                        <a:buSzPct val="25000"/>
                        <a:buNone/>
                      </a:pPr>
                      <a:r>
                        <a:rPr lang="en-US" sz="900" u="none" strike="noStrike" cap="none" baseline="0">
                          <a:latin typeface="Calibri"/>
                          <a:ea typeface="Calibri"/>
                          <a:cs typeface="Calibri"/>
                          <a:sym typeface="Calibri"/>
                        </a:rPr>
                        <a:t>Uses adult/peer feedback to revise</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Edits with support from</a:t>
                      </a:r>
                    </a:p>
                    <a:p>
                      <a:pPr marL="0" marR="0" lvl="0" indent="0" algn="l" rtl="0">
                        <a:spcBef>
                          <a:spcPts val="0"/>
                        </a:spcBef>
                        <a:buSzPct val="25000"/>
                        <a:buNone/>
                      </a:pPr>
                      <a:r>
                        <a:rPr lang="en-US" sz="900" u="none" strike="noStrike" cap="none" baseline="0">
                          <a:latin typeface="Calibri"/>
                          <a:ea typeface="Calibri"/>
                          <a:cs typeface="Calibri"/>
                          <a:sym typeface="Calibri"/>
                        </a:rPr>
                        <a:t>peers or adults (gr 2-3)</a:t>
                      </a:r>
                    </a:p>
                    <a:p>
                      <a:pPr marL="0" marR="0" lvl="0" indent="0" algn="l" rtl="0">
                        <a:spcBef>
                          <a:spcPts val="0"/>
                        </a:spcBef>
                        <a:buSzPct val="25000"/>
                        <a:buNone/>
                      </a:pPr>
                      <a:r>
                        <a:rPr lang="en-US" sz="900" u="none" strike="noStrike" cap="none" baseline="0">
                          <a:latin typeface="Calibri"/>
                          <a:ea typeface="Calibri"/>
                          <a:cs typeface="Calibri"/>
                          <a:sym typeface="Calibri"/>
                        </a:rPr>
                        <a:t>Uses below grade-level</a:t>
                      </a:r>
                    </a:p>
                    <a:p>
                      <a:pPr marL="0" marR="0" lvl="0" indent="0" algn="l" rtl="0">
                        <a:spcBef>
                          <a:spcPts val="0"/>
                        </a:spcBef>
                        <a:buSzPct val="25000"/>
                        <a:buNone/>
                      </a:pPr>
                      <a:r>
                        <a:rPr lang="en-US" sz="900" u="none" strike="noStrike" cap="none" baseline="0">
                          <a:latin typeface="Calibri"/>
                          <a:ea typeface="Calibri"/>
                          <a:cs typeface="Calibri"/>
                          <a:sym typeface="Calibri"/>
                        </a:rPr>
                        <a:t>basic mechanics with</a:t>
                      </a:r>
                    </a:p>
                    <a:p>
                      <a:pPr marL="0" marR="0" lvl="0" indent="0" algn="l" rtl="0">
                        <a:spcBef>
                          <a:spcPts val="0"/>
                        </a:spcBef>
                        <a:buSzPct val="25000"/>
                        <a:buNone/>
                      </a:pPr>
                      <a:r>
                        <a:rPr lang="en-US" sz="900" u="none" strike="noStrike" cap="none" baseline="0">
                          <a:latin typeface="Calibri"/>
                          <a:ea typeface="Calibri"/>
                          <a:cs typeface="Calibri"/>
                          <a:sym typeface="Calibri"/>
                        </a:rPr>
                        <a:t>frequent errors</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09" name="Shape 109"/>
          <p:cNvSpPr/>
          <p:nvPr/>
        </p:nvSpPr>
        <p:spPr>
          <a:xfrm>
            <a:off x="184750" y="656581"/>
            <a:ext cx="5891150"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dirty="0">
                <a:solidFill>
                  <a:schemeClr val="dk1"/>
                </a:solidFill>
                <a:latin typeface="Calibri"/>
                <a:ea typeface="Calibri"/>
                <a:cs typeface="Calibri"/>
                <a:sym typeface="Calibri"/>
              </a:rPr>
              <a:t> Grades K - 2: Generic 4-Point Opinion Writing Rubric </a:t>
            </a:r>
          </a:p>
        </p:txBody>
      </p:sp>
      <p:sp>
        <p:nvSpPr>
          <p:cNvPr id="110" name="Shape 110"/>
          <p:cNvSpPr/>
          <p:nvPr/>
        </p:nvSpPr>
        <p:spPr>
          <a:xfrm>
            <a:off x="184750" y="9258917"/>
            <a:ext cx="7402898" cy="232965"/>
          </a:xfrm>
          <a:prstGeom prst="rect">
            <a:avLst/>
          </a:prstGeom>
          <a:noFill/>
          <a:ln>
            <a:noFill/>
          </a:ln>
        </p:spPr>
        <p:txBody>
          <a:bodyPr lIns="92375" tIns="46175" rIns="92375" bIns="46175" anchor="t" anchorCtr="0">
            <a:noAutofit/>
          </a:bodyPr>
          <a:lstStyle/>
          <a:p>
            <a:pPr marL="0" marR="0" lvl="0" indent="0" algn="l" rtl="0">
              <a:spcBef>
                <a:spcPts val="0"/>
              </a:spcBef>
              <a:buSzPct val="25000"/>
              <a:buNone/>
            </a:pPr>
            <a:r>
              <a:rPr lang="en-US" sz="900" b="1" i="0" u="none" strike="noStrike" cap="none" baseline="0">
                <a:solidFill>
                  <a:schemeClr val="dk1"/>
                </a:solidFill>
                <a:latin typeface="Calibri"/>
                <a:ea typeface="Calibri"/>
                <a:cs typeface="Calibri"/>
                <a:sym typeface="Calibri"/>
              </a:rPr>
              <a:t>Working Drafts of ELA rubrics for assessing CCSS writing standards --- © (2010) Karin Hess, National Center for Assessment [khess@nciea.org</a:t>
            </a:r>
          </a:p>
        </p:txBody>
      </p:sp>
      <p:sp>
        <p:nvSpPr>
          <p:cNvPr id="111" name="Shape 111"/>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graphicFrame>
        <p:nvGraphicFramePr>
          <p:cNvPr id="116" name="Shape 116"/>
          <p:cNvGraphicFramePr/>
          <p:nvPr/>
        </p:nvGraphicFramePr>
        <p:xfrm>
          <a:off x="123818" y="405111"/>
          <a:ext cx="7513325" cy="9218240"/>
        </p:xfrm>
        <a:graphic>
          <a:graphicData uri="http://schemas.openxmlformats.org/drawingml/2006/table">
            <a:tbl>
              <a:tblPr>
                <a:noFill/>
                <a:tableStyleId>{13360DB8-D78D-486E-8424-B979AD8307A2}</a:tableStyleId>
              </a:tblPr>
              <a:tblGrid>
                <a:gridCol w="677850"/>
                <a:gridCol w="1212950"/>
                <a:gridCol w="1563150"/>
                <a:gridCol w="1465150"/>
                <a:gridCol w="1310925"/>
                <a:gridCol w="128330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-L.4.2, L.4.3b</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-L.5.2</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626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-W.3.1a-c</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-W.4.1a-c</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-W.5.1a-c</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-W.3.1c-d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-W.4.1c-d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-W.5.1c-d</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Research to Build and Present Knowledge:</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-W.3.7-8</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-W.4.7-9</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-W.5.7-9</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-L.3.1b-i, L.3.3a &amp; L.3.6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-L.4.1, L.4.3a, &amp; L.4.6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-L.5.1b-e, L.5.3a &amp; L.5.6</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8313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u="none" strike="noStrike" cap="none" baseline="0">
                          <a:solidFill>
                            <a:schemeClr val="dk1"/>
                          </a:solidFill>
                          <a:latin typeface="Calibri"/>
                          <a:ea typeface="Calibri"/>
                          <a:cs typeface="Calibri"/>
                          <a:sym typeface="Calibri"/>
                        </a:rPr>
                        <a:t>The response is fully sustained and consistently and purposefully focused: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is clearly stated, focused, and strongly maintained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is communicated clearly within the context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has a clear and effective organizational structure creating unity and completeness: </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effective, consistent use of a variety of transitional strategies </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logical progression of ideas from beginning to end </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effective introduction and conclusion for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provides thorough and convincing support/evidence for the writer’s opinion that includes the effective use of sources, facts, and details: </a:t>
                      </a:r>
                    </a:p>
                    <a:p>
                      <a:pPr marL="117475" marR="0" lvl="0" indent="-111125" algn="l" rtl="0">
                        <a:spcBef>
                          <a:spcPts val="0"/>
                        </a:spcBef>
                        <a:buClr>
                          <a:srgbClr val="000000"/>
                        </a:buClr>
                        <a:buSzPct val="100000"/>
                        <a:buFont typeface="Arial"/>
                        <a:buChar char="•"/>
                      </a:pPr>
                      <a:r>
                        <a:rPr lang="en-US" sz="800" b="0" i="0" u="none" strike="noStrike" cap="none" baseline="0">
                          <a:solidFill>
                            <a:srgbClr val="000000"/>
                          </a:solidFill>
                          <a:latin typeface="Calibri"/>
                          <a:ea typeface="Calibri"/>
                          <a:cs typeface="Calibri"/>
                          <a:sym typeface="Calibri"/>
                        </a:rPr>
                        <a:t>use of evidence from sources is smoothly integrated, comprehensive, and relevant </a:t>
                      </a:r>
                    </a:p>
                    <a:p>
                      <a:pPr marL="117475" marR="0" lvl="0" indent="-111125" algn="l" rtl="0">
                        <a:spcBef>
                          <a:spcPts val="0"/>
                        </a:spcBef>
                        <a:buClr>
                          <a:srgbClr val="000000"/>
                        </a:buClr>
                        <a:buSzPct val="100000"/>
                        <a:buFont typeface="Arial"/>
                        <a:buChar char="•"/>
                      </a:pPr>
                      <a:r>
                        <a:rPr lang="en-US" sz="800" b="0" i="0" u="none" strike="noStrike" cap="none" baseline="0">
                          <a:solidFill>
                            <a:srgbClr val="000000"/>
                          </a:solidFill>
                          <a:latin typeface="Calibri"/>
                          <a:ea typeface="Calibri"/>
                          <a:cs typeface="Calibri"/>
                          <a:sym typeface="Calibri"/>
                        </a:rPr>
                        <a:t>effective use of a variety of elaborative techniques</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clearly and effectively expresses ideas, using precise language: </a:t>
                      </a:r>
                    </a:p>
                    <a:p>
                      <a:pPr marL="117475" marR="0" lvl="0" indent="-117475" algn="l" rtl="0">
                        <a:spcBef>
                          <a:spcPts val="0"/>
                        </a:spcBef>
                        <a:buClr>
                          <a:srgbClr val="000000"/>
                        </a:buClr>
                        <a:buSzPct val="100000"/>
                        <a:buFont typeface="Arial"/>
                        <a:buChar char="•"/>
                      </a:pPr>
                      <a:r>
                        <a:rPr lang="en-US" sz="1000" b="0" i="0" u="none" strike="noStrike" cap="none" baseline="0">
                          <a:solidFill>
                            <a:srgbClr val="000000"/>
                          </a:solidFill>
                          <a:latin typeface="Calibri"/>
                          <a:ea typeface="Calibri"/>
                          <a:cs typeface="Calibri"/>
                          <a:sym typeface="Calibri"/>
                        </a:rPr>
                        <a:t>use of academic and domain-specific vocabulary is clearly 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Clr>
                          <a:srgbClr val="000000"/>
                        </a:buClr>
                        <a:buSzPct val="25000"/>
                        <a:buFont typeface="Arial"/>
                        <a:buNone/>
                      </a:pPr>
                      <a:r>
                        <a:rPr lang="en-US" sz="1000" b="0" i="0" u="none" strike="noStrike" cap="none" baseline="0">
                          <a:solidFill>
                            <a:srgbClr val="000000"/>
                          </a:solidFill>
                          <a:latin typeface="Calibri"/>
                          <a:ea typeface="Calibri"/>
                          <a:cs typeface="Calibri"/>
                          <a:sym typeface="Calibri"/>
                        </a:rPr>
                        <a:t>The response demonstrates a strong command of conventions: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few, if any, errors in usage and sentence formation e</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effective and consistent use of punctuation, capitalization, and spelling</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8621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u="none" strike="noStrike" cap="none" baseline="0">
                          <a:solidFill>
                            <a:schemeClr val="dk1"/>
                          </a:solidFill>
                          <a:latin typeface="Calibri"/>
                          <a:ea typeface="Calibri"/>
                          <a:cs typeface="Calibri"/>
                          <a:sym typeface="Calibri"/>
                        </a:rPr>
                        <a:t>The response is adequately sustained and generally focused: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is clear and for the most part maintained, though some loosely related material may be present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context provided for the claim is adequate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has an recognizable organizational structure, though there may be minor flaws and some ideas may be loosely connected: </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use of transitional strategies with some variety</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 adequate progression of ideas from beginning to end</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 adequate introduction and conclusion</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provides adequate support/evidence for the writer’s opinion that includes the use of sources, facts, and details: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some evidence from sources is integrated, though citations may be general or imprecise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use of some elaborative techniques</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adequately expresses ideas, employing a mix of precise with more general language: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domain-specific vocabulary is generally 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demonstrates an adequate command of conventions: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some errors in usage and sentence formation are present, but no systematic pattern of errors is displayed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use of punctuation, capitalization, and spelling</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8891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u="none" strike="noStrike" cap="none" baseline="0">
                          <a:solidFill>
                            <a:schemeClr val="dk1"/>
                          </a:solidFill>
                          <a:latin typeface="Calibri"/>
                          <a:ea typeface="Calibri"/>
                          <a:cs typeface="Calibri"/>
                          <a:sym typeface="Calibri"/>
                        </a:rPr>
                        <a:t>The response is somewhat sustained with some extraneous material or a minor drift in focus: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may be clearly focused on the opinion but is insufficiently sustained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on the issue may be unclear and unfocused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has an inconsistent organizational structure, and flaws are evident: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inconsistent use of transitional strategies with little variety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uneven progression of ideas from beginning to end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conclusion and introduction, if present, are weak</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provides uneven, cursory support/evidence for the writer’s opinion that includes partial or uneven use of sources, facts, and details: </a:t>
                      </a:r>
                    </a:p>
                    <a:p>
                      <a:pPr marL="117475" marR="0" lvl="0" indent="-111125" algn="l" rtl="0">
                        <a:spcBef>
                          <a:spcPts val="0"/>
                        </a:spcBef>
                        <a:buClr>
                          <a:srgbClr val="000000"/>
                        </a:buClr>
                        <a:buSzPct val="100000"/>
                        <a:buFont typeface="Arial"/>
                        <a:buChar char="•"/>
                      </a:pPr>
                      <a:r>
                        <a:rPr lang="en-US" sz="800" b="0" i="0" u="none" strike="noStrike" cap="none" baseline="0">
                          <a:solidFill>
                            <a:srgbClr val="000000"/>
                          </a:solidFill>
                          <a:latin typeface="Calibri"/>
                          <a:ea typeface="Calibri"/>
                          <a:cs typeface="Calibri"/>
                          <a:sym typeface="Calibri"/>
                        </a:rPr>
                        <a:t>evidence from sources is weakly integrated, and citations, if present, are uneven </a:t>
                      </a:r>
                    </a:p>
                    <a:p>
                      <a:pPr marL="117475" marR="0" lvl="0" indent="-111125" algn="l" rtl="0">
                        <a:spcBef>
                          <a:spcPts val="0"/>
                        </a:spcBef>
                        <a:buClr>
                          <a:srgbClr val="000000"/>
                        </a:buClr>
                        <a:buSzPct val="100000"/>
                        <a:buFont typeface="Arial"/>
                        <a:buChar char="•"/>
                      </a:pPr>
                      <a:r>
                        <a:rPr lang="en-US" sz="800" b="0" i="0" u="none" strike="noStrike" cap="none" baseline="0">
                          <a:solidFill>
                            <a:srgbClr val="000000"/>
                          </a:solidFill>
                          <a:latin typeface="Calibri"/>
                          <a:ea typeface="Calibri"/>
                          <a:cs typeface="Calibri"/>
                          <a:sym typeface="Calibri"/>
                        </a:rPr>
                        <a:t>weak or uneven use of elaborative techniques</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Clr>
                          <a:srgbClr val="000000"/>
                        </a:buClr>
                        <a:buSzPct val="25000"/>
                        <a:buFont typeface="Arial"/>
                        <a:buNone/>
                      </a:pPr>
                      <a:r>
                        <a:rPr lang="en-US" sz="1000" b="0" i="0" u="none" strike="noStrike" cap="none" baseline="0">
                          <a:solidFill>
                            <a:srgbClr val="000000"/>
                          </a:solidFill>
                          <a:latin typeface="Calibri"/>
                          <a:ea typeface="Calibri"/>
                          <a:cs typeface="Calibri"/>
                          <a:sym typeface="Calibri"/>
                        </a:rPr>
                        <a:t>The response expresses ideas unevenly, using simplistic language: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domain-specific vocabulary that may at times be inappropriate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expresses ideas unevenly, using simplistic language: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domain-specific vocabulary that may at times be inappropriate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5996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u="none" strike="noStrike" cap="none" baseline="0">
                          <a:solidFill>
                            <a:schemeClr val="dk1"/>
                          </a:solidFill>
                          <a:latin typeface="Calibri"/>
                          <a:ea typeface="Calibri"/>
                          <a:cs typeface="Calibri"/>
                          <a:sym typeface="Calibri"/>
                        </a:rPr>
                        <a:t>The response may be related to the purpose but may offer little or no focus: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may be very brief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may have a major drift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may be confusing or ambiguous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has little or no discernible organizational structure: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few or no transitional strategies are evident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frequent extraneous ideas may intrude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provides minimal support/evidence for the writer’s opinion that includes little or no use of sources, facts, and details: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evidence from sources is minimal, absent, in error, or irrelevant</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expression of ideas is vague, lacks clarity, or is confusing: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uses limited language or domain-specific vocabulary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may have little sense of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demonstrates a lack of command of conventions: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errors are frequent and severe and meaning is often obscured</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17" name="Shape 117"/>
          <p:cNvSpPr/>
          <p:nvPr/>
        </p:nvSpPr>
        <p:spPr>
          <a:xfrm>
            <a:off x="184751" y="30441"/>
            <a:ext cx="5891150"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a:solidFill>
                  <a:schemeClr val="dk1"/>
                </a:solidFill>
                <a:latin typeface="Calibri"/>
                <a:ea typeface="Calibri"/>
                <a:cs typeface="Calibri"/>
                <a:sym typeface="Calibri"/>
              </a:rPr>
              <a:t> Grades 3 - 5: Generic 4-Point Opinion Writing Rubric </a:t>
            </a:r>
          </a:p>
        </p:txBody>
      </p:sp>
      <p:sp>
        <p:nvSpPr>
          <p:cNvPr id="118" name="Shape 118"/>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graphicFrame>
        <p:nvGraphicFramePr>
          <p:cNvPr id="123" name="Shape 123"/>
          <p:cNvGraphicFramePr/>
          <p:nvPr/>
        </p:nvGraphicFramePr>
        <p:xfrm>
          <a:off x="184743" y="419410"/>
          <a:ext cx="7513325" cy="8610629"/>
        </p:xfrm>
        <a:graphic>
          <a:graphicData uri="http://schemas.openxmlformats.org/drawingml/2006/table">
            <a:tbl>
              <a:tblPr>
                <a:noFill/>
                <a:tableStyleId>{CE9EDFE8-10E4-4E7C-BFF7-E7045DABFA96}</a:tableStyleId>
              </a:tblPr>
              <a:tblGrid>
                <a:gridCol w="677850"/>
                <a:gridCol w="1310925"/>
                <a:gridCol w="1696500"/>
                <a:gridCol w="1542275"/>
                <a:gridCol w="1156700"/>
                <a:gridCol w="1129075"/>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a:t>
                      </a:r>
                    </a:p>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&amp;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-L.6.2 &amp; L.6.3</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626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SzPct val="25000"/>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-W.6.1b-d</a:t>
                      </a:r>
                      <a:r>
                        <a:rPr lang="en-US" sz="600" b="1" u="none" strike="noStrike" cap="none" baseline="0">
                          <a:solidFill>
                            <a:srgbClr val="000000"/>
                          </a:solidFill>
                          <a:latin typeface="Calibri"/>
                          <a:ea typeface="Calibri"/>
                          <a:cs typeface="Calibri"/>
                          <a:sym typeface="Calibri"/>
                        </a:rPr>
                        <a:t> </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-W.6.1a &amp; W.6.1e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Research to Build and Present Knowledge:</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-W.6.1.b &amp; W.6.7-9</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-L.6.1, L.6.3 &amp; L.6.6.1</a:t>
                      </a:r>
                    </a:p>
                    <a:p>
                      <a:pPr marL="0" marR="0" lvl="0" indent="0" algn="ctr" rtl="0">
                        <a:lnSpc>
                          <a:spcPct val="115000"/>
                        </a:lnSpc>
                        <a:spcBef>
                          <a:spcPts val="0"/>
                        </a:spcBef>
                        <a:spcAft>
                          <a:spcPts val="0"/>
                        </a:spcAft>
                        <a:buNone/>
                      </a:pPr>
                      <a:endParaRPr sz="600" b="1">
                        <a:latin typeface="Calibri"/>
                        <a:ea typeface="Calibri"/>
                        <a:cs typeface="Calibri"/>
                        <a:sym typeface="Calibri"/>
                      </a:endParaRP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9379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is fully sustained and consistently and purposefully focused:</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claim is clearly stated, focused and strongly maintained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alternate or opposing claims are clearly addressed*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claim is introduced and communicated clearly within the context</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has a clear and effective organizational structure creating unity and completeness: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effective, consistent use of a variety of transitional strategies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logical progression of ideas from beginning to end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effective introduction and conclusion for audience and purpose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strong connections among ideas, with some syntactic variety</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provides thorough and convincing support/evidence for the writer’s claim that includes the effective use of sources, facts, and details. The response achieves substantial depth that is specific and relevant: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evidence from sources is smoothly integrated, comprehensive, relevant, and concrete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effective use of a variety of elaborative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clearly and effectively expresses ideas, using precise language: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academic and domain-specific vocabulary is clearly appropriate for the audience and purpose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demonstrates a strong command of conventions: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few, if any, errors are present in usage and sentence formation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effective and consistent use of punctuation, capitalization, and spelling</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20764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is adequately sustained and generally focused:</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claim is clear and for the most part maintained, though some loosely related material may be present</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 context provided for the claim is adequate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has an evident organizational structure and a sense of completeness, though there may be minor flaws and some ideas may be loosely connected:</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use of transitional strategies with some variety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progression of ideas from beginning to end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introduction and conclusion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if slightly inconsistent, connection among ideas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provides adequate support/evidence for writer’s claim that includes the use of sources, facts, and details. The response achieves some depth and specificity but is predominantly general: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some evidence from sources is integrated, though citations may be general or imprecise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use of some elaborative techniques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adequately expresses ideas, employing a mix of precise with more general language: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domain-specific vocabulary is generally appropriate for the audience and purpose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demonstrates an adequate command of conventions: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some errors in usage and sentence formation may be present, but no systematic pattern of errors is displayed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use of punctuation, capitalization, and spelling</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5227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is somewhat sustained and may have a minor drift in focus: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may be clearly focused on the claim but is insufficiently sustained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claim on the issue may be somewhat unclear and unfocused</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has an inconsistent organizational structure, and flaws are evident: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inconsistent use of basic transitional strategies with little variety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uneven progression of ideas from beginning to end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conclusion and introduction, if present, are weak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weak connection among ideas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provides uneven, cursory support/evidence for the writer’s claim that includes partial or uneven use of sources, facts, and details, and achieves little depth: </a:t>
                      </a:r>
                    </a:p>
                    <a:p>
                      <a:pPr marL="0" marR="0" lvl="0" indent="0"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evidence from sources is weakly integrated, and citations, if present, are uneven </a:t>
                      </a:r>
                    </a:p>
                    <a:p>
                      <a:pPr marL="0" marR="0" lvl="0" indent="0"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weak or uneven use of elaborative techniques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expresses ideas unevenly, using simplistic language: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domain-specific vocabulary may at times be inappropriate for the audience and purpose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demonstrates a partial command of conventions: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frequent errors in usage may obscure meaning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inconsistent use of punctuation, capitalization, and spelling</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3842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may be related to the purpose but may offer little relevant detail: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may be very brief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may have a major drift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claim may be confusing or ambiguous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has little or no discernible organizational structure:</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few or no transitional strategies are evident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frequent extraneous ideas may intrude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provides minimal support/evidence for the writer’s claim that includes little or no use of sources, facts, and details:</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evidence from sources is minimal, absent, in error, or irrelevant</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expression of ideas is vague, lacks clarity, or is confusing: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uses limited language or domain-specific vocabulary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may have little sense of audience and purpose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demonstrates a lack of command of conventions: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errors are frequent and severe and meaning is often obscure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24" name="Shape 124"/>
          <p:cNvSpPr/>
          <p:nvPr/>
        </p:nvSpPr>
        <p:spPr>
          <a:xfrm>
            <a:off x="199991" y="56589"/>
            <a:ext cx="5891150"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dirty="0">
                <a:solidFill>
                  <a:schemeClr val="dk1"/>
                </a:solidFill>
                <a:latin typeface="Calibri"/>
                <a:ea typeface="Calibri"/>
                <a:cs typeface="Calibri"/>
                <a:sym typeface="Calibri"/>
              </a:rPr>
              <a:t> Grades 6 - 8: Generic 4-Point Opinion Writing Rubric </a:t>
            </a:r>
          </a:p>
        </p:txBody>
      </p:sp>
      <p:sp>
        <p:nvSpPr>
          <p:cNvPr id="125" name="Shape 125"/>
          <p:cNvSpPr/>
          <p:nvPr/>
        </p:nvSpPr>
        <p:spPr>
          <a:xfrm>
            <a:off x="369502" y="9144000"/>
            <a:ext cx="7402898" cy="232965"/>
          </a:xfrm>
          <a:prstGeom prst="rect">
            <a:avLst/>
          </a:prstGeom>
          <a:noFill/>
          <a:ln>
            <a:noFill/>
          </a:ln>
        </p:spPr>
        <p:txBody>
          <a:bodyPr lIns="92375" tIns="46175" rIns="92375" bIns="46175" anchor="t" anchorCtr="0">
            <a:noAutofit/>
          </a:bodyPr>
          <a:lstStyle/>
          <a:p>
            <a:pPr marL="0" marR="0" lvl="0" indent="0" algn="l" rtl="0">
              <a:spcBef>
                <a:spcPts val="0"/>
              </a:spcBef>
              <a:buSzPct val="25000"/>
              <a:buNone/>
            </a:pPr>
            <a:r>
              <a:rPr lang="en-US" sz="900" b="1" i="0" u="none" strike="noStrike" cap="none" baseline="0">
                <a:solidFill>
                  <a:schemeClr val="dk1"/>
                </a:solidFill>
                <a:latin typeface="Calibri"/>
                <a:ea typeface="Calibri"/>
                <a:cs typeface="Calibri"/>
                <a:sym typeface="Calibri"/>
              </a:rPr>
              <a:t>Working Drafts of ELA rubrics for assessing CCSS writing standards --- © (2010) Karin Hess, National Center for Assessment [khess@nciea.org</a:t>
            </a:r>
          </a:p>
        </p:txBody>
      </p:sp>
      <p:sp>
        <p:nvSpPr>
          <p:cNvPr id="126" name="Shape 126"/>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p:nvPr/>
        </p:nvSpPr>
        <p:spPr>
          <a:xfrm>
            <a:off x="369058" y="-83461"/>
            <a:ext cx="6736079" cy="472204"/>
          </a:xfrm>
          <a:prstGeom prst="rect">
            <a:avLst/>
          </a:prstGeom>
          <a:noFill/>
          <a:ln>
            <a:noFill/>
          </a:ln>
        </p:spPr>
        <p:txBody>
          <a:bodyPr lIns="101875" tIns="50925" rIns="101875" bIns="50925" anchor="t" anchorCtr="0">
            <a:noAutofit/>
          </a:bodyPr>
          <a:lstStyle/>
          <a:p>
            <a:pPr marL="0" marR="0" lvl="0" indent="0" algn="ctr" rtl="0">
              <a:spcBef>
                <a:spcPts val="0"/>
              </a:spcBef>
              <a:buSzPct val="25000"/>
              <a:buNone/>
            </a:pPr>
            <a:r>
              <a:rPr lang="en-US" sz="2400" b="1" i="0" u="none" strike="noStrike" cap="none" baseline="0">
                <a:solidFill>
                  <a:schemeClr val="dk1"/>
                </a:solidFill>
                <a:latin typeface="Calibri"/>
                <a:ea typeface="Calibri"/>
                <a:cs typeface="Calibri"/>
                <a:sym typeface="Calibri"/>
              </a:rPr>
              <a:t>Informational Writing Standards K-6</a:t>
            </a:r>
          </a:p>
        </p:txBody>
      </p:sp>
      <p:graphicFrame>
        <p:nvGraphicFramePr>
          <p:cNvPr id="132" name="Shape 132"/>
          <p:cNvGraphicFramePr/>
          <p:nvPr/>
        </p:nvGraphicFramePr>
        <p:xfrm>
          <a:off x="801658" y="7896370"/>
          <a:ext cx="6153650" cy="1857200"/>
        </p:xfrm>
        <a:graphic>
          <a:graphicData uri="http://schemas.openxmlformats.org/drawingml/2006/table">
            <a:tbl>
              <a:tblPr>
                <a:noFill/>
                <a:tableStyleId>{D2C51ACB-1B89-4347-BE4D-318DEC2E0C9D}</a:tableStyleId>
              </a:tblPr>
              <a:tblGrid>
                <a:gridCol w="1230600"/>
                <a:gridCol w="4923050"/>
              </a:tblGrid>
              <a:tr h="318375">
                <a:tc>
                  <a:txBody>
                    <a:bodyPr/>
                    <a:lstStyle/>
                    <a:p>
                      <a:pPr marL="0" marR="0" lvl="0" indent="0" algn="l" rtl="0">
                        <a:lnSpc>
                          <a:spcPct val="115000"/>
                        </a:lnSpc>
                        <a:spcBef>
                          <a:spcPts val="0"/>
                        </a:spcBef>
                        <a:spcAft>
                          <a:spcPts val="0"/>
                        </a:spcAft>
                        <a:buSzPct val="25000"/>
                        <a:buNone/>
                      </a:pPr>
                      <a:r>
                        <a:rPr lang="en-US" sz="1400" b="1" u="sng" strike="noStrike" cap="none" baseline="0">
                          <a:latin typeface="Calibri"/>
                          <a:ea typeface="Calibri"/>
                          <a:cs typeface="Calibri"/>
                          <a:sym typeface="Calibri"/>
                        </a:rPr>
                        <a:t>W.6.2</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Write informative/explanatory texts to examine a topic and convey ideas, concepts, and information through the selection, organization, and analysis of relevant content</a:t>
                      </a:r>
                    </a:p>
                  </a:txBody>
                  <a:tcPr marL="69400" marR="69400" marT="0" marB="0" anchor="ctr">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4775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W.6.2a</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Introduce a topic; organize ideas, concepts, and information, using strategies such as definition, classification, comparison/contrast, and cause/effect; include formatting (e.g., headings), graphics (e.g., charts, tables), and multimedia when useful to aiding comprehension.</a:t>
                      </a:r>
                    </a:p>
                  </a:txBody>
                  <a:tcPr marL="69400" marR="69400" marT="0" marB="0" anchor="ctr">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3183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W.6.2b</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Develop the topic with relevant facts, definitions, concrete details, quotations, or other information and examples.</a:t>
                      </a:r>
                    </a:p>
                  </a:txBody>
                  <a:tcPr marL="69400" marR="69400" marT="0" marB="0" anchor="ctr">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W.6.2c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Use appropriate transitions to clarify the relationships among ideas and concepts.</a:t>
                      </a:r>
                    </a:p>
                  </a:txBody>
                  <a:tcPr marL="69400" marR="69400" marT="0" marB="0" anchor="ctr">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3183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W.6.2f</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Provide a concluding statement or section that follows from the information or explanation presented.</a:t>
                      </a:r>
                    </a:p>
                  </a:txBody>
                  <a:tcPr marL="69400" marR="69400" marT="0" marB="0" anchor="ctr">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W.6.9</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Draw evidence from literary or informational texts to support analysis, reflection, and research.</a:t>
                      </a:r>
                    </a:p>
                  </a:txBody>
                  <a:tcPr marL="69400" marR="69400" marT="0" marB="0" anchor="ctr">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bl>
          </a:graphicData>
        </a:graphic>
      </p:graphicFrame>
      <p:graphicFrame>
        <p:nvGraphicFramePr>
          <p:cNvPr id="133" name="Shape 133"/>
          <p:cNvGraphicFramePr/>
          <p:nvPr/>
        </p:nvGraphicFramePr>
        <p:xfrm>
          <a:off x="801658" y="6093153"/>
          <a:ext cx="6153650" cy="1786450"/>
        </p:xfrm>
        <a:graphic>
          <a:graphicData uri="http://schemas.openxmlformats.org/drawingml/2006/table">
            <a:tbl>
              <a:tblPr>
                <a:noFill/>
                <a:tableStyleId>{27D04FF8-ACDF-491C-8F14-155A9246274E}</a:tableStyleId>
              </a:tblPr>
              <a:tblGrid>
                <a:gridCol w="1230600"/>
                <a:gridCol w="4923050"/>
              </a:tblGrid>
              <a:tr h="247625">
                <a:tc>
                  <a:txBody>
                    <a:bodyPr/>
                    <a:lstStyle/>
                    <a:p>
                      <a:pPr marL="0" marR="0" lvl="0" indent="0" algn="l" rtl="0">
                        <a:lnSpc>
                          <a:spcPct val="115000"/>
                        </a:lnSpc>
                        <a:spcBef>
                          <a:spcPts val="0"/>
                        </a:spcBef>
                        <a:spcAft>
                          <a:spcPts val="0"/>
                        </a:spcAft>
                        <a:buSzPct val="25000"/>
                        <a:buNone/>
                      </a:pPr>
                      <a:r>
                        <a:rPr lang="en-US" sz="1400" b="1" u="sng" strike="noStrike" cap="none" baseline="0">
                          <a:latin typeface="Calibri"/>
                          <a:ea typeface="Calibri"/>
                          <a:cs typeface="Calibri"/>
                          <a:sym typeface="Calibri"/>
                        </a:rPr>
                        <a:t>W.5.2</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Write informative/explanatory texts to examine a topic and convey ideas and information clearly.</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4775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W.5.2a</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Introduce a topic clearly, provide a general observation and focus, and group related information logically; include formatting (e.g., headings), illustrations, and multimedia when useful to aiding comprehension.</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3183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W.5.2b</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Develop the topic with facts, definitions, concrete details, quotations, or other information and examples related to the topic.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3183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W.5.2c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Link ideas within and across categories of information using words, phrases, and clauses (e.g., in contrast, especially).</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W.5.2e</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Provide a concluding statement or section related to the information or explanation presented.</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W.5.9</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Draw evidence from literary or informational texts to support analysis, reflection, and research.</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bl>
          </a:graphicData>
        </a:graphic>
      </p:graphicFrame>
      <p:graphicFrame>
        <p:nvGraphicFramePr>
          <p:cNvPr id="134" name="Shape 134"/>
          <p:cNvGraphicFramePr/>
          <p:nvPr/>
        </p:nvGraphicFramePr>
        <p:xfrm>
          <a:off x="801658" y="4450621"/>
          <a:ext cx="6153650" cy="1627250"/>
        </p:xfrm>
        <a:graphic>
          <a:graphicData uri="http://schemas.openxmlformats.org/drawingml/2006/table">
            <a:tbl>
              <a:tblPr>
                <a:noFill/>
                <a:tableStyleId>{B80F78DE-2423-4327-8DFB-0CBA7FC4AAF0}</a:tableStyleId>
              </a:tblPr>
              <a:tblGrid>
                <a:gridCol w="1230600"/>
                <a:gridCol w="4923050"/>
              </a:tblGrid>
              <a:tr h="247625">
                <a:tc>
                  <a:txBody>
                    <a:bodyPr/>
                    <a:lstStyle/>
                    <a:p>
                      <a:pPr marL="0" marR="0" lvl="0" indent="0" algn="l" rtl="0">
                        <a:lnSpc>
                          <a:spcPct val="115000"/>
                        </a:lnSpc>
                        <a:spcBef>
                          <a:spcPts val="0"/>
                        </a:spcBef>
                        <a:spcAft>
                          <a:spcPts val="0"/>
                        </a:spcAft>
                        <a:buSzPct val="25000"/>
                        <a:buNone/>
                      </a:pPr>
                      <a:r>
                        <a:rPr lang="en-US" sz="1400" b="1" u="sng" strike="noStrike" cap="none" baseline="0">
                          <a:latin typeface="Calibri"/>
                          <a:ea typeface="Calibri"/>
                          <a:cs typeface="Calibri"/>
                          <a:sym typeface="Calibri"/>
                        </a:rPr>
                        <a:t>W.4.2</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Write informative/explanatory texts to examine a topic and convey ideas and information clearly.</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3183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W.4.2a</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Introduce a topic clearly and group related information in paragraphs and sections; include formatting (e.g., headings), illustrations, and multimedia when useful to aiding comprehension.</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3183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W.4.2b</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Develop the topic with facts, definitions, concrete details, quotations, or other information and examples related to the topic.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3183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W.4.2c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Link ideas within categories of information using words and phrases (e.g., another, for example, also, because).</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W.4.2e</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Provide a concluding statement or section related to the information or explanation presented.</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W.4.9</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Draw evidence from literary or informational texts to support analysis, reflection, and research.</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bl>
          </a:graphicData>
        </a:graphic>
      </p:graphicFrame>
      <p:graphicFrame>
        <p:nvGraphicFramePr>
          <p:cNvPr id="135" name="Shape 135"/>
          <p:cNvGraphicFramePr/>
          <p:nvPr/>
        </p:nvGraphicFramePr>
        <p:xfrm>
          <a:off x="801658" y="3099639"/>
          <a:ext cx="6169075" cy="1306614"/>
        </p:xfrm>
        <a:graphic>
          <a:graphicData uri="http://schemas.openxmlformats.org/drawingml/2006/table">
            <a:tbl>
              <a:tblPr>
                <a:noFill/>
                <a:tableStyleId>{3562628A-32E3-4D96-AF3C-89C81916F5A2}</a:tableStyleId>
              </a:tblPr>
              <a:tblGrid>
                <a:gridCol w="1230600"/>
                <a:gridCol w="4938475"/>
              </a:tblGrid>
              <a:tr h="233075">
                <a:tc>
                  <a:txBody>
                    <a:bodyPr/>
                    <a:lstStyle/>
                    <a:p>
                      <a:pPr marL="0" marR="0" lvl="0" indent="0" algn="l" rtl="0">
                        <a:lnSpc>
                          <a:spcPct val="115000"/>
                        </a:lnSpc>
                        <a:spcBef>
                          <a:spcPts val="0"/>
                        </a:spcBef>
                        <a:spcAft>
                          <a:spcPts val="0"/>
                        </a:spcAft>
                        <a:buSzPct val="25000"/>
                        <a:buNone/>
                      </a:pPr>
                      <a:r>
                        <a:rPr lang="en-US" sz="1400" b="1" u="sng" strike="noStrike" cap="none" baseline="0">
                          <a:latin typeface="Calibri"/>
                          <a:ea typeface="Calibri"/>
                          <a:cs typeface="Calibri"/>
                          <a:sym typeface="Calibri"/>
                        </a:rPr>
                        <a:t>W.3.2</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Write informative/explanatory texts to examine a topic and convey ideas and information clearly.</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3183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W.3.2a</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Introduce a topic and group related information together; include illustrations when useful to aiding comprehension.</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W.3.2b</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Develop the topic with facts, definitions, and details.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318375">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W.3.2c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Use linking words and phrases (e.g., also, another, and, more, but) to connect ideas within categories of information.</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W.3.2.d</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Provide a concluding statement or section.</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bl>
          </a:graphicData>
        </a:graphic>
      </p:graphicFrame>
      <p:graphicFrame>
        <p:nvGraphicFramePr>
          <p:cNvPr id="136" name="Shape 136"/>
          <p:cNvGraphicFramePr/>
          <p:nvPr/>
        </p:nvGraphicFramePr>
        <p:xfrm>
          <a:off x="801658" y="2036757"/>
          <a:ext cx="6153650" cy="1025875"/>
        </p:xfrm>
        <a:graphic>
          <a:graphicData uri="http://schemas.openxmlformats.org/drawingml/2006/table">
            <a:tbl>
              <a:tblPr>
                <a:noFill/>
                <a:tableStyleId>{4C27DCB1-4AE9-457C-8FFF-8C6A9D3282C8}</a:tableStyleId>
              </a:tblPr>
              <a:tblGrid>
                <a:gridCol w="1230600"/>
                <a:gridCol w="4923050"/>
              </a:tblGrid>
              <a:tr h="389125">
                <a:tc>
                  <a:txBody>
                    <a:bodyPr/>
                    <a:lstStyle/>
                    <a:p>
                      <a:pPr marL="0" marR="0" lvl="0" indent="0" algn="l" rtl="0">
                        <a:lnSpc>
                          <a:spcPct val="115000"/>
                        </a:lnSpc>
                        <a:spcBef>
                          <a:spcPts val="0"/>
                        </a:spcBef>
                        <a:spcAft>
                          <a:spcPts val="0"/>
                        </a:spcAft>
                        <a:buSzPct val="25000"/>
                        <a:buNone/>
                      </a:pPr>
                      <a:r>
                        <a:rPr lang="en-US" sz="1400" b="1" u="sng" strike="noStrike" cap="none" baseline="0">
                          <a:latin typeface="Calibri"/>
                          <a:ea typeface="Calibri"/>
                          <a:cs typeface="Calibri"/>
                          <a:sym typeface="Calibri"/>
                        </a:rPr>
                        <a:t>W.2.2</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1100" u="none" strike="noStrike" cap="none" baseline="0">
                          <a:latin typeface="Calibri"/>
                          <a:ea typeface="Calibri"/>
                          <a:cs typeface="Calibri"/>
                          <a:sym typeface="Calibri"/>
                        </a:rPr>
                        <a:t>Write informative/explanatory texts in which they introduce a topic, use facts and definitions to develop points, and provide a concluding statement or section</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a</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1100" u="none" strike="noStrike" cap="none" baseline="0">
                          <a:latin typeface="Calibri"/>
                          <a:ea typeface="Calibri"/>
                          <a:cs typeface="Calibri"/>
                          <a:sym typeface="Calibri"/>
                        </a:rPr>
                        <a:t>Introduce a topic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b</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1100" u="none" strike="noStrike" cap="none" baseline="0">
                          <a:latin typeface="Calibri"/>
                          <a:ea typeface="Calibri"/>
                          <a:cs typeface="Calibri"/>
                          <a:sym typeface="Calibri"/>
                        </a:rPr>
                        <a:t>develop points with facts and definitions</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d</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1100" u="none" strike="noStrike" cap="none" baseline="0">
                          <a:latin typeface="Calibri"/>
                          <a:ea typeface="Calibri"/>
                          <a:cs typeface="Calibri"/>
                          <a:sym typeface="Calibri"/>
                        </a:rPr>
                        <a:t>provide a sense of closure</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bl>
          </a:graphicData>
        </a:graphic>
      </p:graphicFrame>
      <p:graphicFrame>
        <p:nvGraphicFramePr>
          <p:cNvPr id="137" name="Shape 137"/>
          <p:cNvGraphicFramePr/>
          <p:nvPr/>
        </p:nvGraphicFramePr>
        <p:xfrm>
          <a:off x="801658" y="1113909"/>
          <a:ext cx="6153650" cy="955125"/>
        </p:xfrm>
        <a:graphic>
          <a:graphicData uri="http://schemas.openxmlformats.org/drawingml/2006/table">
            <a:tbl>
              <a:tblPr>
                <a:noFill/>
                <a:tableStyleId>{A351498F-C5CC-427C-BA38-44E02BAF43F3}</a:tableStyleId>
              </a:tblPr>
              <a:tblGrid>
                <a:gridCol w="1230600"/>
                <a:gridCol w="4923050"/>
              </a:tblGrid>
              <a:tr h="318375">
                <a:tc>
                  <a:txBody>
                    <a:bodyPr/>
                    <a:lstStyle/>
                    <a:p>
                      <a:pPr marL="0" marR="0" lvl="0" indent="0" algn="l" rtl="0">
                        <a:lnSpc>
                          <a:spcPct val="115000"/>
                        </a:lnSpc>
                        <a:spcBef>
                          <a:spcPts val="0"/>
                        </a:spcBef>
                        <a:spcAft>
                          <a:spcPts val="0"/>
                        </a:spcAft>
                        <a:buSzPct val="25000"/>
                        <a:buNone/>
                      </a:pPr>
                      <a:r>
                        <a:rPr lang="en-US" sz="1400" b="1" u="sng" strike="noStrike" cap="none" baseline="0">
                          <a:latin typeface="Calibri"/>
                          <a:ea typeface="Calibri"/>
                          <a:cs typeface="Calibri"/>
                          <a:sym typeface="Calibri"/>
                        </a:rPr>
                        <a:t>W.1.2</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Write informative/explanatory texts in which they name a topic, supply some facts about the topic, and provide some sense of closure.</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a</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Name a topic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b</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Supply facts about a topic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d</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provide some sense of closure</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bl>
          </a:graphicData>
        </a:graphic>
      </p:graphicFrame>
      <p:graphicFrame>
        <p:nvGraphicFramePr>
          <p:cNvPr id="138" name="Shape 138"/>
          <p:cNvGraphicFramePr/>
          <p:nvPr/>
        </p:nvGraphicFramePr>
        <p:xfrm>
          <a:off x="801658" y="331446"/>
          <a:ext cx="6153650" cy="742875"/>
        </p:xfrm>
        <a:graphic>
          <a:graphicData uri="http://schemas.openxmlformats.org/drawingml/2006/table">
            <a:tbl>
              <a:tblPr>
                <a:noFill/>
                <a:tableStyleId>{40888098-74FC-472B-8889-F0C00DBBE2D6}</a:tableStyleId>
              </a:tblPr>
              <a:tblGrid>
                <a:gridCol w="1230600"/>
                <a:gridCol w="4923050"/>
              </a:tblGrid>
              <a:tr h="318375">
                <a:tc>
                  <a:txBody>
                    <a:bodyPr/>
                    <a:lstStyle/>
                    <a:p>
                      <a:pPr marL="0" marR="0" lvl="0" indent="0" algn="l" rtl="0">
                        <a:lnSpc>
                          <a:spcPct val="115000"/>
                        </a:lnSpc>
                        <a:spcBef>
                          <a:spcPts val="0"/>
                        </a:spcBef>
                        <a:spcAft>
                          <a:spcPts val="0"/>
                        </a:spcAft>
                        <a:buSzPct val="25000"/>
                        <a:buNone/>
                      </a:pPr>
                      <a:r>
                        <a:rPr lang="en-US" sz="1400" b="1" u="sng" strike="noStrike" cap="none" baseline="0">
                          <a:latin typeface="Calibri"/>
                          <a:ea typeface="Calibri"/>
                          <a:cs typeface="Calibri"/>
                          <a:sym typeface="Calibri"/>
                        </a:rPr>
                        <a:t>W.K.2</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Use a combination of drawing, dictating, and writing to compose informative/explanatory texts in which they name what they are writing about and supply some information about the topic.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a</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students names what he/she is writing about</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r h="212250">
                <a:tc>
                  <a:txBody>
                    <a:bodyPr/>
                    <a:lstStyle/>
                    <a:p>
                      <a:pPr marL="0" marR="0" lvl="0" indent="0" algn="l" rtl="0">
                        <a:lnSpc>
                          <a:spcPct val="115000"/>
                        </a:lnSpc>
                        <a:spcBef>
                          <a:spcPts val="0"/>
                        </a:spcBef>
                        <a:spcAft>
                          <a:spcPts val="0"/>
                        </a:spcAft>
                        <a:buSzPct val="25000"/>
                        <a:buNone/>
                      </a:pPr>
                      <a:r>
                        <a:rPr lang="en-US" sz="1200" b="1" u="sng" strike="noStrike" cap="none" baseline="0">
                          <a:latin typeface="Calibri"/>
                          <a:ea typeface="Calibri"/>
                          <a:cs typeface="Calibri"/>
                          <a:sym typeface="Calibri"/>
                        </a:rPr>
                        <a:t>b</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SzPct val="25000"/>
                        <a:buNone/>
                      </a:pPr>
                      <a:r>
                        <a:rPr lang="en-US" sz="900" u="none" strike="noStrike" cap="none" baseline="0">
                          <a:latin typeface="Calibri"/>
                          <a:ea typeface="Calibri"/>
                          <a:cs typeface="Calibri"/>
                          <a:sym typeface="Calibri"/>
                        </a:rPr>
                        <a:t>supply some information about the topic</a:t>
                      </a:r>
                    </a:p>
                  </a:txBody>
                  <a:tcPr marL="69400" marR="6940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chemeClr val="lt2"/>
                    </a:solidFill>
                  </a:tcPr>
                </a:tc>
              </a:tr>
            </a:tbl>
          </a:graphicData>
        </a:graphic>
      </p:graphicFrame>
      <p:sp>
        <p:nvSpPr>
          <p:cNvPr id="139" name="Shape 139"/>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graphicFrame>
        <p:nvGraphicFramePr>
          <p:cNvPr id="144" name="Shape 144"/>
          <p:cNvGraphicFramePr/>
          <p:nvPr/>
        </p:nvGraphicFramePr>
        <p:xfrm>
          <a:off x="123818" y="687841"/>
          <a:ext cx="7556200" cy="7556360"/>
        </p:xfrm>
        <a:graphic>
          <a:graphicData uri="http://schemas.openxmlformats.org/drawingml/2006/table">
            <a:tbl>
              <a:tblPr>
                <a:noFill/>
                <a:tableStyleId>{FC137033-D007-4B1A-8C4E-D361DA21D531}</a:tableStyleId>
              </a:tblPr>
              <a:tblGrid>
                <a:gridCol w="677850"/>
                <a:gridCol w="1542275"/>
                <a:gridCol w="1465150"/>
                <a:gridCol w="1310925"/>
                <a:gridCol w="1388050"/>
                <a:gridCol w="117195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a:t>
                      </a:r>
                    </a:p>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Kinder</a:t>
                      </a:r>
                      <a:r>
                        <a:rPr lang="en-US" sz="600" b="1">
                          <a:solidFill>
                            <a:schemeClr val="dk1"/>
                          </a:solidFill>
                          <a:latin typeface="Calibri"/>
                          <a:ea typeface="Calibri"/>
                          <a:cs typeface="Calibri"/>
                          <a:sym typeface="Calibri"/>
                        </a:rPr>
                        <a:t>-L.K.1a, L.K.2a, &amp; L.K.2d </a:t>
                      </a:r>
                      <a:r>
                        <a:rPr lang="en-US" sz="600" b="1" u="sng">
                          <a:solidFill>
                            <a:schemeClr val="dk1"/>
                          </a:solidFill>
                          <a:latin typeface="Calibri"/>
                          <a:ea typeface="Calibri"/>
                          <a:cs typeface="Calibri"/>
                          <a:sym typeface="Calibri"/>
                        </a:rPr>
                        <a:t>1st</a:t>
                      </a:r>
                      <a:r>
                        <a:rPr lang="en-US" sz="600" b="1">
                          <a:solidFill>
                            <a:schemeClr val="dk1"/>
                          </a:solidFill>
                          <a:latin typeface="Calibri"/>
                          <a:ea typeface="Calibri"/>
                          <a:cs typeface="Calibri"/>
                          <a:sym typeface="Calibri"/>
                        </a:rPr>
                        <a:t>-L.1.1a, L.1.2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2nd</a:t>
                      </a:r>
                      <a:r>
                        <a:rPr lang="en-US" sz="600" b="1">
                          <a:solidFill>
                            <a:schemeClr val="dk1"/>
                          </a:solidFill>
                          <a:latin typeface="Calibri"/>
                          <a:ea typeface="Calibri"/>
                          <a:cs typeface="Calibri"/>
                          <a:sym typeface="Calibri"/>
                        </a:rPr>
                        <a:t>-L.2.2</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626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 </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Kinder</a:t>
                      </a:r>
                      <a:r>
                        <a:rPr lang="en-US" sz="600" b="1">
                          <a:solidFill>
                            <a:schemeClr val="dk1"/>
                          </a:solidFill>
                          <a:latin typeface="Calibri"/>
                          <a:ea typeface="Calibri"/>
                          <a:cs typeface="Calibri"/>
                          <a:sym typeface="Calibri"/>
                        </a:rPr>
                        <a:t>-W.K.2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1st</a:t>
                      </a:r>
                      <a:r>
                        <a:rPr lang="en-US" sz="600" b="1">
                          <a:solidFill>
                            <a:schemeClr val="dk1"/>
                          </a:solidFill>
                          <a:latin typeface="Calibri"/>
                          <a:ea typeface="Calibri"/>
                          <a:cs typeface="Calibri"/>
                          <a:sym typeface="Calibri"/>
                        </a:rPr>
                        <a:t>-W.1.2.1-3</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2nd</a:t>
                      </a:r>
                      <a:r>
                        <a:rPr lang="en-US" sz="600" b="1">
                          <a:solidFill>
                            <a:schemeClr val="dk1"/>
                          </a:solidFill>
                          <a:latin typeface="Calibri"/>
                          <a:ea typeface="Calibri"/>
                          <a:cs typeface="Calibri"/>
                          <a:sym typeface="Calibri"/>
                        </a:rPr>
                        <a:t>-W.2.2.1-3</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Kinder</a:t>
                      </a:r>
                      <a:r>
                        <a:rPr lang="en-US" sz="600" b="1">
                          <a:solidFill>
                            <a:schemeClr val="dk1"/>
                          </a:solidFill>
                          <a:latin typeface="Calibri"/>
                          <a:ea typeface="Calibri"/>
                          <a:cs typeface="Calibri"/>
                          <a:sym typeface="Calibri"/>
                        </a:rPr>
                        <a:t>-none</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1st</a:t>
                      </a:r>
                      <a:r>
                        <a:rPr lang="en-US" sz="600" b="1">
                          <a:solidFill>
                            <a:schemeClr val="dk1"/>
                          </a:solidFill>
                          <a:latin typeface="Calibri"/>
                          <a:ea typeface="Calibri"/>
                          <a:cs typeface="Calibri"/>
                          <a:sym typeface="Calibri"/>
                        </a:rPr>
                        <a:t>-W.1.2.4</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2nd</a:t>
                      </a:r>
                      <a:r>
                        <a:rPr lang="en-US" sz="600" b="1">
                          <a:solidFill>
                            <a:schemeClr val="dk1"/>
                          </a:solidFill>
                          <a:latin typeface="Calibri"/>
                          <a:ea typeface="Calibri"/>
                          <a:cs typeface="Calibri"/>
                          <a:sym typeface="Calibri"/>
                        </a:rPr>
                        <a:t>-W.2.2.4</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Purposes/Production and Distribution of Writing:</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Kinder</a:t>
                      </a:r>
                      <a:r>
                        <a:rPr lang="en-US" sz="600" b="1">
                          <a:solidFill>
                            <a:schemeClr val="dk1"/>
                          </a:solidFill>
                          <a:latin typeface="Calibri"/>
                          <a:ea typeface="Calibri"/>
                          <a:cs typeface="Calibri"/>
                          <a:sym typeface="Calibri"/>
                        </a:rPr>
                        <a:t>-W.K.2.3 &amp; L.K.6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1st</a:t>
                      </a:r>
                      <a:r>
                        <a:rPr lang="en-US" sz="600" b="1">
                          <a:solidFill>
                            <a:schemeClr val="dk1"/>
                          </a:solidFill>
                          <a:latin typeface="Calibri"/>
                          <a:ea typeface="Calibri"/>
                          <a:cs typeface="Calibri"/>
                          <a:sym typeface="Calibri"/>
                        </a:rPr>
                        <a:t>-W.1.5.2</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2nd</a:t>
                      </a:r>
                      <a:r>
                        <a:rPr lang="en-US" sz="600" b="1">
                          <a:solidFill>
                            <a:schemeClr val="dk1"/>
                          </a:solidFill>
                          <a:latin typeface="Calibri"/>
                          <a:ea typeface="Calibri"/>
                          <a:cs typeface="Calibri"/>
                          <a:sym typeface="Calibri"/>
                        </a:rPr>
                        <a:t>-W.2.2.3</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r>
                        <a:rPr lang="en-US" sz="600" b="1" u="sng">
                          <a:solidFill>
                            <a:schemeClr val="dk1"/>
                          </a:solidFill>
                          <a:latin typeface="Calibri"/>
                          <a:ea typeface="Calibri"/>
                          <a:cs typeface="Calibri"/>
                          <a:sym typeface="Calibri"/>
                        </a:rPr>
                        <a:t>Kinder</a:t>
                      </a:r>
                      <a:r>
                        <a:rPr lang="en-US" sz="600" b="1">
                          <a:solidFill>
                            <a:schemeClr val="dk1"/>
                          </a:solidFill>
                          <a:latin typeface="Calibri"/>
                          <a:ea typeface="Calibri"/>
                          <a:cs typeface="Calibri"/>
                          <a:sym typeface="Calibri"/>
                        </a:rPr>
                        <a:t>-L.K.1b-f &amp; L.K.6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1st</a:t>
                      </a:r>
                      <a:r>
                        <a:rPr lang="en-US" sz="600" b="1">
                          <a:solidFill>
                            <a:schemeClr val="dk1"/>
                          </a:solidFill>
                          <a:latin typeface="Calibri"/>
                          <a:ea typeface="Calibri"/>
                          <a:cs typeface="Calibri"/>
                          <a:sym typeface="Calibri"/>
                        </a:rPr>
                        <a:t>-L.1.1b-j &amp; L.1.6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2nd</a:t>
                      </a:r>
                      <a:r>
                        <a:rPr lang="en-US" sz="600" b="1">
                          <a:solidFill>
                            <a:schemeClr val="dk1"/>
                          </a:solidFill>
                          <a:latin typeface="Calibri"/>
                          <a:ea typeface="Calibri"/>
                          <a:cs typeface="Calibri"/>
                          <a:sym typeface="Calibri"/>
                        </a:rPr>
                        <a:t>-L.2.1 &amp; L.2.6</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3129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Uses a combination of drawing, dictation, &amp; writing (K) to compose</a:t>
                      </a:r>
                    </a:p>
                    <a:p>
                      <a:pPr marL="0" marR="0" lvl="0" indent="0" algn="l" rtl="0">
                        <a:spcBef>
                          <a:spcPts val="0"/>
                        </a:spcBef>
                        <a:buSzPct val="25000"/>
                        <a:buNone/>
                      </a:pPr>
                      <a:r>
                        <a:rPr lang="en-US" sz="900" u="none" strike="noStrike" cap="none" baseline="0">
                          <a:latin typeface="Calibri"/>
                          <a:ea typeface="Calibri"/>
                          <a:cs typeface="Calibri"/>
                          <a:sym typeface="Calibri"/>
                        </a:rPr>
                        <a:t>Explains something more about the topic OR a connection is</a:t>
                      </a:r>
                    </a:p>
                    <a:p>
                      <a:pPr marL="0" marR="0" lvl="0" indent="0" algn="l" rtl="0">
                        <a:spcBef>
                          <a:spcPts val="0"/>
                        </a:spcBef>
                        <a:buSzPct val="25000"/>
                        <a:buNone/>
                      </a:pPr>
                      <a:r>
                        <a:rPr lang="en-US" sz="900" u="none" strike="noStrike" cap="none" baseline="0">
                          <a:latin typeface="Calibri"/>
                          <a:ea typeface="Calibri"/>
                          <a:cs typeface="Calibri"/>
                          <a:sym typeface="Calibri"/>
                        </a:rPr>
                        <a:t>made between topic &amp; broader idea(s)</a:t>
                      </a:r>
                    </a:p>
                    <a:p>
                      <a:pPr marL="0" marR="0" lvl="0" indent="0" algn="l" rtl="0">
                        <a:spcBef>
                          <a:spcPts val="0"/>
                        </a:spcBef>
                        <a:buSzPct val="25000"/>
                        <a:buNone/>
                      </a:pPr>
                      <a:r>
                        <a:rPr lang="en-US" sz="900" u="none" strike="noStrike" cap="none" baseline="0">
                          <a:latin typeface="Calibri"/>
                          <a:ea typeface="Calibri"/>
                          <a:cs typeface="Calibri"/>
                          <a:sym typeface="Calibri"/>
                        </a:rPr>
                        <a:t>Clearly presents the topic and focus/controlling idea</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Intro, body, and conclusion support focus</a:t>
                      </a:r>
                    </a:p>
                    <a:p>
                      <a:pPr marL="0" marR="0" lvl="0" indent="0" algn="l" rtl="0">
                        <a:spcBef>
                          <a:spcPts val="0"/>
                        </a:spcBef>
                        <a:buSzPct val="25000"/>
                        <a:buNone/>
                      </a:pPr>
                      <a:r>
                        <a:rPr lang="en-US" sz="900" u="none" strike="noStrike" cap="none" baseline="0">
                          <a:latin typeface="Calibri"/>
                          <a:ea typeface="Calibri"/>
                          <a:cs typeface="Calibri"/>
                          <a:sym typeface="Calibri"/>
                        </a:rPr>
                        <a:t>Uses several transitions</a:t>
                      </a:r>
                    </a:p>
                    <a:p>
                      <a:pPr marL="0" marR="0" lvl="0" indent="0" algn="l" rtl="0">
                        <a:spcBef>
                          <a:spcPts val="0"/>
                        </a:spcBef>
                        <a:buSzPct val="25000"/>
                        <a:buNone/>
                      </a:pPr>
                      <a:r>
                        <a:rPr lang="en-US" sz="900" u="none" strike="noStrike" cap="none" baseline="0">
                          <a:latin typeface="Calibri"/>
                          <a:ea typeface="Calibri"/>
                          <a:cs typeface="Calibri"/>
                          <a:sym typeface="Calibri"/>
                        </a:rPr>
                        <a:t>appropriately (e.g., because, since, and, but, also, for example, since) to connect or</a:t>
                      </a:r>
                    </a:p>
                    <a:p>
                      <a:pPr marL="0" marR="0" lvl="0" indent="0" algn="l" rtl="0">
                        <a:spcBef>
                          <a:spcPts val="0"/>
                        </a:spcBef>
                        <a:buSzPct val="25000"/>
                        <a:buNone/>
                      </a:pPr>
                      <a:r>
                        <a:rPr lang="en-US" sz="900" u="none" strike="noStrike" cap="none" baseline="0">
                          <a:latin typeface="Calibri"/>
                          <a:ea typeface="Calibri"/>
                          <a:cs typeface="Calibri"/>
                          <a:sym typeface="Calibri"/>
                        </a:rPr>
                        <a:t>group ideas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Has a depth of information; insightful </a:t>
                      </a:r>
                    </a:p>
                    <a:p>
                      <a:pPr marL="0" marR="0" lvl="0" indent="0" algn="l" rtl="0">
                        <a:spcBef>
                          <a:spcPts val="0"/>
                        </a:spcBef>
                        <a:buSzPct val="25000"/>
                        <a:buNone/>
                      </a:pPr>
                      <a:r>
                        <a:rPr lang="en-US" sz="900" u="none" strike="noStrike" cap="none" baseline="0">
                          <a:latin typeface="Calibri"/>
                          <a:ea typeface="Calibri"/>
                          <a:cs typeface="Calibri"/>
                          <a:sym typeface="Calibri"/>
                        </a:rPr>
                        <a:t>Elaborates using a variety of relevant details,</a:t>
                      </a:r>
                    </a:p>
                    <a:p>
                      <a:pPr marL="0" marR="0" lvl="0" indent="0" algn="l" rtl="0">
                        <a:spcBef>
                          <a:spcPts val="0"/>
                        </a:spcBef>
                        <a:buSzPct val="25000"/>
                        <a:buNone/>
                      </a:pPr>
                      <a:r>
                        <a:rPr lang="en-US" sz="900" u="none" strike="noStrike" cap="none" baseline="0">
                          <a:latin typeface="Calibri"/>
                          <a:ea typeface="Calibri"/>
                          <a:cs typeface="Calibri"/>
                          <a:sym typeface="Calibri"/>
                        </a:rPr>
                        <a:t>definitions, examples,</a:t>
                      </a:r>
                    </a:p>
                    <a:p>
                      <a:pPr marL="0" marR="0" lvl="0" indent="0" algn="l" rtl="0">
                        <a:spcBef>
                          <a:spcPts val="0"/>
                        </a:spcBef>
                        <a:buSzPct val="25000"/>
                        <a:buNone/>
                      </a:pPr>
                      <a:r>
                        <a:rPr lang="en-US" sz="900" u="none" strike="noStrike" cap="none" baseline="0">
                          <a:latin typeface="Calibri"/>
                          <a:ea typeface="Calibri"/>
                          <a:cs typeface="Calibri"/>
                          <a:sym typeface="Calibri"/>
                        </a:rPr>
                        <a:t>quotes, text evidence to</a:t>
                      </a:r>
                    </a:p>
                    <a:p>
                      <a:pPr marL="0" marR="0" lvl="0" indent="0" algn="l" rtl="0">
                        <a:spcBef>
                          <a:spcPts val="0"/>
                        </a:spcBef>
                        <a:buSzPct val="25000"/>
                        <a:buNone/>
                      </a:pPr>
                      <a:r>
                        <a:rPr lang="en-US" sz="900" u="none" strike="noStrike" cap="none" baseline="0">
                          <a:latin typeface="Calibri"/>
                          <a:ea typeface="Calibri"/>
                          <a:cs typeface="Calibri"/>
                          <a:sym typeface="Calibri"/>
                        </a:rPr>
                        <a:t>support focus/concepts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Maintains voice/tone of</a:t>
                      </a:r>
                    </a:p>
                    <a:p>
                      <a:pPr marL="0" marR="0" lvl="0" indent="0" algn="l" rtl="0">
                        <a:spcBef>
                          <a:spcPts val="0"/>
                        </a:spcBef>
                        <a:buSzPct val="25000"/>
                        <a:buNone/>
                      </a:pPr>
                      <a:r>
                        <a:rPr lang="en-US" sz="900" u="none" strike="noStrike" cap="none" baseline="0">
                          <a:latin typeface="Calibri"/>
                          <a:ea typeface="Calibri"/>
                          <a:cs typeface="Calibri"/>
                          <a:sym typeface="Calibri"/>
                        </a:rPr>
                        <a:t>knowledgeable person</a:t>
                      </a:r>
                    </a:p>
                    <a:p>
                      <a:pPr marL="0" marR="0" lvl="0" indent="0" algn="l" rtl="0">
                        <a:spcBef>
                          <a:spcPts val="0"/>
                        </a:spcBef>
                        <a:buSzPct val="25000"/>
                        <a:buNone/>
                      </a:pPr>
                      <a:r>
                        <a:rPr lang="en-US" sz="900" u="none" strike="noStrike" cap="none" baseline="0">
                          <a:latin typeface="Calibri"/>
                          <a:ea typeface="Calibri"/>
                          <a:cs typeface="Calibri"/>
                          <a:sym typeface="Calibri"/>
                        </a:rPr>
                        <a:t>conveying information</a:t>
                      </a:r>
                    </a:p>
                    <a:p>
                      <a:pPr marL="0" marR="0" lvl="0" indent="0" algn="l" rtl="0">
                        <a:spcBef>
                          <a:spcPts val="0"/>
                        </a:spcBef>
                        <a:buSzPct val="25000"/>
                        <a:buNone/>
                      </a:pPr>
                      <a:r>
                        <a:rPr lang="en-US" sz="900" u="none" strike="noStrike" cap="none" baseline="0">
                          <a:latin typeface="Calibri"/>
                          <a:ea typeface="Calibri"/>
                          <a:cs typeface="Calibri"/>
                          <a:sym typeface="Calibri"/>
                        </a:rPr>
                        <a:t>– knows when to use</a:t>
                      </a:r>
                    </a:p>
                    <a:p>
                      <a:pPr marL="0" marR="0" lvl="0" indent="0" algn="l" rtl="0">
                        <a:spcBef>
                          <a:spcPts val="0"/>
                        </a:spcBef>
                        <a:buSzPct val="25000"/>
                        <a:buNone/>
                      </a:pPr>
                      <a:r>
                        <a:rPr lang="en-US" sz="900" u="none" strike="noStrike" cap="none" baseline="0">
                          <a:latin typeface="Calibri"/>
                          <a:ea typeface="Calibri"/>
                          <a:cs typeface="Calibri"/>
                          <a:sym typeface="Calibri"/>
                        </a:rPr>
                        <a:t>formal-informal</a:t>
                      </a:r>
                    </a:p>
                    <a:p>
                      <a:pPr marL="0" marR="0" lvl="0" indent="0" algn="l" rtl="0">
                        <a:spcBef>
                          <a:spcPts val="0"/>
                        </a:spcBef>
                        <a:buSzPct val="25000"/>
                        <a:buNone/>
                      </a:pPr>
                      <a:r>
                        <a:rPr lang="en-US" sz="900" u="none" strike="noStrike" cap="none" baseline="0">
                          <a:latin typeface="Calibri"/>
                          <a:ea typeface="Calibri"/>
                          <a:cs typeface="Calibri"/>
                          <a:sym typeface="Calibri"/>
                        </a:rPr>
                        <a:t>language</a:t>
                      </a:r>
                    </a:p>
                    <a:p>
                      <a:pPr marL="0" marR="0" lvl="0" indent="0" algn="l" rtl="0">
                        <a:spcBef>
                          <a:spcPts val="0"/>
                        </a:spcBef>
                        <a:buSzPct val="25000"/>
                        <a:buNone/>
                      </a:pPr>
                      <a:r>
                        <a:rPr lang="en-US" sz="900" u="none" strike="noStrike" cap="none" baseline="0">
                          <a:latin typeface="Calibri"/>
                          <a:ea typeface="Calibri"/>
                          <a:cs typeface="Calibri"/>
                          <a:sym typeface="Calibri"/>
                        </a:rPr>
                        <a:t>Uses effective, precise</a:t>
                      </a:r>
                    </a:p>
                    <a:p>
                      <a:pPr marL="0" marR="0" lvl="0" indent="0" algn="l" rtl="0">
                        <a:spcBef>
                          <a:spcPts val="0"/>
                        </a:spcBef>
                        <a:buSzPct val="25000"/>
                        <a:buNone/>
                      </a:pPr>
                      <a:r>
                        <a:rPr lang="en-US" sz="900" u="none" strike="noStrike" cap="none" baseline="0">
                          <a:latin typeface="Calibri"/>
                          <a:ea typeface="Calibri"/>
                          <a:cs typeface="Calibri"/>
                          <a:sym typeface="Calibri"/>
                        </a:rPr>
                        <a:t>vocabulary and variety</a:t>
                      </a:r>
                    </a:p>
                    <a:p>
                      <a:pPr marL="0" marR="0" lvl="0" indent="0" algn="l" rtl="0">
                        <a:spcBef>
                          <a:spcPts val="0"/>
                        </a:spcBef>
                        <a:buSzPct val="25000"/>
                        <a:buNone/>
                      </a:pPr>
                      <a:r>
                        <a:rPr lang="en-US" sz="900" u="none" strike="noStrike" cap="none" baseline="0">
                          <a:latin typeface="Calibri"/>
                          <a:ea typeface="Calibri"/>
                          <a:cs typeface="Calibri"/>
                          <a:sym typeface="Calibri"/>
                        </a:rPr>
                        <a:t>of sentence structures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Edits with support /resources</a:t>
                      </a:r>
                    </a:p>
                    <a:p>
                      <a:pPr marL="0" marR="0" lvl="0" indent="0" algn="l" rtl="0">
                        <a:spcBef>
                          <a:spcPts val="0"/>
                        </a:spcBef>
                        <a:buSzPct val="25000"/>
                        <a:buNone/>
                      </a:pPr>
                      <a:r>
                        <a:rPr lang="en-US" sz="900" u="none" strike="noStrike" cap="none" baseline="0">
                          <a:latin typeface="Calibri"/>
                          <a:ea typeface="Calibri"/>
                          <a:cs typeface="Calibri"/>
                          <a:sym typeface="Calibri"/>
                        </a:rPr>
                        <a:t>Has few or no errors in</a:t>
                      </a:r>
                    </a:p>
                    <a:p>
                      <a:pPr marL="0" marR="0" lvl="0" indent="0" algn="l" rtl="0">
                        <a:spcBef>
                          <a:spcPts val="0"/>
                        </a:spcBef>
                        <a:buSzPct val="25000"/>
                        <a:buNone/>
                      </a:pPr>
                      <a:r>
                        <a:rPr lang="en-US" sz="900" u="none" strike="noStrike" cap="none" baseline="0">
                          <a:latin typeface="Calibri"/>
                          <a:ea typeface="Calibri"/>
                          <a:cs typeface="Calibri"/>
                          <a:sym typeface="Calibri"/>
                        </a:rPr>
                        <a:t>grammar, word usage, or mechanics as appropriate to grade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6107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Uses a combination of drawing, dictation, &amp; writing (K) to compose</a:t>
                      </a:r>
                    </a:p>
                    <a:p>
                      <a:pPr marL="0" marR="0" lvl="0" indent="0" algn="l" rtl="0">
                        <a:spcBef>
                          <a:spcPts val="0"/>
                        </a:spcBef>
                        <a:buSzPct val="25000"/>
                        <a:buNone/>
                      </a:pPr>
                      <a:r>
                        <a:rPr lang="en-US" sz="900" b="0" i="0" u="none" strike="noStrike" cap="none" baseline="0">
                          <a:latin typeface="Calibri"/>
                          <a:ea typeface="Calibri"/>
                          <a:cs typeface="Calibri"/>
                          <a:sym typeface="Calibri"/>
                        </a:rPr>
                        <a:t>Topic (context) and</a:t>
                      </a:r>
                    </a:p>
                    <a:p>
                      <a:pPr marL="0" marR="0" lvl="0" indent="0" algn="l" rtl="0">
                        <a:spcBef>
                          <a:spcPts val="0"/>
                        </a:spcBef>
                        <a:buSzPct val="25000"/>
                        <a:buNone/>
                      </a:pPr>
                      <a:r>
                        <a:rPr lang="en-US" sz="900" b="0" i="0" u="none" strike="noStrike" cap="none" baseline="0">
                          <a:latin typeface="Calibri"/>
                          <a:ea typeface="Calibri"/>
                          <a:cs typeface="Calibri"/>
                          <a:sym typeface="Calibri"/>
                        </a:rPr>
                        <a:t>focus/controlling idea</a:t>
                      </a:r>
                    </a:p>
                    <a:p>
                      <a:pPr marL="0" marR="0" lvl="0" indent="0" algn="l" rtl="0">
                        <a:spcBef>
                          <a:spcPts val="0"/>
                        </a:spcBef>
                        <a:buSzPct val="25000"/>
                        <a:buNone/>
                      </a:pPr>
                      <a:r>
                        <a:rPr lang="en-US" sz="900" b="0" i="0" u="none" strike="noStrike" cap="none" baseline="0">
                          <a:latin typeface="Calibri"/>
                          <a:ea typeface="Calibri"/>
                          <a:cs typeface="Calibri"/>
                          <a:sym typeface="Calibri"/>
                        </a:rPr>
                        <a:t>are clearly stated</a:t>
                      </a:r>
                    </a:p>
                    <a:p>
                      <a:pPr marL="0" marR="0" lvl="0" indent="0" algn="l" rtl="0">
                        <a:spcBef>
                          <a:spcPts val="0"/>
                        </a:spcBef>
                        <a:buSzPct val="25000"/>
                        <a:buNone/>
                      </a:pPr>
                      <a:r>
                        <a:rPr lang="en-US" sz="900" b="0" i="0" u="none" strike="noStrike" cap="none" baseline="0">
                          <a:latin typeface="Calibri"/>
                          <a:ea typeface="Calibri"/>
                          <a:cs typeface="Calibri"/>
                          <a:sym typeface="Calibri"/>
                        </a:rPr>
                        <a:t>(gr K-3)</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Has overall coherence</a:t>
                      </a:r>
                    </a:p>
                    <a:p>
                      <a:pPr marL="0" marR="0" lvl="0" indent="0" algn="l" rtl="0">
                        <a:spcBef>
                          <a:spcPts val="0"/>
                        </a:spcBef>
                        <a:buSzPct val="25000"/>
                        <a:buNone/>
                      </a:pPr>
                      <a:r>
                        <a:rPr lang="en-US" sz="900" b="0" i="0" u="none" strike="noStrike" cap="none" baseline="0">
                          <a:latin typeface="Calibri"/>
                          <a:ea typeface="Calibri"/>
                          <a:cs typeface="Calibri"/>
                          <a:sym typeface="Calibri"/>
                        </a:rPr>
                        <a:t>(K-3); Provides a</a:t>
                      </a:r>
                    </a:p>
                    <a:p>
                      <a:pPr marL="0" marR="0" lvl="0" indent="0" algn="l" rtl="0">
                        <a:spcBef>
                          <a:spcPts val="0"/>
                        </a:spcBef>
                        <a:buSzPct val="25000"/>
                        <a:buNone/>
                      </a:pPr>
                      <a:r>
                        <a:rPr lang="en-US" sz="900" b="0" i="0" u="none" strike="noStrike" cap="none" baseline="0">
                          <a:latin typeface="Calibri"/>
                          <a:ea typeface="Calibri"/>
                          <a:cs typeface="Calibri"/>
                          <a:sym typeface="Calibri"/>
                        </a:rPr>
                        <a:t>concluding statement</a:t>
                      </a:r>
                    </a:p>
                    <a:p>
                      <a:pPr marL="0" marR="0" lvl="0" indent="0" algn="l" rtl="0">
                        <a:spcBef>
                          <a:spcPts val="0"/>
                        </a:spcBef>
                        <a:buSzPct val="25000"/>
                        <a:buNone/>
                      </a:pPr>
                      <a:r>
                        <a:rPr lang="en-US" sz="900" b="0" i="0" u="none" strike="noStrike" cap="none" baseline="0">
                          <a:latin typeface="Calibri"/>
                          <a:ea typeface="Calibri"/>
                          <a:cs typeface="Calibri"/>
                          <a:sym typeface="Calibri"/>
                        </a:rPr>
                        <a:t>or section (gr, 1, 2, 3)</a:t>
                      </a:r>
                    </a:p>
                    <a:p>
                      <a:pPr marL="0" marR="0" lvl="0" indent="0" algn="l" rtl="0">
                        <a:spcBef>
                          <a:spcPts val="0"/>
                        </a:spcBef>
                        <a:buSzPct val="25000"/>
                        <a:buNone/>
                      </a:pPr>
                      <a:r>
                        <a:rPr lang="en-US" sz="900" b="0" i="0" u="none" strike="noStrike" cap="none" baseline="0">
                          <a:latin typeface="Calibri"/>
                          <a:ea typeface="Calibri"/>
                          <a:cs typeface="Calibri"/>
                          <a:sym typeface="Calibri"/>
                        </a:rPr>
                        <a:t>Groups related ideas</a:t>
                      </a:r>
                    </a:p>
                    <a:p>
                      <a:pPr marL="0" marR="0" lvl="0" indent="0" algn="l" rtl="0">
                        <a:spcBef>
                          <a:spcPts val="0"/>
                        </a:spcBef>
                        <a:buSzPct val="25000"/>
                        <a:buNone/>
                      </a:pPr>
                      <a:r>
                        <a:rPr lang="en-US" sz="900" b="0" i="0" u="none" strike="noStrike" cap="none" baseline="0">
                          <a:latin typeface="Calibri"/>
                          <a:ea typeface="Calibri"/>
                          <a:cs typeface="Calibri"/>
                          <a:sym typeface="Calibri"/>
                        </a:rPr>
                        <a:t>(gr3) that support the</a:t>
                      </a:r>
                    </a:p>
                    <a:p>
                      <a:pPr marL="0" marR="0" lvl="0" indent="0" algn="l" rtl="0">
                        <a:spcBef>
                          <a:spcPts val="0"/>
                        </a:spcBef>
                        <a:buSzPct val="25000"/>
                        <a:buNone/>
                      </a:pPr>
                      <a:r>
                        <a:rPr lang="en-US" sz="900" b="0" i="0" u="none" strike="noStrike" cap="none" baseline="0">
                          <a:latin typeface="Calibri"/>
                          <a:ea typeface="Calibri"/>
                          <a:cs typeface="Calibri"/>
                          <a:sym typeface="Calibri"/>
                        </a:rPr>
                        <a:t>focus</a:t>
                      </a:r>
                    </a:p>
                    <a:p>
                      <a:pPr marL="0" marR="0" lvl="0" indent="0" algn="l" rtl="0">
                        <a:spcBef>
                          <a:spcPts val="0"/>
                        </a:spcBef>
                        <a:buSzPct val="25000"/>
                        <a:buNone/>
                      </a:pPr>
                      <a:r>
                        <a:rPr lang="en-US" sz="900" b="0" i="0" u="none" strike="noStrike" cap="none" baseline="0">
                          <a:latin typeface="Calibri"/>
                          <a:ea typeface="Calibri"/>
                          <a:cs typeface="Calibri"/>
                          <a:sym typeface="Calibri"/>
                        </a:rPr>
                        <a:t>Uses transitions to</a:t>
                      </a:r>
                    </a:p>
                    <a:p>
                      <a:pPr marL="0" marR="0" lvl="0" indent="0" algn="l" rtl="0">
                        <a:spcBef>
                          <a:spcPts val="0"/>
                        </a:spcBef>
                        <a:buSzPct val="25000"/>
                        <a:buNone/>
                      </a:pPr>
                      <a:r>
                        <a:rPr lang="en-US" sz="900" b="0" i="0" u="none" strike="noStrike" cap="none" baseline="0">
                          <a:latin typeface="Calibri"/>
                          <a:ea typeface="Calibri"/>
                          <a:cs typeface="Calibri"/>
                          <a:sym typeface="Calibri"/>
                        </a:rPr>
                        <a:t>connect ideas (gr3)</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Some authentic details,</a:t>
                      </a:r>
                    </a:p>
                    <a:p>
                      <a:pPr marL="0" marR="0" lvl="0" indent="0" algn="l" rtl="0">
                        <a:spcBef>
                          <a:spcPts val="0"/>
                        </a:spcBef>
                        <a:buSzPct val="25000"/>
                        <a:buNone/>
                      </a:pPr>
                      <a:r>
                        <a:rPr lang="en-US" sz="900" b="0" i="0" u="none" strike="noStrike" cap="none" baseline="0">
                          <a:latin typeface="Calibri"/>
                          <a:ea typeface="Calibri"/>
                          <a:cs typeface="Calibri"/>
                          <a:sym typeface="Calibri"/>
                        </a:rPr>
                        <a:t>definitions, facts, text</a:t>
                      </a:r>
                    </a:p>
                    <a:p>
                      <a:pPr marL="0" marR="0" lvl="0" indent="0" algn="l" rtl="0">
                        <a:spcBef>
                          <a:spcPts val="0"/>
                        </a:spcBef>
                        <a:buSzPct val="25000"/>
                        <a:buNone/>
                      </a:pPr>
                      <a:r>
                        <a:rPr lang="en-US" sz="900" b="0" i="0" u="none" strike="noStrike" cap="none" baseline="0">
                          <a:latin typeface="Calibri"/>
                          <a:ea typeface="Calibri"/>
                          <a:cs typeface="Calibri"/>
                          <a:sym typeface="Calibri"/>
                        </a:rPr>
                        <a:t>evidence support focus</a:t>
                      </a:r>
                    </a:p>
                    <a:p>
                      <a:pPr marL="0" marR="0" lvl="0" indent="0" algn="l" rtl="0">
                        <a:spcBef>
                          <a:spcPts val="0"/>
                        </a:spcBef>
                        <a:buSzPct val="25000"/>
                        <a:buNone/>
                      </a:pPr>
                      <a:r>
                        <a:rPr lang="en-US" sz="900" b="0" i="0" u="none" strike="noStrike" cap="none" baseline="0">
                          <a:latin typeface="Calibri"/>
                          <a:ea typeface="Calibri"/>
                          <a:cs typeface="Calibri"/>
                          <a:sym typeface="Calibri"/>
                        </a:rPr>
                        <a:t>Adds labels or captions</a:t>
                      </a:r>
                    </a:p>
                    <a:p>
                      <a:pPr marL="0" marR="0" lvl="0" indent="0" algn="l" rtl="0">
                        <a:spcBef>
                          <a:spcPts val="0"/>
                        </a:spcBef>
                        <a:buSzPct val="25000"/>
                        <a:buNone/>
                      </a:pPr>
                      <a:r>
                        <a:rPr lang="en-US" sz="900" b="0" i="0" u="none" strike="noStrike" cap="none" baseline="0">
                          <a:latin typeface="Calibri"/>
                          <a:ea typeface="Calibri"/>
                          <a:cs typeface="Calibri"/>
                          <a:sym typeface="Calibri"/>
                        </a:rPr>
                        <a:t>to illustration, drawing,</a:t>
                      </a:r>
                    </a:p>
                    <a:p>
                      <a:pPr marL="0" marR="0" lvl="0" indent="0" algn="l" rtl="0">
                        <a:spcBef>
                          <a:spcPts val="0"/>
                        </a:spcBef>
                        <a:buSzPct val="25000"/>
                        <a:buNone/>
                      </a:pPr>
                      <a:r>
                        <a:rPr lang="en-US" sz="900" b="0" i="0" u="none" strike="noStrike" cap="none" baseline="0">
                          <a:latin typeface="Calibri"/>
                          <a:ea typeface="Calibri"/>
                          <a:cs typeface="Calibri"/>
                          <a:sym typeface="Calibri"/>
                        </a:rPr>
                        <a:t>visuals, charts/tables,</a:t>
                      </a:r>
                    </a:p>
                    <a:p>
                      <a:pPr marL="0" marR="0" lvl="0" indent="0" algn="l" rtl="0">
                        <a:spcBef>
                          <a:spcPts val="0"/>
                        </a:spcBef>
                        <a:buSzPct val="25000"/>
                        <a:buNone/>
                      </a:pPr>
                      <a:r>
                        <a:rPr lang="en-US" sz="900" b="0" i="0" u="none" strike="noStrike" cap="none" baseline="0">
                          <a:latin typeface="Calibri"/>
                          <a:ea typeface="Calibri"/>
                          <a:cs typeface="Calibri"/>
                          <a:sym typeface="Calibri"/>
                        </a:rPr>
                        <a:t>or diagram to enhance</a:t>
                      </a:r>
                    </a:p>
                    <a:p>
                      <a:pPr marL="0" marR="0" lvl="0" indent="0" algn="l" rtl="0">
                        <a:spcBef>
                          <a:spcPts val="0"/>
                        </a:spcBef>
                        <a:buSzPct val="25000"/>
                        <a:buNone/>
                      </a:pPr>
                      <a:r>
                        <a:rPr lang="en-US" sz="900" b="0" i="0" u="none" strike="noStrike" cap="none" baseline="0">
                          <a:latin typeface="Calibri"/>
                          <a:ea typeface="Calibri"/>
                          <a:cs typeface="Calibri"/>
                          <a:sym typeface="Calibri"/>
                        </a:rPr>
                        <a:t>details, facts, and ideas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Produces complete simple</a:t>
                      </a:r>
                    </a:p>
                    <a:p>
                      <a:pPr marL="0" marR="0" lvl="0" indent="0" algn="l" rtl="0">
                        <a:spcBef>
                          <a:spcPts val="0"/>
                        </a:spcBef>
                        <a:buSzPct val="25000"/>
                        <a:buNone/>
                      </a:pPr>
                      <a:r>
                        <a:rPr lang="en-US" sz="900" b="0" i="0" u="none" strike="noStrike" cap="none" baseline="0">
                          <a:latin typeface="Calibri"/>
                          <a:ea typeface="Calibri"/>
                          <a:cs typeface="Calibri"/>
                          <a:sym typeface="Calibri"/>
                        </a:rPr>
                        <a:t>(K), compound (g, 1- 3),</a:t>
                      </a:r>
                    </a:p>
                    <a:p>
                      <a:pPr marL="0" marR="0" lvl="0" indent="0" algn="l" rtl="0">
                        <a:spcBef>
                          <a:spcPts val="0"/>
                        </a:spcBef>
                        <a:buSzPct val="25000"/>
                        <a:buNone/>
                      </a:pPr>
                      <a:r>
                        <a:rPr lang="en-US" sz="900" b="0" i="0" u="none" strike="noStrike" cap="none" baseline="0">
                          <a:latin typeface="Calibri"/>
                          <a:ea typeface="Calibri"/>
                          <a:cs typeface="Calibri"/>
                          <a:sym typeface="Calibri"/>
                        </a:rPr>
                        <a:t>complex (gr3) sentences</a:t>
                      </a:r>
                    </a:p>
                    <a:p>
                      <a:pPr marL="0" marR="0" lvl="0" indent="0" algn="l" rtl="0">
                        <a:spcBef>
                          <a:spcPts val="0"/>
                        </a:spcBef>
                        <a:buSzPct val="25000"/>
                        <a:buNone/>
                      </a:pPr>
                      <a:r>
                        <a:rPr lang="en-US" sz="900" b="0" i="0" u="none" strike="noStrike" cap="none" baseline="0">
                          <a:latin typeface="Calibri"/>
                          <a:ea typeface="Calibri"/>
                          <a:cs typeface="Calibri"/>
                          <a:sym typeface="Calibri"/>
                        </a:rPr>
                        <a:t>Appropriate use of </a:t>
                      </a:r>
                    </a:p>
                    <a:p>
                      <a:pPr marL="0" marR="0" lvl="0" indent="0" algn="l" rtl="0">
                        <a:spcBef>
                          <a:spcPts val="0"/>
                        </a:spcBef>
                        <a:buSzPct val="25000"/>
                        <a:buNone/>
                      </a:pPr>
                      <a:r>
                        <a:rPr lang="en-US" sz="900" b="0" i="0" u="none" strike="noStrike" cap="none" baseline="0">
                          <a:latin typeface="Calibri"/>
                          <a:ea typeface="Calibri"/>
                          <a:cs typeface="Calibri"/>
                          <a:sym typeface="Calibri"/>
                        </a:rPr>
                        <a:t>vocabulary (nouns,</a:t>
                      </a:r>
                    </a:p>
                    <a:p>
                      <a:pPr marL="0" marR="0" lvl="0" indent="0" algn="l" rtl="0">
                        <a:spcBef>
                          <a:spcPts val="0"/>
                        </a:spcBef>
                        <a:buSzPct val="25000"/>
                        <a:buNone/>
                      </a:pPr>
                      <a:r>
                        <a:rPr lang="en-US" sz="900" b="0" i="0" u="none" strike="noStrike" cap="none" baseline="0">
                          <a:latin typeface="Calibri"/>
                          <a:ea typeface="Calibri"/>
                          <a:cs typeface="Calibri"/>
                          <a:sym typeface="Calibri"/>
                        </a:rPr>
                        <a:t>plurals, verbs, pronouns,</a:t>
                      </a:r>
                    </a:p>
                    <a:p>
                      <a:pPr marL="0" marR="0" lvl="0" indent="0" algn="l" rtl="0">
                        <a:spcBef>
                          <a:spcPts val="0"/>
                        </a:spcBef>
                        <a:buSzPct val="25000"/>
                        <a:buNone/>
                      </a:pPr>
                      <a:r>
                        <a:rPr lang="en-US" sz="900" b="0" i="0" u="none" strike="noStrike" cap="none" baseline="0">
                          <a:latin typeface="Calibri"/>
                          <a:ea typeface="Calibri"/>
                          <a:cs typeface="Calibri"/>
                          <a:sym typeface="Calibri"/>
                        </a:rPr>
                        <a:t>adjectives, adverb,</a:t>
                      </a:r>
                    </a:p>
                    <a:p>
                      <a:pPr marL="0" marR="0" lvl="0" indent="0" algn="l" rtl="0">
                        <a:spcBef>
                          <a:spcPts val="0"/>
                        </a:spcBef>
                        <a:buSzPct val="25000"/>
                        <a:buNone/>
                      </a:pPr>
                      <a:r>
                        <a:rPr lang="en-US" sz="900" b="0" i="0" u="none" strike="noStrike" cap="none" baseline="0">
                          <a:latin typeface="Calibri"/>
                          <a:ea typeface="Calibri"/>
                          <a:cs typeface="Calibri"/>
                          <a:sym typeface="Calibri"/>
                        </a:rPr>
                        <a:t>content-specific)</a:t>
                      </a:r>
                    </a:p>
                    <a:p>
                      <a:pPr marL="0" marR="0" lvl="0" indent="0" algn="l" rtl="0">
                        <a:spcBef>
                          <a:spcPts val="0"/>
                        </a:spcBef>
                        <a:buSzPct val="25000"/>
                        <a:buNone/>
                      </a:pPr>
                      <a:r>
                        <a:rPr lang="en-US" sz="900" b="0" i="0" u="none" strike="noStrike" cap="none" baseline="0">
                          <a:latin typeface="Calibri"/>
                          <a:ea typeface="Calibri"/>
                          <a:cs typeface="Calibri"/>
                          <a:sym typeface="Calibri"/>
                        </a:rPr>
                        <a:t>Uses adult/peer feedback to Revise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Edits with support /resources (gr 2-3)</a:t>
                      </a:r>
                    </a:p>
                    <a:p>
                      <a:pPr marL="0" marR="0" lvl="0" indent="0" algn="l" rtl="0">
                        <a:spcBef>
                          <a:spcPts val="0"/>
                        </a:spcBef>
                        <a:buSzPct val="25000"/>
                        <a:buNone/>
                      </a:pPr>
                      <a:r>
                        <a:rPr lang="en-US" sz="900" b="0" i="0" u="none" strike="noStrike" cap="none" baseline="0">
                          <a:latin typeface="Calibri"/>
                          <a:ea typeface="Calibri"/>
                          <a:cs typeface="Calibri"/>
                          <a:sym typeface="Calibri"/>
                        </a:rPr>
                        <a:t>Minor errors do not</a:t>
                      </a:r>
                    </a:p>
                    <a:p>
                      <a:pPr marL="0" marR="0" lvl="0" indent="0" algn="l" rtl="0">
                        <a:spcBef>
                          <a:spcPts val="0"/>
                        </a:spcBef>
                        <a:buSzPct val="25000"/>
                        <a:buNone/>
                      </a:pPr>
                      <a:r>
                        <a:rPr lang="en-US" sz="900" b="0" i="0" u="none" strike="noStrike" cap="none" baseline="0">
                          <a:latin typeface="Calibri"/>
                          <a:ea typeface="Calibri"/>
                          <a:cs typeface="Calibri"/>
                          <a:sym typeface="Calibri"/>
                        </a:rPr>
                        <a:t>interfere with reader</a:t>
                      </a:r>
                    </a:p>
                    <a:p>
                      <a:pPr marL="0" marR="0" lvl="0" indent="0" algn="l" rtl="0">
                        <a:spcBef>
                          <a:spcPts val="0"/>
                        </a:spcBef>
                        <a:buSzPct val="25000"/>
                        <a:buNone/>
                      </a:pPr>
                      <a:r>
                        <a:rPr lang="en-US" sz="900" b="0" i="0" u="none" strike="noStrike" cap="none" baseline="0">
                          <a:latin typeface="Calibri"/>
                          <a:ea typeface="Calibri"/>
                          <a:cs typeface="Calibri"/>
                          <a:sym typeface="Calibri"/>
                        </a:rPr>
                        <a:t>understanding (e.g.,</a:t>
                      </a:r>
                    </a:p>
                    <a:p>
                      <a:pPr marL="0" marR="0" lvl="0" indent="0" algn="l" rtl="0">
                        <a:spcBef>
                          <a:spcPts val="0"/>
                        </a:spcBef>
                        <a:buSzPct val="25000"/>
                        <a:buNone/>
                      </a:pPr>
                      <a:r>
                        <a:rPr lang="en-US" sz="900" b="0" i="0" u="none" strike="noStrike" cap="none" baseline="0">
                          <a:latin typeface="Calibri"/>
                          <a:ea typeface="Calibri"/>
                          <a:cs typeface="Calibri"/>
                          <a:sym typeface="Calibri"/>
                        </a:rPr>
                        <a:t>capitalization,</a:t>
                      </a:r>
                    </a:p>
                    <a:p>
                      <a:pPr marL="0" marR="0" lvl="0" indent="0" algn="l" rtl="0">
                        <a:spcBef>
                          <a:spcPts val="0"/>
                        </a:spcBef>
                        <a:buSzPct val="25000"/>
                        <a:buNone/>
                      </a:pPr>
                      <a:r>
                        <a:rPr lang="en-US" sz="900" b="0" i="0" u="none" strike="noStrike" cap="none" baseline="0">
                          <a:latin typeface="Calibri"/>
                          <a:ea typeface="Calibri"/>
                          <a:cs typeface="Calibri"/>
                          <a:sym typeface="Calibri"/>
                        </a:rPr>
                        <a:t>punctuation; spelling)</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4540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Uses a combination of</a:t>
                      </a:r>
                    </a:p>
                    <a:p>
                      <a:pPr marL="0" marR="0" lvl="0" indent="0" algn="l" rtl="0">
                        <a:spcBef>
                          <a:spcPts val="0"/>
                        </a:spcBef>
                        <a:buSzPct val="25000"/>
                        <a:buNone/>
                      </a:pPr>
                      <a:r>
                        <a:rPr lang="en-US" sz="900" u="none" strike="noStrike" cap="none" baseline="0">
                          <a:latin typeface="Calibri"/>
                          <a:ea typeface="Calibri"/>
                          <a:cs typeface="Calibri"/>
                          <a:sym typeface="Calibri"/>
                        </a:rPr>
                        <a:t>drawing, dictation, &amp; writing</a:t>
                      </a:r>
                    </a:p>
                    <a:p>
                      <a:pPr marL="0" marR="0" lvl="0" indent="0" algn="l" rtl="0">
                        <a:spcBef>
                          <a:spcPts val="0"/>
                        </a:spcBef>
                        <a:buSzPct val="25000"/>
                        <a:buNone/>
                      </a:pPr>
                      <a:r>
                        <a:rPr lang="en-US" sz="900" u="none" strike="noStrike" cap="none" baseline="0">
                          <a:latin typeface="Calibri"/>
                          <a:ea typeface="Calibri"/>
                          <a:cs typeface="Calibri"/>
                          <a:sym typeface="Calibri"/>
                        </a:rPr>
                        <a:t>(K) to compose</a:t>
                      </a:r>
                    </a:p>
                    <a:p>
                      <a:pPr marL="0" marR="0" lvl="0" indent="0" algn="l" rtl="0">
                        <a:spcBef>
                          <a:spcPts val="0"/>
                        </a:spcBef>
                        <a:buSzPct val="25000"/>
                        <a:buNone/>
                      </a:pPr>
                      <a:r>
                        <a:rPr lang="en-US" sz="900" u="none" strike="noStrike" cap="none" baseline="0">
                          <a:latin typeface="Calibri"/>
                          <a:ea typeface="Calibri"/>
                          <a:cs typeface="Calibri"/>
                          <a:sym typeface="Calibri"/>
                        </a:rPr>
                        <a:t>Has topic and attempts</a:t>
                      </a:r>
                    </a:p>
                    <a:p>
                      <a:pPr marL="0" marR="0" lvl="0" indent="0" algn="l" rtl="0">
                        <a:spcBef>
                          <a:spcPts val="0"/>
                        </a:spcBef>
                        <a:buSzPct val="25000"/>
                        <a:buNone/>
                      </a:pPr>
                      <a:r>
                        <a:rPr lang="en-US" sz="900" u="none" strike="noStrike" cap="none" baseline="0">
                          <a:latin typeface="Calibri"/>
                          <a:ea typeface="Calibri"/>
                          <a:cs typeface="Calibri"/>
                          <a:sym typeface="Calibri"/>
                        </a:rPr>
                        <a:t>a focus/information, but</a:t>
                      </a:r>
                    </a:p>
                    <a:p>
                      <a:pPr marL="0" marR="0" lvl="0" indent="0" algn="l" rtl="0">
                        <a:spcBef>
                          <a:spcPts val="0"/>
                        </a:spcBef>
                        <a:buSzPct val="25000"/>
                        <a:buNone/>
                      </a:pPr>
                      <a:r>
                        <a:rPr lang="en-US" sz="900" u="none" strike="noStrike" cap="none" baseline="0">
                          <a:latin typeface="Calibri"/>
                          <a:ea typeface="Calibri"/>
                          <a:cs typeface="Calibri"/>
                          <a:sym typeface="Calibri"/>
                        </a:rPr>
                        <a:t>focus may shift or not</a:t>
                      </a:r>
                    </a:p>
                    <a:p>
                      <a:pPr marL="0" marR="0" lvl="0" indent="0" algn="l" rtl="0">
                        <a:spcBef>
                          <a:spcPts val="0"/>
                        </a:spcBef>
                        <a:buSzPct val="25000"/>
                        <a:buNone/>
                      </a:pPr>
                      <a:r>
                        <a:rPr lang="en-US" sz="900" u="none" strike="noStrike" cap="none" baseline="0">
                          <a:latin typeface="Calibri"/>
                          <a:ea typeface="Calibri"/>
                          <a:cs typeface="Calibri"/>
                          <a:sym typeface="Calibri"/>
                        </a:rPr>
                        <a:t>be relevant to the topic</a:t>
                      </a:r>
                    </a:p>
                    <a:p>
                      <a:pPr marL="0" marR="0" lvl="0" indent="0" algn="l" rtl="0">
                        <a:spcBef>
                          <a:spcPts val="0"/>
                        </a:spcBef>
                        <a:buSzPct val="25000"/>
                        <a:buNone/>
                      </a:pPr>
                      <a:r>
                        <a:rPr lang="en-US" sz="900" u="none" strike="noStrike" cap="none" baseline="0">
                          <a:latin typeface="Calibri"/>
                          <a:ea typeface="Calibri"/>
                          <a:cs typeface="Calibri"/>
                          <a:sym typeface="Calibri"/>
                        </a:rPr>
                        <a:t>chosen</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Introduction, body, and</a:t>
                      </a:r>
                    </a:p>
                    <a:p>
                      <a:pPr marL="0" marR="0" lvl="0" indent="0" algn="l" rtl="0">
                        <a:spcBef>
                          <a:spcPts val="0"/>
                        </a:spcBef>
                        <a:buSzPct val="25000"/>
                        <a:buNone/>
                      </a:pPr>
                      <a:r>
                        <a:rPr lang="en-US" sz="900" u="none" strike="noStrike" cap="none" baseline="0">
                          <a:latin typeface="Calibri"/>
                          <a:ea typeface="Calibri"/>
                          <a:cs typeface="Calibri"/>
                          <a:sym typeface="Calibri"/>
                        </a:rPr>
                        <a:t>conclusion are evident,</a:t>
                      </a:r>
                    </a:p>
                    <a:p>
                      <a:pPr marL="0" marR="0" lvl="0" indent="0" algn="l" rtl="0">
                        <a:spcBef>
                          <a:spcPts val="0"/>
                        </a:spcBef>
                        <a:buSzPct val="25000"/>
                        <a:buNone/>
                      </a:pPr>
                      <a:r>
                        <a:rPr lang="en-US" sz="900" u="none" strike="noStrike" cap="none" baseline="0">
                          <a:latin typeface="Calibri"/>
                          <a:ea typeface="Calibri"/>
                          <a:cs typeface="Calibri"/>
                          <a:sym typeface="Calibri"/>
                        </a:rPr>
                        <a:t>but may lack clarity or</a:t>
                      </a:r>
                    </a:p>
                    <a:p>
                      <a:pPr marL="0" marR="0" lvl="0" indent="0" algn="l" rtl="0">
                        <a:spcBef>
                          <a:spcPts val="0"/>
                        </a:spcBef>
                        <a:buSzPct val="25000"/>
                        <a:buNone/>
                      </a:pPr>
                      <a:r>
                        <a:rPr lang="en-US" sz="900" u="none" strike="noStrike" cap="none" baseline="0">
                          <a:latin typeface="Calibri"/>
                          <a:ea typeface="Calibri"/>
                          <a:cs typeface="Calibri"/>
                          <a:sym typeface="Calibri"/>
                        </a:rPr>
                        <a:t>Coherence (e.g., attempts to</a:t>
                      </a:r>
                    </a:p>
                    <a:p>
                      <a:pPr marL="0" marR="0" lvl="0" indent="0" algn="l" rtl="0">
                        <a:spcBef>
                          <a:spcPts val="0"/>
                        </a:spcBef>
                        <a:buSzPct val="25000"/>
                        <a:buNone/>
                      </a:pPr>
                      <a:r>
                        <a:rPr lang="en-US" sz="900" u="none" strike="noStrike" cap="none" baseline="0">
                          <a:latin typeface="Calibri"/>
                          <a:ea typeface="Calibri"/>
                          <a:cs typeface="Calibri"/>
                          <a:sym typeface="Calibri"/>
                        </a:rPr>
                        <a:t>connect ideas, but may</a:t>
                      </a:r>
                    </a:p>
                    <a:p>
                      <a:pPr marL="0" marR="0" lvl="0" indent="0" algn="l" rtl="0">
                        <a:spcBef>
                          <a:spcPts val="0"/>
                        </a:spcBef>
                        <a:buSzPct val="25000"/>
                        <a:buNone/>
                      </a:pPr>
                      <a:r>
                        <a:rPr lang="en-US" sz="900" u="none" strike="noStrike" cap="none" baseline="0">
                          <a:latin typeface="Calibri"/>
                          <a:ea typeface="Calibri"/>
                          <a:cs typeface="Calibri"/>
                          <a:sym typeface="Calibri"/>
                        </a:rPr>
                        <a:t>not be logical or make</a:t>
                      </a:r>
                    </a:p>
                    <a:p>
                      <a:pPr marL="0" marR="0" lvl="0" indent="0" algn="l" rtl="0">
                        <a:spcBef>
                          <a:spcPts val="0"/>
                        </a:spcBef>
                        <a:buSzPct val="25000"/>
                        <a:buNone/>
                      </a:pPr>
                      <a:r>
                        <a:rPr lang="en-US" sz="900" u="none" strike="noStrike" cap="none" baseline="0">
                          <a:latin typeface="Calibri"/>
                          <a:ea typeface="Calibri"/>
                          <a:cs typeface="Calibri"/>
                          <a:sym typeface="Calibri"/>
                        </a:rPr>
                        <a:t>sense)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Some elaboration</a:t>
                      </a:r>
                    </a:p>
                    <a:p>
                      <a:pPr marL="0" marR="0" lvl="0" indent="0" algn="l" rtl="0">
                        <a:spcBef>
                          <a:spcPts val="0"/>
                        </a:spcBef>
                        <a:buSzPct val="25000"/>
                        <a:buNone/>
                      </a:pPr>
                      <a:r>
                        <a:rPr lang="en-US" sz="900" u="none" strike="noStrike" cap="none" baseline="0">
                          <a:latin typeface="Calibri"/>
                          <a:ea typeface="Calibri"/>
                          <a:cs typeface="Calibri"/>
                          <a:sym typeface="Calibri"/>
                        </a:rPr>
                        <a:t>strategies are evident in</a:t>
                      </a:r>
                    </a:p>
                    <a:p>
                      <a:pPr marL="0" marR="0" lvl="0" indent="0" algn="l" rtl="0">
                        <a:spcBef>
                          <a:spcPts val="0"/>
                        </a:spcBef>
                        <a:buSzPct val="25000"/>
                        <a:buNone/>
                      </a:pPr>
                      <a:r>
                        <a:rPr lang="en-US" sz="900" u="none" strike="noStrike" cap="none" baseline="0">
                          <a:latin typeface="Calibri"/>
                          <a:ea typeface="Calibri"/>
                          <a:cs typeface="Calibri"/>
                          <a:sym typeface="Calibri"/>
                        </a:rPr>
                        <a:t>drawings or writing (gr</a:t>
                      </a:r>
                    </a:p>
                    <a:p>
                      <a:pPr marL="0" marR="0" lvl="0" indent="0" algn="l" rtl="0">
                        <a:spcBef>
                          <a:spcPts val="0"/>
                        </a:spcBef>
                        <a:buSzPct val="25000"/>
                        <a:buNone/>
                      </a:pPr>
                      <a:r>
                        <a:rPr lang="en-US" sz="900" u="none" strike="noStrike" cap="none" baseline="0">
                          <a:latin typeface="Calibri"/>
                          <a:ea typeface="Calibri"/>
                          <a:cs typeface="Calibri"/>
                          <a:sym typeface="Calibri"/>
                        </a:rPr>
                        <a:t>K-3), or with support/</a:t>
                      </a:r>
                    </a:p>
                    <a:p>
                      <a:pPr marL="0" marR="0" lvl="0" indent="0" algn="l" rtl="0">
                        <a:spcBef>
                          <a:spcPts val="0"/>
                        </a:spcBef>
                        <a:buSzPct val="25000"/>
                        <a:buNone/>
                      </a:pPr>
                      <a:r>
                        <a:rPr lang="en-US" sz="900" u="none" strike="noStrike" cap="none" baseline="0">
                          <a:latin typeface="Calibri"/>
                          <a:ea typeface="Calibri"/>
                          <a:cs typeface="Calibri"/>
                          <a:sym typeface="Calibri"/>
                        </a:rPr>
                        <a:t>questioning from peers</a:t>
                      </a:r>
                    </a:p>
                    <a:p>
                      <a:pPr marL="0" marR="0" lvl="0" indent="0" algn="l" rtl="0">
                        <a:spcBef>
                          <a:spcPts val="0"/>
                        </a:spcBef>
                        <a:buSzPct val="25000"/>
                        <a:buNone/>
                      </a:pPr>
                      <a:r>
                        <a:rPr lang="en-US" sz="900" u="none" strike="noStrike" cap="none" baseline="0">
                          <a:latin typeface="Calibri"/>
                          <a:ea typeface="Calibri"/>
                          <a:cs typeface="Calibri"/>
                          <a:sym typeface="Calibri"/>
                        </a:rPr>
                        <a:t>or adults (gr K -1)</a:t>
                      </a:r>
                    </a:p>
                    <a:p>
                      <a:pPr marL="0" marR="0" lvl="0" indent="0" algn="l" rtl="0">
                        <a:spcBef>
                          <a:spcPts val="0"/>
                        </a:spcBef>
                        <a:buSzPct val="25000"/>
                        <a:buNone/>
                      </a:pPr>
                      <a:r>
                        <a:rPr lang="en-US" sz="900" u="none" strike="noStrike" cap="none" baseline="0">
                          <a:latin typeface="Calibri"/>
                          <a:ea typeface="Calibri"/>
                          <a:cs typeface="Calibri"/>
                          <a:sym typeface="Calibri"/>
                        </a:rPr>
                        <a:t>Ideas may not be fully</a:t>
                      </a:r>
                    </a:p>
                    <a:p>
                      <a:pPr marL="0" marR="0" lvl="0" indent="0" algn="l" rtl="0">
                        <a:spcBef>
                          <a:spcPts val="0"/>
                        </a:spcBef>
                        <a:buSzPct val="25000"/>
                        <a:buNone/>
                      </a:pPr>
                      <a:r>
                        <a:rPr lang="en-US" sz="900" u="none" strike="noStrike" cap="none" baseline="0">
                          <a:latin typeface="Calibri"/>
                          <a:ea typeface="Calibri"/>
                          <a:cs typeface="Calibri"/>
                          <a:sym typeface="Calibri"/>
                        </a:rPr>
                        <a:t>elaborated or details</a:t>
                      </a:r>
                    </a:p>
                    <a:p>
                      <a:pPr marL="0" marR="0" lvl="0" indent="0" algn="l" rtl="0">
                        <a:spcBef>
                          <a:spcPts val="0"/>
                        </a:spcBef>
                        <a:buSzPct val="25000"/>
                        <a:buNone/>
                      </a:pPr>
                      <a:r>
                        <a:rPr lang="en-US" sz="900" u="none" strike="noStrike" cap="none" baseline="0">
                          <a:latin typeface="Calibri"/>
                          <a:ea typeface="Calibri"/>
                          <a:cs typeface="Calibri"/>
                          <a:sym typeface="Calibri"/>
                        </a:rPr>
                        <a:t>may be insufficient to</a:t>
                      </a:r>
                    </a:p>
                    <a:p>
                      <a:pPr marL="0" marR="0" lvl="0" indent="0" algn="l" rtl="0">
                        <a:spcBef>
                          <a:spcPts val="0"/>
                        </a:spcBef>
                        <a:buSzPct val="25000"/>
                        <a:buNone/>
                      </a:pPr>
                      <a:r>
                        <a:rPr lang="en-US" sz="900" u="none" strike="noStrike" cap="none" baseline="0">
                          <a:latin typeface="Calibri"/>
                          <a:ea typeface="Calibri"/>
                          <a:cs typeface="Calibri"/>
                          <a:sym typeface="Calibri"/>
                        </a:rPr>
                        <a:t>support topic</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Vocabulary use has</a:t>
                      </a:r>
                    </a:p>
                    <a:p>
                      <a:pPr marL="0" marR="0" lvl="0" indent="0" algn="l" rtl="0">
                        <a:spcBef>
                          <a:spcPts val="0"/>
                        </a:spcBef>
                        <a:buSzPct val="25000"/>
                        <a:buNone/>
                      </a:pPr>
                      <a:r>
                        <a:rPr lang="en-US" sz="900" u="none" strike="noStrike" cap="none" baseline="0">
                          <a:latin typeface="Calibri"/>
                          <a:ea typeface="Calibri"/>
                          <a:cs typeface="Calibri"/>
                          <a:sym typeface="Calibri"/>
                        </a:rPr>
                        <a:t>minor errors</a:t>
                      </a:r>
                    </a:p>
                    <a:p>
                      <a:pPr marL="0" marR="0" lvl="0" indent="0" algn="l" rtl="0">
                        <a:spcBef>
                          <a:spcPts val="0"/>
                        </a:spcBef>
                        <a:buSzPct val="25000"/>
                        <a:buNone/>
                      </a:pPr>
                      <a:r>
                        <a:rPr lang="en-US" sz="900" u="none" strike="noStrike" cap="none" baseline="0">
                          <a:latin typeface="Calibri"/>
                          <a:ea typeface="Calibri"/>
                          <a:cs typeface="Calibri"/>
                          <a:sym typeface="Calibri"/>
                        </a:rPr>
                        <a:t>Dictates, writes, and</a:t>
                      </a:r>
                    </a:p>
                    <a:p>
                      <a:pPr marL="0" marR="0" lvl="0" indent="0" algn="l" rtl="0">
                        <a:spcBef>
                          <a:spcPts val="0"/>
                        </a:spcBef>
                        <a:buSzPct val="25000"/>
                        <a:buNone/>
                      </a:pPr>
                      <a:r>
                        <a:rPr lang="en-US" sz="900" u="none" strike="noStrike" cap="none" baseline="0">
                          <a:latin typeface="Calibri"/>
                          <a:ea typeface="Calibri"/>
                          <a:cs typeface="Calibri"/>
                          <a:sym typeface="Calibri"/>
                        </a:rPr>
                        <a:t>expands simple</a:t>
                      </a:r>
                    </a:p>
                    <a:p>
                      <a:pPr marL="0" marR="0" lvl="0" indent="0" algn="l" rtl="0">
                        <a:spcBef>
                          <a:spcPts val="0"/>
                        </a:spcBef>
                        <a:buSzPct val="25000"/>
                        <a:buNone/>
                      </a:pPr>
                      <a:r>
                        <a:rPr lang="en-US" sz="900" u="none" strike="noStrike" cap="none" baseline="0">
                          <a:latin typeface="Calibri"/>
                          <a:ea typeface="Calibri"/>
                          <a:cs typeface="Calibri"/>
                          <a:sym typeface="Calibri"/>
                        </a:rPr>
                        <a:t>complete sentences</a:t>
                      </a:r>
                    </a:p>
                    <a:p>
                      <a:pPr marL="0" marR="0" lvl="0" indent="0" algn="l" rtl="0">
                        <a:spcBef>
                          <a:spcPts val="0"/>
                        </a:spcBef>
                        <a:buSzPct val="25000"/>
                        <a:buNone/>
                      </a:pPr>
                      <a:r>
                        <a:rPr lang="en-US" sz="900" u="none" strike="noStrike" cap="none" baseline="0">
                          <a:latin typeface="Calibri"/>
                          <a:ea typeface="Calibri"/>
                          <a:cs typeface="Calibri"/>
                          <a:sym typeface="Calibri"/>
                        </a:rPr>
                        <a:t>Uses adult/peer feedback to</a:t>
                      </a:r>
                    </a:p>
                    <a:p>
                      <a:pPr marL="0" marR="0" lvl="0" indent="0" algn="l" rtl="0">
                        <a:spcBef>
                          <a:spcPts val="0"/>
                        </a:spcBef>
                        <a:buSzPct val="25000"/>
                        <a:buNone/>
                      </a:pPr>
                      <a:r>
                        <a:rPr lang="en-US" sz="900" u="none" strike="noStrike" cap="none" baseline="0">
                          <a:latin typeface="Calibri"/>
                          <a:ea typeface="Calibri"/>
                          <a:cs typeface="Calibri"/>
                          <a:sym typeface="Calibri"/>
                        </a:rPr>
                        <a:t>revise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Edits with support from peers</a:t>
                      </a:r>
                    </a:p>
                    <a:p>
                      <a:pPr marL="0" marR="0" lvl="0" indent="0" algn="l" rtl="0">
                        <a:spcBef>
                          <a:spcPts val="0"/>
                        </a:spcBef>
                        <a:buSzPct val="25000"/>
                        <a:buNone/>
                      </a:pPr>
                      <a:r>
                        <a:rPr lang="en-US" sz="900" u="none" strike="noStrike" cap="none" baseline="0">
                          <a:latin typeface="Calibri"/>
                          <a:ea typeface="Calibri"/>
                          <a:cs typeface="Calibri"/>
                          <a:sym typeface="Calibri"/>
                        </a:rPr>
                        <a:t>or adults (gr 2-3)</a:t>
                      </a:r>
                    </a:p>
                    <a:p>
                      <a:pPr marL="0" marR="0" lvl="0" indent="0" algn="l" rtl="0">
                        <a:spcBef>
                          <a:spcPts val="0"/>
                        </a:spcBef>
                        <a:buSzPct val="25000"/>
                        <a:buNone/>
                      </a:pPr>
                      <a:r>
                        <a:rPr lang="en-US" sz="900" u="none" strike="noStrike" cap="none" baseline="0">
                          <a:latin typeface="Calibri"/>
                          <a:ea typeface="Calibri"/>
                          <a:cs typeface="Calibri"/>
                          <a:sym typeface="Calibri"/>
                        </a:rPr>
                        <a:t>Uses grade-appropriate basic mechanics and word use with some errors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3842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Uses a combination of drawing, dictation, &amp; writing (K) to compose</a:t>
                      </a:r>
                    </a:p>
                    <a:p>
                      <a:pPr marL="0" marR="0" lvl="0" indent="0" algn="l" rtl="0">
                        <a:spcBef>
                          <a:spcPts val="0"/>
                        </a:spcBef>
                        <a:buSzPct val="25000"/>
                        <a:buNone/>
                      </a:pPr>
                      <a:r>
                        <a:rPr lang="en-US" sz="900" u="none" strike="noStrike" cap="none" baseline="0">
                          <a:latin typeface="Calibri"/>
                          <a:ea typeface="Calibri"/>
                          <a:cs typeface="Calibri"/>
                          <a:sym typeface="Calibri"/>
                        </a:rPr>
                        <a:t>Attempts to identify a</a:t>
                      </a:r>
                    </a:p>
                    <a:p>
                      <a:pPr marL="0" marR="0" lvl="0" indent="0" algn="l" rtl="0">
                        <a:spcBef>
                          <a:spcPts val="0"/>
                        </a:spcBef>
                        <a:buSzPct val="25000"/>
                        <a:buNone/>
                      </a:pPr>
                      <a:r>
                        <a:rPr lang="en-US" sz="900" u="none" strike="noStrike" cap="none" baseline="0">
                          <a:latin typeface="Calibri"/>
                          <a:ea typeface="Calibri"/>
                          <a:cs typeface="Calibri"/>
                          <a:sym typeface="Calibri"/>
                        </a:rPr>
                        <a:t>topic but lacks a focus</a:t>
                      </a:r>
                    </a:p>
                    <a:p>
                      <a:pPr marL="0" marR="0" lvl="0" indent="0" algn="l" rtl="0">
                        <a:spcBef>
                          <a:spcPts val="0"/>
                        </a:spcBef>
                        <a:buSzPct val="25000"/>
                        <a:buNone/>
                      </a:pPr>
                      <a:r>
                        <a:rPr lang="en-US" sz="900" u="none" strike="noStrike" cap="none" baseline="0">
                          <a:latin typeface="Calibri"/>
                          <a:ea typeface="Calibri"/>
                          <a:cs typeface="Calibri"/>
                          <a:sym typeface="Calibri"/>
                        </a:rPr>
                        <a:t>or may have more than</a:t>
                      </a:r>
                    </a:p>
                    <a:p>
                      <a:pPr marL="0" marR="0" lvl="0" indent="0" algn="l" rtl="0">
                        <a:spcBef>
                          <a:spcPts val="0"/>
                        </a:spcBef>
                        <a:buSzPct val="25000"/>
                        <a:buNone/>
                      </a:pPr>
                      <a:r>
                        <a:rPr lang="en-US" sz="900" u="none" strike="noStrike" cap="none" baseline="0">
                          <a:latin typeface="Calibri"/>
                          <a:ea typeface="Calibri"/>
                          <a:cs typeface="Calibri"/>
                          <a:sym typeface="Calibri"/>
                        </a:rPr>
                        <a:t>one topic or confusing</a:t>
                      </a:r>
                    </a:p>
                    <a:p>
                      <a:pPr marL="0" marR="0" lvl="0" indent="0" algn="l" rtl="0">
                        <a:spcBef>
                          <a:spcPts val="0"/>
                        </a:spcBef>
                        <a:buSzPct val="25000"/>
                        <a:buNone/>
                      </a:pPr>
                      <a:r>
                        <a:rPr lang="en-US" sz="900" u="none" strike="noStrike" cap="none" baseline="0">
                          <a:latin typeface="Calibri"/>
                          <a:ea typeface="Calibri"/>
                          <a:cs typeface="Calibri"/>
                          <a:sym typeface="Calibri"/>
                        </a:rPr>
                        <a:t>topic as stated</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Attempts introduction,</a:t>
                      </a:r>
                    </a:p>
                    <a:p>
                      <a:pPr marL="0" marR="0" lvl="0" indent="0" algn="l" rtl="0">
                        <a:spcBef>
                          <a:spcPts val="0"/>
                        </a:spcBef>
                        <a:buSzPct val="25000"/>
                        <a:buNone/>
                      </a:pPr>
                      <a:r>
                        <a:rPr lang="en-US" sz="900" u="none" strike="noStrike" cap="none" baseline="0">
                          <a:latin typeface="Calibri"/>
                          <a:ea typeface="Calibri"/>
                          <a:cs typeface="Calibri"/>
                          <a:sym typeface="Calibri"/>
                        </a:rPr>
                        <a:t>body, and conclusion,</a:t>
                      </a:r>
                    </a:p>
                    <a:p>
                      <a:pPr marL="0" marR="0" lvl="0" indent="0" algn="l" rtl="0">
                        <a:spcBef>
                          <a:spcPts val="0"/>
                        </a:spcBef>
                        <a:buSzPct val="25000"/>
                        <a:buNone/>
                      </a:pPr>
                      <a:r>
                        <a:rPr lang="en-US" sz="900" u="none" strike="noStrike" cap="none" baseline="0">
                          <a:latin typeface="Calibri"/>
                          <a:ea typeface="Calibri"/>
                          <a:cs typeface="Calibri"/>
                          <a:sym typeface="Calibri"/>
                        </a:rPr>
                        <a:t>but one or more parts</a:t>
                      </a:r>
                    </a:p>
                    <a:p>
                      <a:pPr marL="0" marR="0" lvl="0" indent="0" algn="l" rtl="0">
                        <a:spcBef>
                          <a:spcPts val="0"/>
                        </a:spcBef>
                        <a:buSzPct val="25000"/>
                        <a:buNone/>
                      </a:pPr>
                      <a:r>
                        <a:rPr lang="en-US" sz="900" u="none" strike="noStrike" cap="none" baseline="0">
                          <a:latin typeface="Calibri"/>
                          <a:ea typeface="Calibri"/>
                          <a:cs typeface="Calibri"/>
                          <a:sym typeface="Calibri"/>
                        </a:rPr>
                        <a:t>are missing</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No details provided or</a:t>
                      </a:r>
                    </a:p>
                    <a:p>
                      <a:pPr marL="0" marR="0" lvl="0" indent="0" algn="l" rtl="0">
                        <a:spcBef>
                          <a:spcPts val="0"/>
                        </a:spcBef>
                        <a:buSzPct val="25000"/>
                        <a:buNone/>
                      </a:pPr>
                      <a:r>
                        <a:rPr lang="en-US" sz="900" u="none" strike="noStrike" cap="none" baseline="0">
                          <a:latin typeface="Calibri"/>
                          <a:ea typeface="Calibri"/>
                          <a:cs typeface="Calibri"/>
                          <a:sym typeface="Calibri"/>
                        </a:rPr>
                        <a:t>attempts to add details</a:t>
                      </a:r>
                    </a:p>
                    <a:p>
                      <a:pPr marL="0" marR="0" lvl="0" indent="0" algn="l" rtl="0">
                        <a:spcBef>
                          <a:spcPts val="0"/>
                        </a:spcBef>
                        <a:buSzPct val="25000"/>
                        <a:buNone/>
                      </a:pPr>
                      <a:r>
                        <a:rPr lang="en-US" sz="900" u="none" strike="noStrike" cap="none" baseline="0">
                          <a:latin typeface="Calibri"/>
                          <a:ea typeface="Calibri"/>
                          <a:cs typeface="Calibri"/>
                          <a:sym typeface="Calibri"/>
                        </a:rPr>
                        <a:t>to drawings or writing</a:t>
                      </a:r>
                    </a:p>
                    <a:p>
                      <a:pPr marL="0" marR="0" lvl="0" indent="0" algn="l" rtl="0">
                        <a:spcBef>
                          <a:spcPts val="0"/>
                        </a:spcBef>
                        <a:buSzPct val="25000"/>
                        <a:buNone/>
                      </a:pPr>
                      <a:r>
                        <a:rPr lang="en-US" sz="900" u="none" strike="noStrike" cap="none" baseline="0">
                          <a:latin typeface="Calibri"/>
                          <a:ea typeface="Calibri"/>
                          <a:cs typeface="Calibri"/>
                          <a:sym typeface="Calibri"/>
                        </a:rPr>
                        <a:t>which may be random,</a:t>
                      </a:r>
                    </a:p>
                    <a:p>
                      <a:pPr marL="0" marR="0" lvl="0" indent="0" algn="l" rtl="0">
                        <a:spcBef>
                          <a:spcPts val="0"/>
                        </a:spcBef>
                        <a:buSzPct val="25000"/>
                        <a:buNone/>
                      </a:pPr>
                      <a:r>
                        <a:rPr lang="en-US" sz="900" u="none" strike="noStrike" cap="none" baseline="0">
                          <a:latin typeface="Calibri"/>
                          <a:ea typeface="Calibri"/>
                          <a:cs typeface="Calibri"/>
                          <a:sym typeface="Calibri"/>
                        </a:rPr>
                        <a:t>inaccurate, or irrelevant</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Generally uses basic,</a:t>
                      </a:r>
                    </a:p>
                    <a:p>
                      <a:pPr marL="0" marR="0" lvl="0" indent="0" algn="l" rtl="0">
                        <a:spcBef>
                          <a:spcPts val="0"/>
                        </a:spcBef>
                        <a:buSzPct val="25000"/>
                        <a:buNone/>
                      </a:pPr>
                      <a:r>
                        <a:rPr lang="en-US" sz="900" u="none" strike="noStrike" cap="none" baseline="0">
                          <a:latin typeface="Calibri"/>
                          <a:ea typeface="Calibri"/>
                          <a:cs typeface="Calibri"/>
                          <a:sym typeface="Calibri"/>
                        </a:rPr>
                        <a:t>incorrect, or below</a:t>
                      </a:r>
                    </a:p>
                    <a:p>
                      <a:pPr marL="0" marR="0" lvl="0" indent="0" algn="l" rtl="0">
                        <a:spcBef>
                          <a:spcPts val="0"/>
                        </a:spcBef>
                        <a:buSzPct val="25000"/>
                        <a:buNone/>
                      </a:pPr>
                      <a:r>
                        <a:rPr lang="en-US" sz="900" u="none" strike="noStrike" cap="none" baseline="0">
                          <a:latin typeface="Calibri"/>
                          <a:ea typeface="Calibri"/>
                          <a:cs typeface="Calibri"/>
                          <a:sym typeface="Calibri"/>
                        </a:rPr>
                        <a:t>grade level vocabulary</a:t>
                      </a:r>
                    </a:p>
                    <a:p>
                      <a:pPr marL="0" marR="0" lvl="0" indent="0" algn="l" rtl="0">
                        <a:spcBef>
                          <a:spcPts val="0"/>
                        </a:spcBef>
                        <a:buSzPct val="25000"/>
                        <a:buNone/>
                      </a:pPr>
                      <a:r>
                        <a:rPr lang="en-US" sz="900" u="none" strike="noStrike" cap="none" baseline="0">
                          <a:latin typeface="Calibri"/>
                          <a:ea typeface="Calibri"/>
                          <a:cs typeface="Calibri"/>
                          <a:sym typeface="Calibri"/>
                        </a:rPr>
                        <a:t>when dictating (K) or</a:t>
                      </a:r>
                    </a:p>
                    <a:p>
                      <a:pPr marL="0" marR="0" lvl="0" indent="0" algn="l" rtl="0">
                        <a:spcBef>
                          <a:spcPts val="0"/>
                        </a:spcBef>
                        <a:buSzPct val="25000"/>
                        <a:buNone/>
                      </a:pPr>
                      <a:r>
                        <a:rPr lang="en-US" sz="900" u="none" strike="noStrike" cap="none" baseline="0">
                          <a:latin typeface="Calibri"/>
                          <a:ea typeface="Calibri"/>
                          <a:cs typeface="Calibri"/>
                          <a:sym typeface="Calibri"/>
                        </a:rPr>
                        <a:t>writing</a:t>
                      </a:r>
                    </a:p>
                    <a:p>
                      <a:pPr marL="0" marR="0" lvl="0" indent="0" algn="l" rtl="0">
                        <a:spcBef>
                          <a:spcPts val="0"/>
                        </a:spcBef>
                        <a:buSzPct val="25000"/>
                        <a:buNone/>
                      </a:pPr>
                      <a:r>
                        <a:rPr lang="en-US" sz="900" u="none" strike="noStrike" cap="none" baseline="0">
                          <a:latin typeface="Calibri"/>
                          <a:ea typeface="Calibri"/>
                          <a:cs typeface="Calibri"/>
                          <a:sym typeface="Calibri"/>
                        </a:rPr>
                        <a:t>Uses adult/peer feedback to</a:t>
                      </a:r>
                    </a:p>
                    <a:p>
                      <a:pPr marL="0" marR="0" lvl="0" indent="0" algn="l" rtl="0">
                        <a:spcBef>
                          <a:spcPts val="0"/>
                        </a:spcBef>
                        <a:buSzPct val="25000"/>
                        <a:buNone/>
                      </a:pPr>
                      <a:r>
                        <a:rPr lang="en-US" sz="900" u="none" strike="noStrike" cap="none" baseline="0">
                          <a:latin typeface="Calibri"/>
                          <a:ea typeface="Calibri"/>
                          <a:cs typeface="Calibri"/>
                          <a:sym typeface="Calibri"/>
                        </a:rPr>
                        <a:t>revise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Edits with support from peers or adults (gr 2-3)</a:t>
                      </a:r>
                    </a:p>
                    <a:p>
                      <a:pPr marL="0" marR="0" lvl="0" indent="0" algn="l" rtl="0">
                        <a:spcBef>
                          <a:spcPts val="0"/>
                        </a:spcBef>
                        <a:buSzPct val="25000"/>
                        <a:buNone/>
                      </a:pPr>
                      <a:r>
                        <a:rPr lang="en-US" sz="900" u="none" strike="noStrike" cap="none" baseline="0">
                          <a:latin typeface="Calibri"/>
                          <a:ea typeface="Calibri"/>
                          <a:cs typeface="Calibri"/>
                          <a:sym typeface="Calibri"/>
                        </a:rPr>
                        <a:t>Uses below grade-level</a:t>
                      </a:r>
                    </a:p>
                    <a:p>
                      <a:pPr marL="0" marR="0" lvl="0" indent="0" algn="l" rtl="0">
                        <a:spcBef>
                          <a:spcPts val="0"/>
                        </a:spcBef>
                        <a:buSzPct val="25000"/>
                        <a:buNone/>
                      </a:pPr>
                      <a:r>
                        <a:rPr lang="en-US" sz="900" u="none" strike="noStrike" cap="none" baseline="0">
                          <a:latin typeface="Calibri"/>
                          <a:ea typeface="Calibri"/>
                          <a:cs typeface="Calibri"/>
                          <a:sym typeface="Calibri"/>
                        </a:rPr>
                        <a:t>basic mechanics with</a:t>
                      </a:r>
                    </a:p>
                    <a:p>
                      <a:pPr marL="0" marR="0" lvl="0" indent="0" algn="l" rtl="0">
                        <a:spcBef>
                          <a:spcPts val="0"/>
                        </a:spcBef>
                        <a:buSzPct val="25000"/>
                        <a:buNone/>
                      </a:pPr>
                      <a:r>
                        <a:rPr lang="en-US" sz="900" u="none" strike="noStrike" cap="none" baseline="0">
                          <a:latin typeface="Calibri"/>
                          <a:ea typeface="Calibri"/>
                          <a:cs typeface="Calibri"/>
                          <a:sym typeface="Calibri"/>
                        </a:rPr>
                        <a:t>frequent errors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45" name="Shape 145"/>
          <p:cNvSpPr/>
          <p:nvPr/>
        </p:nvSpPr>
        <p:spPr>
          <a:xfrm>
            <a:off x="184750" y="184248"/>
            <a:ext cx="7248671"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a:solidFill>
                  <a:schemeClr val="dk1"/>
                </a:solidFill>
                <a:latin typeface="Calibri"/>
                <a:ea typeface="Calibri"/>
                <a:cs typeface="Calibri"/>
                <a:sym typeface="Calibri"/>
              </a:rPr>
              <a:t> Grades K - 2: Generic 4-Point Informational/Explanatory Writing Rubric </a:t>
            </a:r>
          </a:p>
        </p:txBody>
      </p:sp>
      <p:sp>
        <p:nvSpPr>
          <p:cNvPr id="146" name="Shape 146"/>
          <p:cNvSpPr/>
          <p:nvPr/>
        </p:nvSpPr>
        <p:spPr>
          <a:xfrm>
            <a:off x="369502" y="9296400"/>
            <a:ext cx="7402898" cy="232965"/>
          </a:xfrm>
          <a:prstGeom prst="rect">
            <a:avLst/>
          </a:prstGeom>
          <a:noFill/>
          <a:ln>
            <a:noFill/>
          </a:ln>
        </p:spPr>
        <p:txBody>
          <a:bodyPr lIns="92375" tIns="46175" rIns="92375" bIns="46175" anchor="t" anchorCtr="0">
            <a:noAutofit/>
          </a:bodyPr>
          <a:lstStyle/>
          <a:p>
            <a:pPr marL="0" marR="0" lvl="0" indent="0" algn="l" rtl="0">
              <a:spcBef>
                <a:spcPts val="0"/>
              </a:spcBef>
              <a:buSzPct val="25000"/>
              <a:buNone/>
            </a:pPr>
            <a:r>
              <a:rPr lang="en-US" sz="900" b="1" i="0" u="none" strike="noStrike" cap="none" baseline="0">
                <a:solidFill>
                  <a:schemeClr val="dk1"/>
                </a:solidFill>
                <a:latin typeface="Calibri"/>
                <a:ea typeface="Calibri"/>
                <a:cs typeface="Calibri"/>
                <a:sym typeface="Calibri"/>
              </a:rPr>
              <a:t>Working Drafts of ELA rubrics for assessing CCSS writing standards --- © (2010) Karin Hess, National Center for Assessment [khess@nciea.org</a:t>
            </a:r>
          </a:p>
        </p:txBody>
      </p:sp>
      <p:sp>
        <p:nvSpPr>
          <p:cNvPr id="147" name="Shape 147"/>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graphicFrame>
        <p:nvGraphicFramePr>
          <p:cNvPr id="152" name="Shape 152"/>
          <p:cNvGraphicFramePr/>
          <p:nvPr/>
        </p:nvGraphicFramePr>
        <p:xfrm>
          <a:off x="123818" y="457387"/>
          <a:ext cx="7513350" cy="9198741"/>
        </p:xfrm>
        <a:graphic>
          <a:graphicData uri="http://schemas.openxmlformats.org/drawingml/2006/table">
            <a:tbl>
              <a:tblPr>
                <a:noFill/>
                <a:tableStyleId>{F95E7028-446B-4452-9AFC-9DEE1FEF4DB0}</a:tableStyleId>
              </a:tblPr>
              <a:tblGrid>
                <a:gridCol w="677850"/>
                <a:gridCol w="1388050"/>
                <a:gridCol w="1465150"/>
                <a:gridCol w="1542275"/>
                <a:gridCol w="1233825"/>
                <a:gridCol w="120620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a:t>
                      </a:r>
                    </a:p>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-L.4.2, L.4.3b</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-L.5.2</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101442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 </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SzPct val="25000"/>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-W.3.2a-b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-W.4.2a-b</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-W.5.2a-b</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-W.3.2c-d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-W.4.2c-d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-W.5.2c-d</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Research to Build and Present Knowledge:</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-W.3.7-8</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-W.4.7-9</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-W.5.7-9</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-L.3.1b-i, L.3.3a &amp; L.3.6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-L.4.1, L.4.3a, &amp; L.4.6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-L.5.1b-e, L.5.3a &amp; L.5.6</a:t>
                      </a:r>
                    </a:p>
                    <a:p>
                      <a:pPr marL="0" marR="0" lvl="0" indent="0" algn="ctr" rtl="0">
                        <a:lnSpc>
                          <a:spcPct val="115000"/>
                        </a:lnSpc>
                        <a:spcBef>
                          <a:spcPts val="0"/>
                        </a:spcBef>
                        <a:spcAft>
                          <a:spcPts val="0"/>
                        </a:spcAft>
                        <a:buNone/>
                      </a:pPr>
                      <a:endParaRPr sz="600" b="1">
                        <a:latin typeface="Calibri"/>
                        <a:ea typeface="Calibri"/>
                        <a:cs typeface="Calibri"/>
                        <a:sym typeface="Calibri"/>
                      </a:endParaRP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9379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is fully sustained and consistently and purposefully focused: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chemeClr val="dk1"/>
                        </a:buClr>
                        <a:buSzPct val="100000"/>
                        <a:buFont typeface="Arial"/>
                        <a:buChar char="•"/>
                      </a:pPr>
                      <a:r>
                        <a:rPr lang="en-US" sz="900" u="none" strike="noStrike" cap="none" baseline="0">
                          <a:latin typeface="Calibri"/>
                          <a:ea typeface="Calibri"/>
                          <a:cs typeface="Calibri"/>
                          <a:sym typeface="Calibri"/>
                        </a:rPr>
                        <a:t>controlling idea or main idea of a topic is focused, clearly stated, and strongly maintained.</a:t>
                      </a:r>
                    </a:p>
                    <a:p>
                      <a:pPr marL="58738" marR="0" lvl="0" indent="-1588" algn="l" rtl="0">
                        <a:spcBef>
                          <a:spcPts val="0"/>
                        </a:spcBef>
                        <a:spcAft>
                          <a:spcPts val="0"/>
                        </a:spcAft>
                        <a:buClr>
                          <a:schemeClr val="dk1"/>
                        </a:buClr>
                        <a:buFont typeface="Arial"/>
                        <a:buNone/>
                      </a:pPr>
                      <a:endParaRPr sz="900" u="none" strike="noStrike" cap="none" baseline="0">
                        <a:latin typeface="Calibri"/>
                        <a:ea typeface="Calibri"/>
                        <a:cs typeface="Calibri"/>
                        <a:sym typeface="Calibri"/>
                      </a:endParaRPr>
                    </a:p>
                    <a:p>
                      <a:pPr marL="58738" marR="0" lvl="0" indent="-58738" algn="l" rtl="0">
                        <a:spcBef>
                          <a:spcPts val="0"/>
                        </a:spcBef>
                        <a:spcAft>
                          <a:spcPts val="0"/>
                        </a:spcAft>
                        <a:buClr>
                          <a:schemeClr val="dk1"/>
                        </a:buClr>
                        <a:buSzPct val="100000"/>
                        <a:buFont typeface="Arial"/>
                        <a:buChar char="•"/>
                      </a:pPr>
                      <a:r>
                        <a:rPr lang="en-US" sz="900" u="none" strike="noStrike" cap="none" baseline="0">
                          <a:latin typeface="Calibri"/>
                          <a:ea typeface="Calibri"/>
                          <a:cs typeface="Calibri"/>
                          <a:sym typeface="Calibri"/>
                        </a:rPr>
                        <a:t>controlling idea or main idea of a topic is introduced and communicated clearly within the context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has a clear and effective organizational structure creating unity and completeness: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 of a variety of transitional strategies logical progression of ideas from beginning to end. </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 effective introduction and conclusion for audience and purpose.</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provides thorough and convincing support/evidence for the controlling idea or main idea that includes the effective use of sources, facts, and details: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 of evidence from sources is smoothly integrated comprehensive, and relevant .</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use of a variety of elaborative techniques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clearly and effectively expresses ideas, using precise language: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 of academic and domain-specific vocabulary is clearly appropriate for the audience and purpose.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demonstrates a strong command of conventions: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if any, errors are present in usage and sentence formation. </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and consistent use of punctuation, capitalization, and spelling.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20052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is adequately sustained and generally focused:</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focus is clear and for the most part maintained, </a:t>
                      </a:r>
                      <a:r>
                        <a:rPr lang="en-US" sz="900" i="1" u="none" strike="noStrike" cap="none" baseline="0">
                          <a:solidFill>
                            <a:srgbClr val="000000"/>
                          </a:solidFill>
                          <a:latin typeface="Calibri"/>
                          <a:ea typeface="Calibri"/>
                          <a:cs typeface="Calibri"/>
                          <a:sym typeface="Calibri"/>
                        </a:rPr>
                        <a:t>though some loosely related material may be present. </a:t>
                      </a:r>
                    </a:p>
                    <a:p>
                      <a:pPr marL="58738" marR="0" lvl="0" indent="-1588" algn="l" rtl="0">
                        <a:spcBef>
                          <a:spcPts val="0"/>
                        </a:spcBef>
                        <a:spcAft>
                          <a:spcPts val="0"/>
                        </a:spcAft>
                        <a:buClr>
                          <a:schemeClr val="dk1"/>
                        </a:buClr>
                        <a:buFont typeface="Arial"/>
                        <a:buNone/>
                      </a:pPr>
                      <a:endParaRPr sz="900" i="1"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some context for the controlling idea or main idea of the topic is adequate.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has an evident organizational structure and a sense of completeness, though there may be minor flaws and some ideas may be loosely connected: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transitional strategies with some variety adequate progression of ideas from beginning to end.</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introduction and conclusion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provides adequate support/evidence for the controlling idea or main idea that includes the use of sources, facts, and details: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some evidence from sources is integrated, though citations may be general or imprecise .</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some elaborative techniques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adequately expresses ideas, employing a mix of precise with more general language.</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Use of domain-specific vocabulary is generally appropriate for the audience and purpose.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demonstrates an adequate command of conventions: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2388" algn="l" rtl="0">
                        <a:spcBef>
                          <a:spcPts val="0"/>
                        </a:spcBef>
                        <a:spcAft>
                          <a:spcPts val="0"/>
                        </a:spcAft>
                        <a:buClr>
                          <a:srgbClr val="000000"/>
                        </a:buClr>
                        <a:buSzPct val="100000"/>
                        <a:buFont typeface="Arial"/>
                        <a:buChar char="•"/>
                      </a:pPr>
                      <a:r>
                        <a:rPr lang="en-US" sz="800" u="none" strike="noStrike" cap="none" baseline="0">
                          <a:solidFill>
                            <a:srgbClr val="000000"/>
                          </a:solidFill>
                          <a:latin typeface="Calibri"/>
                          <a:ea typeface="Calibri"/>
                          <a:cs typeface="Calibri"/>
                          <a:sym typeface="Calibri"/>
                        </a:rPr>
                        <a:t>some errors in usage and sentence formation may be present, but no systematic pattern of errors is displayed.</a:t>
                      </a:r>
                    </a:p>
                    <a:p>
                      <a:pPr marL="58738" marR="0" lvl="0" indent="-1588" algn="l" rtl="0">
                        <a:spcBef>
                          <a:spcPts val="0"/>
                        </a:spcBef>
                        <a:spcAft>
                          <a:spcPts val="0"/>
                        </a:spcAft>
                        <a:buClr>
                          <a:schemeClr val="dk1"/>
                        </a:buClr>
                        <a:buFont typeface="Arial"/>
                        <a:buNone/>
                      </a:pPr>
                      <a:endParaRPr sz="800" u="none" strike="noStrike" cap="none" baseline="0">
                        <a:solidFill>
                          <a:srgbClr val="000000"/>
                        </a:solidFill>
                        <a:latin typeface="Calibri"/>
                        <a:ea typeface="Calibri"/>
                        <a:cs typeface="Calibri"/>
                        <a:sym typeface="Calibri"/>
                      </a:endParaRPr>
                    </a:p>
                    <a:p>
                      <a:pPr marL="58738" marR="0" lvl="0" indent="-52388" algn="l" rtl="0">
                        <a:spcBef>
                          <a:spcPts val="0"/>
                        </a:spcBef>
                        <a:spcAft>
                          <a:spcPts val="0"/>
                        </a:spcAft>
                        <a:buClr>
                          <a:srgbClr val="000000"/>
                        </a:buClr>
                        <a:buSzPct val="100000"/>
                        <a:buFont typeface="Arial"/>
                        <a:buChar char="•"/>
                      </a:pPr>
                      <a:r>
                        <a:rPr lang="en-US" sz="800" u="none" strike="noStrike" cap="none" baseline="0">
                          <a:solidFill>
                            <a:srgbClr val="000000"/>
                          </a:solidFill>
                          <a:latin typeface="Calibri"/>
                          <a:ea typeface="Calibri"/>
                          <a:cs typeface="Calibri"/>
                          <a:sym typeface="Calibri"/>
                        </a:rPr>
                        <a:t>adequate use of punctuation, capitalization, and spelling.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9379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is somewhat sustained and may have a minor drift in focus:</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be clearly focused on the controlling or main idea, but is insufficiently sustained.</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controlling idea or main idea may be unclear and somewhat unfocused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has an inconsistent organizational structure, and flaws are evident: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 use of transitional strategies with little variety uneven progression of ideas from beginning to end.</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conclusion and introduction, if present, are weak.</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provides uneven, cursory support/evidence for the controlling idea or main idea that includes partial or uneven use of sources, facts, and details: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evidence from sources is weakly integrated, and citations, if present, are uneven.</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weak or uneven use of elaborative techniques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expresses ideas unevenly, using simplistic language: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 of domain-specific vocabulary that may at times be inappropriate for the audience and purpose.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demonstrates a partial command of conventions: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frequent errors in usage may obscure meaning. </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 use of punctuation, capitalization, and spelling.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4179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may be related to the topic but may provide little or no focus:</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be very brief may have a major drift focus.</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be confusing or ambiguous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has little or no discernible organizational structure: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or no transitional strategies are evident .</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frequent extraneous ideas may intrude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provides minimal support/evidence for the controlling idea or main idea that includes little or no use of sources, facts, and details: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 of evidence from the source material is minimal, absent, in error, or irrelevant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expression of ideas is vague, lacks clarity, or is confusing: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uses limited language or domain-specific vocabulary. </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have little sense of audience and purpose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demonstrates a lack of command of conventions: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errors are frequent and severe.</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meaning is often obscure.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53" name="Shape 153"/>
          <p:cNvSpPr/>
          <p:nvPr/>
        </p:nvSpPr>
        <p:spPr>
          <a:xfrm>
            <a:off x="184750" y="43698"/>
            <a:ext cx="7248671"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a:solidFill>
                  <a:schemeClr val="dk1"/>
                </a:solidFill>
                <a:latin typeface="Calibri"/>
                <a:ea typeface="Calibri"/>
                <a:cs typeface="Calibri"/>
                <a:sym typeface="Calibri"/>
              </a:rPr>
              <a:t> Grades 3 - 5: Generic 4-Point Informational/Explanatory Writing Rubric </a:t>
            </a:r>
          </a:p>
        </p:txBody>
      </p:sp>
      <p:sp>
        <p:nvSpPr>
          <p:cNvPr id="154" name="Shape 154"/>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graphicFrame>
        <p:nvGraphicFramePr>
          <p:cNvPr id="159" name="Shape 159"/>
          <p:cNvGraphicFramePr/>
          <p:nvPr/>
        </p:nvGraphicFramePr>
        <p:xfrm>
          <a:off x="123818" y="457387"/>
          <a:ext cx="7513350" cy="9349873"/>
        </p:xfrm>
        <a:graphic>
          <a:graphicData uri="http://schemas.openxmlformats.org/drawingml/2006/table">
            <a:tbl>
              <a:tblPr>
                <a:noFill/>
                <a:tableStyleId>{260C0423-EDEC-4AE1-A376-E2CD434C3789}</a:tableStyleId>
              </a:tblPr>
              <a:tblGrid>
                <a:gridCol w="677850"/>
                <a:gridCol w="1388050"/>
                <a:gridCol w="1465150"/>
                <a:gridCol w="1542275"/>
                <a:gridCol w="1233825"/>
                <a:gridCol w="120620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a:t>
                      </a:r>
                    </a:p>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-L.6.2 &amp; L.6.3</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626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-W.6.2a-e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-W.6.2a, W.6.2c &amp; W.6.2f</a:t>
                      </a:r>
                    </a:p>
                    <a:p>
                      <a:pPr marL="0" marR="0" lvl="0" indent="0" algn="ctr" rtl="0">
                        <a:spcBef>
                          <a:spcPts val="0"/>
                        </a:spcBef>
                        <a:buNone/>
                      </a:pPr>
                      <a:endParaRPr sz="600" b="1">
                        <a:latin typeface="Calibri"/>
                        <a:ea typeface="Calibri"/>
                        <a:cs typeface="Calibri"/>
                        <a:sym typeface="Calibri"/>
                      </a:endParaRP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Research to Build and Present Knowledge:</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-W.6.2b, W.6.2d, &amp; W.6.7-9</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-L.6.1, L.6.3 &amp; L.6.6.1</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23532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is fully sustained and consistently and purposefully focused:</a:t>
                      </a:r>
                    </a:p>
                    <a:p>
                      <a:pPr marL="0" marR="0" lvl="0" indent="0" algn="l" rtl="0">
                        <a:lnSpc>
                          <a:spcPct val="100000"/>
                        </a:lnSpc>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 </a:t>
                      </a:r>
                    </a:p>
                    <a:p>
                      <a:pPr marL="52388" marR="0" lvl="0" indent="-52388" algn="l" rtl="0">
                        <a:lnSpc>
                          <a:spcPct val="100000"/>
                        </a:lnSpc>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controlling idea or main idea of a topic is focused, clearly stated, and strongly maintained. </a:t>
                      </a:r>
                    </a:p>
                    <a:p>
                      <a:pPr marL="52388" marR="0" lvl="0" indent="4761" algn="l" rtl="0">
                        <a:lnSpc>
                          <a:spcPct val="100000"/>
                        </a:lnSpc>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2388" marR="0" lvl="0" indent="-52388" algn="l" rtl="0">
                        <a:lnSpc>
                          <a:spcPct val="100000"/>
                        </a:lnSpc>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controlling idea or main idea of a topic is introduced and communicated clearly within the context .</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has a clear and effective organizational structure creating unity and completeness: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2388" marR="0" lvl="0" indent="-5238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 of a variety of transitional strategies  logical progression of ideas from beginning to end. </a:t>
                      </a:r>
                    </a:p>
                    <a:p>
                      <a:pPr marL="52388" marR="0" lvl="0" indent="4761"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2388" marR="0" lvl="0" indent="-5238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introduction and conclusion for audience and purpose.</a:t>
                      </a:r>
                    </a:p>
                    <a:p>
                      <a:pPr marL="52388" marR="0" lvl="0" indent="-523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2388" marR="0" lvl="0" indent="-5238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strong connections among ideas, with some syntactic variety. </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provides thorough and convincing support/evidence for the controlling idea or main idea that includes the effective use of sources, facts, and details.</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2388" marR="0" lvl="0" indent="-5238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The response achieves substantial depth that is specific and relevant: </a:t>
                      </a:r>
                    </a:p>
                    <a:p>
                      <a:pPr marL="52388" marR="0" lvl="0" indent="4761"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2388" marR="0" lvl="0" indent="-5238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 of evidence from sources is smoothly integrated, comprehensive, and concrete effective use of a variety of elaborative techniques. </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clearly and effectively expresses ideas, using precise language: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2388" marR="0" lvl="0" indent="-5238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 of academic and domain-specific vocabulary is clearly appropriate for the audience and purpose. </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demonstrates a strong command of conventions: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2388" marR="0" lvl="0" indent="-5238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if any, errors are present in usage and sentence formation.</a:t>
                      </a:r>
                    </a:p>
                    <a:p>
                      <a:pPr marL="52388" marR="0" lvl="0" indent="4761"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2388" marR="0" lvl="0" indent="-5238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and consistent use of punctuation, capitalization, and spelling. </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22286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lnSpc>
                          <a:spcPct val="115000"/>
                        </a:lnSpc>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is adequately sustained and generally focused:</a:t>
                      </a:r>
                    </a:p>
                    <a:p>
                      <a:pPr marL="0" marR="0" lvl="0" indent="0" algn="l" rtl="0">
                        <a:lnSpc>
                          <a:spcPct val="115000"/>
                        </a:lnSpc>
                        <a:spcBef>
                          <a:spcPts val="0"/>
                        </a:spcBef>
                        <a:spcAft>
                          <a:spcPts val="0"/>
                        </a:spcAft>
                        <a:buNone/>
                      </a:pPr>
                      <a:endParaRPr sz="900" u="none" strike="noStrike" cap="none" baseline="0">
                        <a:latin typeface="Calibri"/>
                        <a:ea typeface="Calibri"/>
                        <a:cs typeface="Calibri"/>
                        <a:sym typeface="Calibri"/>
                      </a:endParaRPr>
                    </a:p>
                    <a:p>
                      <a:pPr marL="52388" marR="0" lvl="0" indent="-52388" algn="l" rtl="0">
                        <a:lnSpc>
                          <a:spcPct val="115000"/>
                        </a:lnSpc>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focus is clear and for the most part maintained, </a:t>
                      </a:r>
                      <a:r>
                        <a:rPr lang="en-US" sz="900" i="1" u="none" strike="noStrike" cap="none" baseline="0">
                          <a:solidFill>
                            <a:srgbClr val="000000"/>
                          </a:solidFill>
                          <a:latin typeface="Calibri"/>
                          <a:ea typeface="Calibri"/>
                          <a:cs typeface="Calibri"/>
                          <a:sym typeface="Calibri"/>
                        </a:rPr>
                        <a:t>though some loosely related material may be present. </a:t>
                      </a:r>
                    </a:p>
                    <a:p>
                      <a:pPr marL="52388" marR="0" lvl="0" indent="4761" algn="l" rtl="0">
                        <a:lnSpc>
                          <a:spcPct val="115000"/>
                        </a:lnSpc>
                        <a:spcBef>
                          <a:spcPts val="0"/>
                        </a:spcBef>
                        <a:spcAft>
                          <a:spcPts val="0"/>
                        </a:spcAft>
                        <a:buClr>
                          <a:schemeClr val="dk1"/>
                        </a:buClr>
                        <a:buFont typeface="Arial"/>
                        <a:buNone/>
                      </a:pPr>
                      <a:endParaRPr sz="900" i="1" u="none" strike="noStrike" cap="none" baseline="0">
                        <a:solidFill>
                          <a:srgbClr val="000000"/>
                        </a:solidFill>
                        <a:latin typeface="Calibri"/>
                        <a:ea typeface="Calibri"/>
                        <a:cs typeface="Calibri"/>
                        <a:sym typeface="Calibri"/>
                      </a:endParaRPr>
                    </a:p>
                    <a:p>
                      <a:pPr marL="52388" marR="0" lvl="0" indent="-52388" algn="l" rtl="0">
                        <a:lnSpc>
                          <a:spcPct val="115000"/>
                        </a:lnSpc>
                        <a:spcBef>
                          <a:spcPts val="0"/>
                        </a:spcBef>
                        <a:spcAft>
                          <a:spcPts val="0"/>
                        </a:spcAft>
                        <a:buClr>
                          <a:srgbClr val="000000"/>
                        </a:buClr>
                        <a:buSzPct val="100000"/>
                        <a:buFont typeface="Arial"/>
                        <a:buChar char="•"/>
                      </a:pPr>
                      <a:r>
                        <a:rPr lang="en-US" sz="900" i="0" u="none" strike="noStrike" cap="none" baseline="0">
                          <a:solidFill>
                            <a:srgbClr val="000000"/>
                          </a:solidFill>
                          <a:latin typeface="Calibri"/>
                          <a:ea typeface="Calibri"/>
                          <a:cs typeface="Calibri"/>
                          <a:sym typeface="Calibri"/>
                        </a:rPr>
                        <a:t>some context for the controlling idea or main idea of the topic is adequate. </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has an evident organizational structure and a sense of completeness, though there may be minor flaws and some ideas may be loosely connected: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2388" marR="0" lvl="0" indent="-5238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transitional strategies with some variety adequate progression of ideas from beginning to end.</a:t>
                      </a:r>
                    </a:p>
                    <a:p>
                      <a:pPr marL="52388" marR="0" lvl="0" indent="4761"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2388" marR="0" lvl="0" indent="-5238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introduction and conclusion adequate, if slightly inconsistent, connection among ideas. </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provides adequate support/evidence for the controlling idea or main idea that includes the use of sources, facts, and details:</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2388" marR="0" lvl="0" indent="-5238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some evidence from sources is integrated, though citations may be general or imprecise. </a:t>
                      </a:r>
                    </a:p>
                    <a:p>
                      <a:pPr marL="52388" marR="0" lvl="0" indent="4761"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2388" marR="0" lvl="0" indent="-5238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some elaborative techniques. </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adequately expresses ideas, employing a mix of precise with more general language: </a:t>
                      </a:r>
                    </a:p>
                    <a:p>
                      <a:pPr marL="52388" marR="0" lvl="0" indent="-5238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 of domain-specific vocabulary is generally appropriate for the audience and purpose. </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demonstrates an adequate command of conventions: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2388" marR="0" lvl="0" indent="-5238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some errors in usage and sentence formation may be present, but no systematic pattern of errors is displayed.</a:t>
                      </a:r>
                    </a:p>
                    <a:p>
                      <a:pPr marL="0" marR="0" lvl="0" indent="57150"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2388" marR="0" lvl="0" indent="-5238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punctuation, capitalization, and spelling </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7995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u="none" strike="noStrike" cap="none" baseline="0">
                          <a:solidFill>
                            <a:srgbClr val="000000"/>
                          </a:solidFill>
                          <a:latin typeface="Calibri"/>
                          <a:ea typeface="Calibri"/>
                          <a:cs typeface="Calibri"/>
                          <a:sym typeface="Calibri"/>
                        </a:rPr>
                        <a:t> The response is somewhat sustained and may have a minor drift in focus: </a:t>
                      </a:r>
                    </a:p>
                    <a:p>
                      <a:pPr marL="52388" marR="0" lvl="0" indent="-52388" algn="l" rtl="0">
                        <a:spcBef>
                          <a:spcPts val="0"/>
                        </a:spcBef>
                        <a:buClr>
                          <a:srgbClr val="000000"/>
                        </a:buClr>
                        <a:buSzPct val="100000"/>
                        <a:buFont typeface="Arial"/>
                        <a:buChar char="•"/>
                      </a:pPr>
                      <a:r>
                        <a:rPr lang="en-US" sz="900" b="0" u="none" strike="noStrike" cap="none" baseline="0">
                          <a:solidFill>
                            <a:srgbClr val="000000"/>
                          </a:solidFill>
                          <a:latin typeface="Calibri"/>
                          <a:ea typeface="Calibri"/>
                          <a:cs typeface="Calibri"/>
                          <a:sym typeface="Calibri"/>
                        </a:rPr>
                        <a:t>may be clearly focused on the controlling or main idea, but is insufficiently sustained </a:t>
                      </a:r>
                    </a:p>
                    <a:p>
                      <a:pPr marL="52388" marR="0" lvl="0" indent="-52388" algn="l" rtl="0">
                        <a:spcBef>
                          <a:spcPts val="0"/>
                        </a:spcBef>
                        <a:buClr>
                          <a:srgbClr val="000000"/>
                        </a:buClr>
                        <a:buSzPct val="100000"/>
                        <a:buFont typeface="Arial"/>
                        <a:buChar char="•"/>
                      </a:pPr>
                      <a:r>
                        <a:rPr lang="en-US" sz="900" b="0" u="none" strike="noStrike" cap="none" baseline="0">
                          <a:solidFill>
                            <a:srgbClr val="000000"/>
                          </a:solidFill>
                          <a:latin typeface="Calibri"/>
                          <a:ea typeface="Calibri"/>
                          <a:cs typeface="Calibri"/>
                          <a:sym typeface="Calibri"/>
                        </a:rPr>
                        <a:t>controlling idea or main idea may be unclear and somewhat unfocused </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response has an inconsistent organizational structure, and flaws are evident: </a:t>
                      </a:r>
                    </a:p>
                    <a:p>
                      <a:pPr marL="52388" marR="0" lvl="0" indent="-5238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 use of transitional strategies with little variety </a:t>
                      </a:r>
                    </a:p>
                    <a:p>
                      <a:pPr marL="52388" marR="0" lvl="0" indent="-5238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uneven progression of ideas from beginning to end </a:t>
                      </a:r>
                    </a:p>
                    <a:p>
                      <a:pPr marL="52388" marR="0" lvl="0" indent="-5238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conclusion and introduction, if present, are weak </a:t>
                      </a:r>
                    </a:p>
                    <a:p>
                      <a:pPr marL="52388" marR="0" lvl="0" indent="-5238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weak connection among ideas </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response provides uneven, cursory support/evidence for the controlling idea or main idea that includes partial or uneven use of sources, facts, and details: </a:t>
                      </a:r>
                    </a:p>
                    <a:p>
                      <a:pPr marL="52388" marR="0" lvl="0" indent="-5238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evidence from sources is weakly integrated, and citations, if present, are uneven </a:t>
                      </a:r>
                    </a:p>
                    <a:p>
                      <a:pPr marL="52388" marR="0" lvl="0" indent="-5238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weak or uneven use of elaborative techniques </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response expresses ideas unevenly, using simplistic language: </a:t>
                      </a:r>
                    </a:p>
                    <a:p>
                      <a:pPr marL="52388" marR="0" lvl="0" indent="-5238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 of domain-specific vocabulary that may at times be inappropriate for the audience and purpose </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response demonstrates a partial command of conventions: </a:t>
                      </a:r>
                    </a:p>
                    <a:p>
                      <a:pPr marL="52388" marR="0" lvl="0" indent="-5238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frequent errors in usage may obscure meaning </a:t>
                      </a:r>
                    </a:p>
                    <a:p>
                      <a:pPr marL="52388" marR="0" lvl="0" indent="-5238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 use of punctuation, capitalization, and spelling </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3842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may be related to the topic but may provide little or no focus:</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2388" marR="0" lvl="0" indent="-5238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be very brief may have a major drift focus.</a:t>
                      </a:r>
                    </a:p>
                    <a:p>
                      <a:pPr marL="52388" marR="0" lvl="0" indent="4761"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2388" marR="0" lvl="0" indent="-5238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be confusing or ambiguous.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has little or no discernible organizational structure: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or no transitional strategies are evident. </a:t>
                      </a:r>
                    </a:p>
                    <a:p>
                      <a:pPr marL="58738" marR="0" lvl="0" indent="-1588"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frequent extraneous ideas may intrude.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provides minimal support/evidence for the controlling idea or main idea that includes little or no use of sources, facts, and details: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2388" marR="0" lvl="0" indent="-5238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 of evidence from the source material is minimal, absent, in error, or irrelevant </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Clr>
                          <a:srgbClr val="000000"/>
                        </a:buClr>
                        <a:buSzPct val="25000"/>
                        <a:buFont typeface="Arial"/>
                        <a:buNone/>
                      </a:pPr>
                      <a:r>
                        <a:rPr lang="en-US" sz="900" u="none" strike="noStrike" cap="none" baseline="0">
                          <a:solidFill>
                            <a:srgbClr val="000000"/>
                          </a:solidFill>
                          <a:latin typeface="Calibri"/>
                          <a:ea typeface="Calibri"/>
                          <a:cs typeface="Calibri"/>
                          <a:sym typeface="Calibri"/>
                        </a:rPr>
                        <a:t>The response expression of ideas is vague, lacks clarity, or is confusing: </a:t>
                      </a:r>
                    </a:p>
                    <a:p>
                      <a:pPr marL="0" marR="0" lvl="0" indent="0" algn="l" rtl="0">
                        <a:spcBef>
                          <a:spcPts val="0"/>
                        </a:spcBef>
                        <a:spcAft>
                          <a:spcPts val="0"/>
                        </a:spcAft>
                        <a:buClr>
                          <a:schemeClr val="dk1"/>
                        </a:buClr>
                        <a:buFont typeface="Arial"/>
                        <a:buNone/>
                      </a:pPr>
                      <a:endParaRPr sz="900" u="none" strike="noStrike" cap="none" baseline="0">
                        <a:solidFill>
                          <a:srgbClr val="000000"/>
                        </a:solidFill>
                        <a:latin typeface="Calibri"/>
                        <a:ea typeface="Calibri"/>
                        <a:cs typeface="Calibri"/>
                        <a:sym typeface="Calibri"/>
                      </a:endParaRPr>
                    </a:p>
                    <a:p>
                      <a:pPr marL="52388" marR="0" lvl="0" indent="-5238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uses limited language or domain-specific vocabulary </a:t>
                      </a:r>
                    </a:p>
                    <a:p>
                      <a:pPr marL="52388" marR="0" lvl="0" indent="-5238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have little sense of audience and purpose </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a:solidFill>
                            <a:srgbClr val="000000"/>
                          </a:solidFill>
                          <a:latin typeface="Calibri"/>
                          <a:ea typeface="Calibri"/>
                          <a:cs typeface="Calibri"/>
                          <a:sym typeface="Calibri"/>
                        </a:rPr>
                        <a:t>The response demonstrates a lack of command of conventions: </a:t>
                      </a:r>
                    </a:p>
                    <a:p>
                      <a:pPr marL="0" marR="0" lvl="0" indent="0" algn="l" rtl="0">
                        <a:spcBef>
                          <a:spcPts val="0"/>
                        </a:spcBef>
                        <a:spcAft>
                          <a:spcPts val="0"/>
                        </a:spcAft>
                        <a:buNone/>
                      </a:pPr>
                      <a:endParaRPr sz="900" u="none" strike="noStrike" cap="none" baseline="0">
                        <a:solidFill>
                          <a:srgbClr val="000000"/>
                        </a:solidFill>
                        <a:latin typeface="Calibri"/>
                        <a:ea typeface="Calibri"/>
                        <a:cs typeface="Calibri"/>
                        <a:sym typeface="Calibri"/>
                      </a:endParaRPr>
                    </a:p>
                    <a:p>
                      <a:pPr marL="52388" marR="0" lvl="0" indent="-52388" algn="l" rtl="0">
                        <a:spcBef>
                          <a:spcPts val="0"/>
                        </a:spcBef>
                        <a:spcAft>
                          <a:spcPts val="0"/>
                        </a:spcAft>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errors are frequent and severe and meaning is often obscure. </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60" name="Shape 160"/>
          <p:cNvSpPr/>
          <p:nvPr/>
        </p:nvSpPr>
        <p:spPr>
          <a:xfrm>
            <a:off x="184750" y="43698"/>
            <a:ext cx="7248671"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a:solidFill>
                  <a:schemeClr val="dk1"/>
                </a:solidFill>
                <a:latin typeface="Calibri"/>
                <a:ea typeface="Calibri"/>
                <a:cs typeface="Calibri"/>
                <a:sym typeface="Calibri"/>
              </a:rPr>
              <a:t> Grades 6 - 12: Generic 4-Point Informational/Explanatory Writing Rubric </a:t>
            </a:r>
          </a:p>
        </p:txBody>
      </p:sp>
      <p:sp>
        <p:nvSpPr>
          <p:cNvPr id="161" name="Shape 161"/>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8758</Words>
  <Application>Microsoft Office PowerPoint</Application>
  <PresentationFormat>Custom</PresentationFormat>
  <Paragraphs>1338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Richmond, Susan</cp:lastModifiedBy>
  <cp:revision>2</cp:revision>
  <dcterms:modified xsi:type="dcterms:W3CDTF">2015-04-16T00:09:43Z</dcterms:modified>
</cp:coreProperties>
</file>