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6.xml" ContentType="application/vnd.openxmlformats-officedocument.presentationml.notes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8" r:id="rId2"/>
    <p:sldId id="256" r:id="rId3"/>
    <p:sldId id="257" r:id="rId4"/>
    <p:sldId id="259" r:id="rId5"/>
    <p:sldId id="260" r:id="rId6"/>
    <p:sldId id="261" r:id="rId7"/>
  </p:sldIdLst>
  <p:sldSz cx="10058400" cy="7772400"/>
  <p:notesSz cx="7010400" cy="92964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DFF"/>
    <a:srgbClr val="FFCCFF"/>
    <a:srgbClr val="E5F5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112" autoAdjust="0"/>
    <p:restoredTop sz="94554" autoAdjust="0"/>
  </p:normalViewPr>
  <p:slideViewPr>
    <p:cSldViewPr>
      <p:cViewPr>
        <p:scale>
          <a:sx n="80" d="100"/>
          <a:sy n="80" d="100"/>
        </p:scale>
        <p:origin x="-336" y="-636"/>
      </p:cViewPr>
      <p:guideLst>
        <p:guide orient="horz" pos="2448"/>
        <p:guide pos="3168"/>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dirty="0"/>
          </a:p>
        </p:txBody>
      </p:sp>
      <p:sp>
        <p:nvSpPr>
          <p:cNvPr id="1229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249363" y="696913"/>
            <a:ext cx="4511675" cy="34861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dirty="0"/>
          </a:p>
        </p:txBody>
      </p:sp>
      <p:sp>
        <p:nvSpPr>
          <p:cNvPr id="1229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A272BB57-D48C-41C2-9B7A-47BDB6CA305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a:ln/>
        </p:spPr>
      </p:sp>
      <p:sp>
        <p:nvSpPr>
          <p:cNvPr id="5122" name="Notes Placeholder 2"/>
          <p:cNvSpPr>
            <a:spLocks noGrp="1"/>
          </p:cNvSpPr>
          <p:nvPr>
            <p:ph type="body" idx="1"/>
          </p:nvPr>
        </p:nvSpPr>
        <p:spPr>
          <a:noFill/>
          <a:ln/>
        </p:spPr>
        <p:txBody>
          <a:bodyPr/>
          <a:lstStyle/>
          <a:p>
            <a:pPr eaLnBrk="1" hangingPunct="1"/>
            <a:endParaRPr lang="en-US" dirty="0" smtClean="0"/>
          </a:p>
        </p:txBody>
      </p:sp>
      <p:sp>
        <p:nvSpPr>
          <p:cNvPr id="5123" name="Slide Number Placeholder 3"/>
          <p:cNvSpPr>
            <a:spLocks noGrp="1"/>
          </p:cNvSpPr>
          <p:nvPr>
            <p:ph type="sldNum" sz="quarter" idx="5"/>
          </p:nvPr>
        </p:nvSpPr>
        <p:spPr>
          <a:noFill/>
        </p:spPr>
        <p:txBody>
          <a:bodyPr/>
          <a:lstStyle/>
          <a:p>
            <a:fld id="{3EC103BF-8C43-45FB-8146-CFAF29281610}" type="slidenum">
              <a:rPr lang="en-US" smtClean="0"/>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a:ln/>
        </p:spPr>
      </p:sp>
      <p:sp>
        <p:nvSpPr>
          <p:cNvPr id="7170" name="Notes Placeholder 2"/>
          <p:cNvSpPr>
            <a:spLocks noGrp="1"/>
          </p:cNvSpPr>
          <p:nvPr>
            <p:ph type="body" idx="1"/>
          </p:nvPr>
        </p:nvSpPr>
        <p:spPr>
          <a:noFill/>
          <a:ln/>
        </p:spPr>
        <p:txBody>
          <a:bodyPr/>
          <a:lstStyle/>
          <a:p>
            <a:pPr eaLnBrk="1" hangingPunct="1"/>
            <a:endParaRPr lang="en-US" dirty="0" smtClean="0"/>
          </a:p>
        </p:txBody>
      </p:sp>
      <p:sp>
        <p:nvSpPr>
          <p:cNvPr id="7171" name="Slide Number Placeholder 3"/>
          <p:cNvSpPr>
            <a:spLocks noGrp="1"/>
          </p:cNvSpPr>
          <p:nvPr>
            <p:ph type="sldNum" sz="quarter" idx="5"/>
          </p:nvPr>
        </p:nvSpPr>
        <p:spPr>
          <a:noFill/>
        </p:spPr>
        <p:txBody>
          <a:bodyPr/>
          <a:lstStyle/>
          <a:p>
            <a:fld id="{42F96DA4-ABA7-4855-954E-2EE22F3D6777}"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a:ln/>
        </p:spPr>
      </p:sp>
      <p:sp>
        <p:nvSpPr>
          <p:cNvPr id="9218" name="Notes Placeholder 2"/>
          <p:cNvSpPr>
            <a:spLocks noGrp="1"/>
          </p:cNvSpPr>
          <p:nvPr>
            <p:ph type="body" idx="1"/>
          </p:nvPr>
        </p:nvSpPr>
        <p:spPr>
          <a:noFill/>
          <a:ln/>
        </p:spPr>
        <p:txBody>
          <a:bodyPr/>
          <a:lstStyle/>
          <a:p>
            <a:pPr eaLnBrk="1" hangingPunct="1"/>
            <a:endParaRPr lang="en-US" dirty="0" smtClean="0"/>
          </a:p>
        </p:txBody>
      </p:sp>
      <p:sp>
        <p:nvSpPr>
          <p:cNvPr id="9219" name="Slide Number Placeholder 3"/>
          <p:cNvSpPr>
            <a:spLocks noGrp="1"/>
          </p:cNvSpPr>
          <p:nvPr>
            <p:ph type="sldNum" sz="quarter" idx="5"/>
          </p:nvPr>
        </p:nvSpPr>
        <p:spPr>
          <a:noFill/>
        </p:spPr>
        <p:txBody>
          <a:bodyPr/>
          <a:lstStyle/>
          <a:p>
            <a:fld id="{E5DB4875-4BEE-4A56-A094-F4BDDFD9AF18}"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a:ln/>
        </p:spPr>
      </p:sp>
      <p:sp>
        <p:nvSpPr>
          <p:cNvPr id="11266" name="Notes Placeholder 2"/>
          <p:cNvSpPr>
            <a:spLocks noGrp="1"/>
          </p:cNvSpPr>
          <p:nvPr>
            <p:ph type="body" idx="1"/>
          </p:nvPr>
        </p:nvSpPr>
        <p:spPr>
          <a:noFill/>
          <a:ln/>
        </p:spPr>
        <p:txBody>
          <a:bodyPr/>
          <a:lstStyle/>
          <a:p>
            <a:pPr eaLnBrk="1" hangingPunct="1"/>
            <a:endParaRPr lang="en-US" dirty="0" smtClean="0"/>
          </a:p>
        </p:txBody>
      </p:sp>
      <p:sp>
        <p:nvSpPr>
          <p:cNvPr id="11267" name="Slide Number Placeholder 3"/>
          <p:cNvSpPr>
            <a:spLocks noGrp="1"/>
          </p:cNvSpPr>
          <p:nvPr>
            <p:ph type="sldNum" sz="quarter" idx="5"/>
          </p:nvPr>
        </p:nvSpPr>
        <p:spPr>
          <a:noFill/>
        </p:spPr>
        <p:txBody>
          <a:bodyPr/>
          <a:lstStyle/>
          <a:p>
            <a:fld id="{12691B44-7342-42D1-8A61-7D3053CD1CB2}" type="slidenum">
              <a:rPr lang="en-US" smtClean="0"/>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a:ln/>
        </p:spPr>
      </p:sp>
      <p:sp>
        <p:nvSpPr>
          <p:cNvPr id="13314" name="Notes Placeholder 2"/>
          <p:cNvSpPr>
            <a:spLocks noGrp="1"/>
          </p:cNvSpPr>
          <p:nvPr>
            <p:ph type="body" idx="1"/>
          </p:nvPr>
        </p:nvSpPr>
        <p:spPr>
          <a:noFill/>
          <a:ln/>
        </p:spPr>
        <p:txBody>
          <a:bodyPr/>
          <a:lstStyle/>
          <a:p>
            <a:pPr eaLnBrk="1" hangingPunct="1"/>
            <a:endParaRPr lang="en-US" dirty="0" smtClean="0"/>
          </a:p>
        </p:txBody>
      </p:sp>
      <p:sp>
        <p:nvSpPr>
          <p:cNvPr id="13315" name="Slide Number Placeholder 3"/>
          <p:cNvSpPr>
            <a:spLocks noGrp="1"/>
          </p:cNvSpPr>
          <p:nvPr>
            <p:ph type="sldNum" sz="quarter" idx="5"/>
          </p:nvPr>
        </p:nvSpPr>
        <p:spPr>
          <a:noFill/>
        </p:spPr>
        <p:txBody>
          <a:bodyPr/>
          <a:lstStyle/>
          <a:p>
            <a:fld id="{39C54778-E6CA-4B3E-9913-EEE54B65D3E5}"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pPr eaLnBrk="1" hangingPunct="1"/>
            <a:endParaRPr lang="en-US" dirty="0" smtClean="0"/>
          </a:p>
        </p:txBody>
      </p:sp>
      <p:sp>
        <p:nvSpPr>
          <p:cNvPr id="15363" name="Slide Number Placeholder 3"/>
          <p:cNvSpPr>
            <a:spLocks noGrp="1"/>
          </p:cNvSpPr>
          <p:nvPr>
            <p:ph type="sldNum" sz="quarter" idx="5"/>
          </p:nvPr>
        </p:nvSpPr>
        <p:spPr>
          <a:noFill/>
        </p:spPr>
        <p:txBody>
          <a:bodyPr/>
          <a:lstStyle/>
          <a:p>
            <a:fld id="{1CB73679-3EAB-4DDE-B32B-7A093FDDB24D}" type="slidenum">
              <a:rPr lang="en-US" smtClean="0"/>
              <a:pPr/>
              <a:t>6</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Lst>
  <p:txStyles>
    <p:titleStyle>
      <a:lvl1pPr algn="ctr" defTabSz="1019175" rtl="0" eaLnBrk="0" fontAlgn="base" hangingPunct="0">
        <a:spcBef>
          <a:spcPct val="0"/>
        </a:spcBef>
        <a:spcAft>
          <a:spcPct val="0"/>
        </a:spcAft>
        <a:defRPr sz="4900">
          <a:solidFill>
            <a:schemeClr val="tx2"/>
          </a:solidFill>
          <a:latin typeface="+mj-lt"/>
          <a:ea typeface="+mj-ea"/>
          <a:cs typeface="+mj-cs"/>
        </a:defRPr>
      </a:lvl1pPr>
      <a:lvl2pPr algn="ctr" defTabSz="1019175" rtl="0" eaLnBrk="0" fontAlgn="base" hangingPunct="0">
        <a:spcBef>
          <a:spcPct val="0"/>
        </a:spcBef>
        <a:spcAft>
          <a:spcPct val="0"/>
        </a:spcAft>
        <a:defRPr sz="4900">
          <a:solidFill>
            <a:schemeClr val="tx2"/>
          </a:solidFill>
          <a:latin typeface="Arial" charset="0"/>
        </a:defRPr>
      </a:lvl2pPr>
      <a:lvl3pPr algn="ctr" defTabSz="1019175" rtl="0" eaLnBrk="0" fontAlgn="base" hangingPunct="0">
        <a:spcBef>
          <a:spcPct val="0"/>
        </a:spcBef>
        <a:spcAft>
          <a:spcPct val="0"/>
        </a:spcAft>
        <a:defRPr sz="4900">
          <a:solidFill>
            <a:schemeClr val="tx2"/>
          </a:solidFill>
          <a:latin typeface="Arial" charset="0"/>
        </a:defRPr>
      </a:lvl3pPr>
      <a:lvl4pPr algn="ctr" defTabSz="1019175" rtl="0" eaLnBrk="0" fontAlgn="base" hangingPunct="0">
        <a:spcBef>
          <a:spcPct val="0"/>
        </a:spcBef>
        <a:spcAft>
          <a:spcPct val="0"/>
        </a:spcAft>
        <a:defRPr sz="4900">
          <a:solidFill>
            <a:schemeClr val="tx2"/>
          </a:solidFill>
          <a:latin typeface="Arial" charset="0"/>
        </a:defRPr>
      </a:lvl4pPr>
      <a:lvl5pPr algn="ctr" defTabSz="1019175" rtl="0" eaLnBrk="0" fontAlgn="base" hangingPunct="0">
        <a:spcBef>
          <a:spcPct val="0"/>
        </a:spcBef>
        <a:spcAft>
          <a:spcPct val="0"/>
        </a:spcAft>
        <a:defRPr sz="4900">
          <a:solidFill>
            <a:schemeClr val="tx2"/>
          </a:solidFill>
          <a:latin typeface="Arial" charset="0"/>
        </a:defRPr>
      </a:lvl5pPr>
      <a:lvl6pPr marL="457200" algn="ctr" defTabSz="1019175" rtl="0" fontAlgn="base">
        <a:spcBef>
          <a:spcPct val="0"/>
        </a:spcBef>
        <a:spcAft>
          <a:spcPct val="0"/>
        </a:spcAft>
        <a:defRPr sz="4900">
          <a:solidFill>
            <a:schemeClr val="tx2"/>
          </a:solidFill>
          <a:latin typeface="Arial" charset="0"/>
        </a:defRPr>
      </a:lvl6pPr>
      <a:lvl7pPr marL="914400" algn="ctr" defTabSz="1019175" rtl="0" fontAlgn="base">
        <a:spcBef>
          <a:spcPct val="0"/>
        </a:spcBef>
        <a:spcAft>
          <a:spcPct val="0"/>
        </a:spcAft>
        <a:defRPr sz="4900">
          <a:solidFill>
            <a:schemeClr val="tx2"/>
          </a:solidFill>
          <a:latin typeface="Arial" charset="0"/>
        </a:defRPr>
      </a:lvl7pPr>
      <a:lvl8pPr marL="1371600" algn="ctr" defTabSz="1019175" rtl="0" fontAlgn="base">
        <a:spcBef>
          <a:spcPct val="0"/>
        </a:spcBef>
        <a:spcAft>
          <a:spcPct val="0"/>
        </a:spcAft>
        <a:defRPr sz="4900">
          <a:solidFill>
            <a:schemeClr val="tx2"/>
          </a:solidFill>
          <a:latin typeface="Arial" charset="0"/>
        </a:defRPr>
      </a:lvl8pPr>
      <a:lvl9pPr marL="1828800" algn="ctr" defTabSz="1019175" rtl="0" fontAlgn="base">
        <a:spcBef>
          <a:spcPct val="0"/>
        </a:spcBef>
        <a:spcAft>
          <a:spcPct val="0"/>
        </a:spcAft>
        <a:defRPr sz="4900">
          <a:solidFill>
            <a:schemeClr val="tx2"/>
          </a:solidFill>
          <a:latin typeface="Arial" charset="0"/>
        </a:defRPr>
      </a:lvl9pPr>
    </p:titleStyle>
    <p:bodyStyle>
      <a:lvl1pPr marL="382588" indent="-382588" algn="l" defTabSz="1019175" rtl="0" eaLnBrk="0" fontAlgn="base" hangingPunct="0">
        <a:spcBef>
          <a:spcPct val="20000"/>
        </a:spcBef>
        <a:spcAft>
          <a:spcPct val="0"/>
        </a:spcAft>
        <a:buChar char="•"/>
        <a:defRPr sz="3600">
          <a:solidFill>
            <a:schemeClr val="tx1"/>
          </a:solidFill>
          <a:latin typeface="+mn-lt"/>
          <a:ea typeface="+mn-ea"/>
          <a:cs typeface="+mn-cs"/>
        </a:defRPr>
      </a:lvl1pPr>
      <a:lvl2pPr marL="827088" indent="-317500" algn="l" defTabSz="1019175" rtl="0" eaLnBrk="0" fontAlgn="base" hangingPunct="0">
        <a:spcBef>
          <a:spcPct val="20000"/>
        </a:spcBef>
        <a:spcAft>
          <a:spcPct val="0"/>
        </a:spcAft>
        <a:buChar char="–"/>
        <a:defRPr sz="3100">
          <a:solidFill>
            <a:schemeClr val="tx1"/>
          </a:solidFill>
          <a:latin typeface="+mn-lt"/>
        </a:defRPr>
      </a:lvl2pPr>
      <a:lvl3pPr marL="1273175" indent="-254000" algn="l" defTabSz="1019175" rtl="0" eaLnBrk="0" fontAlgn="base" hangingPunct="0">
        <a:spcBef>
          <a:spcPct val="20000"/>
        </a:spcBef>
        <a:spcAft>
          <a:spcPct val="0"/>
        </a:spcAft>
        <a:buChar char="•"/>
        <a:defRPr sz="2700">
          <a:solidFill>
            <a:schemeClr val="tx1"/>
          </a:solidFill>
          <a:latin typeface="+mn-lt"/>
        </a:defRPr>
      </a:lvl3pPr>
      <a:lvl4pPr marL="1782763" indent="-254000" algn="l" defTabSz="1019175" rtl="0" eaLnBrk="0" fontAlgn="base" hangingPunct="0">
        <a:spcBef>
          <a:spcPct val="20000"/>
        </a:spcBef>
        <a:spcAft>
          <a:spcPct val="0"/>
        </a:spcAft>
        <a:buChar char="–"/>
        <a:defRPr sz="2200">
          <a:solidFill>
            <a:schemeClr val="tx1"/>
          </a:solidFill>
          <a:latin typeface="+mn-lt"/>
        </a:defRPr>
      </a:lvl4pPr>
      <a:lvl5pPr marL="2292350" indent="-254000" algn="l" defTabSz="1019175" rtl="0" eaLnBrk="0" fontAlgn="base" hangingPunct="0">
        <a:spcBef>
          <a:spcPct val="20000"/>
        </a:spcBef>
        <a:spcAft>
          <a:spcPct val="0"/>
        </a:spcAft>
        <a:buChar char="»"/>
        <a:defRPr sz="2200">
          <a:solidFill>
            <a:schemeClr val="tx1"/>
          </a:solidFill>
          <a:latin typeface="+mn-lt"/>
        </a:defRPr>
      </a:lvl5pPr>
      <a:lvl6pPr marL="2749550" indent="-254000" algn="l" defTabSz="1019175" rtl="0" fontAlgn="base">
        <a:spcBef>
          <a:spcPct val="20000"/>
        </a:spcBef>
        <a:spcAft>
          <a:spcPct val="0"/>
        </a:spcAft>
        <a:buChar char="»"/>
        <a:defRPr sz="2200">
          <a:solidFill>
            <a:schemeClr val="tx1"/>
          </a:solidFill>
          <a:latin typeface="+mn-lt"/>
        </a:defRPr>
      </a:lvl6pPr>
      <a:lvl7pPr marL="3206750" indent="-254000" algn="l" defTabSz="1019175" rtl="0" fontAlgn="base">
        <a:spcBef>
          <a:spcPct val="20000"/>
        </a:spcBef>
        <a:spcAft>
          <a:spcPct val="0"/>
        </a:spcAft>
        <a:buChar char="»"/>
        <a:defRPr sz="2200">
          <a:solidFill>
            <a:schemeClr val="tx1"/>
          </a:solidFill>
          <a:latin typeface="+mn-lt"/>
        </a:defRPr>
      </a:lvl7pPr>
      <a:lvl8pPr marL="3663950" indent="-254000" algn="l" defTabSz="1019175" rtl="0" fontAlgn="base">
        <a:spcBef>
          <a:spcPct val="20000"/>
        </a:spcBef>
        <a:spcAft>
          <a:spcPct val="0"/>
        </a:spcAft>
        <a:buChar char="»"/>
        <a:defRPr sz="2200">
          <a:solidFill>
            <a:schemeClr val="tx1"/>
          </a:solidFill>
          <a:latin typeface="+mn-lt"/>
        </a:defRPr>
      </a:lvl8pPr>
      <a:lvl9pPr marL="4121150" indent="-254000" algn="l" defTabSz="1019175"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p:cNvSpPr txBox="1">
            <a:spLocks noChangeArrowheads="1"/>
          </p:cNvSpPr>
          <p:nvPr/>
        </p:nvSpPr>
        <p:spPr bwMode="auto">
          <a:xfrm>
            <a:off x="3962400" y="7469188"/>
            <a:ext cx="749300" cy="26987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11</a:t>
            </a:r>
            <a:endParaRPr lang="en-US" sz="700" dirty="0">
              <a:latin typeface="Verdana" pitchFamily="34" charset="0"/>
            </a:endParaRPr>
          </a:p>
        </p:txBody>
      </p:sp>
      <p:sp>
        <p:nvSpPr>
          <p:cNvPr id="8" name="TextBox 7"/>
          <p:cNvSpPr txBox="1"/>
          <p:nvPr/>
        </p:nvSpPr>
        <p:spPr>
          <a:xfrm>
            <a:off x="5562600" y="228600"/>
            <a:ext cx="4038600" cy="738664"/>
          </a:xfrm>
          <a:prstGeom prst="rect">
            <a:avLst/>
          </a:prstGeom>
          <a:noFill/>
        </p:spPr>
        <p:txBody>
          <a:bodyPr wrap="square" rtlCol="0">
            <a:spAutoFit/>
          </a:bodyPr>
          <a:lstStyle/>
          <a:p>
            <a:pPr algn="ctr"/>
            <a:r>
              <a:rPr lang="en-US" sz="2400" b="1" i="1" dirty="0" smtClean="0">
                <a:effectLst>
                  <a:outerShdw blurRad="38100" dist="38100" dir="2700000" algn="tl">
                    <a:srgbClr val="000000">
                      <a:alpha val="43137"/>
                    </a:srgbClr>
                  </a:outerShdw>
                </a:effectLst>
                <a:latin typeface="Verdana" pitchFamily="34" charset="0"/>
              </a:rPr>
              <a:t>Grade 5 MATH:</a:t>
            </a:r>
          </a:p>
          <a:p>
            <a:pPr algn="ctr"/>
            <a:r>
              <a:rPr lang="en-US" sz="900" dirty="0" smtClean="0">
                <a:latin typeface="Verdana" pitchFamily="34" charset="0"/>
              </a:rPr>
              <a:t>Oregon Department of Education Standards </a:t>
            </a:r>
          </a:p>
          <a:p>
            <a:pPr algn="ctr"/>
            <a:r>
              <a:rPr lang="en-US" sz="900" dirty="0" smtClean="0">
                <a:latin typeface="Verdana" pitchFamily="34" charset="0"/>
              </a:rPr>
              <a:t>for Practice or Progress Monitoring.</a:t>
            </a:r>
            <a:endParaRPr lang="en-US" sz="900" dirty="0">
              <a:latin typeface="Verdana" pitchFamily="34" charset="0"/>
            </a:endParaRPr>
          </a:p>
        </p:txBody>
      </p:sp>
      <p:sp>
        <p:nvSpPr>
          <p:cNvPr id="9" name="TextBox 8"/>
          <p:cNvSpPr txBox="1"/>
          <p:nvPr/>
        </p:nvSpPr>
        <p:spPr>
          <a:xfrm>
            <a:off x="533400" y="6858000"/>
            <a:ext cx="4191000" cy="215444"/>
          </a:xfrm>
          <a:prstGeom prst="rect">
            <a:avLst/>
          </a:prstGeom>
          <a:noFill/>
        </p:spPr>
        <p:txBody>
          <a:bodyPr wrap="square" rtlCol="0">
            <a:spAutoFit/>
          </a:bodyPr>
          <a:lstStyle/>
          <a:p>
            <a:pPr algn="ctr"/>
            <a:r>
              <a:rPr lang="en-US" sz="800" dirty="0" smtClean="0">
                <a:latin typeface="Verdana" pitchFamily="34" charset="0"/>
              </a:rPr>
              <a:t>These problems are presented in an </a:t>
            </a:r>
            <a:r>
              <a:rPr lang="en-US" sz="800" b="1" dirty="0" smtClean="0">
                <a:effectLst>
                  <a:outerShdw blurRad="38100" dist="38100" dir="2700000" algn="tl">
                    <a:srgbClr val="000000">
                      <a:alpha val="43137"/>
                    </a:srgbClr>
                  </a:outerShdw>
                </a:effectLst>
                <a:latin typeface="Verdana" pitchFamily="34" charset="0"/>
              </a:rPr>
              <a:t>OAKS testing format</a:t>
            </a:r>
            <a:r>
              <a:rPr lang="en-US" sz="800" dirty="0" smtClean="0">
                <a:latin typeface="Verdana" pitchFamily="34" charset="0"/>
              </a:rPr>
              <a:t>.  </a:t>
            </a:r>
          </a:p>
        </p:txBody>
      </p:sp>
      <p:sp>
        <p:nvSpPr>
          <p:cNvPr id="12" name="TextBox 11"/>
          <p:cNvSpPr txBox="1"/>
          <p:nvPr/>
        </p:nvSpPr>
        <p:spPr>
          <a:xfrm>
            <a:off x="5562600" y="2133600"/>
            <a:ext cx="4038600" cy="400110"/>
          </a:xfrm>
          <a:prstGeom prst="rect">
            <a:avLst/>
          </a:prstGeom>
          <a:noFill/>
        </p:spPr>
        <p:txBody>
          <a:bodyPr wrap="square" rtlCol="0">
            <a:spAutoFit/>
          </a:bodyPr>
          <a:lstStyle/>
          <a:p>
            <a:pPr algn="ctr"/>
            <a:r>
              <a:rPr lang="en-US" sz="1000" dirty="0" smtClean="0">
                <a:effectLst>
                  <a:outerShdw blurRad="38100" dist="38100" dir="2700000" algn="tl">
                    <a:srgbClr val="000000">
                      <a:alpha val="43137"/>
                    </a:srgbClr>
                  </a:outerShdw>
                </a:effectLst>
                <a:latin typeface="Verdana" pitchFamily="34" charset="0"/>
              </a:rPr>
              <a:t>This booklet will focus </a:t>
            </a:r>
            <a:r>
              <a:rPr lang="en-US" sz="1000" b="1" u="sng" dirty="0" smtClean="0">
                <a:latin typeface="Verdana" pitchFamily="34" charset="0"/>
              </a:rPr>
              <a:t>ONLY</a:t>
            </a:r>
            <a:r>
              <a:rPr lang="en-US" sz="1000" dirty="0" smtClean="0">
                <a:effectLst>
                  <a:outerShdw blurRad="38100" dist="38100" dir="2700000" algn="tl">
                    <a:srgbClr val="000000">
                      <a:alpha val="43137"/>
                    </a:srgbClr>
                  </a:outerShdw>
                </a:effectLst>
                <a:latin typeface="Verdana" pitchFamily="34" charset="0"/>
              </a:rPr>
              <a:t> on the items in </a:t>
            </a:r>
          </a:p>
          <a:p>
            <a:pPr algn="ctr"/>
            <a:r>
              <a:rPr lang="en-US" sz="1000" b="1" i="1" u="sng" dirty="0" smtClean="0">
                <a:effectLst>
                  <a:outerShdw blurRad="38100" dist="38100" dir="2700000" algn="tl">
                    <a:srgbClr val="000000">
                      <a:alpha val="43137"/>
                    </a:srgbClr>
                  </a:outerShdw>
                </a:effectLst>
                <a:latin typeface="Verdana" pitchFamily="34" charset="0"/>
              </a:rPr>
              <a:t>Bold Black [5.3.6 &amp; 5.3.7]</a:t>
            </a:r>
            <a:r>
              <a:rPr lang="en-US" sz="1000" b="1" i="1" dirty="0" smtClean="0">
                <a:effectLst>
                  <a:outerShdw blurRad="38100" dist="38100" dir="2700000" algn="tl">
                    <a:srgbClr val="000000">
                      <a:alpha val="43137"/>
                    </a:srgbClr>
                  </a:outerShdw>
                </a:effectLst>
                <a:latin typeface="Verdana" pitchFamily="34" charset="0"/>
              </a:rPr>
              <a:t> </a:t>
            </a:r>
            <a:r>
              <a:rPr lang="en-US" sz="1000" dirty="0" smtClean="0">
                <a:effectLst>
                  <a:outerShdw blurRad="38100" dist="38100" dir="2700000" algn="tl">
                    <a:srgbClr val="000000">
                      <a:alpha val="43137"/>
                    </a:srgbClr>
                  </a:outerShdw>
                </a:effectLst>
                <a:latin typeface="Verdana" pitchFamily="34" charset="0"/>
              </a:rPr>
              <a:t>in the table below.</a:t>
            </a:r>
            <a:endParaRPr lang="en-US" sz="1000" dirty="0">
              <a:effectLst>
                <a:outerShdw blurRad="38100" dist="38100" dir="2700000" algn="tl">
                  <a:srgbClr val="000000">
                    <a:alpha val="43137"/>
                  </a:srgbClr>
                </a:outerShdw>
              </a:effectLst>
              <a:latin typeface="Verdana" pitchFamily="34" charset="0"/>
            </a:endParaRPr>
          </a:p>
        </p:txBody>
      </p:sp>
      <p:sp>
        <p:nvSpPr>
          <p:cNvPr id="11" name="TextBox 10"/>
          <p:cNvSpPr txBox="1"/>
          <p:nvPr/>
        </p:nvSpPr>
        <p:spPr>
          <a:xfrm>
            <a:off x="5486400" y="1752600"/>
            <a:ext cx="40386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Book #9</a:t>
            </a:r>
            <a:endParaRPr lang="en-US" sz="2400" b="1" dirty="0">
              <a:effectLst>
                <a:outerShdw blurRad="38100" dist="38100" dir="2700000" algn="tl">
                  <a:srgbClr val="000000">
                    <a:alpha val="43137"/>
                  </a:srgbClr>
                </a:outerShdw>
              </a:effectLst>
            </a:endParaRPr>
          </a:p>
        </p:txBody>
      </p:sp>
      <p:sp>
        <p:nvSpPr>
          <p:cNvPr id="16" name="TextBox 15"/>
          <p:cNvSpPr txBox="1"/>
          <p:nvPr/>
        </p:nvSpPr>
        <p:spPr>
          <a:xfrm>
            <a:off x="457200" y="304800"/>
            <a:ext cx="4343400" cy="2246769"/>
          </a:xfrm>
          <a:prstGeom prst="rect">
            <a:avLst/>
          </a:prstGeom>
          <a:solidFill>
            <a:schemeClr val="bg1">
              <a:lumMod val="95000"/>
            </a:schemeClr>
          </a:solidFill>
          <a:ln>
            <a:solidFill>
              <a:schemeClr val="accent1"/>
            </a:solidFill>
          </a:ln>
        </p:spPr>
        <p:txBody>
          <a:bodyPr wrap="square" rtlCol="0">
            <a:spAutoFit/>
          </a:bodyPr>
          <a:lstStyle/>
          <a:p>
            <a:r>
              <a:rPr lang="en-US" sz="1000" b="1" u="sng" dirty="0" smtClean="0">
                <a:latin typeface="Verdana" pitchFamily="34" charset="0"/>
              </a:rPr>
              <a:t>Teachers:  </a:t>
            </a:r>
            <a:r>
              <a:rPr lang="en-US" sz="1000" dirty="0" smtClean="0">
                <a:latin typeface="Verdana" pitchFamily="34" charset="0"/>
              </a:rPr>
              <a:t>To assure that the above standards are understood, always remind, ask and show your students:</a:t>
            </a:r>
          </a:p>
          <a:p>
            <a:endParaRPr lang="en-US" sz="1000" b="1" u="sng" dirty="0" smtClean="0">
              <a:latin typeface="Verdana" pitchFamily="34" charset="0"/>
            </a:endParaRPr>
          </a:p>
          <a:p>
            <a:r>
              <a:rPr lang="en-US" sz="1000" b="1" u="sng" dirty="0" smtClean="0"/>
              <a:t>5.3.6</a:t>
            </a:r>
          </a:p>
          <a:p>
            <a:r>
              <a:rPr lang="en-US" sz="1000" dirty="0" smtClean="0"/>
              <a:t>How can you find volume when you are not given the dimensions?</a:t>
            </a:r>
          </a:p>
          <a:p>
            <a:endParaRPr lang="en-US" sz="1000" dirty="0" smtClean="0"/>
          </a:p>
          <a:p>
            <a:pPr algn="ctr"/>
            <a:r>
              <a:rPr lang="fr-FR" sz="1000" b="1" u="sng" dirty="0" smtClean="0"/>
              <a:t>BRIDGES CORRELATION to 5.3.6</a:t>
            </a:r>
          </a:p>
          <a:p>
            <a:endParaRPr lang="en-US" sz="1000" dirty="0" smtClean="0"/>
          </a:p>
          <a:p>
            <a:r>
              <a:rPr lang="en-US" sz="1000" dirty="0" smtClean="0"/>
              <a:t>Unit 3, Session 20	</a:t>
            </a:r>
          </a:p>
          <a:p>
            <a:r>
              <a:rPr lang="en-US" sz="1000" dirty="0" smtClean="0"/>
              <a:t>Home Connections, Vol. 1: HC 31	</a:t>
            </a:r>
          </a:p>
          <a:p>
            <a:r>
              <a:rPr lang="en-US" sz="1000" dirty="0" smtClean="0"/>
              <a:t>January Calendar Grid</a:t>
            </a:r>
          </a:p>
          <a:p>
            <a:r>
              <a:rPr lang="en-US" sz="1000" dirty="0" smtClean="0"/>
              <a:t>April Calendar Grid	</a:t>
            </a:r>
          </a:p>
          <a:p>
            <a:r>
              <a:rPr lang="en-US" sz="1000" dirty="0" smtClean="0"/>
              <a:t>Set D2 Measurement: Volume, Activities 1 &amp; 2, and Independent Worksheets 1 &amp; 2	</a:t>
            </a:r>
          </a:p>
        </p:txBody>
      </p:sp>
      <p:graphicFrame>
        <p:nvGraphicFramePr>
          <p:cNvPr id="17" name="Table 16"/>
          <p:cNvGraphicFramePr>
            <a:graphicFrameLocks noGrp="1"/>
          </p:cNvGraphicFramePr>
          <p:nvPr/>
        </p:nvGraphicFramePr>
        <p:xfrm>
          <a:off x="5638800" y="2667000"/>
          <a:ext cx="3886200" cy="3358814"/>
        </p:xfrm>
        <a:graphic>
          <a:graphicData uri="http://schemas.openxmlformats.org/drawingml/2006/table">
            <a:tbl>
              <a:tblPr/>
              <a:tblGrid>
                <a:gridCol w="3886200"/>
              </a:tblGrid>
              <a:tr h="385945">
                <a:tc>
                  <a:txBody>
                    <a:bodyPr/>
                    <a:lstStyle/>
                    <a:p>
                      <a:pPr marL="109538" indent="0"/>
                      <a:r>
                        <a:rPr lang="en-US" sz="800" b="0" kern="1200" baseline="0" dirty="0" smtClean="0">
                          <a:solidFill>
                            <a:schemeClr val="tx1"/>
                          </a:solidFill>
                          <a:latin typeface="+mn-lt"/>
                          <a:ea typeface="+mn-ea"/>
                          <a:cs typeface="+mn-cs"/>
                        </a:rPr>
                        <a:t>5.3.1 Identify and classify triangles by their angles (acute, right, obtuse) and sides (scalene, isosceles, equilateral).</a:t>
                      </a:r>
                      <a:endParaRPr lang="en-US" sz="800" b="0" kern="1200" dirty="0" smtClean="0">
                        <a:solidFill>
                          <a:schemeClr val="tx1"/>
                        </a:solidFill>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879">
                <a:tc>
                  <a:txBody>
                    <a:bodyPr/>
                    <a:lstStyle/>
                    <a:p>
                      <a:pPr marL="109538" indent="0"/>
                      <a:r>
                        <a:rPr lang="en-US" sz="800" b="0" kern="1200" baseline="0" dirty="0" smtClean="0">
                          <a:solidFill>
                            <a:schemeClr val="tx1"/>
                          </a:solidFill>
                          <a:latin typeface="+mn-lt"/>
                          <a:ea typeface="+mn-ea"/>
                          <a:cs typeface="+mn-cs"/>
                        </a:rPr>
                        <a:t>5.3.2 Find and justify relationships among the formulas for the areas of triangles and  parallelograms.</a:t>
                      </a:r>
                      <a:endParaRPr lang="en-US" sz="800" b="0" kern="1200" dirty="0">
                        <a:solidFill>
                          <a:schemeClr val="tx1"/>
                        </a:solidFill>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93318">
                <a:tc>
                  <a:txBody>
                    <a:bodyPr/>
                    <a:lstStyle/>
                    <a:p>
                      <a:pPr marL="109538" indent="0"/>
                      <a:r>
                        <a:rPr lang="en-US" sz="800" b="0" kern="1200" baseline="0" dirty="0" smtClean="0">
                          <a:solidFill>
                            <a:schemeClr val="tx1"/>
                          </a:solidFill>
                          <a:latin typeface="+mn-lt"/>
                          <a:ea typeface="+mn-ea"/>
                          <a:cs typeface="+mn-cs"/>
                        </a:rPr>
                        <a:t>5.3.3 Describe three-dimensional shapes (triangular and- rectangular prisms, cube, triangular- and square-based pyramids, cylinder, cone, and sphere) by the number of edges, faces, and/or vertices as well as types of faces.</a:t>
                      </a:r>
                      <a:r>
                        <a:rPr lang="en-US" sz="800" b="0" kern="1200" dirty="0" smtClean="0">
                          <a:solidFill>
                            <a:schemeClr val="tx1"/>
                          </a:solidFill>
                          <a:latin typeface="+mn-lt"/>
                          <a:ea typeface="+mn-ea"/>
                          <a:cs typeface="+mn-cs"/>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659">
                <a:tc>
                  <a:txBody>
                    <a:bodyPr/>
                    <a:lstStyle/>
                    <a:p>
                      <a:pPr marL="109538" indent="0"/>
                      <a:r>
                        <a:rPr lang="en-US" sz="800" b="0" kern="1200" baseline="0" dirty="0" smtClean="0">
                          <a:solidFill>
                            <a:schemeClr val="tx1"/>
                          </a:solidFill>
                          <a:latin typeface="+mn-lt"/>
                          <a:ea typeface="+mn-ea"/>
                          <a:cs typeface="+mn-cs"/>
                        </a:rPr>
                        <a:t>5.3.4 Recognize volume as an attribute of three-dimensional space.</a:t>
                      </a:r>
                      <a:endParaRPr lang="en-US" sz="800" b="0" kern="1200" dirty="0">
                        <a:solidFill>
                          <a:schemeClr val="tx1"/>
                        </a:solidFill>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3380">
                <a:tc>
                  <a:txBody>
                    <a:bodyPr/>
                    <a:lstStyle/>
                    <a:p>
                      <a:pPr marL="109538" indent="0"/>
                      <a:r>
                        <a:rPr lang="en-US" sz="800" b="0" kern="1200" baseline="0" dirty="0" smtClean="0">
                          <a:solidFill>
                            <a:schemeClr val="tx1"/>
                          </a:solidFill>
                          <a:latin typeface="+mn-lt"/>
                          <a:ea typeface="+mn-ea"/>
                          <a:cs typeface="+mn-cs"/>
                        </a:rPr>
                        <a:t>5.3.5 Determine volume by finding the total number of same-sized units of volume that fill a three dimensional shape without gaps or overlaps.</a:t>
                      </a:r>
                      <a:endParaRPr lang="en-US" sz="800" b="0" i="0" kern="1200" dirty="0">
                        <a:solidFill>
                          <a:schemeClr val="tx1"/>
                        </a:solidFill>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4377">
                <a:tc>
                  <a:txBody>
                    <a:bodyPr/>
                    <a:lstStyle/>
                    <a:p>
                      <a:pPr marL="109538" marR="0" indent="0" algn="l" defTabSz="914400" rtl="0" eaLnBrk="1" fontAlgn="auto" latinLnBrk="0" hangingPunct="1">
                        <a:lnSpc>
                          <a:spcPct val="100000"/>
                        </a:lnSpc>
                        <a:spcBef>
                          <a:spcPts val="0"/>
                        </a:spcBef>
                        <a:spcAft>
                          <a:spcPts val="0"/>
                        </a:spcAft>
                        <a:buClrTx/>
                        <a:buSzTx/>
                        <a:buFontTx/>
                        <a:buNone/>
                        <a:tabLst/>
                        <a:defRPr/>
                      </a:pPr>
                      <a:r>
                        <a:rPr lang="en-US" sz="1100" b="1" kern="1200" baseline="0" dirty="0" smtClean="0">
                          <a:solidFill>
                            <a:schemeClr val="tx1"/>
                          </a:solidFill>
                          <a:latin typeface="+mn-lt"/>
                          <a:ea typeface="+mn-ea"/>
                          <a:cs typeface="+mn-cs"/>
                        </a:rPr>
                        <a:t>5.3.6 Recognize a cube that is one unit on an edge as the standard unit for measuring volume.</a:t>
                      </a:r>
                      <a:endParaRPr lang="en-US" sz="1100" b="1" kern="1200" dirty="0">
                        <a:solidFill>
                          <a:schemeClr val="tx1"/>
                        </a:solidFill>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032">
                <a:tc>
                  <a:txBody>
                    <a:bodyPr/>
                    <a:lstStyle/>
                    <a:p>
                      <a:pPr marL="109538" indent="0"/>
                      <a:r>
                        <a:rPr lang="en-US" sz="1100" b="1" kern="1200" baseline="0" dirty="0" smtClean="0">
                          <a:solidFill>
                            <a:schemeClr val="tx1"/>
                          </a:solidFill>
                          <a:latin typeface="+mn-lt"/>
                          <a:ea typeface="+mn-ea"/>
                          <a:cs typeface="+mn-cs"/>
                        </a:rPr>
                        <a:t>5.3.7 Determine the appropriate units, strategies, and tools for solving problems that involve estimating or measuring volume.</a:t>
                      </a:r>
                      <a:endParaRPr lang="en-US" sz="1100" b="1" kern="1200" dirty="0">
                        <a:solidFill>
                          <a:schemeClr val="tx1"/>
                        </a:solidFill>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879">
                <a:tc>
                  <a:txBody>
                    <a:bodyPr/>
                    <a:lstStyle/>
                    <a:p>
                      <a:pPr marL="109538" indent="0"/>
                      <a:r>
                        <a:rPr lang="en-US" sz="800" kern="1200" baseline="0" dirty="0" smtClean="0">
                          <a:solidFill>
                            <a:schemeClr val="tx1"/>
                          </a:solidFill>
                          <a:latin typeface="+mn-lt"/>
                          <a:ea typeface="+mn-ea"/>
                          <a:cs typeface="+mn-cs"/>
                        </a:rPr>
                        <a:t>5.3.8 Decompose three-dimensional shapes and find surface areas and volumes of triangular and rectangular prisms.</a:t>
                      </a:r>
                      <a:endParaRPr lang="en-US" sz="800" kern="1200" dirty="0">
                        <a:solidFill>
                          <a:schemeClr val="tx1"/>
                        </a:solidFill>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932">
                <a:tc>
                  <a:txBody>
                    <a:bodyPr/>
                    <a:lstStyle/>
                    <a:p>
                      <a:pPr marL="109538" indent="0"/>
                      <a:r>
                        <a:rPr lang="en-US" sz="800" kern="1200" baseline="0" dirty="0" smtClean="0">
                          <a:solidFill>
                            <a:schemeClr val="tx1"/>
                          </a:solidFill>
                          <a:latin typeface="+mn-lt"/>
                          <a:ea typeface="+mn-ea"/>
                          <a:cs typeface="+mn-cs"/>
                        </a:rPr>
                        <a:t>5.3.9 Identify and measure necessary attributes of shapes to use area, surface area, and volume formulas to solve problems (e.g., to find which of two gift boxes needs the most wrapping paper or has the greater volume?).</a:t>
                      </a:r>
                      <a:endParaRPr lang="en-US" sz="800" kern="1200" dirty="0">
                        <a:solidFill>
                          <a:schemeClr val="tx1"/>
                        </a:solidFill>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6" name="Rectangle 25"/>
          <p:cNvSpPr/>
          <p:nvPr/>
        </p:nvSpPr>
        <p:spPr>
          <a:xfrm>
            <a:off x="457200" y="2895600"/>
            <a:ext cx="4343400" cy="2554545"/>
          </a:xfrm>
          <a:prstGeom prst="rect">
            <a:avLst/>
          </a:prstGeom>
          <a:solidFill>
            <a:schemeClr val="bg1">
              <a:lumMod val="95000"/>
            </a:schemeClr>
          </a:solidFill>
          <a:ln>
            <a:solidFill>
              <a:schemeClr val="accent1"/>
            </a:solidFill>
          </a:ln>
        </p:spPr>
        <p:txBody>
          <a:bodyPr wrap="square">
            <a:spAutoFit/>
          </a:bodyPr>
          <a:lstStyle/>
          <a:p>
            <a:r>
              <a:rPr lang="en-US" sz="1000" b="1" u="sng" dirty="0" smtClean="0"/>
              <a:t>5.3.7</a:t>
            </a:r>
          </a:p>
          <a:p>
            <a:r>
              <a:rPr lang="en-US" sz="1000" dirty="0" smtClean="0"/>
              <a:t>Volume can be found using different units, strategies, and tools.</a:t>
            </a:r>
          </a:p>
          <a:p>
            <a:endParaRPr lang="en-US" sz="1000" dirty="0" smtClean="0"/>
          </a:p>
          <a:p>
            <a:pPr algn="ctr"/>
            <a:r>
              <a:rPr lang="fr-FR" sz="1000" b="1" u="sng" dirty="0" smtClean="0"/>
              <a:t>BRIDGES CORRELATION to 5.3.7</a:t>
            </a:r>
          </a:p>
          <a:p>
            <a:endParaRPr lang="en-US" sz="1000" dirty="0" smtClean="0"/>
          </a:p>
          <a:p>
            <a:r>
              <a:rPr lang="en-US" sz="1000" dirty="0" smtClean="0"/>
              <a:t>Unit 3, Sessions 19-20	</a:t>
            </a:r>
          </a:p>
          <a:p>
            <a:r>
              <a:rPr lang="en-US" sz="1000" dirty="0" smtClean="0"/>
              <a:t>Home Connections, Vol. 1: HC 31	</a:t>
            </a:r>
          </a:p>
          <a:p>
            <a:r>
              <a:rPr lang="en-US" sz="1000" dirty="0" smtClean="0"/>
              <a:t>January Calendar Grid</a:t>
            </a:r>
          </a:p>
          <a:p>
            <a:r>
              <a:rPr lang="en-US" sz="1000" dirty="0" smtClean="0"/>
              <a:t>April Calendar Grid</a:t>
            </a:r>
          </a:p>
          <a:p>
            <a:r>
              <a:rPr lang="en-US" sz="1000" dirty="0" smtClean="0"/>
              <a:t>Number Corner Student Book pages 89, 97, 154, 162	</a:t>
            </a:r>
          </a:p>
          <a:p>
            <a:r>
              <a:rPr lang="en-US" sz="1000" dirty="0" smtClean="0"/>
              <a:t>Set D2 Measurement: Volume, Activities 1 &amp; 2, and Independent Worksheets 1 &amp; 2</a:t>
            </a:r>
          </a:p>
          <a:p>
            <a:r>
              <a:rPr lang="en-US" sz="1000" dirty="0" smtClean="0"/>
              <a:t>Bridges Practice Book, page 57	Formal</a:t>
            </a:r>
          </a:p>
          <a:p>
            <a:r>
              <a:rPr lang="en-US" sz="1000" dirty="0" smtClean="0"/>
              <a:t>Unit 3, Session 22 (Unit Post-Assessment and Student Reflection Sheet)</a:t>
            </a:r>
          </a:p>
          <a:p>
            <a:r>
              <a:rPr lang="en-US" sz="1000" dirty="0" smtClean="0"/>
              <a:t>Number Corner Teacher’s Guide, pages 232–236, 400–404 (Checkups 2 and 4)		</a:t>
            </a:r>
          </a:p>
        </p:txBody>
      </p:sp>
      <p:sp>
        <p:nvSpPr>
          <p:cNvPr id="27" name="Rectangle 26"/>
          <p:cNvSpPr/>
          <p:nvPr/>
        </p:nvSpPr>
        <p:spPr>
          <a:xfrm>
            <a:off x="5562600" y="1066800"/>
            <a:ext cx="4038600" cy="707886"/>
          </a:xfrm>
          <a:prstGeom prst="rect">
            <a:avLst/>
          </a:prstGeom>
          <a:solidFill>
            <a:schemeClr val="bg1">
              <a:lumMod val="95000"/>
            </a:schemeClr>
          </a:solidFill>
        </p:spPr>
        <p:txBody>
          <a:bodyPr wrap="square">
            <a:spAutoFit/>
          </a:bodyPr>
          <a:lstStyle/>
          <a:p>
            <a:r>
              <a:rPr lang="en-US" sz="1000" b="1" dirty="0" smtClean="0"/>
              <a:t>Current Standard:</a:t>
            </a:r>
          </a:p>
          <a:p>
            <a:r>
              <a:rPr lang="en-US" sz="1000" dirty="0" smtClean="0"/>
              <a:t>5.3 Geometry, Measurement, and Algebra: Describe and relate two-dimensional shapes to three-dimensional shapes and analyze their properties, including volume and surface area.</a:t>
            </a:r>
            <a:endParaRPr lang="en-US" sz="1000" dirty="0"/>
          </a:p>
        </p:txBody>
      </p:sp>
      <p:sp>
        <p:nvSpPr>
          <p:cNvPr id="15" name="TextBox 14"/>
          <p:cNvSpPr txBox="1"/>
          <p:nvPr/>
        </p:nvSpPr>
        <p:spPr>
          <a:xfrm>
            <a:off x="5638800" y="6207204"/>
            <a:ext cx="3886200" cy="1107996"/>
          </a:xfrm>
          <a:prstGeom prst="rect">
            <a:avLst/>
          </a:prstGeom>
          <a:noFill/>
        </p:spPr>
        <p:txBody>
          <a:bodyPr wrap="square" rtlCol="0">
            <a:spAutoFit/>
          </a:bodyPr>
          <a:lstStyle/>
          <a:p>
            <a:r>
              <a:rPr lang="en-US" sz="600" dirty="0" smtClean="0">
                <a:latin typeface="Verdana" pitchFamily="34" charset="0"/>
              </a:rPr>
              <a:t>The test samples and strand data for this booklet can be found on the Oregon State Departments of Education web site.  The use of this booklet was designed for the Hillsboro School District based on HSD Power Standards along with the ODE strand categories.  This booklet is paid for and furnished to teachers for instruction by the HSD.</a:t>
            </a:r>
          </a:p>
          <a:p>
            <a:endParaRPr lang="en-US" sz="600" dirty="0" smtClean="0">
              <a:latin typeface="Verdana" pitchFamily="34" charset="0"/>
            </a:endParaRPr>
          </a:p>
          <a:p>
            <a:r>
              <a:rPr lang="en-US" sz="600" dirty="0" smtClean="0">
                <a:latin typeface="Verdana" pitchFamily="34" charset="0"/>
              </a:rPr>
              <a:t>The concept of this booklet was created by Rick &amp; Susan Richmond</a:t>
            </a:r>
          </a:p>
          <a:p>
            <a:r>
              <a:rPr lang="en-US" sz="600" dirty="0" smtClean="0">
                <a:latin typeface="Verdana" pitchFamily="34" charset="0"/>
              </a:rPr>
              <a:t>© Rick &amp; Susan Richmond 2010  Revision: Original 03-2010  Revision 10-2011</a:t>
            </a:r>
          </a:p>
          <a:p>
            <a:endParaRPr lang="en-US" sz="600" dirty="0" smtClean="0">
              <a:latin typeface="Verdana" pitchFamily="34" charset="0"/>
            </a:endParaRPr>
          </a:p>
          <a:p>
            <a:r>
              <a:rPr lang="en-US" sz="600" dirty="0" smtClean="0">
                <a:latin typeface="Verdana" pitchFamily="34" charset="0"/>
              </a:rPr>
              <a:t>No part of this publication may be reproduced or transmitted in any form or by any means, electronic or mechanical, without written permission from Rick &amp; Susan Richmond and the Oregon State Department of Education and the Hillsboro School District.</a:t>
            </a:r>
            <a:endParaRPr lang="en-US" sz="600" dirty="0">
              <a:latin typeface="Verdan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3"/>
          <p:cNvSpPr txBox="1">
            <a:spLocks noChangeArrowheads="1"/>
          </p:cNvSpPr>
          <p:nvPr/>
        </p:nvSpPr>
        <p:spPr bwMode="auto">
          <a:xfrm>
            <a:off x="3962400" y="7469188"/>
            <a:ext cx="749300" cy="269875"/>
          </a:xfrm>
          <a:prstGeom prst="rect">
            <a:avLst/>
          </a:prstGeom>
          <a:noFill/>
          <a:ln w="9525">
            <a:noFill/>
            <a:miter lim="800000"/>
            <a:headEnd/>
            <a:tailEnd/>
          </a:ln>
        </p:spPr>
        <p:txBody>
          <a:bodyPr/>
          <a:lstStyle/>
          <a:p>
            <a:pPr algn="r" defTabSz="1019175"/>
            <a:r>
              <a:rPr lang="en-US" sz="700" dirty="0">
                <a:latin typeface="Verdana" pitchFamily="34" charset="0"/>
              </a:rPr>
              <a:t>Page 1</a:t>
            </a:r>
          </a:p>
        </p:txBody>
      </p:sp>
      <p:sp>
        <p:nvSpPr>
          <p:cNvPr id="6146" name="Text Box 3"/>
          <p:cNvSpPr txBox="1">
            <a:spLocks noChangeArrowheads="1"/>
          </p:cNvSpPr>
          <p:nvPr/>
        </p:nvSpPr>
        <p:spPr bwMode="auto">
          <a:xfrm>
            <a:off x="8839200" y="7443788"/>
            <a:ext cx="749300" cy="26987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10</a:t>
            </a:r>
            <a:endParaRPr lang="en-US" sz="700" dirty="0">
              <a:latin typeface="Verdana" pitchFamily="34" charset="0"/>
            </a:endParaRPr>
          </a:p>
        </p:txBody>
      </p:sp>
      <p:sp>
        <p:nvSpPr>
          <p:cNvPr id="31" name="TextBox 30"/>
          <p:cNvSpPr txBox="1"/>
          <p:nvPr/>
        </p:nvSpPr>
        <p:spPr>
          <a:xfrm>
            <a:off x="457200" y="4979075"/>
            <a:ext cx="4495800" cy="2031325"/>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p:txBody>
      </p:sp>
      <p:sp>
        <p:nvSpPr>
          <p:cNvPr id="16" name="TextBox 15"/>
          <p:cNvSpPr txBox="1"/>
          <p:nvPr/>
        </p:nvSpPr>
        <p:spPr>
          <a:xfrm>
            <a:off x="5562600" y="4979075"/>
            <a:ext cx="4038600" cy="2031325"/>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p:txBody>
      </p:sp>
      <p:sp>
        <p:nvSpPr>
          <p:cNvPr id="17" name="TextBox 16"/>
          <p:cNvSpPr txBox="1"/>
          <p:nvPr/>
        </p:nvSpPr>
        <p:spPr>
          <a:xfrm>
            <a:off x="457200" y="7010400"/>
            <a:ext cx="4495800" cy="215444"/>
          </a:xfrm>
          <a:prstGeom prst="rect">
            <a:avLst/>
          </a:prstGeom>
          <a:noFill/>
        </p:spPr>
        <p:txBody>
          <a:bodyPr wrap="square" rtlCol="0">
            <a:spAutoFit/>
          </a:bodyPr>
          <a:lstStyle/>
          <a:p>
            <a:r>
              <a:rPr lang="en-US" sz="800" dirty="0" smtClean="0"/>
              <a:t>Oregon Mathematics Test Specifications and Test Blueprints 2011-2012</a:t>
            </a:r>
            <a:endParaRPr lang="en-US" sz="700" dirty="0" smtClean="0"/>
          </a:p>
        </p:txBody>
      </p:sp>
      <p:sp>
        <p:nvSpPr>
          <p:cNvPr id="18" name="Rectangle 17"/>
          <p:cNvSpPr/>
          <p:nvPr/>
        </p:nvSpPr>
        <p:spPr>
          <a:xfrm>
            <a:off x="457200" y="304800"/>
            <a:ext cx="4267200" cy="338554"/>
          </a:xfrm>
          <a:prstGeom prst="rect">
            <a:avLst/>
          </a:prstGeom>
        </p:spPr>
        <p:txBody>
          <a:bodyPr wrap="square">
            <a:spAutoFit/>
          </a:bodyPr>
          <a:lstStyle/>
          <a:p>
            <a:pPr fontAlgn="auto">
              <a:spcBef>
                <a:spcPts val="0"/>
              </a:spcBef>
              <a:spcAft>
                <a:spcPts val="0"/>
              </a:spcAft>
              <a:defRPr/>
            </a:pPr>
            <a:r>
              <a:rPr lang="en-US" sz="800" b="1" dirty="0" smtClean="0">
                <a:solidFill>
                  <a:schemeClr val="bg1">
                    <a:lumMod val="75000"/>
                  </a:schemeClr>
                </a:solidFill>
              </a:rPr>
              <a:t>5.3.6 Recognize a cube that is one unit on an edge as the standard unit for measuring volume.</a:t>
            </a:r>
            <a:endParaRPr lang="en-US" sz="800" b="1" dirty="0">
              <a:solidFill>
                <a:schemeClr val="bg1">
                  <a:lumMod val="75000"/>
                </a:schemeClr>
              </a:solidFill>
            </a:endParaRPr>
          </a:p>
        </p:txBody>
      </p:sp>
      <p:sp>
        <p:nvSpPr>
          <p:cNvPr id="35" name="TextBox 34"/>
          <p:cNvSpPr txBox="1"/>
          <p:nvPr/>
        </p:nvSpPr>
        <p:spPr>
          <a:xfrm>
            <a:off x="5562600" y="7010400"/>
            <a:ext cx="4038600" cy="215444"/>
          </a:xfrm>
          <a:prstGeom prst="rect">
            <a:avLst/>
          </a:prstGeom>
          <a:noFill/>
        </p:spPr>
        <p:txBody>
          <a:bodyPr wrap="square" rtlCol="0">
            <a:spAutoFit/>
          </a:bodyPr>
          <a:lstStyle/>
          <a:p>
            <a:r>
              <a:rPr lang="en-US" sz="800" dirty="0" smtClean="0"/>
              <a:t>Oregon Mathematics Test Specifications and Test Blueprints 2011-2012</a:t>
            </a:r>
            <a:endParaRPr lang="en-US" sz="700" dirty="0" smtClean="0"/>
          </a:p>
        </p:txBody>
      </p:sp>
      <p:sp>
        <p:nvSpPr>
          <p:cNvPr id="13" name="Rectangle 12"/>
          <p:cNvSpPr/>
          <p:nvPr/>
        </p:nvSpPr>
        <p:spPr>
          <a:xfrm>
            <a:off x="5562600" y="304800"/>
            <a:ext cx="3886200" cy="338554"/>
          </a:xfrm>
          <a:prstGeom prst="rect">
            <a:avLst/>
          </a:prstGeom>
        </p:spPr>
        <p:txBody>
          <a:bodyPr wrap="square">
            <a:spAutoFit/>
          </a:bodyPr>
          <a:lstStyle/>
          <a:p>
            <a:pPr fontAlgn="auto">
              <a:spcBef>
                <a:spcPts val="0"/>
              </a:spcBef>
              <a:spcAft>
                <a:spcPts val="0"/>
              </a:spcAft>
              <a:defRPr/>
            </a:pPr>
            <a:r>
              <a:rPr lang="en-US" sz="800" b="1" dirty="0" smtClean="0">
                <a:solidFill>
                  <a:schemeClr val="bg1">
                    <a:lumMod val="75000"/>
                  </a:schemeClr>
                </a:solidFill>
              </a:rPr>
              <a:t>5.3.6 Recognize a cube that is one unit on an edge as the standard unit for measuring volume.</a:t>
            </a:r>
            <a:endParaRPr lang="en-US" sz="800" b="1" dirty="0">
              <a:solidFill>
                <a:schemeClr val="bg1">
                  <a:lumMod val="75000"/>
                </a:schemeClr>
              </a:solidFill>
            </a:endParaRPr>
          </a:p>
        </p:txBody>
      </p:sp>
      <p:pic>
        <p:nvPicPr>
          <p:cNvPr id="1026" name="Picture 2"/>
          <p:cNvPicPr>
            <a:picLocks noChangeAspect="1" noChangeArrowheads="1"/>
          </p:cNvPicPr>
          <p:nvPr/>
        </p:nvPicPr>
        <p:blipFill>
          <a:blip r:embed="rId3"/>
          <a:srcRect l="45637" t="38333" r="48304" b="50834"/>
          <a:stretch>
            <a:fillRect/>
          </a:stretch>
        </p:blipFill>
        <p:spPr bwMode="auto">
          <a:xfrm>
            <a:off x="1600200" y="1143000"/>
            <a:ext cx="762000" cy="900545"/>
          </a:xfrm>
          <a:prstGeom prst="rect">
            <a:avLst/>
          </a:prstGeom>
          <a:noFill/>
          <a:ln w="9525">
            <a:noFill/>
            <a:miter lim="800000"/>
            <a:headEnd/>
            <a:tailEnd/>
          </a:ln>
          <a:effectLst/>
        </p:spPr>
      </p:pic>
      <p:pic>
        <p:nvPicPr>
          <p:cNvPr id="14" name="Picture 2"/>
          <p:cNvPicPr>
            <a:picLocks noChangeAspect="1" noChangeArrowheads="1"/>
          </p:cNvPicPr>
          <p:nvPr/>
        </p:nvPicPr>
        <p:blipFill>
          <a:blip r:embed="rId3"/>
          <a:srcRect l="42207" t="61265" r="50720" b="30247"/>
          <a:stretch>
            <a:fillRect/>
          </a:stretch>
        </p:blipFill>
        <p:spPr bwMode="auto">
          <a:xfrm>
            <a:off x="6553200" y="1219200"/>
            <a:ext cx="685800" cy="685800"/>
          </a:xfrm>
          <a:prstGeom prst="rect">
            <a:avLst/>
          </a:prstGeom>
          <a:noFill/>
          <a:ln w="9525">
            <a:noFill/>
            <a:miter lim="800000"/>
            <a:headEnd/>
            <a:tailEnd/>
          </a:ln>
          <a:effectLst/>
        </p:spPr>
      </p:pic>
      <p:sp>
        <p:nvSpPr>
          <p:cNvPr id="12" name="TextBox 11"/>
          <p:cNvSpPr txBox="1"/>
          <p:nvPr/>
        </p:nvSpPr>
        <p:spPr>
          <a:xfrm>
            <a:off x="609600" y="838200"/>
            <a:ext cx="4267200" cy="3477875"/>
          </a:xfrm>
          <a:prstGeom prst="rect">
            <a:avLst/>
          </a:prstGeom>
          <a:noFill/>
        </p:spPr>
        <p:txBody>
          <a:bodyPr wrap="square" rtlCol="0">
            <a:spAutoFit/>
          </a:bodyPr>
          <a:lstStyle/>
          <a:p>
            <a:pPr marL="228600" indent="-228600">
              <a:buFont typeface="+mj-lt"/>
              <a:buAutoNum type="arabicPeriod"/>
            </a:pPr>
            <a:r>
              <a:rPr lang="en-US" sz="1000" dirty="0" smtClean="0">
                <a:latin typeface="Verdana" pitchFamily="34" charset="0"/>
              </a:rPr>
              <a:t>Which of these is the standard unit to measure volume?</a:t>
            </a:r>
          </a:p>
          <a:p>
            <a:pPr marL="228600" indent="-228600">
              <a:buFont typeface="+mj-lt"/>
              <a:buAutoNum type="arabicPeriod"/>
            </a:pPr>
            <a:endParaRPr lang="en-US" sz="1000" dirty="0" smtClean="0">
              <a:latin typeface="Verdana" pitchFamily="34" charset="0"/>
            </a:endParaRPr>
          </a:p>
          <a:p>
            <a:pPr marL="228600" indent="-228600"/>
            <a:endParaRPr lang="en-US" sz="1000" dirty="0" smtClean="0">
              <a:latin typeface="Verdana" pitchFamily="34" charset="0"/>
            </a:endParaRPr>
          </a:p>
          <a:p>
            <a:pPr marL="228600" indent="-228600">
              <a:buFont typeface="+mj-lt"/>
              <a:buAutoNum type="arabicPeriod"/>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 </a:t>
            </a: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 </a:t>
            </a: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r>
              <a:rPr lang="en-US" sz="1000" dirty="0" smtClean="0">
                <a:latin typeface="Verdana" pitchFamily="34" charset="0"/>
              </a:rPr>
              <a:t> </a:t>
            </a: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endParaRPr lang="en-US" sz="1000" dirty="0" smtClean="0">
              <a:latin typeface="Verdana" pitchFamily="34" charset="0"/>
            </a:endParaRPr>
          </a:p>
          <a:p>
            <a:pPr marL="695325" indent="-228600">
              <a:buFont typeface="+mj-lt"/>
              <a:buAutoNum type="alphaUcPeriod"/>
            </a:pPr>
            <a:endParaRPr lang="en-US" sz="1000" dirty="0" smtClean="0">
              <a:latin typeface="Verdana" pitchFamily="34" charset="0"/>
            </a:endParaRPr>
          </a:p>
          <a:p>
            <a:pPr marL="801688" indent="-228600">
              <a:buFont typeface="+mj-lt"/>
              <a:buAutoNum type="alphaUcPeriod"/>
            </a:pPr>
            <a:r>
              <a:rPr lang="en-US" sz="1000" dirty="0" smtClean="0">
                <a:latin typeface="Verdana" pitchFamily="34" charset="0"/>
              </a:rPr>
              <a:t> </a:t>
            </a:r>
            <a:endParaRPr lang="en-US" sz="1000" dirty="0">
              <a:latin typeface="Verdana" pitchFamily="34" charset="0"/>
            </a:endParaRPr>
          </a:p>
        </p:txBody>
      </p:sp>
      <p:pic>
        <p:nvPicPr>
          <p:cNvPr id="15" name="Picture 2"/>
          <p:cNvPicPr>
            <a:picLocks noChangeAspect="1" noChangeArrowheads="1"/>
          </p:cNvPicPr>
          <p:nvPr/>
        </p:nvPicPr>
        <p:blipFill>
          <a:blip r:embed="rId3"/>
          <a:srcRect l="60109" t="48333" r="34482" b="44167"/>
          <a:stretch>
            <a:fillRect/>
          </a:stretch>
        </p:blipFill>
        <p:spPr bwMode="auto">
          <a:xfrm>
            <a:off x="1600200" y="3810000"/>
            <a:ext cx="609600" cy="609600"/>
          </a:xfrm>
          <a:prstGeom prst="rect">
            <a:avLst/>
          </a:prstGeom>
          <a:noFill/>
          <a:ln w="9525">
            <a:noFill/>
            <a:miter lim="800000"/>
            <a:headEnd/>
            <a:tailEnd/>
          </a:ln>
          <a:effectLst/>
        </p:spPr>
      </p:pic>
      <p:pic>
        <p:nvPicPr>
          <p:cNvPr id="19" name="Picture 2"/>
          <p:cNvPicPr>
            <a:picLocks noChangeAspect="1" noChangeArrowheads="1"/>
          </p:cNvPicPr>
          <p:nvPr/>
        </p:nvPicPr>
        <p:blipFill>
          <a:blip r:embed="rId3"/>
          <a:srcRect l="46287" t="48333" r="48304" b="43334"/>
          <a:stretch>
            <a:fillRect/>
          </a:stretch>
        </p:blipFill>
        <p:spPr bwMode="auto">
          <a:xfrm>
            <a:off x="1668780" y="2133600"/>
            <a:ext cx="617220" cy="685800"/>
          </a:xfrm>
          <a:prstGeom prst="rect">
            <a:avLst/>
          </a:prstGeom>
          <a:noFill/>
          <a:ln w="9525">
            <a:noFill/>
            <a:miter lim="800000"/>
            <a:headEnd/>
            <a:tailEnd/>
          </a:ln>
          <a:effectLst/>
        </p:spPr>
      </p:pic>
      <p:pic>
        <p:nvPicPr>
          <p:cNvPr id="20" name="Picture 2"/>
          <p:cNvPicPr>
            <a:picLocks noChangeAspect="1" noChangeArrowheads="1"/>
          </p:cNvPicPr>
          <p:nvPr/>
        </p:nvPicPr>
        <p:blipFill>
          <a:blip r:embed="rId3"/>
          <a:srcRect l="60110" t="38333" r="31477" b="51667"/>
          <a:stretch>
            <a:fillRect/>
          </a:stretch>
        </p:blipFill>
        <p:spPr bwMode="auto">
          <a:xfrm>
            <a:off x="1524000" y="2895600"/>
            <a:ext cx="889000" cy="762000"/>
          </a:xfrm>
          <a:prstGeom prst="rect">
            <a:avLst/>
          </a:prstGeom>
          <a:noFill/>
          <a:ln w="9525">
            <a:noFill/>
            <a:miter lim="800000"/>
            <a:headEnd/>
            <a:tailEnd/>
          </a:ln>
          <a:effectLst/>
        </p:spPr>
      </p:pic>
      <p:sp>
        <p:nvSpPr>
          <p:cNvPr id="21" name="TextBox 20"/>
          <p:cNvSpPr txBox="1"/>
          <p:nvPr/>
        </p:nvSpPr>
        <p:spPr>
          <a:xfrm>
            <a:off x="5486400" y="762000"/>
            <a:ext cx="4114800" cy="3631763"/>
          </a:xfrm>
          <a:prstGeom prst="rect">
            <a:avLst/>
          </a:prstGeom>
          <a:noFill/>
        </p:spPr>
        <p:txBody>
          <a:bodyPr wrap="square" rtlCol="0">
            <a:spAutoFit/>
          </a:bodyPr>
          <a:lstStyle/>
          <a:p>
            <a:pPr marL="228600" indent="-228600">
              <a:buFont typeface="+mj-lt"/>
              <a:buAutoNum type="arabicPeriod" startAt="10"/>
            </a:pPr>
            <a:r>
              <a:rPr lang="en-US" sz="1000" dirty="0" smtClean="0">
                <a:latin typeface="Verdana" pitchFamily="34" charset="0"/>
              </a:rPr>
              <a:t>Which shows a standard unit of measure for volume?</a:t>
            </a:r>
          </a:p>
          <a:p>
            <a:pPr marL="228600" indent="-228600">
              <a:buFont typeface="+mj-lt"/>
              <a:buAutoNum type="arabicPeriod" startAt="10"/>
            </a:pPr>
            <a:endParaRPr lang="en-US" sz="1000" dirty="0" smtClean="0">
              <a:latin typeface="Verdana" pitchFamily="34" charset="0"/>
            </a:endParaRP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buFont typeface="+mj-lt"/>
              <a:buAutoNum type="arabi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 </a:t>
            </a: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 </a:t>
            </a: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 </a:t>
            </a: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 </a:t>
            </a:r>
            <a:endParaRPr lang="en-US" sz="1000" dirty="0">
              <a:latin typeface="Verdana" pitchFamily="34" charset="0"/>
            </a:endParaRPr>
          </a:p>
        </p:txBody>
      </p:sp>
      <p:pic>
        <p:nvPicPr>
          <p:cNvPr id="22" name="Picture 2"/>
          <p:cNvPicPr>
            <a:picLocks noChangeAspect="1" noChangeArrowheads="1"/>
          </p:cNvPicPr>
          <p:nvPr/>
        </p:nvPicPr>
        <p:blipFill>
          <a:blip r:embed="rId3"/>
          <a:srcRect l="55067" t="73611" r="38503" b="23302"/>
          <a:stretch>
            <a:fillRect/>
          </a:stretch>
        </p:blipFill>
        <p:spPr bwMode="auto">
          <a:xfrm>
            <a:off x="6477000" y="4036831"/>
            <a:ext cx="762000" cy="304800"/>
          </a:xfrm>
          <a:prstGeom prst="rect">
            <a:avLst/>
          </a:prstGeom>
          <a:noFill/>
          <a:ln w="9525">
            <a:noFill/>
            <a:miter lim="800000"/>
            <a:headEnd/>
            <a:tailEnd/>
          </a:ln>
          <a:effectLst/>
        </p:spPr>
      </p:pic>
      <p:grpSp>
        <p:nvGrpSpPr>
          <p:cNvPr id="26" name="Group 25"/>
          <p:cNvGrpSpPr/>
          <p:nvPr/>
        </p:nvGrpSpPr>
        <p:grpSpPr>
          <a:xfrm>
            <a:off x="6400800" y="2055631"/>
            <a:ext cx="914400" cy="837150"/>
            <a:chOff x="7239000" y="5411250"/>
            <a:chExt cx="1066800" cy="1065750"/>
          </a:xfrm>
        </p:grpSpPr>
        <p:pic>
          <p:nvPicPr>
            <p:cNvPr id="23" name="Picture 2"/>
            <p:cNvPicPr>
              <a:picLocks noChangeAspect="1" noChangeArrowheads="1"/>
            </p:cNvPicPr>
            <p:nvPr/>
          </p:nvPicPr>
          <p:blipFill>
            <a:blip r:embed="rId3"/>
            <a:srcRect l="42207" t="68981" r="48791" b="21760"/>
            <a:stretch>
              <a:fillRect/>
            </a:stretch>
          </p:blipFill>
          <p:spPr bwMode="auto">
            <a:xfrm>
              <a:off x="7239000" y="5562600"/>
              <a:ext cx="1066800" cy="914400"/>
            </a:xfrm>
            <a:prstGeom prst="rect">
              <a:avLst/>
            </a:prstGeom>
            <a:noFill/>
            <a:ln w="9525">
              <a:noFill/>
              <a:miter lim="800000"/>
              <a:headEnd/>
              <a:tailEnd/>
            </a:ln>
            <a:effectLst/>
          </p:spPr>
        </p:pic>
        <p:sp>
          <p:nvSpPr>
            <p:cNvPr id="25" name="Rectangle 24"/>
            <p:cNvSpPr/>
            <p:nvPr/>
          </p:nvSpPr>
          <p:spPr bwMode="auto">
            <a:xfrm rot="20152761">
              <a:off x="7461045" y="5411250"/>
              <a:ext cx="457200" cy="21993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grpSp>
      <p:pic>
        <p:nvPicPr>
          <p:cNvPr id="27" name="Picture 2"/>
          <p:cNvPicPr>
            <a:picLocks noChangeAspect="1" noChangeArrowheads="1"/>
          </p:cNvPicPr>
          <p:nvPr/>
        </p:nvPicPr>
        <p:blipFill>
          <a:blip r:embed="rId3"/>
          <a:srcRect l="55710" t="65894" r="37217" b="25618"/>
          <a:stretch>
            <a:fillRect/>
          </a:stretch>
        </p:blipFill>
        <p:spPr bwMode="auto">
          <a:xfrm>
            <a:off x="6400800" y="3122431"/>
            <a:ext cx="762000"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3"/>
          <p:cNvSpPr txBox="1">
            <a:spLocks noChangeArrowheads="1"/>
          </p:cNvSpPr>
          <p:nvPr/>
        </p:nvSpPr>
        <p:spPr bwMode="auto">
          <a:xfrm>
            <a:off x="3962400" y="7424738"/>
            <a:ext cx="749300" cy="27622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9</a:t>
            </a:r>
            <a:endParaRPr lang="en-US" sz="700" dirty="0">
              <a:latin typeface="Verdana" pitchFamily="34" charset="0"/>
            </a:endParaRPr>
          </a:p>
        </p:txBody>
      </p:sp>
      <p:sp>
        <p:nvSpPr>
          <p:cNvPr id="8194" name="Text Box 3"/>
          <p:cNvSpPr txBox="1">
            <a:spLocks noChangeArrowheads="1"/>
          </p:cNvSpPr>
          <p:nvPr/>
        </p:nvSpPr>
        <p:spPr bwMode="auto">
          <a:xfrm>
            <a:off x="8839200" y="7440613"/>
            <a:ext cx="749300" cy="276225"/>
          </a:xfrm>
          <a:prstGeom prst="rect">
            <a:avLst/>
          </a:prstGeom>
          <a:noFill/>
          <a:ln w="9525">
            <a:noFill/>
            <a:miter lim="800000"/>
            <a:headEnd/>
            <a:tailEnd/>
          </a:ln>
        </p:spPr>
        <p:txBody>
          <a:bodyPr/>
          <a:lstStyle/>
          <a:p>
            <a:pPr algn="r" defTabSz="1019175"/>
            <a:r>
              <a:rPr lang="en-US" sz="700" dirty="0">
                <a:latin typeface="Verdana" pitchFamily="34" charset="0"/>
              </a:rPr>
              <a:t>Page 2</a:t>
            </a:r>
          </a:p>
        </p:txBody>
      </p:sp>
      <p:sp>
        <p:nvSpPr>
          <p:cNvPr id="13" name="TextBox 12"/>
          <p:cNvSpPr txBox="1"/>
          <p:nvPr/>
        </p:nvSpPr>
        <p:spPr>
          <a:xfrm>
            <a:off x="5562600" y="4563576"/>
            <a:ext cx="4038600" cy="2446824"/>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p:txBody>
      </p:sp>
      <p:sp>
        <p:nvSpPr>
          <p:cNvPr id="35" name="TextBox 34"/>
          <p:cNvSpPr txBox="1"/>
          <p:nvPr/>
        </p:nvSpPr>
        <p:spPr>
          <a:xfrm>
            <a:off x="457200" y="4563576"/>
            <a:ext cx="4495800" cy="2446824"/>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28" name="TextBox 27"/>
          <p:cNvSpPr txBox="1"/>
          <p:nvPr/>
        </p:nvSpPr>
        <p:spPr>
          <a:xfrm>
            <a:off x="5590942" y="6987365"/>
            <a:ext cx="3733800" cy="215444"/>
          </a:xfrm>
          <a:prstGeom prst="rect">
            <a:avLst/>
          </a:prstGeom>
          <a:noFill/>
        </p:spPr>
        <p:txBody>
          <a:bodyPr wrap="square" rtlCol="0">
            <a:spAutoFit/>
          </a:bodyPr>
          <a:lstStyle/>
          <a:p>
            <a:r>
              <a:rPr lang="en-US" sz="800" dirty="0" smtClean="0"/>
              <a:t>Sample of California Standards Test questions 2008</a:t>
            </a:r>
            <a:endParaRPr lang="en-US" sz="700" dirty="0" smtClean="0"/>
          </a:p>
        </p:txBody>
      </p:sp>
      <p:sp>
        <p:nvSpPr>
          <p:cNvPr id="11" name="Rectangle 10"/>
          <p:cNvSpPr/>
          <p:nvPr/>
        </p:nvSpPr>
        <p:spPr>
          <a:xfrm>
            <a:off x="457200" y="304800"/>
            <a:ext cx="3886200" cy="338554"/>
          </a:xfrm>
          <a:prstGeom prst="rect">
            <a:avLst/>
          </a:prstGeom>
        </p:spPr>
        <p:txBody>
          <a:bodyPr wrap="square">
            <a:spAutoFit/>
          </a:bodyPr>
          <a:lstStyle/>
          <a:p>
            <a:pPr fontAlgn="auto">
              <a:spcBef>
                <a:spcPts val="0"/>
              </a:spcBef>
              <a:spcAft>
                <a:spcPts val="0"/>
              </a:spcAft>
              <a:defRPr/>
            </a:pPr>
            <a:r>
              <a:rPr lang="en-US" sz="800" b="1" dirty="0" smtClean="0">
                <a:solidFill>
                  <a:schemeClr val="bg1">
                    <a:lumMod val="75000"/>
                  </a:schemeClr>
                </a:solidFill>
              </a:rPr>
              <a:t>5.3.6 Recognize a cube that is one unit on an edge as the standard unit for measuring volume.</a:t>
            </a:r>
            <a:endParaRPr lang="en-US" sz="800" b="1" dirty="0">
              <a:solidFill>
                <a:schemeClr val="bg1">
                  <a:lumMod val="75000"/>
                </a:schemeClr>
              </a:solidFill>
            </a:endParaRPr>
          </a:p>
        </p:txBody>
      </p:sp>
      <p:sp>
        <p:nvSpPr>
          <p:cNvPr id="12" name="Rectangle 11"/>
          <p:cNvSpPr/>
          <p:nvPr/>
        </p:nvSpPr>
        <p:spPr>
          <a:xfrm>
            <a:off x="5562600" y="381000"/>
            <a:ext cx="3962400" cy="338554"/>
          </a:xfrm>
          <a:prstGeom prst="rect">
            <a:avLst/>
          </a:prstGeom>
        </p:spPr>
        <p:txBody>
          <a:bodyPr wrap="square">
            <a:spAutoFit/>
          </a:bodyPr>
          <a:lstStyle/>
          <a:p>
            <a:r>
              <a:rPr lang="en-US" sz="800" b="1" dirty="0" smtClean="0">
                <a:solidFill>
                  <a:schemeClr val="bg1">
                    <a:lumMod val="75000"/>
                  </a:schemeClr>
                </a:solidFill>
              </a:rPr>
              <a:t>5.3.6 Recognize a cube that is one unit on an edge as the standard unit for measuring volume.</a:t>
            </a:r>
          </a:p>
        </p:txBody>
      </p:sp>
      <p:sp>
        <p:nvSpPr>
          <p:cNvPr id="18" name="TextBox 17"/>
          <p:cNvSpPr txBox="1"/>
          <p:nvPr/>
        </p:nvSpPr>
        <p:spPr>
          <a:xfrm>
            <a:off x="457200" y="7010400"/>
            <a:ext cx="3276600" cy="215444"/>
          </a:xfrm>
          <a:prstGeom prst="rect">
            <a:avLst/>
          </a:prstGeom>
          <a:noFill/>
        </p:spPr>
        <p:txBody>
          <a:bodyPr wrap="square" rtlCol="0">
            <a:spAutoFit/>
          </a:bodyPr>
          <a:lstStyle/>
          <a:p>
            <a:r>
              <a:rPr lang="en-US" sz="800" dirty="0" smtClean="0"/>
              <a:t>Sample of California Standards Test questions 2008</a:t>
            </a:r>
            <a:endParaRPr lang="en-US" sz="700" dirty="0" smtClean="0"/>
          </a:p>
        </p:txBody>
      </p:sp>
      <p:pic>
        <p:nvPicPr>
          <p:cNvPr id="2051" name="Picture 3"/>
          <p:cNvPicPr>
            <a:picLocks noChangeAspect="1" noChangeArrowheads="1"/>
          </p:cNvPicPr>
          <p:nvPr/>
        </p:nvPicPr>
        <p:blipFill>
          <a:blip r:embed="rId3"/>
          <a:srcRect l="59722" t="31481" r="10417" b="51852"/>
          <a:stretch>
            <a:fillRect/>
          </a:stretch>
        </p:blipFill>
        <p:spPr bwMode="auto">
          <a:xfrm>
            <a:off x="2438400" y="1600200"/>
            <a:ext cx="2015067" cy="843516"/>
          </a:xfrm>
          <a:prstGeom prst="rect">
            <a:avLst/>
          </a:prstGeom>
          <a:noFill/>
          <a:ln w="9525">
            <a:noFill/>
            <a:miter lim="800000"/>
            <a:headEnd/>
            <a:tailEnd/>
          </a:ln>
          <a:effectLst/>
        </p:spPr>
      </p:pic>
      <p:sp>
        <p:nvSpPr>
          <p:cNvPr id="14" name="TextBox 13"/>
          <p:cNvSpPr txBox="1"/>
          <p:nvPr/>
        </p:nvSpPr>
        <p:spPr>
          <a:xfrm>
            <a:off x="457200" y="762000"/>
            <a:ext cx="4419600" cy="2708434"/>
          </a:xfrm>
          <a:prstGeom prst="rect">
            <a:avLst/>
          </a:prstGeom>
          <a:noFill/>
        </p:spPr>
        <p:txBody>
          <a:bodyPr wrap="square" rtlCol="0">
            <a:spAutoFit/>
          </a:bodyPr>
          <a:lstStyle/>
          <a:p>
            <a:pPr marL="228600" indent="-228600">
              <a:buFont typeface="+mj-lt"/>
              <a:buAutoNum type="arabicPeriod" startAt="9"/>
            </a:pPr>
            <a:r>
              <a:rPr lang="en-US" sz="1000" dirty="0" smtClean="0">
                <a:latin typeface="Verdana" pitchFamily="34" charset="0"/>
              </a:rPr>
              <a:t>This rectangular prism has a length of 14 inches, a height of 8 inches, and a width of 3 inches.</a:t>
            </a:r>
          </a:p>
          <a:p>
            <a:pPr marL="228600" indent="-228600">
              <a:buFont typeface="+mj-lt"/>
              <a:buAutoNum type="arabicPeriod" startAt="9"/>
            </a:pPr>
            <a:endParaRPr lang="en-US" sz="1000" dirty="0" smtClean="0">
              <a:latin typeface="Verdana" pitchFamily="34" charset="0"/>
            </a:endParaRPr>
          </a:p>
          <a:p>
            <a:pPr marL="452438" indent="-228600"/>
            <a:r>
              <a:rPr lang="en-US" sz="1000" dirty="0" smtClean="0">
                <a:latin typeface="Verdana" pitchFamily="34" charset="0"/>
              </a:rPr>
              <a:t>What is the volume?</a:t>
            </a:r>
          </a:p>
          <a:p>
            <a:pPr marL="228600" indent="-228600"/>
            <a:endParaRPr lang="en-US" sz="1000" dirty="0" smtClean="0">
              <a:latin typeface="Verdana" pitchFamily="34" charset="0"/>
            </a:endParaRPr>
          </a:p>
          <a:p>
            <a:pPr marL="228600" indent="-228600">
              <a:buFont typeface="+mj-lt"/>
              <a:buAutoNum type="arabicPeriod"/>
            </a:pPr>
            <a:endParaRPr lang="en-US" sz="1000" dirty="0" smtClean="0">
              <a:latin typeface="Verdana" pitchFamily="34" charset="0"/>
            </a:endParaRPr>
          </a:p>
          <a:p>
            <a:pPr marL="228600" indent="-228600">
              <a:buFont typeface="+mj-lt"/>
              <a:buAutoNum type="arabi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25 cu in. </a:t>
            </a: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42 cu in.</a:t>
            </a: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112 cu in.</a:t>
            </a: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336 cu in.</a:t>
            </a:r>
            <a:endParaRPr lang="en-US" sz="1000" dirty="0">
              <a:latin typeface="Verdana" pitchFamily="34" charset="0"/>
            </a:endParaRPr>
          </a:p>
        </p:txBody>
      </p:sp>
      <p:sp>
        <p:nvSpPr>
          <p:cNvPr id="15" name="TextBox 14"/>
          <p:cNvSpPr txBox="1"/>
          <p:nvPr/>
        </p:nvSpPr>
        <p:spPr>
          <a:xfrm>
            <a:off x="5486400" y="762000"/>
            <a:ext cx="4114800" cy="2554545"/>
          </a:xfrm>
          <a:prstGeom prst="rect">
            <a:avLst/>
          </a:prstGeom>
          <a:noFill/>
        </p:spPr>
        <p:txBody>
          <a:bodyPr wrap="square" rtlCol="0">
            <a:spAutoFit/>
          </a:bodyPr>
          <a:lstStyle/>
          <a:p>
            <a:pPr marL="228600" indent="-228600">
              <a:buFont typeface="+mj-lt"/>
              <a:buAutoNum type="arabicPeriod" startAt="2"/>
            </a:pPr>
            <a:r>
              <a:rPr lang="en-US" sz="1000" dirty="0" smtClean="0">
                <a:latin typeface="Verdana" pitchFamily="34" charset="0"/>
              </a:rPr>
              <a:t>What is the volume of a cube that measures 10 inches on each edge?</a:t>
            </a:r>
          </a:p>
          <a:p>
            <a:pPr marL="228600" indent="-228600">
              <a:buFont typeface="+mj-lt"/>
              <a:buAutoNum type="arabicPeriod" startAt="2"/>
            </a:pPr>
            <a:endParaRPr lang="en-US" sz="1000" dirty="0" smtClean="0">
              <a:latin typeface="Verdana" pitchFamily="34" charset="0"/>
            </a:endParaRP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buFont typeface="+mj-lt"/>
              <a:buAutoNum type="arabi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 10 cubic inches</a:t>
            </a: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 100 cubic inches</a:t>
            </a: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 1,000 cubic inches</a:t>
            </a: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 10,000 cubic inches</a:t>
            </a:r>
            <a:endParaRPr lang="en-US" sz="1000" dirty="0">
              <a:latin typeface="Verdan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57200" y="914400"/>
            <a:ext cx="4114800" cy="2246769"/>
          </a:xfrm>
          <a:prstGeom prst="rect">
            <a:avLst/>
          </a:prstGeom>
          <a:noFill/>
          <a:ln>
            <a:noFill/>
          </a:ln>
        </p:spPr>
        <p:txBody>
          <a:bodyPr wrap="square" rtlCol="0">
            <a:spAutoFit/>
          </a:bodyPr>
          <a:lstStyle/>
          <a:p>
            <a:pPr marL="228600" indent="-228600">
              <a:buFont typeface="+mj-lt"/>
              <a:buAutoNum type="arabicPeriod" startAt="3"/>
            </a:pPr>
            <a:r>
              <a:rPr lang="en-US" sz="1000" dirty="0" smtClean="0">
                <a:latin typeface="Verdana" pitchFamily="34" charset="0"/>
              </a:rPr>
              <a:t>What is the volume of this object?</a:t>
            </a: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buFont typeface="+mj-lt"/>
              <a:buAutoNum type="arabi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5 </a:t>
            </a: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 10</a:t>
            </a: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 15</a:t>
            </a: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 20</a:t>
            </a:r>
            <a:endParaRPr lang="en-US" sz="1000" dirty="0">
              <a:latin typeface="Verdana" pitchFamily="34" charset="0"/>
            </a:endParaRPr>
          </a:p>
        </p:txBody>
      </p:sp>
      <p:sp>
        <p:nvSpPr>
          <p:cNvPr id="10241" name="Text Box 2"/>
          <p:cNvSpPr txBox="1">
            <a:spLocks noChangeArrowheads="1"/>
          </p:cNvSpPr>
          <p:nvPr/>
        </p:nvSpPr>
        <p:spPr bwMode="auto">
          <a:xfrm>
            <a:off x="8839200" y="7413625"/>
            <a:ext cx="749300" cy="28892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8</a:t>
            </a:r>
            <a:endParaRPr lang="en-US" sz="700" dirty="0">
              <a:latin typeface="Verdana" pitchFamily="34" charset="0"/>
            </a:endParaRPr>
          </a:p>
        </p:txBody>
      </p:sp>
      <p:sp>
        <p:nvSpPr>
          <p:cNvPr id="10242" name="Text Box 3"/>
          <p:cNvSpPr txBox="1">
            <a:spLocks noChangeArrowheads="1"/>
          </p:cNvSpPr>
          <p:nvPr/>
        </p:nvSpPr>
        <p:spPr bwMode="auto">
          <a:xfrm>
            <a:off x="3962400" y="7413625"/>
            <a:ext cx="749300" cy="276225"/>
          </a:xfrm>
          <a:prstGeom prst="rect">
            <a:avLst/>
          </a:prstGeom>
          <a:noFill/>
          <a:ln w="9525">
            <a:noFill/>
            <a:miter lim="800000"/>
            <a:headEnd/>
            <a:tailEnd/>
          </a:ln>
        </p:spPr>
        <p:txBody>
          <a:bodyPr/>
          <a:lstStyle/>
          <a:p>
            <a:pPr algn="r" defTabSz="1019175"/>
            <a:r>
              <a:rPr lang="en-US" sz="700" dirty="0">
                <a:latin typeface="Verdana" pitchFamily="34" charset="0"/>
              </a:rPr>
              <a:t>Page 3</a:t>
            </a:r>
          </a:p>
        </p:txBody>
      </p:sp>
      <p:sp>
        <p:nvSpPr>
          <p:cNvPr id="9" name="TextBox 8"/>
          <p:cNvSpPr txBox="1"/>
          <p:nvPr/>
        </p:nvSpPr>
        <p:spPr>
          <a:xfrm>
            <a:off x="457200" y="4978331"/>
            <a:ext cx="4495800" cy="2108269"/>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14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21" name="TextBox 20"/>
          <p:cNvSpPr txBox="1"/>
          <p:nvPr/>
        </p:nvSpPr>
        <p:spPr>
          <a:xfrm>
            <a:off x="5562600" y="5055275"/>
            <a:ext cx="3962400" cy="2031325"/>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12" name="TextBox 11"/>
          <p:cNvSpPr txBox="1"/>
          <p:nvPr/>
        </p:nvSpPr>
        <p:spPr>
          <a:xfrm>
            <a:off x="5562600" y="7086600"/>
            <a:ext cx="3962400" cy="215444"/>
          </a:xfrm>
          <a:prstGeom prst="rect">
            <a:avLst/>
          </a:prstGeom>
          <a:noFill/>
        </p:spPr>
        <p:txBody>
          <a:bodyPr wrap="square" rtlCol="0">
            <a:spAutoFit/>
          </a:bodyPr>
          <a:lstStyle/>
          <a:p>
            <a:r>
              <a:rPr lang="en-US" sz="800" dirty="0" smtClean="0"/>
              <a:t>Oregon Mathematics Test Specifications and Test Blueprints 2011-2012</a:t>
            </a:r>
            <a:endParaRPr lang="en-US" sz="700" dirty="0" smtClean="0"/>
          </a:p>
        </p:txBody>
      </p:sp>
      <p:sp>
        <p:nvSpPr>
          <p:cNvPr id="14" name="Rectangle 13"/>
          <p:cNvSpPr/>
          <p:nvPr/>
        </p:nvSpPr>
        <p:spPr>
          <a:xfrm>
            <a:off x="5638800" y="304800"/>
            <a:ext cx="3733800" cy="338554"/>
          </a:xfrm>
          <a:prstGeom prst="rect">
            <a:avLst/>
          </a:prstGeom>
        </p:spPr>
        <p:txBody>
          <a:bodyPr wrap="square">
            <a:spAutoFit/>
          </a:bodyPr>
          <a:lstStyle/>
          <a:p>
            <a:r>
              <a:rPr lang="en-US" sz="800" b="1" dirty="0" smtClean="0">
                <a:solidFill>
                  <a:schemeClr val="bg1">
                    <a:lumMod val="75000"/>
                  </a:schemeClr>
                </a:solidFill>
              </a:rPr>
              <a:t>5.3.7 Determine the appropriate units, strategies, and tools for solving problems that involve estimating or measuring volume.</a:t>
            </a:r>
          </a:p>
        </p:txBody>
      </p:sp>
      <p:sp>
        <p:nvSpPr>
          <p:cNvPr id="16" name="Rectangle 15"/>
          <p:cNvSpPr/>
          <p:nvPr/>
        </p:nvSpPr>
        <p:spPr>
          <a:xfrm>
            <a:off x="457200" y="304800"/>
            <a:ext cx="4267200" cy="338554"/>
          </a:xfrm>
          <a:prstGeom prst="rect">
            <a:avLst/>
          </a:prstGeom>
        </p:spPr>
        <p:txBody>
          <a:bodyPr wrap="square">
            <a:spAutoFit/>
          </a:bodyPr>
          <a:lstStyle/>
          <a:p>
            <a:r>
              <a:rPr lang="en-US" sz="800" b="1" dirty="0" smtClean="0">
                <a:solidFill>
                  <a:schemeClr val="bg1">
                    <a:lumMod val="75000"/>
                  </a:schemeClr>
                </a:solidFill>
              </a:rPr>
              <a:t>5.3.6 Recognize a cube that is one unit on an edge as the standard unit for measuring volume.</a:t>
            </a:r>
          </a:p>
        </p:txBody>
      </p:sp>
      <p:pic>
        <p:nvPicPr>
          <p:cNvPr id="2051" name="Picture 3"/>
          <p:cNvPicPr>
            <a:picLocks noChangeAspect="1" noChangeArrowheads="1"/>
          </p:cNvPicPr>
          <p:nvPr/>
        </p:nvPicPr>
        <p:blipFill>
          <a:blip r:embed="rId3"/>
          <a:srcRect l="27778" t="39815" r="56249" b="38889"/>
          <a:stretch>
            <a:fillRect/>
          </a:stretch>
        </p:blipFill>
        <p:spPr bwMode="auto">
          <a:xfrm>
            <a:off x="2362200" y="1600200"/>
            <a:ext cx="1371600" cy="1371600"/>
          </a:xfrm>
          <a:prstGeom prst="rect">
            <a:avLst/>
          </a:prstGeom>
          <a:noFill/>
          <a:ln w="9525">
            <a:noFill/>
            <a:miter lim="800000"/>
            <a:headEnd/>
            <a:tailEnd/>
          </a:ln>
          <a:effectLst/>
        </p:spPr>
      </p:pic>
      <p:sp>
        <p:nvSpPr>
          <p:cNvPr id="15" name="TextBox 14"/>
          <p:cNvSpPr txBox="1"/>
          <p:nvPr/>
        </p:nvSpPr>
        <p:spPr>
          <a:xfrm>
            <a:off x="5486400" y="914400"/>
            <a:ext cx="4114800" cy="2708434"/>
          </a:xfrm>
          <a:prstGeom prst="rect">
            <a:avLst/>
          </a:prstGeom>
          <a:noFill/>
        </p:spPr>
        <p:txBody>
          <a:bodyPr wrap="square" rtlCol="0">
            <a:spAutoFit/>
          </a:bodyPr>
          <a:lstStyle/>
          <a:p>
            <a:pPr marL="228600" indent="-228600">
              <a:buFont typeface="+mj-lt"/>
              <a:buAutoNum type="arabicPeriod" startAt="8"/>
            </a:pPr>
            <a:r>
              <a:rPr lang="en-US" sz="1000" dirty="0" smtClean="0">
                <a:latin typeface="Verdana" pitchFamily="34" charset="0"/>
              </a:rPr>
              <a:t>Thirty cubes are used to construct this 3-step staircase.</a:t>
            </a:r>
          </a:p>
          <a:p>
            <a:pPr marL="228600" indent="-228600">
              <a:buFont typeface="+mj-lt"/>
              <a:buAutoNum type="arabicPeriod" startAt="8"/>
            </a:pPr>
            <a:endParaRPr lang="en-US" sz="1000" dirty="0" smtClean="0">
              <a:latin typeface="Verdana" pitchFamily="34" charset="0"/>
            </a:endParaRPr>
          </a:p>
          <a:p>
            <a:pPr marL="228600" indent="4763"/>
            <a:r>
              <a:rPr lang="en-US" sz="1000" dirty="0" smtClean="0">
                <a:latin typeface="Verdana" pitchFamily="34" charset="0"/>
              </a:rPr>
              <a:t>How may cubes would be used to construct a 10 step staircase of the same width?</a:t>
            </a:r>
          </a:p>
          <a:p>
            <a:pPr marL="228600" indent="-228600">
              <a:buFont typeface="+mj-lt"/>
              <a:buAutoNum type="arabicPeriod" startAt="8"/>
            </a:pPr>
            <a:endParaRPr lang="en-US" sz="1000" dirty="0" smtClean="0">
              <a:latin typeface="Verdana" pitchFamily="34" charset="0"/>
            </a:endParaRP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100</a:t>
            </a: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183</a:t>
            </a: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240</a:t>
            </a: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275</a:t>
            </a:r>
            <a:endParaRPr lang="en-US" sz="1000" dirty="0">
              <a:latin typeface="Verdana" pitchFamily="34" charset="0"/>
            </a:endParaRPr>
          </a:p>
        </p:txBody>
      </p:sp>
      <p:pic>
        <p:nvPicPr>
          <p:cNvPr id="2050" name="Picture 2"/>
          <p:cNvPicPr>
            <a:picLocks noChangeAspect="1" noChangeArrowheads="1"/>
          </p:cNvPicPr>
          <p:nvPr/>
        </p:nvPicPr>
        <p:blipFill>
          <a:blip r:embed="rId4"/>
          <a:srcRect l="40972" t="42102" r="43091" b="44826"/>
          <a:stretch>
            <a:fillRect/>
          </a:stretch>
        </p:blipFill>
        <p:spPr bwMode="auto">
          <a:xfrm>
            <a:off x="7543800" y="1981200"/>
            <a:ext cx="1447800" cy="926592"/>
          </a:xfrm>
          <a:prstGeom prst="rect">
            <a:avLst/>
          </a:prstGeom>
          <a:noFill/>
          <a:ln w="9525">
            <a:noFill/>
            <a:miter lim="800000"/>
            <a:headEnd/>
            <a:tailEnd/>
          </a:ln>
          <a:effectLst/>
        </p:spPr>
      </p:pic>
      <p:sp>
        <p:nvSpPr>
          <p:cNvPr id="18" name="TextBox 17"/>
          <p:cNvSpPr txBox="1"/>
          <p:nvPr/>
        </p:nvSpPr>
        <p:spPr>
          <a:xfrm>
            <a:off x="457200" y="7086600"/>
            <a:ext cx="2514600" cy="215444"/>
          </a:xfrm>
          <a:prstGeom prst="rect">
            <a:avLst/>
          </a:prstGeom>
          <a:noFill/>
        </p:spPr>
        <p:txBody>
          <a:bodyPr wrap="square" rtlCol="0">
            <a:spAutoFit/>
          </a:bodyPr>
          <a:lstStyle/>
          <a:p>
            <a:r>
              <a:rPr lang="en-US" sz="800" dirty="0" smtClean="0">
                <a:latin typeface="Verdana" pitchFamily="34" charset="0"/>
              </a:rPr>
              <a:t>© Rick and Susan Richmond 2011 - 2012</a:t>
            </a:r>
            <a:endParaRPr lang="en-US" sz="800" dirty="0">
              <a:latin typeface="Verdan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5562600" y="990600"/>
            <a:ext cx="4114800" cy="2246769"/>
          </a:xfrm>
          <a:prstGeom prst="rect">
            <a:avLst/>
          </a:prstGeom>
          <a:noFill/>
          <a:ln>
            <a:noFill/>
          </a:ln>
        </p:spPr>
        <p:txBody>
          <a:bodyPr wrap="square" rtlCol="0">
            <a:spAutoFit/>
          </a:bodyPr>
          <a:lstStyle/>
          <a:p>
            <a:pPr marL="228600" indent="-228600">
              <a:buFont typeface="+mj-lt"/>
              <a:buAutoNum type="arabicPeriod" startAt="4"/>
            </a:pPr>
            <a:r>
              <a:rPr lang="en-US" sz="1000" dirty="0" smtClean="0">
                <a:latin typeface="Verdana" pitchFamily="34" charset="0"/>
              </a:rPr>
              <a:t>Which formula would find the volume of this rectangular prism, where </a:t>
            </a:r>
            <a:r>
              <a:rPr lang="en-US" sz="1000" b="1" i="1" dirty="0" smtClean="0">
                <a:latin typeface="Verdana" pitchFamily="34" charset="0"/>
              </a:rPr>
              <a:t>v</a:t>
            </a:r>
            <a:r>
              <a:rPr lang="en-US" sz="1000" dirty="0" smtClean="0">
                <a:latin typeface="Verdana" pitchFamily="34" charset="0"/>
              </a:rPr>
              <a:t> = volume?</a:t>
            </a: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buFont typeface="+mj-lt"/>
              <a:buAutoNum type="arabicPeriod"/>
            </a:pPr>
            <a:endParaRPr lang="en-US" sz="1000" dirty="0" smtClean="0">
              <a:latin typeface="Verdana" pitchFamily="34" charset="0"/>
            </a:endParaRPr>
          </a:p>
          <a:p>
            <a:pPr marL="514350" indent="-228600">
              <a:buFont typeface="+mj-lt"/>
              <a:buAutoNum type="alphaUcPeriod"/>
            </a:pPr>
            <a:r>
              <a:rPr lang="en-US" sz="900" dirty="0" smtClean="0">
                <a:latin typeface="Verdana" pitchFamily="34" charset="0"/>
              </a:rPr>
              <a:t>v = ½ x length x width</a:t>
            </a:r>
          </a:p>
          <a:p>
            <a:pPr marL="514350" indent="-228600">
              <a:buFont typeface="+mj-lt"/>
              <a:buAutoNum type="alphaUcPeriod"/>
            </a:pPr>
            <a:endParaRPr lang="en-US" sz="900" dirty="0" smtClean="0">
              <a:latin typeface="Verdana" pitchFamily="34" charset="0"/>
            </a:endParaRPr>
          </a:p>
          <a:p>
            <a:pPr marL="514350" indent="-228600">
              <a:buFont typeface="+mj-lt"/>
              <a:buAutoNum type="alphaUcPeriod"/>
            </a:pPr>
            <a:endParaRPr lang="en-US" sz="900" dirty="0" smtClean="0">
              <a:latin typeface="Verdana" pitchFamily="34" charset="0"/>
            </a:endParaRPr>
          </a:p>
          <a:p>
            <a:pPr marL="514350" indent="-228600">
              <a:buFont typeface="+mj-lt"/>
              <a:buAutoNum type="alphaUcPeriod"/>
            </a:pPr>
            <a:r>
              <a:rPr lang="en-US" sz="900" dirty="0" smtClean="0">
                <a:latin typeface="Verdana" pitchFamily="34" charset="0"/>
              </a:rPr>
              <a:t>v = length x width x height</a:t>
            </a:r>
          </a:p>
          <a:p>
            <a:pPr marL="514350" indent="-228600">
              <a:buFont typeface="+mj-lt"/>
              <a:buAutoNum type="alphaUcPeriod"/>
            </a:pPr>
            <a:endParaRPr lang="en-US" sz="900" dirty="0" smtClean="0">
              <a:latin typeface="Verdana" pitchFamily="34" charset="0"/>
            </a:endParaRPr>
          </a:p>
          <a:p>
            <a:pPr marL="514350" indent="-228600">
              <a:buFont typeface="+mj-lt"/>
              <a:buAutoNum type="alphaUcPeriod"/>
            </a:pPr>
            <a:endParaRPr lang="en-US" sz="900" dirty="0" smtClean="0">
              <a:latin typeface="Verdana" pitchFamily="34" charset="0"/>
            </a:endParaRPr>
          </a:p>
          <a:p>
            <a:pPr marL="514350" indent="-228600">
              <a:buFont typeface="+mj-lt"/>
              <a:buAutoNum type="alphaUcPeriod"/>
            </a:pPr>
            <a:r>
              <a:rPr lang="en-US" sz="900" dirty="0" smtClean="0">
                <a:latin typeface="Verdana" pitchFamily="34" charset="0"/>
              </a:rPr>
              <a:t>v = height ÷length x width</a:t>
            </a:r>
          </a:p>
          <a:p>
            <a:pPr marL="514350" indent="-228600">
              <a:buFont typeface="+mj-lt"/>
              <a:buAutoNum type="alphaUcPeriod"/>
            </a:pPr>
            <a:endParaRPr lang="en-US" sz="900" dirty="0" smtClean="0">
              <a:latin typeface="Verdana" pitchFamily="34" charset="0"/>
            </a:endParaRPr>
          </a:p>
          <a:p>
            <a:pPr marL="514350" indent="-228600">
              <a:buFont typeface="+mj-lt"/>
              <a:buAutoNum type="alphaUcPeriod"/>
            </a:pPr>
            <a:endParaRPr lang="en-US" sz="900" dirty="0" smtClean="0">
              <a:latin typeface="Verdana" pitchFamily="34" charset="0"/>
            </a:endParaRPr>
          </a:p>
          <a:p>
            <a:pPr marL="514350" indent="-228600">
              <a:buFont typeface="+mj-lt"/>
              <a:buAutoNum type="alphaUcPeriod"/>
            </a:pPr>
            <a:r>
              <a:rPr lang="en-US" sz="900" dirty="0" smtClean="0">
                <a:latin typeface="Verdana" pitchFamily="34" charset="0"/>
              </a:rPr>
              <a:t>v = length x width ÷ height</a:t>
            </a:r>
            <a:endParaRPr lang="en-US" sz="900" dirty="0">
              <a:latin typeface="Verdana" pitchFamily="34" charset="0"/>
            </a:endParaRPr>
          </a:p>
        </p:txBody>
      </p:sp>
      <p:sp>
        <p:nvSpPr>
          <p:cNvPr id="12289" name="Text Box 2"/>
          <p:cNvSpPr txBox="1">
            <a:spLocks noChangeArrowheads="1"/>
          </p:cNvSpPr>
          <p:nvPr/>
        </p:nvSpPr>
        <p:spPr bwMode="auto">
          <a:xfrm>
            <a:off x="8839200" y="7413625"/>
            <a:ext cx="749300" cy="250825"/>
          </a:xfrm>
          <a:prstGeom prst="rect">
            <a:avLst/>
          </a:prstGeom>
          <a:noFill/>
          <a:ln w="9525">
            <a:noFill/>
            <a:miter lim="800000"/>
            <a:headEnd/>
            <a:tailEnd/>
          </a:ln>
        </p:spPr>
        <p:txBody>
          <a:bodyPr/>
          <a:lstStyle/>
          <a:p>
            <a:pPr algn="r" defTabSz="1019175"/>
            <a:r>
              <a:rPr lang="en-US" sz="700" dirty="0">
                <a:latin typeface="Verdana" pitchFamily="34" charset="0"/>
              </a:rPr>
              <a:t>Page 4</a:t>
            </a:r>
          </a:p>
        </p:txBody>
      </p:sp>
      <p:sp>
        <p:nvSpPr>
          <p:cNvPr id="12290" name="Text Box 3"/>
          <p:cNvSpPr txBox="1">
            <a:spLocks noChangeArrowheads="1"/>
          </p:cNvSpPr>
          <p:nvPr/>
        </p:nvSpPr>
        <p:spPr bwMode="auto">
          <a:xfrm>
            <a:off x="3962400" y="7404100"/>
            <a:ext cx="749300" cy="25082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7</a:t>
            </a:r>
            <a:endParaRPr lang="en-US" sz="700" dirty="0">
              <a:latin typeface="Verdana" pitchFamily="34" charset="0"/>
            </a:endParaRPr>
          </a:p>
        </p:txBody>
      </p:sp>
      <p:sp>
        <p:nvSpPr>
          <p:cNvPr id="14" name="TextBox 13"/>
          <p:cNvSpPr txBox="1"/>
          <p:nvPr/>
        </p:nvSpPr>
        <p:spPr>
          <a:xfrm>
            <a:off x="5562600" y="4764375"/>
            <a:ext cx="4038600" cy="2169825"/>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9" name="TextBox 8"/>
          <p:cNvSpPr txBox="1"/>
          <p:nvPr/>
        </p:nvSpPr>
        <p:spPr>
          <a:xfrm>
            <a:off x="457200" y="4800600"/>
            <a:ext cx="4419600" cy="2169825"/>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20" name="TextBox 19"/>
          <p:cNvSpPr txBox="1"/>
          <p:nvPr/>
        </p:nvSpPr>
        <p:spPr>
          <a:xfrm>
            <a:off x="457200" y="6967868"/>
            <a:ext cx="3048000" cy="215444"/>
          </a:xfrm>
          <a:prstGeom prst="rect">
            <a:avLst/>
          </a:prstGeom>
          <a:noFill/>
        </p:spPr>
        <p:txBody>
          <a:bodyPr wrap="square" rtlCol="0">
            <a:spAutoFit/>
          </a:bodyPr>
          <a:lstStyle/>
          <a:p>
            <a:r>
              <a:rPr lang="en-US" sz="800" dirty="0" smtClean="0"/>
              <a:t>Sample of California Standards Test questions 2008</a:t>
            </a:r>
            <a:endParaRPr lang="en-US" sz="700" dirty="0" smtClean="0"/>
          </a:p>
        </p:txBody>
      </p:sp>
      <p:sp>
        <p:nvSpPr>
          <p:cNvPr id="15" name="Rectangle 14"/>
          <p:cNvSpPr/>
          <p:nvPr/>
        </p:nvSpPr>
        <p:spPr>
          <a:xfrm>
            <a:off x="458969" y="338468"/>
            <a:ext cx="4038600" cy="338554"/>
          </a:xfrm>
          <a:prstGeom prst="rect">
            <a:avLst/>
          </a:prstGeom>
        </p:spPr>
        <p:txBody>
          <a:bodyPr wrap="square">
            <a:spAutoFit/>
          </a:bodyPr>
          <a:lstStyle/>
          <a:p>
            <a:pPr fontAlgn="auto">
              <a:spcBef>
                <a:spcPts val="0"/>
              </a:spcBef>
              <a:spcAft>
                <a:spcPts val="0"/>
              </a:spcAft>
              <a:defRPr/>
            </a:pPr>
            <a:r>
              <a:rPr lang="en-US" sz="800" b="1" dirty="0" smtClean="0">
                <a:solidFill>
                  <a:schemeClr val="bg1">
                    <a:lumMod val="75000"/>
                  </a:schemeClr>
                </a:solidFill>
              </a:rPr>
              <a:t>5.3.7 Determine the appropriate units, strategies, and tools for solving problems that involve estimating or measuring volume.</a:t>
            </a:r>
          </a:p>
        </p:txBody>
      </p:sp>
      <p:sp>
        <p:nvSpPr>
          <p:cNvPr id="16" name="Rectangle 15"/>
          <p:cNvSpPr/>
          <p:nvPr/>
        </p:nvSpPr>
        <p:spPr>
          <a:xfrm>
            <a:off x="5562600" y="304800"/>
            <a:ext cx="4038600" cy="338554"/>
          </a:xfrm>
          <a:prstGeom prst="rect">
            <a:avLst/>
          </a:prstGeom>
        </p:spPr>
        <p:txBody>
          <a:bodyPr wrap="square">
            <a:spAutoFit/>
          </a:bodyPr>
          <a:lstStyle/>
          <a:p>
            <a:r>
              <a:rPr lang="en-US" sz="800" b="1" dirty="0" smtClean="0">
                <a:solidFill>
                  <a:schemeClr val="bg1">
                    <a:lumMod val="75000"/>
                  </a:schemeClr>
                </a:solidFill>
              </a:rPr>
              <a:t>5.3.7 Determine the appropriate units, strategies, and tools for solving problems that involve estimating or measuring volume.</a:t>
            </a:r>
            <a:endParaRPr lang="en-US" sz="800" b="1" dirty="0">
              <a:solidFill>
                <a:schemeClr val="bg1">
                  <a:lumMod val="75000"/>
                </a:schemeClr>
              </a:solidFill>
            </a:endParaRPr>
          </a:p>
        </p:txBody>
      </p:sp>
      <p:sp>
        <p:nvSpPr>
          <p:cNvPr id="12" name="TextBox 11"/>
          <p:cNvSpPr txBox="1"/>
          <p:nvPr/>
        </p:nvSpPr>
        <p:spPr>
          <a:xfrm>
            <a:off x="5638800" y="6934200"/>
            <a:ext cx="2514600" cy="215444"/>
          </a:xfrm>
          <a:prstGeom prst="rect">
            <a:avLst/>
          </a:prstGeom>
          <a:noFill/>
        </p:spPr>
        <p:txBody>
          <a:bodyPr wrap="square" rtlCol="0">
            <a:spAutoFit/>
          </a:bodyPr>
          <a:lstStyle/>
          <a:p>
            <a:r>
              <a:rPr lang="en-US" sz="800" dirty="0" smtClean="0">
                <a:latin typeface="Verdana" pitchFamily="34" charset="0"/>
              </a:rPr>
              <a:t>© Rick and Susan Richmond 2011 - 2012</a:t>
            </a:r>
            <a:endParaRPr lang="en-US" sz="800" dirty="0">
              <a:latin typeface="Verdana" pitchFamily="34" charset="0"/>
            </a:endParaRPr>
          </a:p>
        </p:txBody>
      </p:sp>
      <p:sp>
        <p:nvSpPr>
          <p:cNvPr id="13" name="TextBox 12"/>
          <p:cNvSpPr txBox="1"/>
          <p:nvPr/>
        </p:nvSpPr>
        <p:spPr>
          <a:xfrm>
            <a:off x="457200" y="914400"/>
            <a:ext cx="4114800" cy="2400657"/>
          </a:xfrm>
          <a:prstGeom prst="rect">
            <a:avLst/>
          </a:prstGeom>
          <a:noFill/>
          <a:ln>
            <a:noFill/>
          </a:ln>
        </p:spPr>
        <p:txBody>
          <a:bodyPr wrap="square" rtlCol="0">
            <a:spAutoFit/>
          </a:bodyPr>
          <a:lstStyle/>
          <a:p>
            <a:pPr marL="228600" indent="-228600">
              <a:buFont typeface="+mj-lt"/>
              <a:buAutoNum type="arabicPeriod" startAt="7"/>
            </a:pPr>
            <a:r>
              <a:rPr lang="en-US" sz="1000" dirty="0" smtClean="0">
                <a:latin typeface="Verdana" pitchFamily="34" charset="0"/>
              </a:rPr>
              <a:t>The area of a back yard would most likely be measured in _________?</a:t>
            </a: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buFont typeface="+mj-lt"/>
              <a:buAutoNum type="arabi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square inches</a:t>
            </a: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cubic inches</a:t>
            </a: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cubic feet</a:t>
            </a: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square feet</a:t>
            </a:r>
            <a:endParaRPr lang="en-US" sz="1000" dirty="0">
              <a:latin typeface="Verdana" pitchFamily="34" charset="0"/>
            </a:endParaRPr>
          </a:p>
        </p:txBody>
      </p:sp>
      <p:pic>
        <p:nvPicPr>
          <p:cNvPr id="1026" name="Picture 2"/>
          <p:cNvPicPr>
            <a:picLocks noChangeAspect="1" noChangeArrowheads="1"/>
          </p:cNvPicPr>
          <p:nvPr/>
        </p:nvPicPr>
        <p:blipFill>
          <a:blip r:embed="rId3"/>
          <a:srcRect/>
          <a:stretch>
            <a:fillRect/>
          </a:stretch>
        </p:blipFill>
        <p:spPr bwMode="auto">
          <a:xfrm>
            <a:off x="8056340" y="1600200"/>
            <a:ext cx="1454185" cy="10668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p:cNvSpPr txBox="1">
            <a:spLocks noChangeArrowheads="1"/>
          </p:cNvSpPr>
          <p:nvPr/>
        </p:nvSpPr>
        <p:spPr bwMode="auto">
          <a:xfrm>
            <a:off x="8991600" y="7423150"/>
            <a:ext cx="596900" cy="228600"/>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6</a:t>
            </a:r>
            <a:endParaRPr lang="en-US" sz="700" dirty="0">
              <a:latin typeface="Verdana" pitchFamily="34" charset="0"/>
            </a:endParaRPr>
          </a:p>
        </p:txBody>
      </p:sp>
      <p:sp>
        <p:nvSpPr>
          <p:cNvPr id="14338" name="Text Box 3"/>
          <p:cNvSpPr txBox="1">
            <a:spLocks noChangeArrowheads="1"/>
          </p:cNvSpPr>
          <p:nvPr/>
        </p:nvSpPr>
        <p:spPr bwMode="auto">
          <a:xfrm>
            <a:off x="4114800" y="7423150"/>
            <a:ext cx="622300" cy="228600"/>
          </a:xfrm>
          <a:prstGeom prst="rect">
            <a:avLst/>
          </a:prstGeom>
          <a:noFill/>
          <a:ln w="9525">
            <a:noFill/>
            <a:miter lim="800000"/>
            <a:headEnd/>
            <a:tailEnd/>
          </a:ln>
        </p:spPr>
        <p:txBody>
          <a:bodyPr/>
          <a:lstStyle/>
          <a:p>
            <a:pPr algn="r" defTabSz="1019175"/>
            <a:r>
              <a:rPr lang="en-US" sz="700" dirty="0">
                <a:latin typeface="Verdana" pitchFamily="34" charset="0"/>
              </a:rPr>
              <a:t>Page 5 </a:t>
            </a:r>
          </a:p>
        </p:txBody>
      </p:sp>
      <p:sp>
        <p:nvSpPr>
          <p:cNvPr id="37" name="TextBox 36"/>
          <p:cNvSpPr txBox="1"/>
          <p:nvPr/>
        </p:nvSpPr>
        <p:spPr>
          <a:xfrm>
            <a:off x="5562600" y="5117574"/>
            <a:ext cx="4038600" cy="1892826"/>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42" name="TextBox 41"/>
          <p:cNvSpPr txBox="1"/>
          <p:nvPr/>
        </p:nvSpPr>
        <p:spPr>
          <a:xfrm>
            <a:off x="457200" y="5124897"/>
            <a:ext cx="4343400" cy="1892826"/>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59" name="TextBox 58"/>
          <p:cNvSpPr txBox="1"/>
          <p:nvPr/>
        </p:nvSpPr>
        <p:spPr>
          <a:xfrm>
            <a:off x="457200" y="7010400"/>
            <a:ext cx="3962400" cy="215444"/>
          </a:xfrm>
          <a:prstGeom prst="rect">
            <a:avLst/>
          </a:prstGeom>
          <a:noFill/>
        </p:spPr>
        <p:txBody>
          <a:bodyPr wrap="square" rtlCol="0">
            <a:spAutoFit/>
          </a:bodyPr>
          <a:lstStyle/>
          <a:p>
            <a:r>
              <a:rPr lang="en-US" sz="800" dirty="0" smtClean="0">
                <a:latin typeface="+mn-lt"/>
              </a:rPr>
              <a:t>2010-2013 ODE Sample </a:t>
            </a:r>
            <a:r>
              <a:rPr lang="en-US" sz="800" dirty="0" smtClean="0">
                <a:latin typeface="+mn-lt"/>
                <a:cs typeface="Arial" pitchFamily="34" charset="0"/>
              </a:rPr>
              <a:t>Tests January</a:t>
            </a:r>
            <a:r>
              <a:rPr lang="en-US" sz="800" dirty="0" smtClean="0">
                <a:latin typeface="+mn-lt"/>
              </a:rPr>
              <a:t> 2011</a:t>
            </a:r>
            <a:endParaRPr lang="en-US" sz="800" dirty="0">
              <a:solidFill>
                <a:srgbClr val="FF0000"/>
              </a:solidFill>
              <a:latin typeface="+mn-lt"/>
            </a:endParaRPr>
          </a:p>
        </p:txBody>
      </p:sp>
      <p:sp>
        <p:nvSpPr>
          <p:cNvPr id="13" name="Rectangle 12"/>
          <p:cNvSpPr/>
          <p:nvPr/>
        </p:nvSpPr>
        <p:spPr>
          <a:xfrm>
            <a:off x="457200" y="304800"/>
            <a:ext cx="4343400" cy="338554"/>
          </a:xfrm>
          <a:prstGeom prst="rect">
            <a:avLst/>
          </a:prstGeom>
        </p:spPr>
        <p:txBody>
          <a:bodyPr wrap="square">
            <a:spAutoFit/>
          </a:bodyPr>
          <a:lstStyle/>
          <a:p>
            <a:r>
              <a:rPr lang="en-US" sz="800" b="1" dirty="0" smtClean="0">
                <a:solidFill>
                  <a:schemeClr val="bg1">
                    <a:lumMod val="75000"/>
                  </a:schemeClr>
                </a:solidFill>
              </a:rPr>
              <a:t>5.3.7 Determine the appropriate units, strategies, and tools for solving problems that involve estimating or measuring volume.</a:t>
            </a:r>
            <a:endParaRPr lang="en-US" sz="800" b="1" dirty="0">
              <a:solidFill>
                <a:schemeClr val="bg1">
                  <a:lumMod val="75000"/>
                </a:schemeClr>
              </a:solidFill>
            </a:endParaRPr>
          </a:p>
        </p:txBody>
      </p:sp>
      <p:sp>
        <p:nvSpPr>
          <p:cNvPr id="14" name="Rectangle 13"/>
          <p:cNvSpPr/>
          <p:nvPr/>
        </p:nvSpPr>
        <p:spPr>
          <a:xfrm>
            <a:off x="5638800" y="304800"/>
            <a:ext cx="3886200" cy="338554"/>
          </a:xfrm>
          <a:prstGeom prst="rect">
            <a:avLst/>
          </a:prstGeom>
        </p:spPr>
        <p:txBody>
          <a:bodyPr wrap="square">
            <a:spAutoFit/>
          </a:bodyPr>
          <a:lstStyle/>
          <a:p>
            <a:r>
              <a:rPr lang="en-US" sz="800" b="1" dirty="0" smtClean="0">
                <a:solidFill>
                  <a:schemeClr val="bg1">
                    <a:lumMod val="75000"/>
                  </a:schemeClr>
                </a:solidFill>
              </a:rPr>
              <a:t>5.3.7 Determine the appropriate units, strategies, and tools for solving problems that involve estimating or measuring volume.</a:t>
            </a:r>
            <a:endParaRPr lang="en-US" sz="800" b="1" dirty="0">
              <a:solidFill>
                <a:schemeClr val="bg1">
                  <a:lumMod val="75000"/>
                </a:schemeClr>
              </a:solidFill>
            </a:endParaRPr>
          </a:p>
        </p:txBody>
      </p:sp>
      <p:sp>
        <p:nvSpPr>
          <p:cNvPr id="12" name="TextBox 11"/>
          <p:cNvSpPr txBox="1"/>
          <p:nvPr/>
        </p:nvSpPr>
        <p:spPr>
          <a:xfrm>
            <a:off x="5715000" y="7010400"/>
            <a:ext cx="3200400" cy="215444"/>
          </a:xfrm>
          <a:prstGeom prst="rect">
            <a:avLst/>
          </a:prstGeom>
          <a:noFill/>
        </p:spPr>
        <p:txBody>
          <a:bodyPr wrap="square" rtlCol="0">
            <a:spAutoFit/>
          </a:bodyPr>
          <a:lstStyle/>
          <a:p>
            <a:r>
              <a:rPr lang="en-US" sz="800" dirty="0" smtClean="0"/>
              <a:t>2010-2013  ODE Sample Tests January 2011</a:t>
            </a:r>
            <a:endParaRPr lang="en-US" sz="800" dirty="0">
              <a:latin typeface="Verdana" pitchFamily="34" charset="0"/>
            </a:endParaRPr>
          </a:p>
        </p:txBody>
      </p:sp>
      <p:sp>
        <p:nvSpPr>
          <p:cNvPr id="16" name="TextBox 15"/>
          <p:cNvSpPr txBox="1"/>
          <p:nvPr/>
        </p:nvSpPr>
        <p:spPr>
          <a:xfrm>
            <a:off x="381000" y="1143000"/>
            <a:ext cx="4114800" cy="2246769"/>
          </a:xfrm>
          <a:prstGeom prst="rect">
            <a:avLst/>
          </a:prstGeom>
          <a:noFill/>
          <a:ln>
            <a:noFill/>
          </a:ln>
        </p:spPr>
        <p:txBody>
          <a:bodyPr wrap="square" rtlCol="0">
            <a:spAutoFit/>
          </a:bodyPr>
          <a:lstStyle/>
          <a:p>
            <a:pPr marL="228600" indent="-228600">
              <a:buFont typeface="+mj-lt"/>
              <a:buAutoNum type="arabicPeriod" startAt="7"/>
            </a:pPr>
            <a:r>
              <a:rPr lang="en-US" sz="1000" dirty="0" smtClean="0">
                <a:latin typeface="Verdana" pitchFamily="34" charset="0"/>
              </a:rPr>
              <a:t>Which of these would most likely weigh about 10 pounds</a:t>
            </a: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buFont typeface="+mj-lt"/>
              <a:buAutoNum type="arabi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Magazine</a:t>
            </a: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Shoe</a:t>
            </a: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Bed</a:t>
            </a: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Baby</a:t>
            </a:r>
            <a:endParaRPr lang="en-US" sz="1000" dirty="0">
              <a:latin typeface="Verdana" pitchFamily="34" charset="0"/>
            </a:endParaRPr>
          </a:p>
        </p:txBody>
      </p:sp>
      <p:sp>
        <p:nvSpPr>
          <p:cNvPr id="17" name="TextBox 16"/>
          <p:cNvSpPr txBox="1"/>
          <p:nvPr/>
        </p:nvSpPr>
        <p:spPr>
          <a:xfrm>
            <a:off x="5562600" y="1066800"/>
            <a:ext cx="4038600" cy="2554545"/>
          </a:xfrm>
          <a:prstGeom prst="rect">
            <a:avLst/>
          </a:prstGeom>
          <a:noFill/>
          <a:ln>
            <a:noFill/>
          </a:ln>
        </p:spPr>
        <p:txBody>
          <a:bodyPr wrap="square" rtlCol="0">
            <a:spAutoFit/>
          </a:bodyPr>
          <a:lstStyle/>
          <a:p>
            <a:pPr marL="228600" indent="-228600">
              <a:buFont typeface="+mj-lt"/>
              <a:buAutoNum type="arabicPeriod" startAt="6"/>
            </a:pPr>
            <a:r>
              <a:rPr lang="en-US" sz="1000" dirty="0" smtClean="0">
                <a:latin typeface="Verdana" pitchFamily="34" charset="0"/>
              </a:rPr>
              <a:t>Michael Jordan is 6 feet, 6 inches tall.</a:t>
            </a:r>
          </a:p>
          <a:p>
            <a:pPr marL="228600" indent="-228600">
              <a:buFont typeface="+mj-lt"/>
              <a:buAutoNum type="arabicPeriod" startAt="6"/>
            </a:pPr>
            <a:endParaRPr lang="en-US" sz="1000" dirty="0" smtClean="0">
              <a:latin typeface="Verdana" pitchFamily="34" charset="0"/>
            </a:endParaRPr>
          </a:p>
          <a:p>
            <a:pPr marL="228600" indent="4763"/>
            <a:r>
              <a:rPr lang="en-US" sz="1000" dirty="0" smtClean="0">
                <a:latin typeface="Verdana" pitchFamily="34" charset="0"/>
              </a:rPr>
              <a:t>About how tall would a door in his house be?</a:t>
            </a: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buFont typeface="+mj-lt"/>
              <a:buAutoNum type="arabi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6 yards</a:t>
            </a: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7 feet</a:t>
            </a: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12 inches</a:t>
            </a: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12 feet</a:t>
            </a:r>
            <a:endParaRPr lang="en-US" sz="1000" dirty="0">
              <a:latin typeface="Verdana" pitchFamily="34"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2617</TotalTime>
  <Words>1089</Words>
  <Application>Microsoft Office PowerPoint</Application>
  <PresentationFormat>Custom</PresentationFormat>
  <Paragraphs>377</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Default Design</vt:lpstr>
      <vt:lpstr>Slide 1</vt:lpstr>
      <vt:lpstr>Slide 2</vt:lpstr>
      <vt:lpstr>Slide 3</vt:lpstr>
      <vt:lpstr>Slide 4</vt:lpstr>
      <vt:lpstr>Slide 5</vt:lpstr>
      <vt:lpstr>Slide 6</vt:lpstr>
    </vt:vector>
  </TitlesOfParts>
  <Company>Merix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rickr</dc:creator>
  <cp:lastModifiedBy>Rick Richmond</cp:lastModifiedBy>
  <cp:revision>535</cp:revision>
  <dcterms:created xsi:type="dcterms:W3CDTF">2010-03-15T16:13:22Z</dcterms:created>
  <dcterms:modified xsi:type="dcterms:W3CDTF">2012-01-25T02:24:21Z</dcterms:modified>
</cp:coreProperties>
</file>