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DDFF"/>
    <a:srgbClr val="FFCCFF"/>
    <a:srgbClr val="E5F5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05" autoAdjust="0"/>
    <p:restoredTop sz="94503" autoAdjust="0"/>
  </p:normalViewPr>
  <p:slideViewPr>
    <p:cSldViewPr>
      <p:cViewPr>
        <p:scale>
          <a:sx n="80" d="100"/>
          <a:sy n="80" d="100"/>
        </p:scale>
        <p:origin x="-336" y="-63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228600"/>
            <a:ext cx="40386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5 MATH:</a:t>
            </a:r>
          </a:p>
          <a:p>
            <a:pPr algn="ctr"/>
            <a:r>
              <a:rPr lang="en-US" sz="900" dirty="0" smtClean="0">
                <a:latin typeface="Verdana" pitchFamily="34" charset="0"/>
              </a:rPr>
              <a:t>Oregon Department of Education Standards </a:t>
            </a:r>
          </a:p>
          <a:p>
            <a:pPr algn="ctr"/>
            <a:r>
              <a:rPr lang="en-US" sz="900" dirty="0" smtClean="0">
                <a:latin typeface="Verdana" pitchFamily="34" charset="0"/>
              </a:rPr>
              <a:t>for Practice or Progress Monitoring.</a:t>
            </a:r>
            <a:endParaRPr lang="en-US" sz="900" dirty="0">
              <a:latin typeface="Verdana" pitchFamily="34" charset="0"/>
            </a:endParaRPr>
          </a:p>
        </p:txBody>
      </p:sp>
      <p:sp>
        <p:nvSpPr>
          <p:cNvPr id="9" name="TextBox 8"/>
          <p:cNvSpPr txBox="1"/>
          <p:nvPr/>
        </p:nvSpPr>
        <p:spPr>
          <a:xfrm>
            <a:off x="533400" y="6934200"/>
            <a:ext cx="3733800" cy="21544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p:txBody>
      </p:sp>
      <p:sp>
        <p:nvSpPr>
          <p:cNvPr id="12" name="TextBox 11"/>
          <p:cNvSpPr txBox="1"/>
          <p:nvPr/>
        </p:nvSpPr>
        <p:spPr>
          <a:xfrm>
            <a:off x="5715000" y="2057400"/>
            <a:ext cx="3886200"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Verdana" pitchFamily="34" charset="0"/>
              </a:rPr>
              <a:t>This booklet will focus </a:t>
            </a:r>
            <a:r>
              <a:rPr lang="en-US" sz="1000" b="1" u="sng" dirty="0" smtClean="0">
                <a:latin typeface="Verdana" pitchFamily="34" charset="0"/>
              </a:rPr>
              <a:t>ONLY</a:t>
            </a:r>
            <a:r>
              <a:rPr lang="en-US" sz="1000" dirty="0" smtClean="0">
                <a:effectLst>
                  <a:outerShdw blurRad="38100" dist="38100" dir="2700000" algn="tl">
                    <a:srgbClr val="000000">
                      <a:alpha val="43137"/>
                    </a:srgbClr>
                  </a:outerShdw>
                </a:effectLst>
                <a:latin typeface="Verdana" pitchFamily="34" charset="0"/>
              </a:rPr>
              <a:t> on the items in </a:t>
            </a:r>
          </a:p>
          <a:p>
            <a:pPr algn="ctr"/>
            <a:r>
              <a:rPr lang="en-US" sz="1000" b="1" i="1" u="sng" dirty="0" smtClean="0">
                <a:effectLst>
                  <a:outerShdw blurRad="38100" dist="38100" dir="2700000" algn="tl">
                    <a:srgbClr val="000000">
                      <a:alpha val="43137"/>
                    </a:srgbClr>
                  </a:outerShdw>
                </a:effectLst>
                <a:latin typeface="Verdana" pitchFamily="34" charset="0"/>
              </a:rPr>
              <a:t>Bold Black [5.3.3,5.3.4 &amp; 5.3.5</a:t>
            </a:r>
            <a:r>
              <a:rPr lang="en-US" sz="1000" b="1" i="1" dirty="0" smtClean="0">
                <a:effectLst>
                  <a:outerShdw blurRad="38100" dist="38100" dir="2700000" algn="tl">
                    <a:srgbClr val="000000">
                      <a:alpha val="43137"/>
                    </a:srgbClr>
                  </a:outerShdw>
                </a:effectLst>
                <a:latin typeface="Verdana" pitchFamily="34" charset="0"/>
              </a:rPr>
              <a:t>]  </a:t>
            </a:r>
            <a:r>
              <a:rPr lang="en-US" sz="1000" dirty="0" smtClean="0">
                <a:effectLst>
                  <a:outerShdw blurRad="38100" dist="38100" dir="2700000" algn="tl">
                    <a:srgbClr val="000000">
                      <a:alpha val="43137"/>
                    </a:srgbClr>
                  </a:outerShdw>
                </a:effectLst>
                <a:latin typeface="Verdana" pitchFamily="34" charset="0"/>
              </a:rPr>
              <a:t>in the table below.</a:t>
            </a:r>
            <a:endParaRPr lang="en-US" sz="10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486400" y="16764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#8</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457200" y="304800"/>
            <a:ext cx="4343400" cy="2400657"/>
          </a:xfrm>
          <a:prstGeom prst="rect">
            <a:avLst/>
          </a:prstGeom>
          <a:solidFill>
            <a:schemeClr val="bg1">
              <a:lumMod val="95000"/>
            </a:schemeClr>
          </a:solidFill>
          <a:ln>
            <a:solidFill>
              <a:schemeClr val="accent1"/>
            </a:solidFill>
          </a:ln>
        </p:spPr>
        <p:txBody>
          <a:bodyPr wrap="square" rtlCol="0">
            <a:spAutoFit/>
          </a:bodyPr>
          <a:lstStyle/>
          <a:p>
            <a:r>
              <a:rPr lang="en-US" sz="1000" b="1" u="sng" dirty="0" smtClean="0">
                <a:latin typeface="Verdana" pitchFamily="34" charset="0"/>
              </a:rPr>
              <a:t>Teachers:  </a:t>
            </a:r>
            <a:r>
              <a:rPr lang="en-US" sz="1000" dirty="0" smtClean="0">
                <a:latin typeface="Verdana" pitchFamily="34" charset="0"/>
              </a:rPr>
              <a:t>To assure that the above standards are understood, always remind, ask and show your students:</a:t>
            </a:r>
          </a:p>
          <a:p>
            <a:endParaRPr lang="en-US" sz="1000" b="1" u="sng" dirty="0" smtClean="0">
              <a:latin typeface="Verdana" pitchFamily="34" charset="0"/>
            </a:endParaRPr>
          </a:p>
          <a:p>
            <a:r>
              <a:rPr lang="en-US" sz="1000" b="1" u="sng" dirty="0" smtClean="0"/>
              <a:t>5.3.3</a:t>
            </a:r>
          </a:p>
          <a:p>
            <a:r>
              <a:rPr lang="en-US" sz="1000" dirty="0" smtClean="0"/>
              <a:t>How can you classify 3-D shapes?</a:t>
            </a:r>
          </a:p>
          <a:p>
            <a:endParaRPr lang="en-US" sz="1000" dirty="0" smtClean="0"/>
          </a:p>
          <a:p>
            <a:r>
              <a:rPr lang="fr-FR" sz="1000" b="1" u="sng" dirty="0" smtClean="0"/>
              <a:t>BRIDGES CORRELATION to 5.3.3</a:t>
            </a:r>
          </a:p>
          <a:p>
            <a:r>
              <a:rPr lang="fr-FR" sz="1000" dirty="0" smtClean="0"/>
              <a:t>Grade 4, Unit 4, Sessions 13-14, 17, 19) </a:t>
            </a:r>
          </a:p>
          <a:p>
            <a:r>
              <a:rPr lang="en-US" sz="1000" dirty="0" smtClean="0"/>
              <a:t>Unit 3, Sessions 18, 19	</a:t>
            </a:r>
          </a:p>
          <a:p>
            <a:r>
              <a:rPr lang="en-US" sz="1000" dirty="0" smtClean="0"/>
              <a:t>Home Connections, Vol. 1: HC 30	</a:t>
            </a:r>
          </a:p>
          <a:p>
            <a:r>
              <a:rPr lang="en-US" sz="1000" dirty="0" smtClean="0"/>
              <a:t>January Calendar Grid	</a:t>
            </a:r>
          </a:p>
          <a:p>
            <a:r>
              <a:rPr lang="en-US" sz="1000" dirty="0" smtClean="0"/>
              <a:t>Set C3 Geometry: 3-Dimensional Shapes, Activities 1 &amp; 2 and Independent Worksheet 1</a:t>
            </a:r>
          </a:p>
          <a:p>
            <a:r>
              <a:rPr lang="en-US" sz="1000" dirty="0" smtClean="0"/>
              <a:t>Set D2 Measurement: Volume, Activity 1</a:t>
            </a:r>
          </a:p>
          <a:p>
            <a:r>
              <a:rPr lang="en-US" sz="1000" dirty="0" smtClean="0"/>
              <a:t>Bridges Practice Book, page 56	</a:t>
            </a:r>
          </a:p>
        </p:txBody>
      </p:sp>
      <p:graphicFrame>
        <p:nvGraphicFramePr>
          <p:cNvPr id="17" name="Table 16"/>
          <p:cNvGraphicFramePr>
            <a:graphicFrameLocks noGrp="1"/>
          </p:cNvGraphicFramePr>
          <p:nvPr/>
        </p:nvGraphicFramePr>
        <p:xfrm>
          <a:off x="5562600" y="2667000"/>
          <a:ext cx="3962400" cy="3412873"/>
        </p:xfrm>
        <a:graphic>
          <a:graphicData uri="http://schemas.openxmlformats.org/drawingml/2006/table">
            <a:tbl>
              <a:tblPr/>
              <a:tblGrid>
                <a:gridCol w="3962400"/>
              </a:tblGrid>
              <a:tr h="385945">
                <a:tc>
                  <a:txBody>
                    <a:bodyPr/>
                    <a:lstStyle/>
                    <a:p>
                      <a:pPr marL="117475" indent="0"/>
                      <a:r>
                        <a:rPr lang="en-US" sz="800" b="0" kern="1200" baseline="0" dirty="0" smtClean="0">
                          <a:solidFill>
                            <a:schemeClr val="tx1"/>
                          </a:solidFill>
                          <a:latin typeface="+mn-lt"/>
                          <a:ea typeface="+mn-ea"/>
                          <a:cs typeface="+mn-cs"/>
                        </a:rPr>
                        <a:t>5.3.1 Identify and classify triangles by their angles (acute, right, obtuse) and sides (scalene, isosceles, equilateral).</a:t>
                      </a:r>
                      <a:endParaRPr lang="en-US" sz="800" b="0" kern="1200" dirty="0" smtClean="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79">
                <a:tc>
                  <a:txBody>
                    <a:bodyPr/>
                    <a:lstStyle/>
                    <a:p>
                      <a:pPr marL="117475" indent="0"/>
                      <a:r>
                        <a:rPr lang="en-US" sz="800" b="0" kern="1200" baseline="0" dirty="0" smtClean="0">
                          <a:solidFill>
                            <a:schemeClr val="tx1"/>
                          </a:solidFill>
                          <a:latin typeface="+mn-lt"/>
                          <a:ea typeface="+mn-ea"/>
                          <a:cs typeface="+mn-cs"/>
                        </a:rPr>
                        <a:t>5.3.2 Find and justify relationships among the formulas for the areas of triangles and  parallelograms.</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318">
                <a:tc>
                  <a:txBody>
                    <a:bodyPr/>
                    <a:lstStyle/>
                    <a:p>
                      <a:pPr marL="117475" indent="0"/>
                      <a:r>
                        <a:rPr lang="en-US" sz="900" b="1" kern="1200" baseline="0" dirty="0" smtClean="0">
                          <a:solidFill>
                            <a:schemeClr val="tx1"/>
                          </a:solidFill>
                          <a:latin typeface="+mn-lt"/>
                          <a:ea typeface="+mn-ea"/>
                          <a:cs typeface="+mn-cs"/>
                        </a:rPr>
                        <a:t>5.3.3 Describe three-dimensional shapes (triangular and- rectangular prisms, cube, triangular- and square-based pyramids, cylinder, cone, and sphere) by the number of edges, faces, and/or vertices as well as types of faces.</a:t>
                      </a:r>
                      <a:r>
                        <a:rPr lang="en-US" sz="900" b="1" kern="1200" dirty="0" smtClean="0">
                          <a:solidFill>
                            <a:schemeClr val="tx1"/>
                          </a:solidFill>
                          <a:latin typeface="+mn-lt"/>
                          <a:ea typeface="+mn-ea"/>
                          <a:cs typeface="+mn-cs"/>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9">
                <a:tc>
                  <a:txBody>
                    <a:bodyPr/>
                    <a:lstStyle/>
                    <a:p>
                      <a:pPr marL="117475" indent="0"/>
                      <a:r>
                        <a:rPr lang="en-US" sz="900" b="1" kern="1200" baseline="0" dirty="0" smtClean="0">
                          <a:solidFill>
                            <a:schemeClr val="tx1"/>
                          </a:solidFill>
                          <a:latin typeface="+mn-lt"/>
                          <a:ea typeface="+mn-ea"/>
                          <a:cs typeface="+mn-cs"/>
                        </a:rPr>
                        <a:t>5.3.4 Recognize volume as an attribute of three-dimensional space.</a:t>
                      </a:r>
                      <a:endParaRPr lang="en-US" sz="900" b="1"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80">
                <a:tc>
                  <a:txBody>
                    <a:bodyPr/>
                    <a:lstStyle/>
                    <a:p>
                      <a:pPr marL="117475" indent="0"/>
                      <a:r>
                        <a:rPr lang="en-US" sz="900" b="1" kern="1200" baseline="0" dirty="0" smtClean="0">
                          <a:solidFill>
                            <a:schemeClr val="tx1"/>
                          </a:solidFill>
                          <a:latin typeface="+mn-lt"/>
                          <a:ea typeface="+mn-ea"/>
                          <a:cs typeface="+mn-cs"/>
                        </a:rPr>
                        <a:t>5.3.5 Determine volume by finding the total number of same-sized units of volume that fill a three dimensional shape without gaps or overlaps.</a:t>
                      </a:r>
                      <a:endParaRPr lang="en-US" sz="900" b="1" i="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77">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tx1"/>
                          </a:solidFill>
                          <a:latin typeface="+mn-lt"/>
                          <a:ea typeface="+mn-ea"/>
                          <a:cs typeface="+mn-cs"/>
                        </a:rPr>
                        <a:t>5.3.6 Recognize a cube that is one unit on an edge as the standard unit for measuring volume.</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32">
                <a:tc>
                  <a:txBody>
                    <a:bodyPr/>
                    <a:lstStyle/>
                    <a:p>
                      <a:pPr marL="117475" indent="0"/>
                      <a:r>
                        <a:rPr lang="en-US" sz="800" kern="1200" baseline="0" dirty="0" smtClean="0">
                          <a:solidFill>
                            <a:schemeClr val="tx1"/>
                          </a:solidFill>
                          <a:latin typeface="+mn-lt"/>
                          <a:ea typeface="+mn-ea"/>
                          <a:cs typeface="+mn-cs"/>
                        </a:rPr>
                        <a:t>5.3.7 Determine the appropriate units, strategies, and tools for solving problems that involve estimating or measuring volume.</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879">
                <a:tc>
                  <a:txBody>
                    <a:bodyPr/>
                    <a:lstStyle/>
                    <a:p>
                      <a:pPr marL="117475" indent="0"/>
                      <a:r>
                        <a:rPr lang="en-US" sz="800" kern="1200" baseline="0" dirty="0" smtClean="0">
                          <a:solidFill>
                            <a:schemeClr val="tx1"/>
                          </a:solidFill>
                          <a:latin typeface="+mn-lt"/>
                          <a:ea typeface="+mn-ea"/>
                          <a:cs typeface="+mn-cs"/>
                        </a:rPr>
                        <a:t>5.3.8 Decompose three-dimensional shapes and find surface areas and volumes of triangular and rectangular prisms.</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32">
                <a:tc>
                  <a:txBody>
                    <a:bodyPr/>
                    <a:lstStyle/>
                    <a:p>
                      <a:pPr marL="117475" indent="0"/>
                      <a:r>
                        <a:rPr lang="en-US" sz="800" kern="1200" baseline="0" dirty="0" smtClean="0">
                          <a:solidFill>
                            <a:schemeClr val="tx1"/>
                          </a:solidFill>
                          <a:latin typeface="+mn-lt"/>
                          <a:ea typeface="+mn-ea"/>
                          <a:cs typeface="+mn-cs"/>
                        </a:rPr>
                        <a:t>5.3.9 Identify and measure necessary attributes of shapes to use area, surface area, and volume formulas to solve problems (e.g., to find which of two gift boxes needs the most wrapping paper or has the greater volume?).</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Rectangle 25"/>
          <p:cNvSpPr/>
          <p:nvPr/>
        </p:nvSpPr>
        <p:spPr>
          <a:xfrm>
            <a:off x="457200" y="2819400"/>
            <a:ext cx="4343400" cy="1938992"/>
          </a:xfrm>
          <a:prstGeom prst="rect">
            <a:avLst/>
          </a:prstGeom>
          <a:solidFill>
            <a:schemeClr val="bg1">
              <a:lumMod val="95000"/>
            </a:schemeClr>
          </a:solidFill>
          <a:ln>
            <a:solidFill>
              <a:schemeClr val="accent1"/>
            </a:solidFill>
          </a:ln>
        </p:spPr>
        <p:txBody>
          <a:bodyPr wrap="square">
            <a:spAutoFit/>
          </a:bodyPr>
          <a:lstStyle/>
          <a:p>
            <a:r>
              <a:rPr lang="en-US" sz="1000" b="1" u="sng" dirty="0" smtClean="0"/>
              <a:t>5.3.4</a:t>
            </a:r>
          </a:p>
          <a:p>
            <a:r>
              <a:rPr lang="en-US" sz="1000" dirty="0" smtClean="0"/>
              <a:t>What is volume?</a:t>
            </a:r>
          </a:p>
          <a:p>
            <a:r>
              <a:rPr lang="en-US" sz="1000" dirty="0" smtClean="0"/>
              <a:t>Does a 2-D shape have volume?</a:t>
            </a:r>
          </a:p>
          <a:p>
            <a:endParaRPr lang="en-US" sz="1000" dirty="0" smtClean="0"/>
          </a:p>
          <a:p>
            <a:r>
              <a:rPr lang="fr-FR" sz="1000" b="1" u="sng" dirty="0" smtClean="0"/>
              <a:t>BRIDGES CORRELATION to 5.3.4</a:t>
            </a:r>
          </a:p>
          <a:p>
            <a:r>
              <a:rPr lang="en-US" sz="1000" dirty="0" smtClean="0"/>
              <a:t>Unit 3, Session 20	</a:t>
            </a:r>
          </a:p>
          <a:p>
            <a:r>
              <a:rPr lang="en-US" sz="1000" dirty="0" smtClean="0"/>
              <a:t>Home Connections, Vol. 1: HC 31	</a:t>
            </a:r>
          </a:p>
          <a:p>
            <a:r>
              <a:rPr lang="en-US" sz="1000" dirty="0" smtClean="0"/>
              <a:t>January Calendar Grid</a:t>
            </a:r>
          </a:p>
          <a:p>
            <a:r>
              <a:rPr lang="en-US" sz="1000" dirty="0" smtClean="0"/>
              <a:t>April Calendar Grid	</a:t>
            </a:r>
          </a:p>
          <a:p>
            <a:r>
              <a:rPr lang="en-US" sz="1000" dirty="0" smtClean="0"/>
              <a:t>Set D2 Measurement: Volume, Activities 1 &amp; 2, and Independent Worksheets 1 &amp; 2</a:t>
            </a:r>
          </a:p>
          <a:p>
            <a:r>
              <a:rPr lang="en-US" sz="1000" dirty="0" smtClean="0"/>
              <a:t>Bridges Practice Book, page 57	</a:t>
            </a:r>
          </a:p>
        </p:txBody>
      </p:sp>
      <p:sp>
        <p:nvSpPr>
          <p:cNvPr id="27" name="Rectangle 26"/>
          <p:cNvSpPr/>
          <p:nvPr/>
        </p:nvSpPr>
        <p:spPr>
          <a:xfrm>
            <a:off x="5562600" y="990600"/>
            <a:ext cx="4038600" cy="661720"/>
          </a:xfrm>
          <a:prstGeom prst="rect">
            <a:avLst/>
          </a:prstGeom>
          <a:solidFill>
            <a:schemeClr val="bg1">
              <a:lumMod val="95000"/>
            </a:schemeClr>
          </a:solidFill>
        </p:spPr>
        <p:txBody>
          <a:bodyPr wrap="square">
            <a:spAutoFit/>
          </a:bodyPr>
          <a:lstStyle/>
          <a:p>
            <a:r>
              <a:rPr lang="en-US" sz="1000" b="1" dirty="0" smtClean="0"/>
              <a:t>Current Standard:</a:t>
            </a:r>
          </a:p>
          <a:p>
            <a:r>
              <a:rPr lang="en-US" sz="900" dirty="0" smtClean="0">
                <a:latin typeface="Verdana" pitchFamily="34" charset="0"/>
              </a:rPr>
              <a:t>5.3 Geometry, Measurement, and Algebra: Describe and relate two-dimensional shapes to three-dimensional shapes and analyze their properties, including volume and surface area.</a:t>
            </a:r>
            <a:endParaRPr lang="en-US" sz="900" dirty="0">
              <a:latin typeface="Verdana" pitchFamily="34" charset="0"/>
            </a:endParaRPr>
          </a:p>
        </p:txBody>
      </p:sp>
      <p:sp>
        <p:nvSpPr>
          <p:cNvPr id="13" name="Rectangle 12"/>
          <p:cNvSpPr/>
          <p:nvPr/>
        </p:nvSpPr>
        <p:spPr>
          <a:xfrm>
            <a:off x="457200" y="4876800"/>
            <a:ext cx="4343400" cy="1938992"/>
          </a:xfrm>
          <a:prstGeom prst="rect">
            <a:avLst/>
          </a:prstGeom>
          <a:solidFill>
            <a:schemeClr val="bg1">
              <a:lumMod val="95000"/>
            </a:schemeClr>
          </a:solidFill>
          <a:ln>
            <a:solidFill>
              <a:schemeClr val="accent1"/>
            </a:solidFill>
          </a:ln>
        </p:spPr>
        <p:txBody>
          <a:bodyPr wrap="square">
            <a:spAutoFit/>
          </a:bodyPr>
          <a:lstStyle/>
          <a:p>
            <a:r>
              <a:rPr lang="en-US" sz="1000" b="1" u="sng" dirty="0" smtClean="0"/>
              <a:t>5.3.5</a:t>
            </a:r>
          </a:p>
          <a:p>
            <a:r>
              <a:rPr lang="en-US" sz="1000" dirty="0" smtClean="0"/>
              <a:t>How do you find the volume of a 3-D shapes that has been divided into equal sized units?</a:t>
            </a:r>
          </a:p>
          <a:p>
            <a:endParaRPr lang="en-US" sz="1000" dirty="0" smtClean="0"/>
          </a:p>
          <a:p>
            <a:r>
              <a:rPr lang="fr-FR" sz="1000" b="1" u="sng" dirty="0" smtClean="0"/>
              <a:t>BRIDGES CORRELATION to 5.3.5</a:t>
            </a:r>
          </a:p>
          <a:p>
            <a:r>
              <a:rPr lang="en-US" sz="1000" dirty="0" smtClean="0"/>
              <a:t>Unit 3, Session 20	</a:t>
            </a:r>
          </a:p>
          <a:p>
            <a:r>
              <a:rPr lang="en-US" sz="1000" dirty="0" smtClean="0"/>
              <a:t>Home Connections, Vol. 1: HC 31	</a:t>
            </a:r>
          </a:p>
          <a:p>
            <a:r>
              <a:rPr lang="en-US" sz="1000" dirty="0" smtClean="0"/>
              <a:t>January Calendar Grid</a:t>
            </a:r>
          </a:p>
          <a:p>
            <a:r>
              <a:rPr lang="en-US" sz="1000" dirty="0" smtClean="0"/>
              <a:t>April Calendar Grid	</a:t>
            </a:r>
          </a:p>
          <a:p>
            <a:r>
              <a:rPr lang="en-US" sz="1000" dirty="0" smtClean="0"/>
              <a:t>Set D2 Measurement: Volume, Activities 1 &amp; 2, and Independent Worksheets 1 &amp; 2</a:t>
            </a:r>
          </a:p>
          <a:p>
            <a:r>
              <a:rPr lang="en-US" sz="1000" dirty="0" smtClean="0"/>
              <a:t>Bridges Practice Book, page 57	</a:t>
            </a:r>
          </a:p>
        </p:txBody>
      </p:sp>
      <p:sp>
        <p:nvSpPr>
          <p:cNvPr id="15" name="TextBox 14"/>
          <p:cNvSpPr txBox="1"/>
          <p:nvPr/>
        </p:nvSpPr>
        <p:spPr>
          <a:xfrm>
            <a:off x="5562600" y="6248400"/>
            <a:ext cx="40386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  Revision 10-2011</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457200" y="4902875"/>
            <a:ext cx="4343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6" name="TextBox 15"/>
          <p:cNvSpPr txBox="1"/>
          <p:nvPr/>
        </p:nvSpPr>
        <p:spPr>
          <a:xfrm>
            <a:off x="5562600" y="4902875"/>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7" name="TextBox 16"/>
          <p:cNvSpPr txBox="1"/>
          <p:nvPr/>
        </p:nvSpPr>
        <p:spPr>
          <a:xfrm>
            <a:off x="457200" y="6934200"/>
            <a:ext cx="3733800" cy="338554"/>
          </a:xfrm>
          <a:prstGeom prst="rect">
            <a:avLst/>
          </a:prstGeom>
          <a:noFill/>
        </p:spPr>
        <p:txBody>
          <a:bodyPr wrap="square" rtlCol="0">
            <a:spAutoFit/>
          </a:bodyPr>
          <a:lstStyle/>
          <a:p>
            <a:r>
              <a:rPr lang="en-US" sz="800" dirty="0" smtClean="0"/>
              <a:t>Oregon Department of Education, Office of Assessment and Information Services 2005-2006</a:t>
            </a:r>
            <a:endParaRPr lang="en-US" sz="700" dirty="0" smtClean="0"/>
          </a:p>
        </p:txBody>
      </p:sp>
      <p:sp>
        <p:nvSpPr>
          <p:cNvPr id="18" name="Rectangle 17"/>
          <p:cNvSpPr/>
          <p:nvPr/>
        </p:nvSpPr>
        <p:spPr>
          <a:xfrm>
            <a:off x="381000" y="304800"/>
            <a:ext cx="4572000" cy="415498"/>
          </a:xfrm>
          <a:prstGeom prst="rect">
            <a:avLst/>
          </a:prstGeom>
        </p:spPr>
        <p:txBody>
          <a:bodyPr wrap="square">
            <a:spAutoFit/>
          </a:bodyPr>
          <a:lstStyle/>
          <a:p>
            <a:r>
              <a:rPr lang="en-US" sz="700" b="1" dirty="0" smtClean="0">
                <a:solidFill>
                  <a:schemeClr val="bg1">
                    <a:lumMod val="75000"/>
                  </a:schemeClr>
                </a:solidFill>
                <a:latin typeface="Verdana" pitchFamily="34" charset="0"/>
              </a:rPr>
              <a:t>5.3.3 Describe three-dimensional shapes (triangular and- rectangular prisms, cube, triangular- and square-based pyramids, cylinder, cone, and sphere) by the number of edges, faces, and/or vertices as well as types of faces..</a:t>
            </a:r>
          </a:p>
        </p:txBody>
      </p:sp>
      <p:sp>
        <p:nvSpPr>
          <p:cNvPr id="35" name="TextBox 34"/>
          <p:cNvSpPr txBox="1"/>
          <p:nvPr/>
        </p:nvSpPr>
        <p:spPr>
          <a:xfrm>
            <a:off x="5562600" y="6934200"/>
            <a:ext cx="4038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3" name="Rectangle 12"/>
          <p:cNvSpPr/>
          <p:nvPr/>
        </p:nvSpPr>
        <p:spPr>
          <a:xfrm>
            <a:off x="5562600" y="304800"/>
            <a:ext cx="4038600" cy="523220"/>
          </a:xfrm>
          <a:prstGeom prst="rect">
            <a:avLst/>
          </a:prstGeom>
        </p:spPr>
        <p:txBody>
          <a:bodyPr wrap="square">
            <a:spAutoFit/>
          </a:bodyPr>
          <a:lstStyle/>
          <a:p>
            <a:r>
              <a:rPr lang="en-US" sz="700" b="1" dirty="0" smtClean="0">
                <a:solidFill>
                  <a:schemeClr val="bg1">
                    <a:lumMod val="75000"/>
                  </a:schemeClr>
                </a:solidFill>
                <a:latin typeface="Verdana" pitchFamily="34" charset="0"/>
              </a:rPr>
              <a:t>5.3.3 Describe three-dimensional shapes (triangular and- rectangular prisms, cube, triangular- and square-based pyramids, cylinder, cone, and sphere) by the number of edges, faces, and/or vertices as well as types of faces..</a:t>
            </a:r>
          </a:p>
        </p:txBody>
      </p:sp>
      <p:pic>
        <p:nvPicPr>
          <p:cNvPr id="2" name="Picture 2"/>
          <p:cNvPicPr>
            <a:picLocks noChangeAspect="1" noChangeArrowheads="1"/>
          </p:cNvPicPr>
          <p:nvPr/>
        </p:nvPicPr>
        <p:blipFill>
          <a:blip r:embed="rId3"/>
          <a:srcRect l="38831" t="46682" r="40856" b="39275"/>
          <a:stretch>
            <a:fillRect/>
          </a:stretch>
        </p:blipFill>
        <p:spPr bwMode="auto">
          <a:xfrm>
            <a:off x="2286000" y="1676400"/>
            <a:ext cx="2057400" cy="1066800"/>
          </a:xfrm>
          <a:prstGeom prst="rect">
            <a:avLst/>
          </a:prstGeom>
          <a:noFill/>
          <a:ln w="9525">
            <a:noFill/>
            <a:miter lim="800000"/>
            <a:headEnd/>
            <a:tailEnd/>
          </a:ln>
          <a:effectLst/>
        </p:spPr>
      </p:pic>
      <p:sp>
        <p:nvSpPr>
          <p:cNvPr id="12" name="TextBox 11"/>
          <p:cNvSpPr txBox="1"/>
          <p:nvPr/>
        </p:nvSpPr>
        <p:spPr>
          <a:xfrm>
            <a:off x="457200" y="914400"/>
            <a:ext cx="4495800" cy="2092881"/>
          </a:xfrm>
          <a:prstGeom prst="rect">
            <a:avLst/>
          </a:prstGeom>
          <a:noFill/>
        </p:spPr>
        <p:txBody>
          <a:bodyPr wrap="square" rtlCol="0">
            <a:spAutoFit/>
          </a:bodyPr>
          <a:lstStyle/>
          <a:p>
            <a:pPr marL="228600" indent="-228600">
              <a:buFont typeface="+mj-lt"/>
              <a:buAutoNum type="arabicPeriod"/>
            </a:pPr>
            <a:r>
              <a:rPr lang="en-US" sz="1000" dirty="0" smtClean="0">
                <a:latin typeface="Verdana" pitchFamily="34" charset="0"/>
              </a:rPr>
              <a:t>Using all the shapes below, which 3 dimensional figure could </a:t>
            </a:r>
            <a:r>
              <a:rPr lang="en-US" sz="1000" smtClean="0">
                <a:latin typeface="Verdana" pitchFamily="34" charset="0"/>
              </a:rPr>
              <a:t>you create?</a:t>
            </a: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631825" indent="-228600">
              <a:buFont typeface="+mj-lt"/>
              <a:buAutoNum type="alphaUcPeriod"/>
            </a:pPr>
            <a:r>
              <a:rPr lang="en-US" sz="1000" dirty="0" smtClean="0">
                <a:latin typeface="Verdana" pitchFamily="34" charset="0"/>
              </a:rPr>
              <a:t>Sphere</a:t>
            </a:r>
          </a:p>
          <a:p>
            <a:pPr marL="631825" indent="-228600">
              <a:buFont typeface="+mj-lt"/>
              <a:buAutoNum type="alphaUcPeriod"/>
            </a:pPr>
            <a:endParaRPr lang="en-US" sz="1000" dirty="0" smtClean="0">
              <a:latin typeface="Verdana" pitchFamily="34" charset="0"/>
            </a:endParaRPr>
          </a:p>
          <a:p>
            <a:pPr marL="631825" indent="-228600">
              <a:buFont typeface="+mj-lt"/>
              <a:buAutoNum type="alphaUcPeriod"/>
            </a:pPr>
            <a:r>
              <a:rPr lang="en-US" sz="1000" dirty="0" smtClean="0">
                <a:latin typeface="Verdana" pitchFamily="34" charset="0"/>
              </a:rPr>
              <a:t>Cube</a:t>
            </a:r>
          </a:p>
          <a:p>
            <a:pPr marL="631825" indent="-228600">
              <a:buFont typeface="+mj-lt"/>
              <a:buAutoNum type="alphaUcPeriod"/>
            </a:pPr>
            <a:endParaRPr lang="en-US" sz="1000" dirty="0" smtClean="0">
              <a:latin typeface="Verdana" pitchFamily="34" charset="0"/>
            </a:endParaRPr>
          </a:p>
          <a:p>
            <a:pPr marL="631825" indent="-228600">
              <a:buFont typeface="+mj-lt"/>
              <a:buAutoNum type="alphaUcPeriod"/>
            </a:pPr>
            <a:r>
              <a:rPr lang="en-US" sz="1000" dirty="0" smtClean="0">
                <a:latin typeface="Verdana" pitchFamily="34" charset="0"/>
              </a:rPr>
              <a:t>Cone</a:t>
            </a:r>
          </a:p>
          <a:p>
            <a:pPr marL="631825" indent="-228600">
              <a:buFont typeface="+mj-lt"/>
              <a:buAutoNum type="alphaUcPeriod"/>
            </a:pPr>
            <a:endParaRPr lang="en-US" sz="1000" dirty="0" smtClean="0">
              <a:latin typeface="Verdana" pitchFamily="34" charset="0"/>
            </a:endParaRPr>
          </a:p>
          <a:p>
            <a:pPr marL="631825" indent="-228600">
              <a:buFont typeface="+mj-lt"/>
              <a:buAutoNum type="alphaUcPeriod"/>
            </a:pPr>
            <a:r>
              <a:rPr lang="en-US" sz="1000" dirty="0" smtClean="0">
                <a:latin typeface="Verdana" pitchFamily="34" charset="0"/>
              </a:rPr>
              <a:t>Cylinder</a:t>
            </a:r>
            <a:endParaRPr lang="en-US" sz="1000" dirty="0">
              <a:latin typeface="Verdana" pitchFamily="34" charset="0"/>
            </a:endParaRPr>
          </a:p>
        </p:txBody>
      </p:sp>
      <p:sp>
        <p:nvSpPr>
          <p:cNvPr id="14" name="TextBox 13"/>
          <p:cNvSpPr txBox="1"/>
          <p:nvPr/>
        </p:nvSpPr>
        <p:spPr>
          <a:xfrm>
            <a:off x="5562600" y="990600"/>
            <a:ext cx="4038600" cy="1938992"/>
          </a:xfrm>
          <a:prstGeom prst="rect">
            <a:avLst/>
          </a:prstGeom>
          <a:noFill/>
        </p:spPr>
        <p:txBody>
          <a:bodyPr wrap="square" rtlCol="0">
            <a:spAutoFit/>
          </a:bodyPr>
          <a:lstStyle/>
          <a:p>
            <a:pPr marL="228600" indent="-228600">
              <a:buFont typeface="+mj-lt"/>
              <a:buAutoNum type="arabicPeriod" startAt="10"/>
            </a:pPr>
            <a:r>
              <a:rPr lang="en-US" sz="1000" dirty="0" smtClean="0">
                <a:latin typeface="Verdana" pitchFamily="34" charset="0"/>
              </a:rPr>
              <a:t>How many faces are there on a cube?</a:t>
            </a:r>
          </a:p>
          <a:p>
            <a:pPr marL="228600" indent="-228600">
              <a:buFont typeface="+mj-lt"/>
              <a:buAutoNum type="arabicPeriod" startAt="10"/>
            </a:pPr>
            <a:endParaRPr lang="en-US" sz="1000" dirty="0" smtClean="0">
              <a:latin typeface="Verdana" pitchFamily="34" charset="0"/>
            </a:endParaRPr>
          </a:p>
          <a:p>
            <a:pPr marL="228600" indent="-228600">
              <a:buFont typeface="+mj-lt"/>
              <a:buAutoNum type="arabicPeriod" startAt="10"/>
            </a:pPr>
            <a:endParaRPr lang="en-US" sz="1000" dirty="0" smtClean="0">
              <a:latin typeface="Verdana" pitchFamily="34" charset="0"/>
            </a:endParaRPr>
          </a:p>
          <a:p>
            <a:pPr marL="228600" indent="-228600">
              <a:buFont typeface="+mj-lt"/>
              <a:buAutoNum type="arabicPeriod" startAt="10"/>
            </a:pPr>
            <a:endParaRPr lang="en-US" sz="1000" dirty="0" smtClean="0">
              <a:latin typeface="Verdana" pitchFamily="34" charset="0"/>
            </a:endParaRPr>
          </a:p>
          <a:p>
            <a:pPr marL="228600" indent="-228600">
              <a:buFont typeface="+mj-lt"/>
              <a:buAutoNum type="arabicPeriod" startAt="10"/>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8</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6</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4</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2</a:t>
            </a:r>
            <a:endParaRPr lang="en-US" sz="1000" dirty="0">
              <a:latin typeface="Verdana" pitchFamily="34" charset="0"/>
            </a:endParaRPr>
          </a:p>
        </p:txBody>
      </p:sp>
      <p:grpSp>
        <p:nvGrpSpPr>
          <p:cNvPr id="21" name="Group 20"/>
          <p:cNvGrpSpPr/>
          <p:nvPr/>
        </p:nvGrpSpPr>
        <p:grpSpPr>
          <a:xfrm>
            <a:off x="7239000" y="1752600"/>
            <a:ext cx="1410061" cy="1262745"/>
            <a:chOff x="4648200" y="3233055"/>
            <a:chExt cx="1410061" cy="1262745"/>
          </a:xfrm>
        </p:grpSpPr>
        <p:pic>
          <p:nvPicPr>
            <p:cNvPr id="15" name="Picture 3"/>
            <p:cNvPicPr>
              <a:picLocks noChangeAspect="1" noChangeArrowheads="1"/>
            </p:cNvPicPr>
            <p:nvPr/>
          </p:nvPicPr>
          <p:blipFill>
            <a:blip r:embed="rId4"/>
            <a:srcRect l="50000" t="61111" r="37500" b="24074"/>
            <a:stretch>
              <a:fillRect/>
            </a:stretch>
          </p:blipFill>
          <p:spPr bwMode="auto">
            <a:xfrm>
              <a:off x="4648200" y="3276600"/>
              <a:ext cx="1371600" cy="1219200"/>
            </a:xfrm>
            <a:prstGeom prst="rect">
              <a:avLst/>
            </a:prstGeom>
            <a:noFill/>
            <a:ln w="9525">
              <a:noFill/>
              <a:miter lim="800000"/>
              <a:headEnd/>
              <a:tailEnd/>
            </a:ln>
            <a:effectLst/>
          </p:spPr>
        </p:pic>
        <p:sp>
          <p:nvSpPr>
            <p:cNvPr id="19" name="Rectangle 18"/>
            <p:cNvSpPr/>
            <p:nvPr/>
          </p:nvSpPr>
          <p:spPr bwMode="auto">
            <a:xfrm>
              <a:off x="4648200" y="3233055"/>
              <a:ext cx="13716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5982061" y="3276600"/>
              <a:ext cx="762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562600" y="4648200"/>
            <a:ext cx="40386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457200" y="4702076"/>
            <a:ext cx="44958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8" name="TextBox 27"/>
          <p:cNvSpPr txBox="1"/>
          <p:nvPr/>
        </p:nvSpPr>
        <p:spPr>
          <a:xfrm>
            <a:off x="5638800" y="6934200"/>
            <a:ext cx="37338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1" name="Rectangle 10"/>
          <p:cNvSpPr/>
          <p:nvPr/>
        </p:nvSpPr>
        <p:spPr>
          <a:xfrm>
            <a:off x="457200" y="304800"/>
            <a:ext cx="4419600" cy="415498"/>
          </a:xfrm>
          <a:prstGeom prst="rect">
            <a:avLst/>
          </a:prstGeom>
        </p:spPr>
        <p:txBody>
          <a:bodyPr wrap="square">
            <a:spAutoFit/>
          </a:bodyPr>
          <a:lstStyle/>
          <a:p>
            <a:r>
              <a:rPr lang="en-US" sz="700" b="1" dirty="0" smtClean="0">
                <a:solidFill>
                  <a:schemeClr val="bg1">
                    <a:lumMod val="75000"/>
                  </a:schemeClr>
                </a:solidFill>
                <a:latin typeface="Verdana" pitchFamily="34" charset="0"/>
              </a:rPr>
              <a:t>5.3.3 Describe three-dimensional shapes (triangular and- rectangular prisms, cube, triangular- and square-based pyramids, cylinder, cone, and sphere) by the number of edges, faces, and/or vertices as well as types of faces..</a:t>
            </a:r>
          </a:p>
        </p:txBody>
      </p:sp>
      <p:sp>
        <p:nvSpPr>
          <p:cNvPr id="12" name="Rectangle 11"/>
          <p:cNvSpPr/>
          <p:nvPr/>
        </p:nvSpPr>
        <p:spPr>
          <a:xfrm>
            <a:off x="5562600" y="381000"/>
            <a:ext cx="3962400" cy="200055"/>
          </a:xfrm>
          <a:prstGeom prst="rect">
            <a:avLst/>
          </a:prstGeom>
        </p:spPr>
        <p:txBody>
          <a:bodyPr wrap="square">
            <a:spAutoFit/>
          </a:bodyPr>
          <a:lstStyle/>
          <a:p>
            <a:r>
              <a:rPr lang="en-US" sz="700" b="1" dirty="0" smtClean="0">
                <a:solidFill>
                  <a:schemeClr val="bg1">
                    <a:lumMod val="75000"/>
                  </a:schemeClr>
                </a:solidFill>
                <a:latin typeface="Verdana" pitchFamily="34" charset="0"/>
              </a:rPr>
              <a:t>5.3.4 Recognize volume as an attribute of three-dimensional space.</a:t>
            </a:r>
            <a:endParaRPr lang="en-US" sz="700" b="1" dirty="0">
              <a:solidFill>
                <a:schemeClr val="bg1">
                  <a:lumMod val="75000"/>
                </a:schemeClr>
              </a:solidFill>
              <a:latin typeface="Verdana" pitchFamily="34" charset="0"/>
            </a:endParaRPr>
          </a:p>
        </p:txBody>
      </p:sp>
      <p:sp>
        <p:nvSpPr>
          <p:cNvPr id="18" name="TextBox 17"/>
          <p:cNvSpPr txBox="1"/>
          <p:nvPr/>
        </p:nvSpPr>
        <p:spPr>
          <a:xfrm>
            <a:off x="533400" y="7010400"/>
            <a:ext cx="35052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4" name="TextBox 13"/>
          <p:cNvSpPr txBox="1"/>
          <p:nvPr/>
        </p:nvSpPr>
        <p:spPr>
          <a:xfrm>
            <a:off x="457200" y="914400"/>
            <a:ext cx="4038600" cy="1938992"/>
          </a:xfrm>
          <a:prstGeom prst="rect">
            <a:avLst/>
          </a:prstGeom>
          <a:noFill/>
        </p:spPr>
        <p:txBody>
          <a:bodyPr wrap="square" rtlCol="0">
            <a:spAutoFit/>
          </a:bodyPr>
          <a:lstStyle/>
          <a:p>
            <a:pPr marL="228600" indent="-228600">
              <a:buFont typeface="+mj-lt"/>
              <a:buAutoNum type="arabicPeriod" startAt="9"/>
            </a:pPr>
            <a:r>
              <a:rPr lang="en-US" sz="1000" dirty="0" smtClean="0">
                <a:latin typeface="Verdana" pitchFamily="34" charset="0"/>
              </a:rPr>
              <a:t>How many vertices does this shape have?</a:t>
            </a:r>
          </a:p>
          <a:p>
            <a:pPr marL="228600" indent="-228600">
              <a:buFont typeface="+mj-lt"/>
              <a:buAutoNum type="arabicPeriod" startAt="9"/>
            </a:pPr>
            <a:endParaRPr lang="en-US" sz="1000" dirty="0" smtClean="0">
              <a:latin typeface="Verdana" pitchFamily="34" charset="0"/>
            </a:endParaRPr>
          </a:p>
          <a:p>
            <a:pPr marL="228600" indent="-228600">
              <a:buFont typeface="+mj-lt"/>
              <a:buAutoNum type="arabicPeriod" startAt="9"/>
            </a:pPr>
            <a:endParaRPr lang="en-US" sz="1000" dirty="0" smtClean="0">
              <a:latin typeface="Verdana" pitchFamily="34" charset="0"/>
            </a:endParaRPr>
          </a:p>
          <a:p>
            <a:pPr marL="228600" indent="-228600">
              <a:buFont typeface="+mj-lt"/>
              <a:buAutoNum type="arabicPeriod" startAt="9"/>
            </a:pPr>
            <a:endParaRPr lang="en-US" sz="1000" dirty="0" smtClean="0">
              <a:latin typeface="Verdana" pitchFamily="34" charset="0"/>
            </a:endParaRPr>
          </a:p>
          <a:p>
            <a:pPr marL="228600" indent="-228600">
              <a:buFont typeface="+mj-lt"/>
              <a:buAutoNum type="arabicPeriod" startAt="9"/>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2</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4</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6</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8</a:t>
            </a:r>
            <a:endParaRPr lang="en-US" sz="1000" dirty="0">
              <a:latin typeface="Verdana" pitchFamily="34" charset="0"/>
            </a:endParaRPr>
          </a:p>
        </p:txBody>
      </p:sp>
      <p:grpSp>
        <p:nvGrpSpPr>
          <p:cNvPr id="21" name="Group 20"/>
          <p:cNvGrpSpPr/>
          <p:nvPr/>
        </p:nvGrpSpPr>
        <p:grpSpPr>
          <a:xfrm>
            <a:off x="2286000" y="1600200"/>
            <a:ext cx="1410061" cy="1262745"/>
            <a:chOff x="4648200" y="3233055"/>
            <a:chExt cx="1410061" cy="1262745"/>
          </a:xfrm>
        </p:grpSpPr>
        <p:pic>
          <p:nvPicPr>
            <p:cNvPr id="22" name="Picture 3"/>
            <p:cNvPicPr>
              <a:picLocks noChangeAspect="1" noChangeArrowheads="1"/>
            </p:cNvPicPr>
            <p:nvPr/>
          </p:nvPicPr>
          <p:blipFill>
            <a:blip r:embed="rId3"/>
            <a:srcRect l="50000" t="61111" r="37500" b="24074"/>
            <a:stretch>
              <a:fillRect/>
            </a:stretch>
          </p:blipFill>
          <p:spPr bwMode="auto">
            <a:xfrm>
              <a:off x="4648200" y="3276600"/>
              <a:ext cx="1371600" cy="1219200"/>
            </a:xfrm>
            <a:prstGeom prst="rect">
              <a:avLst/>
            </a:prstGeom>
            <a:noFill/>
            <a:ln w="9525">
              <a:noFill/>
              <a:miter lim="800000"/>
              <a:headEnd/>
              <a:tailEnd/>
            </a:ln>
            <a:effectLst/>
          </p:spPr>
        </p:pic>
        <p:sp>
          <p:nvSpPr>
            <p:cNvPr id="23" name="Rectangle 22"/>
            <p:cNvSpPr/>
            <p:nvPr/>
          </p:nvSpPr>
          <p:spPr bwMode="auto">
            <a:xfrm>
              <a:off x="4648200" y="3233055"/>
              <a:ext cx="13716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5982061" y="3276600"/>
              <a:ext cx="762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25" name="TextBox 24"/>
          <p:cNvSpPr txBox="1"/>
          <p:nvPr/>
        </p:nvSpPr>
        <p:spPr>
          <a:xfrm>
            <a:off x="5638800" y="838200"/>
            <a:ext cx="3810000" cy="2092881"/>
          </a:xfrm>
          <a:prstGeom prst="rect">
            <a:avLst/>
          </a:prstGeom>
          <a:noFill/>
        </p:spPr>
        <p:txBody>
          <a:bodyPr wrap="square" rtlCol="0">
            <a:spAutoFit/>
          </a:bodyPr>
          <a:lstStyle/>
          <a:p>
            <a:pPr marL="228600" indent="-228600">
              <a:buFont typeface="+mj-lt"/>
              <a:buAutoNum type="arabicPeriod" startAt="2"/>
            </a:pPr>
            <a:r>
              <a:rPr lang="en-US" sz="1000" dirty="0" smtClean="0">
                <a:latin typeface="Verdana" pitchFamily="34" charset="0"/>
              </a:rPr>
              <a:t>Measuring three-dimensional space is called finding the ________?</a:t>
            </a:r>
          </a:p>
          <a:p>
            <a:pPr marL="228600" indent="-228600">
              <a:buFont typeface="+mj-lt"/>
              <a:buAutoNum type="arabicPeriod" startAt="2"/>
            </a:pPr>
            <a:endParaRPr lang="en-US" sz="1000" dirty="0" smtClean="0">
              <a:latin typeface="Verdana" pitchFamily="34" charset="0"/>
            </a:endParaRPr>
          </a:p>
          <a:p>
            <a:pPr marL="228600" indent="-228600">
              <a:buFont typeface="+mj-lt"/>
              <a:buAutoNum type="arabicPeriod" startAt="2"/>
            </a:pPr>
            <a:endParaRPr lang="en-US" sz="1000" dirty="0" smtClean="0">
              <a:latin typeface="Verdana" pitchFamily="34" charset="0"/>
            </a:endParaRPr>
          </a:p>
          <a:p>
            <a:pPr marL="228600" indent="-228600">
              <a:buFont typeface="+mj-lt"/>
              <a:buAutoNum type="arabicPeriod" startAt="2"/>
            </a:pPr>
            <a:endParaRPr lang="en-US" sz="1000" dirty="0" smtClean="0">
              <a:latin typeface="Verdana" pitchFamily="34" charset="0"/>
            </a:endParaRPr>
          </a:p>
          <a:p>
            <a:pPr marL="228600" indent="-228600">
              <a:buFont typeface="+mj-lt"/>
              <a:buAutoNum type="arabicPeriod" startAt="2"/>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Area</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Length</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Perimeter</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Volume</a:t>
            </a:r>
            <a:endParaRPr lang="en-US" sz="1000"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457200" y="5117574"/>
            <a:ext cx="4419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562600" y="5117574"/>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2" name="TextBox 11"/>
          <p:cNvSpPr txBox="1"/>
          <p:nvPr/>
        </p:nvSpPr>
        <p:spPr>
          <a:xfrm>
            <a:off x="5638800" y="7018866"/>
            <a:ext cx="3962400" cy="215444"/>
          </a:xfrm>
          <a:prstGeom prst="rect">
            <a:avLst/>
          </a:prstGeom>
          <a:noFill/>
        </p:spPr>
        <p:txBody>
          <a:bodyPr wrap="square" rtlCol="0">
            <a:spAutoFit/>
          </a:bodyPr>
          <a:lstStyle/>
          <a:p>
            <a:r>
              <a:rPr lang="en-US" sz="800" dirty="0" smtClean="0"/>
              <a:t>2000 – 2001 Sample Tests Oregon Department of Education September</a:t>
            </a:r>
            <a:endParaRPr lang="en-US" sz="700" dirty="0" smtClean="0"/>
          </a:p>
        </p:txBody>
      </p:sp>
      <p:sp>
        <p:nvSpPr>
          <p:cNvPr id="14" name="Rectangle 13"/>
          <p:cNvSpPr/>
          <p:nvPr/>
        </p:nvSpPr>
        <p:spPr>
          <a:xfrm>
            <a:off x="5638800" y="304800"/>
            <a:ext cx="3733800" cy="200055"/>
          </a:xfrm>
          <a:prstGeom prst="rect">
            <a:avLst/>
          </a:prstGeom>
        </p:spPr>
        <p:txBody>
          <a:bodyPr wrap="square">
            <a:spAutoFit/>
          </a:bodyPr>
          <a:lstStyle/>
          <a:p>
            <a:r>
              <a:rPr lang="en-US" sz="700" b="1" dirty="0" smtClean="0">
                <a:solidFill>
                  <a:schemeClr val="bg1">
                    <a:lumMod val="75000"/>
                  </a:schemeClr>
                </a:solidFill>
                <a:latin typeface="Verdana" pitchFamily="34" charset="0"/>
              </a:rPr>
              <a:t>5.3.4 Recognize volume as an attribute of three-dimensional space.</a:t>
            </a:r>
            <a:endParaRPr lang="en-US" sz="700" b="1" dirty="0">
              <a:solidFill>
                <a:schemeClr val="bg1">
                  <a:lumMod val="75000"/>
                </a:schemeClr>
              </a:solidFill>
              <a:latin typeface="Verdana" pitchFamily="34" charset="0"/>
            </a:endParaRPr>
          </a:p>
        </p:txBody>
      </p:sp>
      <p:sp>
        <p:nvSpPr>
          <p:cNvPr id="16" name="Rectangle 15"/>
          <p:cNvSpPr/>
          <p:nvPr/>
        </p:nvSpPr>
        <p:spPr>
          <a:xfrm>
            <a:off x="457200" y="304800"/>
            <a:ext cx="4267200" cy="200055"/>
          </a:xfrm>
          <a:prstGeom prst="rect">
            <a:avLst/>
          </a:prstGeom>
        </p:spPr>
        <p:txBody>
          <a:bodyPr wrap="square">
            <a:spAutoFit/>
          </a:bodyPr>
          <a:lstStyle/>
          <a:p>
            <a:r>
              <a:rPr lang="en-US" sz="700" b="1" dirty="0" smtClean="0">
                <a:solidFill>
                  <a:schemeClr val="bg1">
                    <a:lumMod val="75000"/>
                  </a:schemeClr>
                </a:solidFill>
                <a:latin typeface="Verdana" pitchFamily="34" charset="0"/>
              </a:rPr>
              <a:t>5.3.4 Recognize volume as an attribute of three-dimensional space.</a:t>
            </a:r>
            <a:endParaRPr lang="en-US" sz="700" b="1" dirty="0">
              <a:solidFill>
                <a:schemeClr val="bg1">
                  <a:lumMod val="75000"/>
                </a:schemeClr>
              </a:solidFill>
              <a:latin typeface="Verdana" pitchFamily="34" charset="0"/>
            </a:endParaRPr>
          </a:p>
        </p:txBody>
      </p:sp>
      <p:sp>
        <p:nvSpPr>
          <p:cNvPr id="17" name="TextBox 16"/>
          <p:cNvSpPr txBox="1"/>
          <p:nvPr/>
        </p:nvSpPr>
        <p:spPr>
          <a:xfrm>
            <a:off x="533400" y="7010400"/>
            <a:ext cx="42672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5" name="TextBox 14"/>
          <p:cNvSpPr txBox="1"/>
          <p:nvPr/>
        </p:nvSpPr>
        <p:spPr>
          <a:xfrm>
            <a:off x="533400" y="838200"/>
            <a:ext cx="4267200" cy="1938992"/>
          </a:xfrm>
          <a:prstGeom prst="rect">
            <a:avLst/>
          </a:prstGeom>
          <a:noFill/>
        </p:spPr>
        <p:txBody>
          <a:bodyPr wrap="square" rtlCol="0">
            <a:spAutoFit/>
          </a:bodyPr>
          <a:lstStyle/>
          <a:p>
            <a:pPr marL="228600" indent="-228600">
              <a:buFont typeface="+mj-lt"/>
              <a:buAutoNum type="arabicPeriod" startAt="3"/>
            </a:pPr>
            <a:r>
              <a:rPr lang="en-US" sz="1000" dirty="0" smtClean="0">
                <a:latin typeface="Verdana" pitchFamily="34" charset="0"/>
              </a:rPr>
              <a:t>An object must have _________ to compute its volume.</a:t>
            </a:r>
          </a:p>
          <a:p>
            <a:pPr marL="228600" indent="-228600">
              <a:buFont typeface="+mj-lt"/>
              <a:buAutoNum type="arabicPeriod" startAt="3"/>
            </a:pPr>
            <a:endParaRPr lang="en-US" sz="1000" dirty="0" smtClean="0">
              <a:latin typeface="Verdana" pitchFamily="34" charset="0"/>
            </a:endParaRPr>
          </a:p>
          <a:p>
            <a:pPr marL="228600" indent="-228600">
              <a:buFont typeface="+mj-lt"/>
              <a:buAutoNum type="arabicPeriod" startAt="3"/>
            </a:pPr>
            <a:endParaRPr lang="en-US" sz="1000" dirty="0" smtClean="0">
              <a:latin typeface="Verdana" pitchFamily="34" charset="0"/>
            </a:endParaRPr>
          </a:p>
          <a:p>
            <a:pPr marL="228600" indent="-228600">
              <a:buFont typeface="+mj-lt"/>
              <a:buAutoNum type="arabicPeriod" startAt="3"/>
            </a:pPr>
            <a:endParaRPr lang="en-US" sz="1000" dirty="0" smtClean="0">
              <a:latin typeface="Verdana" pitchFamily="34" charset="0"/>
            </a:endParaRPr>
          </a:p>
          <a:p>
            <a:pPr marL="228600" indent="-228600">
              <a:buFont typeface="+mj-lt"/>
              <a:buAutoNum type="arabicPeriod" startAt="3"/>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1 dimension</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2 dimensions</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3 dimensions</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A large base</a:t>
            </a:r>
            <a:endParaRPr lang="en-US" sz="1000" dirty="0">
              <a:latin typeface="Verdana" pitchFamily="34" charset="0"/>
            </a:endParaRPr>
          </a:p>
        </p:txBody>
      </p:sp>
      <p:sp>
        <p:nvSpPr>
          <p:cNvPr id="18" name="TextBox 17"/>
          <p:cNvSpPr txBox="1"/>
          <p:nvPr/>
        </p:nvSpPr>
        <p:spPr>
          <a:xfrm>
            <a:off x="5562600" y="838200"/>
            <a:ext cx="4038600" cy="1938992"/>
          </a:xfrm>
          <a:prstGeom prst="rect">
            <a:avLst/>
          </a:prstGeom>
          <a:noFill/>
        </p:spPr>
        <p:txBody>
          <a:bodyPr wrap="square" rtlCol="0">
            <a:spAutoFit/>
          </a:bodyPr>
          <a:lstStyle/>
          <a:p>
            <a:pPr marL="228600" indent="-228600">
              <a:buFont typeface="+mj-lt"/>
              <a:buAutoNum type="arabicPeriod" startAt="8"/>
            </a:pPr>
            <a:r>
              <a:rPr lang="en-US" sz="1000" dirty="0" smtClean="0">
                <a:latin typeface="Verdana" pitchFamily="34" charset="0"/>
              </a:rPr>
              <a:t>Which of these is 2-dimensional?</a:t>
            </a:r>
          </a:p>
          <a:p>
            <a:pPr marL="228600" indent="-228600">
              <a:buFont typeface="+mj-lt"/>
              <a:buAutoNum type="arabicPeriod" startAt="8"/>
            </a:pPr>
            <a:endParaRPr lang="en-US" sz="1000" dirty="0" smtClean="0">
              <a:latin typeface="Verdana" pitchFamily="34" charset="0"/>
            </a:endParaRPr>
          </a:p>
          <a:p>
            <a:pPr marL="228600" indent="-228600">
              <a:buFont typeface="+mj-lt"/>
              <a:buAutoNum type="arabicPeriod" startAt="8"/>
            </a:pPr>
            <a:endParaRPr lang="en-US" sz="1000" dirty="0" smtClean="0">
              <a:latin typeface="Verdana" pitchFamily="34" charset="0"/>
            </a:endParaRPr>
          </a:p>
          <a:p>
            <a:pPr marL="228600" indent="-228600">
              <a:buFont typeface="+mj-lt"/>
              <a:buAutoNum type="arabicPeriod" startAt="8"/>
            </a:pPr>
            <a:endParaRPr lang="en-US" sz="1000" dirty="0" smtClean="0">
              <a:latin typeface="Verdana" pitchFamily="34" charset="0"/>
            </a:endParaRPr>
          </a:p>
          <a:p>
            <a:pPr marL="228600" indent="-228600">
              <a:buFont typeface="+mj-lt"/>
              <a:buAutoNum type="arabicPeriod" startAt="8"/>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Sphere</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Cone</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Cylinder</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Triangle</a:t>
            </a:r>
            <a:endParaRPr lang="en-US" sz="1000"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562600" y="4953000"/>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457200" y="4979075"/>
            <a:ext cx="4343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0" name="TextBox 19"/>
          <p:cNvSpPr txBox="1"/>
          <p:nvPr/>
        </p:nvSpPr>
        <p:spPr>
          <a:xfrm>
            <a:off x="533400" y="7010400"/>
            <a:ext cx="3352800" cy="215444"/>
          </a:xfrm>
          <a:prstGeom prst="rect">
            <a:avLst/>
          </a:prstGeom>
          <a:noFill/>
        </p:spPr>
        <p:txBody>
          <a:bodyPr wrap="square" rtlCol="0">
            <a:spAutoFit/>
          </a:bodyPr>
          <a:lstStyle/>
          <a:p>
            <a:r>
              <a:rPr lang="en-US" sz="800" dirty="0" smtClean="0"/>
              <a:t>Oregon Mathematics Test Specifications Blueprints 2011-2012</a:t>
            </a:r>
          </a:p>
        </p:txBody>
      </p:sp>
      <p:sp>
        <p:nvSpPr>
          <p:cNvPr id="15" name="Rectangle 14"/>
          <p:cNvSpPr/>
          <p:nvPr/>
        </p:nvSpPr>
        <p:spPr>
          <a:xfrm>
            <a:off x="457200" y="304800"/>
            <a:ext cx="4343400" cy="307777"/>
          </a:xfrm>
          <a:prstGeom prst="rect">
            <a:avLst/>
          </a:prstGeom>
        </p:spPr>
        <p:txBody>
          <a:bodyPr wrap="square">
            <a:spAutoFit/>
          </a:bodyPr>
          <a:lstStyle/>
          <a:p>
            <a:pPr fontAlgn="auto">
              <a:spcBef>
                <a:spcPts val="0"/>
              </a:spcBef>
              <a:spcAft>
                <a:spcPts val="0"/>
              </a:spcAft>
              <a:defRPr/>
            </a:pPr>
            <a:r>
              <a:rPr lang="en-US" sz="700" b="1" dirty="0" smtClean="0">
                <a:solidFill>
                  <a:schemeClr val="bg1">
                    <a:lumMod val="75000"/>
                  </a:schemeClr>
                </a:solidFill>
                <a:latin typeface="Verdana" pitchFamily="34" charset="0"/>
              </a:rPr>
              <a:t>5.3.5 Determine volume by finding the total number of same-sized units of volume that fill a three dimensional shape without gaps or overlaps.</a:t>
            </a:r>
          </a:p>
        </p:txBody>
      </p:sp>
      <p:sp>
        <p:nvSpPr>
          <p:cNvPr id="16" name="Rectangle 15"/>
          <p:cNvSpPr/>
          <p:nvPr/>
        </p:nvSpPr>
        <p:spPr>
          <a:xfrm>
            <a:off x="5638800" y="304800"/>
            <a:ext cx="3886200" cy="307777"/>
          </a:xfrm>
          <a:prstGeom prst="rect">
            <a:avLst/>
          </a:prstGeom>
        </p:spPr>
        <p:txBody>
          <a:bodyPr wrap="square">
            <a:spAutoFit/>
          </a:bodyPr>
          <a:lstStyle/>
          <a:p>
            <a:r>
              <a:rPr lang="en-US" sz="700" b="1" dirty="0" smtClean="0">
                <a:solidFill>
                  <a:schemeClr val="bg1">
                    <a:lumMod val="75000"/>
                  </a:schemeClr>
                </a:solidFill>
                <a:latin typeface="Verdana" pitchFamily="34" charset="0"/>
              </a:rPr>
              <a:t>5.3.5 Determine volume by finding the total number of same-sized units of volume that fill a three dimensional shape without gaps or overlaps.</a:t>
            </a:r>
            <a:endParaRPr lang="en-US" sz="700" b="1" dirty="0">
              <a:solidFill>
                <a:schemeClr val="bg1">
                  <a:lumMod val="75000"/>
                </a:schemeClr>
              </a:solidFill>
              <a:latin typeface="Verdana" pitchFamily="34" charset="0"/>
            </a:endParaRPr>
          </a:p>
        </p:txBody>
      </p:sp>
      <p:sp>
        <p:nvSpPr>
          <p:cNvPr id="18" name="TextBox 17"/>
          <p:cNvSpPr txBox="1"/>
          <p:nvPr/>
        </p:nvSpPr>
        <p:spPr>
          <a:xfrm>
            <a:off x="5562600" y="7010400"/>
            <a:ext cx="3657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pic>
        <p:nvPicPr>
          <p:cNvPr id="2" name="Picture 2"/>
          <p:cNvPicPr>
            <a:picLocks noChangeAspect="1" noChangeArrowheads="1"/>
          </p:cNvPicPr>
          <p:nvPr/>
        </p:nvPicPr>
        <p:blipFill>
          <a:blip r:embed="rId3"/>
          <a:srcRect l="40972" t="34259" r="43750" b="47223"/>
          <a:stretch>
            <a:fillRect/>
          </a:stretch>
        </p:blipFill>
        <p:spPr bwMode="auto">
          <a:xfrm>
            <a:off x="2438400" y="1905000"/>
            <a:ext cx="1676400" cy="1524000"/>
          </a:xfrm>
          <a:prstGeom prst="rect">
            <a:avLst/>
          </a:prstGeom>
          <a:noFill/>
          <a:ln w="9525">
            <a:noFill/>
            <a:miter lim="800000"/>
            <a:headEnd/>
            <a:tailEnd/>
          </a:ln>
          <a:effectLst/>
        </p:spPr>
      </p:pic>
      <p:sp>
        <p:nvSpPr>
          <p:cNvPr id="12" name="TextBox 11"/>
          <p:cNvSpPr txBox="1"/>
          <p:nvPr/>
        </p:nvSpPr>
        <p:spPr>
          <a:xfrm>
            <a:off x="457200" y="990600"/>
            <a:ext cx="4038600" cy="2092881"/>
          </a:xfrm>
          <a:prstGeom prst="rect">
            <a:avLst/>
          </a:prstGeom>
          <a:noFill/>
        </p:spPr>
        <p:txBody>
          <a:bodyPr wrap="square" rtlCol="0">
            <a:spAutoFit/>
          </a:bodyPr>
          <a:lstStyle/>
          <a:p>
            <a:pPr marL="228600" indent="-228600">
              <a:buFont typeface="+mj-lt"/>
              <a:buAutoNum type="arabicPeriod" startAt="7"/>
            </a:pPr>
            <a:r>
              <a:rPr lang="en-US" sz="1000" dirty="0" smtClean="0">
                <a:latin typeface="Verdana" pitchFamily="34" charset="0"/>
              </a:rPr>
              <a:t>The rectangular prism shown is built using 1 cubic cm blocks.</a:t>
            </a:r>
          </a:p>
          <a:p>
            <a:pPr marL="228600" indent="-228600">
              <a:buFont typeface="+mj-lt"/>
              <a:buAutoNum type="arabicPeriod" startAt="7"/>
            </a:pPr>
            <a:endParaRPr lang="en-US" sz="1000" dirty="0" smtClean="0">
              <a:latin typeface="Verdana" pitchFamily="34" charset="0"/>
            </a:endParaRPr>
          </a:p>
          <a:p>
            <a:pPr marL="228600" indent="-3175"/>
            <a:r>
              <a:rPr lang="en-US" sz="1000" dirty="0" smtClean="0">
                <a:latin typeface="Verdana" pitchFamily="34" charset="0"/>
              </a:rPr>
              <a:t>How many total blocks are used?</a:t>
            </a:r>
          </a:p>
          <a:p>
            <a:pPr marL="228600" indent="-228600">
              <a:buFont typeface="+mj-lt"/>
              <a:buAutoNum type="arabicPeriod" startAt="7"/>
            </a:pPr>
            <a:endParaRPr lang="en-US" sz="1000" dirty="0" smtClean="0">
              <a:latin typeface="Verdana" pitchFamily="34" charset="0"/>
            </a:endParaRPr>
          </a:p>
          <a:p>
            <a:pPr marL="228600" indent="-228600"/>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15</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18</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63</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90</a:t>
            </a:r>
            <a:endParaRPr lang="en-US" sz="1000" dirty="0">
              <a:latin typeface="Verdana" pitchFamily="34" charset="0"/>
            </a:endParaRPr>
          </a:p>
        </p:txBody>
      </p:sp>
      <p:sp>
        <p:nvSpPr>
          <p:cNvPr id="17" name="TextBox 16"/>
          <p:cNvSpPr txBox="1"/>
          <p:nvPr/>
        </p:nvSpPr>
        <p:spPr>
          <a:xfrm>
            <a:off x="5562600" y="990600"/>
            <a:ext cx="4038600" cy="2554545"/>
          </a:xfrm>
          <a:prstGeom prst="rect">
            <a:avLst/>
          </a:prstGeom>
          <a:noFill/>
        </p:spPr>
        <p:txBody>
          <a:bodyPr wrap="square" rtlCol="0">
            <a:spAutoFit/>
          </a:bodyPr>
          <a:lstStyle/>
          <a:p>
            <a:pPr marL="228600" indent="-228600">
              <a:buFont typeface="+mj-lt"/>
              <a:buAutoNum type="arabicPeriod" startAt="4"/>
            </a:pPr>
            <a:r>
              <a:rPr lang="en-US" sz="1000" dirty="0" smtClean="0">
                <a:latin typeface="Verdana" pitchFamily="34" charset="0"/>
              </a:rPr>
              <a:t>Kim is designing a box for storing 1 cm cubes.  The box has a base that is 3 cm wide and 5 cm long.</a:t>
            </a:r>
          </a:p>
          <a:p>
            <a:pPr marL="228600" indent="-228600">
              <a:buFont typeface="+mj-lt"/>
              <a:buAutoNum type="arabicPeriod" startAt="4"/>
            </a:pPr>
            <a:endParaRPr lang="en-US" sz="1000" dirty="0" smtClean="0">
              <a:latin typeface="Verdana" pitchFamily="34" charset="0"/>
            </a:endParaRPr>
          </a:p>
          <a:p>
            <a:pPr marL="228600" indent="-3175"/>
            <a:r>
              <a:rPr lang="en-US" sz="1000" dirty="0" smtClean="0">
                <a:latin typeface="Verdana" pitchFamily="34" charset="0"/>
              </a:rPr>
              <a:t>How high would the box need to be to hold exactly 60 cubes?</a:t>
            </a: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15</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5</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4</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3</a:t>
            </a:r>
            <a:endParaRPr lang="en-US" sz="1000" dirty="0">
              <a:latin typeface="Verdana" pitchFamily="34" charset="0"/>
            </a:endParaRPr>
          </a:p>
        </p:txBody>
      </p:sp>
      <p:grpSp>
        <p:nvGrpSpPr>
          <p:cNvPr id="25" name="Group 24"/>
          <p:cNvGrpSpPr/>
          <p:nvPr/>
        </p:nvGrpSpPr>
        <p:grpSpPr>
          <a:xfrm>
            <a:off x="7467600" y="2209800"/>
            <a:ext cx="1600200" cy="1160621"/>
            <a:chOff x="7467600" y="2209800"/>
            <a:chExt cx="1600200" cy="1160621"/>
          </a:xfrm>
        </p:grpSpPr>
        <p:pic>
          <p:nvPicPr>
            <p:cNvPr id="2050" name="Picture 2"/>
            <p:cNvPicPr>
              <a:picLocks noChangeAspect="1" noChangeArrowheads="1"/>
            </p:cNvPicPr>
            <p:nvPr/>
          </p:nvPicPr>
          <p:blipFill>
            <a:blip r:embed="rId4"/>
            <a:srcRect/>
            <a:stretch>
              <a:fillRect/>
            </a:stretch>
          </p:blipFill>
          <p:spPr bwMode="auto">
            <a:xfrm>
              <a:off x="7467600" y="2209800"/>
              <a:ext cx="990600" cy="913367"/>
            </a:xfrm>
            <a:prstGeom prst="rect">
              <a:avLst/>
            </a:prstGeom>
            <a:noFill/>
            <a:ln w="9525">
              <a:noFill/>
              <a:miter lim="800000"/>
              <a:headEnd/>
              <a:tailEnd/>
            </a:ln>
            <a:effectLst/>
          </p:spPr>
        </p:pic>
        <p:sp>
          <p:nvSpPr>
            <p:cNvPr id="19" name="TextBox 18"/>
            <p:cNvSpPr txBox="1"/>
            <p:nvPr/>
          </p:nvSpPr>
          <p:spPr>
            <a:xfrm>
              <a:off x="8458200" y="2438400"/>
              <a:ext cx="609600" cy="246221"/>
            </a:xfrm>
            <a:prstGeom prst="rect">
              <a:avLst/>
            </a:prstGeom>
            <a:noFill/>
          </p:spPr>
          <p:txBody>
            <a:bodyPr wrap="square" rtlCol="0">
              <a:spAutoFit/>
            </a:bodyPr>
            <a:lstStyle/>
            <a:p>
              <a:r>
                <a:rPr lang="en-US" sz="1000" dirty="0" smtClean="0">
                  <a:latin typeface="Verdana" pitchFamily="34" charset="0"/>
                </a:rPr>
                <a:t>1 cm</a:t>
              </a:r>
              <a:endParaRPr lang="en-US" sz="1000" dirty="0">
                <a:latin typeface="Verdana" pitchFamily="34" charset="0"/>
              </a:endParaRPr>
            </a:p>
          </p:txBody>
        </p:sp>
        <p:sp>
          <p:nvSpPr>
            <p:cNvPr id="23" name="Rectangle 22"/>
            <p:cNvSpPr/>
            <p:nvPr/>
          </p:nvSpPr>
          <p:spPr bwMode="auto">
            <a:xfrm rot="8093188">
              <a:off x="8158241" y="2975214"/>
              <a:ext cx="400040" cy="2063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8305800" y="2971800"/>
              <a:ext cx="609600" cy="246221"/>
            </a:xfrm>
            <a:prstGeom prst="rect">
              <a:avLst/>
            </a:prstGeom>
            <a:noFill/>
          </p:spPr>
          <p:txBody>
            <a:bodyPr wrap="square" rtlCol="0">
              <a:spAutoFit/>
            </a:bodyPr>
            <a:lstStyle/>
            <a:p>
              <a:r>
                <a:rPr lang="en-US" sz="1000" dirty="0" smtClean="0">
                  <a:latin typeface="Verdana" pitchFamily="34" charset="0"/>
                </a:rPr>
                <a:t>1 cm</a:t>
              </a:r>
              <a:endParaRPr lang="en-US" sz="1000" dirty="0">
                <a:latin typeface="Verdana" pitchFamily="34" charset="0"/>
              </a:endParaRPr>
            </a:p>
          </p:txBody>
        </p:sp>
        <p:sp>
          <p:nvSpPr>
            <p:cNvPr id="24" name="TextBox 23"/>
            <p:cNvSpPr txBox="1"/>
            <p:nvPr/>
          </p:nvSpPr>
          <p:spPr>
            <a:xfrm>
              <a:off x="7620000" y="3124200"/>
              <a:ext cx="609600" cy="246221"/>
            </a:xfrm>
            <a:prstGeom prst="rect">
              <a:avLst/>
            </a:prstGeom>
            <a:noFill/>
          </p:spPr>
          <p:txBody>
            <a:bodyPr wrap="square" rtlCol="0">
              <a:spAutoFit/>
            </a:bodyPr>
            <a:lstStyle/>
            <a:p>
              <a:r>
                <a:rPr lang="en-US" sz="1000" dirty="0" smtClean="0">
                  <a:latin typeface="Verdana" pitchFamily="34" charset="0"/>
                </a:rPr>
                <a:t>1 cm</a:t>
              </a:r>
              <a:endParaRPr lang="en-US" sz="1000" dirty="0">
                <a:latin typeface="Verdana"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37" name="TextBox 36"/>
          <p:cNvSpPr txBox="1"/>
          <p:nvPr/>
        </p:nvSpPr>
        <p:spPr>
          <a:xfrm>
            <a:off x="5562600" y="4997830"/>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42" name="TextBox 41"/>
          <p:cNvSpPr txBox="1"/>
          <p:nvPr/>
        </p:nvSpPr>
        <p:spPr>
          <a:xfrm>
            <a:off x="457200" y="5029200"/>
            <a:ext cx="44958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59" name="TextBox 58"/>
          <p:cNvSpPr txBox="1"/>
          <p:nvPr/>
        </p:nvSpPr>
        <p:spPr>
          <a:xfrm>
            <a:off x="457200" y="6934200"/>
            <a:ext cx="4419600" cy="215444"/>
          </a:xfrm>
          <a:prstGeom prst="rect">
            <a:avLst/>
          </a:prstGeom>
          <a:noFill/>
        </p:spPr>
        <p:txBody>
          <a:bodyPr wrap="square" rtlCol="0">
            <a:spAutoFit/>
          </a:bodyPr>
          <a:lstStyle/>
          <a:p>
            <a:r>
              <a:rPr lang="en-US" sz="800" dirty="0" smtClean="0">
                <a:latin typeface="Verdana" pitchFamily="34" charset="0"/>
              </a:rPr>
              <a:t>Benchmark 2 Sample Test Oregon Department of Education August 2003</a:t>
            </a:r>
            <a:endParaRPr lang="en-US" sz="800" dirty="0">
              <a:solidFill>
                <a:srgbClr val="FF0000"/>
              </a:solidFill>
              <a:latin typeface="Verdana" pitchFamily="34" charset="0"/>
            </a:endParaRPr>
          </a:p>
        </p:txBody>
      </p:sp>
      <p:sp>
        <p:nvSpPr>
          <p:cNvPr id="13" name="Rectangle 12"/>
          <p:cNvSpPr/>
          <p:nvPr/>
        </p:nvSpPr>
        <p:spPr>
          <a:xfrm>
            <a:off x="533400" y="304800"/>
            <a:ext cx="4267200" cy="307777"/>
          </a:xfrm>
          <a:prstGeom prst="rect">
            <a:avLst/>
          </a:prstGeom>
        </p:spPr>
        <p:txBody>
          <a:bodyPr wrap="square">
            <a:spAutoFit/>
          </a:bodyPr>
          <a:lstStyle/>
          <a:p>
            <a:r>
              <a:rPr lang="en-US" sz="700" b="1" dirty="0" smtClean="0">
                <a:solidFill>
                  <a:schemeClr val="bg1">
                    <a:lumMod val="75000"/>
                  </a:schemeClr>
                </a:solidFill>
                <a:latin typeface="Verdana" pitchFamily="34" charset="0"/>
              </a:rPr>
              <a:t>5.3.5 Determine volume by finding the total number of same-sized units of volume that fill a three dimensional shape without gaps or overlaps.</a:t>
            </a:r>
            <a:endParaRPr lang="en-US" sz="700" b="1" dirty="0">
              <a:solidFill>
                <a:schemeClr val="bg1">
                  <a:lumMod val="75000"/>
                </a:schemeClr>
              </a:solidFill>
              <a:latin typeface="Verdana" pitchFamily="34" charset="0"/>
            </a:endParaRPr>
          </a:p>
        </p:txBody>
      </p:sp>
      <p:sp>
        <p:nvSpPr>
          <p:cNvPr id="14" name="Rectangle 13"/>
          <p:cNvSpPr/>
          <p:nvPr/>
        </p:nvSpPr>
        <p:spPr>
          <a:xfrm>
            <a:off x="5638800" y="304800"/>
            <a:ext cx="3962400" cy="307777"/>
          </a:xfrm>
          <a:prstGeom prst="rect">
            <a:avLst/>
          </a:prstGeom>
        </p:spPr>
        <p:txBody>
          <a:bodyPr wrap="square">
            <a:spAutoFit/>
          </a:bodyPr>
          <a:lstStyle/>
          <a:p>
            <a:r>
              <a:rPr lang="en-US" sz="700" b="1" dirty="0" smtClean="0">
                <a:solidFill>
                  <a:schemeClr val="bg1">
                    <a:lumMod val="75000"/>
                  </a:schemeClr>
                </a:solidFill>
                <a:latin typeface="Verdana" pitchFamily="34" charset="0"/>
              </a:rPr>
              <a:t>5.3.5 Determine volume by finding the total number of same-sized units of volume that fill a three dimensional shape without gaps or overlaps.</a:t>
            </a:r>
            <a:endParaRPr lang="en-US" sz="700" b="1" dirty="0">
              <a:solidFill>
                <a:schemeClr val="bg1">
                  <a:lumMod val="75000"/>
                </a:schemeClr>
              </a:solidFill>
              <a:latin typeface="Verdana" pitchFamily="34" charset="0"/>
            </a:endParaRPr>
          </a:p>
        </p:txBody>
      </p:sp>
      <p:sp>
        <p:nvSpPr>
          <p:cNvPr id="12" name="TextBox 11"/>
          <p:cNvSpPr txBox="1"/>
          <p:nvPr/>
        </p:nvSpPr>
        <p:spPr>
          <a:xfrm>
            <a:off x="5638800" y="6934200"/>
            <a:ext cx="2514600" cy="215444"/>
          </a:xfrm>
          <a:prstGeom prst="rect">
            <a:avLst/>
          </a:prstGeom>
          <a:noFill/>
        </p:spPr>
        <p:txBody>
          <a:bodyPr wrap="square" rtlCol="0">
            <a:spAutoFit/>
          </a:bodyPr>
          <a:lstStyle/>
          <a:p>
            <a:r>
              <a:rPr lang="en-US" sz="800" dirty="0" smtClean="0">
                <a:latin typeface="Verdana" pitchFamily="34" charset="0"/>
              </a:rPr>
              <a:t>© Rick and Susan Richmond 2011</a:t>
            </a:r>
            <a:endParaRPr lang="en-US" sz="800" dirty="0">
              <a:latin typeface="Verdana" pitchFamily="34" charset="0"/>
            </a:endParaRPr>
          </a:p>
        </p:txBody>
      </p:sp>
      <p:pic>
        <p:nvPicPr>
          <p:cNvPr id="4098" name="Picture 2"/>
          <p:cNvPicPr>
            <a:picLocks noChangeAspect="1" noChangeArrowheads="1"/>
          </p:cNvPicPr>
          <p:nvPr/>
        </p:nvPicPr>
        <p:blipFill>
          <a:blip r:embed="rId3"/>
          <a:srcRect l="47916" t="36111" r="31250" b="42592"/>
          <a:stretch>
            <a:fillRect/>
          </a:stretch>
        </p:blipFill>
        <p:spPr bwMode="auto">
          <a:xfrm>
            <a:off x="2286000" y="1447800"/>
            <a:ext cx="1881809" cy="1676400"/>
          </a:xfrm>
          <a:prstGeom prst="rect">
            <a:avLst/>
          </a:prstGeom>
          <a:noFill/>
          <a:ln w="9525">
            <a:noFill/>
            <a:miter lim="800000"/>
            <a:headEnd/>
            <a:tailEnd/>
          </a:ln>
          <a:effectLst/>
        </p:spPr>
      </p:pic>
      <p:sp>
        <p:nvSpPr>
          <p:cNvPr id="17" name="TextBox 16"/>
          <p:cNvSpPr txBox="1"/>
          <p:nvPr/>
        </p:nvSpPr>
        <p:spPr>
          <a:xfrm>
            <a:off x="5638800" y="990600"/>
            <a:ext cx="3886200" cy="3631763"/>
          </a:xfrm>
          <a:prstGeom prst="rect">
            <a:avLst/>
          </a:prstGeom>
          <a:noFill/>
        </p:spPr>
        <p:txBody>
          <a:bodyPr wrap="square" rtlCol="0">
            <a:spAutoFit/>
          </a:bodyPr>
          <a:lstStyle/>
          <a:p>
            <a:pPr marL="228600" indent="-228600">
              <a:buFont typeface="+mj-lt"/>
              <a:buAutoNum type="arabicPeriod" startAt="6"/>
            </a:pPr>
            <a:r>
              <a:rPr lang="en-US" sz="1000" dirty="0" smtClean="0">
                <a:latin typeface="Verdana" pitchFamily="34" charset="0"/>
              </a:rPr>
              <a:t>Which shape has the volume of 18 cubic units?</a:t>
            </a:r>
          </a:p>
          <a:p>
            <a:pPr marL="228600" indent="-228600">
              <a:buFont typeface="+mj-lt"/>
              <a:buAutoNum type="arabicPeriod" startAt="6"/>
            </a:pPr>
            <a:endParaRPr lang="en-US" sz="1000" dirty="0" smtClean="0">
              <a:latin typeface="Verdana" pitchFamily="34" charset="0"/>
            </a:endParaRPr>
          </a:p>
          <a:p>
            <a:pPr marL="228600" indent="-228600">
              <a:buFont typeface="+mj-lt"/>
              <a:buAutoNum type="arabicPeriod" startAt="6"/>
            </a:pPr>
            <a:endParaRPr lang="en-US" sz="1000" dirty="0" smtClean="0">
              <a:latin typeface="Verdana" pitchFamily="34" charset="0"/>
            </a:endParaRPr>
          </a:p>
          <a:p>
            <a:pPr marL="398463" indent="-228600">
              <a:buFont typeface="+mj-lt"/>
              <a:buAutoNum type="arabicPeriod" startAt="6"/>
            </a:pPr>
            <a:endParaRPr lang="en-US" sz="1000" dirty="0" smtClean="0">
              <a:latin typeface="Verdana" pitchFamily="34" charset="0"/>
            </a:endParaRPr>
          </a:p>
          <a:p>
            <a:pPr marL="747713" indent="-228600">
              <a:buFont typeface="+mj-lt"/>
              <a:buAutoNum type="alphaUcPeriod"/>
            </a:pPr>
            <a:r>
              <a:rPr lang="en-US" sz="1000" dirty="0" smtClean="0">
                <a:latin typeface="Verdana" pitchFamily="34" charset="0"/>
              </a:rPr>
              <a:t> </a:t>
            </a: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r>
              <a:rPr lang="en-US" sz="1000" dirty="0" smtClean="0">
                <a:latin typeface="Verdana" pitchFamily="34" charset="0"/>
              </a:rPr>
              <a:t> </a:t>
            </a: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r>
              <a:rPr lang="en-US" sz="1000" dirty="0" smtClean="0">
                <a:latin typeface="Verdana" pitchFamily="34" charset="0"/>
              </a:rPr>
              <a:t> </a:t>
            </a: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endParaRPr lang="en-US" sz="1000" dirty="0" smtClean="0">
              <a:latin typeface="Verdana" pitchFamily="34" charset="0"/>
            </a:endParaRPr>
          </a:p>
          <a:p>
            <a:pPr marL="747713" indent="-228600">
              <a:buFont typeface="+mj-lt"/>
              <a:buAutoNum type="alphaUcPeriod"/>
            </a:pPr>
            <a:r>
              <a:rPr lang="en-US" sz="1000" dirty="0" smtClean="0">
                <a:latin typeface="Verdana" pitchFamily="34" charset="0"/>
              </a:rPr>
              <a:t> </a:t>
            </a:r>
          </a:p>
          <a:p>
            <a:pPr marL="747713" indent="-228600"/>
            <a:endParaRPr lang="en-US" sz="1000" dirty="0" smtClean="0">
              <a:latin typeface="Verdana" pitchFamily="34" charset="0"/>
            </a:endParaRPr>
          </a:p>
          <a:p>
            <a:pPr marL="747713" indent="-228600"/>
            <a:r>
              <a:rPr lang="en-US" sz="1000" dirty="0" smtClean="0">
                <a:latin typeface="Verdana" pitchFamily="34" charset="0"/>
              </a:rPr>
              <a:t> </a:t>
            </a:r>
          </a:p>
          <a:p>
            <a:pPr marL="398463" indent="-228600">
              <a:buFont typeface="+mj-lt"/>
              <a:buAutoNum type="arabicPeriod" startAt="6"/>
            </a:pPr>
            <a:endParaRPr lang="en-US" sz="1000" dirty="0" smtClean="0">
              <a:latin typeface="Verdana" pitchFamily="34" charset="0"/>
            </a:endParaRPr>
          </a:p>
        </p:txBody>
      </p:sp>
      <p:sp>
        <p:nvSpPr>
          <p:cNvPr id="16" name="TextBox 15"/>
          <p:cNvSpPr txBox="1"/>
          <p:nvPr/>
        </p:nvSpPr>
        <p:spPr>
          <a:xfrm>
            <a:off x="457200" y="914400"/>
            <a:ext cx="4038600" cy="1938992"/>
          </a:xfrm>
          <a:prstGeom prst="rect">
            <a:avLst/>
          </a:prstGeom>
          <a:noFill/>
        </p:spPr>
        <p:txBody>
          <a:bodyPr wrap="square" rtlCol="0">
            <a:spAutoFit/>
          </a:bodyPr>
          <a:lstStyle/>
          <a:p>
            <a:pPr marL="228600" indent="-228600">
              <a:buFont typeface="+mj-lt"/>
              <a:buAutoNum type="arabicPeriod" startAt="5"/>
            </a:pPr>
            <a:r>
              <a:rPr lang="en-US" sz="1000" dirty="0" smtClean="0">
                <a:latin typeface="Verdana" pitchFamily="34" charset="0"/>
              </a:rPr>
              <a:t>How many blocks are in this figure? </a:t>
            </a:r>
            <a:endParaRPr lang="en-US" sz="1000" dirty="0" smtClean="0">
              <a:solidFill>
                <a:srgbClr val="FF0000"/>
              </a:solidFill>
              <a:latin typeface="Verdana" pitchFamily="34" charset="0"/>
            </a:endParaRP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228600" indent="-228600">
              <a:buFont typeface="+mj-lt"/>
              <a:buAutoNum type="arabicPeriod" startAt="4"/>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42</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55</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75</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80</a:t>
            </a:r>
            <a:endParaRPr lang="en-US" sz="1000" dirty="0">
              <a:latin typeface="Verdana" pitchFamily="34" charset="0"/>
            </a:endParaRPr>
          </a:p>
        </p:txBody>
      </p:sp>
      <p:grpSp>
        <p:nvGrpSpPr>
          <p:cNvPr id="21" name="Group 20"/>
          <p:cNvGrpSpPr/>
          <p:nvPr/>
        </p:nvGrpSpPr>
        <p:grpSpPr>
          <a:xfrm>
            <a:off x="6705600" y="1371600"/>
            <a:ext cx="762000" cy="3048000"/>
            <a:chOff x="6172200" y="1371600"/>
            <a:chExt cx="762000" cy="3048000"/>
          </a:xfrm>
        </p:grpSpPr>
        <p:pic>
          <p:nvPicPr>
            <p:cNvPr id="4099" name="Picture 3"/>
            <p:cNvPicPr>
              <a:picLocks noChangeAspect="1" noChangeArrowheads="1"/>
            </p:cNvPicPr>
            <p:nvPr/>
          </p:nvPicPr>
          <p:blipFill>
            <a:blip r:embed="rId4"/>
            <a:srcRect l="52711" t="54166" r="33947" b="30787"/>
            <a:stretch>
              <a:fillRect/>
            </a:stretch>
          </p:blipFill>
          <p:spPr bwMode="auto">
            <a:xfrm>
              <a:off x="6248400" y="2895600"/>
              <a:ext cx="685800" cy="762000"/>
            </a:xfrm>
            <a:prstGeom prst="rect">
              <a:avLst/>
            </a:prstGeom>
            <a:noFill/>
            <a:ln w="9525">
              <a:noFill/>
              <a:miter lim="800000"/>
              <a:headEnd/>
              <a:tailEnd/>
            </a:ln>
            <a:effectLst/>
          </p:spPr>
        </p:pic>
        <p:pic>
          <p:nvPicPr>
            <p:cNvPr id="18" name="Picture 3"/>
            <p:cNvPicPr>
              <a:picLocks noChangeAspect="1" noChangeArrowheads="1"/>
            </p:cNvPicPr>
            <p:nvPr/>
          </p:nvPicPr>
          <p:blipFill>
            <a:blip r:embed="rId4"/>
            <a:srcRect l="71982" t="49653" r="13194" b="27778"/>
            <a:stretch>
              <a:fillRect/>
            </a:stretch>
          </p:blipFill>
          <p:spPr bwMode="auto">
            <a:xfrm>
              <a:off x="6172200" y="3581400"/>
              <a:ext cx="762000" cy="838200"/>
            </a:xfrm>
            <a:prstGeom prst="rect">
              <a:avLst/>
            </a:prstGeom>
            <a:noFill/>
            <a:ln w="9525">
              <a:noFill/>
              <a:miter lim="800000"/>
              <a:headEnd/>
              <a:tailEnd/>
            </a:ln>
            <a:effectLst/>
          </p:spPr>
        </p:pic>
        <p:pic>
          <p:nvPicPr>
            <p:cNvPr id="19" name="Picture 3"/>
            <p:cNvPicPr>
              <a:picLocks noChangeAspect="1" noChangeArrowheads="1"/>
            </p:cNvPicPr>
            <p:nvPr/>
          </p:nvPicPr>
          <p:blipFill>
            <a:blip r:embed="rId4"/>
            <a:srcRect l="33440" t="52662" r="53218" b="30787"/>
            <a:stretch>
              <a:fillRect/>
            </a:stretch>
          </p:blipFill>
          <p:spPr bwMode="auto">
            <a:xfrm>
              <a:off x="6234288" y="2091267"/>
              <a:ext cx="609600" cy="745067"/>
            </a:xfrm>
            <a:prstGeom prst="rect">
              <a:avLst/>
            </a:prstGeom>
            <a:noFill/>
            <a:ln w="9525">
              <a:noFill/>
              <a:miter lim="800000"/>
              <a:headEnd/>
              <a:tailEnd/>
            </a:ln>
            <a:effectLst/>
          </p:spPr>
        </p:pic>
        <p:pic>
          <p:nvPicPr>
            <p:cNvPr id="20" name="Picture 3"/>
            <p:cNvPicPr>
              <a:picLocks noChangeAspect="1" noChangeArrowheads="1"/>
            </p:cNvPicPr>
            <p:nvPr/>
          </p:nvPicPr>
          <p:blipFill>
            <a:blip r:embed="rId4"/>
            <a:srcRect l="12687" t="54167" r="75454" b="30787"/>
            <a:stretch>
              <a:fillRect/>
            </a:stretch>
          </p:blipFill>
          <p:spPr bwMode="auto">
            <a:xfrm>
              <a:off x="6248400" y="1371600"/>
              <a:ext cx="609600" cy="762000"/>
            </a:xfrm>
            <a:prstGeom prst="rect">
              <a:avLst/>
            </a:prstGeom>
            <a:noFill/>
            <a:ln w="9525">
              <a:noFill/>
              <a:miter lim="800000"/>
              <a:headEnd/>
              <a:tailEnd/>
            </a:ln>
            <a:effectLst/>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1116</Words>
  <Application>Microsoft Office PowerPoint</Application>
  <PresentationFormat>Custom</PresentationFormat>
  <Paragraphs>350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519</cp:revision>
  <dcterms:created xsi:type="dcterms:W3CDTF">2010-03-15T16:13:22Z</dcterms:created>
  <dcterms:modified xsi:type="dcterms:W3CDTF">2012-01-25T02:24:00Z</dcterms:modified>
</cp:coreProperties>
</file>