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12" autoAdjust="0"/>
    <p:restoredTop sz="94554"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562600" y="304800"/>
            <a:ext cx="40386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5 MATH:</a:t>
            </a:r>
          </a:p>
          <a:p>
            <a:pPr algn="ctr"/>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685800" y="6934200"/>
            <a:ext cx="3733800" cy="21544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p:txBody>
      </p:sp>
      <p:sp>
        <p:nvSpPr>
          <p:cNvPr id="12" name="TextBox 11"/>
          <p:cNvSpPr txBox="1"/>
          <p:nvPr/>
        </p:nvSpPr>
        <p:spPr>
          <a:xfrm>
            <a:off x="5715000" y="2114490"/>
            <a:ext cx="38100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[5.2.4 and 5.2.6]</a:t>
            </a:r>
            <a:r>
              <a:rPr lang="en-US" sz="1000" dirty="0" smtClean="0">
                <a:latin typeface="Verdana" pitchFamily="34" charset="0"/>
              </a:rPr>
              <a:t> 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486400" y="1671935"/>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#6</a:t>
            </a:r>
            <a:endParaRPr lang="en-US" sz="2400" b="1" dirty="0">
              <a:effectLst>
                <a:outerShdw blurRad="38100" dist="38100" dir="2700000" algn="tl">
                  <a:srgbClr val="000000">
                    <a:alpha val="43137"/>
                  </a:srgbClr>
                </a:outerShdw>
              </a:effectLst>
            </a:endParaRPr>
          </a:p>
        </p:txBody>
      </p:sp>
      <p:sp>
        <p:nvSpPr>
          <p:cNvPr id="16" name="TextBox 15"/>
          <p:cNvSpPr txBox="1"/>
          <p:nvPr/>
        </p:nvSpPr>
        <p:spPr>
          <a:xfrm>
            <a:off x="457200" y="381000"/>
            <a:ext cx="4419600" cy="3170099"/>
          </a:xfrm>
          <a:prstGeom prst="rect">
            <a:avLst/>
          </a:prstGeom>
          <a:solidFill>
            <a:schemeClr val="bg1">
              <a:lumMod val="95000"/>
            </a:schemeClr>
          </a:solidFill>
          <a:ln>
            <a:solidFill>
              <a:schemeClr val="accent1"/>
            </a:solidFill>
          </a:ln>
        </p:spPr>
        <p:txBody>
          <a:bodyPr wrap="square" rtlCol="0">
            <a:spAutoFit/>
          </a:bodyPr>
          <a:lstStyle/>
          <a:p>
            <a:r>
              <a:rPr lang="en-US" sz="1000" b="1" u="sng" dirty="0" smtClean="0">
                <a:latin typeface="Verdana" pitchFamily="34" charset="0"/>
              </a:rPr>
              <a:t>Teachers:  </a:t>
            </a:r>
            <a:r>
              <a:rPr lang="en-US" sz="1000" dirty="0" smtClean="0">
                <a:latin typeface="Verdana" pitchFamily="34" charset="0"/>
              </a:rPr>
              <a:t>To assure that the above standards are understood, always remind, ask and show your students:</a:t>
            </a:r>
          </a:p>
          <a:p>
            <a:endParaRPr lang="en-US" sz="1000" b="1" u="sng" dirty="0" smtClean="0">
              <a:latin typeface="Verdana" pitchFamily="34" charset="0"/>
            </a:endParaRPr>
          </a:p>
          <a:p>
            <a:r>
              <a:rPr lang="en-US" sz="1000" b="1" u="sng" dirty="0" smtClean="0">
                <a:latin typeface="Verdana" pitchFamily="34" charset="0"/>
              </a:rPr>
              <a:t>5.2.4</a:t>
            </a:r>
          </a:p>
          <a:p>
            <a:r>
              <a:rPr lang="en-US" sz="1000" dirty="0" smtClean="0">
                <a:latin typeface="Verdana" pitchFamily="34" charset="0"/>
              </a:rPr>
              <a:t>What are the steps for dividing whole numbers?</a:t>
            </a:r>
          </a:p>
          <a:p>
            <a:endParaRPr lang="en-US" sz="1000" dirty="0" smtClean="0">
              <a:latin typeface="Verdana" pitchFamily="34" charset="0"/>
            </a:endParaRPr>
          </a:p>
          <a:p>
            <a:pPr algn="ctr"/>
            <a:r>
              <a:rPr lang="fr-FR" sz="1000" b="1" u="sng" dirty="0" smtClean="0">
                <a:latin typeface="Verdana" pitchFamily="34" charset="0"/>
              </a:rPr>
              <a:t>BRIDGES CORRELATION to 5.2.4</a:t>
            </a:r>
            <a:endParaRPr lang="fr-FR" sz="1000" u="sng" dirty="0" smtClean="0">
              <a:latin typeface="Verdana" pitchFamily="34" charset="0"/>
            </a:endParaRPr>
          </a:p>
          <a:p>
            <a:r>
              <a:rPr lang="en-US" sz="1000" b="1" u="sng" dirty="0" smtClean="0">
                <a:latin typeface="Verdana" pitchFamily="34" charset="0"/>
              </a:rPr>
              <a:t>Grade </a:t>
            </a:r>
          </a:p>
          <a:p>
            <a:r>
              <a:rPr lang="en-US" sz="1000" dirty="0" smtClean="0">
                <a:latin typeface="Verdana" pitchFamily="34" charset="0"/>
              </a:rPr>
              <a:t>Unit 4, Sessions 4-10	</a:t>
            </a:r>
          </a:p>
          <a:p>
            <a:r>
              <a:rPr lang="en-US" sz="1000" dirty="0" smtClean="0">
                <a:latin typeface="Verdana" pitchFamily="34" charset="0"/>
              </a:rPr>
              <a:t>Home Connections, Vol. 1: HC’s 34, </a:t>
            </a:r>
          </a:p>
          <a:p>
            <a:r>
              <a:rPr lang="en-US" sz="1000" dirty="0" smtClean="0">
                <a:latin typeface="Verdana" pitchFamily="34" charset="0"/>
              </a:rPr>
              <a:t>Home Connections, Vol. 2: HC’s 42, 47–49, 52, 60–61	</a:t>
            </a:r>
          </a:p>
          <a:p>
            <a:r>
              <a:rPr lang="en-US" sz="1000" dirty="0" smtClean="0">
                <a:latin typeface="Verdana" pitchFamily="34" charset="0"/>
              </a:rPr>
              <a:t>February Computational Fluency</a:t>
            </a:r>
          </a:p>
          <a:p>
            <a:r>
              <a:rPr lang="en-US" sz="1000" dirty="0" smtClean="0">
                <a:latin typeface="Verdana" pitchFamily="34" charset="0"/>
              </a:rPr>
              <a:t>May Computational Fluency	</a:t>
            </a:r>
          </a:p>
          <a:p>
            <a:r>
              <a:rPr lang="en-US" sz="1000" dirty="0" smtClean="0">
                <a:latin typeface="Verdana" pitchFamily="34" charset="0"/>
              </a:rPr>
              <a:t>Set A4 Number &amp; Operations: Long Division, Activities 1 &amp; 2</a:t>
            </a:r>
          </a:p>
          <a:p>
            <a:r>
              <a:rPr lang="en-US" sz="1000" dirty="0" smtClean="0">
                <a:latin typeface="Verdana" pitchFamily="34" charset="0"/>
              </a:rPr>
              <a:t>Bridges Practice Book, pages 68, 79, 99	</a:t>
            </a:r>
          </a:p>
          <a:p>
            <a:r>
              <a:rPr lang="en-US" sz="1000" dirty="0" smtClean="0">
                <a:latin typeface="Verdana" pitchFamily="34" charset="0"/>
              </a:rPr>
              <a:t>Informal</a:t>
            </a:r>
          </a:p>
          <a:p>
            <a:r>
              <a:rPr lang="en-US" sz="1000" dirty="0" smtClean="0">
                <a:latin typeface="Verdana" pitchFamily="34" charset="0"/>
              </a:rPr>
              <a:t>Bridges Practice Book, pages 68, 79, 99	</a:t>
            </a:r>
          </a:p>
          <a:p>
            <a:r>
              <a:rPr lang="en-US" sz="1000" dirty="0" smtClean="0">
                <a:latin typeface="Verdana" pitchFamily="34" charset="0"/>
              </a:rPr>
              <a:t>Formal</a:t>
            </a:r>
          </a:p>
          <a:p>
            <a:r>
              <a:rPr lang="en-US" sz="1000" dirty="0" smtClean="0">
                <a:latin typeface="Verdana" pitchFamily="34" charset="0"/>
              </a:rPr>
              <a:t>Unit 4, Session 21 (Unit Post-Assessment, and Student Reflection Sheet)</a:t>
            </a:r>
          </a:p>
        </p:txBody>
      </p:sp>
      <p:graphicFrame>
        <p:nvGraphicFramePr>
          <p:cNvPr id="17" name="Table 16"/>
          <p:cNvGraphicFramePr>
            <a:graphicFrameLocks noGrp="1"/>
          </p:cNvGraphicFramePr>
          <p:nvPr/>
        </p:nvGraphicFramePr>
        <p:xfrm>
          <a:off x="5638800" y="2690312"/>
          <a:ext cx="4038600" cy="3405688"/>
        </p:xfrm>
        <a:graphic>
          <a:graphicData uri="http://schemas.openxmlformats.org/drawingml/2006/table">
            <a:tbl>
              <a:tblPr/>
              <a:tblGrid>
                <a:gridCol w="4038600"/>
              </a:tblGrid>
              <a:tr h="653499">
                <a:tc>
                  <a:txBody>
                    <a:bodyPr/>
                    <a:lstStyle/>
                    <a:p>
                      <a:pPr marL="114300" indent="0"/>
                      <a:r>
                        <a:rPr lang="en-US" sz="800" b="0" kern="1200" dirty="0" smtClean="0">
                          <a:solidFill>
                            <a:schemeClr val="tx1"/>
                          </a:solidFill>
                          <a:latin typeface="+mn-lt"/>
                          <a:ea typeface="+mn-ea"/>
                          <a:cs typeface="+mn-cs"/>
                        </a:rPr>
                        <a:t>5.2.1 Apply understanding of models for division (e.g., equal-sized groups, arrays, area models, equal</a:t>
                      </a:r>
                      <a:r>
                        <a:rPr lang="en-US" sz="800" b="0" kern="1200" baseline="0" dirty="0" smtClean="0">
                          <a:solidFill>
                            <a:schemeClr val="tx1"/>
                          </a:solidFill>
                          <a:latin typeface="+mn-lt"/>
                          <a:ea typeface="+mn-ea"/>
                          <a:cs typeface="+mn-cs"/>
                        </a:rPr>
                        <a:t> </a:t>
                      </a:r>
                      <a:r>
                        <a:rPr lang="en-US" sz="800" b="0" kern="1200" dirty="0" smtClean="0">
                          <a:solidFill>
                            <a:schemeClr val="tx1"/>
                          </a:solidFill>
                          <a:latin typeface="+mn-lt"/>
                          <a:ea typeface="+mn-ea"/>
                          <a:cs typeface="+mn-cs"/>
                        </a:rPr>
                        <a:t>intervals on the number line) and the relationship of division to multiplication to solve problems.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884">
                <a:tc>
                  <a:txBody>
                    <a:bodyPr/>
                    <a:lstStyle/>
                    <a:p>
                      <a:pPr marL="114300" indent="0"/>
                      <a:r>
                        <a:rPr lang="en-US" sz="800" b="0" kern="1200" dirty="0" smtClean="0">
                          <a:solidFill>
                            <a:schemeClr val="tx1"/>
                          </a:solidFill>
                          <a:latin typeface="+mn-lt"/>
                          <a:ea typeface="+mn-ea"/>
                          <a:cs typeface="+mn-cs"/>
                        </a:rPr>
                        <a:t>5.2.2 Apply concepts of place value and the properties of operations to solve problems involving</a:t>
                      </a:r>
                      <a:r>
                        <a:rPr lang="en-US" sz="800" b="0" kern="1200" baseline="0" dirty="0" smtClean="0">
                          <a:solidFill>
                            <a:schemeClr val="tx1"/>
                          </a:solidFill>
                          <a:latin typeface="+mn-lt"/>
                          <a:ea typeface="+mn-ea"/>
                          <a:cs typeface="+mn-cs"/>
                        </a:rPr>
                        <a:t> </a:t>
                      </a:r>
                      <a:r>
                        <a:rPr lang="en-US" sz="800" b="0" kern="1200" dirty="0" smtClean="0">
                          <a:solidFill>
                            <a:schemeClr val="tx1"/>
                          </a:solidFill>
                          <a:latin typeface="+mn-lt"/>
                          <a:ea typeface="+mn-ea"/>
                          <a:cs typeface="+mn-cs"/>
                        </a:rPr>
                        <a:t>division.</a:t>
                      </a:r>
                      <a:endParaRPr lang="en-US" sz="800" b="0" kern="1200" dirty="0">
                        <a:solidFill>
                          <a:schemeClr val="tx1"/>
                        </a:solidFill>
                        <a:latin typeface="+mn-lt"/>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2217">
                <a:tc>
                  <a:txBody>
                    <a:bodyPr/>
                    <a:lstStyle/>
                    <a:p>
                      <a:pPr algn="l" fontAlgn="t"/>
                      <a:endParaRPr lang="en-US" sz="800" b="0" kern="1200" baseline="0" dirty="0" smtClean="0">
                        <a:solidFill>
                          <a:schemeClr val="tx1"/>
                        </a:solidFill>
                        <a:latin typeface="+mn-lt"/>
                        <a:ea typeface="+mn-ea"/>
                        <a:cs typeface="+mn-cs"/>
                      </a:endParaRPr>
                    </a:p>
                    <a:p>
                      <a:pPr marL="114300" indent="0"/>
                      <a:r>
                        <a:rPr lang="en-US" sz="800" b="0" kern="1200" dirty="0" smtClean="0">
                          <a:solidFill>
                            <a:schemeClr val="tx1"/>
                          </a:solidFill>
                          <a:latin typeface="+mn-lt"/>
                          <a:ea typeface="+mn-ea"/>
                          <a:cs typeface="+mn-cs"/>
                        </a:rPr>
                        <a:t>5.2.3 Select and use appropriate estimation strategies for division (e.g., use benchmarks, overestimate,</a:t>
                      </a:r>
                      <a:r>
                        <a:rPr lang="en-US" sz="800" b="0" kern="1200" baseline="0" dirty="0" smtClean="0">
                          <a:solidFill>
                            <a:schemeClr val="tx1"/>
                          </a:solidFill>
                          <a:latin typeface="+mn-lt"/>
                          <a:ea typeface="+mn-ea"/>
                          <a:cs typeface="+mn-cs"/>
                        </a:rPr>
                        <a:t> </a:t>
                      </a:r>
                      <a:r>
                        <a:rPr lang="en-US" sz="800" b="0" kern="1200" dirty="0" smtClean="0">
                          <a:solidFill>
                            <a:schemeClr val="tx1"/>
                          </a:solidFill>
                          <a:latin typeface="+mn-lt"/>
                          <a:ea typeface="+mn-ea"/>
                          <a:cs typeface="+mn-cs"/>
                        </a:rPr>
                        <a:t>underestimate, round) to calculate mentally based on the problem situation when computing with whole</a:t>
                      </a:r>
                      <a:r>
                        <a:rPr lang="en-US" sz="800" b="0" kern="1200" baseline="0" dirty="0" smtClean="0">
                          <a:solidFill>
                            <a:schemeClr val="tx1"/>
                          </a:solidFill>
                          <a:latin typeface="+mn-lt"/>
                          <a:ea typeface="+mn-ea"/>
                          <a:cs typeface="+mn-cs"/>
                        </a:rPr>
                        <a:t> </a:t>
                      </a:r>
                      <a:r>
                        <a:rPr lang="en-US" sz="800" b="0" kern="1200" dirty="0" smtClean="0">
                          <a:solidFill>
                            <a:schemeClr val="tx1"/>
                          </a:solidFill>
                          <a:latin typeface="+mn-lt"/>
                          <a:ea typeface="+mn-ea"/>
                          <a:cs typeface="+mn-cs"/>
                        </a:rPr>
                        <a:t>numbers.</a:t>
                      </a:r>
                    </a:p>
                    <a:p>
                      <a:pPr algn="l" fontAlgn="t"/>
                      <a:endParaRPr lang="en-US" sz="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31">
                <a:tc>
                  <a:txBody>
                    <a:bodyPr/>
                    <a:lstStyle/>
                    <a:p>
                      <a:pPr marL="114300" indent="0">
                        <a:spcBef>
                          <a:spcPts val="600"/>
                        </a:spcBef>
                        <a:spcAft>
                          <a:spcPts val="600"/>
                        </a:spcAft>
                      </a:pPr>
                      <a:r>
                        <a:rPr lang="en-US" sz="1200" b="1" kern="1200" dirty="0" smtClean="0">
                          <a:solidFill>
                            <a:schemeClr val="tx1"/>
                          </a:solidFill>
                          <a:latin typeface="+mn-lt"/>
                          <a:ea typeface="+mn-ea"/>
                          <a:cs typeface="+mn-cs"/>
                        </a:rPr>
                        <a:t>5.2.4 Develop and use accurate, efficient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and</a:t>
                      </a:r>
                      <a:r>
                        <a:rPr lang="en-US" sz="1200" b="1" kern="1200" baseline="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generalizable</a:t>
                      </a:r>
                      <a:r>
                        <a:rPr lang="en-US" sz="1200" b="1" kern="1200" dirty="0" smtClean="0">
                          <a:solidFill>
                            <a:schemeClr val="tx1"/>
                          </a:solidFill>
                          <a:latin typeface="+mn-lt"/>
                          <a:ea typeface="+mn-ea"/>
                          <a:cs typeface="+mn-cs"/>
                        </a:rPr>
                        <a:t> methods to find quotients for multi-digit</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division problems.</a:t>
                      </a:r>
                      <a:endParaRPr lang="en-US" sz="1200" b="1" kern="1200" dirty="0">
                        <a:solidFill>
                          <a:schemeClr val="tx1"/>
                        </a:solidFill>
                        <a:latin typeface="+mn-lt"/>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930">
                <a:tc>
                  <a:txBody>
                    <a:bodyPr/>
                    <a:lstStyle/>
                    <a:p>
                      <a:pPr marL="114300" indent="0"/>
                      <a:r>
                        <a:rPr lang="en-US" sz="800" b="0" i="0" kern="1200" dirty="0" smtClean="0">
                          <a:solidFill>
                            <a:schemeClr val="tx1"/>
                          </a:solidFill>
                          <a:latin typeface="+mn-lt"/>
                          <a:ea typeface="+mn-ea"/>
                          <a:cs typeface="+mn-cs"/>
                        </a:rPr>
                        <a:t>5.2.5 Develop fluency with efficient procedures for dividing whole numbers and justify why the</a:t>
                      </a:r>
                      <a:r>
                        <a:rPr lang="en-US" sz="800" b="0" i="0" kern="1200" baseline="0" dirty="0" smtClean="0">
                          <a:solidFill>
                            <a:schemeClr val="tx1"/>
                          </a:solidFill>
                          <a:latin typeface="+mn-lt"/>
                          <a:ea typeface="+mn-ea"/>
                          <a:cs typeface="+mn-cs"/>
                        </a:rPr>
                        <a:t> </a:t>
                      </a:r>
                      <a:r>
                        <a:rPr lang="en-US" sz="800" b="0" i="0" kern="1200" dirty="0" smtClean="0">
                          <a:solidFill>
                            <a:schemeClr val="tx1"/>
                          </a:solidFill>
                          <a:latin typeface="+mn-lt"/>
                          <a:ea typeface="+mn-ea"/>
                          <a:cs typeface="+mn-cs"/>
                        </a:rPr>
                        <a:t>procedures work on the basis of place value and number properties.</a:t>
                      </a:r>
                      <a:endParaRPr lang="en-US" sz="800" b="0" i="0" kern="1200" dirty="0">
                        <a:solidFill>
                          <a:schemeClr val="tx1"/>
                        </a:solidFill>
                        <a:latin typeface="+mn-lt"/>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0043">
                <a:tc>
                  <a:txBody>
                    <a:bodyPr/>
                    <a:lstStyle/>
                    <a:p>
                      <a:pPr marL="11430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5.2.6 Determine the most appropriate form of the quotient and interpret the remainder in a problem</a:t>
                      </a:r>
                      <a:r>
                        <a:rPr lang="en-US" sz="1200" b="1" kern="1200" baseline="0" dirty="0" smtClean="0">
                          <a:solidFill>
                            <a:schemeClr val="tx1"/>
                          </a:solidFill>
                          <a:latin typeface="+mn-lt"/>
                          <a:ea typeface="+mn-ea"/>
                          <a:cs typeface="+mn-cs"/>
                        </a:rPr>
                        <a:t> situatio</a:t>
                      </a:r>
                      <a:r>
                        <a:rPr lang="en-US" sz="1200" b="1" kern="1200" dirty="0" smtClean="0">
                          <a:solidFill>
                            <a:schemeClr val="tx1"/>
                          </a:solidFill>
                          <a:latin typeface="+mn-lt"/>
                          <a:ea typeface="+mn-ea"/>
                          <a:cs typeface="+mn-cs"/>
                        </a:rPr>
                        <a:t>n.</a:t>
                      </a:r>
                    </a:p>
                    <a:p>
                      <a:endParaRPr lang="en-US" sz="800" kern="1200" dirty="0">
                        <a:solidFill>
                          <a:schemeClr val="tx1"/>
                        </a:solidFill>
                        <a:latin typeface="+mn-lt"/>
                        <a:ea typeface="+mn-ea"/>
                        <a:cs typeface="+mn-cs"/>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5638800" y="6512004"/>
            <a:ext cx="3886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  Revision 10-2011</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26" name="Rectangle 25"/>
          <p:cNvSpPr/>
          <p:nvPr/>
        </p:nvSpPr>
        <p:spPr>
          <a:xfrm>
            <a:off x="457200" y="3962400"/>
            <a:ext cx="4419600" cy="2554545"/>
          </a:xfrm>
          <a:prstGeom prst="rect">
            <a:avLst/>
          </a:prstGeom>
          <a:solidFill>
            <a:schemeClr val="bg1">
              <a:lumMod val="95000"/>
            </a:schemeClr>
          </a:solidFill>
          <a:ln>
            <a:solidFill>
              <a:schemeClr val="accent1"/>
            </a:solidFill>
          </a:ln>
        </p:spPr>
        <p:txBody>
          <a:bodyPr wrap="square">
            <a:spAutoFit/>
          </a:bodyPr>
          <a:lstStyle/>
          <a:p>
            <a:r>
              <a:rPr lang="en-US" sz="1000" b="1" u="sng" dirty="0" smtClean="0">
                <a:latin typeface="Verdana" pitchFamily="34" charset="0"/>
              </a:rPr>
              <a:t>5.2.6</a:t>
            </a:r>
          </a:p>
          <a:p>
            <a:r>
              <a:rPr lang="en-US" sz="1000" dirty="0" smtClean="0">
                <a:latin typeface="Verdana" pitchFamily="34" charset="0"/>
              </a:rPr>
              <a:t>What is the best way to write the remainder?</a:t>
            </a:r>
          </a:p>
          <a:p>
            <a:r>
              <a:rPr lang="en-US" sz="1000" dirty="0" smtClean="0">
                <a:latin typeface="Verdana" pitchFamily="34" charset="0"/>
              </a:rPr>
              <a:t>What does your remainder mean?</a:t>
            </a:r>
          </a:p>
          <a:p>
            <a:endParaRPr lang="en-US" sz="1000" dirty="0" smtClean="0">
              <a:latin typeface="Verdana" pitchFamily="34" charset="0"/>
            </a:endParaRPr>
          </a:p>
          <a:p>
            <a:pPr algn="ctr"/>
            <a:r>
              <a:rPr lang="fr-FR" sz="1000" b="1" u="sng" dirty="0" smtClean="0">
                <a:latin typeface="Verdana" pitchFamily="34" charset="0"/>
              </a:rPr>
              <a:t>BRIDGES CORRELATION to 5.2.6</a:t>
            </a:r>
          </a:p>
          <a:p>
            <a:pPr algn="ctr"/>
            <a:endParaRPr lang="fr-FR" sz="1000" b="1" u="sng" dirty="0" smtClean="0">
              <a:latin typeface="Verdana" pitchFamily="34" charset="0"/>
            </a:endParaRPr>
          </a:p>
          <a:p>
            <a:r>
              <a:rPr lang="fr-FR" sz="1000" b="1" u="sng" dirty="0" smtClean="0">
                <a:latin typeface="Verdana" pitchFamily="34" charset="0"/>
              </a:rPr>
              <a:t>Grade 5</a:t>
            </a:r>
          </a:p>
          <a:p>
            <a:r>
              <a:rPr lang="en-US" sz="1000" dirty="0" smtClean="0">
                <a:latin typeface="Verdana" pitchFamily="34" charset="0"/>
              </a:rPr>
              <a:t>Unit 2, Session 14 </a:t>
            </a:r>
          </a:p>
          <a:p>
            <a:r>
              <a:rPr lang="fr-FR" sz="1000" dirty="0" smtClean="0">
                <a:latin typeface="Verdana" pitchFamily="34" charset="0"/>
              </a:rPr>
              <a:t>Unit 4, Sessions 5, 7</a:t>
            </a:r>
          </a:p>
          <a:p>
            <a:r>
              <a:rPr lang="en-US" sz="1000" dirty="0" smtClean="0">
                <a:latin typeface="Verdana" pitchFamily="34" charset="0"/>
              </a:rPr>
              <a:t>Unit 4, pages 548-550 (Work Place 4B)</a:t>
            </a:r>
          </a:p>
          <a:p>
            <a:r>
              <a:rPr lang="en-US" sz="1000" dirty="0" smtClean="0">
                <a:latin typeface="Verdana" pitchFamily="34" charset="0"/>
              </a:rPr>
              <a:t>Unit 6, Session 2	</a:t>
            </a:r>
          </a:p>
          <a:p>
            <a:r>
              <a:rPr lang="en-US" sz="1000" dirty="0" smtClean="0">
                <a:latin typeface="Verdana" pitchFamily="34" charset="0"/>
              </a:rPr>
              <a:t>Home Connections, Vol. 2: HC 49	</a:t>
            </a:r>
          </a:p>
          <a:p>
            <a:r>
              <a:rPr lang="en-US" sz="1000" dirty="0" smtClean="0">
                <a:latin typeface="Verdana" pitchFamily="34" charset="0"/>
              </a:rPr>
              <a:t>Bridges Practice Book, pages 32, 90	</a:t>
            </a:r>
          </a:p>
          <a:p>
            <a:r>
              <a:rPr lang="en-US" sz="1000" dirty="0" smtClean="0">
                <a:latin typeface="Verdana" pitchFamily="34" charset="0"/>
              </a:rPr>
              <a:t>Formal</a:t>
            </a:r>
          </a:p>
          <a:p>
            <a:r>
              <a:rPr lang="en-US" sz="1000" dirty="0" smtClean="0">
                <a:latin typeface="Verdana" pitchFamily="34" charset="0"/>
              </a:rPr>
              <a:t>Unit 2, Sessions 4 &amp; 21 (Unit Pre- and Post-Assessments	</a:t>
            </a:r>
          </a:p>
          <a:p>
            <a:endParaRPr lang="fr-FR" sz="1000" b="1" u="sng" dirty="0" smtClean="0">
              <a:latin typeface="Verdana" pitchFamily="34" charset="0"/>
            </a:endParaRPr>
          </a:p>
        </p:txBody>
      </p:sp>
      <p:sp>
        <p:nvSpPr>
          <p:cNvPr id="27" name="Rectangle 26"/>
          <p:cNvSpPr/>
          <p:nvPr/>
        </p:nvSpPr>
        <p:spPr>
          <a:xfrm>
            <a:off x="5715000" y="1066800"/>
            <a:ext cx="3962400" cy="553998"/>
          </a:xfrm>
          <a:prstGeom prst="rect">
            <a:avLst/>
          </a:prstGeom>
          <a:solidFill>
            <a:schemeClr val="bg1">
              <a:lumMod val="95000"/>
            </a:schemeClr>
          </a:solidFill>
        </p:spPr>
        <p:txBody>
          <a:bodyPr wrap="square">
            <a:spAutoFit/>
          </a:bodyPr>
          <a:lstStyle/>
          <a:p>
            <a:r>
              <a:rPr lang="en-US" sz="1000" b="1" dirty="0" smtClean="0"/>
              <a:t>Current Standard:</a:t>
            </a:r>
          </a:p>
          <a:p>
            <a:r>
              <a:rPr lang="en-US" sz="1000" dirty="0" smtClean="0"/>
              <a:t>5.2 Number and Operations and Algebra: Develop an understanding of and fluency with division of whole numbers.</a:t>
            </a:r>
            <a:endParaRPr lang="en-US" sz="1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457200" y="5117574"/>
            <a:ext cx="4343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6" name="TextBox 15"/>
          <p:cNvSpPr txBox="1"/>
          <p:nvPr/>
        </p:nvSpPr>
        <p:spPr>
          <a:xfrm>
            <a:off x="5638800" y="5117574"/>
            <a:ext cx="38862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8" name="Rectangle 17"/>
          <p:cNvSpPr/>
          <p:nvPr/>
        </p:nvSpPr>
        <p:spPr>
          <a:xfrm>
            <a:off x="457200" y="304800"/>
            <a:ext cx="4495800" cy="307777"/>
          </a:xfrm>
          <a:prstGeom prst="rect">
            <a:avLst/>
          </a:prstGeom>
        </p:spPr>
        <p:txBody>
          <a:bodyPr wrap="square">
            <a:spAutoFit/>
          </a:bodyPr>
          <a:lstStyle/>
          <a:p>
            <a:r>
              <a:rPr lang="en-US" sz="700" b="1" dirty="0" smtClean="0">
                <a:solidFill>
                  <a:schemeClr val="bg1">
                    <a:lumMod val="75000"/>
                  </a:schemeClr>
                </a:solidFill>
                <a:latin typeface="Verdana" pitchFamily="34" charset="0"/>
              </a:rPr>
              <a:t>5.2.4 Develop and use accurate, efficient and </a:t>
            </a:r>
            <a:r>
              <a:rPr lang="en-US" sz="700" b="1" dirty="0" err="1" smtClean="0">
                <a:solidFill>
                  <a:schemeClr val="bg1">
                    <a:lumMod val="75000"/>
                  </a:schemeClr>
                </a:solidFill>
                <a:latin typeface="Verdana" pitchFamily="34" charset="0"/>
              </a:rPr>
              <a:t>generalizable</a:t>
            </a:r>
            <a:r>
              <a:rPr lang="en-US" sz="700" b="1" dirty="0" smtClean="0">
                <a:solidFill>
                  <a:schemeClr val="bg1">
                    <a:lumMod val="75000"/>
                  </a:schemeClr>
                </a:solidFill>
                <a:latin typeface="Verdana" pitchFamily="34" charset="0"/>
              </a:rPr>
              <a:t> methods to find quotients for multi-digit division problems.</a:t>
            </a:r>
          </a:p>
        </p:txBody>
      </p:sp>
      <p:sp>
        <p:nvSpPr>
          <p:cNvPr id="13" name="Rectangle 12"/>
          <p:cNvSpPr/>
          <p:nvPr/>
        </p:nvSpPr>
        <p:spPr>
          <a:xfrm>
            <a:off x="5562600" y="304800"/>
            <a:ext cx="4038600" cy="307777"/>
          </a:xfrm>
          <a:prstGeom prst="rect">
            <a:avLst/>
          </a:prstGeom>
        </p:spPr>
        <p:txBody>
          <a:bodyPr wrap="square">
            <a:spAutoFit/>
          </a:bodyPr>
          <a:lstStyle/>
          <a:p>
            <a:r>
              <a:rPr lang="en-US" sz="700" b="1" dirty="0" smtClean="0">
                <a:solidFill>
                  <a:schemeClr val="bg1">
                    <a:lumMod val="75000"/>
                  </a:schemeClr>
                </a:solidFill>
                <a:latin typeface="Verdana" pitchFamily="34" charset="0"/>
              </a:rPr>
              <a:t>5.2.4 Develop and use accurate, efficient and </a:t>
            </a:r>
            <a:r>
              <a:rPr lang="en-US" sz="700" b="1" dirty="0" err="1" smtClean="0">
                <a:solidFill>
                  <a:schemeClr val="bg1">
                    <a:lumMod val="75000"/>
                  </a:schemeClr>
                </a:solidFill>
                <a:latin typeface="Verdana" pitchFamily="34" charset="0"/>
              </a:rPr>
              <a:t>generalizable</a:t>
            </a:r>
            <a:r>
              <a:rPr lang="en-US" sz="700" b="1" dirty="0" smtClean="0">
                <a:solidFill>
                  <a:schemeClr val="bg1">
                    <a:lumMod val="75000"/>
                  </a:schemeClr>
                </a:solidFill>
                <a:latin typeface="Verdana" pitchFamily="34" charset="0"/>
              </a:rPr>
              <a:t> methods to find quotients for multi-digit division problems.</a:t>
            </a:r>
          </a:p>
        </p:txBody>
      </p:sp>
      <p:sp>
        <p:nvSpPr>
          <p:cNvPr id="14" name="Rectangle 13"/>
          <p:cNvSpPr/>
          <p:nvPr/>
        </p:nvSpPr>
        <p:spPr>
          <a:xfrm>
            <a:off x="5638800" y="914400"/>
            <a:ext cx="3886200" cy="2400657"/>
          </a:xfrm>
          <a:prstGeom prst="rect">
            <a:avLst/>
          </a:prstGeom>
        </p:spPr>
        <p:txBody>
          <a:bodyPr wrap="square">
            <a:spAutoFit/>
          </a:bodyPr>
          <a:lstStyle/>
          <a:p>
            <a:pPr marL="228600" indent="-228600">
              <a:buFont typeface="+mj-lt"/>
              <a:buAutoNum type="arabicPeriod" startAt="10"/>
            </a:pPr>
            <a:r>
              <a:rPr lang="en-US" sz="1000" dirty="0" smtClean="0">
                <a:latin typeface="Verdana" pitchFamily="34" charset="0"/>
              </a:rPr>
              <a:t>Sam bought a bikes for $114.49. His friend Mike paid $89.95 for the same bike last year.</a:t>
            </a:r>
          </a:p>
          <a:p>
            <a:endParaRPr lang="en-US" sz="1000" dirty="0" smtClean="0">
              <a:latin typeface="Verdana" pitchFamily="34" charset="0"/>
            </a:endParaRPr>
          </a:p>
          <a:p>
            <a:pPr marL="228600"/>
            <a:r>
              <a:rPr lang="en-US" sz="1000" dirty="0" smtClean="0">
                <a:latin typeface="Verdana" pitchFamily="34" charset="0"/>
              </a:rPr>
              <a:t>How much more did Sam pay for his bike than Mike paid for his?</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$30.95</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$31.54</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$24.54</a:t>
            </a:r>
          </a:p>
          <a:p>
            <a:pPr marL="514350" indent="-228600">
              <a:buFont typeface="+mj-lt"/>
              <a:buAutoNum type="alphaUcPeriod"/>
            </a:pPr>
            <a:endParaRPr lang="en-US" sz="1000" dirty="0" smtClean="0">
              <a:latin typeface="Verdana" pitchFamily="34" charset="0"/>
            </a:endParaRPr>
          </a:p>
          <a:p>
            <a:pPr marL="514350" indent="-228600">
              <a:buFont typeface="+mj-lt"/>
              <a:buAutoNum type="alphaUcPeriod"/>
            </a:pPr>
            <a:r>
              <a:rPr lang="en-US" sz="1000" dirty="0" smtClean="0">
                <a:latin typeface="Verdana" pitchFamily="34" charset="0"/>
              </a:rPr>
              <a:t>$22.94</a:t>
            </a:r>
            <a:endParaRPr lang="en-US" sz="1000" dirty="0">
              <a:latin typeface="Verdana" pitchFamily="34" charset="0"/>
            </a:endParaRPr>
          </a:p>
        </p:txBody>
      </p:sp>
      <p:sp>
        <p:nvSpPr>
          <p:cNvPr id="12" name="TextBox 11"/>
          <p:cNvSpPr txBox="1"/>
          <p:nvPr/>
        </p:nvSpPr>
        <p:spPr>
          <a:xfrm>
            <a:off x="5562600" y="7010400"/>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graphicFrame>
        <p:nvGraphicFramePr>
          <p:cNvPr id="15" name="Table 14"/>
          <p:cNvGraphicFramePr>
            <a:graphicFrameLocks noGrp="1"/>
          </p:cNvGraphicFramePr>
          <p:nvPr/>
        </p:nvGraphicFramePr>
        <p:xfrm>
          <a:off x="2133600" y="1143000"/>
          <a:ext cx="1676399" cy="1534160"/>
        </p:xfrm>
        <a:graphic>
          <a:graphicData uri="http://schemas.openxmlformats.org/drawingml/2006/table">
            <a:tbl>
              <a:tblPr firstRow="1" bandRow="1">
                <a:tableStyleId>{5C22544A-7EE6-4342-B048-85BDC9FD1C3A}</a:tableStyleId>
              </a:tblPr>
              <a:tblGrid>
                <a:gridCol w="728870"/>
                <a:gridCol w="947529"/>
              </a:tblGrid>
              <a:tr h="228600">
                <a:tc gridSpan="2">
                  <a:txBody>
                    <a:bodyPr/>
                    <a:lstStyle/>
                    <a:p>
                      <a:pPr algn="ctr"/>
                      <a:r>
                        <a:rPr lang="en-US" sz="1000" dirty="0" smtClean="0">
                          <a:solidFill>
                            <a:schemeClr val="tx1"/>
                          </a:solidFill>
                        </a:rPr>
                        <a:t>Jars of Cherries</a:t>
                      </a:r>
                      <a:endParaRPr lang="en-US" sz="1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r h="289560">
                <a:tc>
                  <a:txBody>
                    <a:bodyPr/>
                    <a:lstStyle/>
                    <a:p>
                      <a:pPr algn="ctr"/>
                      <a:r>
                        <a:rPr lang="en-US" sz="900" dirty="0" smtClean="0"/>
                        <a:t>Number of Jars</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smtClean="0"/>
                        <a:t>Total</a:t>
                      </a:r>
                      <a:r>
                        <a:rPr lang="en-US" sz="900" baseline="0" dirty="0" smtClean="0"/>
                        <a:t> Number of Cherries</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pPr algn="ctr"/>
                      <a:r>
                        <a:rPr lang="en-US" sz="900" dirty="0" smtClean="0"/>
                        <a:t>2</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smtClean="0"/>
                        <a:t>36</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8760">
                <a:tc>
                  <a:txBody>
                    <a:bodyPr/>
                    <a:lstStyle/>
                    <a:p>
                      <a:pPr algn="ctr"/>
                      <a:r>
                        <a:rPr lang="en-US" sz="900" dirty="0" smtClean="0"/>
                        <a:t>3</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smtClean="0"/>
                        <a:t>54</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2720">
                <a:tc>
                  <a:txBody>
                    <a:bodyPr/>
                    <a:lstStyle/>
                    <a:p>
                      <a:pPr algn="ctr"/>
                      <a:r>
                        <a:rPr lang="en-US" sz="900" dirty="0" smtClean="0"/>
                        <a:t>9</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smtClean="0"/>
                        <a:t>162</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8600">
                <a:tc>
                  <a:txBody>
                    <a:bodyPr/>
                    <a:lstStyle/>
                    <a:p>
                      <a:pPr algn="ctr"/>
                      <a:r>
                        <a:rPr lang="en-US" sz="900" dirty="0" smtClean="0"/>
                        <a:t>10</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smtClean="0"/>
                        <a:t>180</a:t>
                      </a:r>
                      <a:endParaRPr 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 name="TextBox 18"/>
          <p:cNvSpPr txBox="1"/>
          <p:nvPr/>
        </p:nvSpPr>
        <p:spPr>
          <a:xfrm>
            <a:off x="533400" y="762000"/>
            <a:ext cx="4419600" cy="4139595"/>
          </a:xfrm>
          <a:prstGeom prst="rect">
            <a:avLst/>
          </a:prstGeom>
          <a:noFill/>
        </p:spPr>
        <p:txBody>
          <a:bodyPr wrap="square" rtlCol="0">
            <a:spAutoFit/>
          </a:bodyPr>
          <a:lstStyle/>
          <a:p>
            <a:pPr marL="228600" indent="-228600">
              <a:buFont typeface="+mj-lt"/>
              <a:buAutoNum type="arabicPeriod"/>
            </a:pPr>
            <a:r>
              <a:rPr lang="en-US" sz="1000" dirty="0" smtClean="0">
                <a:latin typeface="Verdana" pitchFamily="34" charset="0"/>
              </a:rPr>
              <a:t>The table below shows the total number of cherries in different numbers of jars.</a:t>
            </a: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28600" indent="-228600">
              <a:buFont typeface="+mj-lt"/>
              <a:buAutoNum type="arabicPeriod"/>
            </a:pPr>
            <a:endParaRPr lang="en-US" sz="1000" dirty="0" smtClean="0">
              <a:latin typeface="Verdana" pitchFamily="34" charset="0"/>
            </a:endParaRPr>
          </a:p>
          <a:p>
            <a:pPr marL="285750"/>
            <a:r>
              <a:rPr lang="en-US" sz="1000" dirty="0" smtClean="0">
                <a:latin typeface="Verdana" pitchFamily="34" charset="0"/>
              </a:rPr>
              <a:t>What is the relationship between the number of jars and the total number of cherries?</a:t>
            </a:r>
          </a:p>
          <a:p>
            <a:pPr marL="285750"/>
            <a:endParaRPr lang="en-US" sz="1000" dirty="0" smtClean="0">
              <a:latin typeface="Verdana" pitchFamily="34" charset="0"/>
            </a:endParaRPr>
          </a:p>
          <a:p>
            <a:pPr marL="285750"/>
            <a:endParaRPr lang="en-US" sz="1000" dirty="0" smtClean="0">
              <a:latin typeface="Verdana" pitchFamily="34" charset="0"/>
            </a:endParaRPr>
          </a:p>
          <a:p>
            <a:pPr marL="285750"/>
            <a:endParaRPr lang="en-US" sz="1000" dirty="0" smtClean="0">
              <a:latin typeface="Verdana" pitchFamily="34" charset="0"/>
            </a:endParaRPr>
          </a:p>
          <a:p>
            <a:pPr marL="514350" indent="-228600">
              <a:buFont typeface="+mj-lt"/>
              <a:buAutoNum type="alphaUcPeriod"/>
            </a:pPr>
            <a:r>
              <a:rPr lang="en-US" sz="900" dirty="0" smtClean="0">
                <a:latin typeface="Verdana" pitchFamily="34" charset="0"/>
              </a:rPr>
              <a:t>The total number of cherries is 9 times the number of jars.</a:t>
            </a:r>
          </a:p>
          <a:p>
            <a:pPr marL="514350" indent="-228600">
              <a:buFont typeface="+mj-lt"/>
              <a:buAutoNum type="alphaUcPeriod"/>
            </a:pPr>
            <a:endParaRPr lang="en-US" sz="900" dirty="0" smtClean="0">
              <a:latin typeface="Verdana" pitchFamily="34" charset="0"/>
            </a:endParaRPr>
          </a:p>
          <a:p>
            <a:pPr marL="514350" indent="-228600">
              <a:buFont typeface="+mj-lt"/>
              <a:buAutoNum type="alphaUcPeriod"/>
            </a:pPr>
            <a:r>
              <a:rPr lang="en-US" sz="900" dirty="0" smtClean="0">
                <a:latin typeface="Verdana" pitchFamily="34" charset="0"/>
              </a:rPr>
              <a:t>The number of jars is 9 times the total number of cherries.</a:t>
            </a:r>
          </a:p>
          <a:p>
            <a:pPr marL="514350" indent="-228600">
              <a:buFont typeface="+mj-lt"/>
              <a:buAutoNum type="alphaUcPeriod"/>
            </a:pPr>
            <a:endParaRPr lang="en-US" sz="900" dirty="0" smtClean="0">
              <a:latin typeface="Verdana" pitchFamily="34" charset="0"/>
            </a:endParaRPr>
          </a:p>
          <a:p>
            <a:pPr marL="514350" indent="-228600">
              <a:buFont typeface="+mj-lt"/>
              <a:buAutoNum type="alphaUcPeriod"/>
            </a:pPr>
            <a:r>
              <a:rPr lang="en-US" sz="900" dirty="0" smtClean="0">
                <a:latin typeface="Verdana" pitchFamily="34" charset="0"/>
              </a:rPr>
              <a:t>The number of jars is 18 times the total number of cherries</a:t>
            </a:r>
          </a:p>
          <a:p>
            <a:pPr marL="514350" indent="-228600">
              <a:buFont typeface="+mj-lt"/>
              <a:buAutoNum type="alphaUcPeriod"/>
            </a:pPr>
            <a:endParaRPr lang="en-US" sz="900" dirty="0" smtClean="0">
              <a:latin typeface="Verdana" pitchFamily="34" charset="0"/>
            </a:endParaRPr>
          </a:p>
          <a:p>
            <a:pPr marL="514350" indent="-228600">
              <a:buFont typeface="+mj-lt"/>
              <a:buAutoNum type="alphaUcPeriod"/>
            </a:pPr>
            <a:r>
              <a:rPr lang="en-US" sz="900" dirty="0" smtClean="0">
                <a:latin typeface="Verdana" pitchFamily="34" charset="0"/>
              </a:rPr>
              <a:t>The total number of cherries is 18 times the number of jars.</a:t>
            </a:r>
          </a:p>
          <a:p>
            <a:pPr marL="228600" indent="-228600">
              <a:buFont typeface="+mj-lt"/>
              <a:buAutoNum type="arabicPeriod"/>
            </a:pPr>
            <a:endParaRPr lang="en-US" sz="1000" dirty="0">
              <a:latin typeface="Verdana" pitchFamily="34" charset="0"/>
            </a:endParaRPr>
          </a:p>
        </p:txBody>
      </p:sp>
      <p:sp>
        <p:nvSpPr>
          <p:cNvPr id="20" name="TextBox 19"/>
          <p:cNvSpPr txBox="1"/>
          <p:nvPr/>
        </p:nvSpPr>
        <p:spPr>
          <a:xfrm>
            <a:off x="457200" y="7010400"/>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562600" y="4979075"/>
            <a:ext cx="39624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35" name="TextBox 34"/>
          <p:cNvSpPr txBox="1"/>
          <p:nvPr/>
        </p:nvSpPr>
        <p:spPr>
          <a:xfrm>
            <a:off x="533400" y="4953000"/>
            <a:ext cx="43434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1" name="Rectangle 10"/>
          <p:cNvSpPr/>
          <p:nvPr/>
        </p:nvSpPr>
        <p:spPr>
          <a:xfrm>
            <a:off x="457200" y="304800"/>
            <a:ext cx="4419600" cy="338554"/>
          </a:xfrm>
          <a:prstGeom prst="rect">
            <a:avLst/>
          </a:prstGeom>
        </p:spPr>
        <p:txBody>
          <a:bodyPr wrap="square">
            <a:spAutoFit/>
          </a:bodyPr>
          <a:lstStyle/>
          <a:p>
            <a:r>
              <a:rPr lang="en-US" sz="800" b="1" dirty="0" smtClean="0">
                <a:solidFill>
                  <a:schemeClr val="bg1">
                    <a:lumMod val="75000"/>
                  </a:schemeClr>
                </a:solidFill>
              </a:rPr>
              <a:t>5.2.4 Develop and use accurate, efficient and </a:t>
            </a:r>
            <a:r>
              <a:rPr lang="en-US" sz="800" b="1" dirty="0" err="1" smtClean="0">
                <a:solidFill>
                  <a:schemeClr val="bg1">
                    <a:lumMod val="75000"/>
                  </a:schemeClr>
                </a:solidFill>
              </a:rPr>
              <a:t>generalizable</a:t>
            </a:r>
            <a:r>
              <a:rPr lang="en-US" sz="800" b="1" dirty="0" smtClean="0">
                <a:solidFill>
                  <a:schemeClr val="bg1">
                    <a:lumMod val="75000"/>
                  </a:schemeClr>
                </a:solidFill>
              </a:rPr>
              <a:t> methods to find quotients for multi-digit division problems.</a:t>
            </a:r>
          </a:p>
        </p:txBody>
      </p:sp>
      <p:sp>
        <p:nvSpPr>
          <p:cNvPr id="12" name="Rectangle 11"/>
          <p:cNvSpPr/>
          <p:nvPr/>
        </p:nvSpPr>
        <p:spPr>
          <a:xfrm>
            <a:off x="5562600" y="381000"/>
            <a:ext cx="3962400" cy="338554"/>
          </a:xfrm>
          <a:prstGeom prst="rect">
            <a:avLst/>
          </a:prstGeom>
        </p:spPr>
        <p:txBody>
          <a:bodyPr wrap="square">
            <a:spAutoFit/>
          </a:bodyPr>
          <a:lstStyle/>
          <a:p>
            <a:r>
              <a:rPr lang="en-US" sz="800" b="1" dirty="0" smtClean="0">
                <a:solidFill>
                  <a:schemeClr val="bg1">
                    <a:lumMod val="75000"/>
                  </a:schemeClr>
                </a:solidFill>
              </a:rPr>
              <a:t>5.2.4 Develop and use accurate, efficient and </a:t>
            </a:r>
            <a:r>
              <a:rPr lang="en-US" sz="800" b="1" dirty="0" err="1" smtClean="0">
                <a:solidFill>
                  <a:schemeClr val="bg1">
                    <a:lumMod val="75000"/>
                  </a:schemeClr>
                </a:solidFill>
              </a:rPr>
              <a:t>generalizable</a:t>
            </a:r>
            <a:r>
              <a:rPr lang="en-US" sz="800" b="1" dirty="0" smtClean="0">
                <a:solidFill>
                  <a:schemeClr val="bg1">
                    <a:lumMod val="75000"/>
                  </a:schemeClr>
                </a:solidFill>
              </a:rPr>
              <a:t> methods to find quotients for multi-digit division problems.</a:t>
            </a:r>
            <a:r>
              <a:rPr lang="en-US" sz="800" dirty="0" smtClean="0">
                <a:solidFill>
                  <a:schemeClr val="bg1">
                    <a:lumMod val="75000"/>
                  </a:schemeClr>
                </a:solidFill>
              </a:rPr>
              <a:t> </a:t>
            </a:r>
          </a:p>
        </p:txBody>
      </p:sp>
      <p:sp>
        <p:nvSpPr>
          <p:cNvPr id="14" name="Rectangle 13"/>
          <p:cNvSpPr/>
          <p:nvPr/>
        </p:nvSpPr>
        <p:spPr>
          <a:xfrm>
            <a:off x="457200" y="990600"/>
            <a:ext cx="4419600" cy="2400657"/>
          </a:xfrm>
          <a:prstGeom prst="rect">
            <a:avLst/>
          </a:prstGeom>
        </p:spPr>
        <p:txBody>
          <a:bodyPr wrap="square">
            <a:spAutoFit/>
          </a:bodyPr>
          <a:lstStyle/>
          <a:p>
            <a:pPr marL="228600" indent="-228600">
              <a:buFont typeface="+mj-lt"/>
              <a:buAutoNum type="arabicPeriod" startAt="9"/>
            </a:pPr>
            <a:r>
              <a:rPr lang="en-US" sz="1000" dirty="0" smtClean="0">
                <a:latin typeface="Verdana" pitchFamily="34" charset="0"/>
              </a:rPr>
              <a:t>Irene had 45 jelly beans.  She gave away 13 jelly beans.  She ate 20 and saved the rest to eat later. </a:t>
            </a:r>
          </a:p>
          <a:p>
            <a:pPr marL="228600" indent="-228600">
              <a:buFont typeface="+mj-lt"/>
              <a:buAutoNum type="arabicPeriod" startAt="9"/>
            </a:pPr>
            <a:endParaRPr lang="en-US" sz="1000" dirty="0" smtClean="0">
              <a:latin typeface="Verdana" pitchFamily="34" charset="0"/>
            </a:endParaRPr>
          </a:p>
          <a:p>
            <a:pPr marL="228600"/>
            <a:r>
              <a:rPr lang="en-US" sz="1000" dirty="0" smtClean="0">
                <a:latin typeface="Verdana" pitchFamily="34" charset="0"/>
              </a:rPr>
              <a:t>Which equation would be used to find </a:t>
            </a:r>
            <a:r>
              <a:rPr lang="en-US" sz="1000" b="1" i="1" dirty="0" smtClean="0">
                <a:latin typeface="Verdana" pitchFamily="34" charset="0"/>
              </a:rPr>
              <a:t>j</a:t>
            </a:r>
            <a:r>
              <a:rPr lang="en-US" sz="1000" dirty="0" smtClean="0">
                <a:latin typeface="Verdana" pitchFamily="34" charset="0"/>
              </a:rPr>
              <a:t>, the number of jelly beans she saved to eat later? </a:t>
            </a: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j = 45 – 13 – 20</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j = 45 – 13 + 20</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j = 45 + 13 – 20</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j = 45 + 13 + 20</a:t>
            </a:r>
            <a:endParaRPr lang="en-US" sz="1000" dirty="0">
              <a:latin typeface="Verdana" pitchFamily="34" charset="0"/>
            </a:endParaRPr>
          </a:p>
        </p:txBody>
      </p:sp>
      <p:sp>
        <p:nvSpPr>
          <p:cNvPr id="17" name="TextBox 16"/>
          <p:cNvSpPr txBox="1"/>
          <p:nvPr/>
        </p:nvSpPr>
        <p:spPr>
          <a:xfrm>
            <a:off x="533400" y="7010400"/>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9" name="TextBox 18"/>
          <p:cNvSpPr txBox="1"/>
          <p:nvPr/>
        </p:nvSpPr>
        <p:spPr>
          <a:xfrm>
            <a:off x="5562600" y="7010400"/>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20" name="Rectangle 19"/>
          <p:cNvSpPr/>
          <p:nvPr/>
        </p:nvSpPr>
        <p:spPr>
          <a:xfrm>
            <a:off x="5562600" y="914400"/>
            <a:ext cx="4114800" cy="2400657"/>
          </a:xfrm>
          <a:prstGeom prst="rect">
            <a:avLst/>
          </a:prstGeom>
        </p:spPr>
        <p:txBody>
          <a:bodyPr wrap="square">
            <a:spAutoFit/>
          </a:bodyPr>
          <a:lstStyle/>
          <a:p>
            <a:pPr marL="228600" indent="-228600">
              <a:buFont typeface="+mj-lt"/>
              <a:buAutoNum type="arabicPeriod" startAt="2"/>
            </a:pPr>
            <a:r>
              <a:rPr lang="en-US" sz="1000" dirty="0" smtClean="0">
                <a:latin typeface="Verdana" pitchFamily="34" charset="0"/>
              </a:rPr>
              <a:t>There are 319 students who volunteered to work at a craft fair.  An equal number of volunteers came from each of 4 grade levels.</a:t>
            </a:r>
          </a:p>
          <a:p>
            <a:pPr marL="228600" indent="-228600">
              <a:buFont typeface="+mj-lt"/>
              <a:buAutoNum type="arabicPeriod" startAt="2"/>
            </a:pPr>
            <a:endParaRPr lang="en-US" sz="1000" dirty="0" smtClean="0">
              <a:latin typeface="Verdana" pitchFamily="34" charset="0"/>
            </a:endParaRPr>
          </a:p>
          <a:p>
            <a:pPr marL="228600"/>
            <a:r>
              <a:rPr lang="en-US" sz="1000" dirty="0" smtClean="0">
                <a:latin typeface="Verdana" pitchFamily="34" charset="0"/>
              </a:rPr>
              <a:t>About how many volunteers came from each grade level?</a:t>
            </a: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100</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80</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325</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40</a:t>
            </a:r>
            <a:endParaRPr lang="en-US" sz="10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457200" y="4902131"/>
            <a:ext cx="4419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562600" y="4953000"/>
            <a:ext cx="4038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4" name="Rectangle 13"/>
          <p:cNvSpPr/>
          <p:nvPr/>
        </p:nvSpPr>
        <p:spPr>
          <a:xfrm>
            <a:off x="5486400" y="271046"/>
            <a:ext cx="3962400" cy="338554"/>
          </a:xfrm>
          <a:prstGeom prst="rect">
            <a:avLst/>
          </a:prstGeom>
        </p:spPr>
        <p:txBody>
          <a:bodyPr wrap="square">
            <a:spAutoFit/>
          </a:bodyPr>
          <a:lstStyle/>
          <a:p>
            <a:r>
              <a:rPr lang="en-US" sz="800" b="1" dirty="0" smtClean="0">
                <a:solidFill>
                  <a:schemeClr val="bg1">
                    <a:lumMod val="75000"/>
                  </a:schemeClr>
                </a:solidFill>
              </a:rPr>
              <a:t>5.2.6 Determine the most appropriate form of the quotient and interpret the remainder in a problem situation.</a:t>
            </a:r>
          </a:p>
        </p:txBody>
      </p:sp>
      <p:sp>
        <p:nvSpPr>
          <p:cNvPr id="16" name="Rectangle 15"/>
          <p:cNvSpPr/>
          <p:nvPr/>
        </p:nvSpPr>
        <p:spPr>
          <a:xfrm>
            <a:off x="381000" y="304800"/>
            <a:ext cx="4267200" cy="338554"/>
          </a:xfrm>
          <a:prstGeom prst="rect">
            <a:avLst/>
          </a:prstGeom>
        </p:spPr>
        <p:txBody>
          <a:bodyPr wrap="square">
            <a:spAutoFit/>
          </a:bodyPr>
          <a:lstStyle/>
          <a:p>
            <a:r>
              <a:rPr lang="en-US" sz="800" b="1" dirty="0" smtClean="0">
                <a:solidFill>
                  <a:schemeClr val="bg1">
                    <a:lumMod val="75000"/>
                  </a:schemeClr>
                </a:solidFill>
              </a:rPr>
              <a:t>5.2.4 Develop and use accurate, efficient and </a:t>
            </a:r>
            <a:r>
              <a:rPr lang="en-US" sz="800" b="1" dirty="0" err="1" smtClean="0">
                <a:solidFill>
                  <a:schemeClr val="bg1">
                    <a:lumMod val="75000"/>
                  </a:schemeClr>
                </a:solidFill>
              </a:rPr>
              <a:t>generalizable</a:t>
            </a:r>
            <a:r>
              <a:rPr lang="en-US" sz="800" b="1" dirty="0" smtClean="0">
                <a:solidFill>
                  <a:schemeClr val="bg1">
                    <a:lumMod val="75000"/>
                  </a:schemeClr>
                </a:solidFill>
              </a:rPr>
              <a:t> methods to find quotients for multi-digit division problems.</a:t>
            </a:r>
          </a:p>
        </p:txBody>
      </p:sp>
      <p:sp>
        <p:nvSpPr>
          <p:cNvPr id="13" name="Rectangle 12"/>
          <p:cNvSpPr/>
          <p:nvPr/>
        </p:nvSpPr>
        <p:spPr>
          <a:xfrm>
            <a:off x="457200" y="914400"/>
            <a:ext cx="4114800" cy="2246769"/>
          </a:xfrm>
          <a:prstGeom prst="rect">
            <a:avLst/>
          </a:prstGeom>
        </p:spPr>
        <p:txBody>
          <a:bodyPr wrap="square">
            <a:spAutoFit/>
          </a:bodyPr>
          <a:lstStyle/>
          <a:p>
            <a:pPr marL="228600" indent="-228600">
              <a:buFont typeface="+mj-lt"/>
              <a:buAutoNum type="arabicPeriod" startAt="3"/>
            </a:pPr>
            <a:r>
              <a:rPr lang="en-US" sz="1000" dirty="0" smtClean="0">
                <a:latin typeface="Verdana" pitchFamily="34" charset="0"/>
              </a:rPr>
              <a:t>Marissa collected 261 stickers in 3 years.</a:t>
            </a:r>
          </a:p>
          <a:p>
            <a:pPr marL="228600" indent="-228600">
              <a:buFont typeface="+mj-lt"/>
              <a:buAutoNum type="arabicPeriod" startAt="3"/>
            </a:pPr>
            <a:endParaRPr lang="en-US" sz="1000" dirty="0" smtClean="0">
              <a:latin typeface="Verdana" pitchFamily="34" charset="0"/>
            </a:endParaRPr>
          </a:p>
          <a:p>
            <a:pPr marL="228600"/>
            <a:r>
              <a:rPr lang="en-US" sz="1000" dirty="0" smtClean="0">
                <a:latin typeface="Verdana" pitchFamily="34" charset="0"/>
              </a:rPr>
              <a:t>If she continues to collect the same number of stickers each year, how many stickers will she collect in year 4.</a:t>
            </a: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83</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87</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248</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1,044</a:t>
            </a:r>
            <a:endParaRPr lang="en-US" sz="1000" dirty="0">
              <a:latin typeface="Verdana" pitchFamily="34" charset="0"/>
            </a:endParaRPr>
          </a:p>
        </p:txBody>
      </p:sp>
      <p:sp>
        <p:nvSpPr>
          <p:cNvPr id="15" name="TextBox 14"/>
          <p:cNvSpPr txBox="1"/>
          <p:nvPr/>
        </p:nvSpPr>
        <p:spPr>
          <a:xfrm>
            <a:off x="533400" y="7010400"/>
            <a:ext cx="40386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8" name="Rectangle 17"/>
          <p:cNvSpPr/>
          <p:nvPr/>
        </p:nvSpPr>
        <p:spPr>
          <a:xfrm>
            <a:off x="5562600" y="952143"/>
            <a:ext cx="4114800" cy="2400657"/>
          </a:xfrm>
          <a:prstGeom prst="rect">
            <a:avLst/>
          </a:prstGeom>
        </p:spPr>
        <p:txBody>
          <a:bodyPr wrap="square">
            <a:spAutoFit/>
          </a:bodyPr>
          <a:lstStyle/>
          <a:p>
            <a:pPr marL="228600" indent="-228600">
              <a:buFont typeface="+mj-lt"/>
              <a:buAutoNum type="arabicPeriod" startAt="8"/>
            </a:pPr>
            <a:r>
              <a:rPr lang="en-US" sz="1000" dirty="0" smtClean="0">
                <a:latin typeface="Verdana" pitchFamily="34" charset="0"/>
              </a:rPr>
              <a:t>Jose collected 147 baseball cards.  He wants to share some of then with his three younger brothers.  </a:t>
            </a:r>
          </a:p>
          <a:p>
            <a:pPr marL="228600" indent="-228600">
              <a:buFont typeface="+mj-lt"/>
              <a:buAutoNum type="arabicPeriod" startAt="8"/>
            </a:pPr>
            <a:endParaRPr lang="en-US" sz="1000" dirty="0" smtClean="0">
              <a:latin typeface="Verdana" pitchFamily="34" charset="0"/>
            </a:endParaRPr>
          </a:p>
          <a:p>
            <a:pPr marL="228600"/>
            <a:r>
              <a:rPr lang="en-US" sz="1000" dirty="0" smtClean="0">
                <a:latin typeface="Verdana" pitchFamily="34" charset="0"/>
              </a:rPr>
              <a:t>If Jose keeps 85 cards, then shares the rest equally with his three younger brothers, approximately how many cards would each brother get? </a:t>
            </a:r>
          </a:p>
          <a:p>
            <a:pPr marL="228600"/>
            <a:endParaRPr lang="en-US" sz="1000" dirty="0" smtClean="0">
              <a:latin typeface="Verdana" pitchFamily="34" charset="0"/>
            </a:endParaRPr>
          </a:p>
          <a:p>
            <a:pPr marL="228600"/>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20</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20.6</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21</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46</a:t>
            </a:r>
            <a:endParaRPr lang="en-US" sz="1000" dirty="0">
              <a:latin typeface="Verdana" pitchFamily="34" charset="0"/>
            </a:endParaRPr>
          </a:p>
        </p:txBody>
      </p:sp>
      <p:sp>
        <p:nvSpPr>
          <p:cNvPr id="19" name="TextBox 18"/>
          <p:cNvSpPr txBox="1"/>
          <p:nvPr/>
        </p:nvSpPr>
        <p:spPr>
          <a:xfrm>
            <a:off x="5638800" y="7010400"/>
            <a:ext cx="37338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562600" y="4876800"/>
            <a:ext cx="4038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457200" y="4916775"/>
            <a:ext cx="4419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0" name="TextBox 19"/>
          <p:cNvSpPr txBox="1"/>
          <p:nvPr/>
        </p:nvSpPr>
        <p:spPr>
          <a:xfrm>
            <a:off x="457200" y="7086600"/>
            <a:ext cx="3429000" cy="215444"/>
          </a:xfrm>
          <a:prstGeom prst="rect">
            <a:avLst/>
          </a:prstGeom>
          <a:noFill/>
        </p:spPr>
        <p:txBody>
          <a:bodyPr wrap="square" rtlCol="0">
            <a:spAutoFit/>
          </a:bodyPr>
          <a:lstStyle/>
          <a:p>
            <a:r>
              <a:rPr lang="en-US" sz="800" dirty="0" smtClean="0"/>
              <a:t>Oregon Mathematics Test Specifications Blueprints 2011-2012</a:t>
            </a:r>
          </a:p>
        </p:txBody>
      </p:sp>
      <p:sp>
        <p:nvSpPr>
          <p:cNvPr id="15" name="Rectangle 14"/>
          <p:cNvSpPr/>
          <p:nvPr/>
        </p:nvSpPr>
        <p:spPr>
          <a:xfrm>
            <a:off x="457200" y="304800"/>
            <a:ext cx="39624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5.2.6 Determine the most appropriate form of the quotient and interpret the remainder in a problem situation.</a:t>
            </a:r>
          </a:p>
        </p:txBody>
      </p:sp>
      <p:sp>
        <p:nvSpPr>
          <p:cNvPr id="16" name="Rectangle 15"/>
          <p:cNvSpPr/>
          <p:nvPr/>
        </p:nvSpPr>
        <p:spPr>
          <a:xfrm>
            <a:off x="5562600" y="304800"/>
            <a:ext cx="40386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5.2.6 Determine the most appropriate form of the quotient and interpret the remainder in a problem situation.</a:t>
            </a:r>
          </a:p>
        </p:txBody>
      </p:sp>
      <p:sp>
        <p:nvSpPr>
          <p:cNvPr id="17411" name="Rectangle 3"/>
          <p:cNvSpPr>
            <a:spLocks noChangeArrowheads="1"/>
          </p:cNvSpPr>
          <p:nvPr/>
        </p:nvSpPr>
        <p:spPr bwMode="auto">
          <a:xfrm>
            <a:off x="5638800" y="838200"/>
            <a:ext cx="4038600" cy="27084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defTabSz="914400" rtl="0" eaLnBrk="1" fontAlgn="base" latinLnBrk="0" hangingPunct="1">
              <a:lnSpc>
                <a:spcPct val="100000"/>
              </a:lnSpc>
              <a:spcBef>
                <a:spcPct val="0"/>
              </a:spcBef>
              <a:spcAft>
                <a:spcPct val="0"/>
              </a:spcAft>
              <a:buClrTx/>
              <a:buSzTx/>
              <a:buFont typeface="+mj-lt"/>
              <a:buAutoNum type="arabicPeriod" startAt="4"/>
              <a:tabLst/>
            </a:pPr>
            <a:r>
              <a:rPr kumimoji="0" lang="en-US" sz="1000" i="0" u="none" strike="noStrike" cap="none" normalizeH="0" baseline="0" dirty="0" smtClean="0">
                <a:ln>
                  <a:noFill/>
                </a:ln>
                <a:solidFill>
                  <a:schemeClr val="tx1"/>
                </a:solidFill>
                <a:effectLst/>
                <a:latin typeface="Verdana" pitchFamily="34" charset="0"/>
                <a:cs typeface="Arial" pitchFamily="34" charset="0"/>
              </a:rPr>
              <a:t>The fifth</a:t>
            </a:r>
            <a:r>
              <a:rPr kumimoji="0" lang="en-US" sz="1000" i="0" u="none" strike="noStrike" cap="none" normalizeH="0" dirty="0" smtClean="0">
                <a:ln>
                  <a:noFill/>
                </a:ln>
                <a:solidFill>
                  <a:schemeClr val="tx1"/>
                </a:solidFill>
                <a:effectLst/>
                <a:latin typeface="Verdana" pitchFamily="34" charset="0"/>
                <a:cs typeface="Arial" pitchFamily="34" charset="0"/>
              </a:rPr>
              <a:t> </a:t>
            </a:r>
            <a:r>
              <a:rPr kumimoji="0" lang="en-US" sz="1000" i="0" u="none" strike="noStrike" cap="none" normalizeH="0" baseline="0" dirty="0" smtClean="0">
                <a:ln>
                  <a:noFill/>
                </a:ln>
                <a:solidFill>
                  <a:schemeClr val="tx1"/>
                </a:solidFill>
                <a:effectLst/>
                <a:latin typeface="Verdana" pitchFamily="34" charset="0"/>
                <a:cs typeface="Arial" pitchFamily="34" charset="0"/>
              </a:rPr>
              <a:t>grade is taking a field trip.  They need to rent minivans to get there.  There are 125 people going.  Each minivan can only hold 8 people.  </a:t>
            </a:r>
          </a:p>
          <a:p>
            <a:pPr marL="228600" marR="0" lvl="0" indent="-228600" defTabSz="914400" rtl="0" eaLnBrk="1" fontAlgn="base" latinLnBrk="0" hangingPunct="1">
              <a:lnSpc>
                <a:spcPct val="100000"/>
              </a:lnSpc>
              <a:spcBef>
                <a:spcPct val="0"/>
              </a:spcBef>
              <a:spcAft>
                <a:spcPct val="0"/>
              </a:spcAft>
              <a:buClrTx/>
              <a:buSzTx/>
              <a:buFont typeface="+mj-lt"/>
              <a:buAutoNum type="arabicPeriod" startAt="4"/>
              <a:tabLst/>
            </a:pPr>
            <a:endParaRPr lang="en-US" sz="1000" dirty="0" smtClean="0">
              <a:latin typeface="Verdana" pitchFamily="34" charset="0"/>
              <a:cs typeface="Arial" pitchFamily="34" charset="0"/>
            </a:endParaRPr>
          </a:p>
          <a:p>
            <a:pPr marL="228600" marR="0" lvl="0" defTabSz="914400" rtl="0" eaLnBrk="1" fontAlgn="base" latinLnBrk="0" hangingPunct="1">
              <a:lnSpc>
                <a:spcPct val="100000"/>
              </a:lnSpc>
              <a:spcBef>
                <a:spcPct val="0"/>
              </a:spcBef>
              <a:spcAft>
                <a:spcPct val="0"/>
              </a:spcAft>
              <a:buClrTx/>
              <a:buSzTx/>
              <a:tabLst/>
            </a:pPr>
            <a:r>
              <a:rPr kumimoji="0" lang="en-US" sz="1000" i="0" u="none" strike="noStrike" cap="none" normalizeH="0" baseline="0" dirty="0" smtClean="0">
                <a:ln>
                  <a:noFill/>
                </a:ln>
                <a:solidFill>
                  <a:schemeClr val="tx1"/>
                </a:solidFill>
                <a:effectLst/>
                <a:latin typeface="Verdana" pitchFamily="34" charset="0"/>
                <a:cs typeface="Arial" pitchFamily="34" charset="0"/>
              </a:rPr>
              <a:t>How many minivans does the school need to rent?</a:t>
            </a:r>
          </a:p>
          <a:p>
            <a:pPr marL="0" marR="0" lvl="0" indent="0" defTabSz="914400" rtl="0" eaLnBrk="1" fontAlgn="base" latinLnBrk="0" hangingPunct="1">
              <a:lnSpc>
                <a:spcPct val="100000"/>
              </a:lnSpc>
              <a:spcBef>
                <a:spcPct val="0"/>
              </a:spcBef>
              <a:spcAft>
                <a:spcPct val="0"/>
              </a:spcAft>
              <a:buClrTx/>
              <a:buSzTx/>
              <a:buFontTx/>
              <a:buNone/>
              <a:tabLst/>
            </a:pPr>
            <a:endParaRPr lang="en-US" sz="1000" b="1" dirty="0" smtClean="0">
              <a:latin typeface="Verdana"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Verdana"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Verdana" pitchFamily="34"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lang="en-US" sz="1000" b="1" dirty="0" smtClean="0">
              <a:latin typeface="Verdana" pitchFamily="34" charset="0"/>
              <a:cs typeface="Arial" pitchFamily="34" charset="0"/>
            </a:endParaRP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r>
              <a:rPr kumimoji="0" lang="en-US" sz="1000" i="0" u="none" strike="noStrike" cap="none" normalizeH="0" baseline="0" dirty="0" smtClean="0">
                <a:ln>
                  <a:noFill/>
                </a:ln>
                <a:solidFill>
                  <a:schemeClr val="tx1"/>
                </a:solidFill>
                <a:effectLst/>
                <a:latin typeface="Verdana" pitchFamily="34" charset="0"/>
                <a:cs typeface="Arial" pitchFamily="34" charset="0"/>
              </a:rPr>
              <a:t>15</a:t>
            </a: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endParaRPr lang="en-US" sz="1000" dirty="0" smtClean="0">
              <a:latin typeface="Verdana" pitchFamily="34" charset="0"/>
              <a:cs typeface="Arial" pitchFamily="34" charset="0"/>
            </a:endParaRP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r>
              <a:rPr kumimoji="0" lang="en-US" sz="1000" i="0" u="none" strike="noStrike" cap="none" normalizeH="0" baseline="0" dirty="0" smtClean="0">
                <a:ln>
                  <a:noFill/>
                </a:ln>
                <a:solidFill>
                  <a:schemeClr val="tx1"/>
                </a:solidFill>
                <a:effectLst/>
                <a:latin typeface="Verdana" pitchFamily="34" charset="0"/>
                <a:cs typeface="Arial" pitchFamily="34" charset="0"/>
              </a:rPr>
              <a:t>16</a:t>
            </a: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endParaRPr lang="en-US" sz="1000" dirty="0" smtClean="0">
              <a:latin typeface="Verdana" pitchFamily="34" charset="0"/>
              <a:cs typeface="Arial" pitchFamily="34" charset="0"/>
            </a:endParaRP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r>
              <a:rPr kumimoji="0" lang="en-US" sz="1000" i="0" u="none" strike="noStrike" cap="none" normalizeH="0" baseline="0" dirty="0" smtClean="0">
                <a:ln>
                  <a:noFill/>
                </a:ln>
                <a:solidFill>
                  <a:schemeClr val="tx1"/>
                </a:solidFill>
                <a:effectLst/>
                <a:latin typeface="Verdana" pitchFamily="34" charset="0"/>
                <a:cs typeface="Arial" pitchFamily="34" charset="0"/>
              </a:rPr>
              <a:t>12</a:t>
            </a: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endParaRPr lang="en-US" sz="1000" dirty="0" smtClean="0">
              <a:latin typeface="Verdana" pitchFamily="34" charset="0"/>
              <a:cs typeface="Arial" pitchFamily="34" charset="0"/>
            </a:endParaRPr>
          </a:p>
          <a:p>
            <a:pPr marL="742950" marR="0" lvl="0" indent="-285750" defTabSz="914400" rtl="0" eaLnBrk="1" fontAlgn="base" latinLnBrk="0" hangingPunct="1">
              <a:lnSpc>
                <a:spcPct val="100000"/>
              </a:lnSpc>
              <a:spcBef>
                <a:spcPct val="0"/>
              </a:spcBef>
              <a:spcAft>
                <a:spcPct val="0"/>
              </a:spcAft>
              <a:buClrTx/>
              <a:buSzTx/>
              <a:buFont typeface="+mj-lt"/>
              <a:buAutoNum type="alphaUcPeriod"/>
              <a:tabLst/>
            </a:pPr>
            <a:r>
              <a:rPr lang="en-US" sz="1000" dirty="0" smtClean="0">
                <a:latin typeface="Verdana" pitchFamily="34" charset="0"/>
                <a:cs typeface="Arial" pitchFamily="34" charset="0"/>
              </a:rPr>
              <a:t>  </a:t>
            </a:r>
            <a:r>
              <a:rPr kumimoji="0" lang="en-US" sz="1000" i="0" u="none" strike="noStrike" cap="none" normalizeH="0" baseline="0" dirty="0" smtClean="0">
                <a:ln>
                  <a:noFill/>
                </a:ln>
                <a:solidFill>
                  <a:schemeClr val="tx1"/>
                </a:solidFill>
                <a:effectLst/>
                <a:latin typeface="Verdana" pitchFamily="34" charset="0"/>
                <a:cs typeface="Arial" pitchFamily="34" charset="0"/>
              </a:rPr>
              <a:t>8</a:t>
            </a:r>
            <a:br>
              <a:rPr kumimoji="0" lang="en-US" sz="1000" i="0" u="none" strike="noStrike" cap="none" normalizeH="0" baseline="0" dirty="0" smtClean="0">
                <a:ln>
                  <a:noFill/>
                </a:ln>
                <a:solidFill>
                  <a:schemeClr val="tx1"/>
                </a:solidFill>
                <a:effectLst/>
                <a:latin typeface="Verdana" pitchFamily="34" charset="0"/>
                <a:cs typeface="Arial" pitchFamily="34" charset="0"/>
              </a:rPr>
            </a:br>
            <a:r>
              <a:rPr kumimoji="0" lang="en-US" sz="1000" i="0" u="none" strike="noStrike" cap="none" normalizeH="0" baseline="0" dirty="0" smtClean="0">
                <a:ln>
                  <a:noFill/>
                </a:ln>
                <a:solidFill>
                  <a:schemeClr val="tx1"/>
                </a:solidFill>
                <a:effectLst/>
                <a:latin typeface="Verdana" pitchFamily="34" charset="0"/>
              </a:rPr>
              <a:t>  </a:t>
            </a:r>
          </a:p>
        </p:txBody>
      </p:sp>
      <p:pic>
        <p:nvPicPr>
          <p:cNvPr id="17412" name="Picture 4" descr="http://www.studyzone.org/testprep/math4/d/MCj03378400000%5b1%5d.gif"/>
          <p:cNvPicPr>
            <a:picLocks noChangeAspect="1" noChangeArrowheads="1"/>
          </p:cNvPicPr>
          <p:nvPr/>
        </p:nvPicPr>
        <p:blipFill>
          <a:blip r:embed="rId3"/>
          <a:srcRect/>
          <a:stretch>
            <a:fillRect/>
          </a:stretch>
        </p:blipFill>
        <p:spPr bwMode="auto">
          <a:xfrm>
            <a:off x="7696200" y="2133600"/>
            <a:ext cx="1066800" cy="537130"/>
          </a:xfrm>
          <a:prstGeom prst="rect">
            <a:avLst/>
          </a:prstGeom>
          <a:noFill/>
        </p:spPr>
      </p:pic>
      <p:pic>
        <p:nvPicPr>
          <p:cNvPr id="13" name="Picture 2"/>
          <p:cNvPicPr>
            <a:picLocks noChangeAspect="1" noChangeArrowheads="1"/>
          </p:cNvPicPr>
          <p:nvPr/>
        </p:nvPicPr>
        <p:blipFill>
          <a:blip r:embed="rId4"/>
          <a:srcRect l="50099" t="38492" r="40228" b="47619"/>
          <a:stretch>
            <a:fillRect/>
          </a:stretch>
        </p:blipFill>
        <p:spPr bwMode="auto">
          <a:xfrm>
            <a:off x="2209800" y="1752600"/>
            <a:ext cx="990600" cy="1066800"/>
          </a:xfrm>
          <a:prstGeom prst="rect">
            <a:avLst/>
          </a:prstGeom>
          <a:noFill/>
          <a:ln w="9525">
            <a:noFill/>
            <a:miter lim="800000"/>
            <a:headEnd/>
            <a:tailEnd/>
          </a:ln>
          <a:effectLst/>
        </p:spPr>
      </p:pic>
      <p:sp>
        <p:nvSpPr>
          <p:cNvPr id="17" name="Rectangle 16"/>
          <p:cNvSpPr/>
          <p:nvPr/>
        </p:nvSpPr>
        <p:spPr>
          <a:xfrm>
            <a:off x="457200" y="838200"/>
            <a:ext cx="4114800" cy="2554545"/>
          </a:xfrm>
          <a:prstGeom prst="rect">
            <a:avLst/>
          </a:prstGeom>
        </p:spPr>
        <p:txBody>
          <a:bodyPr wrap="square">
            <a:spAutoFit/>
          </a:bodyPr>
          <a:lstStyle/>
          <a:p>
            <a:pPr marL="228600" indent="-228600">
              <a:buFont typeface="+mj-lt"/>
              <a:buAutoNum type="arabicPeriod" startAt="7"/>
            </a:pPr>
            <a:r>
              <a:rPr lang="en-US" sz="1000" dirty="0" smtClean="0">
                <a:latin typeface="Verdana" pitchFamily="34" charset="0"/>
              </a:rPr>
              <a:t>Up to 6 eggs are to be placed in each carton.</a:t>
            </a:r>
          </a:p>
          <a:p>
            <a:pPr marL="228600" indent="-228600">
              <a:buFont typeface="+mj-lt"/>
              <a:buAutoNum type="arabicPeriod" startAt="7"/>
            </a:pPr>
            <a:endParaRPr lang="en-US" sz="1000" dirty="0" smtClean="0">
              <a:latin typeface="Verdana" pitchFamily="34" charset="0"/>
            </a:endParaRPr>
          </a:p>
          <a:p>
            <a:pPr marL="228600"/>
            <a:r>
              <a:rPr lang="en-US" sz="1000" dirty="0" smtClean="0">
                <a:latin typeface="Verdana" pitchFamily="34" charset="0"/>
              </a:rPr>
              <a:t>What is the least number of cartons needed for 45 eggs?</a:t>
            </a: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228600"/>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6</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7</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8</a:t>
            </a:r>
          </a:p>
          <a:p>
            <a:pPr marL="685800" indent="-228600">
              <a:buFont typeface="+mj-lt"/>
              <a:buAutoNum type="alphaUcPeriod"/>
            </a:pPr>
            <a:endParaRPr lang="en-US" sz="1000" dirty="0" smtClean="0">
              <a:latin typeface="Verdana" pitchFamily="34" charset="0"/>
            </a:endParaRPr>
          </a:p>
          <a:p>
            <a:pPr marL="685800" indent="-228600">
              <a:buFont typeface="+mj-lt"/>
              <a:buAutoNum type="alphaUcPeriod"/>
            </a:pPr>
            <a:r>
              <a:rPr lang="en-US" sz="1000" dirty="0" smtClean="0">
                <a:latin typeface="Verdana" pitchFamily="34" charset="0"/>
              </a:rPr>
              <a:t>9</a:t>
            </a:r>
            <a:endParaRPr lang="en-US" sz="1000" dirty="0">
              <a:latin typeface="Verdana" pitchFamily="34" charset="0"/>
            </a:endParaRPr>
          </a:p>
        </p:txBody>
      </p:sp>
      <p:sp>
        <p:nvSpPr>
          <p:cNvPr id="19" name="TextBox 18"/>
          <p:cNvSpPr txBox="1"/>
          <p:nvPr/>
        </p:nvSpPr>
        <p:spPr>
          <a:xfrm>
            <a:off x="5562600" y="7029450"/>
            <a:ext cx="37338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Documents and Settings\Rick\Local Settings\Temporary Internet Files\Content.IE5\V5M47YON\MP900439369[1].jpg"/>
          <p:cNvPicPr>
            <a:picLocks noChangeAspect="1" noChangeArrowheads="1"/>
          </p:cNvPicPr>
          <p:nvPr/>
        </p:nvPicPr>
        <p:blipFill>
          <a:blip r:embed="rId3" cstate="print"/>
          <a:srcRect/>
          <a:stretch>
            <a:fillRect/>
          </a:stretch>
        </p:blipFill>
        <p:spPr bwMode="auto">
          <a:xfrm>
            <a:off x="7696200" y="1981200"/>
            <a:ext cx="813961" cy="1219200"/>
          </a:xfrm>
          <a:prstGeom prst="rect">
            <a:avLst/>
          </a:prstGeom>
          <a:noFill/>
        </p:spPr>
      </p:pic>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5562600" y="5105400"/>
            <a:ext cx="4038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2" name="TextBox 41"/>
          <p:cNvSpPr txBox="1"/>
          <p:nvPr/>
        </p:nvSpPr>
        <p:spPr>
          <a:xfrm>
            <a:off x="457200" y="5105400"/>
            <a:ext cx="43434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3" name="Rectangle 12"/>
          <p:cNvSpPr/>
          <p:nvPr/>
        </p:nvSpPr>
        <p:spPr>
          <a:xfrm>
            <a:off x="457200" y="304800"/>
            <a:ext cx="42672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5.2.6 Determine the most appropriate form of the quotient and interpret the remainder in a problem situation.</a:t>
            </a:r>
          </a:p>
        </p:txBody>
      </p:sp>
      <p:sp>
        <p:nvSpPr>
          <p:cNvPr id="14" name="Rectangle 13"/>
          <p:cNvSpPr/>
          <p:nvPr/>
        </p:nvSpPr>
        <p:spPr>
          <a:xfrm>
            <a:off x="5638800" y="304800"/>
            <a:ext cx="3962400" cy="338554"/>
          </a:xfrm>
          <a:prstGeom prst="rect">
            <a:avLst/>
          </a:prstGeom>
        </p:spPr>
        <p:txBody>
          <a:bodyPr wrap="square">
            <a:spAutoFit/>
          </a:bodyPr>
          <a:lstStyle/>
          <a:p>
            <a:pPr fontAlgn="auto">
              <a:spcBef>
                <a:spcPts val="0"/>
              </a:spcBef>
              <a:spcAft>
                <a:spcPts val="0"/>
              </a:spcAft>
              <a:defRPr/>
            </a:pPr>
            <a:r>
              <a:rPr lang="en-US" sz="800" b="1" dirty="0" smtClean="0">
                <a:solidFill>
                  <a:schemeClr val="bg1">
                    <a:lumMod val="75000"/>
                  </a:schemeClr>
                </a:solidFill>
              </a:rPr>
              <a:t>5.2.6 Determine the most appropriate form of the quotient and interpret the remainder in a problem situation.</a:t>
            </a:r>
          </a:p>
        </p:txBody>
      </p:sp>
      <p:sp>
        <p:nvSpPr>
          <p:cNvPr id="17" name="Rectangle 16"/>
          <p:cNvSpPr/>
          <p:nvPr/>
        </p:nvSpPr>
        <p:spPr>
          <a:xfrm>
            <a:off x="457200" y="990600"/>
            <a:ext cx="4495800" cy="3016210"/>
          </a:xfrm>
          <a:prstGeom prst="rect">
            <a:avLst/>
          </a:prstGeom>
        </p:spPr>
        <p:txBody>
          <a:bodyPr wrap="square">
            <a:spAutoFit/>
          </a:bodyPr>
          <a:lstStyle/>
          <a:p>
            <a:pPr marL="228600" indent="-228600">
              <a:buFont typeface="+mj-lt"/>
              <a:buAutoNum type="arabicPeriod" startAt="5"/>
            </a:pPr>
            <a:r>
              <a:rPr lang="en-US" sz="1000" dirty="0" smtClean="0">
                <a:latin typeface="Verdana" pitchFamily="34" charset="0"/>
              </a:rPr>
              <a:t>Calculate the quotient and remainder of 22 ÷ 2</a:t>
            </a:r>
          </a:p>
          <a:p>
            <a:pPr marL="228600" indent="-228600"/>
            <a:r>
              <a:rPr lang="en-US" sz="1000" dirty="0" smtClean="0">
                <a:latin typeface="Verdana" pitchFamily="34" charset="0"/>
              </a:rPr>
              <a:t> </a:t>
            </a:r>
          </a:p>
          <a:p>
            <a:pPr marL="285750"/>
            <a:r>
              <a:rPr lang="en-US" sz="1000" dirty="0" smtClean="0">
                <a:latin typeface="Verdana" pitchFamily="34" charset="0"/>
              </a:rPr>
              <a:t>What is the quotient? What is the remainder?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lphaUcPeriod"/>
            </a:pPr>
            <a:r>
              <a:rPr lang="en-US" sz="1000" dirty="0" smtClean="0">
                <a:latin typeface="Verdana" pitchFamily="34" charset="0"/>
              </a:rPr>
              <a:t>quotient 2 and remainder 11</a:t>
            </a:r>
          </a:p>
          <a:p>
            <a:pPr marL="228600" indent="-228600">
              <a:buFont typeface="+mj-lt"/>
              <a:buAutoNum type="alphaUcPeriod"/>
            </a:pPr>
            <a:endParaRPr lang="en-US" sz="1000" dirty="0" smtClean="0">
              <a:latin typeface="Verdana" pitchFamily="34" charset="0"/>
            </a:endParaRPr>
          </a:p>
          <a:p>
            <a:pPr marL="228600" indent="-228600">
              <a:buFont typeface="+mj-lt"/>
              <a:buAutoNum type="alphaUcPeriod"/>
            </a:pPr>
            <a:r>
              <a:rPr lang="en-US" sz="1000" dirty="0" smtClean="0">
                <a:latin typeface="Verdana" pitchFamily="34" charset="0"/>
              </a:rPr>
              <a:t>quotient 11 and remainder 0</a:t>
            </a:r>
          </a:p>
          <a:p>
            <a:pPr marL="228600" indent="-228600">
              <a:buFont typeface="+mj-lt"/>
              <a:buAutoNum type="alphaUcPeriod"/>
            </a:pPr>
            <a:endParaRPr lang="en-US" sz="1000" dirty="0" smtClean="0">
              <a:latin typeface="Verdana" pitchFamily="34" charset="0"/>
            </a:endParaRPr>
          </a:p>
          <a:p>
            <a:pPr marL="228600" indent="-228600">
              <a:buFont typeface="+mj-lt"/>
              <a:buAutoNum type="alphaUcPeriod"/>
            </a:pPr>
            <a:r>
              <a:rPr lang="en-US" sz="1000" dirty="0" smtClean="0">
                <a:latin typeface="Verdana" pitchFamily="34" charset="0"/>
              </a:rPr>
              <a:t>quotient 11 and remainder 2</a:t>
            </a:r>
          </a:p>
          <a:p>
            <a:pPr marL="228600" indent="-228600">
              <a:buFont typeface="+mj-lt"/>
              <a:buAutoNum type="alphaUcPeriod"/>
            </a:pPr>
            <a:endParaRPr lang="en-US" sz="1000" dirty="0" smtClean="0">
              <a:latin typeface="Verdana" pitchFamily="34" charset="0"/>
            </a:endParaRPr>
          </a:p>
          <a:p>
            <a:pPr marL="228600" indent="-228600">
              <a:buFont typeface="+mj-lt"/>
              <a:buAutoNum type="alphaUcPeriod"/>
            </a:pPr>
            <a:r>
              <a:rPr lang="en-US" sz="1000" dirty="0" smtClean="0">
                <a:latin typeface="Verdana" pitchFamily="34" charset="0"/>
              </a:rPr>
              <a:t>quotient 2 and remainder 0 </a:t>
            </a:r>
          </a:p>
          <a:p>
            <a:pPr marL="228600" indent="-228600">
              <a:buFont typeface="+mj-lt"/>
              <a:buAutoNum type="alphaUcPeriod"/>
            </a:pPr>
            <a:endParaRPr lang="en-US" sz="1000" dirty="0" smtClean="0">
              <a:latin typeface="Verdana" pitchFamily="34" charset="0"/>
            </a:endParaRPr>
          </a:p>
          <a:p>
            <a:pPr marL="228600" indent="-228600">
              <a:buFont typeface="+mj-lt"/>
              <a:buAutoNum type="alphaUcPeriod"/>
            </a:pPr>
            <a:endParaRPr lang="en-US" sz="1000" dirty="0" smtClean="0">
              <a:latin typeface="Verdana" pitchFamily="34" charset="0"/>
            </a:endParaRPr>
          </a:p>
          <a:p>
            <a:pPr marL="228600" indent="-228600">
              <a:buFont typeface="+mj-lt"/>
              <a:buAutoNum type="alphaUcPeriod"/>
            </a:pPr>
            <a:endParaRPr lang="en-US" sz="1000" dirty="0" smtClean="0">
              <a:latin typeface="Verdana" pitchFamily="34" charset="0"/>
            </a:endParaRPr>
          </a:p>
          <a:p>
            <a:endParaRPr lang="en-US" sz="1000" dirty="0" smtClean="0">
              <a:latin typeface="Verdana" pitchFamily="34" charset="0"/>
            </a:endParaRPr>
          </a:p>
        </p:txBody>
      </p:sp>
      <p:sp>
        <p:nvSpPr>
          <p:cNvPr id="18" name="Rectangle 17"/>
          <p:cNvSpPr/>
          <p:nvPr/>
        </p:nvSpPr>
        <p:spPr>
          <a:xfrm>
            <a:off x="5562600" y="914400"/>
            <a:ext cx="4038600" cy="2400657"/>
          </a:xfrm>
          <a:prstGeom prst="rect">
            <a:avLst/>
          </a:prstGeom>
        </p:spPr>
        <p:txBody>
          <a:bodyPr wrap="square">
            <a:spAutoFit/>
          </a:bodyPr>
          <a:lstStyle/>
          <a:p>
            <a:pPr marL="228600" indent="-228600">
              <a:buFont typeface="+mj-lt"/>
              <a:buAutoNum type="arabicPeriod" startAt="6"/>
            </a:pPr>
            <a:r>
              <a:rPr lang="en-US" sz="1000" dirty="0" smtClean="0">
                <a:latin typeface="Verdana" pitchFamily="34" charset="0"/>
              </a:rPr>
              <a:t>There are 47 books in three boxes.  Mr. Red wants to put the books in baskets.  7 books will fit in each basket.  </a:t>
            </a:r>
          </a:p>
          <a:p>
            <a:pPr marL="228600" indent="-228600">
              <a:buFont typeface="+mj-lt"/>
              <a:buAutoNum type="arabicPeriod" startAt="6"/>
            </a:pPr>
            <a:endParaRPr lang="en-US" sz="1000" dirty="0" smtClean="0">
              <a:latin typeface="Verdana" pitchFamily="34" charset="0"/>
            </a:endParaRPr>
          </a:p>
          <a:p>
            <a:pPr marL="228600"/>
            <a:r>
              <a:rPr lang="en-US" sz="1000" dirty="0" smtClean="0">
                <a:latin typeface="Verdana" pitchFamily="34" charset="0"/>
              </a:rPr>
              <a:t>How many full baskets will Mr. Red have?</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 6</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 8</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 17</a:t>
            </a:r>
          </a:p>
          <a:p>
            <a:pPr marL="628650" indent="-228600">
              <a:buFont typeface="+mj-lt"/>
              <a:buAutoNum type="alphaUcPeriod"/>
            </a:pPr>
            <a:endParaRPr lang="en-US" sz="1000" dirty="0" smtClean="0">
              <a:latin typeface="Verdana" pitchFamily="34" charset="0"/>
            </a:endParaRPr>
          </a:p>
          <a:p>
            <a:pPr marL="628650" indent="-228600">
              <a:buFont typeface="+mj-lt"/>
              <a:buAutoNum type="alphaUcPeriod"/>
            </a:pPr>
            <a:r>
              <a:rPr lang="en-US" sz="1000" dirty="0" smtClean="0">
                <a:latin typeface="Verdana" pitchFamily="34" charset="0"/>
              </a:rPr>
              <a:t>  7</a:t>
            </a:r>
            <a:endParaRPr lang="en-US" sz="1000" dirty="0">
              <a:latin typeface="Verdana" pitchFamily="34" charset="0"/>
            </a:endParaRPr>
          </a:p>
        </p:txBody>
      </p:sp>
      <p:sp>
        <p:nvSpPr>
          <p:cNvPr id="15" name="TextBox 14"/>
          <p:cNvSpPr txBox="1"/>
          <p:nvPr/>
        </p:nvSpPr>
        <p:spPr>
          <a:xfrm>
            <a:off x="5562600" y="6991350"/>
            <a:ext cx="3733800" cy="215444"/>
          </a:xfrm>
          <a:prstGeom prst="rect">
            <a:avLst/>
          </a:prstGeom>
          <a:noFill/>
        </p:spPr>
        <p:txBody>
          <a:bodyPr wrap="square" rtlCol="0">
            <a:spAutoFit/>
          </a:bodyPr>
          <a:lstStyle/>
          <a:p>
            <a:r>
              <a:rPr lang="en-US" sz="800" dirty="0" smtClean="0"/>
              <a:t>Rick and Susan Richmond 2011 - 2012</a:t>
            </a:r>
            <a:endParaRPr lang="en-US" sz="700" dirty="0" smtClean="0"/>
          </a:p>
        </p:txBody>
      </p:sp>
      <p:sp>
        <p:nvSpPr>
          <p:cNvPr id="16" name="TextBox 15"/>
          <p:cNvSpPr txBox="1"/>
          <p:nvPr/>
        </p:nvSpPr>
        <p:spPr>
          <a:xfrm>
            <a:off x="533400" y="7010400"/>
            <a:ext cx="3733800" cy="215444"/>
          </a:xfrm>
          <a:prstGeom prst="rect">
            <a:avLst/>
          </a:prstGeom>
          <a:noFill/>
        </p:spPr>
        <p:txBody>
          <a:bodyPr wrap="square" rtlCol="0">
            <a:spAutoFit/>
          </a:bodyPr>
          <a:lstStyle/>
          <a:p>
            <a:r>
              <a:rPr lang="en-US" sz="800" dirty="0" smtClean="0"/>
              <a:t>Rick and Susan Richmond 2011 - 2012</a:t>
            </a:r>
            <a:endParaRPr lang="en-US" sz="7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2447</TotalTime>
  <Words>1191</Words>
  <Application>Microsoft Office PowerPoint</Application>
  <PresentationFormat>Custom</PresentationFormat>
  <Paragraphs>368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494</cp:revision>
  <dcterms:created xsi:type="dcterms:W3CDTF">2010-03-15T16:13:22Z</dcterms:created>
  <dcterms:modified xsi:type="dcterms:W3CDTF">2012-01-25T02:23:12Z</dcterms:modified>
</cp:coreProperties>
</file>