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6" r:id="rId3"/>
    <p:sldId id="257" r:id="rId4"/>
    <p:sldId id="259" r:id="rId5"/>
    <p:sldId id="260" r:id="rId6"/>
    <p:sldId id="261" r:id="rId7"/>
  </p:sldIdLst>
  <p:sldSz cx="10058400" cy="7772400"/>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DDFF"/>
    <a:srgbClr val="FFCCFF"/>
    <a:srgbClr val="E5F5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02" autoAdjust="0"/>
    <p:restoredTop sz="94503" autoAdjust="0"/>
  </p:normalViewPr>
  <p:slideViewPr>
    <p:cSldViewPr>
      <p:cViewPr>
        <p:scale>
          <a:sx n="80" d="100"/>
          <a:sy n="80" d="100"/>
        </p:scale>
        <p:origin x="-384" y="-636"/>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229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249363" y="696913"/>
            <a:ext cx="4511675"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229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A272BB57-D48C-41C2-9B7A-47BDB6CA305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a:ln/>
        </p:spPr>
      </p:sp>
      <p:sp>
        <p:nvSpPr>
          <p:cNvPr id="5122" name="Notes Placeholder 2"/>
          <p:cNvSpPr>
            <a:spLocks noGrp="1"/>
          </p:cNvSpPr>
          <p:nvPr>
            <p:ph type="body" idx="1"/>
          </p:nvPr>
        </p:nvSpPr>
        <p:spPr>
          <a:noFill/>
          <a:ln/>
        </p:spPr>
        <p:txBody>
          <a:bodyPr/>
          <a:lstStyle/>
          <a:p>
            <a:pPr eaLnBrk="1" hangingPunct="1"/>
            <a:endParaRPr lang="en-US" dirty="0" smtClean="0"/>
          </a:p>
        </p:txBody>
      </p:sp>
      <p:sp>
        <p:nvSpPr>
          <p:cNvPr id="5123" name="Slide Number Placeholder 3"/>
          <p:cNvSpPr>
            <a:spLocks noGrp="1"/>
          </p:cNvSpPr>
          <p:nvPr>
            <p:ph type="sldNum" sz="quarter" idx="5"/>
          </p:nvPr>
        </p:nvSpPr>
        <p:spPr>
          <a:noFill/>
        </p:spPr>
        <p:txBody>
          <a:bodyPr/>
          <a:lstStyle/>
          <a:p>
            <a:fld id="{3EC103BF-8C43-45FB-8146-CFAF29281610}" type="slidenum">
              <a:rPr lang="en-US" smtClean="0"/>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a:ln/>
        </p:spPr>
      </p:sp>
      <p:sp>
        <p:nvSpPr>
          <p:cNvPr id="7170" name="Notes Placeholder 2"/>
          <p:cNvSpPr>
            <a:spLocks noGrp="1"/>
          </p:cNvSpPr>
          <p:nvPr>
            <p:ph type="body" idx="1"/>
          </p:nvPr>
        </p:nvSpPr>
        <p:spPr>
          <a:noFill/>
          <a:ln/>
        </p:spPr>
        <p:txBody>
          <a:bodyPr/>
          <a:lstStyle/>
          <a:p>
            <a:pPr eaLnBrk="1" hangingPunct="1"/>
            <a:endParaRPr lang="en-US" dirty="0" smtClean="0"/>
          </a:p>
        </p:txBody>
      </p:sp>
      <p:sp>
        <p:nvSpPr>
          <p:cNvPr id="7171" name="Slide Number Placeholder 3"/>
          <p:cNvSpPr>
            <a:spLocks noGrp="1"/>
          </p:cNvSpPr>
          <p:nvPr>
            <p:ph type="sldNum" sz="quarter" idx="5"/>
          </p:nvPr>
        </p:nvSpPr>
        <p:spPr>
          <a:noFill/>
        </p:spPr>
        <p:txBody>
          <a:bodyPr/>
          <a:lstStyle/>
          <a:p>
            <a:fld id="{42F96DA4-ABA7-4855-954E-2EE22F3D6777}"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a:ln/>
        </p:spPr>
      </p:sp>
      <p:sp>
        <p:nvSpPr>
          <p:cNvPr id="9218" name="Notes Placeholder 2"/>
          <p:cNvSpPr>
            <a:spLocks noGrp="1"/>
          </p:cNvSpPr>
          <p:nvPr>
            <p:ph type="body" idx="1"/>
          </p:nvPr>
        </p:nvSpPr>
        <p:spPr>
          <a:noFill/>
          <a:ln/>
        </p:spPr>
        <p:txBody>
          <a:bodyPr/>
          <a:lstStyle/>
          <a:p>
            <a:pPr eaLnBrk="1" hangingPunct="1"/>
            <a:endParaRPr lang="en-US" dirty="0" smtClean="0"/>
          </a:p>
        </p:txBody>
      </p:sp>
      <p:sp>
        <p:nvSpPr>
          <p:cNvPr id="9219" name="Slide Number Placeholder 3"/>
          <p:cNvSpPr>
            <a:spLocks noGrp="1"/>
          </p:cNvSpPr>
          <p:nvPr>
            <p:ph type="sldNum" sz="quarter" idx="5"/>
          </p:nvPr>
        </p:nvSpPr>
        <p:spPr>
          <a:noFill/>
        </p:spPr>
        <p:txBody>
          <a:bodyPr/>
          <a:lstStyle/>
          <a:p>
            <a:fld id="{E5DB4875-4BEE-4A56-A094-F4BDDFD9AF18}"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a:ln/>
        </p:spPr>
      </p:sp>
      <p:sp>
        <p:nvSpPr>
          <p:cNvPr id="11266" name="Notes Placeholder 2"/>
          <p:cNvSpPr>
            <a:spLocks noGrp="1"/>
          </p:cNvSpPr>
          <p:nvPr>
            <p:ph type="body" idx="1"/>
          </p:nvPr>
        </p:nvSpPr>
        <p:spPr>
          <a:noFill/>
          <a:ln/>
        </p:spPr>
        <p:txBody>
          <a:bodyPr/>
          <a:lstStyle/>
          <a:p>
            <a:pPr eaLnBrk="1" hangingPunct="1"/>
            <a:endParaRPr lang="en-US" dirty="0" smtClean="0"/>
          </a:p>
        </p:txBody>
      </p:sp>
      <p:sp>
        <p:nvSpPr>
          <p:cNvPr id="11267" name="Slide Number Placeholder 3"/>
          <p:cNvSpPr>
            <a:spLocks noGrp="1"/>
          </p:cNvSpPr>
          <p:nvPr>
            <p:ph type="sldNum" sz="quarter" idx="5"/>
          </p:nvPr>
        </p:nvSpPr>
        <p:spPr>
          <a:noFill/>
        </p:spPr>
        <p:txBody>
          <a:bodyPr/>
          <a:lstStyle/>
          <a:p>
            <a:fld id="{12691B44-7342-42D1-8A61-7D3053CD1CB2}" type="slidenum">
              <a:rPr lang="en-US" smtClean="0"/>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p:spPr>
        <p:txBody>
          <a:bodyPr/>
          <a:lstStyle/>
          <a:p>
            <a:pPr eaLnBrk="1" hangingPunct="1"/>
            <a:endParaRPr lang="en-US" dirty="0" smtClean="0"/>
          </a:p>
        </p:txBody>
      </p:sp>
      <p:sp>
        <p:nvSpPr>
          <p:cNvPr id="13315" name="Slide Number Placeholder 3"/>
          <p:cNvSpPr>
            <a:spLocks noGrp="1"/>
          </p:cNvSpPr>
          <p:nvPr>
            <p:ph type="sldNum" sz="quarter" idx="5"/>
          </p:nvPr>
        </p:nvSpPr>
        <p:spPr>
          <a:noFill/>
        </p:spPr>
        <p:txBody>
          <a:bodyPr/>
          <a:lstStyle/>
          <a:p>
            <a:fld id="{39C54778-E6CA-4B3E-9913-EEE54B65D3E5}"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pPr eaLnBrk="1" hangingPunct="1"/>
            <a:endParaRPr lang="en-US" dirty="0" smtClean="0"/>
          </a:p>
        </p:txBody>
      </p:sp>
      <p:sp>
        <p:nvSpPr>
          <p:cNvPr id="15363" name="Slide Number Placeholder 3"/>
          <p:cNvSpPr>
            <a:spLocks noGrp="1"/>
          </p:cNvSpPr>
          <p:nvPr>
            <p:ph type="sldNum" sz="quarter" idx="5"/>
          </p:nvPr>
        </p:nvSpPr>
        <p:spPr>
          <a:noFill/>
        </p:spPr>
        <p:txBody>
          <a:bodyPr/>
          <a:lstStyle/>
          <a:p>
            <a:fld id="{1CB73679-3EAB-4DDE-B32B-7A093FDDB24D}" type="slidenum">
              <a:rPr lang="en-US" smtClean="0"/>
              <a:pPr/>
              <a:t>6</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Lst>
  <p:txStyles>
    <p:titleStyle>
      <a:lvl1pPr algn="ctr" defTabSz="1019175" rtl="0" eaLnBrk="0" fontAlgn="base" hangingPunct="0">
        <a:spcBef>
          <a:spcPct val="0"/>
        </a:spcBef>
        <a:spcAft>
          <a:spcPct val="0"/>
        </a:spcAft>
        <a:defRPr sz="4900">
          <a:solidFill>
            <a:schemeClr val="tx2"/>
          </a:solidFill>
          <a:latin typeface="+mj-lt"/>
          <a:ea typeface="+mj-ea"/>
          <a:cs typeface="+mj-cs"/>
        </a:defRPr>
      </a:lvl1pPr>
      <a:lvl2pPr algn="ctr" defTabSz="1019175" rtl="0" eaLnBrk="0" fontAlgn="base" hangingPunct="0">
        <a:spcBef>
          <a:spcPct val="0"/>
        </a:spcBef>
        <a:spcAft>
          <a:spcPct val="0"/>
        </a:spcAft>
        <a:defRPr sz="4900">
          <a:solidFill>
            <a:schemeClr val="tx2"/>
          </a:solidFill>
          <a:latin typeface="Arial" charset="0"/>
        </a:defRPr>
      </a:lvl2pPr>
      <a:lvl3pPr algn="ctr" defTabSz="1019175" rtl="0" eaLnBrk="0" fontAlgn="base" hangingPunct="0">
        <a:spcBef>
          <a:spcPct val="0"/>
        </a:spcBef>
        <a:spcAft>
          <a:spcPct val="0"/>
        </a:spcAft>
        <a:defRPr sz="4900">
          <a:solidFill>
            <a:schemeClr val="tx2"/>
          </a:solidFill>
          <a:latin typeface="Arial" charset="0"/>
        </a:defRPr>
      </a:lvl3pPr>
      <a:lvl4pPr algn="ctr" defTabSz="1019175" rtl="0" eaLnBrk="0" fontAlgn="base" hangingPunct="0">
        <a:spcBef>
          <a:spcPct val="0"/>
        </a:spcBef>
        <a:spcAft>
          <a:spcPct val="0"/>
        </a:spcAft>
        <a:defRPr sz="4900">
          <a:solidFill>
            <a:schemeClr val="tx2"/>
          </a:solidFill>
          <a:latin typeface="Arial" charset="0"/>
        </a:defRPr>
      </a:lvl4pPr>
      <a:lvl5pPr algn="ctr" defTabSz="1019175" rtl="0" eaLnBrk="0" fontAlgn="base" hangingPunct="0">
        <a:spcBef>
          <a:spcPct val="0"/>
        </a:spcBef>
        <a:spcAft>
          <a:spcPct val="0"/>
        </a:spcAft>
        <a:defRPr sz="4900">
          <a:solidFill>
            <a:schemeClr val="tx2"/>
          </a:solidFill>
          <a:latin typeface="Arial" charset="0"/>
        </a:defRPr>
      </a:lvl5pPr>
      <a:lvl6pPr marL="457200" algn="ctr" defTabSz="1019175" rtl="0" fontAlgn="base">
        <a:spcBef>
          <a:spcPct val="0"/>
        </a:spcBef>
        <a:spcAft>
          <a:spcPct val="0"/>
        </a:spcAft>
        <a:defRPr sz="4900">
          <a:solidFill>
            <a:schemeClr val="tx2"/>
          </a:solidFill>
          <a:latin typeface="Arial" charset="0"/>
        </a:defRPr>
      </a:lvl6pPr>
      <a:lvl7pPr marL="914400" algn="ctr" defTabSz="1019175" rtl="0" fontAlgn="base">
        <a:spcBef>
          <a:spcPct val="0"/>
        </a:spcBef>
        <a:spcAft>
          <a:spcPct val="0"/>
        </a:spcAft>
        <a:defRPr sz="4900">
          <a:solidFill>
            <a:schemeClr val="tx2"/>
          </a:solidFill>
          <a:latin typeface="Arial" charset="0"/>
        </a:defRPr>
      </a:lvl7pPr>
      <a:lvl8pPr marL="1371600" algn="ctr" defTabSz="1019175" rtl="0" fontAlgn="base">
        <a:spcBef>
          <a:spcPct val="0"/>
        </a:spcBef>
        <a:spcAft>
          <a:spcPct val="0"/>
        </a:spcAft>
        <a:defRPr sz="4900">
          <a:solidFill>
            <a:schemeClr val="tx2"/>
          </a:solidFill>
          <a:latin typeface="Arial" charset="0"/>
        </a:defRPr>
      </a:lvl8pPr>
      <a:lvl9pPr marL="1828800" algn="ctr" defTabSz="1019175" rtl="0" fontAlgn="base">
        <a:spcBef>
          <a:spcPct val="0"/>
        </a:spcBef>
        <a:spcAft>
          <a:spcPct val="0"/>
        </a:spcAft>
        <a:defRPr sz="4900">
          <a:solidFill>
            <a:schemeClr val="tx2"/>
          </a:solidFill>
          <a:latin typeface="Arial" charset="0"/>
        </a:defRPr>
      </a:lvl9pPr>
    </p:titleStyle>
    <p:bodyStyle>
      <a:lvl1pPr marL="382588" indent="-382588" algn="l" defTabSz="1019175" rtl="0" eaLnBrk="0" fontAlgn="base" hangingPunct="0">
        <a:spcBef>
          <a:spcPct val="20000"/>
        </a:spcBef>
        <a:spcAft>
          <a:spcPct val="0"/>
        </a:spcAft>
        <a:buChar char="•"/>
        <a:defRPr sz="3600">
          <a:solidFill>
            <a:schemeClr val="tx1"/>
          </a:solidFill>
          <a:latin typeface="+mn-lt"/>
          <a:ea typeface="+mn-ea"/>
          <a:cs typeface="+mn-cs"/>
        </a:defRPr>
      </a:lvl1pPr>
      <a:lvl2pPr marL="827088" indent="-317500" algn="l" defTabSz="1019175" rtl="0" eaLnBrk="0" fontAlgn="base" hangingPunct="0">
        <a:spcBef>
          <a:spcPct val="20000"/>
        </a:spcBef>
        <a:spcAft>
          <a:spcPct val="0"/>
        </a:spcAft>
        <a:buChar char="–"/>
        <a:defRPr sz="3100">
          <a:solidFill>
            <a:schemeClr val="tx1"/>
          </a:solidFill>
          <a:latin typeface="+mn-lt"/>
        </a:defRPr>
      </a:lvl2pPr>
      <a:lvl3pPr marL="1273175" indent="-254000" algn="l" defTabSz="1019175" rtl="0" eaLnBrk="0" fontAlgn="base" hangingPunct="0">
        <a:spcBef>
          <a:spcPct val="20000"/>
        </a:spcBef>
        <a:spcAft>
          <a:spcPct val="0"/>
        </a:spcAft>
        <a:buChar char="•"/>
        <a:defRPr sz="2700">
          <a:solidFill>
            <a:schemeClr val="tx1"/>
          </a:solidFill>
          <a:latin typeface="+mn-lt"/>
        </a:defRPr>
      </a:lvl3pPr>
      <a:lvl4pPr marL="1782763" indent="-254000" algn="l" defTabSz="1019175" rtl="0" eaLnBrk="0" fontAlgn="base" hangingPunct="0">
        <a:spcBef>
          <a:spcPct val="20000"/>
        </a:spcBef>
        <a:spcAft>
          <a:spcPct val="0"/>
        </a:spcAft>
        <a:buChar char="–"/>
        <a:defRPr sz="2200">
          <a:solidFill>
            <a:schemeClr val="tx1"/>
          </a:solidFill>
          <a:latin typeface="+mn-lt"/>
        </a:defRPr>
      </a:lvl4pPr>
      <a:lvl5pPr marL="2292350" indent="-254000" algn="l" defTabSz="1019175" rtl="0" eaLnBrk="0" fontAlgn="base" hangingPunct="0">
        <a:spcBef>
          <a:spcPct val="20000"/>
        </a:spcBef>
        <a:spcAft>
          <a:spcPct val="0"/>
        </a:spcAft>
        <a:buChar char="»"/>
        <a:defRPr sz="2200">
          <a:solidFill>
            <a:schemeClr val="tx1"/>
          </a:solidFill>
          <a:latin typeface="+mn-lt"/>
        </a:defRPr>
      </a:lvl5pPr>
      <a:lvl6pPr marL="2749550" indent="-254000" algn="l" defTabSz="1019175" rtl="0" fontAlgn="base">
        <a:spcBef>
          <a:spcPct val="20000"/>
        </a:spcBef>
        <a:spcAft>
          <a:spcPct val="0"/>
        </a:spcAft>
        <a:buChar char="»"/>
        <a:defRPr sz="2200">
          <a:solidFill>
            <a:schemeClr val="tx1"/>
          </a:solidFill>
          <a:latin typeface="+mn-lt"/>
        </a:defRPr>
      </a:lvl6pPr>
      <a:lvl7pPr marL="3206750" indent="-254000" algn="l" defTabSz="1019175" rtl="0" fontAlgn="base">
        <a:spcBef>
          <a:spcPct val="20000"/>
        </a:spcBef>
        <a:spcAft>
          <a:spcPct val="0"/>
        </a:spcAft>
        <a:buChar char="»"/>
        <a:defRPr sz="2200">
          <a:solidFill>
            <a:schemeClr val="tx1"/>
          </a:solidFill>
          <a:latin typeface="+mn-lt"/>
        </a:defRPr>
      </a:lvl7pPr>
      <a:lvl8pPr marL="3663950" indent="-254000" algn="l" defTabSz="1019175" rtl="0" fontAlgn="base">
        <a:spcBef>
          <a:spcPct val="20000"/>
        </a:spcBef>
        <a:spcAft>
          <a:spcPct val="0"/>
        </a:spcAft>
        <a:buChar char="»"/>
        <a:defRPr sz="2200">
          <a:solidFill>
            <a:schemeClr val="tx1"/>
          </a:solidFill>
          <a:latin typeface="+mn-lt"/>
        </a:defRPr>
      </a:lvl8pPr>
      <a:lvl9pPr marL="4121150" indent="-254000" algn="l" defTabSz="1019175"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11</a:t>
            </a:r>
            <a:endParaRPr lang="en-US" sz="700" dirty="0">
              <a:latin typeface="Verdana" pitchFamily="34" charset="0"/>
            </a:endParaRPr>
          </a:p>
        </p:txBody>
      </p:sp>
      <p:sp>
        <p:nvSpPr>
          <p:cNvPr id="8" name="TextBox 7"/>
          <p:cNvSpPr txBox="1"/>
          <p:nvPr/>
        </p:nvSpPr>
        <p:spPr>
          <a:xfrm>
            <a:off x="5562600" y="304800"/>
            <a:ext cx="4038600" cy="738664"/>
          </a:xfrm>
          <a:prstGeom prst="rect">
            <a:avLst/>
          </a:prstGeom>
          <a:noFill/>
        </p:spPr>
        <p:txBody>
          <a:bodyPr wrap="square" rtlCol="0">
            <a:spAutoFit/>
          </a:bodyPr>
          <a:lstStyle/>
          <a:p>
            <a:pPr algn="ctr"/>
            <a:r>
              <a:rPr lang="en-US" sz="2400" b="1" i="1" dirty="0" smtClean="0">
                <a:effectLst>
                  <a:outerShdw blurRad="38100" dist="38100" dir="2700000" algn="tl">
                    <a:srgbClr val="000000">
                      <a:alpha val="43137"/>
                    </a:srgbClr>
                  </a:outerShdw>
                </a:effectLst>
                <a:latin typeface="Verdana" pitchFamily="34" charset="0"/>
              </a:rPr>
              <a:t>Grade 5 MATH:</a:t>
            </a:r>
          </a:p>
          <a:p>
            <a:pPr algn="ctr"/>
            <a:r>
              <a:rPr lang="en-US" sz="900" dirty="0" smtClean="0">
                <a:latin typeface="Verdana" pitchFamily="34" charset="0"/>
              </a:rPr>
              <a:t>Oregon Department of Education Standards for </a:t>
            </a:r>
          </a:p>
          <a:p>
            <a:pPr algn="ctr"/>
            <a:r>
              <a:rPr lang="en-US" sz="900" dirty="0" smtClean="0">
                <a:latin typeface="Verdana" pitchFamily="34" charset="0"/>
              </a:rPr>
              <a:t>Practice or Progress Monitoring.</a:t>
            </a:r>
            <a:endParaRPr lang="en-US" sz="900" dirty="0">
              <a:latin typeface="Verdana" pitchFamily="34" charset="0"/>
            </a:endParaRPr>
          </a:p>
        </p:txBody>
      </p:sp>
      <p:sp>
        <p:nvSpPr>
          <p:cNvPr id="9" name="TextBox 8"/>
          <p:cNvSpPr txBox="1"/>
          <p:nvPr/>
        </p:nvSpPr>
        <p:spPr>
          <a:xfrm>
            <a:off x="457200" y="7043928"/>
            <a:ext cx="4419600" cy="215444"/>
          </a:xfrm>
          <a:prstGeom prst="rect">
            <a:avLst/>
          </a:prstGeom>
          <a:noFill/>
        </p:spPr>
        <p:txBody>
          <a:bodyPr wrap="square" rtlCol="0">
            <a:spAutoFit/>
          </a:bodyPr>
          <a:lstStyle/>
          <a:p>
            <a:pPr algn="ctr"/>
            <a:r>
              <a:rPr lang="en-US" sz="800" dirty="0" smtClean="0">
                <a:latin typeface="Verdana" pitchFamily="34" charset="0"/>
              </a:rPr>
              <a:t>These problems are presented in an </a:t>
            </a:r>
            <a:r>
              <a:rPr lang="en-US" sz="800" b="1" dirty="0" smtClean="0">
                <a:effectLst>
                  <a:outerShdw blurRad="38100" dist="38100" dir="2700000" algn="tl">
                    <a:srgbClr val="000000">
                      <a:alpha val="43137"/>
                    </a:srgbClr>
                  </a:outerShdw>
                </a:effectLst>
                <a:latin typeface="Verdana" pitchFamily="34" charset="0"/>
              </a:rPr>
              <a:t>OAKS testing format</a:t>
            </a:r>
            <a:r>
              <a:rPr lang="en-US" sz="800" dirty="0" smtClean="0">
                <a:latin typeface="Verdana" pitchFamily="34" charset="0"/>
              </a:rPr>
              <a:t>.  </a:t>
            </a:r>
          </a:p>
        </p:txBody>
      </p:sp>
      <p:sp>
        <p:nvSpPr>
          <p:cNvPr id="12" name="TextBox 11"/>
          <p:cNvSpPr txBox="1"/>
          <p:nvPr/>
        </p:nvSpPr>
        <p:spPr>
          <a:xfrm>
            <a:off x="5715000" y="2209800"/>
            <a:ext cx="3810000" cy="400110"/>
          </a:xfrm>
          <a:prstGeom prst="rect">
            <a:avLst/>
          </a:prstGeom>
          <a:noFill/>
        </p:spPr>
        <p:txBody>
          <a:bodyPr wrap="square" rtlCol="0">
            <a:spAutoFit/>
          </a:bodyPr>
          <a:lstStyle/>
          <a:p>
            <a:pPr algn="ctr"/>
            <a:r>
              <a:rPr lang="en-US" sz="1000" dirty="0" smtClean="0">
                <a:effectLst>
                  <a:outerShdw blurRad="38100" dist="38100" dir="2700000" algn="tl">
                    <a:srgbClr val="000000">
                      <a:alpha val="43137"/>
                    </a:srgbClr>
                  </a:outerShdw>
                </a:effectLst>
                <a:latin typeface="Verdana" pitchFamily="34" charset="0"/>
              </a:rPr>
              <a:t>This booklet will focus </a:t>
            </a:r>
            <a:r>
              <a:rPr lang="en-US" sz="1000" b="1" u="sng" dirty="0" smtClean="0">
                <a:latin typeface="Verdana" pitchFamily="34" charset="0"/>
              </a:rPr>
              <a:t>ONLY</a:t>
            </a:r>
            <a:r>
              <a:rPr lang="en-US" sz="1000" dirty="0" smtClean="0">
                <a:effectLst>
                  <a:outerShdw blurRad="38100" dist="38100" dir="2700000" algn="tl">
                    <a:srgbClr val="000000">
                      <a:alpha val="43137"/>
                    </a:srgbClr>
                  </a:outerShdw>
                </a:effectLst>
                <a:latin typeface="Verdana" pitchFamily="34" charset="0"/>
              </a:rPr>
              <a:t> on the items in </a:t>
            </a:r>
          </a:p>
          <a:p>
            <a:pPr algn="ctr"/>
            <a:r>
              <a:rPr lang="en-US" sz="1000" b="1" i="1" u="sng" dirty="0" smtClean="0">
                <a:effectLst>
                  <a:outerShdw blurRad="38100" dist="38100" dir="2700000" algn="tl">
                    <a:srgbClr val="000000">
                      <a:alpha val="43137"/>
                    </a:srgbClr>
                  </a:outerShdw>
                </a:effectLst>
                <a:latin typeface="Verdana" pitchFamily="34" charset="0"/>
              </a:rPr>
              <a:t>Bold Black [5.1.6 and5.1.7]</a:t>
            </a:r>
            <a:r>
              <a:rPr lang="en-US" sz="1000" dirty="0" smtClean="0">
                <a:latin typeface="Verdana" pitchFamily="34" charset="0"/>
              </a:rPr>
              <a:t> in the table </a:t>
            </a:r>
            <a:r>
              <a:rPr lang="en-US" sz="1000" dirty="0" smtClean="0">
                <a:effectLst>
                  <a:outerShdw blurRad="38100" dist="38100" dir="2700000" algn="tl">
                    <a:srgbClr val="000000">
                      <a:alpha val="43137"/>
                    </a:srgbClr>
                  </a:outerShdw>
                </a:effectLst>
                <a:latin typeface="Verdana" pitchFamily="34" charset="0"/>
              </a:rPr>
              <a:t>below.</a:t>
            </a:r>
            <a:endParaRPr lang="en-US" sz="1000" dirty="0">
              <a:effectLst>
                <a:outerShdw blurRad="38100" dist="38100" dir="2700000" algn="tl">
                  <a:srgbClr val="000000">
                    <a:alpha val="43137"/>
                  </a:srgbClr>
                </a:outerShdw>
              </a:effectLst>
              <a:latin typeface="Verdana" pitchFamily="34" charset="0"/>
            </a:endParaRPr>
          </a:p>
        </p:txBody>
      </p:sp>
      <p:sp>
        <p:nvSpPr>
          <p:cNvPr id="11" name="TextBox 10"/>
          <p:cNvSpPr txBox="1"/>
          <p:nvPr/>
        </p:nvSpPr>
        <p:spPr>
          <a:xfrm>
            <a:off x="5562600" y="1752600"/>
            <a:ext cx="40386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rPr>
              <a:t>Book #3</a:t>
            </a:r>
            <a:endParaRPr lang="en-US" sz="2400" b="1" dirty="0">
              <a:effectLst>
                <a:outerShdw blurRad="38100" dist="38100" dir="2700000" algn="tl">
                  <a:srgbClr val="000000">
                    <a:alpha val="43137"/>
                  </a:srgbClr>
                </a:outerShdw>
              </a:effectLst>
            </a:endParaRPr>
          </a:p>
        </p:txBody>
      </p:sp>
      <p:sp>
        <p:nvSpPr>
          <p:cNvPr id="16" name="TextBox 15"/>
          <p:cNvSpPr txBox="1"/>
          <p:nvPr/>
        </p:nvSpPr>
        <p:spPr>
          <a:xfrm>
            <a:off x="457200" y="304801"/>
            <a:ext cx="4495800" cy="3416320"/>
          </a:xfrm>
          <a:prstGeom prst="rect">
            <a:avLst/>
          </a:prstGeom>
          <a:solidFill>
            <a:schemeClr val="bg1">
              <a:lumMod val="95000"/>
            </a:schemeClr>
          </a:solidFill>
          <a:ln>
            <a:solidFill>
              <a:schemeClr val="accent1"/>
            </a:solidFill>
          </a:ln>
        </p:spPr>
        <p:txBody>
          <a:bodyPr wrap="square" rtlCol="0">
            <a:spAutoFit/>
          </a:bodyPr>
          <a:lstStyle/>
          <a:p>
            <a:endParaRPr lang="en-US" sz="900" b="1" u="sng" dirty="0" smtClean="0">
              <a:latin typeface="Verdana" pitchFamily="34" charset="0"/>
            </a:endParaRPr>
          </a:p>
          <a:p>
            <a:r>
              <a:rPr lang="en-US" sz="900" b="1" u="sng" dirty="0" smtClean="0">
                <a:latin typeface="Verdana" pitchFamily="34" charset="0"/>
              </a:rPr>
              <a:t>Teachers:  </a:t>
            </a:r>
            <a:r>
              <a:rPr lang="en-US" sz="900" dirty="0" smtClean="0">
                <a:latin typeface="Verdana" pitchFamily="34" charset="0"/>
              </a:rPr>
              <a:t>To assure that the above standards are understood, always remind, ask and show your students:</a:t>
            </a:r>
          </a:p>
          <a:p>
            <a:endParaRPr lang="en-US" sz="900" b="1" u="sng" dirty="0" smtClean="0">
              <a:latin typeface="Verdana" pitchFamily="34" charset="0"/>
            </a:endParaRPr>
          </a:p>
          <a:p>
            <a:endParaRPr lang="en-US" sz="900" b="1" u="sng" dirty="0" smtClean="0">
              <a:latin typeface="Verdana" pitchFamily="34" charset="0"/>
            </a:endParaRPr>
          </a:p>
          <a:p>
            <a:r>
              <a:rPr lang="en-US" sz="900" b="1" u="sng" dirty="0" smtClean="0">
                <a:latin typeface="Verdana" pitchFamily="34" charset="0"/>
              </a:rPr>
              <a:t>5.1.6</a:t>
            </a:r>
          </a:p>
          <a:p>
            <a:pPr marL="228600" indent="-228600">
              <a:buFont typeface="+mj-lt"/>
              <a:buAutoNum type="arabicPeriod"/>
            </a:pPr>
            <a:r>
              <a:rPr lang="en-US" sz="900" dirty="0" smtClean="0">
                <a:latin typeface="Verdana" pitchFamily="34" charset="0"/>
              </a:rPr>
              <a:t>How could you describe the path from one coordinate to another?    How would you use a coordinate graph in the real world?</a:t>
            </a:r>
          </a:p>
          <a:p>
            <a:pPr marL="228600" indent="-228600"/>
            <a:endParaRPr lang="en-US" sz="900" dirty="0" smtClean="0">
              <a:latin typeface="Verdana" pitchFamily="34" charset="0"/>
            </a:endParaRPr>
          </a:p>
          <a:p>
            <a:pPr algn="ctr"/>
            <a:r>
              <a:rPr lang="fr-FR" sz="900" b="1" u="sng" dirty="0" smtClean="0">
                <a:latin typeface="Verdana" pitchFamily="34" charset="0"/>
              </a:rPr>
              <a:t>BRIDGES CORRELATION to 5.1.6</a:t>
            </a:r>
          </a:p>
          <a:p>
            <a:endParaRPr lang="fr-FR" sz="900" u="sng" dirty="0" smtClean="0">
              <a:latin typeface="Verdana" pitchFamily="34" charset="0"/>
            </a:endParaRPr>
          </a:p>
          <a:p>
            <a:r>
              <a:rPr lang="en-US" sz="900" b="1" u="sng" dirty="0" smtClean="0">
                <a:latin typeface="Verdana" pitchFamily="34" charset="0"/>
              </a:rPr>
              <a:t>Grade </a:t>
            </a:r>
            <a:r>
              <a:rPr lang="en-US" sz="900" dirty="0" smtClean="0">
                <a:latin typeface="Verdana" pitchFamily="34" charset="0"/>
              </a:rPr>
              <a:t>5</a:t>
            </a:r>
          </a:p>
          <a:p>
            <a:endParaRPr lang="en-US" sz="900" dirty="0" smtClean="0">
              <a:latin typeface="Verdana" pitchFamily="34" charset="0"/>
            </a:endParaRPr>
          </a:p>
          <a:p>
            <a:r>
              <a:rPr lang="en-US" sz="900" dirty="0" smtClean="0">
                <a:latin typeface="Verdana" pitchFamily="34" charset="0"/>
              </a:rPr>
              <a:t>Unit 1, Session 18</a:t>
            </a:r>
          </a:p>
          <a:p>
            <a:r>
              <a:rPr lang="en-US" sz="900" dirty="0" smtClean="0">
                <a:latin typeface="Verdana" pitchFamily="34" charset="0"/>
              </a:rPr>
              <a:t>Unit 7, Sessions 4–7	</a:t>
            </a:r>
          </a:p>
          <a:p>
            <a:r>
              <a:rPr lang="en-US" sz="900" dirty="0" smtClean="0">
                <a:latin typeface="Verdana" pitchFamily="34" charset="0"/>
              </a:rPr>
              <a:t>Home Connections, Vol. 1: HC 29</a:t>
            </a:r>
          </a:p>
          <a:p>
            <a:r>
              <a:rPr lang="en-US" sz="900" dirty="0" smtClean="0">
                <a:latin typeface="Verdana" pitchFamily="34" charset="0"/>
              </a:rPr>
              <a:t>Home Connections, Vol. 2: HC 64	</a:t>
            </a:r>
          </a:p>
          <a:p>
            <a:r>
              <a:rPr lang="en-US" sz="900" dirty="0" smtClean="0">
                <a:latin typeface="Verdana" pitchFamily="34" charset="0"/>
              </a:rPr>
              <a:t>March Calendar Grid Number Corner Student Book, pages 131, 13</a:t>
            </a:r>
          </a:p>
          <a:p>
            <a:r>
              <a:rPr lang="en-US" sz="900" dirty="0" smtClean="0">
                <a:latin typeface="Verdana" pitchFamily="34" charset="0"/>
              </a:rPr>
              <a:t>Bridges Practice Book, pages 55, 98</a:t>
            </a:r>
          </a:p>
          <a:p>
            <a:r>
              <a:rPr lang="en-US" sz="900" dirty="0" smtClean="0">
                <a:latin typeface="Verdana" pitchFamily="34" charset="0"/>
              </a:rPr>
              <a:t>Informal Unit 1, Session 18 (Work Sample)</a:t>
            </a:r>
          </a:p>
          <a:p>
            <a:r>
              <a:rPr lang="en-US" sz="900" dirty="0" smtClean="0">
                <a:latin typeface="Verdana" pitchFamily="34" charset="0"/>
              </a:rPr>
              <a:t>Unit 7, Session 5 (Work Sample)</a:t>
            </a:r>
          </a:p>
          <a:p>
            <a:r>
              <a:rPr lang="en-US" sz="900" dirty="0" smtClean="0">
                <a:latin typeface="Verdana" pitchFamily="34" charset="0"/>
              </a:rPr>
              <a:t>Bridges Practice Book, pages 55, 98	</a:t>
            </a:r>
          </a:p>
          <a:p>
            <a:r>
              <a:rPr lang="en-US" sz="900" dirty="0" smtClean="0">
                <a:latin typeface="Verdana" pitchFamily="34" charset="0"/>
              </a:rPr>
              <a:t>Forma </a:t>
            </a:r>
            <a:r>
              <a:rPr lang="en-US" sz="900" dirty="0" err="1" smtClean="0">
                <a:latin typeface="Verdana" pitchFamily="34" charset="0"/>
              </a:rPr>
              <a:t>lUnit</a:t>
            </a:r>
            <a:r>
              <a:rPr lang="en-US" sz="900" dirty="0" smtClean="0">
                <a:latin typeface="Verdana" pitchFamily="34" charset="0"/>
              </a:rPr>
              <a:t> 7, Sessions 3 &amp; 16</a:t>
            </a:r>
          </a:p>
          <a:p>
            <a:r>
              <a:rPr lang="en-US" sz="900" dirty="0" smtClean="0">
                <a:latin typeface="Verdana" pitchFamily="34" charset="0"/>
              </a:rPr>
              <a:t>(Unit Pre- and Post-Assessments and Student Reflection Sheet)</a:t>
            </a:r>
          </a:p>
        </p:txBody>
      </p:sp>
      <p:graphicFrame>
        <p:nvGraphicFramePr>
          <p:cNvPr id="17" name="Table 16"/>
          <p:cNvGraphicFramePr>
            <a:graphicFrameLocks noGrp="1"/>
          </p:cNvGraphicFramePr>
          <p:nvPr/>
        </p:nvGraphicFramePr>
        <p:xfrm>
          <a:off x="5562600" y="2746248"/>
          <a:ext cx="4038600" cy="3441447"/>
        </p:xfrm>
        <a:graphic>
          <a:graphicData uri="http://schemas.openxmlformats.org/drawingml/2006/table">
            <a:tbl>
              <a:tblPr/>
              <a:tblGrid>
                <a:gridCol w="4038600"/>
              </a:tblGrid>
              <a:tr h="533400">
                <a:tc>
                  <a:txBody>
                    <a:bodyPr/>
                    <a:lstStyle/>
                    <a:p>
                      <a:pPr marL="112713" indent="0" algn="l"/>
                      <a:r>
                        <a:rPr lang="en-US" sz="800" dirty="0" smtClean="0">
                          <a:latin typeface="Verdana" pitchFamily="34" charset="0"/>
                        </a:rPr>
                        <a:t>5.1.1 Use fraction models to represent the addition and subtraction of fractions   with unlike</a:t>
                      </a:r>
                      <a:r>
                        <a:rPr lang="en-US" sz="800" baseline="0" dirty="0" smtClean="0">
                          <a:latin typeface="Verdana" pitchFamily="34" charset="0"/>
                        </a:rPr>
                        <a:t> </a:t>
                      </a:r>
                      <a:r>
                        <a:rPr lang="en-US" sz="800" dirty="0" smtClean="0">
                          <a:latin typeface="Verdana" pitchFamily="34" charset="0"/>
                        </a:rPr>
                        <a:t>denominators.</a:t>
                      </a:r>
                      <a:endParaRPr lang="en-US" sz="800" dirty="0" smtClean="0">
                        <a:effectLst>
                          <a:outerShdw blurRad="38100" dist="38100" dir="2700000" algn="tl">
                            <a:srgbClr val="000000">
                              <a:alpha val="43137"/>
                            </a:srgbClr>
                          </a:outerShdw>
                        </a:effectLst>
                        <a:latin typeface="Verdana"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884">
                <a:tc>
                  <a:txBody>
                    <a:bodyPr/>
                    <a:lstStyle/>
                    <a:p>
                      <a:pPr marL="112713" indent="0" algn="l"/>
                      <a:r>
                        <a:rPr lang="en-US" sz="800" b="0" dirty="0" smtClean="0">
                          <a:latin typeface="Verdana" pitchFamily="34" charset="0"/>
                        </a:rPr>
                        <a:t>5.1.2 Use decimal models, place value, and number properties to add and subtract decimals (to the thousandths).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9916">
                <a:tc>
                  <a:txBody>
                    <a:bodyPr/>
                    <a:lstStyle/>
                    <a:p>
                      <a:pPr algn="l" fontAlgn="t"/>
                      <a:endParaRPr lang="en-US" sz="800" b="0" kern="1200" baseline="0" dirty="0" smtClean="0">
                        <a:solidFill>
                          <a:schemeClr val="tx1"/>
                        </a:solidFill>
                        <a:latin typeface="Verdana" pitchFamily="34" charset="0"/>
                        <a:ea typeface="+mn-ea"/>
                        <a:cs typeface="+mn-cs"/>
                      </a:endParaRPr>
                    </a:p>
                    <a:p>
                      <a:pPr marL="112713" indent="0" algn="l" fontAlgn="t"/>
                      <a:r>
                        <a:rPr lang="en-US" sz="800" b="0" kern="1200" baseline="0" dirty="0" smtClean="0">
                          <a:solidFill>
                            <a:schemeClr val="tx1"/>
                          </a:solidFill>
                          <a:latin typeface="Verdana" pitchFamily="34" charset="0"/>
                          <a:ea typeface="+mn-ea"/>
                          <a:cs typeface="+mn-cs"/>
                        </a:rPr>
                        <a:t>5.1.3 Select and use appropriate strategies to estimate fraction and decimal sums and differences.</a:t>
                      </a:r>
                    </a:p>
                    <a:p>
                      <a:pPr algn="l" fontAlgn="t"/>
                      <a:endParaRPr lang="en-US" sz="800" b="0" i="0" u="none" strike="noStrike" dirty="0">
                        <a:solidFill>
                          <a:srgbClr val="000000"/>
                        </a:solidFill>
                        <a:latin typeface="Verdana"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231">
                <a:tc>
                  <a:txBody>
                    <a:bodyPr/>
                    <a:lstStyle/>
                    <a:p>
                      <a:pPr marL="112713" indent="0" algn="l"/>
                      <a:r>
                        <a:rPr lang="en-US" sz="800" b="0" dirty="0" smtClean="0">
                          <a:latin typeface="Verdana" pitchFamily="34" charset="0"/>
                        </a:rPr>
                        <a:t>5.1.4 Develop fluency with efficient procedures for adding and subtracting fractions and decimals and</a:t>
                      </a:r>
                      <a:r>
                        <a:rPr lang="en-US" sz="800" b="0" baseline="0" dirty="0" smtClean="0">
                          <a:latin typeface="Verdana" pitchFamily="34" charset="0"/>
                        </a:rPr>
                        <a:t> </a:t>
                      </a:r>
                      <a:r>
                        <a:rPr lang="en-US" sz="800" b="0" dirty="0" smtClean="0">
                          <a:latin typeface="Verdana" pitchFamily="34" charset="0"/>
                        </a:rPr>
                        <a:t>justify why the procedures work.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7930">
                <a:tc>
                  <a:txBody>
                    <a:bodyPr/>
                    <a:lstStyle/>
                    <a:p>
                      <a:pPr marL="112713" marR="0" indent="0" algn="l" defTabSz="914400" rtl="0" eaLnBrk="1" fontAlgn="auto" latinLnBrk="0" hangingPunct="1">
                        <a:lnSpc>
                          <a:spcPct val="100000"/>
                        </a:lnSpc>
                        <a:spcBef>
                          <a:spcPts val="0"/>
                        </a:spcBef>
                        <a:spcAft>
                          <a:spcPts val="0"/>
                        </a:spcAft>
                        <a:buClrTx/>
                        <a:buSzTx/>
                        <a:buFontTx/>
                        <a:buNone/>
                        <a:tabLst/>
                        <a:defRPr/>
                      </a:pPr>
                      <a:r>
                        <a:rPr lang="en-US" sz="800" b="0" dirty="0" smtClean="0">
                          <a:latin typeface="Verdana" pitchFamily="34" charset="0"/>
                        </a:rPr>
                        <a:t>5.1.5 Solve problems involving the addition and subtraction of fractions and decimals.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43">
                <a:tc>
                  <a:txBody>
                    <a:bodyPr/>
                    <a:lstStyle/>
                    <a:p>
                      <a:pPr marL="112713" indent="0" algn="l" fontAlgn="t"/>
                      <a:r>
                        <a:rPr lang="en-US" sz="1000" b="1" i="0" kern="1200" baseline="0" dirty="0" smtClean="0">
                          <a:solidFill>
                            <a:schemeClr val="tx1"/>
                          </a:solidFill>
                          <a:latin typeface="Verdana" pitchFamily="34" charset="0"/>
                          <a:ea typeface="+mn-ea"/>
                          <a:cs typeface="+mn-cs"/>
                        </a:rPr>
                        <a:t>5.1.6 Use ordered pairs on coordinate graphs to specify locations and describe paths</a:t>
                      </a:r>
                      <a:endParaRPr lang="en-US" sz="1000" b="1" i="0" u="none" strike="noStrike" kern="1200" baseline="0" dirty="0">
                        <a:solidFill>
                          <a:srgbClr val="000000"/>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0043">
                <a:tc>
                  <a:txBody>
                    <a:bodyPr/>
                    <a:lstStyle/>
                    <a:p>
                      <a:pPr marL="112713" indent="0" algn="l"/>
                      <a:r>
                        <a:rPr lang="en-US" sz="1000" b="1" i="0" kern="1200" baseline="0" dirty="0" smtClean="0">
                          <a:solidFill>
                            <a:schemeClr val="tx1"/>
                          </a:solidFill>
                          <a:latin typeface="Verdana" pitchFamily="34" charset="0"/>
                          <a:ea typeface="+mn-ea"/>
                          <a:cs typeface="+mn-cs"/>
                        </a:rPr>
                        <a:t>5.1.7 Construct and analyze double bar, line, and circle graphs to solve problems involving fractions and decimals.</a:t>
                      </a:r>
                      <a:endParaRPr lang="en-US" sz="1000" b="1" i="0" u="none" strike="noStrike" kern="1200" baseline="0" dirty="0">
                        <a:solidFill>
                          <a:srgbClr val="000000"/>
                        </a:solidFill>
                        <a:latin typeface="Verdana" pitchFamily="34" charset="0"/>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TextBox 14"/>
          <p:cNvSpPr txBox="1"/>
          <p:nvPr/>
        </p:nvSpPr>
        <p:spPr>
          <a:xfrm>
            <a:off x="5562600" y="6324600"/>
            <a:ext cx="4038600" cy="1107996"/>
          </a:xfrm>
          <a:prstGeom prst="rect">
            <a:avLst/>
          </a:prstGeom>
          <a:noFill/>
        </p:spPr>
        <p:txBody>
          <a:bodyPr wrap="square" rtlCol="0">
            <a:spAutoFit/>
          </a:bodyPr>
          <a:lstStyle/>
          <a:p>
            <a:r>
              <a:rPr lang="en-US" sz="600" dirty="0" smtClean="0">
                <a:latin typeface="Verdana" pitchFamily="34" charset="0"/>
              </a:rPr>
              <a:t>The test samples and strand data for this booklet can be found on the Oregon State Departments of Education web site.  The use of this booklet was designed for the Hillsboro School District based on HSD Power Standards along with the ODE strand categories.  This booklet is paid for and furnished to teachers for instruction by the HSD.</a:t>
            </a:r>
          </a:p>
          <a:p>
            <a:endParaRPr lang="en-US" sz="600" dirty="0" smtClean="0">
              <a:latin typeface="Verdana" pitchFamily="34" charset="0"/>
            </a:endParaRPr>
          </a:p>
          <a:p>
            <a:r>
              <a:rPr lang="en-US" sz="600" dirty="0" smtClean="0">
                <a:latin typeface="Verdana" pitchFamily="34" charset="0"/>
              </a:rPr>
              <a:t>The concept of this booklet was created by Rick &amp; Susan Richmond</a:t>
            </a:r>
          </a:p>
          <a:p>
            <a:r>
              <a:rPr lang="en-US" sz="600" dirty="0" smtClean="0">
                <a:latin typeface="Verdana" pitchFamily="34" charset="0"/>
              </a:rPr>
              <a:t>© Rick &amp; Susan Richmond 2010  Revision: Original 03-2010  Revision 10-2011</a:t>
            </a:r>
          </a:p>
          <a:p>
            <a:endParaRPr lang="en-US" sz="600" dirty="0" smtClean="0">
              <a:latin typeface="Verdana" pitchFamily="34" charset="0"/>
            </a:endParaRPr>
          </a:p>
          <a:p>
            <a:r>
              <a:rPr lang="en-US" sz="600" dirty="0" smtClean="0">
                <a:latin typeface="Verdana" pitchFamily="34" charset="0"/>
              </a:rPr>
              <a:t>No part of this publication may be reproduced or transmitted in any form or by any means, electronic or mechanical, without written permission from Rick &amp; Susan Richmond and the Oregon State Department of Education and the Hillsboro School District.</a:t>
            </a:r>
            <a:endParaRPr lang="en-US" sz="600" dirty="0">
              <a:latin typeface="Verdana" pitchFamily="34" charset="0"/>
            </a:endParaRPr>
          </a:p>
        </p:txBody>
      </p:sp>
      <p:sp>
        <p:nvSpPr>
          <p:cNvPr id="26" name="Rectangle 25"/>
          <p:cNvSpPr/>
          <p:nvPr/>
        </p:nvSpPr>
        <p:spPr>
          <a:xfrm>
            <a:off x="472440" y="3965644"/>
            <a:ext cx="4480560" cy="3000821"/>
          </a:xfrm>
          <a:prstGeom prst="rect">
            <a:avLst/>
          </a:prstGeom>
          <a:solidFill>
            <a:schemeClr val="bg1">
              <a:lumMod val="95000"/>
            </a:schemeClr>
          </a:solidFill>
          <a:ln>
            <a:solidFill>
              <a:schemeClr val="accent1"/>
            </a:solidFill>
          </a:ln>
        </p:spPr>
        <p:txBody>
          <a:bodyPr wrap="square">
            <a:spAutoFit/>
          </a:bodyPr>
          <a:lstStyle/>
          <a:p>
            <a:endParaRPr lang="en-US" sz="900" b="1" u="sng" dirty="0" smtClean="0">
              <a:latin typeface="Verdana" pitchFamily="34" charset="0"/>
            </a:endParaRPr>
          </a:p>
          <a:p>
            <a:r>
              <a:rPr lang="en-US" sz="900" b="1" u="sng" dirty="0" smtClean="0">
                <a:latin typeface="Verdana" pitchFamily="34" charset="0"/>
              </a:rPr>
              <a:t>5.17</a:t>
            </a:r>
          </a:p>
          <a:p>
            <a:pPr marL="228600" indent="-228600">
              <a:buFont typeface="+mj-lt"/>
              <a:buAutoNum type="arabicPeriod"/>
            </a:pPr>
            <a:r>
              <a:rPr lang="en-US" sz="900" dirty="0" smtClean="0">
                <a:latin typeface="Verdana" pitchFamily="34" charset="0"/>
              </a:rPr>
              <a:t>How do graphs provide information?</a:t>
            </a:r>
          </a:p>
          <a:p>
            <a:pPr marL="228600" indent="-228600">
              <a:buFont typeface="+mj-lt"/>
              <a:buAutoNum type="arabicPeriod"/>
            </a:pPr>
            <a:r>
              <a:rPr lang="en-US" sz="900" dirty="0" smtClean="0">
                <a:latin typeface="Verdana" pitchFamily="34" charset="0"/>
              </a:rPr>
              <a:t>How do you choose the appropriate graph to represent information?  </a:t>
            </a:r>
          </a:p>
          <a:p>
            <a:endParaRPr lang="fr-FR" sz="900" b="1" u="sng" dirty="0" smtClean="0">
              <a:latin typeface="Verdana" pitchFamily="34" charset="0"/>
            </a:endParaRPr>
          </a:p>
          <a:p>
            <a:pPr algn="ctr"/>
            <a:r>
              <a:rPr lang="fr-FR" sz="900" b="1" u="sng" dirty="0" smtClean="0">
                <a:latin typeface="Verdana" pitchFamily="34" charset="0"/>
              </a:rPr>
              <a:t>BRIDGES CORRELATION to 5.1.7 </a:t>
            </a:r>
          </a:p>
          <a:p>
            <a:endParaRPr lang="en-US" sz="900" dirty="0" smtClean="0">
              <a:latin typeface="Verdana" pitchFamily="34" charset="0"/>
            </a:endParaRPr>
          </a:p>
          <a:p>
            <a:r>
              <a:rPr lang="en-US" sz="900" dirty="0" smtClean="0">
                <a:latin typeface="Verdana" pitchFamily="34" charset="0"/>
              </a:rPr>
              <a:t>Unit 7, Session 7	</a:t>
            </a:r>
          </a:p>
          <a:p>
            <a:r>
              <a:rPr lang="en-US" sz="900" dirty="0" smtClean="0">
                <a:latin typeface="Verdana" pitchFamily="34" charset="0"/>
              </a:rPr>
              <a:t>Home Connections, Vol. 2: HC’s 42, 43, 45, 47, 48, 52, 58, 64	</a:t>
            </a:r>
          </a:p>
          <a:p>
            <a:r>
              <a:rPr lang="en-US" sz="900" dirty="0" smtClean="0">
                <a:latin typeface="Verdana" pitchFamily="34" charset="0"/>
              </a:rPr>
              <a:t>January Calendar Collector</a:t>
            </a:r>
          </a:p>
          <a:p>
            <a:r>
              <a:rPr lang="en-US" sz="900" dirty="0" smtClean="0">
                <a:latin typeface="Verdana" pitchFamily="34" charset="0"/>
              </a:rPr>
              <a:t>March Calendar Collector</a:t>
            </a:r>
          </a:p>
          <a:p>
            <a:r>
              <a:rPr lang="en-US" sz="900" dirty="0" smtClean="0">
                <a:latin typeface="Verdana" pitchFamily="34" charset="0"/>
              </a:rPr>
              <a:t>Number Corner Student Book, pages 100–101, 134, 141	</a:t>
            </a:r>
          </a:p>
          <a:p>
            <a:r>
              <a:rPr lang="en-US" sz="900" dirty="0" smtClean="0">
                <a:latin typeface="Verdana" pitchFamily="34" charset="0"/>
              </a:rPr>
              <a:t>Set E1 Data Analysis: Probability &amp; Technology, Activities 1 &amp; 2 and independent Worksheet 1</a:t>
            </a:r>
          </a:p>
          <a:p>
            <a:r>
              <a:rPr lang="en-US" sz="900" dirty="0" smtClean="0">
                <a:latin typeface="Verdana" pitchFamily="34" charset="0"/>
              </a:rPr>
              <a:t>Bridges Practice Book, pages 87, 88, 93, 94, 95, 96, 136, 138	</a:t>
            </a:r>
          </a:p>
          <a:p>
            <a:r>
              <a:rPr lang="en-US" sz="900" dirty="0" smtClean="0">
                <a:latin typeface="Verdana" pitchFamily="34" charset="0"/>
              </a:rPr>
              <a:t>Informal</a:t>
            </a:r>
          </a:p>
          <a:p>
            <a:r>
              <a:rPr lang="en-US" sz="900" dirty="0" smtClean="0">
                <a:latin typeface="Verdana" pitchFamily="34" charset="0"/>
              </a:rPr>
              <a:t>Bridges Practice Book, pages 87, 88, 93, 94, 95, 96, 136, 138	</a:t>
            </a:r>
          </a:p>
          <a:p>
            <a:r>
              <a:rPr lang="en-US" sz="900" dirty="0" smtClean="0">
                <a:latin typeface="Verdana" pitchFamily="34" charset="0"/>
              </a:rPr>
              <a:t>Formal</a:t>
            </a:r>
          </a:p>
          <a:p>
            <a:r>
              <a:rPr lang="en-US" sz="900" dirty="0" smtClean="0">
                <a:latin typeface="Verdana" pitchFamily="34" charset="0"/>
              </a:rPr>
              <a:t>Unit 5, Sessions 2 &amp; 19 (Unit Pre- and Post-Assessments)</a:t>
            </a:r>
          </a:p>
          <a:p>
            <a:r>
              <a:rPr lang="en-US" sz="900" dirty="0" smtClean="0">
                <a:latin typeface="Verdana" pitchFamily="34" charset="0"/>
              </a:rPr>
              <a:t>Number Corner Teacher’s Guide, pages 232–236 (Checkup 2)</a:t>
            </a:r>
          </a:p>
          <a:p>
            <a:r>
              <a:rPr lang="en-US" sz="900" dirty="0" smtClean="0">
                <a:latin typeface="Verdana" pitchFamily="34" charset="0"/>
              </a:rPr>
              <a:t>	</a:t>
            </a:r>
          </a:p>
        </p:txBody>
      </p:sp>
      <p:sp>
        <p:nvSpPr>
          <p:cNvPr id="27" name="Rectangle 26"/>
          <p:cNvSpPr/>
          <p:nvPr/>
        </p:nvSpPr>
        <p:spPr>
          <a:xfrm>
            <a:off x="5562600" y="1122402"/>
            <a:ext cx="4038600" cy="707886"/>
          </a:xfrm>
          <a:prstGeom prst="rect">
            <a:avLst/>
          </a:prstGeom>
          <a:solidFill>
            <a:schemeClr val="bg1">
              <a:lumMod val="95000"/>
            </a:schemeClr>
          </a:solidFill>
        </p:spPr>
        <p:txBody>
          <a:bodyPr wrap="square">
            <a:spAutoFit/>
          </a:bodyPr>
          <a:lstStyle/>
          <a:p>
            <a:r>
              <a:rPr lang="en-US" sz="1000" b="1" dirty="0" smtClean="0">
                <a:latin typeface="Verdana" pitchFamily="34" charset="0"/>
              </a:rPr>
              <a:t>Current Standard:</a:t>
            </a:r>
          </a:p>
          <a:p>
            <a:r>
              <a:rPr lang="en-US" sz="1000" u="sng" dirty="0" smtClean="0">
                <a:latin typeface="Verdana" pitchFamily="34" charset="0"/>
              </a:rPr>
              <a:t>5.1 Number and Operations and Data Analysis: </a:t>
            </a:r>
            <a:r>
              <a:rPr lang="en-US" sz="1000" dirty="0" smtClean="0">
                <a:latin typeface="Verdana" pitchFamily="34" charset="0"/>
              </a:rPr>
              <a:t>Develop an understanding of and fluency with addition and subtraction of fractions and decimals.</a:t>
            </a:r>
            <a:endParaRPr lang="en-US" sz="1000" dirty="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3"/>
          <p:cNvSpPr txBox="1">
            <a:spLocks noChangeArrowheads="1"/>
          </p:cNvSpPr>
          <p:nvPr/>
        </p:nvSpPr>
        <p:spPr bwMode="auto">
          <a:xfrm>
            <a:off x="3962400" y="74691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1</a:t>
            </a:r>
          </a:p>
        </p:txBody>
      </p:sp>
      <p:sp>
        <p:nvSpPr>
          <p:cNvPr id="6146" name="Text Box 3"/>
          <p:cNvSpPr txBox="1">
            <a:spLocks noChangeArrowheads="1"/>
          </p:cNvSpPr>
          <p:nvPr/>
        </p:nvSpPr>
        <p:spPr bwMode="auto">
          <a:xfrm>
            <a:off x="8839200" y="7443788"/>
            <a:ext cx="749300" cy="26987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10</a:t>
            </a:r>
            <a:endParaRPr lang="en-US" sz="700" dirty="0">
              <a:latin typeface="Verdana" pitchFamily="34" charset="0"/>
            </a:endParaRPr>
          </a:p>
        </p:txBody>
      </p:sp>
      <p:sp>
        <p:nvSpPr>
          <p:cNvPr id="31" name="TextBox 30"/>
          <p:cNvSpPr txBox="1"/>
          <p:nvPr/>
        </p:nvSpPr>
        <p:spPr>
          <a:xfrm>
            <a:off x="533400" y="4800600"/>
            <a:ext cx="4343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6" name="TextBox 15"/>
          <p:cNvSpPr txBox="1"/>
          <p:nvPr/>
        </p:nvSpPr>
        <p:spPr>
          <a:xfrm>
            <a:off x="5562600" y="4800600"/>
            <a:ext cx="39624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17" name="TextBox 16"/>
          <p:cNvSpPr txBox="1"/>
          <p:nvPr/>
        </p:nvSpPr>
        <p:spPr>
          <a:xfrm>
            <a:off x="533400" y="6871156"/>
            <a:ext cx="4343400" cy="215444"/>
          </a:xfrm>
          <a:prstGeom prst="rect">
            <a:avLst/>
          </a:prstGeom>
          <a:noFill/>
        </p:spPr>
        <p:txBody>
          <a:bodyPr wrap="square" rtlCol="0">
            <a:spAutoFit/>
          </a:bodyPr>
          <a:lstStyle/>
          <a:p>
            <a:r>
              <a:rPr lang="en-US" sz="800" dirty="0" smtClean="0"/>
              <a:t>ODS Mathematics Test Specifications and Test Blueprints 2011-2012</a:t>
            </a:r>
            <a:endParaRPr lang="en-US" sz="700" dirty="0">
              <a:latin typeface="Verdana" pitchFamily="34" charset="0"/>
            </a:endParaRPr>
          </a:p>
        </p:txBody>
      </p:sp>
      <p:sp>
        <p:nvSpPr>
          <p:cNvPr id="18" name="Rectangle 17"/>
          <p:cNvSpPr/>
          <p:nvPr/>
        </p:nvSpPr>
        <p:spPr>
          <a:xfrm>
            <a:off x="381000" y="304800"/>
            <a:ext cx="4267200" cy="338554"/>
          </a:xfrm>
          <a:prstGeom prst="rect">
            <a:avLst/>
          </a:prstGeom>
        </p:spPr>
        <p:txBody>
          <a:bodyPr wrap="square">
            <a:spAutoFit/>
          </a:bodyPr>
          <a:lstStyle/>
          <a:p>
            <a:pPr fontAlgn="t"/>
            <a:r>
              <a:rPr lang="en-US" sz="800" b="1" dirty="0" smtClean="0">
                <a:solidFill>
                  <a:schemeClr val="bg1">
                    <a:lumMod val="75000"/>
                  </a:schemeClr>
                </a:solidFill>
              </a:rPr>
              <a:t>5.1.6 Use ordered pairs on coordinate graphs to specify locations and describe paths</a:t>
            </a:r>
            <a:endParaRPr lang="en-US" sz="800" b="1" dirty="0">
              <a:solidFill>
                <a:schemeClr val="bg1">
                  <a:lumMod val="75000"/>
                </a:schemeClr>
              </a:solidFill>
              <a:latin typeface="Verdana"/>
            </a:endParaRPr>
          </a:p>
        </p:txBody>
      </p:sp>
      <p:sp>
        <p:nvSpPr>
          <p:cNvPr id="13" name="Rectangle 12"/>
          <p:cNvSpPr/>
          <p:nvPr/>
        </p:nvSpPr>
        <p:spPr>
          <a:xfrm>
            <a:off x="5486400" y="304800"/>
            <a:ext cx="4114800" cy="338554"/>
          </a:xfrm>
          <a:prstGeom prst="rect">
            <a:avLst/>
          </a:prstGeom>
        </p:spPr>
        <p:txBody>
          <a:bodyPr wrap="square">
            <a:spAutoFit/>
          </a:bodyPr>
          <a:lstStyle/>
          <a:p>
            <a:pPr fontAlgn="t"/>
            <a:r>
              <a:rPr lang="en-US" sz="800" b="1" dirty="0" smtClean="0">
                <a:solidFill>
                  <a:schemeClr val="bg1">
                    <a:lumMod val="75000"/>
                  </a:schemeClr>
                </a:solidFill>
              </a:rPr>
              <a:t>5.1.6 Use ordered pairs on coordinate graphs to specify locations and describe paths</a:t>
            </a:r>
            <a:endParaRPr lang="en-US" sz="800" b="1" dirty="0">
              <a:solidFill>
                <a:schemeClr val="bg1">
                  <a:lumMod val="75000"/>
                </a:schemeClr>
              </a:solidFill>
              <a:latin typeface="Verdana"/>
            </a:endParaRPr>
          </a:p>
        </p:txBody>
      </p:sp>
      <p:sp>
        <p:nvSpPr>
          <p:cNvPr id="10" name="Rectangle 9"/>
          <p:cNvSpPr/>
          <p:nvPr/>
        </p:nvSpPr>
        <p:spPr>
          <a:xfrm>
            <a:off x="533400" y="762000"/>
            <a:ext cx="4114800" cy="2839239"/>
          </a:xfrm>
          <a:prstGeom prst="rect">
            <a:avLst/>
          </a:prstGeom>
        </p:spPr>
        <p:txBody>
          <a:bodyPr wrap="square">
            <a:spAutoFit/>
          </a:bodyPr>
          <a:lstStyle/>
          <a:p>
            <a:pPr marL="228600" indent="-228600">
              <a:lnSpc>
                <a:spcPct val="150000"/>
              </a:lnSpc>
              <a:buFont typeface="+mj-lt"/>
              <a:buAutoNum type="arabicPeriod"/>
            </a:pPr>
            <a:r>
              <a:rPr lang="en-US" sz="1050" dirty="0" smtClean="0">
                <a:latin typeface="Verdana" pitchFamily="34" charset="0"/>
              </a:rPr>
              <a:t>The distance traveled on the path from point A to point B to point C is _______.</a:t>
            </a:r>
          </a:p>
          <a:p>
            <a:endParaRPr lang="en-US" sz="1050" dirty="0" smtClean="0">
              <a:latin typeface="Verdana" pitchFamily="34" charset="0"/>
            </a:endParaRPr>
          </a:p>
          <a:p>
            <a:endParaRPr lang="en-US" sz="1050" dirty="0" smtClean="0">
              <a:latin typeface="Verdana" pitchFamily="34" charset="0"/>
            </a:endParaRPr>
          </a:p>
          <a:p>
            <a:endParaRPr lang="en-US" sz="1050" dirty="0" smtClean="0">
              <a:latin typeface="Verdana" pitchFamily="34" charset="0"/>
            </a:endParaRPr>
          </a:p>
          <a:p>
            <a:endParaRPr lang="en-US" sz="1050" dirty="0" smtClean="0">
              <a:latin typeface="Verdana" pitchFamily="34" charset="0"/>
            </a:endParaRPr>
          </a:p>
          <a:p>
            <a:pPr marL="458788" indent="-228600">
              <a:buFont typeface="+mj-lt"/>
              <a:buAutoNum type="alphaUcPeriod"/>
            </a:pPr>
            <a:r>
              <a:rPr lang="en-US" sz="1050" dirty="0" smtClean="0">
                <a:latin typeface="Verdana" pitchFamily="34" charset="0"/>
              </a:rPr>
              <a:t>11</a:t>
            </a: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r>
              <a:rPr lang="en-US" sz="1050" dirty="0" smtClean="0">
                <a:latin typeface="Verdana" pitchFamily="34" charset="0"/>
              </a:rPr>
              <a:t>7</a:t>
            </a: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r>
              <a:rPr lang="en-US" sz="1050" dirty="0" smtClean="0">
                <a:latin typeface="Verdana" pitchFamily="34" charset="0"/>
              </a:rPr>
              <a:t>4</a:t>
            </a: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endParaRPr lang="en-US" sz="1050" dirty="0" smtClean="0">
              <a:latin typeface="Verdana" pitchFamily="34" charset="0"/>
            </a:endParaRPr>
          </a:p>
          <a:p>
            <a:pPr marL="458788" indent="-228600">
              <a:buFont typeface="+mj-lt"/>
              <a:buAutoNum type="alphaUcPeriod"/>
            </a:pPr>
            <a:r>
              <a:rPr lang="en-US" sz="1050" dirty="0" smtClean="0">
                <a:latin typeface="Verdana" pitchFamily="34" charset="0"/>
              </a:rPr>
              <a:t>3</a:t>
            </a:r>
            <a:endParaRPr lang="en-US" sz="1050" dirty="0">
              <a:latin typeface="Verdana" pitchFamily="34" charset="0"/>
            </a:endParaRPr>
          </a:p>
        </p:txBody>
      </p:sp>
      <p:sp>
        <p:nvSpPr>
          <p:cNvPr id="12" name="Rectangle 11"/>
          <p:cNvSpPr/>
          <p:nvPr/>
        </p:nvSpPr>
        <p:spPr>
          <a:xfrm>
            <a:off x="5507666" y="914400"/>
            <a:ext cx="4114800" cy="3000821"/>
          </a:xfrm>
          <a:prstGeom prst="rect">
            <a:avLst/>
          </a:prstGeom>
        </p:spPr>
        <p:txBody>
          <a:bodyPr wrap="square">
            <a:spAutoFit/>
          </a:bodyPr>
          <a:lstStyle/>
          <a:p>
            <a:pPr marL="282575" indent="-282575">
              <a:lnSpc>
                <a:spcPct val="150000"/>
              </a:lnSpc>
              <a:buFont typeface="+mj-lt"/>
              <a:buAutoNum type="arabicPeriod" startAt="10"/>
            </a:pPr>
            <a:r>
              <a:rPr lang="en-US" sz="1050" dirty="0" smtClean="0">
                <a:latin typeface="Verdana" pitchFamily="34" charset="0"/>
              </a:rPr>
              <a:t>On a coordinate grid, which of the following describes a path to get from (0, 0) to (6, 3) to (8, 6)?</a:t>
            </a:r>
          </a:p>
          <a:p>
            <a:pPr>
              <a:lnSpc>
                <a:spcPct val="150000"/>
              </a:lnSpc>
            </a:pPr>
            <a:endParaRPr lang="en-US" sz="1050" dirty="0" smtClean="0">
              <a:latin typeface="Verdana" pitchFamily="34" charset="0"/>
            </a:endParaRPr>
          </a:p>
          <a:p>
            <a:pPr>
              <a:lnSpc>
                <a:spcPct val="150000"/>
              </a:lnSpc>
            </a:pPr>
            <a:endParaRPr lang="en-US" sz="1050" dirty="0" smtClean="0">
              <a:latin typeface="Verdana" pitchFamily="34" charset="0"/>
            </a:endParaRPr>
          </a:p>
          <a:p>
            <a:pPr>
              <a:lnSpc>
                <a:spcPct val="150000"/>
              </a:lnSpc>
            </a:pPr>
            <a:endParaRPr lang="en-US" sz="1050" dirty="0" smtClean="0">
              <a:latin typeface="Verdana" pitchFamily="34" charset="0"/>
            </a:endParaRPr>
          </a:p>
          <a:p>
            <a:pPr marL="574675" indent="-234950">
              <a:lnSpc>
                <a:spcPct val="150000"/>
              </a:lnSpc>
              <a:buFont typeface="+mj-lt"/>
              <a:buAutoNum type="alphaUcPeriod"/>
            </a:pPr>
            <a:r>
              <a:rPr lang="en-US" sz="1050" dirty="0" smtClean="0">
                <a:latin typeface="Verdana" pitchFamily="34" charset="0"/>
              </a:rPr>
              <a:t>right 3, up 6, right 3, up 2</a:t>
            </a:r>
          </a:p>
          <a:p>
            <a:pPr marL="574675" indent="-234950">
              <a:lnSpc>
                <a:spcPct val="150000"/>
              </a:lnSpc>
              <a:buFont typeface="+mj-lt"/>
              <a:buAutoNum type="alphaUcPeriod"/>
            </a:pPr>
            <a:endParaRPr lang="en-US" sz="1050" dirty="0" smtClean="0">
              <a:latin typeface="Verdana" pitchFamily="34" charset="0"/>
            </a:endParaRPr>
          </a:p>
          <a:p>
            <a:pPr marL="574675" indent="-234950">
              <a:lnSpc>
                <a:spcPct val="150000"/>
              </a:lnSpc>
              <a:buFont typeface="+mj-lt"/>
              <a:buAutoNum type="alphaUcPeriod"/>
            </a:pPr>
            <a:r>
              <a:rPr lang="en-US" sz="1050" dirty="0" smtClean="0">
                <a:latin typeface="Verdana" pitchFamily="34" charset="0"/>
              </a:rPr>
              <a:t>right 6, up 3, right 2, up 3</a:t>
            </a:r>
          </a:p>
          <a:p>
            <a:pPr marL="574675" indent="-234950">
              <a:lnSpc>
                <a:spcPct val="150000"/>
              </a:lnSpc>
              <a:buFont typeface="+mj-lt"/>
              <a:buAutoNum type="alphaUcPeriod"/>
            </a:pPr>
            <a:endParaRPr lang="en-US" sz="1050" dirty="0" smtClean="0">
              <a:latin typeface="Verdana" pitchFamily="34" charset="0"/>
            </a:endParaRPr>
          </a:p>
          <a:p>
            <a:pPr marL="574675" indent="-234950">
              <a:lnSpc>
                <a:spcPct val="150000"/>
              </a:lnSpc>
              <a:buFont typeface="+mj-lt"/>
              <a:buAutoNum type="alphaUcPeriod"/>
            </a:pPr>
            <a:r>
              <a:rPr lang="en-US" sz="1050" dirty="0" smtClean="0">
                <a:latin typeface="Verdana" pitchFamily="34" charset="0"/>
              </a:rPr>
              <a:t>right 6, up 8, right 2, up 3</a:t>
            </a:r>
          </a:p>
          <a:p>
            <a:pPr marL="574675" indent="-234950">
              <a:lnSpc>
                <a:spcPct val="150000"/>
              </a:lnSpc>
              <a:buFont typeface="+mj-lt"/>
              <a:buAutoNum type="alphaUcPeriod"/>
            </a:pPr>
            <a:endParaRPr lang="en-US" sz="1050" dirty="0" smtClean="0">
              <a:latin typeface="Verdana" pitchFamily="34" charset="0"/>
            </a:endParaRPr>
          </a:p>
          <a:p>
            <a:pPr marL="574675" indent="-234950">
              <a:lnSpc>
                <a:spcPct val="150000"/>
              </a:lnSpc>
              <a:buFont typeface="+mj-lt"/>
              <a:buAutoNum type="alphaUcPeriod"/>
            </a:pPr>
            <a:r>
              <a:rPr lang="en-US" sz="1050" dirty="0" smtClean="0">
                <a:latin typeface="Verdana" pitchFamily="34" charset="0"/>
              </a:rPr>
              <a:t>right 8, up 6, right 3, up 2</a:t>
            </a:r>
            <a:endParaRPr lang="en-US" sz="1050" dirty="0">
              <a:latin typeface="Verdana" pitchFamily="34" charset="0"/>
            </a:endParaRPr>
          </a:p>
        </p:txBody>
      </p:sp>
      <p:graphicFrame>
        <p:nvGraphicFramePr>
          <p:cNvPr id="14" name="Table 13"/>
          <p:cNvGraphicFramePr>
            <a:graphicFrameLocks noGrp="1"/>
          </p:cNvGraphicFramePr>
          <p:nvPr/>
        </p:nvGraphicFramePr>
        <p:xfrm>
          <a:off x="1981199" y="1676400"/>
          <a:ext cx="2667000" cy="2133600"/>
        </p:xfrm>
        <a:graphic>
          <a:graphicData uri="http://schemas.openxmlformats.org/drawingml/2006/table">
            <a:tbl>
              <a:tblPr/>
              <a:tblGrid>
                <a:gridCol w="381000"/>
                <a:gridCol w="381000"/>
                <a:gridCol w="381000"/>
                <a:gridCol w="381000"/>
                <a:gridCol w="381000"/>
                <a:gridCol w="381000"/>
                <a:gridCol w="381000"/>
              </a:tblGrid>
              <a:tr h="304800">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r>
              <a:tr h="3048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r>
              <a:tr h="3048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r>
              <a:tr h="3048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r>
              <a:tr h="3048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r>
              <a:tr h="304800">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1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808080"/>
                    </a:solidFill>
                  </a:tcPr>
                </a:tc>
              </a:tr>
              <a:tr h="304800">
                <a:tc>
                  <a:txBody>
                    <a:bodyPr/>
                    <a:lstStyle/>
                    <a:p>
                      <a:pPr algn="l"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latin typeface="Calibri"/>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r>
            </a:tbl>
          </a:graphicData>
        </a:graphic>
      </p:graphicFrame>
      <p:sp>
        <p:nvSpPr>
          <p:cNvPr id="15" name="TextBox 14"/>
          <p:cNvSpPr txBox="1"/>
          <p:nvPr/>
        </p:nvSpPr>
        <p:spPr>
          <a:xfrm>
            <a:off x="2133600" y="1866500"/>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5</a:t>
            </a:r>
            <a:endParaRPr lang="en-US" sz="1000" dirty="0">
              <a:latin typeface="Verdana" pitchFamily="34" charset="0"/>
            </a:endParaRPr>
          </a:p>
        </p:txBody>
      </p:sp>
      <p:sp>
        <p:nvSpPr>
          <p:cNvPr id="19" name="TextBox 18"/>
          <p:cNvSpPr txBox="1"/>
          <p:nvPr/>
        </p:nvSpPr>
        <p:spPr>
          <a:xfrm>
            <a:off x="2133600" y="2459279"/>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3</a:t>
            </a:r>
            <a:endParaRPr lang="en-US" sz="1000" dirty="0">
              <a:latin typeface="Verdana" pitchFamily="34" charset="0"/>
            </a:endParaRPr>
          </a:p>
        </p:txBody>
      </p:sp>
      <p:sp>
        <p:nvSpPr>
          <p:cNvPr id="20" name="TextBox 19"/>
          <p:cNvSpPr txBox="1"/>
          <p:nvPr/>
        </p:nvSpPr>
        <p:spPr>
          <a:xfrm>
            <a:off x="2133600" y="2764079"/>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2</a:t>
            </a:r>
            <a:endParaRPr lang="en-US" sz="1000" dirty="0">
              <a:latin typeface="Verdana" pitchFamily="34" charset="0"/>
            </a:endParaRPr>
          </a:p>
        </p:txBody>
      </p:sp>
      <p:sp>
        <p:nvSpPr>
          <p:cNvPr id="21" name="TextBox 20"/>
          <p:cNvSpPr txBox="1"/>
          <p:nvPr/>
        </p:nvSpPr>
        <p:spPr>
          <a:xfrm>
            <a:off x="2133600" y="30768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1</a:t>
            </a:r>
            <a:endParaRPr lang="en-US" sz="1000" dirty="0">
              <a:latin typeface="Verdana" pitchFamily="34" charset="0"/>
            </a:endParaRPr>
          </a:p>
        </p:txBody>
      </p:sp>
      <p:sp>
        <p:nvSpPr>
          <p:cNvPr id="22" name="TextBox 21"/>
          <p:cNvSpPr txBox="1"/>
          <p:nvPr/>
        </p:nvSpPr>
        <p:spPr>
          <a:xfrm>
            <a:off x="2133600" y="21616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4</a:t>
            </a:r>
            <a:endParaRPr lang="en-US" sz="1000" dirty="0">
              <a:latin typeface="Verdana" pitchFamily="34" charset="0"/>
            </a:endParaRPr>
          </a:p>
        </p:txBody>
      </p:sp>
      <p:sp>
        <p:nvSpPr>
          <p:cNvPr id="23" name="TextBox 22"/>
          <p:cNvSpPr txBox="1"/>
          <p:nvPr/>
        </p:nvSpPr>
        <p:spPr>
          <a:xfrm>
            <a:off x="4162125" y="35340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5</a:t>
            </a:r>
            <a:endParaRPr lang="en-US" sz="1000" dirty="0">
              <a:latin typeface="Verdana" pitchFamily="34" charset="0"/>
            </a:endParaRPr>
          </a:p>
        </p:txBody>
      </p:sp>
      <p:sp>
        <p:nvSpPr>
          <p:cNvPr id="24" name="TextBox 23"/>
          <p:cNvSpPr txBox="1"/>
          <p:nvPr/>
        </p:nvSpPr>
        <p:spPr>
          <a:xfrm>
            <a:off x="3390500" y="35340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3</a:t>
            </a:r>
            <a:endParaRPr lang="en-US" sz="1000" dirty="0">
              <a:latin typeface="Verdana" pitchFamily="34" charset="0"/>
            </a:endParaRPr>
          </a:p>
        </p:txBody>
      </p:sp>
      <p:sp>
        <p:nvSpPr>
          <p:cNvPr id="25" name="TextBox 24"/>
          <p:cNvSpPr txBox="1"/>
          <p:nvPr/>
        </p:nvSpPr>
        <p:spPr>
          <a:xfrm>
            <a:off x="3019125" y="35340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2</a:t>
            </a:r>
            <a:endParaRPr lang="en-US" sz="1000" dirty="0">
              <a:latin typeface="Verdana" pitchFamily="34" charset="0"/>
            </a:endParaRPr>
          </a:p>
        </p:txBody>
      </p:sp>
      <p:sp>
        <p:nvSpPr>
          <p:cNvPr id="26" name="TextBox 25"/>
          <p:cNvSpPr txBox="1"/>
          <p:nvPr/>
        </p:nvSpPr>
        <p:spPr>
          <a:xfrm>
            <a:off x="2638125" y="35340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1</a:t>
            </a:r>
            <a:endParaRPr lang="en-US" sz="1000" dirty="0">
              <a:latin typeface="Verdana" pitchFamily="34" charset="0"/>
            </a:endParaRPr>
          </a:p>
        </p:txBody>
      </p:sp>
      <p:sp>
        <p:nvSpPr>
          <p:cNvPr id="27" name="TextBox 26"/>
          <p:cNvSpPr txBox="1"/>
          <p:nvPr/>
        </p:nvSpPr>
        <p:spPr>
          <a:xfrm>
            <a:off x="3781125" y="353407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4</a:t>
            </a:r>
            <a:endParaRPr lang="en-US" sz="1000" dirty="0">
              <a:latin typeface="Verdana" pitchFamily="34" charset="0"/>
            </a:endParaRPr>
          </a:p>
        </p:txBody>
      </p:sp>
      <p:sp>
        <p:nvSpPr>
          <p:cNvPr id="28" name="TextBox 27"/>
          <p:cNvSpPr txBox="1"/>
          <p:nvPr/>
        </p:nvSpPr>
        <p:spPr>
          <a:xfrm>
            <a:off x="3028750" y="1694850"/>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A</a:t>
            </a:r>
            <a:endParaRPr lang="en-US" sz="1000" dirty="0">
              <a:latin typeface="Verdana" pitchFamily="34" charset="0"/>
            </a:endParaRPr>
          </a:p>
        </p:txBody>
      </p:sp>
      <p:sp>
        <p:nvSpPr>
          <p:cNvPr id="29" name="TextBox 28"/>
          <p:cNvSpPr txBox="1"/>
          <p:nvPr/>
        </p:nvSpPr>
        <p:spPr>
          <a:xfrm>
            <a:off x="4305700" y="3078504"/>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C</a:t>
            </a:r>
            <a:endParaRPr lang="en-US" sz="1000" dirty="0">
              <a:latin typeface="Verdana" pitchFamily="34" charset="0"/>
            </a:endParaRPr>
          </a:p>
        </p:txBody>
      </p:sp>
      <p:sp>
        <p:nvSpPr>
          <p:cNvPr id="33" name="TextBox 32"/>
          <p:cNvSpPr txBox="1"/>
          <p:nvPr/>
        </p:nvSpPr>
        <p:spPr>
          <a:xfrm>
            <a:off x="3152275" y="2942925"/>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B</a:t>
            </a:r>
            <a:endParaRPr lang="en-US" sz="1000" dirty="0">
              <a:latin typeface="Verdana" pitchFamily="34" charset="0"/>
            </a:endParaRPr>
          </a:p>
        </p:txBody>
      </p:sp>
      <p:cxnSp>
        <p:nvCxnSpPr>
          <p:cNvPr id="36" name="Straight Arrow Connector 35"/>
          <p:cNvCxnSpPr/>
          <p:nvPr/>
        </p:nvCxnSpPr>
        <p:spPr bwMode="auto">
          <a:xfrm rot="5400000" flipH="1" flipV="1">
            <a:off x="1485169" y="2634476"/>
            <a:ext cx="1752600" cy="1461"/>
          </a:xfrm>
          <a:prstGeom prst="straightConnector1">
            <a:avLst/>
          </a:prstGeom>
          <a:solidFill>
            <a:schemeClr val="accent1"/>
          </a:solidFill>
          <a:ln w="19050" cap="flat" cmpd="sng" algn="ctr">
            <a:solidFill>
              <a:schemeClr val="accent4"/>
            </a:solidFill>
            <a:prstDash val="solid"/>
            <a:round/>
            <a:headEnd type="none" w="med" len="med"/>
            <a:tailEnd type="arrow"/>
          </a:ln>
          <a:effectLst/>
        </p:spPr>
      </p:cxnSp>
      <p:cxnSp>
        <p:nvCxnSpPr>
          <p:cNvPr id="39" name="Straight Arrow Connector 38"/>
          <p:cNvCxnSpPr/>
          <p:nvPr/>
        </p:nvCxnSpPr>
        <p:spPr bwMode="auto">
          <a:xfrm>
            <a:off x="2352741" y="3505200"/>
            <a:ext cx="2194560" cy="1588"/>
          </a:xfrm>
          <a:prstGeom prst="straightConnector1">
            <a:avLst/>
          </a:prstGeom>
          <a:solidFill>
            <a:schemeClr val="accent1"/>
          </a:solidFill>
          <a:ln w="19050" cap="flat" cmpd="sng" algn="ctr">
            <a:solidFill>
              <a:schemeClr val="accent4"/>
            </a:solidFill>
            <a:prstDash val="solid"/>
            <a:round/>
            <a:headEnd type="none" w="med" len="med"/>
            <a:tailEnd type="arrow"/>
          </a:ln>
          <a:effectLst/>
        </p:spPr>
      </p:cxnSp>
      <p:sp>
        <p:nvSpPr>
          <p:cNvPr id="40" name="Oval 39"/>
          <p:cNvSpPr/>
          <p:nvPr/>
        </p:nvSpPr>
        <p:spPr bwMode="auto">
          <a:xfrm flipV="1">
            <a:off x="3092670" y="1945989"/>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1" name="Oval 40"/>
          <p:cNvSpPr/>
          <p:nvPr/>
        </p:nvSpPr>
        <p:spPr bwMode="auto">
          <a:xfrm flipV="1">
            <a:off x="4219905" y="3165717"/>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2" name="Oval 41"/>
          <p:cNvSpPr/>
          <p:nvPr/>
        </p:nvSpPr>
        <p:spPr bwMode="auto">
          <a:xfrm flipV="1">
            <a:off x="3083211" y="3158883"/>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5562600" y="6858000"/>
            <a:ext cx="4038600" cy="215444"/>
          </a:xfrm>
          <a:prstGeom prst="rect">
            <a:avLst/>
          </a:prstGeom>
          <a:noFill/>
        </p:spPr>
        <p:txBody>
          <a:bodyPr wrap="square" rtlCol="0">
            <a:spAutoFit/>
          </a:bodyPr>
          <a:lstStyle/>
          <a:p>
            <a:r>
              <a:rPr lang="en-US" sz="800" dirty="0" smtClean="0"/>
              <a:t>ODS Mathematics Test Specifications and Test Blueprints 2011-2012</a:t>
            </a:r>
            <a:endParaRPr lang="en-US" sz="700" dirty="0">
              <a:latin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3"/>
          <p:cNvSpPr txBox="1">
            <a:spLocks noChangeArrowheads="1"/>
          </p:cNvSpPr>
          <p:nvPr/>
        </p:nvSpPr>
        <p:spPr bwMode="auto">
          <a:xfrm>
            <a:off x="3962400" y="7424738"/>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9</a:t>
            </a:r>
            <a:endParaRPr lang="en-US" sz="700" dirty="0">
              <a:latin typeface="Verdana" pitchFamily="34" charset="0"/>
            </a:endParaRPr>
          </a:p>
        </p:txBody>
      </p:sp>
      <p:sp>
        <p:nvSpPr>
          <p:cNvPr id="8194" name="Text Box 3"/>
          <p:cNvSpPr txBox="1">
            <a:spLocks noChangeArrowheads="1"/>
          </p:cNvSpPr>
          <p:nvPr/>
        </p:nvSpPr>
        <p:spPr bwMode="auto">
          <a:xfrm>
            <a:off x="8839200" y="7440613"/>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2</a:t>
            </a:r>
          </a:p>
        </p:txBody>
      </p:sp>
      <p:sp>
        <p:nvSpPr>
          <p:cNvPr id="13" name="TextBox 12"/>
          <p:cNvSpPr txBox="1"/>
          <p:nvPr/>
        </p:nvSpPr>
        <p:spPr>
          <a:xfrm>
            <a:off x="5638800" y="4625876"/>
            <a:ext cx="39624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p:txBody>
      </p:sp>
      <p:sp>
        <p:nvSpPr>
          <p:cNvPr id="35" name="TextBox 34"/>
          <p:cNvSpPr txBox="1"/>
          <p:nvPr/>
        </p:nvSpPr>
        <p:spPr>
          <a:xfrm>
            <a:off x="457200" y="4702076"/>
            <a:ext cx="4419600" cy="2308324"/>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7" name="TextBox 26"/>
          <p:cNvSpPr txBox="1"/>
          <p:nvPr/>
        </p:nvSpPr>
        <p:spPr>
          <a:xfrm>
            <a:off x="457200" y="7010400"/>
            <a:ext cx="3733800" cy="200055"/>
          </a:xfrm>
          <a:prstGeom prst="rect">
            <a:avLst/>
          </a:prstGeom>
          <a:noFill/>
        </p:spPr>
        <p:txBody>
          <a:bodyPr wrap="square" rtlCol="0">
            <a:spAutoFit/>
          </a:bodyPr>
          <a:lstStyle/>
          <a:p>
            <a:r>
              <a:rPr lang="en-US" sz="700" dirty="0" smtClean="0">
                <a:latin typeface="Verdana" pitchFamily="34" charset="0"/>
              </a:rPr>
              <a:t>2010 – 2012 Sample Tests Oregon Department of Education</a:t>
            </a:r>
          </a:p>
        </p:txBody>
      </p:sp>
      <p:sp>
        <p:nvSpPr>
          <p:cNvPr id="28" name="TextBox 27"/>
          <p:cNvSpPr txBox="1"/>
          <p:nvPr/>
        </p:nvSpPr>
        <p:spPr>
          <a:xfrm>
            <a:off x="5638800" y="6934200"/>
            <a:ext cx="3733800" cy="200055"/>
          </a:xfrm>
          <a:prstGeom prst="rect">
            <a:avLst/>
          </a:prstGeom>
          <a:noFill/>
        </p:spPr>
        <p:txBody>
          <a:bodyPr wrap="square" rtlCol="0">
            <a:spAutoFit/>
          </a:bodyPr>
          <a:lstStyle/>
          <a:p>
            <a:r>
              <a:rPr lang="en-US" sz="700" dirty="0" smtClean="0">
                <a:latin typeface="Verdana" pitchFamily="34" charset="0"/>
              </a:rPr>
              <a:t>ODS Mathematics Test Specifications and Test Blueprints 2011-2013</a:t>
            </a:r>
            <a:endParaRPr lang="en-US" sz="700" dirty="0">
              <a:latin typeface="Verdana" pitchFamily="34" charset="0"/>
            </a:endParaRPr>
          </a:p>
        </p:txBody>
      </p:sp>
      <p:sp>
        <p:nvSpPr>
          <p:cNvPr id="11" name="Rectangle 10"/>
          <p:cNvSpPr/>
          <p:nvPr/>
        </p:nvSpPr>
        <p:spPr>
          <a:xfrm>
            <a:off x="457200" y="304800"/>
            <a:ext cx="4191000" cy="338554"/>
          </a:xfrm>
          <a:prstGeom prst="rect">
            <a:avLst/>
          </a:prstGeom>
        </p:spPr>
        <p:txBody>
          <a:bodyPr wrap="square">
            <a:spAutoFit/>
          </a:bodyPr>
          <a:lstStyle/>
          <a:p>
            <a:pPr fontAlgn="t"/>
            <a:r>
              <a:rPr lang="en-US" sz="800" b="1" dirty="0" smtClean="0">
                <a:solidFill>
                  <a:schemeClr val="bg1">
                    <a:lumMod val="75000"/>
                  </a:schemeClr>
                </a:solidFill>
              </a:rPr>
              <a:t>5.1.6 Use ordered pairs on coordinate graphs to specify locations and describe paths</a:t>
            </a:r>
            <a:endParaRPr lang="en-US" sz="800" b="1" dirty="0">
              <a:solidFill>
                <a:schemeClr val="bg1">
                  <a:lumMod val="75000"/>
                </a:schemeClr>
              </a:solidFill>
              <a:latin typeface="Verdana"/>
            </a:endParaRPr>
          </a:p>
        </p:txBody>
      </p:sp>
      <p:sp>
        <p:nvSpPr>
          <p:cNvPr id="12" name="Rectangle 11"/>
          <p:cNvSpPr/>
          <p:nvPr/>
        </p:nvSpPr>
        <p:spPr>
          <a:xfrm>
            <a:off x="5562600" y="381000"/>
            <a:ext cx="4038600" cy="461665"/>
          </a:xfrm>
          <a:prstGeom prst="rect">
            <a:avLst/>
          </a:prstGeom>
        </p:spPr>
        <p:txBody>
          <a:bodyPr wrap="square">
            <a:spAutoFit/>
          </a:bodyPr>
          <a:lstStyle/>
          <a:p>
            <a:r>
              <a:rPr lang="en-US" sz="800" b="1" dirty="0" smtClean="0">
                <a:solidFill>
                  <a:schemeClr val="bg1">
                    <a:lumMod val="75000"/>
                  </a:schemeClr>
                </a:solidFill>
              </a:rPr>
              <a:t>5.1.6 Use ordered pairs on coordinate graphs to specify locations and describe paths</a:t>
            </a:r>
            <a:endParaRPr lang="en-US" sz="800" b="1" dirty="0" smtClean="0">
              <a:solidFill>
                <a:schemeClr val="bg1">
                  <a:lumMod val="75000"/>
                </a:schemeClr>
              </a:solidFill>
              <a:latin typeface="Verdana"/>
            </a:endParaRPr>
          </a:p>
          <a:p>
            <a:r>
              <a:rPr lang="en-US" sz="800" dirty="0" smtClean="0">
                <a:solidFill>
                  <a:schemeClr val="bg1">
                    <a:lumMod val="75000"/>
                  </a:schemeClr>
                </a:solidFill>
              </a:rPr>
              <a:t> </a:t>
            </a:r>
          </a:p>
        </p:txBody>
      </p:sp>
      <p:pic>
        <p:nvPicPr>
          <p:cNvPr id="2052" name="Picture 4"/>
          <p:cNvPicPr>
            <a:picLocks noChangeAspect="1" noChangeArrowheads="1"/>
          </p:cNvPicPr>
          <p:nvPr/>
        </p:nvPicPr>
        <p:blipFill>
          <a:blip r:embed="rId3"/>
          <a:srcRect l="34722" t="36840" r="40643" b="28290"/>
          <a:stretch>
            <a:fillRect/>
          </a:stretch>
        </p:blipFill>
        <p:spPr bwMode="auto">
          <a:xfrm>
            <a:off x="7162800" y="1295400"/>
            <a:ext cx="2514600" cy="2286000"/>
          </a:xfrm>
          <a:prstGeom prst="rect">
            <a:avLst/>
          </a:prstGeom>
          <a:noFill/>
          <a:ln w="9525">
            <a:noFill/>
            <a:miter lim="800000"/>
            <a:headEnd/>
            <a:tailEnd/>
          </a:ln>
          <a:effectLst/>
        </p:spPr>
      </p:pic>
      <p:sp>
        <p:nvSpPr>
          <p:cNvPr id="14" name="TextBox 13"/>
          <p:cNvSpPr txBox="1"/>
          <p:nvPr/>
        </p:nvSpPr>
        <p:spPr>
          <a:xfrm>
            <a:off x="609600" y="685800"/>
            <a:ext cx="4191000" cy="2192908"/>
          </a:xfrm>
          <a:prstGeom prst="rect">
            <a:avLst/>
          </a:prstGeom>
          <a:noFill/>
        </p:spPr>
        <p:txBody>
          <a:bodyPr wrap="square" rtlCol="0">
            <a:spAutoFit/>
          </a:bodyPr>
          <a:lstStyle/>
          <a:p>
            <a:pPr marL="228600" indent="-228600">
              <a:lnSpc>
                <a:spcPct val="150000"/>
              </a:lnSpc>
              <a:buFont typeface="+mj-lt"/>
              <a:buAutoNum type="arabicPeriod" startAt="9"/>
            </a:pPr>
            <a:r>
              <a:rPr lang="en-US" sz="1050" dirty="0" smtClean="0">
                <a:latin typeface="Verdana" pitchFamily="34" charset="0"/>
              </a:rPr>
              <a:t>What is the perimeter of the rectangle ABCD that has vertices as A (4,1) , B (9,1), C (9,9), and D (4,9)?</a:t>
            </a:r>
          </a:p>
          <a:p>
            <a:pPr marL="228600" indent="-228600">
              <a:buFont typeface="+mj-lt"/>
              <a:buAutoNum type="arabicPeriod" startAt="9"/>
            </a:pPr>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buFont typeface="+mj-lt"/>
              <a:buAutoNum type="alphaUcPeriod"/>
            </a:pPr>
            <a:r>
              <a:rPr lang="en-US" sz="1050" dirty="0" smtClean="0">
                <a:latin typeface="Verdana" pitchFamily="34" charset="0"/>
              </a:rPr>
              <a:t> 13 units</a:t>
            </a:r>
          </a:p>
          <a:p>
            <a:pPr marL="228600" indent="-228600">
              <a:buFont typeface="+mj-lt"/>
              <a:buAutoNum type="alphaUcPeriod"/>
            </a:pPr>
            <a:endParaRPr lang="en-US" sz="1050" dirty="0" smtClean="0">
              <a:latin typeface="Verdana" pitchFamily="34" charset="0"/>
            </a:endParaRPr>
          </a:p>
          <a:p>
            <a:pPr marL="228600" indent="-228600">
              <a:buFont typeface="+mj-lt"/>
              <a:buAutoNum type="alphaUcPeriod"/>
            </a:pPr>
            <a:r>
              <a:rPr lang="en-US" sz="1050" dirty="0" smtClean="0">
                <a:latin typeface="Verdana" pitchFamily="34" charset="0"/>
              </a:rPr>
              <a:t> 18 units</a:t>
            </a:r>
          </a:p>
          <a:p>
            <a:pPr marL="228600" indent="-228600">
              <a:buFont typeface="+mj-lt"/>
              <a:buAutoNum type="alphaUcPeriod"/>
            </a:pPr>
            <a:endParaRPr lang="en-US" sz="1050" dirty="0" smtClean="0">
              <a:latin typeface="Verdana" pitchFamily="34" charset="0"/>
            </a:endParaRPr>
          </a:p>
          <a:p>
            <a:pPr marL="228600" indent="-228600">
              <a:buFont typeface="+mj-lt"/>
              <a:buAutoNum type="alphaUcPeriod"/>
            </a:pPr>
            <a:r>
              <a:rPr lang="en-US" sz="1050" dirty="0" smtClean="0">
                <a:latin typeface="Verdana" pitchFamily="34" charset="0"/>
              </a:rPr>
              <a:t> 26 units</a:t>
            </a:r>
          </a:p>
          <a:p>
            <a:pPr marL="228600" indent="-228600">
              <a:buFont typeface="+mj-lt"/>
              <a:buAutoNum type="alphaUcPeriod"/>
            </a:pPr>
            <a:endParaRPr lang="en-US" sz="1050" dirty="0" smtClean="0">
              <a:latin typeface="Verdana" pitchFamily="34" charset="0"/>
            </a:endParaRPr>
          </a:p>
          <a:p>
            <a:pPr marL="228600" indent="-228600">
              <a:buFont typeface="+mj-lt"/>
              <a:buAutoNum type="alphaUcPeriod"/>
            </a:pPr>
            <a:r>
              <a:rPr lang="en-US" sz="1050" dirty="0" smtClean="0">
                <a:latin typeface="Verdana" pitchFamily="34" charset="0"/>
              </a:rPr>
              <a:t> 40 units</a:t>
            </a:r>
            <a:endParaRPr lang="en-US" sz="1050" dirty="0">
              <a:latin typeface="Verdana" pitchFamily="34" charset="0"/>
            </a:endParaRPr>
          </a:p>
        </p:txBody>
      </p:sp>
      <p:graphicFrame>
        <p:nvGraphicFramePr>
          <p:cNvPr id="15" name="Table 14"/>
          <p:cNvGraphicFramePr>
            <a:graphicFrameLocks noGrp="1"/>
          </p:cNvGraphicFramePr>
          <p:nvPr/>
        </p:nvGraphicFramePr>
        <p:xfrm>
          <a:off x="2057400" y="1524000"/>
          <a:ext cx="2667000" cy="2590800"/>
        </p:xfrm>
        <a:graphic>
          <a:graphicData uri="http://schemas.openxmlformats.org/drawingml/2006/table">
            <a:tbl>
              <a:tblPr/>
              <a:tblGrid>
                <a:gridCol w="266700"/>
                <a:gridCol w="266700"/>
                <a:gridCol w="266700"/>
                <a:gridCol w="266700"/>
                <a:gridCol w="266700"/>
                <a:gridCol w="266700"/>
                <a:gridCol w="266700"/>
                <a:gridCol w="266700"/>
                <a:gridCol w="266700"/>
                <a:gridCol w="266700"/>
              </a:tblGrid>
              <a:tr h="259080">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080">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1699435" y="1415901"/>
            <a:ext cx="381000" cy="246221"/>
          </a:xfrm>
          <a:prstGeom prst="rect">
            <a:avLst/>
          </a:prstGeom>
          <a:noFill/>
        </p:spPr>
        <p:txBody>
          <a:bodyPr wrap="square" rtlCol="0">
            <a:spAutoFit/>
          </a:bodyPr>
          <a:lstStyle/>
          <a:p>
            <a:pPr algn="ctr"/>
            <a:r>
              <a:rPr lang="en-US" sz="1000" dirty="0" smtClean="0">
                <a:latin typeface="Verdana" pitchFamily="34" charset="0"/>
              </a:rPr>
              <a:t>10</a:t>
            </a:r>
            <a:endParaRPr lang="en-US" sz="1000" dirty="0">
              <a:latin typeface="Verdana" pitchFamily="34" charset="0"/>
            </a:endParaRPr>
          </a:p>
        </p:txBody>
      </p:sp>
      <p:sp>
        <p:nvSpPr>
          <p:cNvPr id="17" name="TextBox 16"/>
          <p:cNvSpPr txBox="1"/>
          <p:nvPr/>
        </p:nvSpPr>
        <p:spPr>
          <a:xfrm>
            <a:off x="1807534" y="1676400"/>
            <a:ext cx="209350" cy="246221"/>
          </a:xfrm>
          <a:prstGeom prst="rect">
            <a:avLst/>
          </a:prstGeom>
          <a:noFill/>
        </p:spPr>
        <p:txBody>
          <a:bodyPr wrap="square" rtlCol="0">
            <a:spAutoFit/>
          </a:bodyPr>
          <a:lstStyle/>
          <a:p>
            <a:pPr algn="ctr"/>
            <a:r>
              <a:rPr lang="en-US" sz="1000" dirty="0" smtClean="0">
                <a:latin typeface="Verdana" pitchFamily="34" charset="0"/>
              </a:rPr>
              <a:t>9</a:t>
            </a:r>
            <a:endParaRPr lang="en-US" sz="1000" dirty="0">
              <a:latin typeface="Verdana" pitchFamily="34" charset="0"/>
            </a:endParaRPr>
          </a:p>
        </p:txBody>
      </p:sp>
      <p:sp>
        <p:nvSpPr>
          <p:cNvPr id="18" name="TextBox 17"/>
          <p:cNvSpPr txBox="1"/>
          <p:nvPr/>
        </p:nvSpPr>
        <p:spPr>
          <a:xfrm>
            <a:off x="1807534" y="1905000"/>
            <a:ext cx="209350" cy="246221"/>
          </a:xfrm>
          <a:prstGeom prst="rect">
            <a:avLst/>
          </a:prstGeom>
          <a:noFill/>
        </p:spPr>
        <p:txBody>
          <a:bodyPr wrap="square" rtlCol="0">
            <a:spAutoFit/>
          </a:bodyPr>
          <a:lstStyle/>
          <a:p>
            <a:pPr algn="ctr"/>
            <a:r>
              <a:rPr lang="en-US" sz="1000" dirty="0" smtClean="0">
                <a:latin typeface="Verdana" pitchFamily="34" charset="0"/>
              </a:rPr>
              <a:t>8</a:t>
            </a:r>
            <a:endParaRPr lang="en-US" sz="1000" dirty="0">
              <a:latin typeface="Verdana" pitchFamily="34" charset="0"/>
            </a:endParaRPr>
          </a:p>
        </p:txBody>
      </p:sp>
      <p:sp>
        <p:nvSpPr>
          <p:cNvPr id="19" name="TextBox 18"/>
          <p:cNvSpPr txBox="1"/>
          <p:nvPr/>
        </p:nvSpPr>
        <p:spPr>
          <a:xfrm>
            <a:off x="1807534" y="2165499"/>
            <a:ext cx="209350" cy="246221"/>
          </a:xfrm>
          <a:prstGeom prst="rect">
            <a:avLst/>
          </a:prstGeom>
          <a:noFill/>
        </p:spPr>
        <p:txBody>
          <a:bodyPr wrap="square" rtlCol="0">
            <a:spAutoFit/>
          </a:bodyPr>
          <a:lstStyle/>
          <a:p>
            <a:pPr algn="ctr"/>
            <a:r>
              <a:rPr lang="en-US" sz="1000" dirty="0" smtClean="0">
                <a:latin typeface="Verdana" pitchFamily="34" charset="0"/>
              </a:rPr>
              <a:t>7</a:t>
            </a:r>
            <a:endParaRPr lang="en-US" sz="1000" dirty="0">
              <a:latin typeface="Verdana" pitchFamily="34" charset="0"/>
            </a:endParaRPr>
          </a:p>
        </p:txBody>
      </p:sp>
      <p:sp>
        <p:nvSpPr>
          <p:cNvPr id="20" name="TextBox 19"/>
          <p:cNvSpPr txBox="1"/>
          <p:nvPr/>
        </p:nvSpPr>
        <p:spPr>
          <a:xfrm>
            <a:off x="1807534" y="2438400"/>
            <a:ext cx="209350" cy="246221"/>
          </a:xfrm>
          <a:prstGeom prst="rect">
            <a:avLst/>
          </a:prstGeom>
          <a:noFill/>
        </p:spPr>
        <p:txBody>
          <a:bodyPr wrap="square" rtlCol="0">
            <a:spAutoFit/>
          </a:bodyPr>
          <a:lstStyle/>
          <a:p>
            <a:pPr algn="ctr"/>
            <a:r>
              <a:rPr lang="en-US" sz="1000" dirty="0" smtClean="0">
                <a:latin typeface="Verdana" pitchFamily="34" charset="0"/>
              </a:rPr>
              <a:t>6</a:t>
            </a:r>
            <a:endParaRPr lang="en-US" sz="1000" dirty="0">
              <a:latin typeface="Verdana" pitchFamily="34" charset="0"/>
            </a:endParaRPr>
          </a:p>
        </p:txBody>
      </p:sp>
      <p:sp>
        <p:nvSpPr>
          <p:cNvPr id="21" name="TextBox 20"/>
          <p:cNvSpPr txBox="1"/>
          <p:nvPr/>
        </p:nvSpPr>
        <p:spPr>
          <a:xfrm>
            <a:off x="1807534" y="2688266"/>
            <a:ext cx="209350" cy="246221"/>
          </a:xfrm>
          <a:prstGeom prst="rect">
            <a:avLst/>
          </a:prstGeom>
          <a:noFill/>
        </p:spPr>
        <p:txBody>
          <a:bodyPr wrap="square" rtlCol="0">
            <a:spAutoFit/>
          </a:bodyPr>
          <a:lstStyle/>
          <a:p>
            <a:pPr algn="ctr"/>
            <a:r>
              <a:rPr lang="en-US" sz="1000" dirty="0" smtClean="0">
                <a:latin typeface="Verdana" pitchFamily="34" charset="0"/>
              </a:rPr>
              <a:t>5</a:t>
            </a:r>
            <a:endParaRPr lang="en-US" sz="1000" dirty="0">
              <a:latin typeface="Verdana" pitchFamily="34" charset="0"/>
            </a:endParaRPr>
          </a:p>
        </p:txBody>
      </p:sp>
      <p:sp>
        <p:nvSpPr>
          <p:cNvPr id="22" name="TextBox 21"/>
          <p:cNvSpPr txBox="1"/>
          <p:nvPr/>
        </p:nvSpPr>
        <p:spPr>
          <a:xfrm>
            <a:off x="1807534" y="2971800"/>
            <a:ext cx="209350" cy="246221"/>
          </a:xfrm>
          <a:prstGeom prst="rect">
            <a:avLst/>
          </a:prstGeom>
          <a:noFill/>
        </p:spPr>
        <p:txBody>
          <a:bodyPr wrap="square" rtlCol="0">
            <a:spAutoFit/>
          </a:bodyPr>
          <a:lstStyle/>
          <a:p>
            <a:pPr algn="ctr"/>
            <a:r>
              <a:rPr lang="en-US" sz="1000" dirty="0" smtClean="0">
                <a:latin typeface="Verdana" pitchFamily="34" charset="0"/>
              </a:rPr>
              <a:t>4</a:t>
            </a:r>
            <a:endParaRPr lang="en-US" sz="1000" dirty="0">
              <a:latin typeface="Verdana" pitchFamily="34" charset="0"/>
            </a:endParaRPr>
          </a:p>
        </p:txBody>
      </p:sp>
      <p:sp>
        <p:nvSpPr>
          <p:cNvPr id="23" name="TextBox 22"/>
          <p:cNvSpPr txBox="1"/>
          <p:nvPr/>
        </p:nvSpPr>
        <p:spPr>
          <a:xfrm>
            <a:off x="1807534" y="3232299"/>
            <a:ext cx="209350" cy="246221"/>
          </a:xfrm>
          <a:prstGeom prst="rect">
            <a:avLst/>
          </a:prstGeom>
          <a:noFill/>
        </p:spPr>
        <p:txBody>
          <a:bodyPr wrap="square" rtlCol="0">
            <a:spAutoFit/>
          </a:bodyPr>
          <a:lstStyle/>
          <a:p>
            <a:pPr algn="ctr"/>
            <a:r>
              <a:rPr lang="en-US" sz="1000" dirty="0" smtClean="0">
                <a:latin typeface="Verdana" pitchFamily="34" charset="0"/>
              </a:rPr>
              <a:t>3</a:t>
            </a:r>
            <a:endParaRPr lang="en-US" sz="1000" dirty="0">
              <a:latin typeface="Verdana" pitchFamily="34" charset="0"/>
            </a:endParaRPr>
          </a:p>
        </p:txBody>
      </p:sp>
      <p:sp>
        <p:nvSpPr>
          <p:cNvPr id="24" name="TextBox 23"/>
          <p:cNvSpPr txBox="1"/>
          <p:nvPr/>
        </p:nvSpPr>
        <p:spPr>
          <a:xfrm>
            <a:off x="1807534" y="3505200"/>
            <a:ext cx="209350" cy="246221"/>
          </a:xfrm>
          <a:prstGeom prst="rect">
            <a:avLst/>
          </a:prstGeom>
          <a:noFill/>
        </p:spPr>
        <p:txBody>
          <a:bodyPr wrap="square" rtlCol="0">
            <a:spAutoFit/>
          </a:bodyPr>
          <a:lstStyle/>
          <a:p>
            <a:pPr algn="ctr"/>
            <a:r>
              <a:rPr lang="en-US" sz="1000" dirty="0" smtClean="0">
                <a:latin typeface="Verdana" pitchFamily="34" charset="0"/>
              </a:rPr>
              <a:t>2</a:t>
            </a:r>
            <a:endParaRPr lang="en-US" sz="1000" dirty="0">
              <a:latin typeface="Verdana" pitchFamily="34" charset="0"/>
            </a:endParaRPr>
          </a:p>
        </p:txBody>
      </p:sp>
      <p:sp>
        <p:nvSpPr>
          <p:cNvPr id="25" name="TextBox 24"/>
          <p:cNvSpPr txBox="1"/>
          <p:nvPr/>
        </p:nvSpPr>
        <p:spPr>
          <a:xfrm>
            <a:off x="1807534" y="3733800"/>
            <a:ext cx="209350" cy="246221"/>
          </a:xfrm>
          <a:prstGeom prst="rect">
            <a:avLst/>
          </a:prstGeom>
          <a:noFill/>
        </p:spPr>
        <p:txBody>
          <a:bodyPr wrap="square" rtlCol="0">
            <a:spAutoFit/>
          </a:bodyPr>
          <a:lstStyle/>
          <a:p>
            <a:pPr algn="ctr"/>
            <a:r>
              <a:rPr lang="en-US" sz="1000" dirty="0" smtClean="0">
                <a:latin typeface="Verdana" pitchFamily="34" charset="0"/>
              </a:rPr>
              <a:t>1</a:t>
            </a:r>
            <a:endParaRPr lang="en-US" sz="1000" dirty="0">
              <a:latin typeface="Verdana" pitchFamily="34" charset="0"/>
            </a:endParaRPr>
          </a:p>
        </p:txBody>
      </p:sp>
      <p:sp>
        <p:nvSpPr>
          <p:cNvPr id="26" name="TextBox 25"/>
          <p:cNvSpPr txBox="1"/>
          <p:nvPr/>
        </p:nvSpPr>
        <p:spPr>
          <a:xfrm>
            <a:off x="1828800" y="4038600"/>
            <a:ext cx="209350" cy="246221"/>
          </a:xfrm>
          <a:prstGeom prst="rect">
            <a:avLst/>
          </a:prstGeom>
          <a:solidFill>
            <a:schemeClr val="accent3"/>
          </a:solidFill>
        </p:spPr>
        <p:txBody>
          <a:bodyPr wrap="square" rtlCol="0">
            <a:spAutoFit/>
          </a:bodyPr>
          <a:lstStyle/>
          <a:p>
            <a:pPr algn="ctr"/>
            <a:r>
              <a:rPr lang="en-US" sz="1000" dirty="0" smtClean="0">
                <a:latin typeface="Verdana" pitchFamily="34" charset="0"/>
              </a:rPr>
              <a:t>0</a:t>
            </a:r>
            <a:endParaRPr lang="en-US" sz="1000" dirty="0">
              <a:latin typeface="Verdana" pitchFamily="34" charset="0"/>
            </a:endParaRPr>
          </a:p>
        </p:txBody>
      </p:sp>
      <p:sp>
        <p:nvSpPr>
          <p:cNvPr id="29" name="TextBox 28"/>
          <p:cNvSpPr txBox="1"/>
          <p:nvPr/>
        </p:nvSpPr>
        <p:spPr>
          <a:xfrm>
            <a:off x="4538332" y="4178598"/>
            <a:ext cx="381000" cy="246221"/>
          </a:xfrm>
          <a:prstGeom prst="rect">
            <a:avLst/>
          </a:prstGeom>
          <a:noFill/>
        </p:spPr>
        <p:txBody>
          <a:bodyPr wrap="square" rtlCol="0">
            <a:spAutoFit/>
          </a:bodyPr>
          <a:lstStyle/>
          <a:p>
            <a:pPr algn="ctr"/>
            <a:r>
              <a:rPr lang="en-US" sz="1000" dirty="0" smtClean="0">
                <a:latin typeface="Verdana" pitchFamily="34" charset="0"/>
              </a:rPr>
              <a:t>10</a:t>
            </a:r>
            <a:endParaRPr lang="en-US" sz="1000" dirty="0">
              <a:latin typeface="Verdana" pitchFamily="34" charset="0"/>
            </a:endParaRPr>
          </a:p>
        </p:txBody>
      </p:sp>
      <p:sp>
        <p:nvSpPr>
          <p:cNvPr id="30" name="TextBox 29"/>
          <p:cNvSpPr txBox="1"/>
          <p:nvPr/>
        </p:nvSpPr>
        <p:spPr>
          <a:xfrm>
            <a:off x="4343400" y="4169734"/>
            <a:ext cx="209350" cy="246221"/>
          </a:xfrm>
          <a:prstGeom prst="rect">
            <a:avLst/>
          </a:prstGeom>
          <a:noFill/>
        </p:spPr>
        <p:txBody>
          <a:bodyPr wrap="square" rtlCol="0">
            <a:spAutoFit/>
          </a:bodyPr>
          <a:lstStyle/>
          <a:p>
            <a:pPr algn="ctr"/>
            <a:r>
              <a:rPr lang="en-US" sz="1000" dirty="0" smtClean="0">
                <a:latin typeface="Verdana" pitchFamily="34" charset="0"/>
              </a:rPr>
              <a:t>9</a:t>
            </a:r>
            <a:endParaRPr lang="en-US" sz="1000" dirty="0">
              <a:latin typeface="Verdana" pitchFamily="34" charset="0"/>
            </a:endParaRPr>
          </a:p>
        </p:txBody>
      </p:sp>
      <p:sp>
        <p:nvSpPr>
          <p:cNvPr id="31" name="TextBox 30"/>
          <p:cNvSpPr txBox="1"/>
          <p:nvPr/>
        </p:nvSpPr>
        <p:spPr>
          <a:xfrm>
            <a:off x="4082901" y="4180367"/>
            <a:ext cx="209350" cy="246221"/>
          </a:xfrm>
          <a:prstGeom prst="rect">
            <a:avLst/>
          </a:prstGeom>
          <a:noFill/>
        </p:spPr>
        <p:txBody>
          <a:bodyPr wrap="square" rtlCol="0">
            <a:spAutoFit/>
          </a:bodyPr>
          <a:lstStyle/>
          <a:p>
            <a:pPr algn="ctr"/>
            <a:r>
              <a:rPr lang="en-US" sz="1000" dirty="0" smtClean="0">
                <a:latin typeface="Verdana" pitchFamily="34" charset="0"/>
              </a:rPr>
              <a:t>8</a:t>
            </a:r>
            <a:endParaRPr lang="en-US" sz="1000" dirty="0">
              <a:latin typeface="Verdana" pitchFamily="34" charset="0"/>
            </a:endParaRPr>
          </a:p>
        </p:txBody>
      </p:sp>
      <p:sp>
        <p:nvSpPr>
          <p:cNvPr id="32" name="TextBox 31"/>
          <p:cNvSpPr txBox="1"/>
          <p:nvPr/>
        </p:nvSpPr>
        <p:spPr>
          <a:xfrm>
            <a:off x="3820633" y="4178598"/>
            <a:ext cx="209350" cy="246221"/>
          </a:xfrm>
          <a:prstGeom prst="rect">
            <a:avLst/>
          </a:prstGeom>
          <a:noFill/>
        </p:spPr>
        <p:txBody>
          <a:bodyPr wrap="square" rtlCol="0">
            <a:spAutoFit/>
          </a:bodyPr>
          <a:lstStyle/>
          <a:p>
            <a:pPr algn="ctr"/>
            <a:r>
              <a:rPr lang="en-US" sz="1000" dirty="0" smtClean="0">
                <a:latin typeface="Verdana" pitchFamily="34" charset="0"/>
              </a:rPr>
              <a:t>7</a:t>
            </a:r>
            <a:endParaRPr lang="en-US" sz="1000" dirty="0">
              <a:latin typeface="Verdana" pitchFamily="34" charset="0"/>
            </a:endParaRPr>
          </a:p>
        </p:txBody>
      </p:sp>
      <p:sp>
        <p:nvSpPr>
          <p:cNvPr id="33" name="TextBox 32"/>
          <p:cNvSpPr txBox="1"/>
          <p:nvPr/>
        </p:nvSpPr>
        <p:spPr>
          <a:xfrm>
            <a:off x="3560134" y="4178598"/>
            <a:ext cx="209350" cy="246221"/>
          </a:xfrm>
          <a:prstGeom prst="rect">
            <a:avLst/>
          </a:prstGeom>
          <a:noFill/>
        </p:spPr>
        <p:txBody>
          <a:bodyPr wrap="square" rtlCol="0">
            <a:spAutoFit/>
          </a:bodyPr>
          <a:lstStyle/>
          <a:p>
            <a:pPr algn="ctr"/>
            <a:r>
              <a:rPr lang="en-US" sz="1000" dirty="0" smtClean="0">
                <a:latin typeface="Verdana" pitchFamily="34" charset="0"/>
              </a:rPr>
              <a:t>6</a:t>
            </a:r>
            <a:endParaRPr lang="en-US" sz="1000" dirty="0">
              <a:latin typeface="Verdana" pitchFamily="34" charset="0"/>
            </a:endParaRPr>
          </a:p>
        </p:txBody>
      </p:sp>
      <p:sp>
        <p:nvSpPr>
          <p:cNvPr id="34" name="TextBox 33"/>
          <p:cNvSpPr txBox="1"/>
          <p:nvPr/>
        </p:nvSpPr>
        <p:spPr>
          <a:xfrm>
            <a:off x="3276600" y="4178598"/>
            <a:ext cx="209350" cy="246221"/>
          </a:xfrm>
          <a:prstGeom prst="rect">
            <a:avLst/>
          </a:prstGeom>
          <a:noFill/>
        </p:spPr>
        <p:txBody>
          <a:bodyPr wrap="square" rtlCol="0">
            <a:spAutoFit/>
          </a:bodyPr>
          <a:lstStyle/>
          <a:p>
            <a:pPr algn="ctr"/>
            <a:r>
              <a:rPr lang="en-US" sz="1000" dirty="0" smtClean="0">
                <a:latin typeface="Verdana" pitchFamily="34" charset="0"/>
              </a:rPr>
              <a:t>5</a:t>
            </a:r>
            <a:endParaRPr lang="en-US" sz="1000" dirty="0">
              <a:latin typeface="Verdana" pitchFamily="34" charset="0"/>
            </a:endParaRPr>
          </a:p>
        </p:txBody>
      </p:sp>
      <p:sp>
        <p:nvSpPr>
          <p:cNvPr id="36" name="TextBox 35"/>
          <p:cNvSpPr txBox="1"/>
          <p:nvPr/>
        </p:nvSpPr>
        <p:spPr>
          <a:xfrm>
            <a:off x="3016101" y="4178598"/>
            <a:ext cx="209350" cy="246221"/>
          </a:xfrm>
          <a:prstGeom prst="rect">
            <a:avLst/>
          </a:prstGeom>
          <a:noFill/>
        </p:spPr>
        <p:txBody>
          <a:bodyPr wrap="square" rtlCol="0">
            <a:spAutoFit/>
          </a:bodyPr>
          <a:lstStyle/>
          <a:p>
            <a:pPr algn="ctr"/>
            <a:r>
              <a:rPr lang="en-US" sz="1000" dirty="0" smtClean="0">
                <a:latin typeface="Verdana" pitchFamily="34" charset="0"/>
              </a:rPr>
              <a:t>4</a:t>
            </a:r>
            <a:endParaRPr lang="en-US" sz="1000" dirty="0">
              <a:latin typeface="Verdana" pitchFamily="34" charset="0"/>
            </a:endParaRPr>
          </a:p>
        </p:txBody>
      </p:sp>
      <p:sp>
        <p:nvSpPr>
          <p:cNvPr id="37" name="TextBox 36"/>
          <p:cNvSpPr txBox="1"/>
          <p:nvPr/>
        </p:nvSpPr>
        <p:spPr>
          <a:xfrm>
            <a:off x="2743200" y="4178598"/>
            <a:ext cx="209350" cy="246221"/>
          </a:xfrm>
          <a:prstGeom prst="rect">
            <a:avLst/>
          </a:prstGeom>
          <a:noFill/>
        </p:spPr>
        <p:txBody>
          <a:bodyPr wrap="square" rtlCol="0">
            <a:spAutoFit/>
          </a:bodyPr>
          <a:lstStyle/>
          <a:p>
            <a:pPr algn="ctr"/>
            <a:r>
              <a:rPr lang="en-US" sz="1000" dirty="0" smtClean="0">
                <a:latin typeface="Verdana" pitchFamily="34" charset="0"/>
              </a:rPr>
              <a:t>3</a:t>
            </a:r>
            <a:endParaRPr lang="en-US" sz="1000" dirty="0">
              <a:latin typeface="Verdana" pitchFamily="34" charset="0"/>
            </a:endParaRPr>
          </a:p>
        </p:txBody>
      </p:sp>
      <p:sp>
        <p:nvSpPr>
          <p:cNvPr id="38" name="TextBox 37"/>
          <p:cNvSpPr txBox="1"/>
          <p:nvPr/>
        </p:nvSpPr>
        <p:spPr>
          <a:xfrm>
            <a:off x="2482701" y="4178598"/>
            <a:ext cx="209350" cy="246221"/>
          </a:xfrm>
          <a:prstGeom prst="rect">
            <a:avLst/>
          </a:prstGeom>
          <a:noFill/>
        </p:spPr>
        <p:txBody>
          <a:bodyPr wrap="square" rtlCol="0">
            <a:spAutoFit/>
          </a:bodyPr>
          <a:lstStyle/>
          <a:p>
            <a:pPr algn="ctr"/>
            <a:r>
              <a:rPr lang="en-US" sz="1000" dirty="0" smtClean="0">
                <a:latin typeface="Verdana" pitchFamily="34" charset="0"/>
              </a:rPr>
              <a:t>2</a:t>
            </a:r>
            <a:endParaRPr lang="en-US" sz="1000" dirty="0">
              <a:latin typeface="Verdana" pitchFamily="34" charset="0"/>
            </a:endParaRPr>
          </a:p>
        </p:txBody>
      </p:sp>
      <p:sp>
        <p:nvSpPr>
          <p:cNvPr id="39" name="TextBox 38"/>
          <p:cNvSpPr txBox="1"/>
          <p:nvPr/>
        </p:nvSpPr>
        <p:spPr>
          <a:xfrm>
            <a:off x="2209800" y="4178598"/>
            <a:ext cx="209350" cy="246221"/>
          </a:xfrm>
          <a:prstGeom prst="rect">
            <a:avLst/>
          </a:prstGeom>
          <a:noFill/>
        </p:spPr>
        <p:txBody>
          <a:bodyPr wrap="square" rtlCol="0">
            <a:spAutoFit/>
          </a:bodyPr>
          <a:lstStyle/>
          <a:p>
            <a:pPr algn="ctr"/>
            <a:r>
              <a:rPr lang="en-US" sz="1000" dirty="0" smtClean="0">
                <a:latin typeface="Verdana" pitchFamily="34" charset="0"/>
              </a:rPr>
              <a:t>1</a:t>
            </a:r>
            <a:endParaRPr lang="en-US" sz="1000" dirty="0">
              <a:latin typeface="Verdana" pitchFamily="34" charset="0"/>
            </a:endParaRPr>
          </a:p>
        </p:txBody>
      </p:sp>
      <p:cxnSp>
        <p:nvCxnSpPr>
          <p:cNvPr id="41" name="Straight Arrow Connector 40"/>
          <p:cNvCxnSpPr/>
          <p:nvPr/>
        </p:nvCxnSpPr>
        <p:spPr bwMode="auto">
          <a:xfrm>
            <a:off x="2047672" y="4128107"/>
            <a:ext cx="28956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rot="5400000" flipH="1" flipV="1">
            <a:off x="647700" y="2724597"/>
            <a:ext cx="28194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5" name="TextBox 44"/>
          <p:cNvSpPr txBox="1"/>
          <p:nvPr/>
        </p:nvSpPr>
        <p:spPr>
          <a:xfrm>
            <a:off x="5562600" y="762000"/>
            <a:ext cx="4191000" cy="1950534"/>
          </a:xfrm>
          <a:prstGeom prst="rect">
            <a:avLst/>
          </a:prstGeom>
          <a:noFill/>
        </p:spPr>
        <p:txBody>
          <a:bodyPr wrap="square" rtlCol="0">
            <a:spAutoFit/>
          </a:bodyPr>
          <a:lstStyle/>
          <a:p>
            <a:pPr marL="228600" indent="-228600">
              <a:lnSpc>
                <a:spcPct val="150000"/>
              </a:lnSpc>
              <a:buFont typeface="+mj-lt"/>
              <a:buAutoNum type="arabicPeriod" startAt="9"/>
            </a:pPr>
            <a:r>
              <a:rPr lang="en-US" sz="1050" dirty="0" smtClean="0">
                <a:latin typeface="Verdana" pitchFamily="34" charset="0"/>
              </a:rPr>
              <a:t>On this graph, where is point E located?</a:t>
            </a:r>
          </a:p>
          <a:p>
            <a:pPr marL="228600" indent="-228600">
              <a:buFont typeface="+mj-lt"/>
              <a:buAutoNum type="arabicPeriod" startAt="9"/>
            </a:pPr>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 (3, 5)</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 (5, 3)</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 (6, 3)</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 (8, 1)</a:t>
            </a:r>
            <a:endParaRPr lang="en-US" sz="1050" dirty="0">
              <a:latin typeface="Verdana" pitchFamily="34" charset="0"/>
            </a:endParaRPr>
          </a:p>
        </p:txBody>
      </p:sp>
      <p:sp>
        <p:nvSpPr>
          <p:cNvPr id="40" name="Oval 39"/>
          <p:cNvSpPr/>
          <p:nvPr/>
        </p:nvSpPr>
        <p:spPr bwMode="auto">
          <a:xfrm>
            <a:off x="4419600" y="175260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2" name="Oval 41"/>
          <p:cNvSpPr/>
          <p:nvPr/>
        </p:nvSpPr>
        <p:spPr bwMode="auto">
          <a:xfrm>
            <a:off x="3086912" y="1747736"/>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4419600" y="381000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6" name="Oval 45"/>
          <p:cNvSpPr/>
          <p:nvPr/>
        </p:nvSpPr>
        <p:spPr bwMode="auto">
          <a:xfrm>
            <a:off x="3095625" y="3829050"/>
            <a:ext cx="76200" cy="762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019175"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
        <p:nvSpPr>
          <p:cNvPr id="47" name="TextBox 46"/>
          <p:cNvSpPr txBox="1"/>
          <p:nvPr/>
        </p:nvSpPr>
        <p:spPr>
          <a:xfrm>
            <a:off x="2868040" y="3733800"/>
            <a:ext cx="228600" cy="246221"/>
          </a:xfrm>
          <a:prstGeom prst="rect">
            <a:avLst/>
          </a:prstGeom>
          <a:noFill/>
        </p:spPr>
        <p:txBody>
          <a:bodyPr wrap="square" rtlCol="0">
            <a:spAutoFit/>
          </a:bodyPr>
          <a:lstStyle/>
          <a:p>
            <a:r>
              <a:rPr lang="en-US" sz="1000" b="1" dirty="0" smtClean="0">
                <a:latin typeface="Verdana" pitchFamily="34" charset="0"/>
              </a:rPr>
              <a:t>A</a:t>
            </a:r>
            <a:endParaRPr lang="en-US" sz="1000" b="1" dirty="0">
              <a:latin typeface="Verdana" pitchFamily="34" charset="0"/>
            </a:endParaRPr>
          </a:p>
        </p:txBody>
      </p:sp>
      <p:sp>
        <p:nvSpPr>
          <p:cNvPr id="48" name="TextBox 47"/>
          <p:cNvSpPr txBox="1"/>
          <p:nvPr/>
        </p:nvSpPr>
        <p:spPr>
          <a:xfrm>
            <a:off x="4432568" y="3724072"/>
            <a:ext cx="228600" cy="246221"/>
          </a:xfrm>
          <a:prstGeom prst="rect">
            <a:avLst/>
          </a:prstGeom>
          <a:noFill/>
        </p:spPr>
        <p:txBody>
          <a:bodyPr wrap="square" rtlCol="0">
            <a:spAutoFit/>
          </a:bodyPr>
          <a:lstStyle/>
          <a:p>
            <a:r>
              <a:rPr lang="en-US" sz="1000" b="1" dirty="0" smtClean="0">
                <a:latin typeface="Verdana" pitchFamily="34" charset="0"/>
              </a:rPr>
              <a:t>B</a:t>
            </a:r>
            <a:endParaRPr lang="en-US" sz="1000" b="1" dirty="0">
              <a:latin typeface="Verdana" pitchFamily="34" charset="0"/>
            </a:endParaRPr>
          </a:p>
        </p:txBody>
      </p:sp>
      <p:sp>
        <p:nvSpPr>
          <p:cNvPr id="49" name="TextBox 48"/>
          <p:cNvSpPr txBox="1"/>
          <p:nvPr/>
        </p:nvSpPr>
        <p:spPr>
          <a:xfrm>
            <a:off x="4447160" y="1666672"/>
            <a:ext cx="228600" cy="246221"/>
          </a:xfrm>
          <a:prstGeom prst="rect">
            <a:avLst/>
          </a:prstGeom>
          <a:noFill/>
        </p:spPr>
        <p:txBody>
          <a:bodyPr wrap="square" rtlCol="0">
            <a:spAutoFit/>
          </a:bodyPr>
          <a:lstStyle/>
          <a:p>
            <a:r>
              <a:rPr lang="en-US" sz="1000" b="1" dirty="0" smtClean="0">
                <a:latin typeface="Verdana" pitchFamily="34" charset="0"/>
              </a:rPr>
              <a:t>C</a:t>
            </a:r>
            <a:endParaRPr lang="en-US" sz="1000" b="1" dirty="0">
              <a:latin typeface="Verdana" pitchFamily="34" charset="0"/>
            </a:endParaRPr>
          </a:p>
        </p:txBody>
      </p:sp>
      <p:sp>
        <p:nvSpPr>
          <p:cNvPr id="50" name="TextBox 49"/>
          <p:cNvSpPr txBox="1"/>
          <p:nvPr/>
        </p:nvSpPr>
        <p:spPr>
          <a:xfrm>
            <a:off x="2866416" y="1652080"/>
            <a:ext cx="228600" cy="246221"/>
          </a:xfrm>
          <a:prstGeom prst="rect">
            <a:avLst/>
          </a:prstGeom>
          <a:noFill/>
        </p:spPr>
        <p:txBody>
          <a:bodyPr wrap="square" rtlCol="0">
            <a:spAutoFit/>
          </a:bodyPr>
          <a:lstStyle/>
          <a:p>
            <a:r>
              <a:rPr lang="en-US" sz="1000" b="1" dirty="0" smtClean="0">
                <a:latin typeface="Verdana" pitchFamily="34" charset="0"/>
              </a:rPr>
              <a:t>D</a:t>
            </a:r>
            <a:endParaRPr lang="en-US" sz="1000" b="1" dirty="0">
              <a:latin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2"/>
          <p:cNvSpPr txBox="1">
            <a:spLocks noChangeArrowheads="1"/>
          </p:cNvSpPr>
          <p:nvPr/>
        </p:nvSpPr>
        <p:spPr bwMode="auto">
          <a:xfrm>
            <a:off x="8839200" y="7413625"/>
            <a:ext cx="749300" cy="2889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8</a:t>
            </a:r>
            <a:endParaRPr lang="en-US" sz="700" dirty="0">
              <a:latin typeface="Verdana" pitchFamily="34" charset="0"/>
            </a:endParaRPr>
          </a:p>
        </p:txBody>
      </p:sp>
      <p:sp>
        <p:nvSpPr>
          <p:cNvPr id="10242" name="Text Box 3"/>
          <p:cNvSpPr txBox="1">
            <a:spLocks noChangeArrowheads="1"/>
          </p:cNvSpPr>
          <p:nvPr/>
        </p:nvSpPr>
        <p:spPr bwMode="auto">
          <a:xfrm>
            <a:off x="3962400" y="7413625"/>
            <a:ext cx="749300" cy="276225"/>
          </a:xfrm>
          <a:prstGeom prst="rect">
            <a:avLst/>
          </a:prstGeom>
          <a:noFill/>
          <a:ln w="9525">
            <a:noFill/>
            <a:miter lim="800000"/>
            <a:headEnd/>
            <a:tailEnd/>
          </a:ln>
        </p:spPr>
        <p:txBody>
          <a:bodyPr/>
          <a:lstStyle/>
          <a:p>
            <a:pPr algn="r" defTabSz="1019175"/>
            <a:r>
              <a:rPr lang="en-US" sz="700" dirty="0">
                <a:latin typeface="Verdana" pitchFamily="34" charset="0"/>
              </a:rPr>
              <a:t>Page 3</a:t>
            </a:r>
          </a:p>
        </p:txBody>
      </p:sp>
      <p:sp>
        <p:nvSpPr>
          <p:cNvPr id="9" name="TextBox 8"/>
          <p:cNvSpPr txBox="1"/>
          <p:nvPr/>
        </p:nvSpPr>
        <p:spPr>
          <a:xfrm>
            <a:off x="685800" y="5016401"/>
            <a:ext cx="3657600" cy="2108269"/>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14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21" name="TextBox 20"/>
          <p:cNvSpPr txBox="1"/>
          <p:nvPr/>
        </p:nvSpPr>
        <p:spPr>
          <a:xfrm>
            <a:off x="5791200" y="5086350"/>
            <a:ext cx="3657600" cy="20313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2" name="TextBox 11"/>
          <p:cNvSpPr txBox="1"/>
          <p:nvPr/>
        </p:nvSpPr>
        <p:spPr>
          <a:xfrm>
            <a:off x="5943600" y="7086600"/>
            <a:ext cx="3505200" cy="200055"/>
          </a:xfrm>
          <a:prstGeom prst="rect">
            <a:avLst/>
          </a:prstGeom>
          <a:noFill/>
        </p:spPr>
        <p:txBody>
          <a:bodyPr wrap="square" rtlCol="0">
            <a:spAutoFit/>
          </a:bodyPr>
          <a:lstStyle/>
          <a:p>
            <a:r>
              <a:rPr lang="en-US" sz="700" dirty="0" smtClean="0"/>
              <a:t>2010 – 2012 Sample Tests Oregon Department of Education</a:t>
            </a:r>
          </a:p>
        </p:txBody>
      </p:sp>
      <p:sp>
        <p:nvSpPr>
          <p:cNvPr id="14" name="Rectangle 13"/>
          <p:cNvSpPr/>
          <p:nvPr/>
        </p:nvSpPr>
        <p:spPr>
          <a:xfrm>
            <a:off x="5638800" y="304800"/>
            <a:ext cx="3962400" cy="338554"/>
          </a:xfrm>
          <a:prstGeom prst="rect">
            <a:avLst/>
          </a:prstGeom>
        </p:spPr>
        <p:txBody>
          <a:bodyPr wrap="square">
            <a:spAutoFit/>
          </a:bodyPr>
          <a:lstStyle/>
          <a:p>
            <a:r>
              <a:rPr lang="en-US" sz="800" b="1" dirty="0" smtClean="0">
                <a:solidFill>
                  <a:schemeClr val="bg1">
                    <a:lumMod val="75000"/>
                  </a:schemeClr>
                </a:solidFill>
              </a:rPr>
              <a:t>5.1.7 Construct and analyze double bar, line, and circle graphs to solve problems involving fractions and decimals.</a:t>
            </a:r>
            <a:endParaRPr lang="en-US" sz="800" b="1" dirty="0">
              <a:solidFill>
                <a:schemeClr val="bg1">
                  <a:lumMod val="75000"/>
                </a:schemeClr>
              </a:solidFill>
              <a:latin typeface="Verdana"/>
            </a:endParaRPr>
          </a:p>
        </p:txBody>
      </p:sp>
      <p:sp>
        <p:nvSpPr>
          <p:cNvPr id="20" name="TextBox 19"/>
          <p:cNvSpPr txBox="1"/>
          <p:nvPr/>
        </p:nvSpPr>
        <p:spPr>
          <a:xfrm>
            <a:off x="685800" y="7115145"/>
            <a:ext cx="2514600" cy="200055"/>
          </a:xfrm>
          <a:prstGeom prst="rect">
            <a:avLst/>
          </a:prstGeom>
          <a:noFill/>
        </p:spPr>
        <p:txBody>
          <a:bodyPr wrap="square" rtlCol="0">
            <a:spAutoFit/>
          </a:bodyPr>
          <a:lstStyle/>
          <a:p>
            <a:r>
              <a:rPr lang="en-US" sz="700" dirty="0" smtClean="0">
                <a:latin typeface="Verdana" pitchFamily="34" charset="0"/>
              </a:rPr>
              <a:t>Rick and Susan Richmond 2010 - 2011</a:t>
            </a:r>
            <a:endParaRPr lang="en-US" sz="700" dirty="0">
              <a:latin typeface="Verdana" pitchFamily="34" charset="0"/>
            </a:endParaRPr>
          </a:p>
        </p:txBody>
      </p:sp>
      <p:sp>
        <p:nvSpPr>
          <p:cNvPr id="16" name="Rectangle 15"/>
          <p:cNvSpPr/>
          <p:nvPr/>
        </p:nvSpPr>
        <p:spPr>
          <a:xfrm>
            <a:off x="457200" y="304800"/>
            <a:ext cx="4267200" cy="461665"/>
          </a:xfrm>
          <a:prstGeom prst="rect">
            <a:avLst/>
          </a:prstGeom>
        </p:spPr>
        <p:txBody>
          <a:bodyPr wrap="square">
            <a:spAutoFit/>
          </a:bodyPr>
          <a:lstStyle/>
          <a:p>
            <a:r>
              <a:rPr lang="en-US" sz="800" b="1" dirty="0" smtClean="0">
                <a:solidFill>
                  <a:schemeClr val="bg1">
                    <a:lumMod val="75000"/>
                  </a:schemeClr>
                </a:solidFill>
              </a:rPr>
              <a:t>5.1.6 Use ordered pairs on coordinate graphs to specify locations and describe paths</a:t>
            </a:r>
            <a:endParaRPr lang="en-US" sz="800" b="1" dirty="0" smtClean="0">
              <a:solidFill>
                <a:schemeClr val="bg1">
                  <a:lumMod val="75000"/>
                </a:schemeClr>
              </a:solidFill>
              <a:latin typeface="Verdana"/>
            </a:endParaRPr>
          </a:p>
          <a:p>
            <a:r>
              <a:rPr lang="en-US" sz="800" b="1" dirty="0" smtClean="0">
                <a:solidFill>
                  <a:schemeClr val="bg1">
                    <a:lumMod val="75000"/>
                  </a:schemeClr>
                </a:solidFill>
              </a:rPr>
              <a:t>.</a:t>
            </a:r>
            <a:r>
              <a:rPr lang="en-US" sz="800" dirty="0" smtClean="0">
                <a:solidFill>
                  <a:schemeClr val="bg1">
                    <a:lumMod val="75000"/>
                  </a:schemeClr>
                </a:solidFill>
              </a:rPr>
              <a:t>. </a:t>
            </a:r>
          </a:p>
        </p:txBody>
      </p:sp>
      <p:pic>
        <p:nvPicPr>
          <p:cNvPr id="3074" name="Picture 2"/>
          <p:cNvPicPr>
            <a:picLocks noChangeAspect="1" noChangeArrowheads="1"/>
          </p:cNvPicPr>
          <p:nvPr/>
        </p:nvPicPr>
        <p:blipFill>
          <a:blip r:embed="rId3"/>
          <a:srcRect l="27083" t="35469" r="48228" b="26549"/>
          <a:stretch>
            <a:fillRect/>
          </a:stretch>
        </p:blipFill>
        <p:spPr bwMode="auto">
          <a:xfrm>
            <a:off x="8016240" y="1600201"/>
            <a:ext cx="1584960" cy="1828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a:srcRect l="21736" t="15417" r="43820" b="38657"/>
          <a:stretch>
            <a:fillRect/>
          </a:stretch>
        </p:blipFill>
        <p:spPr bwMode="auto">
          <a:xfrm>
            <a:off x="2133600" y="1828800"/>
            <a:ext cx="2438400" cy="2438400"/>
          </a:xfrm>
          <a:prstGeom prst="rect">
            <a:avLst/>
          </a:prstGeom>
          <a:noFill/>
          <a:ln w="9525">
            <a:noFill/>
            <a:miter lim="800000"/>
            <a:headEnd/>
            <a:tailEnd/>
          </a:ln>
          <a:effectLst/>
        </p:spPr>
      </p:pic>
      <p:sp>
        <p:nvSpPr>
          <p:cNvPr id="13" name="TextBox 12"/>
          <p:cNvSpPr txBox="1"/>
          <p:nvPr/>
        </p:nvSpPr>
        <p:spPr>
          <a:xfrm>
            <a:off x="533400" y="762000"/>
            <a:ext cx="4191000" cy="2677656"/>
          </a:xfrm>
          <a:prstGeom prst="rect">
            <a:avLst/>
          </a:prstGeom>
          <a:noFill/>
        </p:spPr>
        <p:txBody>
          <a:bodyPr wrap="square" rtlCol="0">
            <a:spAutoFit/>
          </a:bodyPr>
          <a:lstStyle/>
          <a:p>
            <a:pPr marL="228600" indent="-228600">
              <a:buFont typeface="+mj-lt"/>
              <a:buAutoNum type="arabicPeriod" startAt="3"/>
            </a:pPr>
            <a:r>
              <a:rPr lang="en-US" sz="1050" dirty="0" smtClean="0">
                <a:latin typeface="Verdana" pitchFamily="34" charset="0"/>
              </a:rPr>
              <a:t>Points R,S,T and U are plotted on the grid as shown.</a:t>
            </a:r>
          </a:p>
          <a:p>
            <a:pPr marL="228600" indent="-228600">
              <a:buFont typeface="+mj-lt"/>
              <a:buAutoNum type="arabicPeriod" startAt="3"/>
            </a:pPr>
            <a:endParaRPr lang="en-US" sz="1050" dirty="0" smtClean="0">
              <a:latin typeface="Verdana" pitchFamily="34" charset="0"/>
            </a:endParaRPr>
          </a:p>
          <a:p>
            <a:pPr marL="228600" indent="-228600"/>
            <a:r>
              <a:rPr lang="en-US" sz="1050" dirty="0" smtClean="0">
                <a:latin typeface="Verdana" pitchFamily="34" charset="0"/>
              </a:rPr>
              <a:t>	Which Point is located at (2, -2)?</a:t>
            </a: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Point R</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Point S</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Point T</a:t>
            </a:r>
          </a:p>
          <a:p>
            <a:pPr marL="457200" indent="-228600">
              <a:buFont typeface="+mj-lt"/>
              <a:buAutoNum type="alphaUcPeriod"/>
            </a:pPr>
            <a:endParaRPr lang="en-US" sz="1050" dirty="0" smtClean="0">
              <a:latin typeface="Verdana" pitchFamily="34" charset="0"/>
            </a:endParaRPr>
          </a:p>
          <a:p>
            <a:pPr marL="457200" indent="-228600">
              <a:buFont typeface="+mj-lt"/>
              <a:buAutoNum type="alphaUcPeriod"/>
            </a:pPr>
            <a:r>
              <a:rPr lang="en-US" sz="1050" dirty="0" smtClean="0">
                <a:latin typeface="Verdana" pitchFamily="34" charset="0"/>
              </a:rPr>
              <a:t>Point U</a:t>
            </a:r>
          </a:p>
          <a:p>
            <a:pPr marL="228600" indent="-228600"/>
            <a:endParaRPr lang="en-US" sz="1050" dirty="0">
              <a:latin typeface="Verdana" pitchFamily="34" charset="0"/>
            </a:endParaRPr>
          </a:p>
        </p:txBody>
      </p:sp>
      <p:sp>
        <p:nvSpPr>
          <p:cNvPr id="15" name="TextBox 14"/>
          <p:cNvSpPr txBox="1"/>
          <p:nvPr/>
        </p:nvSpPr>
        <p:spPr>
          <a:xfrm>
            <a:off x="5562600" y="762000"/>
            <a:ext cx="3886200" cy="3108543"/>
          </a:xfrm>
          <a:prstGeom prst="rect">
            <a:avLst/>
          </a:prstGeom>
          <a:noFill/>
        </p:spPr>
        <p:txBody>
          <a:bodyPr wrap="square" rtlCol="0">
            <a:spAutoFit/>
          </a:bodyPr>
          <a:lstStyle/>
          <a:p>
            <a:pPr marL="228600" indent="-228600">
              <a:buFont typeface="+mj-lt"/>
              <a:buAutoNum type="arabicPeriod" startAt="8"/>
            </a:pPr>
            <a:r>
              <a:rPr lang="en-US" sz="1050" dirty="0" smtClean="0">
                <a:latin typeface="Verdana" pitchFamily="34" charset="0"/>
              </a:rPr>
              <a:t>The student café sells pizza, hamburgers, hot dogs, burritos, and fries.</a:t>
            </a:r>
          </a:p>
          <a:p>
            <a:pPr marL="228600" indent="-228600">
              <a:buFont typeface="+mj-lt"/>
              <a:buAutoNum type="arabicPeriod" startAt="8"/>
            </a:pPr>
            <a:endParaRPr lang="en-US" sz="1050" dirty="0" smtClean="0">
              <a:latin typeface="Verdana" pitchFamily="34" charset="0"/>
            </a:endParaRPr>
          </a:p>
          <a:p>
            <a:pPr marL="228600" indent="-228600"/>
            <a:r>
              <a:rPr lang="en-US" sz="1050" dirty="0" smtClean="0">
                <a:latin typeface="Verdana" pitchFamily="34" charset="0"/>
              </a:rPr>
              <a:t>	Which items DO NOT make up approximately one half of the sales?</a:t>
            </a: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228600" indent="-228600"/>
            <a:endParaRPr lang="en-US" sz="1050" dirty="0" smtClean="0">
              <a:latin typeface="Verdana" pitchFamily="34" charset="0"/>
            </a:endParaRPr>
          </a:p>
          <a:p>
            <a:pPr marL="457200" indent="-228600">
              <a:buFont typeface="+mj-lt"/>
              <a:buAutoNum type="alphaUcPeriod"/>
            </a:pPr>
            <a:r>
              <a:rPr lang="en-US" sz="1000" dirty="0" smtClean="0">
                <a:latin typeface="Verdana" pitchFamily="34" charset="0"/>
              </a:rPr>
              <a:t>Hamburger and fries</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Hamburger, burrito, and pizza</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Burrito and fries</a:t>
            </a:r>
          </a:p>
          <a:p>
            <a:pPr marL="457200" indent="-228600">
              <a:buFont typeface="+mj-lt"/>
              <a:buAutoNum type="alphaUcPeriod"/>
            </a:pPr>
            <a:endParaRPr lang="en-US" sz="1000" dirty="0" smtClean="0">
              <a:latin typeface="Verdana" pitchFamily="34" charset="0"/>
            </a:endParaRPr>
          </a:p>
          <a:p>
            <a:pPr marL="457200" indent="-228600">
              <a:buFont typeface="+mj-lt"/>
              <a:buAutoNum type="alphaUcPeriod"/>
            </a:pPr>
            <a:r>
              <a:rPr lang="en-US" sz="1000" dirty="0" smtClean="0">
                <a:latin typeface="Verdana" pitchFamily="34" charset="0"/>
              </a:rPr>
              <a:t>Hot dog, burrito, and pizza</a:t>
            </a:r>
          </a:p>
          <a:p>
            <a:pPr marL="228600" indent="-228600"/>
            <a:endParaRPr lang="en-US" sz="1050" dirty="0">
              <a:latin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2"/>
          <p:cNvSpPr txBox="1">
            <a:spLocks noChangeArrowheads="1"/>
          </p:cNvSpPr>
          <p:nvPr/>
        </p:nvSpPr>
        <p:spPr bwMode="auto">
          <a:xfrm>
            <a:off x="8839200" y="7413625"/>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4</a:t>
            </a:r>
          </a:p>
        </p:txBody>
      </p:sp>
      <p:sp>
        <p:nvSpPr>
          <p:cNvPr id="12290" name="Text Box 3"/>
          <p:cNvSpPr txBox="1">
            <a:spLocks noChangeArrowheads="1"/>
          </p:cNvSpPr>
          <p:nvPr/>
        </p:nvSpPr>
        <p:spPr bwMode="auto">
          <a:xfrm>
            <a:off x="3962400" y="7404100"/>
            <a:ext cx="749300" cy="250825"/>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7</a:t>
            </a:r>
            <a:endParaRPr lang="en-US" sz="700" dirty="0">
              <a:latin typeface="Verdana" pitchFamily="34" charset="0"/>
            </a:endParaRPr>
          </a:p>
        </p:txBody>
      </p:sp>
      <p:sp>
        <p:nvSpPr>
          <p:cNvPr id="14" name="TextBox 13"/>
          <p:cNvSpPr txBox="1"/>
          <p:nvPr/>
        </p:nvSpPr>
        <p:spPr>
          <a:xfrm>
            <a:off x="5562600" y="4724400"/>
            <a:ext cx="40386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9" name="TextBox 8"/>
          <p:cNvSpPr txBox="1"/>
          <p:nvPr/>
        </p:nvSpPr>
        <p:spPr>
          <a:xfrm>
            <a:off x="533400" y="4724400"/>
            <a:ext cx="4267200" cy="2169825"/>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5" name="Rectangle 14"/>
          <p:cNvSpPr/>
          <p:nvPr/>
        </p:nvSpPr>
        <p:spPr>
          <a:xfrm>
            <a:off x="447675" y="314325"/>
            <a:ext cx="4343400" cy="338554"/>
          </a:xfrm>
          <a:prstGeom prst="rect">
            <a:avLst/>
          </a:prstGeom>
        </p:spPr>
        <p:txBody>
          <a:bodyPr wrap="square">
            <a:spAutoFit/>
          </a:bodyPr>
          <a:lstStyle/>
          <a:p>
            <a:r>
              <a:rPr lang="en-US" sz="800" b="1" dirty="0" smtClean="0">
                <a:solidFill>
                  <a:schemeClr val="bg1">
                    <a:lumMod val="75000"/>
                  </a:schemeClr>
                </a:solidFill>
              </a:rPr>
              <a:t>5.1.7 Construct and analyze double bar, line, and circle graphs to solve problems involving fractions and decimals. </a:t>
            </a:r>
            <a:endParaRPr lang="en-US" sz="800" b="1" dirty="0">
              <a:solidFill>
                <a:schemeClr val="bg1">
                  <a:lumMod val="75000"/>
                </a:schemeClr>
              </a:solidFill>
              <a:latin typeface="Verdana"/>
            </a:endParaRPr>
          </a:p>
        </p:txBody>
      </p:sp>
      <p:sp>
        <p:nvSpPr>
          <p:cNvPr id="16" name="Rectangle 15"/>
          <p:cNvSpPr/>
          <p:nvPr/>
        </p:nvSpPr>
        <p:spPr>
          <a:xfrm>
            <a:off x="5562600" y="304800"/>
            <a:ext cx="4191000" cy="338554"/>
          </a:xfrm>
          <a:prstGeom prst="rect">
            <a:avLst/>
          </a:prstGeom>
        </p:spPr>
        <p:txBody>
          <a:bodyPr wrap="square">
            <a:spAutoFit/>
          </a:bodyPr>
          <a:lstStyle/>
          <a:p>
            <a:r>
              <a:rPr lang="en-US" sz="800" b="1" dirty="0" smtClean="0">
                <a:solidFill>
                  <a:schemeClr val="bg1">
                    <a:lumMod val="75000"/>
                  </a:schemeClr>
                </a:solidFill>
              </a:rPr>
              <a:t>5.1.7 Construct and analyze double bar, line, and circle graphs to solve problems involving fractions and decimals.</a:t>
            </a:r>
            <a:endParaRPr lang="en-US" sz="800" b="1" dirty="0">
              <a:solidFill>
                <a:schemeClr val="bg1">
                  <a:lumMod val="75000"/>
                </a:schemeClr>
              </a:solidFill>
              <a:latin typeface="Verdana"/>
            </a:endParaRPr>
          </a:p>
        </p:txBody>
      </p:sp>
      <p:sp>
        <p:nvSpPr>
          <p:cNvPr id="10" name="Rectangle 9"/>
          <p:cNvSpPr/>
          <p:nvPr/>
        </p:nvSpPr>
        <p:spPr>
          <a:xfrm>
            <a:off x="457200" y="914400"/>
            <a:ext cx="4267200" cy="2092881"/>
          </a:xfrm>
          <a:prstGeom prst="rect">
            <a:avLst/>
          </a:prstGeom>
        </p:spPr>
        <p:txBody>
          <a:bodyPr wrap="square">
            <a:spAutoFit/>
          </a:bodyPr>
          <a:lstStyle/>
          <a:p>
            <a:pPr marL="228600" indent="-228600">
              <a:buFont typeface="+mj-lt"/>
              <a:buAutoNum type="arabicPeriod" startAt="7"/>
            </a:pPr>
            <a:r>
              <a:rPr lang="en-US" sz="1000" dirty="0" smtClean="0"/>
              <a:t>Part of this rectangle is shaded.</a:t>
            </a:r>
          </a:p>
          <a:p>
            <a:endParaRPr lang="en-US" sz="1000" dirty="0" smtClean="0"/>
          </a:p>
          <a:p>
            <a:pPr marL="228600"/>
            <a:r>
              <a:rPr lang="en-US" sz="1000" dirty="0" smtClean="0"/>
              <a:t>Which number represents the shaded part of the rectangle?</a:t>
            </a:r>
          </a:p>
          <a:p>
            <a:endParaRPr lang="en-US" sz="1000" dirty="0" smtClean="0"/>
          </a:p>
          <a:p>
            <a:endParaRPr lang="en-US" sz="1000" dirty="0" smtClean="0"/>
          </a:p>
          <a:p>
            <a:endParaRPr lang="en-US" sz="1000" dirty="0" smtClean="0"/>
          </a:p>
          <a:p>
            <a:pPr marL="628650" indent="-228600">
              <a:buFont typeface="+mj-lt"/>
              <a:buAutoNum type="alphaUcPeriod"/>
            </a:pPr>
            <a:r>
              <a:rPr lang="en-US" sz="1000" dirty="0" smtClean="0"/>
              <a:t>25%</a:t>
            </a:r>
          </a:p>
          <a:p>
            <a:pPr marL="628650" indent="-228600">
              <a:buFont typeface="+mj-lt"/>
              <a:buAutoNum type="alphaUcPeriod"/>
            </a:pPr>
            <a:endParaRPr lang="en-US" sz="1000" dirty="0" smtClean="0"/>
          </a:p>
          <a:p>
            <a:pPr marL="628650" indent="-228600">
              <a:buFont typeface="+mj-lt"/>
              <a:buAutoNum type="alphaUcPeriod"/>
            </a:pPr>
            <a:r>
              <a:rPr lang="en-US" sz="1000" dirty="0" smtClean="0"/>
              <a:t>0.3</a:t>
            </a:r>
          </a:p>
          <a:p>
            <a:pPr marL="628650" indent="-228600">
              <a:buFont typeface="+mj-lt"/>
              <a:buAutoNum type="alphaUcPeriod"/>
            </a:pPr>
            <a:endParaRPr lang="en-US" sz="1000" dirty="0" smtClean="0"/>
          </a:p>
          <a:p>
            <a:pPr marL="628650" indent="-228600">
              <a:buFont typeface="+mj-lt"/>
              <a:buAutoNum type="alphaUcPeriod"/>
            </a:pPr>
            <a:r>
              <a:rPr lang="en-US" sz="1000" dirty="0" smtClean="0"/>
              <a:t>0.67</a:t>
            </a:r>
          </a:p>
          <a:p>
            <a:pPr marL="628650" indent="-228600">
              <a:buFont typeface="+mj-lt"/>
              <a:buAutoNum type="alphaUcPeriod"/>
            </a:pPr>
            <a:endParaRPr lang="en-US" sz="1000" dirty="0" smtClean="0"/>
          </a:p>
          <a:p>
            <a:pPr marL="628650" indent="-228600">
              <a:buFont typeface="+mj-lt"/>
              <a:buAutoNum type="alphaUcPeriod"/>
            </a:pPr>
            <a:r>
              <a:rPr lang="en-US" sz="1000" dirty="0" smtClean="0"/>
              <a:t>75%</a:t>
            </a:r>
          </a:p>
        </p:txBody>
      </p:sp>
      <p:pic>
        <p:nvPicPr>
          <p:cNvPr id="4098" name="Picture 2"/>
          <p:cNvPicPr>
            <a:picLocks noChangeAspect="1" noChangeArrowheads="1"/>
          </p:cNvPicPr>
          <p:nvPr/>
        </p:nvPicPr>
        <p:blipFill>
          <a:blip r:embed="rId3"/>
          <a:srcRect l="45833" t="51852" r="27778" b="36111"/>
          <a:stretch>
            <a:fillRect/>
          </a:stretch>
        </p:blipFill>
        <p:spPr bwMode="auto">
          <a:xfrm>
            <a:off x="2362200" y="2209800"/>
            <a:ext cx="1219200" cy="417095"/>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l="20139" t="20370" r="37136" b="24652"/>
          <a:stretch>
            <a:fillRect/>
          </a:stretch>
        </p:blipFill>
        <p:spPr bwMode="auto">
          <a:xfrm>
            <a:off x="7162800" y="1371600"/>
            <a:ext cx="2057399" cy="2286000"/>
          </a:xfrm>
          <a:prstGeom prst="rect">
            <a:avLst/>
          </a:prstGeom>
          <a:noFill/>
          <a:ln w="9525">
            <a:noFill/>
            <a:miter lim="800000"/>
            <a:headEnd/>
            <a:tailEnd/>
          </a:ln>
          <a:effectLst/>
        </p:spPr>
      </p:pic>
      <p:sp>
        <p:nvSpPr>
          <p:cNvPr id="13" name="TextBox 12"/>
          <p:cNvSpPr txBox="1"/>
          <p:nvPr/>
        </p:nvSpPr>
        <p:spPr>
          <a:xfrm>
            <a:off x="609600" y="6934200"/>
            <a:ext cx="2514600" cy="200055"/>
          </a:xfrm>
          <a:prstGeom prst="rect">
            <a:avLst/>
          </a:prstGeom>
          <a:noFill/>
        </p:spPr>
        <p:txBody>
          <a:bodyPr wrap="square" rtlCol="0">
            <a:spAutoFit/>
          </a:bodyPr>
          <a:lstStyle/>
          <a:p>
            <a:r>
              <a:rPr lang="en-US" sz="700" dirty="0" smtClean="0">
                <a:latin typeface="Verdana" pitchFamily="34" charset="0"/>
              </a:rPr>
              <a:t>Rick and Susan Richmond 2010 - 2011</a:t>
            </a:r>
            <a:endParaRPr lang="en-US" sz="700" dirty="0">
              <a:latin typeface="Verdana" pitchFamily="34" charset="0"/>
            </a:endParaRPr>
          </a:p>
        </p:txBody>
      </p:sp>
      <p:sp>
        <p:nvSpPr>
          <p:cNvPr id="17" name="TextBox 16"/>
          <p:cNvSpPr txBox="1"/>
          <p:nvPr/>
        </p:nvSpPr>
        <p:spPr>
          <a:xfrm>
            <a:off x="5867400" y="6962745"/>
            <a:ext cx="2514600" cy="200055"/>
          </a:xfrm>
          <a:prstGeom prst="rect">
            <a:avLst/>
          </a:prstGeom>
          <a:noFill/>
        </p:spPr>
        <p:txBody>
          <a:bodyPr wrap="square" rtlCol="0">
            <a:spAutoFit/>
          </a:bodyPr>
          <a:lstStyle/>
          <a:p>
            <a:r>
              <a:rPr lang="en-US" sz="700" dirty="0" smtClean="0">
                <a:latin typeface="Verdana" pitchFamily="34" charset="0"/>
              </a:rPr>
              <a:t>Rick and Susan Richmond 2010 - 2011</a:t>
            </a:r>
            <a:endParaRPr lang="en-US" sz="700" dirty="0">
              <a:latin typeface="Verdana" pitchFamily="34" charset="0"/>
            </a:endParaRPr>
          </a:p>
        </p:txBody>
      </p:sp>
      <p:sp>
        <p:nvSpPr>
          <p:cNvPr id="18" name="Rectangle 17"/>
          <p:cNvSpPr/>
          <p:nvPr/>
        </p:nvSpPr>
        <p:spPr>
          <a:xfrm>
            <a:off x="5562600" y="838200"/>
            <a:ext cx="4038600" cy="2246769"/>
          </a:xfrm>
          <a:prstGeom prst="rect">
            <a:avLst/>
          </a:prstGeom>
        </p:spPr>
        <p:txBody>
          <a:bodyPr wrap="square">
            <a:spAutoFit/>
          </a:bodyPr>
          <a:lstStyle/>
          <a:p>
            <a:pPr marL="228600" indent="-228600">
              <a:buFont typeface="+mj-lt"/>
              <a:buAutoNum type="arabicPeriod" startAt="4"/>
            </a:pPr>
            <a:r>
              <a:rPr lang="en-US" sz="1000" dirty="0" smtClean="0"/>
              <a:t>If 192 people were surveyed, how many more people voted for sheep than for turkeys?</a:t>
            </a:r>
          </a:p>
          <a:p>
            <a:endParaRPr lang="en-US" sz="1000" dirty="0" smtClean="0"/>
          </a:p>
          <a:p>
            <a:endParaRPr lang="en-US" sz="1000" dirty="0" smtClean="0"/>
          </a:p>
          <a:p>
            <a:endParaRPr lang="en-US" sz="1000" dirty="0" smtClean="0"/>
          </a:p>
          <a:p>
            <a:endParaRPr lang="en-US" sz="1000" dirty="0" smtClean="0"/>
          </a:p>
          <a:p>
            <a:endParaRPr lang="en-US" sz="1000" dirty="0" smtClean="0"/>
          </a:p>
          <a:p>
            <a:pPr marL="628650" indent="-228600">
              <a:buFont typeface="+mj-lt"/>
              <a:buAutoNum type="alphaUcPeriod"/>
            </a:pPr>
            <a:r>
              <a:rPr lang="en-US" sz="1000" dirty="0" smtClean="0"/>
              <a:t>48</a:t>
            </a:r>
          </a:p>
          <a:p>
            <a:pPr marL="628650" indent="-228600">
              <a:buFont typeface="+mj-lt"/>
              <a:buAutoNum type="alphaUcPeriod"/>
            </a:pPr>
            <a:endParaRPr lang="en-US" sz="1000" dirty="0" smtClean="0"/>
          </a:p>
          <a:p>
            <a:pPr marL="628650" indent="-228600">
              <a:buFont typeface="+mj-lt"/>
              <a:buAutoNum type="alphaUcPeriod"/>
            </a:pPr>
            <a:r>
              <a:rPr lang="en-US" sz="1000" dirty="0" smtClean="0"/>
              <a:t>64</a:t>
            </a:r>
          </a:p>
          <a:p>
            <a:pPr marL="628650" indent="-228600">
              <a:buFont typeface="+mj-lt"/>
              <a:buAutoNum type="alphaUcPeriod"/>
            </a:pPr>
            <a:endParaRPr lang="en-US" sz="1000" dirty="0" smtClean="0"/>
          </a:p>
          <a:p>
            <a:pPr marL="628650" indent="-228600">
              <a:buFont typeface="+mj-lt"/>
              <a:buAutoNum type="alphaUcPeriod"/>
            </a:pPr>
            <a:r>
              <a:rPr lang="en-US" sz="1000" dirty="0" smtClean="0"/>
              <a:t>16</a:t>
            </a:r>
          </a:p>
          <a:p>
            <a:pPr marL="628650" indent="-228600">
              <a:buFont typeface="+mj-lt"/>
              <a:buAutoNum type="alphaUcPeriod"/>
            </a:pPr>
            <a:endParaRPr lang="en-US" sz="1000" dirty="0" smtClean="0"/>
          </a:p>
          <a:p>
            <a:pPr marL="628650" indent="-228600">
              <a:buFont typeface="+mj-lt"/>
              <a:buAutoNum type="alphaUcPeriod"/>
            </a:pPr>
            <a:r>
              <a:rPr lang="en-US" sz="1000" dirty="0" smtClean="0"/>
              <a:t>176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8991600" y="7423150"/>
            <a:ext cx="596900" cy="228600"/>
          </a:xfrm>
          <a:prstGeom prst="rect">
            <a:avLst/>
          </a:prstGeom>
          <a:noFill/>
          <a:ln w="9525">
            <a:noFill/>
            <a:miter lim="800000"/>
            <a:headEnd/>
            <a:tailEnd/>
          </a:ln>
        </p:spPr>
        <p:txBody>
          <a:bodyPr/>
          <a:lstStyle/>
          <a:p>
            <a:pPr algn="r" defTabSz="1019175"/>
            <a:r>
              <a:rPr lang="en-US" sz="700" dirty="0">
                <a:latin typeface="Verdana" pitchFamily="34" charset="0"/>
              </a:rPr>
              <a:t>Page </a:t>
            </a:r>
            <a:r>
              <a:rPr lang="en-US" sz="700" dirty="0" smtClean="0">
                <a:latin typeface="Verdana" pitchFamily="34" charset="0"/>
              </a:rPr>
              <a:t>6</a:t>
            </a:r>
            <a:endParaRPr lang="en-US" sz="700" dirty="0">
              <a:latin typeface="Verdana" pitchFamily="34" charset="0"/>
            </a:endParaRPr>
          </a:p>
        </p:txBody>
      </p:sp>
      <p:sp>
        <p:nvSpPr>
          <p:cNvPr id="14338" name="Text Box 3"/>
          <p:cNvSpPr txBox="1">
            <a:spLocks noChangeArrowheads="1"/>
          </p:cNvSpPr>
          <p:nvPr/>
        </p:nvSpPr>
        <p:spPr bwMode="auto">
          <a:xfrm>
            <a:off x="4114800" y="7423150"/>
            <a:ext cx="622300" cy="228600"/>
          </a:xfrm>
          <a:prstGeom prst="rect">
            <a:avLst/>
          </a:prstGeom>
          <a:noFill/>
          <a:ln w="9525">
            <a:noFill/>
            <a:miter lim="800000"/>
            <a:headEnd/>
            <a:tailEnd/>
          </a:ln>
        </p:spPr>
        <p:txBody>
          <a:bodyPr/>
          <a:lstStyle/>
          <a:p>
            <a:pPr algn="r" defTabSz="1019175"/>
            <a:r>
              <a:rPr lang="en-US" sz="700" dirty="0">
                <a:latin typeface="Verdana" pitchFamily="34" charset="0"/>
              </a:rPr>
              <a:t>Page 5 </a:t>
            </a:r>
          </a:p>
        </p:txBody>
      </p:sp>
      <p:sp>
        <p:nvSpPr>
          <p:cNvPr id="37" name="TextBox 36"/>
          <p:cNvSpPr txBox="1"/>
          <p:nvPr/>
        </p:nvSpPr>
        <p:spPr>
          <a:xfrm>
            <a:off x="5638800" y="4997830"/>
            <a:ext cx="38862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42" name="TextBox 41"/>
          <p:cNvSpPr txBox="1"/>
          <p:nvPr/>
        </p:nvSpPr>
        <p:spPr>
          <a:xfrm>
            <a:off x="533400" y="5029200"/>
            <a:ext cx="4114800" cy="1892826"/>
          </a:xfrm>
          <a:prstGeom prst="rect">
            <a:avLst/>
          </a:prstGeom>
          <a:noFill/>
          <a:ln>
            <a:solidFill>
              <a:schemeClr val="tx1"/>
            </a:solidFill>
          </a:ln>
        </p:spPr>
        <p:txBody>
          <a:bodyPr wrap="square" rtlCol="0">
            <a:spAutoFit/>
          </a:bodyPr>
          <a:lstStyle/>
          <a:p>
            <a:r>
              <a:rPr lang="en-US" sz="900" b="1" u="sng" dirty="0" smtClean="0">
                <a:latin typeface="Verdana" pitchFamily="34" charset="0"/>
              </a:rPr>
              <a:t>Do your work here:</a:t>
            </a: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smtClean="0">
              <a:latin typeface="Verdana" pitchFamily="34" charset="0"/>
            </a:endParaRPr>
          </a:p>
          <a:p>
            <a:endParaRPr lang="en-US" sz="900" b="1" u="sng" dirty="0">
              <a:latin typeface="Verdana" pitchFamily="34" charset="0"/>
            </a:endParaRPr>
          </a:p>
        </p:txBody>
      </p:sp>
      <p:sp>
        <p:nvSpPr>
          <p:cNvPr id="13" name="Rectangle 12"/>
          <p:cNvSpPr/>
          <p:nvPr/>
        </p:nvSpPr>
        <p:spPr>
          <a:xfrm>
            <a:off x="457200" y="304800"/>
            <a:ext cx="4495800" cy="338554"/>
          </a:xfrm>
          <a:prstGeom prst="rect">
            <a:avLst/>
          </a:prstGeom>
        </p:spPr>
        <p:txBody>
          <a:bodyPr wrap="square">
            <a:spAutoFit/>
          </a:bodyPr>
          <a:lstStyle/>
          <a:p>
            <a:r>
              <a:rPr lang="en-US" sz="800" b="1" dirty="0" smtClean="0">
                <a:solidFill>
                  <a:schemeClr val="bg1">
                    <a:lumMod val="75000"/>
                  </a:schemeClr>
                </a:solidFill>
                <a:latin typeface="+mn-lt"/>
              </a:rPr>
              <a:t>5.1.7 Construct and </a:t>
            </a:r>
            <a:r>
              <a:rPr lang="en-US" sz="800" b="1" dirty="0" smtClean="0">
                <a:solidFill>
                  <a:schemeClr val="bg1">
                    <a:lumMod val="75000"/>
                  </a:schemeClr>
                </a:solidFill>
                <a:latin typeface="Arial" pitchFamily="34" charset="0"/>
                <a:cs typeface="Arial" pitchFamily="34" charset="0"/>
              </a:rPr>
              <a:t>analyze</a:t>
            </a:r>
            <a:r>
              <a:rPr lang="en-US" sz="800" b="1" dirty="0" smtClean="0">
                <a:solidFill>
                  <a:schemeClr val="bg1">
                    <a:lumMod val="75000"/>
                  </a:schemeClr>
                </a:solidFill>
                <a:latin typeface="+mn-lt"/>
              </a:rPr>
              <a:t> double bar, line, and circle graphs to solve problems involving fractions and decimals.</a:t>
            </a:r>
            <a:endParaRPr lang="en-US" sz="800" b="1" dirty="0">
              <a:solidFill>
                <a:schemeClr val="bg1">
                  <a:lumMod val="75000"/>
                </a:schemeClr>
              </a:solidFill>
              <a:latin typeface="+mn-lt"/>
            </a:endParaRPr>
          </a:p>
        </p:txBody>
      </p:sp>
      <p:sp>
        <p:nvSpPr>
          <p:cNvPr id="14" name="Rectangle 13"/>
          <p:cNvSpPr/>
          <p:nvPr/>
        </p:nvSpPr>
        <p:spPr>
          <a:xfrm>
            <a:off x="5562600" y="304800"/>
            <a:ext cx="4191000" cy="338554"/>
          </a:xfrm>
          <a:prstGeom prst="rect">
            <a:avLst/>
          </a:prstGeom>
        </p:spPr>
        <p:txBody>
          <a:bodyPr wrap="square">
            <a:spAutoFit/>
          </a:bodyPr>
          <a:lstStyle/>
          <a:p>
            <a:r>
              <a:rPr lang="en-US" sz="800" b="1" dirty="0" smtClean="0">
                <a:solidFill>
                  <a:schemeClr val="bg1">
                    <a:lumMod val="75000"/>
                  </a:schemeClr>
                </a:solidFill>
              </a:rPr>
              <a:t>5.1.7 Construct and analyze double bar, line, and circle graphs to solve problems involving fractions and decimals.</a:t>
            </a:r>
            <a:endParaRPr lang="en-US" sz="800" b="1" dirty="0">
              <a:solidFill>
                <a:schemeClr val="bg1">
                  <a:lumMod val="75000"/>
                </a:schemeClr>
              </a:solidFill>
              <a:latin typeface="Verdana"/>
            </a:endParaRPr>
          </a:p>
        </p:txBody>
      </p:sp>
      <p:sp>
        <p:nvSpPr>
          <p:cNvPr id="10" name="Rectangle 9"/>
          <p:cNvSpPr/>
          <p:nvPr/>
        </p:nvSpPr>
        <p:spPr>
          <a:xfrm>
            <a:off x="457200" y="838200"/>
            <a:ext cx="4267200" cy="2708434"/>
          </a:xfrm>
          <a:prstGeom prst="rect">
            <a:avLst/>
          </a:prstGeom>
        </p:spPr>
        <p:txBody>
          <a:bodyPr wrap="square">
            <a:spAutoFit/>
          </a:bodyPr>
          <a:lstStyle/>
          <a:p>
            <a:pPr marL="228600" indent="-228600">
              <a:buFont typeface="+mj-lt"/>
              <a:buAutoNum type="arabicPeriod" startAt="5"/>
            </a:pPr>
            <a:r>
              <a:rPr lang="en-US" sz="1000" dirty="0" smtClean="0">
                <a:latin typeface="Verdana" pitchFamily="34" charset="0"/>
              </a:rPr>
              <a:t>The table shows the percent of annual hospital visits due to sports injuries by males 15 to 19 years of age.</a:t>
            </a:r>
          </a:p>
          <a:p>
            <a:pPr marL="228600" indent="-228600">
              <a:buFont typeface="+mj-lt"/>
              <a:buAutoNum type="arabicPeriod" startAt="5"/>
            </a:pPr>
            <a:endParaRPr lang="en-US" sz="1000" dirty="0" smtClean="0">
              <a:latin typeface="Verdana" pitchFamily="34" charset="0"/>
            </a:endParaRPr>
          </a:p>
          <a:p>
            <a:pPr marL="228600" indent="-228600"/>
            <a:r>
              <a:rPr lang="en-US" sz="1000" dirty="0" smtClean="0">
                <a:latin typeface="Verdana" pitchFamily="34" charset="0"/>
              </a:rPr>
              <a:t>	Basketball and Football combined, contributed to what percentage more hospital visits than Exercising?</a:t>
            </a: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228600" indent="-228600"/>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4.6%</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39.6%</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43.4%</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51.0%</a:t>
            </a:r>
          </a:p>
        </p:txBody>
      </p:sp>
      <p:pic>
        <p:nvPicPr>
          <p:cNvPr id="5122" name="Picture 2"/>
          <p:cNvPicPr>
            <a:picLocks noChangeAspect="1" noChangeArrowheads="1"/>
          </p:cNvPicPr>
          <p:nvPr/>
        </p:nvPicPr>
        <p:blipFill>
          <a:blip r:embed="rId3"/>
          <a:srcRect l="19444" t="42593" r="27083" b="37037"/>
          <a:stretch>
            <a:fillRect/>
          </a:stretch>
        </p:blipFill>
        <p:spPr bwMode="auto">
          <a:xfrm>
            <a:off x="1828800" y="2133600"/>
            <a:ext cx="3048000" cy="1066800"/>
          </a:xfrm>
          <a:prstGeom prst="rect">
            <a:avLst/>
          </a:prstGeom>
          <a:noFill/>
          <a:ln w="9525">
            <a:solidFill>
              <a:schemeClr val="tx1"/>
            </a:solidFill>
            <a:miter lim="800000"/>
            <a:headEnd/>
            <a:tailEnd/>
          </a:ln>
          <a:effectLst/>
        </p:spPr>
      </p:pic>
      <p:sp>
        <p:nvSpPr>
          <p:cNvPr id="16" name="TextBox 15"/>
          <p:cNvSpPr txBox="1"/>
          <p:nvPr/>
        </p:nvSpPr>
        <p:spPr>
          <a:xfrm>
            <a:off x="609600" y="6934200"/>
            <a:ext cx="2514600" cy="200055"/>
          </a:xfrm>
          <a:prstGeom prst="rect">
            <a:avLst/>
          </a:prstGeom>
          <a:noFill/>
        </p:spPr>
        <p:txBody>
          <a:bodyPr wrap="square" rtlCol="0">
            <a:spAutoFit/>
          </a:bodyPr>
          <a:lstStyle/>
          <a:p>
            <a:r>
              <a:rPr lang="en-US" sz="700" dirty="0" smtClean="0">
                <a:latin typeface="Verdana" pitchFamily="34" charset="0"/>
              </a:rPr>
              <a:t>Rick and Susan Richmond 2010 - 2011</a:t>
            </a:r>
            <a:endParaRPr lang="en-US" sz="700" dirty="0">
              <a:latin typeface="Verdana" pitchFamily="34" charset="0"/>
            </a:endParaRPr>
          </a:p>
        </p:txBody>
      </p:sp>
      <p:sp>
        <p:nvSpPr>
          <p:cNvPr id="17" name="TextBox 16"/>
          <p:cNvSpPr txBox="1"/>
          <p:nvPr/>
        </p:nvSpPr>
        <p:spPr>
          <a:xfrm>
            <a:off x="5715000" y="6934200"/>
            <a:ext cx="2514600" cy="200055"/>
          </a:xfrm>
          <a:prstGeom prst="rect">
            <a:avLst/>
          </a:prstGeom>
          <a:noFill/>
        </p:spPr>
        <p:txBody>
          <a:bodyPr wrap="square" rtlCol="0">
            <a:spAutoFit/>
          </a:bodyPr>
          <a:lstStyle/>
          <a:p>
            <a:r>
              <a:rPr lang="en-US" sz="700" dirty="0" smtClean="0">
                <a:latin typeface="Verdana" pitchFamily="34" charset="0"/>
              </a:rPr>
              <a:t>Rick and Susan Richmond 2010 - 2011</a:t>
            </a:r>
            <a:endParaRPr lang="en-US" sz="700" dirty="0">
              <a:latin typeface="Verdana" pitchFamily="34" charset="0"/>
            </a:endParaRPr>
          </a:p>
        </p:txBody>
      </p:sp>
      <p:sp>
        <p:nvSpPr>
          <p:cNvPr id="18" name="Rectangle 17"/>
          <p:cNvSpPr/>
          <p:nvPr/>
        </p:nvSpPr>
        <p:spPr>
          <a:xfrm>
            <a:off x="5486400" y="914400"/>
            <a:ext cx="4191000" cy="2554545"/>
          </a:xfrm>
          <a:prstGeom prst="rect">
            <a:avLst/>
          </a:prstGeom>
        </p:spPr>
        <p:txBody>
          <a:bodyPr wrap="square">
            <a:spAutoFit/>
          </a:bodyPr>
          <a:lstStyle/>
          <a:p>
            <a:pPr marL="228600" indent="-228600">
              <a:buFont typeface="+mj-lt"/>
              <a:buAutoNum type="arabicPeriod" startAt="6"/>
            </a:pPr>
            <a:r>
              <a:rPr lang="en-US" sz="1000" dirty="0" smtClean="0">
                <a:latin typeface="Verdana" pitchFamily="34" charset="0"/>
              </a:rPr>
              <a:t>A hose in a dessert factory pumps out 6.3 liters of chocolate syrup per minute on Monday. Tuesday it pumps out 5.9 liters per minute. Wednesday, Thursday and Friday it pumps out 6.9 liters per minute.  </a:t>
            </a:r>
          </a:p>
          <a:p>
            <a:pPr marL="228600" indent="-228600">
              <a:buFont typeface="+mj-lt"/>
              <a:buAutoNum type="arabicPeriod" startAt="6"/>
            </a:pPr>
            <a:endParaRPr lang="en-US" sz="1000" dirty="0" smtClean="0">
              <a:latin typeface="Verdana" pitchFamily="34" charset="0"/>
            </a:endParaRPr>
          </a:p>
          <a:p>
            <a:pPr marL="228600" indent="-228600"/>
            <a:r>
              <a:rPr lang="en-US" sz="1000" dirty="0" smtClean="0">
                <a:latin typeface="Verdana" pitchFamily="34" charset="0"/>
              </a:rPr>
              <a:t>	How many liters of chocolate syrup is pumped each hour on Thursday?</a:t>
            </a:r>
          </a:p>
          <a:p>
            <a:pPr marL="228600" indent="-228600"/>
            <a:r>
              <a:rPr lang="en-US" sz="1000" dirty="0" smtClean="0">
                <a:latin typeface="Verdana" pitchFamily="34" charset="0"/>
              </a:rPr>
              <a:t>	</a:t>
            </a:r>
          </a:p>
          <a:p>
            <a:pPr marL="228600" indent="-228600"/>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378 liters</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354 liters</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414 liters</a:t>
            </a:r>
          </a:p>
          <a:p>
            <a:pPr marL="571500" indent="-228600">
              <a:buFont typeface="+mj-lt"/>
              <a:buAutoNum type="alphaUcPeriod"/>
            </a:pPr>
            <a:endParaRPr lang="en-US" sz="1000" dirty="0" smtClean="0">
              <a:latin typeface="Verdana" pitchFamily="34" charset="0"/>
            </a:endParaRPr>
          </a:p>
          <a:p>
            <a:pPr marL="571500" indent="-228600">
              <a:buFont typeface="+mj-lt"/>
              <a:buAutoNum type="alphaUcPeriod"/>
            </a:pPr>
            <a:r>
              <a:rPr lang="en-US" sz="1000" dirty="0" smtClean="0">
                <a:latin typeface="Verdana" pitchFamily="34" charset="0"/>
              </a:rPr>
              <a:t>1146 liters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TotalTime>
  <Words>1075</Words>
  <Application>Microsoft Office PowerPoint</Application>
  <PresentationFormat>Custom</PresentationFormat>
  <Paragraphs>547</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Default Design</vt:lpstr>
      <vt:lpstr>Slide 1</vt:lpstr>
      <vt:lpstr>Slide 2</vt:lpstr>
      <vt:lpstr>Slide 3</vt:lpstr>
      <vt:lpstr>Slide 4</vt:lpstr>
      <vt:lpstr>Slide 5</vt:lpstr>
      <vt:lpstr>Slide 6</vt:lpstr>
    </vt:vector>
  </TitlesOfParts>
  <Company>Merix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rickr</dc:creator>
  <cp:lastModifiedBy>Rick Richmond</cp:lastModifiedBy>
  <cp:revision>450</cp:revision>
  <dcterms:created xsi:type="dcterms:W3CDTF">2010-03-15T16:13:22Z</dcterms:created>
  <dcterms:modified xsi:type="dcterms:W3CDTF">2012-01-25T02:22:01Z</dcterms:modified>
</cp:coreProperties>
</file>