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05" autoAdjust="0"/>
    <p:restoredTop sz="94503" autoAdjust="0"/>
  </p:normalViewPr>
  <p:slideViewPr>
    <p:cSldViewPr>
      <p:cViewPr>
        <p:scale>
          <a:sx n="80" d="100"/>
          <a:sy n="80" d="100"/>
        </p:scale>
        <p:origin x="-336" y="-636"/>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8" name="TextBox 7"/>
          <p:cNvSpPr txBox="1"/>
          <p:nvPr/>
        </p:nvSpPr>
        <p:spPr>
          <a:xfrm>
            <a:off x="5638800" y="228600"/>
            <a:ext cx="3962400" cy="738664"/>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latin typeface="Verdana" pitchFamily="34" charset="0"/>
              </a:rPr>
              <a:t>Grade 5 MATH:</a:t>
            </a:r>
          </a:p>
          <a:p>
            <a:pPr algn="ctr"/>
            <a:r>
              <a:rPr lang="en-US" sz="900" dirty="0" smtClean="0">
                <a:latin typeface="Verdana" pitchFamily="34" charset="0"/>
              </a:rPr>
              <a:t>Oregon Department of Education Standards for </a:t>
            </a:r>
          </a:p>
          <a:p>
            <a:pPr algn="ctr"/>
            <a:r>
              <a:rPr lang="en-US" sz="900" dirty="0" smtClean="0">
                <a:latin typeface="Verdana" pitchFamily="34" charset="0"/>
              </a:rPr>
              <a:t>Practice or Progress Monitoring.</a:t>
            </a:r>
            <a:endParaRPr lang="en-US" sz="900" dirty="0">
              <a:latin typeface="Verdana" pitchFamily="34" charset="0"/>
            </a:endParaRPr>
          </a:p>
        </p:txBody>
      </p:sp>
      <p:sp>
        <p:nvSpPr>
          <p:cNvPr id="9" name="TextBox 8"/>
          <p:cNvSpPr txBox="1"/>
          <p:nvPr/>
        </p:nvSpPr>
        <p:spPr>
          <a:xfrm>
            <a:off x="457200" y="7175956"/>
            <a:ext cx="4495800" cy="21544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p:txBody>
      </p:sp>
      <p:sp>
        <p:nvSpPr>
          <p:cNvPr id="12" name="TextBox 11"/>
          <p:cNvSpPr txBox="1"/>
          <p:nvPr/>
        </p:nvSpPr>
        <p:spPr>
          <a:xfrm>
            <a:off x="5715000" y="2057400"/>
            <a:ext cx="38862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on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[5.1.3 and5.1.4]</a:t>
            </a:r>
            <a:r>
              <a:rPr lang="en-US" sz="1000" dirty="0" smtClean="0">
                <a:latin typeface="Verdana" pitchFamily="34" charset="0"/>
              </a:rPr>
              <a:t> in the table </a:t>
            </a:r>
            <a:r>
              <a:rPr lang="en-US" sz="1000" dirty="0" smtClean="0">
                <a:effectLst>
                  <a:outerShdw blurRad="38100" dist="38100" dir="2700000" algn="tl">
                    <a:srgbClr val="000000">
                      <a:alpha val="43137"/>
                    </a:srgbClr>
                  </a:outerShdw>
                </a:effectLst>
                <a:latin typeface="Verdana" pitchFamily="34" charset="0"/>
              </a:rPr>
              <a:t>below.</a:t>
            </a:r>
            <a:endParaRPr lang="en-US" sz="1000" dirty="0">
              <a:effectLst>
                <a:outerShdw blurRad="38100" dist="38100" dir="2700000" algn="tl">
                  <a:srgbClr val="000000">
                    <a:alpha val="43137"/>
                  </a:srgbClr>
                </a:outerShdw>
              </a:effectLst>
              <a:latin typeface="Verdana" pitchFamily="34" charset="0"/>
            </a:endParaRPr>
          </a:p>
        </p:txBody>
      </p:sp>
      <p:sp>
        <p:nvSpPr>
          <p:cNvPr id="11" name="TextBox 10"/>
          <p:cNvSpPr txBox="1"/>
          <p:nvPr/>
        </p:nvSpPr>
        <p:spPr>
          <a:xfrm>
            <a:off x="5562600" y="16764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#2</a:t>
            </a:r>
            <a:endParaRPr lang="en-US" sz="2400" b="1" dirty="0">
              <a:effectLst>
                <a:outerShdw blurRad="38100" dist="38100" dir="2700000" algn="tl">
                  <a:srgbClr val="000000">
                    <a:alpha val="43137"/>
                  </a:srgbClr>
                </a:outerShdw>
              </a:effectLst>
            </a:endParaRPr>
          </a:p>
        </p:txBody>
      </p:sp>
      <p:sp>
        <p:nvSpPr>
          <p:cNvPr id="16" name="TextBox 15"/>
          <p:cNvSpPr txBox="1"/>
          <p:nvPr/>
        </p:nvSpPr>
        <p:spPr>
          <a:xfrm>
            <a:off x="457200" y="304801"/>
            <a:ext cx="4419600" cy="2862322"/>
          </a:xfrm>
          <a:prstGeom prst="rect">
            <a:avLst/>
          </a:prstGeom>
          <a:solidFill>
            <a:schemeClr val="bg1">
              <a:lumMod val="95000"/>
            </a:schemeClr>
          </a:solidFill>
          <a:ln>
            <a:solidFill>
              <a:schemeClr val="accent1"/>
            </a:solidFill>
          </a:ln>
        </p:spPr>
        <p:txBody>
          <a:bodyPr wrap="square" rtlCol="0">
            <a:spAutoFit/>
          </a:bodyPr>
          <a:lstStyle/>
          <a:p>
            <a:r>
              <a:rPr lang="en-US" sz="900" b="1" u="sng" dirty="0" smtClean="0">
                <a:latin typeface="Verdana" pitchFamily="34" charset="0"/>
              </a:rPr>
              <a:t>Teachers:  </a:t>
            </a:r>
            <a:r>
              <a:rPr lang="en-US" sz="900" dirty="0" smtClean="0">
                <a:latin typeface="Verdana" pitchFamily="34" charset="0"/>
              </a:rPr>
              <a:t>To assure that the above standards are understood, always remind, ask and show your students:</a:t>
            </a:r>
          </a:p>
          <a:p>
            <a:endParaRPr lang="en-US" sz="900" b="1" u="sng" dirty="0" smtClean="0">
              <a:latin typeface="Verdana" pitchFamily="34" charset="0"/>
            </a:endParaRPr>
          </a:p>
          <a:p>
            <a:r>
              <a:rPr lang="en-US" sz="900" b="1" u="sng" dirty="0" smtClean="0">
                <a:latin typeface="Verdana" pitchFamily="34" charset="0"/>
              </a:rPr>
              <a:t>5.1.3</a:t>
            </a:r>
          </a:p>
          <a:p>
            <a:pPr marL="228600" indent="-228600">
              <a:buFont typeface="+mj-lt"/>
              <a:buAutoNum type="arabicPeriod"/>
            </a:pPr>
            <a:r>
              <a:rPr lang="en-US" sz="900" dirty="0" smtClean="0">
                <a:latin typeface="Verdana" pitchFamily="34" charset="0"/>
              </a:rPr>
              <a:t>What strategies can I use to estimate adding &amp; subtracting decimals?</a:t>
            </a:r>
          </a:p>
          <a:p>
            <a:pPr marL="228600" indent="-228600">
              <a:buFont typeface="+mj-lt"/>
              <a:buAutoNum type="arabicPeriod"/>
            </a:pPr>
            <a:r>
              <a:rPr lang="en-US" sz="900" dirty="0" smtClean="0">
                <a:latin typeface="Verdana" pitchFamily="34" charset="0"/>
              </a:rPr>
              <a:t>When would I estimate instead of finding the right answer?</a:t>
            </a:r>
          </a:p>
          <a:p>
            <a:pPr marL="228600" indent="-228600">
              <a:buFont typeface="+mj-lt"/>
              <a:buAutoNum type="arabicPeriod"/>
            </a:pPr>
            <a:endParaRPr lang="en-US" sz="900" dirty="0" smtClean="0">
              <a:latin typeface="Verdana" pitchFamily="34" charset="0"/>
            </a:endParaRPr>
          </a:p>
          <a:p>
            <a:pPr algn="ctr"/>
            <a:r>
              <a:rPr lang="fr-FR" sz="900" b="1" u="sng" dirty="0" smtClean="0">
                <a:latin typeface="Verdana" pitchFamily="34" charset="0"/>
              </a:rPr>
              <a:t>BRIDGES CORRELATION to 5.1.3</a:t>
            </a:r>
            <a:endParaRPr lang="fr-FR" sz="900" u="sng" dirty="0" smtClean="0">
              <a:latin typeface="Verdana" pitchFamily="34" charset="0"/>
            </a:endParaRPr>
          </a:p>
          <a:p>
            <a:r>
              <a:rPr lang="en-US" sz="900" b="1" u="sng" dirty="0" smtClean="0">
                <a:latin typeface="Verdana" pitchFamily="34" charset="0"/>
              </a:rPr>
              <a:t>Grade 5</a:t>
            </a:r>
            <a:endParaRPr lang="en-US" sz="900" dirty="0" smtClean="0">
              <a:latin typeface="Verdana" pitchFamily="34" charset="0"/>
            </a:endParaRPr>
          </a:p>
          <a:p>
            <a:r>
              <a:rPr lang="fr-FR" sz="900" dirty="0" smtClean="0">
                <a:latin typeface="Verdana" pitchFamily="34" charset="0"/>
              </a:rPr>
              <a:t>Unit 4, Sessions 12, 20</a:t>
            </a:r>
          </a:p>
          <a:p>
            <a:r>
              <a:rPr lang="en-US" sz="900" dirty="0" smtClean="0">
                <a:latin typeface="Verdana" pitchFamily="34" charset="0"/>
              </a:rPr>
              <a:t>Unit 4, pages 623-624 (Work Place 4G)</a:t>
            </a:r>
          </a:p>
          <a:p>
            <a:r>
              <a:rPr lang="en-US" sz="900" dirty="0" smtClean="0">
                <a:latin typeface="Verdana" pitchFamily="34" charset="0"/>
              </a:rPr>
              <a:t>Unit 6, Session 14 </a:t>
            </a:r>
          </a:p>
          <a:p>
            <a:r>
              <a:rPr lang="en-US" sz="900" dirty="0" smtClean="0">
                <a:latin typeface="Verdana" pitchFamily="34" charset="0"/>
              </a:rPr>
              <a:t>April Computational Fluency</a:t>
            </a:r>
          </a:p>
          <a:p>
            <a:r>
              <a:rPr lang="en-US" sz="900" dirty="0" smtClean="0">
                <a:latin typeface="Verdana" pitchFamily="34" charset="0"/>
              </a:rPr>
              <a:t>Number Corner </a:t>
            </a:r>
            <a:r>
              <a:rPr lang="en-US" sz="900" dirty="0" err="1" smtClean="0">
                <a:latin typeface="Verdana" pitchFamily="34" charset="0"/>
              </a:rPr>
              <a:t>Blacklines</a:t>
            </a:r>
            <a:r>
              <a:rPr lang="en-US" sz="900" dirty="0" smtClean="0">
                <a:latin typeface="Verdana" pitchFamily="34" charset="0"/>
              </a:rPr>
              <a:t>, pages S35.1-S35.7 (Support Activity 35)</a:t>
            </a:r>
          </a:p>
          <a:p>
            <a:r>
              <a:rPr lang="en-US" sz="900" dirty="0" smtClean="0">
                <a:latin typeface="Verdana" pitchFamily="34" charset="0"/>
              </a:rPr>
              <a:t>Set A6 Number &amp; Operations: Fraction Concepts, Activity 2 and Independent Worksheets 2 &amp; 3</a:t>
            </a:r>
          </a:p>
          <a:p>
            <a:r>
              <a:rPr lang="en-US" sz="900" dirty="0" smtClean="0">
                <a:latin typeface="Verdana" pitchFamily="34" charset="0"/>
              </a:rPr>
              <a:t>Bridges Practice Book, pages 113, 114, 118 Informal</a:t>
            </a:r>
          </a:p>
          <a:p>
            <a:r>
              <a:rPr lang="en-US" sz="900" dirty="0" smtClean="0">
                <a:latin typeface="Verdana" pitchFamily="34" charset="0"/>
              </a:rPr>
              <a:t>Bridges Practice Book, pages 113, 114, 118 Formal</a:t>
            </a:r>
          </a:p>
          <a:p>
            <a:r>
              <a:rPr lang="en-US" sz="900" dirty="0" smtClean="0">
                <a:latin typeface="Verdana" pitchFamily="34" charset="0"/>
              </a:rPr>
              <a:t>Unit 4, Sessions 1 &amp; 23 (Unit Pre- and Post-Assessments)</a:t>
            </a:r>
          </a:p>
          <a:p>
            <a:endParaRPr lang="en-US" sz="900" dirty="0" smtClean="0">
              <a:latin typeface="Verdana" pitchFamily="34" charset="0"/>
            </a:endParaRPr>
          </a:p>
        </p:txBody>
      </p:sp>
      <p:graphicFrame>
        <p:nvGraphicFramePr>
          <p:cNvPr id="17" name="Table 16"/>
          <p:cNvGraphicFramePr>
            <a:graphicFrameLocks noGrp="1"/>
          </p:cNvGraphicFramePr>
          <p:nvPr/>
        </p:nvGraphicFramePr>
        <p:xfrm>
          <a:off x="5638800" y="2514600"/>
          <a:ext cx="3962400" cy="3670047"/>
        </p:xfrm>
        <a:graphic>
          <a:graphicData uri="http://schemas.openxmlformats.org/drawingml/2006/table">
            <a:tbl>
              <a:tblPr/>
              <a:tblGrid>
                <a:gridCol w="3962400"/>
              </a:tblGrid>
              <a:tr h="533400">
                <a:tc>
                  <a:txBody>
                    <a:bodyPr/>
                    <a:lstStyle/>
                    <a:p>
                      <a:pPr marL="114300" indent="0" algn="l"/>
                      <a:r>
                        <a:rPr lang="en-US" sz="800" dirty="0" smtClean="0">
                          <a:latin typeface="Verdana" pitchFamily="34" charset="0"/>
                        </a:rPr>
                        <a:t>5.1.1 Use fraction models to represent the addition and subtraction of fractions with unlike</a:t>
                      </a:r>
                      <a:r>
                        <a:rPr lang="en-US" sz="800" baseline="0" dirty="0" smtClean="0">
                          <a:latin typeface="Verdana" pitchFamily="34" charset="0"/>
                        </a:rPr>
                        <a:t> </a:t>
                      </a:r>
                      <a:r>
                        <a:rPr lang="en-US" sz="800" dirty="0" smtClean="0">
                          <a:latin typeface="Verdana" pitchFamily="34" charset="0"/>
                        </a:rPr>
                        <a:t>denominators.</a:t>
                      </a:r>
                      <a:endParaRPr lang="en-US" sz="800" dirty="0" smtClean="0">
                        <a:effectLst>
                          <a:outerShdw blurRad="38100" dist="38100" dir="2700000" algn="tl">
                            <a:srgbClr val="000000">
                              <a:alpha val="43137"/>
                            </a:srgbClr>
                          </a:outerShdw>
                        </a:effectLst>
                        <a:latin typeface="Verdana"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884">
                <a:tc>
                  <a:txBody>
                    <a:bodyPr/>
                    <a:lstStyle/>
                    <a:p>
                      <a:pPr marL="114300" indent="0" algn="l"/>
                      <a:r>
                        <a:rPr lang="en-US" sz="800" b="0" dirty="0" smtClean="0">
                          <a:latin typeface="Verdana" pitchFamily="34" charset="0"/>
                        </a:rPr>
                        <a:t>5.1.2 Use decimal models, place value, and number properties to add and subtract decimals (to the thousandths).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79916">
                <a:tc>
                  <a:txBody>
                    <a:bodyPr/>
                    <a:lstStyle/>
                    <a:p>
                      <a:pPr marL="114300" indent="0" algn="l" fontAlgn="t"/>
                      <a:r>
                        <a:rPr lang="en-US" sz="1000" b="1" kern="1200" baseline="0" dirty="0" smtClean="0">
                          <a:solidFill>
                            <a:schemeClr val="tx1"/>
                          </a:solidFill>
                          <a:latin typeface="Verdana" pitchFamily="34" charset="0"/>
                          <a:ea typeface="+mn-ea"/>
                          <a:cs typeface="+mn-cs"/>
                        </a:rPr>
                        <a:t>5.1.3 Select and use appropriate strategies to estimate fraction and decimal sums and differences.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1831">
                <a:tc>
                  <a:txBody>
                    <a:bodyPr/>
                    <a:lstStyle/>
                    <a:p>
                      <a:pPr marL="114300" indent="0" algn="l"/>
                      <a:r>
                        <a:rPr lang="en-US" sz="1000" b="1" dirty="0" smtClean="0">
                          <a:latin typeface="Verdana" pitchFamily="34" charset="0"/>
                        </a:rPr>
                        <a:t>5.1.4 Develop fluency with efficient procedures for adding and subtracting fractions and decimals and</a:t>
                      </a:r>
                      <a:r>
                        <a:rPr lang="en-US" sz="1000" b="1" baseline="0" dirty="0" smtClean="0">
                          <a:latin typeface="Verdana" pitchFamily="34" charset="0"/>
                        </a:rPr>
                        <a:t> </a:t>
                      </a:r>
                      <a:r>
                        <a:rPr lang="en-US" sz="1000" b="1" dirty="0" smtClean="0">
                          <a:latin typeface="Verdana" pitchFamily="34" charset="0"/>
                        </a:rPr>
                        <a:t>justify why the procedures work.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7930">
                <a:tc>
                  <a:txBody>
                    <a:bodyPr/>
                    <a:lstStyle/>
                    <a:p>
                      <a:pPr marL="114300" marR="0" indent="0" algn="l" defTabSz="914400" rtl="0" eaLnBrk="1" fontAlgn="auto" latinLnBrk="0" hangingPunct="1">
                        <a:lnSpc>
                          <a:spcPct val="100000"/>
                        </a:lnSpc>
                        <a:spcBef>
                          <a:spcPts val="0"/>
                        </a:spcBef>
                        <a:spcAft>
                          <a:spcPts val="0"/>
                        </a:spcAft>
                        <a:buClrTx/>
                        <a:buSzTx/>
                        <a:buFontTx/>
                        <a:buNone/>
                        <a:tabLst/>
                        <a:defRPr/>
                      </a:pPr>
                      <a:r>
                        <a:rPr lang="en-US" sz="800" b="0" dirty="0" smtClean="0">
                          <a:latin typeface="Verdana" pitchFamily="34" charset="0"/>
                        </a:rPr>
                        <a:t>5.1.5 Solve problems involving the addition and subtraction of fractions and decimals.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0043">
                <a:tc>
                  <a:txBody>
                    <a:bodyPr/>
                    <a:lstStyle/>
                    <a:p>
                      <a:pPr marL="114300" indent="0" algn="l" fontAlgn="t"/>
                      <a:r>
                        <a:rPr lang="en-US" sz="800" i="1" kern="1200" baseline="0" dirty="0" smtClean="0">
                          <a:solidFill>
                            <a:schemeClr val="tx1"/>
                          </a:solidFill>
                          <a:latin typeface="Verdana" pitchFamily="34" charset="0"/>
                          <a:ea typeface="+mn-ea"/>
                          <a:cs typeface="+mn-cs"/>
                        </a:rPr>
                        <a:t>5.1.6 Use ordered pairs on coordinate graphs to specify locations and describe paths</a:t>
                      </a:r>
                      <a:endParaRPr lang="en-US" sz="800" b="0" i="1" u="none" strike="noStrike" kern="1200" baseline="0" dirty="0">
                        <a:solidFill>
                          <a:srgbClr val="000000"/>
                        </a:solidFill>
                        <a:latin typeface="Verdana"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0043">
                <a:tc>
                  <a:txBody>
                    <a:bodyPr/>
                    <a:lstStyle/>
                    <a:p>
                      <a:pPr marL="114300" indent="0" algn="l"/>
                      <a:r>
                        <a:rPr lang="en-US" sz="800" i="1" kern="1200" baseline="0" dirty="0" smtClean="0">
                          <a:solidFill>
                            <a:schemeClr val="tx1"/>
                          </a:solidFill>
                          <a:latin typeface="Verdana" pitchFamily="34" charset="0"/>
                          <a:ea typeface="+mn-ea"/>
                          <a:cs typeface="+mn-cs"/>
                        </a:rPr>
                        <a:t>5.1.7 Construct and analyze double bar, line, and circle graphs to solve problems involving fractions and decimals.</a:t>
                      </a:r>
                      <a:endParaRPr lang="en-US" sz="800" b="0" i="1" u="none" strike="noStrike" kern="1200" baseline="0" dirty="0">
                        <a:solidFill>
                          <a:srgbClr val="000000"/>
                        </a:solidFill>
                        <a:latin typeface="Verdana"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TextBox 14"/>
          <p:cNvSpPr txBox="1"/>
          <p:nvPr/>
        </p:nvSpPr>
        <p:spPr>
          <a:xfrm>
            <a:off x="5638800" y="6248400"/>
            <a:ext cx="39624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  Revision 10-2011</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
        <p:nvSpPr>
          <p:cNvPr id="26" name="Rectangle 25"/>
          <p:cNvSpPr/>
          <p:nvPr/>
        </p:nvSpPr>
        <p:spPr>
          <a:xfrm>
            <a:off x="457200" y="3316337"/>
            <a:ext cx="4419600" cy="3770263"/>
          </a:xfrm>
          <a:prstGeom prst="rect">
            <a:avLst/>
          </a:prstGeom>
          <a:solidFill>
            <a:schemeClr val="bg1">
              <a:lumMod val="95000"/>
            </a:schemeClr>
          </a:solidFill>
          <a:ln>
            <a:solidFill>
              <a:schemeClr val="accent1"/>
            </a:solidFill>
          </a:ln>
        </p:spPr>
        <p:txBody>
          <a:bodyPr wrap="square">
            <a:spAutoFit/>
          </a:bodyPr>
          <a:lstStyle/>
          <a:p>
            <a:r>
              <a:rPr lang="en-US" sz="1000" b="1" u="sng" dirty="0" smtClean="0">
                <a:latin typeface="Verdana" pitchFamily="34" charset="0"/>
              </a:rPr>
              <a:t>5.14</a:t>
            </a:r>
          </a:p>
          <a:p>
            <a:pPr marL="228600" indent="-228600">
              <a:buFont typeface="+mj-lt"/>
              <a:buAutoNum type="arabicPeriod"/>
            </a:pPr>
            <a:r>
              <a:rPr lang="en-US" sz="1000" dirty="0" smtClean="0">
                <a:latin typeface="Verdana" pitchFamily="34" charset="0"/>
              </a:rPr>
              <a:t>What strategies can you use to justify your answers when adding &amp; subtracting decimals and fractions?</a:t>
            </a:r>
          </a:p>
          <a:p>
            <a:pPr marL="228600" indent="-228600"/>
            <a:endParaRPr lang="en-US" sz="1000" dirty="0" smtClean="0">
              <a:latin typeface="Verdana" pitchFamily="34" charset="0"/>
            </a:endParaRPr>
          </a:p>
          <a:p>
            <a:pPr algn="ctr"/>
            <a:r>
              <a:rPr lang="fr-FR" sz="1000" b="1" u="sng" dirty="0" smtClean="0">
                <a:latin typeface="Verdana" pitchFamily="34" charset="0"/>
              </a:rPr>
              <a:t>BRIDGES CORRELATION to 5.1.4 </a:t>
            </a:r>
          </a:p>
          <a:p>
            <a:endParaRPr lang="fr-FR" sz="900" dirty="0" smtClean="0">
              <a:latin typeface="Verdana" pitchFamily="34" charset="0"/>
            </a:endParaRPr>
          </a:p>
          <a:p>
            <a:r>
              <a:rPr lang="fr-FR" sz="900" dirty="0" smtClean="0">
                <a:latin typeface="Verdana" pitchFamily="34" charset="0"/>
              </a:rPr>
              <a:t>Unit 6, Sessions 5–7, 14</a:t>
            </a:r>
          </a:p>
          <a:p>
            <a:r>
              <a:rPr lang="en-US" sz="900" dirty="0" smtClean="0">
                <a:latin typeface="Verdana" pitchFamily="34" charset="0"/>
              </a:rPr>
              <a:t>Unit 6, pages 887–890 and 894–895 (Work Place 6C)</a:t>
            </a:r>
          </a:p>
          <a:p>
            <a:r>
              <a:rPr lang="fr-FR" sz="900" dirty="0" smtClean="0">
                <a:latin typeface="Verdana" pitchFamily="34" charset="0"/>
              </a:rPr>
              <a:t>Unit 6, page 890 (Challenge)</a:t>
            </a:r>
          </a:p>
          <a:p>
            <a:r>
              <a:rPr lang="fr-FR" sz="900" dirty="0" smtClean="0">
                <a:latin typeface="Verdana" pitchFamily="34" charset="0"/>
              </a:rPr>
              <a:t>Unit 6, page 895 (Challenge</a:t>
            </a:r>
            <a:r>
              <a:rPr lang="en-US" sz="900" dirty="0" smtClean="0">
                <a:latin typeface="Verdana" pitchFamily="34" charset="0"/>
              </a:rPr>
              <a:t>Home Connections, Vol. 2: HC’s 51, 55, 56,58 November Calendar Collector-March &amp; April Computational Fluency</a:t>
            </a:r>
          </a:p>
          <a:p>
            <a:r>
              <a:rPr lang="en-US" sz="900" dirty="0" smtClean="0">
                <a:latin typeface="Verdana" pitchFamily="34" charset="0"/>
              </a:rPr>
              <a:t>Number Corner Student Book pages 167, 175	</a:t>
            </a:r>
          </a:p>
          <a:p>
            <a:r>
              <a:rPr lang="en-US" sz="900" dirty="0" smtClean="0">
                <a:latin typeface="Verdana" pitchFamily="34" charset="0"/>
              </a:rPr>
              <a:t>Set A5 Number &amp; Operations: Adding &amp; Subtracting Fractions, Independent Worksheets 1, 2 &amp; 3</a:t>
            </a:r>
          </a:p>
          <a:p>
            <a:r>
              <a:rPr lang="en-US" sz="900" dirty="0" smtClean="0">
                <a:latin typeface="Verdana" pitchFamily="34" charset="0"/>
              </a:rPr>
              <a:t>Set A6 Number &amp; Operations: Fraction Concepts, Activity 2 and Independent Worksheets 2 &amp; 3</a:t>
            </a:r>
          </a:p>
          <a:p>
            <a:r>
              <a:rPr lang="en-US" sz="900" dirty="0" smtClean="0">
                <a:latin typeface="Verdana" pitchFamily="34" charset="0"/>
              </a:rPr>
              <a:t>Bridges Practice Book, pages 108, 110, 114, 115, 118, 127, 129, 133, 134, 135, 137Informal</a:t>
            </a:r>
          </a:p>
          <a:p>
            <a:r>
              <a:rPr lang="en-US" sz="900" dirty="0" smtClean="0">
                <a:latin typeface="Verdana" pitchFamily="34" charset="0"/>
              </a:rPr>
              <a:t>Unit 6, Sessions 6 &amp; 14 (Work Samples)</a:t>
            </a:r>
          </a:p>
          <a:p>
            <a:r>
              <a:rPr lang="en-US" sz="900" dirty="0" smtClean="0">
                <a:latin typeface="Verdana" pitchFamily="34" charset="0"/>
              </a:rPr>
              <a:t>Bridges Practice Book, pages 108, 110, 114, 115, 118, 127, 129, 133, 134, 135, 137 Formal</a:t>
            </a:r>
          </a:p>
          <a:p>
            <a:r>
              <a:rPr lang="en-US" sz="900" dirty="0" smtClean="0">
                <a:latin typeface="Verdana" pitchFamily="34" charset="0"/>
              </a:rPr>
              <a:t>Unit 6, Sessions 1 &amp; 19 (Unit Pre- and Post-Assessments and Student Reflection Sheet)</a:t>
            </a:r>
          </a:p>
          <a:p>
            <a:r>
              <a:rPr lang="en-US" sz="900" dirty="0" smtClean="0">
                <a:latin typeface="Verdana" pitchFamily="34" charset="0"/>
              </a:rPr>
              <a:t>Number Corner Teacher’s Guide, pages 57–60, 320–324, 400–404 (Baseline Assessment, Checkups 3 &amp; 4)</a:t>
            </a:r>
            <a:r>
              <a:rPr lang="fr-FR" sz="900" dirty="0" smtClean="0">
                <a:latin typeface="Verdana" pitchFamily="34" charset="0"/>
              </a:rPr>
              <a:t>	</a:t>
            </a:r>
          </a:p>
        </p:txBody>
      </p:sp>
      <p:sp>
        <p:nvSpPr>
          <p:cNvPr id="27" name="Rectangle 26"/>
          <p:cNvSpPr/>
          <p:nvPr/>
        </p:nvSpPr>
        <p:spPr>
          <a:xfrm>
            <a:off x="5562600" y="990600"/>
            <a:ext cx="4038600" cy="707886"/>
          </a:xfrm>
          <a:prstGeom prst="rect">
            <a:avLst/>
          </a:prstGeom>
          <a:solidFill>
            <a:schemeClr val="bg1">
              <a:lumMod val="95000"/>
            </a:schemeClr>
          </a:solidFill>
        </p:spPr>
        <p:txBody>
          <a:bodyPr wrap="square">
            <a:spAutoFit/>
          </a:bodyPr>
          <a:lstStyle/>
          <a:p>
            <a:r>
              <a:rPr lang="en-US" sz="1000" b="1" dirty="0" smtClean="0">
                <a:latin typeface="Verdana" pitchFamily="34" charset="0"/>
              </a:rPr>
              <a:t>Current Standard:</a:t>
            </a:r>
            <a:endParaRPr lang="en-US" sz="800" b="1" dirty="0" smtClean="0">
              <a:latin typeface="Verdana" pitchFamily="34" charset="0"/>
            </a:endParaRPr>
          </a:p>
          <a:p>
            <a:r>
              <a:rPr lang="en-US" sz="1000" u="sng" dirty="0" smtClean="0">
                <a:latin typeface="Verdana" pitchFamily="34" charset="0"/>
              </a:rPr>
              <a:t>5.1 Number and Operations and Data Analysis: </a:t>
            </a:r>
            <a:r>
              <a:rPr lang="en-US" sz="1000" dirty="0" smtClean="0">
                <a:latin typeface="Verdana" pitchFamily="34" charset="0"/>
              </a:rPr>
              <a:t>Develop an understanding of and fluency with addition and subtraction of fractions and decimals.</a:t>
            </a:r>
            <a:endParaRPr lang="en-US" sz="10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609600" y="5029200"/>
            <a:ext cx="41910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6" name="TextBox 15"/>
          <p:cNvSpPr txBox="1"/>
          <p:nvPr/>
        </p:nvSpPr>
        <p:spPr>
          <a:xfrm>
            <a:off x="5715000" y="4979075"/>
            <a:ext cx="37338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8" name="Rectangle 17"/>
          <p:cNvSpPr/>
          <p:nvPr/>
        </p:nvSpPr>
        <p:spPr>
          <a:xfrm>
            <a:off x="457200" y="304800"/>
            <a:ext cx="4419600" cy="338554"/>
          </a:xfrm>
          <a:prstGeom prst="rect">
            <a:avLst/>
          </a:prstGeom>
        </p:spPr>
        <p:txBody>
          <a:bodyPr wrap="square">
            <a:spAutoFit/>
          </a:bodyPr>
          <a:lstStyle/>
          <a:p>
            <a:r>
              <a:rPr lang="en-US" sz="800" b="1" dirty="0" smtClean="0">
                <a:solidFill>
                  <a:schemeClr val="bg1">
                    <a:lumMod val="75000"/>
                  </a:schemeClr>
                </a:solidFill>
              </a:rPr>
              <a:t>5.1.3 Select and use appropriate strategies to estimate fraction and decimal sums and differences.</a:t>
            </a:r>
            <a:r>
              <a:rPr lang="en-US" sz="800" dirty="0" smtClean="0">
                <a:solidFill>
                  <a:schemeClr val="bg1">
                    <a:lumMod val="75000"/>
                  </a:schemeClr>
                </a:solidFill>
              </a:rPr>
              <a:t>. </a:t>
            </a:r>
          </a:p>
        </p:txBody>
      </p:sp>
      <p:sp>
        <p:nvSpPr>
          <p:cNvPr id="13" name="Rectangle 12"/>
          <p:cNvSpPr/>
          <p:nvPr/>
        </p:nvSpPr>
        <p:spPr>
          <a:xfrm>
            <a:off x="5562600" y="304800"/>
            <a:ext cx="3962400" cy="338554"/>
          </a:xfrm>
          <a:prstGeom prst="rect">
            <a:avLst/>
          </a:prstGeom>
        </p:spPr>
        <p:txBody>
          <a:bodyPr wrap="square">
            <a:spAutoFit/>
          </a:bodyPr>
          <a:lstStyle/>
          <a:p>
            <a:r>
              <a:rPr lang="en-US" sz="800" b="1" dirty="0" smtClean="0">
                <a:solidFill>
                  <a:schemeClr val="bg1">
                    <a:lumMod val="75000"/>
                  </a:schemeClr>
                </a:solidFill>
              </a:rPr>
              <a:t>5.1.3 Select and use appropriate strategies to estimate fraction and decimal sums and differences.</a:t>
            </a:r>
            <a:r>
              <a:rPr lang="en-US" sz="800" dirty="0" smtClean="0">
                <a:solidFill>
                  <a:schemeClr val="bg1">
                    <a:lumMod val="75000"/>
                  </a:schemeClr>
                </a:solidFill>
              </a:rPr>
              <a:t>. </a:t>
            </a:r>
          </a:p>
        </p:txBody>
      </p:sp>
      <p:sp>
        <p:nvSpPr>
          <p:cNvPr id="10" name="TextBox 9"/>
          <p:cNvSpPr txBox="1"/>
          <p:nvPr/>
        </p:nvSpPr>
        <p:spPr>
          <a:xfrm>
            <a:off x="609600" y="838200"/>
            <a:ext cx="4343400" cy="2800767"/>
          </a:xfrm>
          <a:prstGeom prst="rect">
            <a:avLst/>
          </a:prstGeom>
          <a:noFill/>
        </p:spPr>
        <p:txBody>
          <a:bodyPr wrap="square" rtlCol="0">
            <a:spAutoFit/>
          </a:bodyPr>
          <a:lstStyle/>
          <a:p>
            <a:pPr marL="231775" indent="-231775">
              <a:buFont typeface="+mj-lt"/>
              <a:buAutoNum type="arabicPeriod"/>
            </a:pPr>
            <a:r>
              <a:rPr lang="en-US" sz="1100" dirty="0" smtClean="0">
                <a:latin typeface="Verdana" pitchFamily="34" charset="0"/>
              </a:rPr>
              <a:t>Express the sum of 4.5 + 1     in a decimal format to </a:t>
            </a:r>
          </a:p>
          <a:p>
            <a:pPr marL="231775" indent="-231775">
              <a:buFont typeface="+mj-lt"/>
              <a:buAutoNum type="arabicPeriod"/>
            </a:pPr>
            <a:endParaRPr lang="en-US" sz="1100" dirty="0" smtClean="0">
              <a:latin typeface="Verdana" pitchFamily="34" charset="0"/>
            </a:endParaRPr>
          </a:p>
          <a:p>
            <a:pPr marL="231775" indent="-231775"/>
            <a:r>
              <a:rPr lang="en-US" sz="1100" dirty="0" smtClean="0">
                <a:latin typeface="Verdana" pitchFamily="34" charset="0"/>
              </a:rPr>
              <a:t>	the nearest  hundredth.</a:t>
            </a:r>
          </a:p>
          <a:p>
            <a:pPr marL="231775" indent="-231775">
              <a:buFont typeface="+mj-lt"/>
              <a:buAutoNum type="arabicPeriod"/>
            </a:pPr>
            <a:endParaRPr lang="en-US" sz="1100" dirty="0" smtClean="0">
              <a:latin typeface="Verdana" pitchFamily="34" charset="0"/>
            </a:endParaRPr>
          </a:p>
          <a:p>
            <a:pPr marL="231775" indent="-231775">
              <a:buFont typeface="+mj-lt"/>
              <a:buAutoNum type="arabicPeriod"/>
            </a:pPr>
            <a:endParaRPr lang="en-US" sz="1100" dirty="0" smtClean="0">
              <a:latin typeface="Verdana" pitchFamily="34" charset="0"/>
            </a:endParaRPr>
          </a:p>
          <a:p>
            <a:pPr marL="231775" indent="-231775">
              <a:buFont typeface="+mj-lt"/>
              <a:buAutoNum type="arabicPeriod"/>
            </a:pPr>
            <a:endParaRPr lang="en-US" sz="1100" dirty="0" smtClean="0">
              <a:latin typeface="Verdana" pitchFamily="34" charset="0"/>
            </a:endParaRPr>
          </a:p>
          <a:p>
            <a:pPr marL="573088" indent="-231775">
              <a:buFont typeface="+mj-lt"/>
              <a:buAutoNum type="alphaUcPeriod"/>
            </a:pPr>
            <a:r>
              <a:rPr lang="en-US" sz="1100" dirty="0" smtClean="0">
                <a:latin typeface="Verdana" pitchFamily="34" charset="0"/>
              </a:rPr>
              <a:t>3.16</a:t>
            </a:r>
          </a:p>
          <a:p>
            <a:pPr marL="573088" indent="-231775">
              <a:buFont typeface="+mj-lt"/>
              <a:buAutoNum type="alphaUcPeriod"/>
            </a:pPr>
            <a:endParaRPr lang="en-US" sz="1100" dirty="0" smtClean="0">
              <a:latin typeface="Verdana" pitchFamily="34" charset="0"/>
            </a:endParaRPr>
          </a:p>
          <a:p>
            <a:pPr marL="573088" indent="-231775">
              <a:buFont typeface="+mj-lt"/>
              <a:buAutoNum type="alphaUcPeriod"/>
            </a:pPr>
            <a:endParaRPr lang="en-US" sz="1100" dirty="0" smtClean="0">
              <a:latin typeface="Verdana" pitchFamily="34" charset="0"/>
            </a:endParaRPr>
          </a:p>
          <a:p>
            <a:pPr marL="573088" indent="-231775">
              <a:buFont typeface="+mj-lt"/>
              <a:buAutoNum type="alphaUcPeriod"/>
            </a:pPr>
            <a:r>
              <a:rPr lang="en-US" sz="1100" dirty="0" smtClean="0">
                <a:latin typeface="Verdana" pitchFamily="34" charset="0"/>
              </a:rPr>
              <a:t>5.17</a:t>
            </a:r>
          </a:p>
          <a:p>
            <a:pPr marL="573088" indent="-231775">
              <a:buFont typeface="+mj-lt"/>
              <a:buAutoNum type="alphaUcPeriod"/>
            </a:pPr>
            <a:endParaRPr lang="en-US" sz="1100" dirty="0" smtClean="0">
              <a:latin typeface="Verdana" pitchFamily="34" charset="0"/>
            </a:endParaRPr>
          </a:p>
          <a:p>
            <a:pPr marL="573088" indent="-231775">
              <a:buFont typeface="+mj-lt"/>
              <a:buAutoNum type="alphaUcPeriod"/>
            </a:pPr>
            <a:endParaRPr lang="en-US" sz="1100" dirty="0" smtClean="0">
              <a:latin typeface="Verdana" pitchFamily="34" charset="0"/>
            </a:endParaRPr>
          </a:p>
          <a:p>
            <a:pPr marL="573088" indent="-231775">
              <a:buFont typeface="+mj-lt"/>
              <a:buAutoNum type="alphaUcPeriod"/>
            </a:pPr>
            <a:r>
              <a:rPr lang="en-US" sz="1100" dirty="0" smtClean="0">
                <a:latin typeface="Verdana" pitchFamily="34" charset="0"/>
              </a:rPr>
              <a:t>6.17</a:t>
            </a:r>
          </a:p>
          <a:p>
            <a:pPr marL="573088" indent="-231775">
              <a:buFont typeface="+mj-lt"/>
              <a:buAutoNum type="alphaUcPeriod"/>
            </a:pPr>
            <a:endParaRPr lang="en-US" sz="1100" dirty="0" smtClean="0">
              <a:latin typeface="Verdana" pitchFamily="34" charset="0"/>
            </a:endParaRPr>
          </a:p>
          <a:p>
            <a:pPr marL="573088" indent="-231775">
              <a:buFont typeface="+mj-lt"/>
              <a:buAutoNum type="alphaUcPeriod"/>
            </a:pPr>
            <a:endParaRPr lang="en-US" sz="1100" dirty="0" smtClean="0">
              <a:latin typeface="Verdana" pitchFamily="34" charset="0"/>
            </a:endParaRPr>
          </a:p>
          <a:p>
            <a:pPr marL="573088" indent="-231775">
              <a:buFont typeface="+mj-lt"/>
              <a:buAutoNum type="alphaUcPeriod"/>
            </a:pPr>
            <a:r>
              <a:rPr lang="en-US" sz="1100" dirty="0" smtClean="0">
                <a:latin typeface="Verdana" pitchFamily="34" charset="0"/>
              </a:rPr>
              <a:t>6.16</a:t>
            </a:r>
            <a:endParaRPr lang="en-US" sz="1100" dirty="0">
              <a:latin typeface="Verdana" pitchFamily="34" charset="0"/>
            </a:endParaRPr>
          </a:p>
        </p:txBody>
      </p:sp>
      <p:graphicFrame>
        <p:nvGraphicFramePr>
          <p:cNvPr id="15" name="Table 14"/>
          <p:cNvGraphicFramePr>
            <a:graphicFrameLocks noGrp="1"/>
          </p:cNvGraphicFramePr>
          <p:nvPr/>
        </p:nvGraphicFramePr>
        <p:xfrm>
          <a:off x="3276600" y="5791200"/>
          <a:ext cx="139700" cy="323850"/>
        </p:xfrm>
        <a:graphic>
          <a:graphicData uri="http://schemas.openxmlformats.org/drawingml/2006/table">
            <a:tbl>
              <a:tblPr/>
              <a:tblGrid>
                <a:gridCol w="139700"/>
              </a:tblGrid>
              <a:tr h="161925">
                <a:tc>
                  <a:txBody>
                    <a:bodyPr/>
                    <a:lstStyle/>
                    <a:p>
                      <a:pPr algn="ctr" fontAlgn="b"/>
                      <a:r>
                        <a:rPr lang="en-US" sz="1000" b="0" i="0" u="none" strike="noStrike">
                          <a:solidFill>
                            <a:srgbClr val="000000"/>
                          </a:solidFill>
                          <a:latin typeface="Calibri"/>
                        </a:rPr>
                        <a:t>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a:solidFill>
                            <a:srgbClr val="000000"/>
                          </a:solidFill>
                          <a:latin typeface="Calibri"/>
                        </a:rPr>
                        <a:t>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7" name="Table 16"/>
          <p:cNvGraphicFramePr>
            <a:graphicFrameLocks noGrp="1"/>
          </p:cNvGraphicFramePr>
          <p:nvPr/>
        </p:nvGraphicFramePr>
        <p:xfrm>
          <a:off x="2876550" y="838200"/>
          <a:ext cx="139700" cy="323850"/>
        </p:xfrm>
        <a:graphic>
          <a:graphicData uri="http://schemas.openxmlformats.org/drawingml/2006/table">
            <a:tbl>
              <a:tblPr/>
              <a:tblGrid>
                <a:gridCol w="139700"/>
              </a:tblGrid>
              <a:tr h="161925">
                <a:tc>
                  <a:txBody>
                    <a:bodyPr/>
                    <a:lstStyle/>
                    <a:p>
                      <a:pPr algn="ct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9" name="TextBox 18"/>
          <p:cNvSpPr txBox="1"/>
          <p:nvPr/>
        </p:nvSpPr>
        <p:spPr>
          <a:xfrm>
            <a:off x="609600" y="7086600"/>
            <a:ext cx="4191000" cy="200055"/>
          </a:xfrm>
          <a:prstGeom prst="rect">
            <a:avLst/>
          </a:prstGeom>
          <a:noFill/>
        </p:spPr>
        <p:txBody>
          <a:bodyPr wrap="square" rtlCol="0">
            <a:spAutoFit/>
          </a:bodyPr>
          <a:lstStyle/>
          <a:p>
            <a:r>
              <a:rPr lang="en-US" sz="700" dirty="0" smtClean="0">
                <a:latin typeface="Verdana" pitchFamily="34" charset="0"/>
              </a:rPr>
              <a:t>Rick &amp;  Susan Richmond 2011-2012</a:t>
            </a:r>
          </a:p>
        </p:txBody>
      </p:sp>
      <p:sp>
        <p:nvSpPr>
          <p:cNvPr id="20" name="Rectangle 19"/>
          <p:cNvSpPr/>
          <p:nvPr/>
        </p:nvSpPr>
        <p:spPr>
          <a:xfrm>
            <a:off x="5562600" y="990600"/>
            <a:ext cx="4267200" cy="2970044"/>
          </a:xfrm>
          <a:prstGeom prst="rect">
            <a:avLst/>
          </a:prstGeom>
        </p:spPr>
        <p:txBody>
          <a:bodyPr wrap="square">
            <a:spAutoFit/>
          </a:bodyPr>
          <a:lstStyle/>
          <a:p>
            <a:pPr marL="342900" indent="-342900">
              <a:buFont typeface="+mj-lt"/>
              <a:buAutoNum type="arabicPeriod" startAt="10"/>
            </a:pPr>
            <a:r>
              <a:rPr lang="en-US" sz="1100" dirty="0" smtClean="0">
                <a:latin typeface="Verdana" pitchFamily="34" charset="0"/>
              </a:rPr>
              <a:t>Estimate the sum by rounding each number to the nearest whole number and then adding.</a:t>
            </a:r>
            <a:br>
              <a:rPr lang="en-US" sz="1100" dirty="0" smtClean="0">
                <a:latin typeface="Verdana" pitchFamily="34" charset="0"/>
              </a:rPr>
            </a:br>
            <a:r>
              <a:rPr lang="en-US" sz="1100" dirty="0" smtClean="0">
                <a:latin typeface="Verdana" pitchFamily="34" charset="0"/>
              </a:rPr>
              <a:t/>
            </a:r>
            <a:br>
              <a:rPr lang="en-US" sz="1100" dirty="0" smtClean="0">
                <a:latin typeface="Verdana" pitchFamily="34" charset="0"/>
              </a:rPr>
            </a:br>
            <a:r>
              <a:rPr lang="en-US" sz="1100" dirty="0" smtClean="0">
                <a:latin typeface="Verdana" pitchFamily="34" charset="0"/>
              </a:rPr>
              <a:t>	</a:t>
            </a:r>
            <a:r>
              <a:rPr lang="en-US" sz="1100" b="1" dirty="0" smtClean="0">
                <a:latin typeface="Verdana" pitchFamily="34" charset="0"/>
              </a:rPr>
              <a:t>1.819 + 4.499 + 7.4</a:t>
            </a:r>
          </a:p>
          <a:p>
            <a:pPr marL="342900" indent="-342900">
              <a:buFont typeface="+mj-lt"/>
              <a:buAutoNum type="arabicPeriod" startAt="10"/>
            </a:pPr>
            <a:endParaRPr lang="en-US" sz="1100" dirty="0" smtClean="0">
              <a:latin typeface="Verdana" pitchFamily="34" charset="0"/>
            </a:endParaRPr>
          </a:p>
          <a:p>
            <a:pPr marL="342900" indent="-342900">
              <a:buFont typeface="+mj-lt"/>
              <a:buAutoNum type="arabicPeriod" startAt="10"/>
            </a:pPr>
            <a:endParaRPr lang="en-US" sz="1100" dirty="0" smtClean="0">
              <a:latin typeface="Verdana" pitchFamily="34" charset="0"/>
            </a:endParaRPr>
          </a:p>
          <a:p>
            <a:pPr marL="342900" indent="-342900"/>
            <a:endParaRPr lang="en-US" sz="1100" dirty="0" smtClean="0">
              <a:latin typeface="Verdana" pitchFamily="34" charset="0"/>
            </a:endParaRPr>
          </a:p>
          <a:p>
            <a:pPr marL="857250" indent="-342900">
              <a:buFont typeface="+mj-lt"/>
              <a:buAutoNum type="alphaUcPeriod"/>
            </a:pPr>
            <a:r>
              <a:rPr lang="en-US" sz="1100" dirty="0" smtClean="0">
                <a:latin typeface="Verdana" pitchFamily="34" charset="0"/>
              </a:rPr>
              <a:t> 12</a:t>
            </a:r>
          </a:p>
          <a:p>
            <a:pPr marL="857250" indent="-342900">
              <a:buFont typeface="+mj-lt"/>
              <a:buAutoNum type="alphaUcPeriod"/>
            </a:pPr>
            <a:endParaRPr lang="en-US" sz="1100" dirty="0" smtClean="0">
              <a:latin typeface="Verdana" pitchFamily="34" charset="0"/>
            </a:endParaRPr>
          </a:p>
          <a:p>
            <a:pPr marL="857250" indent="-342900">
              <a:buFont typeface="+mj-lt"/>
              <a:buAutoNum type="alphaUcPeriod"/>
            </a:pPr>
            <a:endParaRPr lang="en-US" sz="1100" dirty="0" smtClean="0">
              <a:latin typeface="Verdana" pitchFamily="34" charset="0"/>
            </a:endParaRPr>
          </a:p>
          <a:p>
            <a:pPr marL="857250" indent="-342900">
              <a:buFont typeface="+mj-lt"/>
              <a:buAutoNum type="alphaUcPeriod"/>
            </a:pPr>
            <a:r>
              <a:rPr lang="en-US" sz="1100" dirty="0" smtClean="0">
                <a:latin typeface="Verdana" pitchFamily="34" charset="0"/>
              </a:rPr>
              <a:t> 13</a:t>
            </a:r>
          </a:p>
          <a:p>
            <a:pPr marL="857250" indent="-342900">
              <a:buFont typeface="+mj-lt"/>
              <a:buAutoNum type="alphaUcPeriod"/>
            </a:pPr>
            <a:endParaRPr lang="en-US" sz="1100" dirty="0" smtClean="0">
              <a:latin typeface="Verdana" pitchFamily="34" charset="0"/>
            </a:endParaRPr>
          </a:p>
          <a:p>
            <a:pPr marL="857250" indent="-342900">
              <a:buFont typeface="+mj-lt"/>
              <a:buAutoNum type="alphaUcPeriod"/>
            </a:pPr>
            <a:endParaRPr lang="en-US" sz="1100" dirty="0" smtClean="0">
              <a:latin typeface="Verdana" pitchFamily="34" charset="0"/>
            </a:endParaRPr>
          </a:p>
          <a:p>
            <a:pPr marL="857250" indent="-342900">
              <a:buFont typeface="+mj-lt"/>
              <a:buAutoNum type="alphaUcPeriod"/>
            </a:pPr>
            <a:r>
              <a:rPr lang="en-US" sz="1100" dirty="0" smtClean="0">
                <a:latin typeface="Verdana" pitchFamily="34" charset="0"/>
              </a:rPr>
              <a:t> 14</a:t>
            </a:r>
          </a:p>
          <a:p>
            <a:pPr marL="857250" indent="-342900">
              <a:buFont typeface="+mj-lt"/>
              <a:buAutoNum type="alphaUcPeriod"/>
            </a:pPr>
            <a:endParaRPr lang="en-US" sz="1100" dirty="0" smtClean="0">
              <a:latin typeface="Verdana" pitchFamily="34" charset="0"/>
            </a:endParaRPr>
          </a:p>
          <a:p>
            <a:pPr marL="857250" indent="-342900">
              <a:buFont typeface="+mj-lt"/>
              <a:buAutoNum type="alphaUcPeriod"/>
            </a:pPr>
            <a:endParaRPr lang="en-US" sz="1100" dirty="0" smtClean="0">
              <a:latin typeface="Verdana" pitchFamily="34" charset="0"/>
            </a:endParaRPr>
          </a:p>
          <a:p>
            <a:pPr marL="857250" indent="-342900">
              <a:buFont typeface="+mj-lt"/>
              <a:buAutoNum type="alphaUcPeriod"/>
            </a:pPr>
            <a:r>
              <a:rPr lang="en-US" sz="1100" dirty="0" smtClean="0">
                <a:latin typeface="Verdana" pitchFamily="34" charset="0"/>
              </a:rPr>
              <a:t> 15</a:t>
            </a:r>
            <a:endParaRPr lang="en-US" sz="1100" dirty="0">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13" name="TextBox 12"/>
          <p:cNvSpPr txBox="1"/>
          <p:nvPr/>
        </p:nvSpPr>
        <p:spPr>
          <a:xfrm>
            <a:off x="5638800" y="4572000"/>
            <a:ext cx="3810000" cy="23083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35" name="TextBox 34"/>
          <p:cNvSpPr txBox="1"/>
          <p:nvPr/>
        </p:nvSpPr>
        <p:spPr>
          <a:xfrm>
            <a:off x="533400" y="4572000"/>
            <a:ext cx="4191000" cy="23083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1" name="Rectangle 10"/>
          <p:cNvSpPr/>
          <p:nvPr/>
        </p:nvSpPr>
        <p:spPr>
          <a:xfrm>
            <a:off x="457200" y="304800"/>
            <a:ext cx="4038600" cy="338554"/>
          </a:xfrm>
          <a:prstGeom prst="rect">
            <a:avLst/>
          </a:prstGeom>
        </p:spPr>
        <p:txBody>
          <a:bodyPr wrap="square">
            <a:spAutoFit/>
          </a:bodyPr>
          <a:lstStyle/>
          <a:p>
            <a:r>
              <a:rPr lang="en-US" sz="800" b="1" dirty="0" smtClean="0">
                <a:solidFill>
                  <a:schemeClr val="bg1">
                    <a:lumMod val="75000"/>
                  </a:schemeClr>
                </a:solidFill>
              </a:rPr>
              <a:t>5.1.3 Select and use appropriate strategies to estimate fraction and decimal sums and differences.</a:t>
            </a:r>
            <a:r>
              <a:rPr lang="en-US" sz="800" dirty="0" smtClean="0">
                <a:solidFill>
                  <a:schemeClr val="bg1">
                    <a:lumMod val="75000"/>
                  </a:schemeClr>
                </a:solidFill>
              </a:rPr>
              <a:t>. </a:t>
            </a:r>
          </a:p>
        </p:txBody>
      </p:sp>
      <p:sp>
        <p:nvSpPr>
          <p:cNvPr id="12" name="Rectangle 11"/>
          <p:cNvSpPr/>
          <p:nvPr/>
        </p:nvSpPr>
        <p:spPr>
          <a:xfrm>
            <a:off x="5562600" y="304800"/>
            <a:ext cx="4038600" cy="338554"/>
          </a:xfrm>
          <a:prstGeom prst="rect">
            <a:avLst/>
          </a:prstGeom>
        </p:spPr>
        <p:txBody>
          <a:bodyPr wrap="square">
            <a:spAutoFit/>
          </a:bodyPr>
          <a:lstStyle/>
          <a:p>
            <a:r>
              <a:rPr lang="en-US" sz="800" b="1" dirty="0" smtClean="0">
                <a:solidFill>
                  <a:schemeClr val="bg1">
                    <a:lumMod val="75000"/>
                  </a:schemeClr>
                </a:solidFill>
              </a:rPr>
              <a:t>5.1.3 Select and use appropriate strategies to estimate fraction and decimal sums and differences.</a:t>
            </a:r>
            <a:r>
              <a:rPr lang="en-US" sz="800" dirty="0" smtClean="0">
                <a:solidFill>
                  <a:schemeClr val="bg1">
                    <a:lumMod val="75000"/>
                  </a:schemeClr>
                </a:solidFill>
              </a:rPr>
              <a:t>. </a:t>
            </a:r>
          </a:p>
        </p:txBody>
      </p:sp>
      <p:sp>
        <p:nvSpPr>
          <p:cNvPr id="14" name="Rectangle 13"/>
          <p:cNvSpPr/>
          <p:nvPr/>
        </p:nvSpPr>
        <p:spPr>
          <a:xfrm>
            <a:off x="5562600" y="989127"/>
            <a:ext cx="4114800" cy="2516073"/>
          </a:xfrm>
          <a:prstGeom prst="rect">
            <a:avLst/>
          </a:prstGeom>
        </p:spPr>
        <p:txBody>
          <a:bodyPr wrap="square">
            <a:spAutoFit/>
          </a:bodyPr>
          <a:lstStyle/>
          <a:p>
            <a:pPr marL="228600" indent="-228600">
              <a:buFont typeface="+mj-lt"/>
              <a:buAutoNum type="arabicPeriod" startAt="2"/>
            </a:pPr>
            <a:r>
              <a:rPr lang="en-US" sz="1050" dirty="0" smtClean="0">
                <a:latin typeface="Verdana" pitchFamily="34" charset="0"/>
              </a:rPr>
              <a:t>Greg had $240 to spend on new clothes.  He spent $43.85 on two shirts, $84.98 on a pair of shoes and $56.24 on a pair of pants.</a:t>
            </a:r>
          </a:p>
          <a:p>
            <a:pPr marL="228600" indent="-228600">
              <a:buFont typeface="+mj-lt"/>
              <a:buAutoNum type="arabicPeriod" startAt="2"/>
            </a:pPr>
            <a:endParaRPr lang="en-US" sz="1050" dirty="0" smtClean="0">
              <a:latin typeface="Verdana" pitchFamily="34" charset="0"/>
            </a:endParaRPr>
          </a:p>
          <a:p>
            <a:pPr marL="228600" indent="-228600"/>
            <a:r>
              <a:rPr lang="en-US" sz="1050" dirty="0" smtClean="0">
                <a:latin typeface="Verdana" pitchFamily="34" charset="0"/>
              </a:rPr>
              <a:t>	How much money did he spent?</a:t>
            </a:r>
          </a:p>
          <a:p>
            <a:pPr marL="228600" indent="-228600"/>
            <a:endParaRPr lang="en-US" sz="1050" dirty="0" smtClean="0">
              <a:latin typeface="Verdana" pitchFamily="34" charset="0"/>
            </a:endParaRPr>
          </a:p>
          <a:p>
            <a:pPr marL="228600" indent="-228600"/>
            <a:endParaRPr lang="en-US" sz="1050" dirty="0" smtClean="0">
              <a:latin typeface="Verdana" pitchFamily="34" charset="0"/>
            </a:endParaRPr>
          </a:p>
          <a:p>
            <a:pPr marL="228600" indent="-228600"/>
            <a:endParaRPr lang="en-US" sz="1050" dirty="0" smtClean="0">
              <a:latin typeface="Verdana" pitchFamily="34" charset="0"/>
            </a:endParaRPr>
          </a:p>
          <a:p>
            <a:pPr marL="685800" lvl="1" indent="-228600">
              <a:buFont typeface="+mj-lt"/>
              <a:buAutoNum type="alphaUcPeriod"/>
            </a:pPr>
            <a:r>
              <a:rPr lang="en-US" sz="1050" dirty="0" smtClean="0">
                <a:latin typeface="Verdana" pitchFamily="34" charset="0"/>
              </a:rPr>
              <a:t>$200</a:t>
            </a:r>
          </a:p>
          <a:p>
            <a:pPr marL="685800" lvl="1" indent="-228600">
              <a:buFont typeface="+mj-lt"/>
              <a:buAutoNum type="alphaUcPeriod"/>
            </a:pPr>
            <a:endParaRPr lang="en-US" sz="1050" dirty="0" smtClean="0">
              <a:latin typeface="Verdana" pitchFamily="34" charset="0"/>
            </a:endParaRPr>
          </a:p>
          <a:p>
            <a:pPr marL="685800" lvl="1" indent="-228600">
              <a:buFont typeface="+mj-lt"/>
              <a:buAutoNum type="alphaUcPeriod"/>
            </a:pPr>
            <a:r>
              <a:rPr lang="en-US" sz="1050" dirty="0" smtClean="0">
                <a:latin typeface="Verdana" pitchFamily="34" charset="0"/>
              </a:rPr>
              <a:t>$185</a:t>
            </a:r>
          </a:p>
          <a:p>
            <a:pPr marL="685800" lvl="1" indent="-228600">
              <a:buFont typeface="+mj-lt"/>
              <a:buAutoNum type="alphaUcPeriod"/>
            </a:pPr>
            <a:endParaRPr lang="en-US" sz="1050" dirty="0" smtClean="0">
              <a:latin typeface="Verdana" pitchFamily="34" charset="0"/>
            </a:endParaRPr>
          </a:p>
          <a:p>
            <a:pPr marL="685800" lvl="1" indent="-228600">
              <a:buFont typeface="+mj-lt"/>
              <a:buAutoNum type="alphaUcPeriod"/>
            </a:pPr>
            <a:r>
              <a:rPr lang="en-US" sz="1050" dirty="0" smtClean="0">
                <a:latin typeface="Verdana" pitchFamily="34" charset="0"/>
              </a:rPr>
              <a:t>$175</a:t>
            </a:r>
          </a:p>
          <a:p>
            <a:pPr marL="685800" lvl="1" indent="-228600">
              <a:buFont typeface="+mj-lt"/>
              <a:buAutoNum type="alphaUcPeriod"/>
            </a:pPr>
            <a:endParaRPr lang="en-US" sz="1050" dirty="0" smtClean="0">
              <a:latin typeface="Verdana" pitchFamily="34" charset="0"/>
            </a:endParaRPr>
          </a:p>
          <a:p>
            <a:pPr marL="685800" lvl="1" indent="-228600">
              <a:buFont typeface="+mj-lt"/>
              <a:buAutoNum type="alphaUcPeriod"/>
            </a:pPr>
            <a:r>
              <a:rPr lang="en-US" sz="1050" dirty="0" smtClean="0">
                <a:latin typeface="Verdana" pitchFamily="34" charset="0"/>
              </a:rPr>
              <a:t>$170</a:t>
            </a:r>
            <a:endParaRPr lang="en-US" sz="1050" dirty="0">
              <a:latin typeface="Verdana" pitchFamily="34" charset="0"/>
            </a:endParaRPr>
          </a:p>
        </p:txBody>
      </p:sp>
      <p:sp>
        <p:nvSpPr>
          <p:cNvPr id="16" name="TextBox 15"/>
          <p:cNvSpPr txBox="1"/>
          <p:nvPr/>
        </p:nvSpPr>
        <p:spPr>
          <a:xfrm>
            <a:off x="609600" y="6934200"/>
            <a:ext cx="4191000" cy="200055"/>
          </a:xfrm>
          <a:prstGeom prst="rect">
            <a:avLst/>
          </a:prstGeom>
          <a:noFill/>
        </p:spPr>
        <p:txBody>
          <a:bodyPr wrap="square" rtlCol="0">
            <a:spAutoFit/>
          </a:bodyPr>
          <a:lstStyle/>
          <a:p>
            <a:r>
              <a:rPr lang="en-US" sz="700" dirty="0" smtClean="0">
                <a:latin typeface="Verdana" pitchFamily="34" charset="0"/>
              </a:rPr>
              <a:t>Rick &amp;  Susan Richmond 2011-2012</a:t>
            </a:r>
          </a:p>
        </p:txBody>
      </p:sp>
      <p:sp>
        <p:nvSpPr>
          <p:cNvPr id="17" name="TextBox 16"/>
          <p:cNvSpPr txBox="1"/>
          <p:nvPr/>
        </p:nvSpPr>
        <p:spPr>
          <a:xfrm>
            <a:off x="5638800" y="6934200"/>
            <a:ext cx="3810000" cy="200055"/>
          </a:xfrm>
          <a:prstGeom prst="rect">
            <a:avLst/>
          </a:prstGeom>
          <a:noFill/>
        </p:spPr>
        <p:txBody>
          <a:bodyPr wrap="square" rtlCol="0">
            <a:spAutoFit/>
          </a:bodyPr>
          <a:lstStyle/>
          <a:p>
            <a:r>
              <a:rPr lang="en-US" sz="700" dirty="0" smtClean="0">
                <a:latin typeface="Verdana" pitchFamily="34" charset="0"/>
              </a:rPr>
              <a:t>ODE Test Specifications and Blueprints 2011-2012</a:t>
            </a:r>
          </a:p>
        </p:txBody>
      </p:sp>
      <p:sp>
        <p:nvSpPr>
          <p:cNvPr id="18" name="TextBox 17"/>
          <p:cNvSpPr txBox="1"/>
          <p:nvPr/>
        </p:nvSpPr>
        <p:spPr>
          <a:xfrm>
            <a:off x="609600" y="990600"/>
            <a:ext cx="4267200" cy="2677656"/>
          </a:xfrm>
          <a:prstGeom prst="rect">
            <a:avLst/>
          </a:prstGeom>
          <a:noFill/>
        </p:spPr>
        <p:txBody>
          <a:bodyPr wrap="square" rtlCol="0">
            <a:spAutoFit/>
          </a:bodyPr>
          <a:lstStyle/>
          <a:p>
            <a:pPr marL="228600" indent="-228600">
              <a:buFont typeface="+mj-lt"/>
              <a:buAutoNum type="arabicPeriod" startAt="9"/>
            </a:pPr>
            <a:r>
              <a:rPr lang="en-US" sz="1050" dirty="0" smtClean="0">
                <a:latin typeface="Verdana" pitchFamily="34" charset="0"/>
              </a:rPr>
              <a:t>Roland wanted to buy 3 baseball cards.  The cost of the cards are $1.41, $1.56 and $1. 95. He had a total of $10.00 in his pocket.  </a:t>
            </a:r>
          </a:p>
          <a:p>
            <a:pPr marL="228600" indent="-228600">
              <a:buFont typeface="+mj-lt"/>
              <a:buAutoNum type="arabicPeriod" startAt="9"/>
            </a:pPr>
            <a:endParaRPr lang="en-US" sz="1050" dirty="0" smtClean="0">
              <a:latin typeface="Verdana" pitchFamily="34" charset="0"/>
            </a:endParaRPr>
          </a:p>
          <a:p>
            <a:pPr marL="228600" indent="-228600"/>
            <a:r>
              <a:rPr lang="en-US" sz="1050" dirty="0" smtClean="0">
                <a:latin typeface="Verdana" pitchFamily="34" charset="0"/>
              </a:rPr>
              <a:t>	How much change will he get back after buying the cards.</a:t>
            </a:r>
          </a:p>
          <a:p>
            <a:pPr marL="228600" indent="-228600"/>
            <a:endParaRPr lang="en-US" sz="1050" dirty="0" smtClean="0">
              <a:latin typeface="Verdana" pitchFamily="34" charset="0"/>
            </a:endParaRPr>
          </a:p>
          <a:p>
            <a:pPr marL="228600" indent="-228600"/>
            <a:endParaRPr lang="en-US" sz="1050" dirty="0" smtClean="0">
              <a:latin typeface="Verdana" pitchFamily="34" charset="0"/>
            </a:endParaRPr>
          </a:p>
          <a:p>
            <a:pPr marL="228600" indent="-228600"/>
            <a:endParaRPr lang="en-US" sz="1050" dirty="0" smtClean="0">
              <a:latin typeface="Verdana" pitchFamily="34" charset="0"/>
            </a:endParaRPr>
          </a:p>
          <a:p>
            <a:pPr marL="685800" lvl="1" indent="-228600">
              <a:buFont typeface="+mj-lt"/>
              <a:buAutoNum type="alphaUcPeriod"/>
            </a:pPr>
            <a:r>
              <a:rPr lang="en-US" sz="1050" dirty="0" smtClean="0">
                <a:latin typeface="Verdana" pitchFamily="34" charset="0"/>
              </a:rPr>
              <a:t> $5.01</a:t>
            </a:r>
          </a:p>
          <a:p>
            <a:pPr marL="685800" lvl="1" indent="-228600">
              <a:buFont typeface="+mj-lt"/>
              <a:buAutoNum type="alphaUcPeriod"/>
            </a:pPr>
            <a:endParaRPr lang="en-US" sz="1050" dirty="0" smtClean="0">
              <a:latin typeface="Verdana" pitchFamily="34" charset="0"/>
            </a:endParaRPr>
          </a:p>
          <a:p>
            <a:pPr marL="685800" lvl="1" indent="-228600">
              <a:buFont typeface="+mj-lt"/>
              <a:buAutoNum type="alphaUcPeriod"/>
            </a:pPr>
            <a:r>
              <a:rPr lang="en-US" sz="1050" dirty="0" smtClean="0">
                <a:latin typeface="Verdana" pitchFamily="34" charset="0"/>
              </a:rPr>
              <a:t> $4.99</a:t>
            </a:r>
          </a:p>
          <a:p>
            <a:pPr marL="685800" lvl="1" indent="-228600">
              <a:buFont typeface="+mj-lt"/>
              <a:buAutoNum type="alphaUcPeriod"/>
            </a:pPr>
            <a:endParaRPr lang="en-US" sz="1050" dirty="0" smtClean="0">
              <a:latin typeface="Verdana" pitchFamily="34" charset="0"/>
            </a:endParaRPr>
          </a:p>
          <a:p>
            <a:pPr marL="685800" lvl="1" indent="-228600">
              <a:buFont typeface="+mj-lt"/>
              <a:buAutoNum type="alphaUcPeriod"/>
            </a:pPr>
            <a:r>
              <a:rPr lang="en-US" sz="1050" dirty="0" smtClean="0">
                <a:latin typeface="Verdana" pitchFamily="34" charset="0"/>
              </a:rPr>
              <a:t> $4.92</a:t>
            </a:r>
          </a:p>
          <a:p>
            <a:pPr marL="685800" lvl="1" indent="-228600">
              <a:buFont typeface="+mj-lt"/>
              <a:buAutoNum type="alphaUcPeriod"/>
            </a:pPr>
            <a:endParaRPr lang="en-US" sz="1050" dirty="0" smtClean="0">
              <a:latin typeface="Verdana" pitchFamily="34" charset="0"/>
            </a:endParaRPr>
          </a:p>
          <a:p>
            <a:pPr marL="685800" lvl="1" indent="-228600">
              <a:buFont typeface="+mj-lt"/>
              <a:buAutoNum type="alphaUcPeriod"/>
            </a:pPr>
            <a:r>
              <a:rPr lang="en-US" sz="1050" dirty="0" smtClean="0">
                <a:latin typeface="Verdana" pitchFamily="34" charset="0"/>
              </a:rPr>
              <a:t> $5.08</a:t>
            </a:r>
            <a:endParaRPr lang="en-US" sz="105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533400" y="4876800"/>
            <a:ext cx="4191000" cy="2108269"/>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14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715000" y="4876800"/>
            <a:ext cx="38100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4" name="Rectangle 13"/>
          <p:cNvSpPr/>
          <p:nvPr/>
        </p:nvSpPr>
        <p:spPr>
          <a:xfrm>
            <a:off x="5638799" y="304800"/>
            <a:ext cx="3954585" cy="338554"/>
          </a:xfrm>
          <a:prstGeom prst="rect">
            <a:avLst/>
          </a:prstGeom>
        </p:spPr>
        <p:txBody>
          <a:bodyPr wrap="square">
            <a:spAutoFit/>
          </a:bodyPr>
          <a:lstStyle/>
          <a:p>
            <a:pPr fontAlgn="auto">
              <a:spcBef>
                <a:spcPts val="0"/>
              </a:spcBef>
              <a:spcAft>
                <a:spcPts val="0"/>
              </a:spcAft>
              <a:defRPr/>
            </a:pPr>
            <a:r>
              <a:rPr lang="en-US" sz="800" b="1" dirty="0" smtClean="0">
                <a:solidFill>
                  <a:schemeClr val="bg1">
                    <a:lumMod val="75000"/>
                  </a:schemeClr>
                </a:solidFill>
              </a:rPr>
              <a:t>5.1.4 Develop fluency with efficient procedures for adding and subtracting fractions and decimals and justify why the procedures work.</a:t>
            </a:r>
            <a:r>
              <a:rPr lang="en-US" sz="800" dirty="0" smtClean="0">
                <a:solidFill>
                  <a:schemeClr val="bg1">
                    <a:lumMod val="75000"/>
                  </a:schemeClr>
                </a:solidFill>
              </a:rPr>
              <a:t> </a:t>
            </a:r>
            <a:endParaRPr lang="en-US" sz="800" dirty="0" smtClean="0">
              <a:solidFill>
                <a:schemeClr val="bg1">
                  <a:lumMod val="75000"/>
                </a:schemeClr>
              </a:solidFill>
              <a:latin typeface="Verdana" pitchFamily="34" charset="0"/>
            </a:endParaRPr>
          </a:p>
        </p:txBody>
      </p:sp>
      <p:sp>
        <p:nvSpPr>
          <p:cNvPr id="16" name="Rectangle 15"/>
          <p:cNvSpPr/>
          <p:nvPr/>
        </p:nvSpPr>
        <p:spPr>
          <a:xfrm>
            <a:off x="457200" y="304800"/>
            <a:ext cx="4114800" cy="338554"/>
          </a:xfrm>
          <a:prstGeom prst="rect">
            <a:avLst/>
          </a:prstGeom>
        </p:spPr>
        <p:txBody>
          <a:bodyPr wrap="square">
            <a:spAutoFit/>
          </a:bodyPr>
          <a:lstStyle/>
          <a:p>
            <a:r>
              <a:rPr lang="en-US" sz="800" b="1" dirty="0" smtClean="0">
                <a:solidFill>
                  <a:schemeClr val="bg1">
                    <a:lumMod val="75000"/>
                  </a:schemeClr>
                </a:solidFill>
              </a:rPr>
              <a:t>5.1.3 Select and use appropriate strategies to estimate fraction and decimal sums and differences.</a:t>
            </a:r>
            <a:r>
              <a:rPr lang="en-US" sz="800" dirty="0" smtClean="0">
                <a:solidFill>
                  <a:schemeClr val="bg1">
                    <a:lumMod val="75000"/>
                  </a:schemeClr>
                </a:solidFill>
              </a:rPr>
              <a:t>. </a:t>
            </a:r>
          </a:p>
        </p:txBody>
      </p:sp>
      <p:sp>
        <p:nvSpPr>
          <p:cNvPr id="10" name="Rectangle 9"/>
          <p:cNvSpPr/>
          <p:nvPr/>
        </p:nvSpPr>
        <p:spPr>
          <a:xfrm>
            <a:off x="457200" y="990600"/>
            <a:ext cx="4343400" cy="2031325"/>
          </a:xfrm>
          <a:prstGeom prst="rect">
            <a:avLst/>
          </a:prstGeom>
        </p:spPr>
        <p:txBody>
          <a:bodyPr wrap="square">
            <a:spAutoFit/>
          </a:bodyPr>
          <a:lstStyle/>
          <a:p>
            <a:pPr marL="228600" indent="-228600">
              <a:buFont typeface="+mj-lt"/>
              <a:buAutoNum type="arabicPeriod" startAt="3"/>
            </a:pPr>
            <a:r>
              <a:rPr lang="en-US" sz="1050" dirty="0" smtClean="0">
                <a:latin typeface="Verdana" pitchFamily="34" charset="0"/>
              </a:rPr>
              <a:t>The answer to 18.659  + 14.07 is between _____.</a:t>
            </a:r>
          </a:p>
          <a:p>
            <a:endParaRPr lang="en-US" sz="1050" dirty="0" smtClean="0">
              <a:latin typeface="Verdana" pitchFamily="34" charset="0"/>
            </a:endParaRPr>
          </a:p>
          <a:p>
            <a:endParaRPr lang="en-US" sz="1050" dirty="0" smtClean="0">
              <a:latin typeface="Verdana" pitchFamily="34" charset="0"/>
            </a:endParaRPr>
          </a:p>
          <a:p>
            <a:endParaRPr lang="en-US" sz="1050" dirty="0" smtClean="0">
              <a:latin typeface="Verdana" pitchFamily="34" charset="0"/>
            </a:endParaRPr>
          </a:p>
          <a:p>
            <a:pPr marL="685800" lvl="1" indent="-228600">
              <a:buFont typeface="+mj-lt"/>
              <a:buAutoNum type="alphaUcPeriod"/>
            </a:pPr>
            <a:r>
              <a:rPr lang="en-US" sz="1050" dirty="0" smtClean="0">
                <a:latin typeface="Verdana" pitchFamily="34" charset="0"/>
              </a:rPr>
              <a:t> 30 and 31</a:t>
            </a:r>
          </a:p>
          <a:p>
            <a:pPr marL="685800" lvl="1" indent="-228600">
              <a:buFont typeface="+mj-lt"/>
              <a:buAutoNum type="alphaUcPeriod"/>
            </a:pPr>
            <a:endParaRPr lang="en-US" sz="1050" dirty="0" smtClean="0">
              <a:latin typeface="Verdana" pitchFamily="34" charset="0"/>
            </a:endParaRPr>
          </a:p>
          <a:p>
            <a:pPr marL="685800" lvl="1" indent="-228600">
              <a:buFont typeface="+mj-lt"/>
              <a:buAutoNum type="alphaUcPeriod"/>
            </a:pPr>
            <a:r>
              <a:rPr lang="en-US" sz="1050" dirty="0" smtClean="0">
                <a:latin typeface="Verdana" pitchFamily="34" charset="0"/>
              </a:rPr>
              <a:t> 31 and 32</a:t>
            </a:r>
          </a:p>
          <a:p>
            <a:pPr marL="685800" lvl="1" indent="-228600">
              <a:buFont typeface="+mj-lt"/>
              <a:buAutoNum type="alphaUcPeriod"/>
            </a:pPr>
            <a:endParaRPr lang="en-US" sz="1050" dirty="0" smtClean="0">
              <a:latin typeface="Verdana" pitchFamily="34" charset="0"/>
            </a:endParaRPr>
          </a:p>
          <a:p>
            <a:pPr marL="685800" lvl="1" indent="-228600">
              <a:buFont typeface="+mj-lt"/>
              <a:buAutoNum type="alphaUcPeriod"/>
            </a:pPr>
            <a:r>
              <a:rPr lang="en-US" sz="1050" dirty="0" smtClean="0">
                <a:latin typeface="Verdana" pitchFamily="34" charset="0"/>
              </a:rPr>
              <a:t> 32 and 33</a:t>
            </a:r>
          </a:p>
          <a:p>
            <a:pPr marL="685800" lvl="1" indent="-228600">
              <a:buFont typeface="+mj-lt"/>
              <a:buAutoNum type="alphaUcPeriod"/>
            </a:pPr>
            <a:endParaRPr lang="en-US" sz="1050" dirty="0" smtClean="0">
              <a:latin typeface="Verdana" pitchFamily="34" charset="0"/>
            </a:endParaRPr>
          </a:p>
          <a:p>
            <a:pPr marL="685800" lvl="1" indent="-228600">
              <a:buFont typeface="+mj-lt"/>
              <a:buAutoNum type="alphaUcPeriod"/>
            </a:pPr>
            <a:r>
              <a:rPr lang="en-US" sz="1050" dirty="0" smtClean="0">
                <a:latin typeface="Verdana" pitchFamily="34" charset="0"/>
              </a:rPr>
              <a:t> 33 and 34</a:t>
            </a:r>
          </a:p>
          <a:p>
            <a:endParaRPr lang="en-US" sz="1050" dirty="0">
              <a:latin typeface="Verdana" pitchFamily="34" charset="0"/>
            </a:endParaRPr>
          </a:p>
        </p:txBody>
      </p:sp>
      <p:sp>
        <p:nvSpPr>
          <p:cNvPr id="13" name="TextBox 12"/>
          <p:cNvSpPr txBox="1"/>
          <p:nvPr/>
        </p:nvSpPr>
        <p:spPr>
          <a:xfrm>
            <a:off x="5715000" y="6934200"/>
            <a:ext cx="3733800" cy="200055"/>
          </a:xfrm>
          <a:prstGeom prst="rect">
            <a:avLst/>
          </a:prstGeom>
          <a:noFill/>
        </p:spPr>
        <p:txBody>
          <a:bodyPr wrap="square" rtlCol="0">
            <a:spAutoFit/>
          </a:bodyPr>
          <a:lstStyle/>
          <a:p>
            <a:r>
              <a:rPr lang="en-US" sz="700" dirty="0" smtClean="0">
                <a:latin typeface="Verdana" pitchFamily="34" charset="0"/>
              </a:rPr>
              <a:t>Rick &amp;  Susan Richmond 2011-2012</a:t>
            </a:r>
          </a:p>
        </p:txBody>
      </p:sp>
      <p:sp>
        <p:nvSpPr>
          <p:cNvPr id="15" name="TextBox 14"/>
          <p:cNvSpPr txBox="1"/>
          <p:nvPr/>
        </p:nvSpPr>
        <p:spPr>
          <a:xfrm>
            <a:off x="533400" y="7010400"/>
            <a:ext cx="3810000" cy="200055"/>
          </a:xfrm>
          <a:prstGeom prst="rect">
            <a:avLst/>
          </a:prstGeom>
          <a:noFill/>
        </p:spPr>
        <p:txBody>
          <a:bodyPr wrap="square" rtlCol="0">
            <a:spAutoFit/>
          </a:bodyPr>
          <a:lstStyle/>
          <a:p>
            <a:r>
              <a:rPr lang="en-US" sz="700" dirty="0" smtClean="0">
                <a:latin typeface="Verdana" pitchFamily="34" charset="0"/>
              </a:rPr>
              <a:t>Rick &amp;  Susan Richmond 2011-2012</a:t>
            </a:r>
          </a:p>
        </p:txBody>
      </p:sp>
      <p:sp>
        <p:nvSpPr>
          <p:cNvPr id="17" name="TextBox 16"/>
          <p:cNvSpPr txBox="1"/>
          <p:nvPr/>
        </p:nvSpPr>
        <p:spPr>
          <a:xfrm>
            <a:off x="5562600" y="838200"/>
            <a:ext cx="4038600" cy="3000821"/>
          </a:xfrm>
          <a:prstGeom prst="rect">
            <a:avLst/>
          </a:prstGeom>
          <a:noFill/>
        </p:spPr>
        <p:txBody>
          <a:bodyPr wrap="square" rtlCol="0">
            <a:spAutoFit/>
          </a:bodyPr>
          <a:lstStyle/>
          <a:p>
            <a:pPr marL="228600" indent="-228600">
              <a:buFont typeface="+mj-lt"/>
              <a:buAutoNum type="arabicPeriod" startAt="8"/>
            </a:pPr>
            <a:r>
              <a:rPr lang="en-US" sz="1050" dirty="0" smtClean="0">
                <a:latin typeface="Verdana" pitchFamily="34" charset="0"/>
              </a:rPr>
              <a:t>Radios used to sell for $9.95.  The same radios now sell for $12.50.</a:t>
            </a:r>
          </a:p>
          <a:p>
            <a:endParaRPr lang="en-US" sz="1050" dirty="0" smtClean="0">
              <a:latin typeface="Verdana" pitchFamily="34" charset="0"/>
            </a:endParaRPr>
          </a:p>
          <a:p>
            <a:r>
              <a:rPr lang="en-US" sz="1050" dirty="0" smtClean="0">
                <a:latin typeface="Verdana" pitchFamily="34" charset="0"/>
              </a:rPr>
              <a:t>     How much more does a radio cost now?</a:t>
            </a:r>
          </a:p>
          <a:p>
            <a:endParaRPr lang="en-US" sz="1050" dirty="0" smtClean="0">
              <a:latin typeface="Verdana" pitchFamily="34" charset="0"/>
            </a:endParaRPr>
          </a:p>
          <a:p>
            <a:endParaRPr lang="en-US" sz="1050" dirty="0" smtClean="0">
              <a:latin typeface="Verdana" pitchFamily="34" charset="0"/>
            </a:endParaRPr>
          </a:p>
          <a:p>
            <a:endParaRPr lang="en-US" sz="1050" dirty="0" smtClean="0">
              <a:latin typeface="Verdana" pitchFamily="34" charset="0"/>
            </a:endParaRPr>
          </a:p>
          <a:p>
            <a:pPr marL="685800" lvl="1" indent="-228600">
              <a:buFont typeface="+mj-lt"/>
              <a:buAutoNum type="alphaUcPeriod"/>
            </a:pPr>
            <a:r>
              <a:rPr lang="en-US" sz="1050" dirty="0" smtClean="0">
                <a:latin typeface="Verdana" pitchFamily="34" charset="0"/>
              </a:rPr>
              <a:t> $0.95</a:t>
            </a:r>
          </a:p>
          <a:p>
            <a:pPr marL="685800" lvl="1" indent="-228600">
              <a:buFont typeface="+mj-lt"/>
              <a:buAutoNum type="alphaUcPeriod"/>
            </a:pPr>
            <a:endParaRPr lang="en-US" sz="1050" dirty="0" smtClean="0">
              <a:latin typeface="Verdana" pitchFamily="34" charset="0"/>
            </a:endParaRPr>
          </a:p>
          <a:p>
            <a:pPr marL="685800" lvl="1" indent="-228600">
              <a:buFont typeface="+mj-lt"/>
              <a:buAutoNum type="alphaUcPeriod"/>
            </a:pPr>
            <a:r>
              <a:rPr lang="en-US" sz="1050" dirty="0" smtClean="0">
                <a:latin typeface="Verdana" pitchFamily="34" charset="0"/>
              </a:rPr>
              <a:t> $1.55</a:t>
            </a:r>
          </a:p>
          <a:p>
            <a:pPr marL="685800" lvl="1" indent="-228600">
              <a:buFont typeface="+mj-lt"/>
              <a:buAutoNum type="alphaUcPeriod"/>
            </a:pPr>
            <a:endParaRPr lang="en-US" sz="1050" dirty="0" smtClean="0">
              <a:latin typeface="Verdana" pitchFamily="34" charset="0"/>
            </a:endParaRPr>
          </a:p>
          <a:p>
            <a:pPr marL="685800" lvl="1" indent="-228600">
              <a:buFont typeface="+mj-lt"/>
              <a:buAutoNum type="alphaUcPeriod"/>
            </a:pPr>
            <a:r>
              <a:rPr lang="en-US" sz="1050" dirty="0" smtClean="0">
                <a:latin typeface="Verdana" pitchFamily="34" charset="0"/>
              </a:rPr>
              <a:t> $2.55</a:t>
            </a:r>
          </a:p>
          <a:p>
            <a:pPr marL="685800" lvl="1" indent="-228600">
              <a:buFont typeface="+mj-lt"/>
              <a:buAutoNum type="alphaUcPeriod"/>
            </a:pPr>
            <a:endParaRPr lang="en-US" sz="1050" dirty="0" smtClean="0">
              <a:latin typeface="Verdana" pitchFamily="34" charset="0"/>
            </a:endParaRPr>
          </a:p>
          <a:p>
            <a:pPr marL="685800" lvl="1" indent="-228600">
              <a:buFont typeface="+mj-lt"/>
              <a:buAutoNum type="alphaUcPeriod"/>
            </a:pPr>
            <a:r>
              <a:rPr lang="en-US" sz="1050" dirty="0" smtClean="0">
                <a:latin typeface="Verdana" pitchFamily="34" charset="0"/>
              </a:rPr>
              <a:t> $2.95</a:t>
            </a:r>
          </a:p>
          <a:p>
            <a:pPr marL="228600" indent="-228600">
              <a:buFont typeface="+mj-lt"/>
              <a:buAutoNum type="alphaUcPeriod"/>
            </a:pPr>
            <a:endParaRPr lang="en-US" sz="1050" dirty="0" smtClean="0">
              <a:latin typeface="Verdana" pitchFamily="34" charset="0"/>
            </a:endParaRPr>
          </a:p>
          <a:p>
            <a:pPr marL="228600" indent="-228600">
              <a:buFont typeface="+mj-lt"/>
              <a:buAutoNum type="alphaUcPeriod"/>
            </a:pPr>
            <a:endParaRPr lang="en-US" sz="1050" dirty="0" smtClean="0">
              <a:latin typeface="Verdana" pitchFamily="34" charset="0"/>
            </a:endParaRPr>
          </a:p>
          <a:p>
            <a:pPr marL="228600" indent="-228600">
              <a:buFont typeface="+mj-lt"/>
              <a:buAutoNum type="alphaUcPeriod"/>
            </a:pPr>
            <a:endParaRPr lang="en-US" sz="1050" dirty="0" smtClean="0">
              <a:latin typeface="Verdana" pitchFamily="34" charset="0"/>
            </a:endParaRPr>
          </a:p>
          <a:p>
            <a:pPr marL="228600" indent="-228600"/>
            <a:endParaRPr lang="en-US" sz="105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4" name="TextBox 13"/>
          <p:cNvSpPr txBox="1"/>
          <p:nvPr/>
        </p:nvSpPr>
        <p:spPr>
          <a:xfrm>
            <a:off x="5638800" y="4724400"/>
            <a:ext cx="38862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9" name="TextBox 8"/>
          <p:cNvSpPr txBox="1"/>
          <p:nvPr/>
        </p:nvSpPr>
        <p:spPr>
          <a:xfrm>
            <a:off x="609600" y="4724400"/>
            <a:ext cx="41910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5" name="Rectangle 14"/>
          <p:cNvSpPr/>
          <p:nvPr/>
        </p:nvSpPr>
        <p:spPr>
          <a:xfrm>
            <a:off x="533400" y="381000"/>
            <a:ext cx="4114800" cy="338554"/>
          </a:xfrm>
          <a:prstGeom prst="rect">
            <a:avLst/>
          </a:prstGeom>
        </p:spPr>
        <p:txBody>
          <a:bodyPr wrap="square">
            <a:spAutoFit/>
          </a:bodyPr>
          <a:lstStyle/>
          <a:p>
            <a:pPr fontAlgn="auto">
              <a:spcBef>
                <a:spcPts val="0"/>
              </a:spcBef>
              <a:spcAft>
                <a:spcPts val="0"/>
              </a:spcAft>
              <a:defRPr/>
            </a:pPr>
            <a:r>
              <a:rPr lang="en-US" sz="800" b="1" dirty="0" smtClean="0">
                <a:solidFill>
                  <a:schemeClr val="bg1">
                    <a:lumMod val="75000"/>
                  </a:schemeClr>
                </a:solidFill>
              </a:rPr>
              <a:t>5.1.4 Develop fluency with efficient procedures for adding and subtracting fractions and decimals and justify why the procedures work.</a:t>
            </a:r>
            <a:r>
              <a:rPr lang="en-US" sz="800" dirty="0" smtClean="0">
                <a:solidFill>
                  <a:schemeClr val="bg1">
                    <a:lumMod val="75000"/>
                  </a:schemeClr>
                </a:solidFill>
              </a:rPr>
              <a:t> </a:t>
            </a:r>
            <a:endParaRPr lang="en-US" sz="800" dirty="0" smtClean="0">
              <a:solidFill>
                <a:schemeClr val="bg1">
                  <a:lumMod val="75000"/>
                </a:schemeClr>
              </a:solidFill>
              <a:latin typeface="Verdana" pitchFamily="34" charset="0"/>
            </a:endParaRPr>
          </a:p>
        </p:txBody>
      </p:sp>
      <p:sp>
        <p:nvSpPr>
          <p:cNvPr id="16" name="Rectangle 15"/>
          <p:cNvSpPr/>
          <p:nvPr/>
        </p:nvSpPr>
        <p:spPr>
          <a:xfrm>
            <a:off x="5638800" y="304800"/>
            <a:ext cx="3962400" cy="338554"/>
          </a:xfrm>
          <a:prstGeom prst="rect">
            <a:avLst/>
          </a:prstGeom>
        </p:spPr>
        <p:txBody>
          <a:bodyPr wrap="square">
            <a:spAutoFit/>
          </a:bodyPr>
          <a:lstStyle/>
          <a:p>
            <a:pPr fontAlgn="auto">
              <a:spcBef>
                <a:spcPts val="0"/>
              </a:spcBef>
              <a:spcAft>
                <a:spcPts val="0"/>
              </a:spcAft>
              <a:defRPr/>
            </a:pPr>
            <a:r>
              <a:rPr lang="en-US" sz="800" b="1" dirty="0" smtClean="0">
                <a:solidFill>
                  <a:schemeClr val="bg1">
                    <a:lumMod val="75000"/>
                  </a:schemeClr>
                </a:solidFill>
              </a:rPr>
              <a:t>5.1.4 Develop fluency with efficient procedures for adding and subtracting fractions and decimals and justify why the procedures work.</a:t>
            </a:r>
            <a:r>
              <a:rPr lang="en-US" sz="800" dirty="0" smtClean="0">
                <a:solidFill>
                  <a:schemeClr val="bg1">
                    <a:lumMod val="75000"/>
                  </a:schemeClr>
                </a:solidFill>
              </a:rPr>
              <a:t> </a:t>
            </a:r>
            <a:endParaRPr lang="en-US" sz="800" dirty="0" smtClean="0">
              <a:solidFill>
                <a:schemeClr val="bg1">
                  <a:lumMod val="75000"/>
                </a:schemeClr>
              </a:solidFill>
              <a:latin typeface="Verdana" pitchFamily="34" charset="0"/>
            </a:endParaRPr>
          </a:p>
        </p:txBody>
      </p:sp>
      <p:sp>
        <p:nvSpPr>
          <p:cNvPr id="10" name="Rectangle 9"/>
          <p:cNvSpPr/>
          <p:nvPr/>
        </p:nvSpPr>
        <p:spPr>
          <a:xfrm>
            <a:off x="5638800" y="838200"/>
            <a:ext cx="3886200" cy="3647152"/>
          </a:xfrm>
          <a:prstGeom prst="rect">
            <a:avLst/>
          </a:prstGeom>
        </p:spPr>
        <p:txBody>
          <a:bodyPr wrap="square">
            <a:spAutoFit/>
          </a:bodyPr>
          <a:lstStyle/>
          <a:p>
            <a:pPr marL="228600" indent="-228600">
              <a:lnSpc>
                <a:spcPct val="150000"/>
              </a:lnSpc>
              <a:spcAft>
                <a:spcPts val="0"/>
              </a:spcAft>
              <a:buFont typeface="+mj-lt"/>
              <a:buAutoNum type="arabicPeriod" startAt="4"/>
            </a:pPr>
            <a:r>
              <a:rPr lang="en-US" sz="1050" dirty="0" smtClean="0">
                <a:latin typeface="Verdana" pitchFamily="34" charset="0"/>
              </a:rPr>
              <a:t>At Butler Grade School,     of the students play a sport. Of the students who play a sport,      play football. </a:t>
            </a:r>
          </a:p>
          <a:p>
            <a:pPr marL="228600" indent="-228600">
              <a:lnSpc>
                <a:spcPct val="150000"/>
              </a:lnSpc>
              <a:spcAft>
                <a:spcPts val="0"/>
              </a:spcAft>
              <a:buFont typeface="+mj-lt"/>
              <a:buAutoNum type="arabicPeriod" startAt="4"/>
            </a:pPr>
            <a:endParaRPr lang="en-US" sz="800" dirty="0" smtClean="0">
              <a:latin typeface="Verdana" pitchFamily="34" charset="0"/>
            </a:endParaRPr>
          </a:p>
          <a:p>
            <a:pPr marL="228600" indent="-228600">
              <a:lnSpc>
                <a:spcPct val="150000"/>
              </a:lnSpc>
              <a:spcAft>
                <a:spcPts val="0"/>
              </a:spcAft>
            </a:pPr>
            <a:r>
              <a:rPr lang="en-US" sz="1050" dirty="0" smtClean="0">
                <a:latin typeface="Verdana" pitchFamily="34" charset="0"/>
              </a:rPr>
              <a:t>	What fraction of the students at Butler Grade School play football?</a:t>
            </a:r>
          </a:p>
          <a:p>
            <a:pPr marL="228600" indent="-228600"/>
            <a:endParaRPr lang="en-US" sz="1050" dirty="0" smtClean="0">
              <a:latin typeface="Verdana" pitchFamily="34" charset="0"/>
            </a:endParaRPr>
          </a:p>
          <a:p>
            <a:pPr marL="228600" indent="-228600"/>
            <a:endParaRPr lang="en-US" sz="1050" dirty="0" smtClean="0">
              <a:latin typeface="Verdana" pitchFamily="34" charset="0"/>
            </a:endParaRPr>
          </a:p>
          <a:p>
            <a:pPr marL="685800" indent="-228600">
              <a:buFont typeface="+mj-lt"/>
              <a:buAutoNum type="alphaUcPeriod"/>
            </a:pPr>
            <a:r>
              <a:rPr lang="en-US" sz="1050" dirty="0" smtClean="0">
                <a:latin typeface="Verdana" pitchFamily="34" charset="0"/>
              </a:rPr>
              <a:t> </a:t>
            </a:r>
          </a:p>
          <a:p>
            <a:pPr marL="685800" indent="-228600">
              <a:buFont typeface="+mj-lt"/>
              <a:buAutoNum type="alphaUcPeriod"/>
            </a:pPr>
            <a:endParaRPr lang="en-US" sz="1050" dirty="0" smtClean="0">
              <a:latin typeface="Verdana" pitchFamily="34" charset="0"/>
            </a:endParaRPr>
          </a:p>
          <a:p>
            <a:pPr marL="685800" indent="-228600">
              <a:buFont typeface="+mj-lt"/>
              <a:buAutoNum type="alphaUcPeriod"/>
            </a:pPr>
            <a:endParaRPr lang="en-US" sz="1050" dirty="0" smtClean="0">
              <a:latin typeface="Verdana" pitchFamily="34" charset="0"/>
            </a:endParaRPr>
          </a:p>
          <a:p>
            <a:pPr marL="685800" indent="-228600">
              <a:buFont typeface="+mj-lt"/>
              <a:buAutoNum type="alphaUcPeriod"/>
            </a:pPr>
            <a:r>
              <a:rPr lang="en-US" sz="1050" dirty="0" smtClean="0">
                <a:latin typeface="Verdana" pitchFamily="34" charset="0"/>
              </a:rPr>
              <a:t> </a:t>
            </a:r>
          </a:p>
          <a:p>
            <a:pPr marL="685800" indent="-228600">
              <a:buFont typeface="+mj-lt"/>
              <a:buAutoNum type="alphaUcPeriod"/>
            </a:pPr>
            <a:endParaRPr lang="en-US" sz="1050" dirty="0" smtClean="0">
              <a:latin typeface="Verdana" pitchFamily="34" charset="0"/>
            </a:endParaRPr>
          </a:p>
          <a:p>
            <a:pPr marL="685800" indent="-228600">
              <a:buFont typeface="+mj-lt"/>
              <a:buAutoNum type="alphaUcPeriod"/>
            </a:pPr>
            <a:endParaRPr lang="en-US" sz="1050" dirty="0" smtClean="0">
              <a:latin typeface="Verdana" pitchFamily="34" charset="0"/>
            </a:endParaRPr>
          </a:p>
          <a:p>
            <a:pPr marL="685800" indent="-228600">
              <a:buFont typeface="+mj-lt"/>
              <a:buAutoNum type="alphaUcPeriod"/>
            </a:pPr>
            <a:r>
              <a:rPr lang="en-US" sz="1050" dirty="0" smtClean="0">
                <a:latin typeface="Verdana" pitchFamily="34" charset="0"/>
              </a:rPr>
              <a:t> </a:t>
            </a:r>
          </a:p>
          <a:p>
            <a:pPr marL="685800" indent="-228600">
              <a:buFont typeface="+mj-lt"/>
              <a:buAutoNum type="alphaUcPeriod"/>
            </a:pPr>
            <a:endParaRPr lang="en-US" sz="1050" dirty="0" smtClean="0">
              <a:latin typeface="Verdana" pitchFamily="34" charset="0"/>
            </a:endParaRPr>
          </a:p>
          <a:p>
            <a:pPr marL="685800" indent="-228600">
              <a:buFont typeface="+mj-lt"/>
              <a:buAutoNum type="alphaUcPeriod"/>
            </a:pPr>
            <a:endParaRPr lang="en-US" sz="1050" dirty="0" smtClean="0">
              <a:latin typeface="Verdana" pitchFamily="34" charset="0"/>
            </a:endParaRPr>
          </a:p>
          <a:p>
            <a:pPr marL="685800" indent="-228600">
              <a:buFont typeface="+mj-lt"/>
              <a:buAutoNum type="alphaUcPeriod"/>
            </a:pPr>
            <a:r>
              <a:rPr lang="en-US" sz="1050" dirty="0" smtClean="0">
                <a:latin typeface="Verdana" pitchFamily="34" charset="0"/>
              </a:rPr>
              <a:t/>
            </a:r>
            <a:br>
              <a:rPr lang="en-US" sz="1050" dirty="0" smtClean="0">
                <a:latin typeface="Verdana" pitchFamily="34" charset="0"/>
              </a:rPr>
            </a:br>
            <a:endParaRPr lang="en-US" sz="1050" dirty="0">
              <a:latin typeface="Verdana" pitchFamily="34" charset="0"/>
            </a:endParaRPr>
          </a:p>
        </p:txBody>
      </p:sp>
      <p:graphicFrame>
        <p:nvGraphicFramePr>
          <p:cNvPr id="11" name="Table 10"/>
          <p:cNvGraphicFramePr>
            <a:graphicFrameLocks noGrp="1"/>
          </p:cNvGraphicFramePr>
          <p:nvPr/>
        </p:nvGraphicFramePr>
        <p:xfrm>
          <a:off x="6477000" y="2514600"/>
          <a:ext cx="139700" cy="323850"/>
        </p:xfrm>
        <a:graphic>
          <a:graphicData uri="http://schemas.openxmlformats.org/drawingml/2006/table">
            <a:tbl>
              <a:tblPr/>
              <a:tblGrid>
                <a:gridCol w="139700"/>
              </a:tblGrid>
              <a:tr h="161925">
                <a:tc>
                  <a:txBody>
                    <a:bodyPr/>
                    <a:lstStyle/>
                    <a:p>
                      <a:pPr algn="ctr" fontAlgn="b"/>
                      <a:r>
                        <a:rPr lang="en-US" sz="1000" b="0" i="0" u="none" strike="noStrike" dirty="0">
                          <a:solidFill>
                            <a:srgbClr val="000000"/>
                          </a:solidFill>
                          <a:latin typeface="Calibri"/>
                        </a:rPr>
                        <a:t>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2" name="Table 11"/>
          <p:cNvGraphicFramePr>
            <a:graphicFrameLocks noGrp="1"/>
          </p:cNvGraphicFramePr>
          <p:nvPr/>
        </p:nvGraphicFramePr>
        <p:xfrm>
          <a:off x="7572375" y="847725"/>
          <a:ext cx="139700" cy="323850"/>
        </p:xfrm>
        <a:graphic>
          <a:graphicData uri="http://schemas.openxmlformats.org/drawingml/2006/table">
            <a:tbl>
              <a:tblPr/>
              <a:tblGrid>
                <a:gridCol w="139700"/>
              </a:tblGrid>
              <a:tr h="161925">
                <a:tc>
                  <a:txBody>
                    <a:bodyPr/>
                    <a:lstStyle/>
                    <a:p>
                      <a:pPr algn="ctr" fontAlgn="b"/>
                      <a:r>
                        <a:rPr lang="en-US" sz="1000" b="0" i="0" u="none" strike="noStrike" dirty="0">
                          <a:solidFill>
                            <a:srgbClr val="000000"/>
                          </a:solidFill>
                          <a:latin typeface="Calibri"/>
                        </a:rPr>
                        <a:t>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a:solidFill>
                            <a:srgbClr val="000000"/>
                          </a:solidFill>
                          <a:latin typeface="Calibri"/>
                        </a:rPr>
                        <a:t>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3" name="Table 12"/>
          <p:cNvGraphicFramePr>
            <a:graphicFrameLocks noGrp="1"/>
          </p:cNvGraphicFramePr>
          <p:nvPr/>
        </p:nvGraphicFramePr>
        <p:xfrm>
          <a:off x="8705850" y="1104900"/>
          <a:ext cx="139700" cy="323850"/>
        </p:xfrm>
        <a:graphic>
          <a:graphicData uri="http://schemas.openxmlformats.org/drawingml/2006/table">
            <a:tbl>
              <a:tblPr/>
              <a:tblGrid>
                <a:gridCol w="139700"/>
              </a:tblGrid>
              <a:tr h="161925">
                <a:tc>
                  <a:txBody>
                    <a:bodyPr/>
                    <a:lstStyle/>
                    <a:p>
                      <a:pPr algn="ctr" fontAlgn="b"/>
                      <a:r>
                        <a:rPr lang="en-US" sz="1000" b="0" i="0" u="none" strike="noStrike">
                          <a:solidFill>
                            <a:srgbClr val="000000"/>
                          </a:solidFill>
                          <a:latin typeface="Calibri"/>
                        </a:rPr>
                        <a:t>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a:solidFill>
                            <a:srgbClr val="000000"/>
                          </a:solidFill>
                          <a:latin typeface="Calibri"/>
                        </a:rPr>
                        <a:t>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7" name="Table 16"/>
          <p:cNvGraphicFramePr>
            <a:graphicFrameLocks noGrp="1"/>
          </p:cNvGraphicFramePr>
          <p:nvPr/>
        </p:nvGraphicFramePr>
        <p:xfrm>
          <a:off x="6477000" y="2971800"/>
          <a:ext cx="152400" cy="323850"/>
        </p:xfrm>
        <a:graphic>
          <a:graphicData uri="http://schemas.openxmlformats.org/drawingml/2006/table">
            <a:tbl>
              <a:tblPr/>
              <a:tblGrid>
                <a:gridCol w="152400"/>
              </a:tblGrid>
              <a:tr h="161925">
                <a:tc>
                  <a:txBody>
                    <a:bodyPr/>
                    <a:lstStyle/>
                    <a:p>
                      <a:pPr algn="ctr" fontAlgn="b"/>
                      <a:r>
                        <a:rPr lang="en-US" sz="1000" b="0" i="0" u="none" strike="noStrike">
                          <a:solidFill>
                            <a:srgbClr val="000000"/>
                          </a:solidFill>
                          <a:latin typeface="Calibri"/>
                        </a:rPr>
                        <a:t>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a:solidFill>
                            <a:srgbClr val="000000"/>
                          </a:solidFill>
                          <a:latin typeface="Calibri"/>
                        </a:rPr>
                        <a:t>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8" name="Table 17"/>
          <p:cNvGraphicFramePr>
            <a:graphicFrameLocks noGrp="1"/>
          </p:cNvGraphicFramePr>
          <p:nvPr/>
        </p:nvGraphicFramePr>
        <p:xfrm>
          <a:off x="6477000" y="3505200"/>
          <a:ext cx="139700" cy="323850"/>
        </p:xfrm>
        <a:graphic>
          <a:graphicData uri="http://schemas.openxmlformats.org/drawingml/2006/table">
            <a:tbl>
              <a:tblPr/>
              <a:tblGrid>
                <a:gridCol w="139700"/>
              </a:tblGrid>
              <a:tr h="161925">
                <a:tc>
                  <a:txBody>
                    <a:bodyPr/>
                    <a:lstStyle/>
                    <a:p>
                      <a:pPr algn="ctr" fontAlgn="b"/>
                      <a:r>
                        <a:rPr lang="en-US" sz="1000" b="0" i="0" u="none" strike="noStrike" dirty="0">
                          <a:solidFill>
                            <a:srgbClr val="000000"/>
                          </a:solidFill>
                          <a:latin typeface="Calibri"/>
                        </a:rPr>
                        <a:t>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a:solidFill>
                            <a:srgbClr val="000000"/>
                          </a:solidFill>
                          <a:latin typeface="Calibri"/>
                        </a:rPr>
                        <a:t>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9" name="Table 18"/>
          <p:cNvGraphicFramePr>
            <a:graphicFrameLocks noGrp="1"/>
          </p:cNvGraphicFramePr>
          <p:nvPr/>
        </p:nvGraphicFramePr>
        <p:xfrm>
          <a:off x="6477000" y="3962400"/>
          <a:ext cx="139700" cy="323850"/>
        </p:xfrm>
        <a:graphic>
          <a:graphicData uri="http://schemas.openxmlformats.org/drawingml/2006/table">
            <a:tbl>
              <a:tblPr/>
              <a:tblGrid>
                <a:gridCol w="139700"/>
              </a:tblGrid>
              <a:tr h="161925">
                <a:tc>
                  <a:txBody>
                    <a:bodyPr/>
                    <a:lstStyle/>
                    <a:p>
                      <a:pPr algn="ctr" fontAlgn="b"/>
                      <a:r>
                        <a:rPr lang="en-US" sz="1000" b="0" i="0" u="none" strike="noStrike" dirty="0">
                          <a:solidFill>
                            <a:srgbClr val="000000"/>
                          </a:solidFill>
                          <a:latin typeface="Calibri"/>
                        </a:rPr>
                        <a:t>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a:solidFill>
                            <a:srgbClr val="000000"/>
                          </a:solidFill>
                          <a:latin typeface="Calibri"/>
                        </a:rPr>
                        <a:t>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22" name="TextBox 21"/>
          <p:cNvSpPr txBox="1"/>
          <p:nvPr/>
        </p:nvSpPr>
        <p:spPr>
          <a:xfrm>
            <a:off x="5715000" y="6934200"/>
            <a:ext cx="3733800" cy="200055"/>
          </a:xfrm>
          <a:prstGeom prst="rect">
            <a:avLst/>
          </a:prstGeom>
          <a:noFill/>
        </p:spPr>
        <p:txBody>
          <a:bodyPr wrap="square" rtlCol="0">
            <a:spAutoFit/>
          </a:bodyPr>
          <a:lstStyle/>
          <a:p>
            <a:r>
              <a:rPr lang="en-US" sz="700" dirty="0" smtClean="0">
                <a:latin typeface="Verdana" pitchFamily="34" charset="0"/>
              </a:rPr>
              <a:t>Rick &amp;  Susan Richmond 2011-2012</a:t>
            </a:r>
          </a:p>
        </p:txBody>
      </p:sp>
      <p:sp>
        <p:nvSpPr>
          <p:cNvPr id="23" name="Rectangle 22"/>
          <p:cNvSpPr/>
          <p:nvPr/>
        </p:nvSpPr>
        <p:spPr>
          <a:xfrm>
            <a:off x="457200" y="914400"/>
            <a:ext cx="4419600" cy="3485570"/>
          </a:xfrm>
          <a:prstGeom prst="rect">
            <a:avLst/>
          </a:prstGeom>
        </p:spPr>
        <p:txBody>
          <a:bodyPr wrap="square">
            <a:spAutoFit/>
          </a:bodyPr>
          <a:lstStyle/>
          <a:p>
            <a:pPr marL="228600" indent="-228600">
              <a:lnSpc>
                <a:spcPct val="150000"/>
              </a:lnSpc>
              <a:buFont typeface="+mj-lt"/>
              <a:buAutoNum type="arabicPeriod" startAt="7"/>
            </a:pPr>
            <a:r>
              <a:rPr lang="en-US" sz="1050" dirty="0" smtClean="0">
                <a:latin typeface="Verdana" pitchFamily="34" charset="0"/>
              </a:rPr>
              <a:t>The cattle at the Marshall Farm are fed  2      bales of hay each day. The horses are fed      less than the cattle. </a:t>
            </a:r>
          </a:p>
          <a:p>
            <a:pPr>
              <a:lnSpc>
                <a:spcPct val="150000"/>
              </a:lnSpc>
            </a:pPr>
            <a:endParaRPr lang="en-US" sz="1050" dirty="0" smtClean="0">
              <a:latin typeface="Verdana" pitchFamily="34" charset="0"/>
            </a:endParaRPr>
          </a:p>
          <a:p>
            <a:pPr>
              <a:lnSpc>
                <a:spcPct val="150000"/>
              </a:lnSpc>
            </a:pPr>
            <a:r>
              <a:rPr lang="en-US" sz="1050" dirty="0" smtClean="0">
                <a:latin typeface="Verdana" pitchFamily="34" charset="0"/>
              </a:rPr>
              <a:t>How much of a bale of hay are the horses fed each day?</a:t>
            </a:r>
          </a:p>
          <a:p>
            <a:pPr>
              <a:lnSpc>
                <a:spcPct val="150000"/>
              </a:lnSpc>
            </a:pPr>
            <a:r>
              <a:rPr lang="en-US" sz="1050" i="1" dirty="0" smtClean="0"/>
              <a:t>Simplify your answer and write it as a proper fraction.</a:t>
            </a:r>
          </a:p>
          <a:p>
            <a:pPr>
              <a:lnSpc>
                <a:spcPct val="150000"/>
              </a:lnSpc>
            </a:pPr>
            <a:endParaRPr lang="en-US" sz="1050" dirty="0" smtClean="0">
              <a:latin typeface="Verdana" pitchFamily="34" charset="0"/>
            </a:endParaRPr>
          </a:p>
          <a:p>
            <a:pPr marL="571500" indent="-228600">
              <a:lnSpc>
                <a:spcPct val="150000"/>
              </a:lnSpc>
              <a:buFont typeface="+mj-lt"/>
              <a:buAutoNum type="alphaUcPeriod"/>
            </a:pPr>
            <a:r>
              <a:rPr lang="en-US" sz="1050" dirty="0" smtClean="0">
                <a:latin typeface="Verdana" pitchFamily="34" charset="0"/>
              </a:rPr>
              <a:t> 3</a:t>
            </a:r>
          </a:p>
          <a:p>
            <a:pPr marL="571500" indent="-228600">
              <a:lnSpc>
                <a:spcPct val="150000"/>
              </a:lnSpc>
              <a:buFont typeface="+mj-lt"/>
              <a:buAutoNum type="alphaUcPeriod"/>
            </a:pPr>
            <a:endParaRPr lang="en-US" sz="1050" dirty="0" smtClean="0">
              <a:latin typeface="Verdana" pitchFamily="34" charset="0"/>
            </a:endParaRPr>
          </a:p>
          <a:p>
            <a:pPr marL="571500" indent="-228600">
              <a:lnSpc>
                <a:spcPct val="150000"/>
              </a:lnSpc>
              <a:buFont typeface="+mj-lt"/>
              <a:buAutoNum type="alphaUcPeriod"/>
            </a:pPr>
            <a:r>
              <a:rPr lang="en-US" sz="1050" dirty="0" smtClean="0">
                <a:latin typeface="Verdana" pitchFamily="34" charset="0"/>
              </a:rPr>
              <a:t> 1</a:t>
            </a:r>
          </a:p>
          <a:p>
            <a:pPr marL="571500" indent="-228600">
              <a:lnSpc>
                <a:spcPct val="150000"/>
              </a:lnSpc>
              <a:buFont typeface="+mj-lt"/>
              <a:buAutoNum type="alphaUcPeriod"/>
            </a:pPr>
            <a:endParaRPr lang="en-US" sz="1050" dirty="0" smtClean="0">
              <a:latin typeface="Verdana" pitchFamily="34" charset="0"/>
            </a:endParaRPr>
          </a:p>
          <a:p>
            <a:pPr marL="571500" indent="-228600">
              <a:lnSpc>
                <a:spcPct val="150000"/>
              </a:lnSpc>
              <a:buFont typeface="+mj-lt"/>
              <a:buAutoNum type="alphaUcPeriod"/>
            </a:pPr>
            <a:r>
              <a:rPr lang="en-US" sz="1050" dirty="0" smtClean="0">
                <a:latin typeface="Verdana" pitchFamily="34" charset="0"/>
              </a:rPr>
              <a:t> 1</a:t>
            </a:r>
          </a:p>
          <a:p>
            <a:pPr marL="571500" indent="-228600">
              <a:lnSpc>
                <a:spcPct val="150000"/>
              </a:lnSpc>
              <a:buFont typeface="+mj-lt"/>
              <a:buAutoNum type="alphaUcPeriod"/>
            </a:pPr>
            <a:endParaRPr lang="en-US" sz="1050" dirty="0" smtClean="0">
              <a:latin typeface="Verdana" pitchFamily="34" charset="0"/>
            </a:endParaRPr>
          </a:p>
          <a:p>
            <a:pPr marL="571500" indent="-228600">
              <a:lnSpc>
                <a:spcPct val="150000"/>
              </a:lnSpc>
              <a:buFont typeface="+mj-lt"/>
              <a:buAutoNum type="alphaUcPeriod"/>
            </a:pPr>
            <a:r>
              <a:rPr lang="en-US" sz="1050" dirty="0" smtClean="0">
                <a:latin typeface="Verdana" pitchFamily="34" charset="0"/>
              </a:rPr>
              <a:t>2</a:t>
            </a:r>
            <a:br>
              <a:rPr lang="en-US" sz="1050" dirty="0" smtClean="0">
                <a:latin typeface="Verdana" pitchFamily="34" charset="0"/>
              </a:rPr>
            </a:br>
            <a:endParaRPr lang="en-US" sz="1050" dirty="0">
              <a:latin typeface="Verdana" pitchFamily="34" charset="0"/>
            </a:endParaRPr>
          </a:p>
        </p:txBody>
      </p:sp>
      <p:graphicFrame>
        <p:nvGraphicFramePr>
          <p:cNvPr id="24" name="Table 23"/>
          <p:cNvGraphicFramePr>
            <a:graphicFrameLocks noGrp="1"/>
          </p:cNvGraphicFramePr>
          <p:nvPr/>
        </p:nvGraphicFramePr>
        <p:xfrm>
          <a:off x="1257300" y="3810000"/>
          <a:ext cx="139700" cy="323850"/>
        </p:xfrm>
        <a:graphic>
          <a:graphicData uri="http://schemas.openxmlformats.org/drawingml/2006/table">
            <a:tbl>
              <a:tblPr/>
              <a:tblGrid>
                <a:gridCol w="139700"/>
              </a:tblGrid>
              <a:tr h="161925">
                <a:tc>
                  <a:txBody>
                    <a:bodyPr/>
                    <a:lstStyle/>
                    <a:p>
                      <a:pPr algn="ctr" fontAlgn="b"/>
                      <a:r>
                        <a:rPr lang="en-US" sz="1000" b="0" i="0" u="none" strike="noStrike" dirty="0">
                          <a:solidFill>
                            <a:srgbClr val="000000"/>
                          </a:solidFill>
                          <a:latin typeface="Calibri"/>
                        </a:rPr>
                        <a:t>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5" name="Table 24"/>
          <p:cNvGraphicFramePr>
            <a:graphicFrameLocks noGrp="1"/>
          </p:cNvGraphicFramePr>
          <p:nvPr/>
        </p:nvGraphicFramePr>
        <p:xfrm>
          <a:off x="1276350" y="2895600"/>
          <a:ext cx="139700" cy="323850"/>
        </p:xfrm>
        <a:graphic>
          <a:graphicData uri="http://schemas.openxmlformats.org/drawingml/2006/table">
            <a:tbl>
              <a:tblPr/>
              <a:tblGrid>
                <a:gridCol w="139700"/>
              </a:tblGrid>
              <a:tr h="161925">
                <a:tc>
                  <a:txBody>
                    <a:bodyPr/>
                    <a:lstStyle/>
                    <a:p>
                      <a:pPr algn="ctr" fontAlgn="b"/>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6" name="Table 25"/>
          <p:cNvGraphicFramePr>
            <a:graphicFrameLocks noGrp="1"/>
          </p:cNvGraphicFramePr>
          <p:nvPr/>
        </p:nvGraphicFramePr>
        <p:xfrm>
          <a:off x="1266825" y="3352800"/>
          <a:ext cx="139700" cy="323850"/>
        </p:xfrm>
        <a:graphic>
          <a:graphicData uri="http://schemas.openxmlformats.org/drawingml/2006/table">
            <a:tbl>
              <a:tblPr/>
              <a:tblGrid>
                <a:gridCol w="139700"/>
              </a:tblGrid>
              <a:tr h="161925">
                <a:tc>
                  <a:txBody>
                    <a:bodyPr/>
                    <a:lstStyle/>
                    <a:p>
                      <a:pPr algn="ctr" fontAlgn="b"/>
                      <a:r>
                        <a:rPr lang="en-US" sz="1000" b="0" i="0" u="none" strike="noStrike" dirty="0">
                          <a:solidFill>
                            <a:srgbClr val="000000"/>
                          </a:solidFill>
                          <a:latin typeface="Calibri"/>
                        </a:rPr>
                        <a:t>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7" name="Table 26"/>
          <p:cNvGraphicFramePr>
            <a:graphicFrameLocks noGrp="1"/>
          </p:cNvGraphicFramePr>
          <p:nvPr/>
        </p:nvGraphicFramePr>
        <p:xfrm>
          <a:off x="1276350" y="2381250"/>
          <a:ext cx="139700" cy="323850"/>
        </p:xfrm>
        <a:graphic>
          <a:graphicData uri="http://schemas.openxmlformats.org/drawingml/2006/table">
            <a:tbl>
              <a:tblPr/>
              <a:tblGrid>
                <a:gridCol w="139700"/>
              </a:tblGrid>
              <a:tr h="161925">
                <a:tc>
                  <a:txBody>
                    <a:bodyPr/>
                    <a:lstStyle/>
                    <a:p>
                      <a:pPr algn="ctr" fontAlgn="b"/>
                      <a:r>
                        <a:rPr lang="en-US" sz="1000" b="0" i="0" u="none" strike="noStrike" dirty="0">
                          <a:solidFill>
                            <a:srgbClr val="000000"/>
                          </a:solidFill>
                          <a:latin typeface="Calibri"/>
                        </a:rPr>
                        <a:t>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8" name="Table 27"/>
          <p:cNvGraphicFramePr>
            <a:graphicFrameLocks noGrp="1"/>
          </p:cNvGraphicFramePr>
          <p:nvPr/>
        </p:nvGraphicFramePr>
        <p:xfrm>
          <a:off x="2794000" y="1181100"/>
          <a:ext cx="139700" cy="323850"/>
        </p:xfrm>
        <a:graphic>
          <a:graphicData uri="http://schemas.openxmlformats.org/drawingml/2006/table">
            <a:tbl>
              <a:tblPr/>
              <a:tblGrid>
                <a:gridCol w="139700"/>
              </a:tblGrid>
              <a:tr h="161925">
                <a:tc>
                  <a:txBody>
                    <a:bodyPr/>
                    <a:lstStyle/>
                    <a:p>
                      <a:pPr algn="ctr" fontAlgn="b"/>
                      <a:r>
                        <a:rPr lang="en-US" sz="1000" b="0" i="0" u="none" strike="noStrike" dirty="0">
                          <a:solidFill>
                            <a:srgbClr val="000000"/>
                          </a:solidFill>
                          <a:latin typeface="Calibri"/>
                        </a:rPr>
                        <a:t>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9" name="Table 28"/>
          <p:cNvGraphicFramePr>
            <a:graphicFrameLocks noGrp="1"/>
          </p:cNvGraphicFramePr>
          <p:nvPr/>
        </p:nvGraphicFramePr>
        <p:xfrm>
          <a:off x="3594100" y="952500"/>
          <a:ext cx="139700" cy="323850"/>
        </p:xfrm>
        <a:graphic>
          <a:graphicData uri="http://schemas.openxmlformats.org/drawingml/2006/table">
            <a:tbl>
              <a:tblPr/>
              <a:tblGrid>
                <a:gridCol w="139700"/>
              </a:tblGrid>
              <a:tr h="161925">
                <a:tc>
                  <a:txBody>
                    <a:bodyPr/>
                    <a:lstStyle/>
                    <a:p>
                      <a:pPr algn="ct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30" name="TextBox 29"/>
          <p:cNvSpPr txBox="1"/>
          <p:nvPr/>
        </p:nvSpPr>
        <p:spPr>
          <a:xfrm>
            <a:off x="628650" y="6915150"/>
            <a:ext cx="3733800" cy="200055"/>
          </a:xfrm>
          <a:prstGeom prst="rect">
            <a:avLst/>
          </a:prstGeom>
          <a:noFill/>
        </p:spPr>
        <p:txBody>
          <a:bodyPr wrap="square" rtlCol="0">
            <a:spAutoFit/>
          </a:bodyPr>
          <a:lstStyle/>
          <a:p>
            <a:r>
              <a:rPr lang="en-US" sz="700" dirty="0" smtClean="0">
                <a:latin typeface="Verdana" pitchFamily="34" charset="0"/>
              </a:rPr>
              <a:t>Rick &amp;  Susan Richmond 2011-2012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37" name="TextBox 36"/>
          <p:cNvSpPr txBox="1"/>
          <p:nvPr/>
        </p:nvSpPr>
        <p:spPr>
          <a:xfrm>
            <a:off x="5715000" y="4997830"/>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42" name="TextBox 41"/>
          <p:cNvSpPr txBox="1"/>
          <p:nvPr/>
        </p:nvSpPr>
        <p:spPr>
          <a:xfrm>
            <a:off x="762000" y="5029200"/>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3" name="Rectangle 12"/>
          <p:cNvSpPr/>
          <p:nvPr/>
        </p:nvSpPr>
        <p:spPr>
          <a:xfrm>
            <a:off x="533400" y="304800"/>
            <a:ext cx="3962400" cy="338554"/>
          </a:xfrm>
          <a:prstGeom prst="rect">
            <a:avLst/>
          </a:prstGeom>
        </p:spPr>
        <p:txBody>
          <a:bodyPr wrap="square">
            <a:spAutoFit/>
          </a:bodyPr>
          <a:lstStyle/>
          <a:p>
            <a:pPr fontAlgn="auto">
              <a:spcBef>
                <a:spcPts val="0"/>
              </a:spcBef>
              <a:spcAft>
                <a:spcPts val="0"/>
              </a:spcAft>
              <a:defRPr/>
            </a:pPr>
            <a:r>
              <a:rPr lang="en-US" sz="800" b="1" dirty="0" smtClean="0">
                <a:solidFill>
                  <a:schemeClr val="bg1">
                    <a:lumMod val="75000"/>
                  </a:schemeClr>
                </a:solidFill>
              </a:rPr>
              <a:t>5.1.4 Develop fluency with efficient procedures for adding and subtracting fractions and decimals and justify why the procedures work.</a:t>
            </a:r>
            <a:r>
              <a:rPr lang="en-US" sz="800" dirty="0" smtClean="0">
                <a:solidFill>
                  <a:schemeClr val="bg1">
                    <a:lumMod val="75000"/>
                  </a:schemeClr>
                </a:solidFill>
              </a:rPr>
              <a:t> </a:t>
            </a:r>
            <a:endParaRPr lang="en-US" sz="800" dirty="0" smtClean="0">
              <a:solidFill>
                <a:schemeClr val="bg1">
                  <a:lumMod val="75000"/>
                </a:schemeClr>
              </a:solidFill>
              <a:latin typeface="Verdana" pitchFamily="34" charset="0"/>
            </a:endParaRPr>
          </a:p>
        </p:txBody>
      </p:sp>
      <p:sp>
        <p:nvSpPr>
          <p:cNvPr id="14" name="Rectangle 13"/>
          <p:cNvSpPr/>
          <p:nvPr/>
        </p:nvSpPr>
        <p:spPr>
          <a:xfrm>
            <a:off x="5638800" y="304800"/>
            <a:ext cx="3962400" cy="338554"/>
          </a:xfrm>
          <a:prstGeom prst="rect">
            <a:avLst/>
          </a:prstGeom>
        </p:spPr>
        <p:txBody>
          <a:bodyPr wrap="square">
            <a:spAutoFit/>
          </a:bodyPr>
          <a:lstStyle/>
          <a:p>
            <a:pPr fontAlgn="auto">
              <a:spcBef>
                <a:spcPts val="0"/>
              </a:spcBef>
              <a:spcAft>
                <a:spcPts val="0"/>
              </a:spcAft>
              <a:defRPr/>
            </a:pPr>
            <a:r>
              <a:rPr lang="en-US" sz="800" b="1" dirty="0" smtClean="0">
                <a:solidFill>
                  <a:schemeClr val="bg1">
                    <a:lumMod val="75000"/>
                  </a:schemeClr>
                </a:solidFill>
              </a:rPr>
              <a:t>5.1.4 Develop fluency with efficient procedures for adding and subtracting fractions and decimals and justify why the procedures work.</a:t>
            </a:r>
            <a:r>
              <a:rPr lang="en-US" sz="800" dirty="0" smtClean="0">
                <a:solidFill>
                  <a:schemeClr val="bg1">
                    <a:lumMod val="75000"/>
                  </a:schemeClr>
                </a:solidFill>
              </a:rPr>
              <a:t> </a:t>
            </a:r>
            <a:endParaRPr lang="en-US" sz="800" dirty="0" smtClean="0">
              <a:solidFill>
                <a:schemeClr val="bg1">
                  <a:lumMod val="75000"/>
                </a:schemeClr>
              </a:solidFill>
              <a:latin typeface="Verdana" pitchFamily="34" charset="0"/>
            </a:endParaRPr>
          </a:p>
        </p:txBody>
      </p:sp>
      <p:sp>
        <p:nvSpPr>
          <p:cNvPr id="10" name="TextBox 9"/>
          <p:cNvSpPr txBox="1"/>
          <p:nvPr/>
        </p:nvSpPr>
        <p:spPr>
          <a:xfrm>
            <a:off x="5715000" y="6934200"/>
            <a:ext cx="3733800" cy="200055"/>
          </a:xfrm>
          <a:prstGeom prst="rect">
            <a:avLst/>
          </a:prstGeom>
          <a:noFill/>
        </p:spPr>
        <p:txBody>
          <a:bodyPr wrap="square" rtlCol="0">
            <a:spAutoFit/>
          </a:bodyPr>
          <a:lstStyle/>
          <a:p>
            <a:r>
              <a:rPr lang="en-US" sz="700" dirty="0" smtClean="0">
                <a:latin typeface="Verdana" pitchFamily="34" charset="0"/>
              </a:rPr>
              <a:t>Rick &amp;  Susan Richmond 2011-2012</a:t>
            </a:r>
          </a:p>
        </p:txBody>
      </p:sp>
      <p:sp>
        <p:nvSpPr>
          <p:cNvPr id="11" name="TextBox 10"/>
          <p:cNvSpPr txBox="1"/>
          <p:nvPr/>
        </p:nvSpPr>
        <p:spPr>
          <a:xfrm>
            <a:off x="762000" y="6981825"/>
            <a:ext cx="3733800" cy="200055"/>
          </a:xfrm>
          <a:prstGeom prst="rect">
            <a:avLst/>
          </a:prstGeom>
          <a:noFill/>
        </p:spPr>
        <p:txBody>
          <a:bodyPr wrap="square" rtlCol="0">
            <a:spAutoFit/>
          </a:bodyPr>
          <a:lstStyle/>
          <a:p>
            <a:r>
              <a:rPr lang="en-US" sz="700" dirty="0" smtClean="0">
                <a:latin typeface="Verdana" pitchFamily="34" charset="0"/>
              </a:rPr>
              <a:t>Rick &amp;  Susan Richmond 2011-2012</a:t>
            </a:r>
          </a:p>
        </p:txBody>
      </p:sp>
      <p:sp>
        <p:nvSpPr>
          <p:cNvPr id="12" name="Rectangle 11"/>
          <p:cNvSpPr/>
          <p:nvPr/>
        </p:nvSpPr>
        <p:spPr>
          <a:xfrm>
            <a:off x="5562600" y="990600"/>
            <a:ext cx="4038600" cy="3404778"/>
          </a:xfrm>
          <a:prstGeom prst="rect">
            <a:avLst/>
          </a:prstGeom>
        </p:spPr>
        <p:txBody>
          <a:bodyPr wrap="square">
            <a:spAutoFit/>
          </a:bodyPr>
          <a:lstStyle/>
          <a:p>
            <a:pPr marL="228600" indent="-228600">
              <a:lnSpc>
                <a:spcPct val="150000"/>
              </a:lnSpc>
              <a:buFont typeface="+mj-lt"/>
              <a:buAutoNum type="arabicPeriod" startAt="6"/>
            </a:pPr>
            <a:r>
              <a:rPr lang="en-US" sz="1050" dirty="0" smtClean="0">
                <a:latin typeface="Verdana" pitchFamily="34" charset="0"/>
              </a:rPr>
              <a:t>Darius has      of a cup of powdered sugar. </a:t>
            </a:r>
          </a:p>
          <a:p>
            <a:pPr marL="228600" indent="-228600">
              <a:lnSpc>
                <a:spcPct val="150000"/>
              </a:lnSpc>
            </a:pPr>
            <a:r>
              <a:rPr lang="en-US" sz="1050" dirty="0" smtClean="0">
                <a:latin typeface="Verdana" pitchFamily="34" charset="0"/>
              </a:rPr>
              <a:t>	</a:t>
            </a:r>
          </a:p>
          <a:p>
            <a:pPr marL="228600" indent="-228600">
              <a:lnSpc>
                <a:spcPct val="150000"/>
              </a:lnSpc>
            </a:pPr>
            <a:r>
              <a:rPr lang="en-US" sz="1050" dirty="0" smtClean="0">
                <a:latin typeface="Verdana" pitchFamily="34" charset="0"/>
              </a:rPr>
              <a:t>	He sprinkles      of the sugar onto a plate of brownies and sprinkles the rest onto a plate of lemon cookies. </a:t>
            </a:r>
          </a:p>
          <a:p>
            <a:pPr marL="228600" indent="-228600">
              <a:lnSpc>
                <a:spcPct val="150000"/>
              </a:lnSpc>
              <a:buFont typeface="+mj-lt"/>
              <a:buAutoNum type="arabicPeriod" startAt="6"/>
            </a:pPr>
            <a:endParaRPr lang="en-US" sz="1050" dirty="0" smtClean="0">
              <a:latin typeface="Verdana" pitchFamily="34" charset="0"/>
            </a:endParaRPr>
          </a:p>
          <a:p>
            <a:pPr marL="228600" indent="-228600">
              <a:lnSpc>
                <a:spcPct val="150000"/>
              </a:lnSpc>
            </a:pPr>
            <a:r>
              <a:rPr lang="en-US" sz="1050" dirty="0" smtClean="0">
                <a:latin typeface="Verdana" pitchFamily="34" charset="0"/>
              </a:rPr>
              <a:t>	How much sugar does Darius sprinkle on the brownies?</a:t>
            </a:r>
          </a:p>
          <a:p>
            <a:pPr marL="228600" indent="-228600"/>
            <a:endParaRPr lang="en-US" sz="1050" dirty="0" smtClean="0">
              <a:latin typeface="Verdana" pitchFamily="34" charset="0"/>
            </a:endParaRPr>
          </a:p>
          <a:p>
            <a:pPr marL="228600" indent="-228600"/>
            <a:endParaRPr lang="en-US" sz="1050" dirty="0" smtClean="0">
              <a:latin typeface="Verdana" pitchFamily="34" charset="0"/>
            </a:endParaRPr>
          </a:p>
          <a:p>
            <a:pPr marL="742950" indent="-228600">
              <a:buFont typeface="+mj-lt"/>
              <a:buAutoNum type="alphaUcPeriod"/>
            </a:pPr>
            <a:r>
              <a:rPr lang="en-US" sz="1050" dirty="0" smtClean="0">
                <a:latin typeface="Verdana" pitchFamily="34" charset="0"/>
              </a:rPr>
              <a:t> </a:t>
            </a:r>
          </a:p>
          <a:p>
            <a:pPr marL="742950" indent="-228600">
              <a:buFont typeface="+mj-lt"/>
              <a:buAutoNum type="alphaUcPeriod"/>
            </a:pPr>
            <a:endParaRPr lang="en-US" sz="1050" dirty="0" smtClean="0">
              <a:latin typeface="Verdana" pitchFamily="34" charset="0"/>
            </a:endParaRPr>
          </a:p>
          <a:p>
            <a:pPr marL="742950" indent="-228600">
              <a:buFont typeface="+mj-lt"/>
              <a:buAutoNum type="alphaUcPeriod"/>
            </a:pPr>
            <a:r>
              <a:rPr lang="en-US" sz="1050" dirty="0" smtClean="0">
                <a:latin typeface="Verdana" pitchFamily="34" charset="0"/>
              </a:rPr>
              <a:t> </a:t>
            </a:r>
          </a:p>
          <a:p>
            <a:pPr marL="742950" indent="-228600">
              <a:buFont typeface="+mj-lt"/>
              <a:buAutoNum type="alphaUcPeriod"/>
            </a:pPr>
            <a:endParaRPr lang="en-US" sz="1050" dirty="0" smtClean="0">
              <a:latin typeface="Verdana" pitchFamily="34" charset="0"/>
            </a:endParaRPr>
          </a:p>
          <a:p>
            <a:pPr marL="742950" indent="-228600">
              <a:buFont typeface="+mj-lt"/>
              <a:buAutoNum type="alphaUcPeriod"/>
            </a:pPr>
            <a:r>
              <a:rPr lang="en-US" sz="1050" dirty="0" smtClean="0">
                <a:latin typeface="Verdana" pitchFamily="34" charset="0"/>
              </a:rPr>
              <a:t> </a:t>
            </a:r>
          </a:p>
          <a:p>
            <a:pPr marL="742950" indent="-228600">
              <a:buFont typeface="+mj-lt"/>
              <a:buAutoNum type="alphaUcPeriod"/>
            </a:pPr>
            <a:endParaRPr lang="en-US" sz="1050" dirty="0" smtClean="0">
              <a:latin typeface="Verdana" pitchFamily="34" charset="0"/>
            </a:endParaRPr>
          </a:p>
          <a:p>
            <a:pPr marL="742950" indent="-228600">
              <a:buFont typeface="+mj-lt"/>
              <a:buAutoNum type="alphaUcPeriod"/>
            </a:pPr>
            <a:r>
              <a:rPr lang="en-US" sz="1050" dirty="0" smtClean="0">
                <a:latin typeface="Verdana" pitchFamily="34" charset="0"/>
              </a:rPr>
              <a:t> </a:t>
            </a:r>
            <a:br>
              <a:rPr lang="en-US" sz="1050" dirty="0" smtClean="0">
                <a:latin typeface="Verdana" pitchFamily="34" charset="0"/>
              </a:rPr>
            </a:br>
            <a:endParaRPr lang="en-US" sz="1050" dirty="0">
              <a:latin typeface="Verdana" pitchFamily="34" charset="0"/>
            </a:endParaRPr>
          </a:p>
        </p:txBody>
      </p:sp>
      <p:sp>
        <p:nvSpPr>
          <p:cNvPr id="15" name="Rectangle 14"/>
          <p:cNvSpPr/>
          <p:nvPr/>
        </p:nvSpPr>
        <p:spPr>
          <a:xfrm>
            <a:off x="533400" y="914400"/>
            <a:ext cx="4191000" cy="3000821"/>
          </a:xfrm>
          <a:prstGeom prst="rect">
            <a:avLst/>
          </a:prstGeom>
        </p:spPr>
        <p:txBody>
          <a:bodyPr wrap="square">
            <a:spAutoFit/>
          </a:bodyPr>
          <a:lstStyle/>
          <a:p>
            <a:pPr marL="228600" indent="-228600">
              <a:buFont typeface="+mj-lt"/>
              <a:buAutoNum type="arabicPeriod" startAt="5"/>
            </a:pPr>
            <a:r>
              <a:rPr lang="en-US" sz="1050" dirty="0" smtClean="0">
                <a:latin typeface="Verdana" pitchFamily="34" charset="0"/>
              </a:rPr>
              <a:t>In one week Mr. Mustang bought 12 gallons of gasoline for $3.50 per gallon and 13.5 gallons for $3.40 per gallon.</a:t>
            </a:r>
          </a:p>
          <a:p>
            <a:endParaRPr lang="en-US" sz="1050" dirty="0" smtClean="0">
              <a:latin typeface="Verdana" pitchFamily="34" charset="0"/>
            </a:endParaRPr>
          </a:p>
          <a:p>
            <a:pPr marL="228600"/>
            <a:r>
              <a:rPr lang="en-US" sz="1050" dirty="0" smtClean="0">
                <a:latin typeface="Verdana" pitchFamily="34" charset="0"/>
              </a:rPr>
              <a:t>How much did he spend on gasoline in one week?</a:t>
            </a:r>
          </a:p>
          <a:p>
            <a:pPr marL="228600"/>
            <a:endParaRPr lang="en-US" sz="1050" dirty="0" smtClean="0">
              <a:latin typeface="Verdana" pitchFamily="34" charset="0"/>
            </a:endParaRPr>
          </a:p>
          <a:p>
            <a:pPr marL="228600"/>
            <a:endParaRPr lang="en-US" sz="1050" dirty="0" smtClean="0">
              <a:latin typeface="Verdana" pitchFamily="34" charset="0"/>
            </a:endParaRPr>
          </a:p>
          <a:p>
            <a:pPr marL="228600"/>
            <a:endParaRPr lang="en-US" sz="1050" dirty="0" smtClean="0">
              <a:latin typeface="Verdana" pitchFamily="34" charset="0"/>
            </a:endParaRPr>
          </a:p>
          <a:p>
            <a:pPr marL="228600"/>
            <a:endParaRPr lang="en-US" sz="1050" dirty="0" smtClean="0">
              <a:latin typeface="Verdana" pitchFamily="34" charset="0"/>
            </a:endParaRPr>
          </a:p>
          <a:p>
            <a:pPr marL="571500" indent="-228600">
              <a:buFont typeface="+mj-lt"/>
              <a:buAutoNum type="alphaUcPeriod"/>
            </a:pPr>
            <a:r>
              <a:rPr lang="en-US" sz="1050" dirty="0" smtClean="0">
                <a:latin typeface="Verdana" pitchFamily="34" charset="0"/>
              </a:rPr>
              <a:t> $48.00</a:t>
            </a:r>
          </a:p>
          <a:p>
            <a:pPr marL="571500" indent="-228600">
              <a:buFont typeface="+mj-lt"/>
              <a:buAutoNum type="alphaUcPeriod"/>
            </a:pPr>
            <a:endParaRPr lang="en-US" sz="1050" dirty="0" smtClean="0">
              <a:latin typeface="Verdana" pitchFamily="34" charset="0"/>
            </a:endParaRPr>
          </a:p>
          <a:p>
            <a:pPr marL="571500" indent="-228600">
              <a:buFont typeface="+mj-lt"/>
              <a:buAutoNum type="alphaUcPeriod"/>
            </a:pPr>
            <a:r>
              <a:rPr lang="en-US" sz="1050" dirty="0" smtClean="0">
                <a:latin typeface="Verdana" pitchFamily="34" charset="0"/>
              </a:rPr>
              <a:t> $87.90</a:t>
            </a:r>
          </a:p>
          <a:p>
            <a:pPr marL="571500" indent="-228600">
              <a:buFont typeface="+mj-lt"/>
              <a:buAutoNum type="alphaUcPeriod"/>
            </a:pPr>
            <a:endParaRPr lang="en-US" sz="1050" dirty="0" smtClean="0">
              <a:latin typeface="Verdana" pitchFamily="34" charset="0"/>
            </a:endParaRPr>
          </a:p>
          <a:p>
            <a:pPr marL="571500" indent="-228600">
              <a:buFont typeface="+mj-lt"/>
              <a:buAutoNum type="alphaUcPeriod"/>
            </a:pPr>
            <a:r>
              <a:rPr lang="en-US" sz="1050" dirty="0" smtClean="0">
                <a:latin typeface="Verdana" pitchFamily="34" charset="0"/>
              </a:rPr>
              <a:t> $25.50</a:t>
            </a:r>
          </a:p>
          <a:p>
            <a:pPr marL="571500" indent="-228600">
              <a:buFont typeface="+mj-lt"/>
              <a:buAutoNum type="alphaUcPeriod"/>
            </a:pPr>
            <a:endParaRPr lang="en-US" sz="1050" dirty="0" smtClean="0">
              <a:latin typeface="Verdana" pitchFamily="34" charset="0"/>
            </a:endParaRPr>
          </a:p>
          <a:p>
            <a:pPr marL="571500" indent="-228600">
              <a:buFont typeface="+mj-lt"/>
              <a:buAutoNum type="alphaUcPeriod"/>
            </a:pPr>
            <a:r>
              <a:rPr lang="en-US" sz="1050" dirty="0" smtClean="0">
                <a:latin typeface="Verdana" pitchFamily="34" charset="0"/>
              </a:rPr>
              <a:t> $45.90</a:t>
            </a:r>
          </a:p>
          <a:p>
            <a:pPr marL="228600"/>
            <a:endParaRPr lang="en-US" sz="1050" dirty="0" smtClean="0">
              <a:latin typeface="Verdana" pitchFamily="34" charset="0"/>
            </a:endParaRPr>
          </a:p>
          <a:p>
            <a:pPr marL="228600"/>
            <a:endParaRPr lang="en-US" sz="1050" dirty="0">
              <a:latin typeface="Verdana" pitchFamily="34" charset="0"/>
            </a:endParaRPr>
          </a:p>
        </p:txBody>
      </p:sp>
      <p:graphicFrame>
        <p:nvGraphicFramePr>
          <p:cNvPr id="16" name="Table 15"/>
          <p:cNvGraphicFramePr>
            <a:graphicFrameLocks noGrp="1"/>
          </p:cNvGraphicFramePr>
          <p:nvPr/>
        </p:nvGraphicFramePr>
        <p:xfrm>
          <a:off x="6400800" y="2971800"/>
          <a:ext cx="139700" cy="323850"/>
        </p:xfrm>
        <a:graphic>
          <a:graphicData uri="http://schemas.openxmlformats.org/drawingml/2006/table">
            <a:tbl>
              <a:tblPr/>
              <a:tblGrid>
                <a:gridCol w="139700"/>
              </a:tblGrid>
              <a:tr h="161925">
                <a:tc>
                  <a:txBody>
                    <a:bodyPr/>
                    <a:lstStyle/>
                    <a:p>
                      <a:pPr algn="ctr" fontAlgn="b"/>
                      <a:r>
                        <a:rPr lang="en-US" sz="1000" b="0" i="0" u="none" strike="noStrike" dirty="0">
                          <a:solidFill>
                            <a:srgbClr val="000000"/>
                          </a:solidFill>
                          <a:latin typeface="Calibri"/>
                        </a:rPr>
                        <a:t>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7" name="Table 16"/>
          <p:cNvGraphicFramePr>
            <a:graphicFrameLocks noGrp="1"/>
          </p:cNvGraphicFramePr>
          <p:nvPr/>
        </p:nvGraphicFramePr>
        <p:xfrm>
          <a:off x="6400800" y="3619500"/>
          <a:ext cx="139700" cy="323850"/>
        </p:xfrm>
        <a:graphic>
          <a:graphicData uri="http://schemas.openxmlformats.org/drawingml/2006/table">
            <a:tbl>
              <a:tblPr/>
              <a:tblGrid>
                <a:gridCol w="139700"/>
              </a:tblGrid>
              <a:tr h="161925">
                <a:tc>
                  <a:txBody>
                    <a:bodyPr/>
                    <a:lstStyle/>
                    <a:p>
                      <a:pPr algn="ctr" fontAlgn="b"/>
                      <a:r>
                        <a:rPr lang="en-US" sz="1000" b="0" i="0" u="none" strike="noStrike" dirty="0">
                          <a:solidFill>
                            <a:srgbClr val="000000"/>
                          </a:solidFill>
                          <a:latin typeface="Calibri"/>
                        </a:rPr>
                        <a:t>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8" name="Table 17"/>
          <p:cNvGraphicFramePr>
            <a:graphicFrameLocks noGrp="1"/>
          </p:cNvGraphicFramePr>
          <p:nvPr/>
        </p:nvGraphicFramePr>
        <p:xfrm>
          <a:off x="6400800" y="3286125"/>
          <a:ext cx="139700" cy="323850"/>
        </p:xfrm>
        <a:graphic>
          <a:graphicData uri="http://schemas.openxmlformats.org/drawingml/2006/table">
            <a:tbl>
              <a:tblPr/>
              <a:tblGrid>
                <a:gridCol w="139700"/>
              </a:tblGrid>
              <a:tr h="161925">
                <a:tc>
                  <a:txBody>
                    <a:bodyPr/>
                    <a:lstStyle/>
                    <a:p>
                      <a:pPr algn="ctr" fontAlgn="b"/>
                      <a:r>
                        <a:rPr lang="en-US" sz="1000" b="0" i="0" u="none" strike="noStrike" dirty="0">
                          <a:solidFill>
                            <a:srgbClr val="000000"/>
                          </a:solidFill>
                          <a:latin typeface="Calibri"/>
                        </a:rPr>
                        <a:t>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9" name="Table 18"/>
          <p:cNvGraphicFramePr>
            <a:graphicFrameLocks noGrp="1"/>
          </p:cNvGraphicFramePr>
          <p:nvPr/>
        </p:nvGraphicFramePr>
        <p:xfrm>
          <a:off x="6400800" y="3924300"/>
          <a:ext cx="139700" cy="323850"/>
        </p:xfrm>
        <a:graphic>
          <a:graphicData uri="http://schemas.openxmlformats.org/drawingml/2006/table">
            <a:tbl>
              <a:tblPr/>
              <a:tblGrid>
                <a:gridCol w="139700"/>
              </a:tblGrid>
              <a:tr h="161925">
                <a:tc>
                  <a:txBody>
                    <a:bodyPr/>
                    <a:lstStyle/>
                    <a:p>
                      <a:pPr algn="ctr" fontAlgn="b"/>
                      <a:r>
                        <a:rPr lang="en-US" sz="1000" b="0" i="0" u="none" strike="noStrike" dirty="0">
                          <a:solidFill>
                            <a:srgbClr val="000000"/>
                          </a:solidFill>
                          <a:latin typeface="Calibri"/>
                        </a:rPr>
                        <a:t>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0" name="Table 19"/>
          <p:cNvGraphicFramePr>
            <a:graphicFrameLocks noGrp="1"/>
          </p:cNvGraphicFramePr>
          <p:nvPr/>
        </p:nvGraphicFramePr>
        <p:xfrm>
          <a:off x="6667500" y="1028700"/>
          <a:ext cx="139700" cy="323850"/>
        </p:xfrm>
        <a:graphic>
          <a:graphicData uri="http://schemas.openxmlformats.org/drawingml/2006/table">
            <a:tbl>
              <a:tblPr/>
              <a:tblGrid>
                <a:gridCol w="139700"/>
              </a:tblGrid>
              <a:tr h="161925">
                <a:tc>
                  <a:txBody>
                    <a:bodyPr/>
                    <a:lstStyle/>
                    <a:p>
                      <a:pPr algn="ctr" fontAlgn="b"/>
                      <a:r>
                        <a:rPr lang="en-US" sz="1000" b="0" i="0" u="none" strike="noStrike" dirty="0">
                          <a:solidFill>
                            <a:srgbClr val="000000"/>
                          </a:solidFill>
                          <a:latin typeface="Calibri"/>
                        </a:rPr>
                        <a:t>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1" name="Table 20"/>
          <p:cNvGraphicFramePr>
            <a:graphicFrameLocks noGrp="1"/>
          </p:cNvGraphicFramePr>
          <p:nvPr/>
        </p:nvGraphicFramePr>
        <p:xfrm>
          <a:off x="6753225" y="1495425"/>
          <a:ext cx="139700" cy="323850"/>
        </p:xfrm>
        <a:graphic>
          <a:graphicData uri="http://schemas.openxmlformats.org/drawingml/2006/table">
            <a:tbl>
              <a:tblPr/>
              <a:tblGrid>
                <a:gridCol w="139700"/>
              </a:tblGrid>
              <a:tr h="161925">
                <a:tc>
                  <a:txBody>
                    <a:bodyPr/>
                    <a:lstStyle/>
                    <a:p>
                      <a:pPr algn="ctr" fontAlgn="b"/>
                      <a:r>
                        <a:rPr lang="en-US" sz="1000" b="0" i="0" u="none" strike="noStrike" dirty="0">
                          <a:solidFill>
                            <a:srgbClr val="000000"/>
                          </a:solidFill>
                          <a:latin typeface="Calibri"/>
                        </a:rPr>
                        <a:t>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925">
                <a:tc>
                  <a:txBody>
                    <a:bodyPr/>
                    <a:lstStyle/>
                    <a:p>
                      <a:pPr algn="ctr" fontAlgn="t"/>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2358</TotalTime>
  <Words>1179</Words>
  <Application>Microsoft Office PowerPoint</Application>
  <PresentationFormat>Custom</PresentationFormat>
  <Paragraphs>393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433</cp:revision>
  <dcterms:created xsi:type="dcterms:W3CDTF">2010-03-15T16:13:22Z</dcterms:created>
  <dcterms:modified xsi:type="dcterms:W3CDTF">2012-01-25T02:21:32Z</dcterms:modified>
</cp:coreProperties>
</file>