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70" autoAdjust="0"/>
    <p:restoredTop sz="94554" autoAdjust="0"/>
  </p:normalViewPr>
  <p:slideViewPr>
    <p:cSldViewPr>
      <p:cViewPr>
        <p:scale>
          <a:sx n="90" d="100"/>
          <a:sy n="90" d="100"/>
        </p:scale>
        <p:origin x="-156" y="-408"/>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180975"/>
            <a:ext cx="3962400" cy="70788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latin typeface="Verdana" pitchFamily="34" charset="0"/>
              </a:rPr>
              <a:t>Grade 5 MATH:</a:t>
            </a:r>
          </a:p>
          <a:p>
            <a:pPr algn="ctr"/>
            <a:r>
              <a:rPr lang="en-US" sz="800" dirty="0" smtClean="0">
                <a:latin typeface="Verdana" pitchFamily="34" charset="0"/>
              </a:rPr>
              <a:t>Oregon Department of Education Standards </a:t>
            </a:r>
            <a:r>
              <a:rPr lang="en-US" sz="800" smtClean="0">
                <a:latin typeface="Verdana" pitchFamily="34" charset="0"/>
              </a:rPr>
              <a:t>for </a:t>
            </a:r>
          </a:p>
          <a:p>
            <a:pPr algn="ctr"/>
            <a:r>
              <a:rPr lang="en-US" sz="800" smtClean="0">
                <a:latin typeface="Verdana" pitchFamily="34" charset="0"/>
              </a:rPr>
              <a:t>Practice </a:t>
            </a:r>
            <a:r>
              <a:rPr lang="en-US" sz="800" dirty="0" smtClean="0">
                <a:latin typeface="Verdana" pitchFamily="34" charset="0"/>
              </a:rPr>
              <a:t>or Progress Monitoring in an OAKS format.</a:t>
            </a:r>
            <a:endParaRPr lang="en-US" sz="800" dirty="0">
              <a:latin typeface="Verdana" pitchFamily="34" charset="0"/>
            </a:endParaRPr>
          </a:p>
        </p:txBody>
      </p:sp>
      <p:sp>
        <p:nvSpPr>
          <p:cNvPr id="12" name="TextBox 11"/>
          <p:cNvSpPr txBox="1"/>
          <p:nvPr/>
        </p:nvSpPr>
        <p:spPr>
          <a:xfrm>
            <a:off x="5791200" y="22860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on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[5.1.2 and5.1.5] </a:t>
            </a:r>
            <a:r>
              <a:rPr lang="en-US" sz="1000" dirty="0" smtClean="0">
                <a:latin typeface="Verdana" pitchFamily="34" charset="0"/>
              </a:rPr>
              <a:t>in the table </a:t>
            </a:r>
            <a:r>
              <a:rPr lang="en-US" sz="1000" dirty="0" smtClean="0">
                <a:effectLst>
                  <a:outerShdw blurRad="38100" dist="38100" dir="2700000" algn="tl">
                    <a:srgbClr val="000000">
                      <a:alpha val="43137"/>
                    </a:srgbClr>
                  </a:outerShdw>
                </a:effectLst>
                <a:latin typeface="Verdana" pitchFamily="34" charset="0"/>
              </a:rPr>
              <a:t>below.</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6764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#1</a:t>
            </a:r>
            <a:endParaRPr lang="en-US" sz="2400" b="1" dirty="0">
              <a:effectLst>
                <a:outerShdw blurRad="38100" dist="38100" dir="2700000" algn="tl">
                  <a:srgbClr val="000000">
                    <a:alpha val="43137"/>
                  </a:srgbClr>
                </a:outerShdw>
              </a:effectLst>
            </a:endParaRPr>
          </a:p>
        </p:txBody>
      </p:sp>
      <p:sp>
        <p:nvSpPr>
          <p:cNvPr id="16" name="TextBox 15"/>
          <p:cNvSpPr txBox="1"/>
          <p:nvPr/>
        </p:nvSpPr>
        <p:spPr>
          <a:xfrm>
            <a:off x="457200" y="219075"/>
            <a:ext cx="4495800" cy="3200876"/>
          </a:xfrm>
          <a:prstGeom prst="rect">
            <a:avLst/>
          </a:prstGeom>
          <a:noFill/>
          <a:ln>
            <a:noFill/>
          </a:ln>
        </p:spPr>
        <p:txBody>
          <a:bodyPr wrap="square" rtlCol="0">
            <a:spAutoFit/>
          </a:bodyPr>
          <a:lstStyle/>
          <a:p>
            <a:r>
              <a:rPr lang="en-US" sz="1000" b="1" u="sng" dirty="0" smtClean="0">
                <a:latin typeface="Verdana" pitchFamily="34" charset="0"/>
              </a:rPr>
              <a:t>Teachers:  </a:t>
            </a:r>
            <a:r>
              <a:rPr lang="en-US" sz="1000" dirty="0" smtClean="0">
                <a:latin typeface="Verdana" pitchFamily="34" charset="0"/>
              </a:rPr>
              <a:t>To assure that the above standards are understood, always remind, ask and show your students:</a:t>
            </a:r>
          </a:p>
          <a:p>
            <a:endParaRPr lang="en-US" sz="1000" b="1" u="sng" dirty="0" smtClean="0">
              <a:latin typeface="Verdana" pitchFamily="34" charset="0"/>
            </a:endParaRPr>
          </a:p>
          <a:p>
            <a:r>
              <a:rPr lang="en-US" sz="1200" b="1" u="sng" dirty="0" smtClean="0">
                <a:latin typeface="Verdana" pitchFamily="34" charset="0"/>
              </a:rPr>
              <a:t>5.1.2</a:t>
            </a:r>
          </a:p>
          <a:p>
            <a:endParaRPr lang="en-US" sz="800" b="1" u="sng" dirty="0" smtClean="0">
              <a:latin typeface="Verdana" pitchFamily="34" charset="0"/>
            </a:endParaRPr>
          </a:p>
          <a:p>
            <a:pPr marL="228600" indent="-228600">
              <a:buFont typeface="+mj-lt"/>
              <a:buAutoNum type="arabicPeriod"/>
            </a:pPr>
            <a:r>
              <a:rPr lang="en-US" sz="800" dirty="0" smtClean="0">
                <a:latin typeface="Verdana" pitchFamily="34" charset="0"/>
              </a:rPr>
              <a:t>How do I use decimals to show adding and subtracting?</a:t>
            </a:r>
          </a:p>
          <a:p>
            <a:pPr marL="228600" indent="-228600">
              <a:buFont typeface="+mj-lt"/>
              <a:buAutoNum type="arabicPeriod"/>
            </a:pPr>
            <a:r>
              <a:rPr lang="en-US" sz="800" dirty="0" smtClean="0">
                <a:latin typeface="Verdana" pitchFamily="34" charset="0"/>
              </a:rPr>
              <a:t>What math concepts can I use to add and subtract decimals?</a:t>
            </a:r>
          </a:p>
          <a:p>
            <a:pPr marL="228600" indent="-228600">
              <a:buFont typeface="+mj-lt"/>
              <a:buAutoNum type="arabicPeriod"/>
            </a:pPr>
            <a:r>
              <a:rPr lang="en-US" sz="800" dirty="0" smtClean="0">
                <a:latin typeface="Verdana" pitchFamily="34" charset="0"/>
              </a:rPr>
              <a:t>How do I apply cumulative and associative number properties to</a:t>
            </a:r>
          </a:p>
          <a:p>
            <a:r>
              <a:rPr lang="en-US" sz="800" dirty="0" smtClean="0">
                <a:latin typeface="Verdana" pitchFamily="34" charset="0"/>
              </a:rPr>
              <a:t>       add and subtract decimals?</a:t>
            </a:r>
          </a:p>
          <a:p>
            <a:endParaRPr lang="en-US" sz="800" dirty="0" smtClean="0">
              <a:latin typeface="Verdana" pitchFamily="34" charset="0"/>
            </a:endParaRPr>
          </a:p>
          <a:p>
            <a:pPr algn="ctr"/>
            <a:r>
              <a:rPr lang="fr-FR" sz="800" b="1" u="sng" dirty="0" smtClean="0">
                <a:latin typeface="Verdana" pitchFamily="34" charset="0"/>
              </a:rPr>
              <a:t>BRIDGES CORRELATION to 5.1.2</a:t>
            </a:r>
            <a:endParaRPr lang="fr-FR" sz="800" u="sng" dirty="0" smtClean="0">
              <a:latin typeface="Verdana" pitchFamily="34" charset="0"/>
            </a:endParaRPr>
          </a:p>
          <a:p>
            <a:r>
              <a:rPr lang="fr-FR" sz="800" b="1" u="sng" dirty="0" smtClean="0">
                <a:latin typeface="Verdana" pitchFamily="34" charset="0"/>
              </a:rPr>
              <a:t>Grade 4 [</a:t>
            </a:r>
            <a:r>
              <a:rPr lang="fr-FR" sz="800" b="1" u="sng" dirty="0" err="1" smtClean="0">
                <a:latin typeface="Verdana" pitchFamily="34" charset="0"/>
              </a:rPr>
              <a:t>review</a:t>
            </a:r>
            <a:r>
              <a:rPr lang="fr-FR" sz="800" b="1" u="sng" dirty="0" smtClean="0">
                <a:latin typeface="Verdana" pitchFamily="34" charset="0"/>
              </a:rPr>
              <a:t>]</a:t>
            </a:r>
            <a:endParaRPr lang="fr-FR" sz="800" dirty="0" smtClean="0">
              <a:latin typeface="Verdana" pitchFamily="34" charset="0"/>
            </a:endParaRPr>
          </a:p>
          <a:p>
            <a:endParaRPr lang="fr-FR" sz="800" dirty="0" smtClean="0">
              <a:latin typeface="Verdana" pitchFamily="34" charset="0"/>
            </a:endParaRPr>
          </a:p>
          <a:p>
            <a:r>
              <a:rPr lang="fr-FR" sz="800" dirty="0" smtClean="0">
                <a:latin typeface="Verdana" pitchFamily="34" charset="0"/>
              </a:rPr>
              <a:t>Unit 6, Sessions 15–17)</a:t>
            </a:r>
            <a:endParaRPr lang="en-US" sz="800" dirty="0" smtClean="0">
              <a:latin typeface="Verdana" pitchFamily="34" charset="0"/>
            </a:endParaRPr>
          </a:p>
          <a:p>
            <a:r>
              <a:rPr lang="en-US" sz="800" dirty="0" smtClean="0">
                <a:latin typeface="Verdana" pitchFamily="34" charset="0"/>
              </a:rPr>
              <a:t>Unit 6, Session 14                                                                                    </a:t>
            </a:r>
          </a:p>
          <a:p>
            <a:r>
              <a:rPr lang="en-US" sz="800" dirty="0" smtClean="0">
                <a:latin typeface="Verdana" pitchFamily="34" charset="0"/>
              </a:rPr>
              <a:t>Unit 6, pages 887-890 and 894-895 (Work Place 6C)</a:t>
            </a:r>
          </a:p>
          <a:p>
            <a:endParaRPr lang="en-US" sz="800" b="1" u="sng" dirty="0" smtClean="0">
              <a:latin typeface="Verdana" pitchFamily="34" charset="0"/>
            </a:endParaRPr>
          </a:p>
          <a:p>
            <a:r>
              <a:rPr lang="en-US" sz="800" b="1" u="sng" dirty="0" smtClean="0">
                <a:latin typeface="Verdana" pitchFamily="34" charset="0"/>
              </a:rPr>
              <a:t>Grade 5</a:t>
            </a:r>
          </a:p>
          <a:p>
            <a:endParaRPr lang="en-US" sz="800" dirty="0" smtClean="0">
              <a:latin typeface="Verdana" pitchFamily="34" charset="0"/>
            </a:endParaRPr>
          </a:p>
          <a:p>
            <a:r>
              <a:rPr lang="en-US" sz="800" dirty="0" smtClean="0">
                <a:latin typeface="Verdana" pitchFamily="34" charset="0"/>
              </a:rPr>
              <a:t>November Calendar Grid</a:t>
            </a:r>
          </a:p>
          <a:p>
            <a:r>
              <a:rPr lang="en-US" sz="800" dirty="0" smtClean="0">
                <a:latin typeface="Verdana" pitchFamily="34" charset="0"/>
              </a:rPr>
              <a:t>March Computational Fluency</a:t>
            </a:r>
          </a:p>
          <a:p>
            <a:r>
              <a:rPr lang="en-US" sz="800" dirty="0" smtClean="0">
                <a:latin typeface="Verdana" pitchFamily="34" charset="0"/>
              </a:rPr>
              <a:t>Number Corner </a:t>
            </a:r>
            <a:r>
              <a:rPr lang="en-US" sz="800" dirty="0" err="1" smtClean="0">
                <a:latin typeface="Verdana" pitchFamily="34" charset="0"/>
              </a:rPr>
              <a:t>Blacklines</a:t>
            </a:r>
            <a:r>
              <a:rPr lang="en-US" sz="800" dirty="0" smtClean="0">
                <a:latin typeface="Verdana" pitchFamily="34" charset="0"/>
              </a:rPr>
              <a:t>, pages S33.1-S33.5, S34.1-S34.5, S35.1-S35.7 (Support Activities 33, 34, 35)</a:t>
            </a:r>
          </a:p>
          <a:p>
            <a:r>
              <a:rPr lang="en-US" sz="800" dirty="0" smtClean="0">
                <a:latin typeface="Verdana" pitchFamily="34" charset="0"/>
              </a:rPr>
              <a:t>Bridges Practice Book, pages112, 113, 130 </a:t>
            </a:r>
          </a:p>
        </p:txBody>
      </p:sp>
      <p:graphicFrame>
        <p:nvGraphicFramePr>
          <p:cNvPr id="17" name="Table 16"/>
          <p:cNvGraphicFramePr>
            <a:graphicFrameLocks noGrp="1"/>
          </p:cNvGraphicFramePr>
          <p:nvPr/>
        </p:nvGraphicFramePr>
        <p:xfrm>
          <a:off x="5638800" y="2819400"/>
          <a:ext cx="3962400" cy="3322977"/>
        </p:xfrm>
        <a:graphic>
          <a:graphicData uri="http://schemas.openxmlformats.org/drawingml/2006/table">
            <a:tbl>
              <a:tblPr/>
              <a:tblGrid>
                <a:gridCol w="3962400"/>
              </a:tblGrid>
              <a:tr h="533400">
                <a:tc>
                  <a:txBody>
                    <a:bodyPr/>
                    <a:lstStyle/>
                    <a:p>
                      <a:pPr marL="114300" indent="0" algn="l"/>
                      <a:r>
                        <a:rPr lang="en-US" sz="800" dirty="0" smtClean="0">
                          <a:latin typeface="Verdana" pitchFamily="34" charset="0"/>
                        </a:rPr>
                        <a:t>5.1.1 Use fraction models to represent the addition and subtraction of fractions with unlike</a:t>
                      </a:r>
                      <a:r>
                        <a:rPr lang="en-US" sz="800" baseline="0" dirty="0" smtClean="0">
                          <a:latin typeface="Verdana" pitchFamily="34" charset="0"/>
                        </a:rPr>
                        <a:t> </a:t>
                      </a:r>
                      <a:r>
                        <a:rPr lang="en-US" sz="800" dirty="0" smtClean="0">
                          <a:latin typeface="Verdana" pitchFamily="34" charset="0"/>
                        </a:rPr>
                        <a:t>denominators.</a:t>
                      </a:r>
                      <a:endParaRPr lang="en-US" sz="800" dirty="0" smtClean="0">
                        <a:effectLst>
                          <a:outerShdw blurRad="38100" dist="38100" dir="2700000" algn="tl">
                            <a:srgbClr val="000000">
                              <a:alpha val="43137"/>
                            </a:srgbClr>
                          </a:outerShdw>
                        </a:effectLst>
                        <a:latin typeface="Verdana"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84">
                <a:tc>
                  <a:txBody>
                    <a:bodyPr/>
                    <a:lstStyle/>
                    <a:p>
                      <a:pPr marL="114300" indent="0" algn="l"/>
                      <a:r>
                        <a:rPr lang="en-US" sz="1050" b="1" dirty="0" smtClean="0">
                          <a:latin typeface="Verdana" pitchFamily="34" charset="0"/>
                        </a:rPr>
                        <a:t>5.1.2 Use decimal models, place value, and number properties to add and subtract decimals (to the thousandths).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5270">
                <a:tc>
                  <a:txBody>
                    <a:bodyPr/>
                    <a:lstStyle/>
                    <a:p>
                      <a:pPr algn="l" fontAlgn="t"/>
                      <a:endParaRPr lang="en-US" sz="800" kern="1200" baseline="0" dirty="0" smtClean="0">
                        <a:solidFill>
                          <a:schemeClr val="tx1"/>
                        </a:solidFill>
                        <a:latin typeface="Verdana" pitchFamily="34" charset="0"/>
                        <a:ea typeface="+mn-ea"/>
                        <a:cs typeface="+mn-cs"/>
                      </a:endParaRPr>
                    </a:p>
                    <a:p>
                      <a:pPr marL="114300" indent="0" algn="l" fontAlgn="t"/>
                      <a:r>
                        <a:rPr lang="en-US" sz="800" kern="1200" baseline="0" dirty="0" smtClean="0">
                          <a:solidFill>
                            <a:schemeClr val="tx1"/>
                          </a:solidFill>
                          <a:latin typeface="Verdana" pitchFamily="34" charset="0"/>
                          <a:ea typeface="+mn-ea"/>
                          <a:cs typeface="+mn-cs"/>
                        </a:rPr>
                        <a:t>5.1.3 Select and use appropriate strategies to estimate fraction and decimal sums and differences.</a:t>
                      </a:r>
                    </a:p>
                    <a:p>
                      <a:pPr algn="l" fontAlgn="t"/>
                      <a:endParaRPr lang="en-US" sz="800" b="1" i="0" u="none" strike="noStrike" dirty="0">
                        <a:solidFill>
                          <a:srgbClr val="000000"/>
                        </a:solidFill>
                        <a:latin typeface="Verdana"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771">
                <a:tc>
                  <a:txBody>
                    <a:bodyPr/>
                    <a:lstStyle/>
                    <a:p>
                      <a:pPr marL="114300" indent="0" algn="l"/>
                      <a:r>
                        <a:rPr lang="en-US" sz="800" dirty="0" smtClean="0">
                          <a:latin typeface="Verdana" pitchFamily="34" charset="0"/>
                        </a:rPr>
                        <a:t>5.1.4 Develop fluency with efficient procedures for adding and subtracting fractions and decimals and</a:t>
                      </a:r>
                      <a:r>
                        <a:rPr lang="en-US" sz="800" baseline="0" dirty="0" smtClean="0">
                          <a:latin typeface="Verdana" pitchFamily="34" charset="0"/>
                        </a:rPr>
                        <a:t> </a:t>
                      </a:r>
                      <a:r>
                        <a:rPr lang="en-US" sz="800" dirty="0" smtClean="0">
                          <a:latin typeface="Verdana" pitchFamily="34" charset="0"/>
                        </a:rPr>
                        <a:t>justify why the procedures work.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930">
                <a:tc>
                  <a:txBody>
                    <a:bodyPr/>
                    <a:lstStyle/>
                    <a:p>
                      <a:pPr marL="11430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latin typeface="Verdana" pitchFamily="34" charset="0"/>
                        </a:rPr>
                        <a:t>5.1.5 Solve problems involving the addition and subtraction of fractions and decimals.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043">
                <a:tc>
                  <a:txBody>
                    <a:bodyPr/>
                    <a:lstStyle/>
                    <a:p>
                      <a:pPr marL="114300" indent="0" algn="l" fontAlgn="t"/>
                      <a:r>
                        <a:rPr lang="en-US" sz="800" i="1" kern="1200" baseline="0" dirty="0" smtClean="0">
                          <a:solidFill>
                            <a:schemeClr val="tx1"/>
                          </a:solidFill>
                          <a:latin typeface="Verdana" pitchFamily="34" charset="0"/>
                          <a:ea typeface="+mn-ea"/>
                          <a:cs typeface="+mn-cs"/>
                        </a:rPr>
                        <a:t>5.1.6 Use ordered pairs on coordinate graphs to specify locations and describe paths</a:t>
                      </a:r>
                      <a:endParaRPr lang="en-US" sz="800" b="0" i="1" u="none" strike="noStrike" kern="1200" baseline="0" dirty="0">
                        <a:solidFill>
                          <a:srgbClr val="000000"/>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043">
                <a:tc>
                  <a:txBody>
                    <a:bodyPr/>
                    <a:lstStyle/>
                    <a:p>
                      <a:pPr marL="114300" indent="0" algn="l"/>
                      <a:r>
                        <a:rPr lang="en-US" sz="800" i="1" kern="1200" baseline="0" dirty="0" smtClean="0">
                          <a:solidFill>
                            <a:schemeClr val="tx1"/>
                          </a:solidFill>
                          <a:latin typeface="Verdana" pitchFamily="34" charset="0"/>
                          <a:ea typeface="+mn-ea"/>
                          <a:cs typeface="+mn-cs"/>
                        </a:rPr>
                        <a:t>5.1.7 Construct and analyze double bar, line, and circle graphs to solve problems involving fractions and decimals.</a:t>
                      </a:r>
                      <a:endParaRPr lang="en-US" sz="800" b="0" i="1" u="none" strike="noStrike" kern="1200" baseline="0" dirty="0">
                        <a:solidFill>
                          <a:srgbClr val="000000"/>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5562600" y="6324600"/>
            <a:ext cx="40386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  Revised 11-2011</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
        <p:nvSpPr>
          <p:cNvPr id="26" name="Rectangle 25"/>
          <p:cNvSpPr/>
          <p:nvPr/>
        </p:nvSpPr>
        <p:spPr>
          <a:xfrm>
            <a:off x="457200" y="3505200"/>
            <a:ext cx="4495800" cy="4093428"/>
          </a:xfrm>
          <a:prstGeom prst="rect">
            <a:avLst/>
          </a:prstGeom>
          <a:noFill/>
          <a:ln>
            <a:noFill/>
          </a:ln>
        </p:spPr>
        <p:txBody>
          <a:bodyPr wrap="square">
            <a:spAutoFit/>
          </a:bodyPr>
          <a:lstStyle/>
          <a:p>
            <a:r>
              <a:rPr lang="en-US" sz="1200" b="1" u="sng" dirty="0" smtClean="0">
                <a:latin typeface="Verdana" pitchFamily="34" charset="0"/>
              </a:rPr>
              <a:t>5.1.5</a:t>
            </a:r>
          </a:p>
          <a:p>
            <a:endParaRPr lang="en-US" sz="800" b="1" u="sng" dirty="0" smtClean="0">
              <a:latin typeface="Verdana" pitchFamily="34" charset="0"/>
            </a:endParaRPr>
          </a:p>
          <a:p>
            <a:pPr marL="228600" indent="-228600">
              <a:buFont typeface="+mj-lt"/>
              <a:buAutoNum type="arabicPeriod"/>
            </a:pPr>
            <a:r>
              <a:rPr lang="en-US" sz="800" dirty="0" smtClean="0">
                <a:latin typeface="Verdana" pitchFamily="34" charset="0"/>
              </a:rPr>
              <a:t>How do I subtract a decimal from a whole number?</a:t>
            </a:r>
          </a:p>
          <a:p>
            <a:pPr marL="228600" indent="-228600">
              <a:buFont typeface="+mj-lt"/>
              <a:buAutoNum type="arabicPeriod"/>
            </a:pPr>
            <a:r>
              <a:rPr lang="en-US" sz="800" dirty="0" smtClean="0">
                <a:latin typeface="Verdana" pitchFamily="34" charset="0"/>
              </a:rPr>
              <a:t>How do I subtract a fraction from a whole number?</a:t>
            </a:r>
          </a:p>
          <a:p>
            <a:pPr marL="228600" indent="-228600">
              <a:buFont typeface="+mj-lt"/>
              <a:buAutoNum type="arabicPeriod"/>
            </a:pPr>
            <a:r>
              <a:rPr lang="en-US" sz="800" dirty="0" smtClean="0">
                <a:latin typeface="Verdana" pitchFamily="34" charset="0"/>
              </a:rPr>
              <a:t>How does the decimal placement effect accuracy in addition and</a:t>
            </a:r>
          </a:p>
          <a:p>
            <a:pPr marL="228600" indent="-228600"/>
            <a:r>
              <a:rPr lang="en-US" sz="800" dirty="0" smtClean="0">
                <a:latin typeface="Verdana" pitchFamily="34" charset="0"/>
              </a:rPr>
              <a:t>	subtraction of fractions and decimals</a:t>
            </a:r>
          </a:p>
          <a:p>
            <a:pPr marL="228600" indent="-228600"/>
            <a:endParaRPr lang="en-US" sz="800" dirty="0" smtClean="0">
              <a:latin typeface="Verdana" pitchFamily="34" charset="0"/>
            </a:endParaRPr>
          </a:p>
          <a:p>
            <a:pPr marL="228600" indent="-228600" algn="ctr"/>
            <a:r>
              <a:rPr lang="fr-FR" sz="800" b="1" u="sng" dirty="0" smtClean="0">
                <a:latin typeface="Verdana" pitchFamily="34" charset="0"/>
              </a:rPr>
              <a:t>BRIDGES CORRELATION to 5.1.5</a:t>
            </a:r>
            <a:endParaRPr lang="fr-FR" sz="800" u="sng" dirty="0" smtClean="0">
              <a:latin typeface="Verdana" pitchFamily="34" charset="0"/>
            </a:endParaRPr>
          </a:p>
          <a:p>
            <a:pPr marL="228600" indent="-228600"/>
            <a:r>
              <a:rPr lang="en-US" sz="800" b="1" u="sng" dirty="0" smtClean="0">
                <a:latin typeface="Verdana" pitchFamily="34" charset="0"/>
              </a:rPr>
              <a:t>Grade 5</a:t>
            </a:r>
          </a:p>
          <a:p>
            <a:endParaRPr lang="fr-FR" sz="800" dirty="0" smtClean="0">
              <a:latin typeface="Verdana" pitchFamily="34" charset="0"/>
            </a:endParaRPr>
          </a:p>
          <a:p>
            <a:r>
              <a:rPr lang="fr-FR" sz="800" dirty="0" smtClean="0">
                <a:latin typeface="Verdana" pitchFamily="34" charset="0"/>
              </a:rPr>
              <a:t>Unit 6, Sessions 5–6, 14</a:t>
            </a:r>
            <a:r>
              <a:rPr lang="en-US" sz="800" dirty="0" smtClean="0">
                <a:latin typeface="Verdana" pitchFamily="34" charset="0"/>
              </a:rPr>
              <a:t> </a:t>
            </a:r>
          </a:p>
          <a:p>
            <a:r>
              <a:rPr lang="fr-FR" sz="800" dirty="0" smtClean="0">
                <a:latin typeface="Verdana" pitchFamily="34" charset="0"/>
              </a:rPr>
              <a:t>Unit 4, Sessions 13, 20</a:t>
            </a:r>
            <a:endParaRPr lang="en-US" sz="800" dirty="0" smtClean="0">
              <a:latin typeface="Verdana" pitchFamily="34" charset="0"/>
            </a:endParaRPr>
          </a:p>
          <a:p>
            <a:r>
              <a:rPr lang="en-US" sz="800" dirty="0" smtClean="0">
                <a:latin typeface="Verdana" pitchFamily="34" charset="0"/>
              </a:rPr>
              <a:t>March Computational Fluency</a:t>
            </a:r>
          </a:p>
          <a:p>
            <a:r>
              <a:rPr lang="en-US" sz="800" dirty="0" smtClean="0">
                <a:latin typeface="Verdana" pitchFamily="34" charset="0"/>
              </a:rPr>
              <a:t>April Problem Solving</a:t>
            </a:r>
          </a:p>
          <a:p>
            <a:endParaRPr lang="en-US" sz="800" dirty="0" smtClean="0">
              <a:latin typeface="Verdana" pitchFamily="34" charset="0"/>
            </a:endParaRPr>
          </a:p>
          <a:p>
            <a:r>
              <a:rPr lang="en-US" sz="800" dirty="0" smtClean="0">
                <a:latin typeface="Verdana" pitchFamily="34" charset="0"/>
              </a:rPr>
              <a:t>Number Corner Student Book pages 50, 151–153, 158–159, 188, 193, 196 </a:t>
            </a:r>
          </a:p>
          <a:p>
            <a:r>
              <a:rPr lang="en-US" sz="800" dirty="0" smtClean="0">
                <a:latin typeface="Verdana" pitchFamily="34" charset="0"/>
              </a:rPr>
              <a:t>Set A5 Number &amp; Operations: Adding &amp; Subtracting Fractions, Independent Worksheets 1, 2 &amp; 3</a:t>
            </a:r>
          </a:p>
          <a:p>
            <a:r>
              <a:rPr lang="en-US" sz="800" dirty="0" smtClean="0">
                <a:latin typeface="Verdana" pitchFamily="34" charset="0"/>
              </a:rPr>
              <a:t>Set A6 Number &amp; Operations: Fraction Concepts, Activity 2 and Independent Worksheets 2 &amp; 3</a:t>
            </a:r>
          </a:p>
          <a:p>
            <a:r>
              <a:rPr lang="en-US" sz="800" dirty="0" smtClean="0">
                <a:latin typeface="Verdana" pitchFamily="34" charset="0"/>
              </a:rPr>
              <a:t>Bridges Practice Book, pages 78, 80, 116, 119, 120, 127, 129, 133, 134, 135	</a:t>
            </a:r>
          </a:p>
          <a:p>
            <a:r>
              <a:rPr lang="en-US" sz="800" dirty="0" smtClean="0">
                <a:latin typeface="Verdana" pitchFamily="34" charset="0"/>
              </a:rPr>
              <a:t>Unit 4, Session 20 (Work Sample)</a:t>
            </a:r>
          </a:p>
          <a:p>
            <a:r>
              <a:rPr lang="en-US" sz="800" dirty="0" smtClean="0">
                <a:latin typeface="Verdana" pitchFamily="34" charset="0"/>
              </a:rPr>
              <a:t>Unit 6, Sessions 5, 6, 14 (Work Samples)</a:t>
            </a:r>
          </a:p>
          <a:p>
            <a:r>
              <a:rPr lang="en-US" sz="800" dirty="0" smtClean="0">
                <a:latin typeface="Verdana" pitchFamily="34" charset="0"/>
              </a:rPr>
              <a:t>Bridges Practice Book, pages 78, 80, 116, 119, 120, 127, 129, 133, 134, 135	</a:t>
            </a:r>
          </a:p>
          <a:p>
            <a:r>
              <a:rPr lang="en-US" sz="800" dirty="0" smtClean="0">
                <a:latin typeface="Verdana" pitchFamily="34" charset="0"/>
              </a:rPr>
              <a:t>Unit 4, Sessions 1 &amp; 23 (Unit Pre- and Post-Assessments and Student Reflection Sheet)</a:t>
            </a:r>
          </a:p>
          <a:p>
            <a:r>
              <a:rPr lang="en-US" sz="800" dirty="0" smtClean="0">
                <a:latin typeface="Verdana" pitchFamily="34" charset="0"/>
              </a:rPr>
              <a:t>Unit 6, Sessions 1 &amp; 19 (Unit Pre- and Post-Assessments and Student Reflection Sheet)</a:t>
            </a:r>
          </a:p>
          <a:p>
            <a:r>
              <a:rPr lang="en-US" sz="800" dirty="0" smtClean="0">
                <a:latin typeface="Verdana" pitchFamily="34" charset="0"/>
              </a:rPr>
              <a:t>Number Corner Teacher’s Guide, pages 320–324, 400–404 (Checkups 3 &amp; 4)	</a:t>
            </a:r>
          </a:p>
        </p:txBody>
      </p:sp>
      <p:sp>
        <p:nvSpPr>
          <p:cNvPr id="27" name="Rectangle 26"/>
          <p:cNvSpPr/>
          <p:nvPr/>
        </p:nvSpPr>
        <p:spPr>
          <a:xfrm>
            <a:off x="5562600" y="990600"/>
            <a:ext cx="3962400" cy="715581"/>
          </a:xfrm>
          <a:prstGeom prst="rect">
            <a:avLst/>
          </a:prstGeom>
          <a:noFill/>
          <a:ln>
            <a:noFill/>
          </a:ln>
        </p:spPr>
        <p:txBody>
          <a:bodyPr wrap="square">
            <a:spAutoFit/>
          </a:bodyPr>
          <a:lstStyle/>
          <a:p>
            <a:r>
              <a:rPr lang="en-US" sz="1050" b="1" dirty="0" smtClean="0">
                <a:effectLst>
                  <a:outerShdw blurRad="38100" dist="38100" dir="2700000" algn="tl">
                    <a:srgbClr val="000000">
                      <a:alpha val="43137"/>
                    </a:srgbClr>
                  </a:outerShdw>
                </a:effectLst>
                <a:latin typeface="Verdana" pitchFamily="34" charset="0"/>
              </a:rPr>
              <a:t>Current Standard:</a:t>
            </a:r>
          </a:p>
          <a:p>
            <a:r>
              <a:rPr lang="en-US" sz="1000" u="sng" dirty="0" smtClean="0">
                <a:latin typeface="Verdana" pitchFamily="34" charset="0"/>
              </a:rPr>
              <a:t>5.1 Number and Operations and Data Analysis: </a:t>
            </a:r>
            <a:r>
              <a:rPr lang="en-US" sz="1000" dirty="0" smtClean="0">
                <a:latin typeface="Verdana" pitchFamily="34" charset="0"/>
              </a:rPr>
              <a:t>Develop an understanding of and fluency with addition and subtraction of fractions and decimals.</a:t>
            </a:r>
            <a:endParaRPr lang="en-US" sz="1000" dirty="0">
              <a:latin typeface="Verdana" pitchFamily="34" charset="0"/>
            </a:endParaRPr>
          </a:p>
        </p:txBody>
      </p:sp>
      <p:cxnSp>
        <p:nvCxnSpPr>
          <p:cNvPr id="18" name="Straight Connector 17"/>
          <p:cNvCxnSpPr/>
          <p:nvPr/>
        </p:nvCxnSpPr>
        <p:spPr bwMode="auto">
          <a:xfrm>
            <a:off x="457200" y="3476625"/>
            <a:ext cx="2819400" cy="1588"/>
          </a:xfrm>
          <a:prstGeom prst="line">
            <a:avLst/>
          </a:prstGeom>
          <a:solidFill>
            <a:schemeClr val="accent1"/>
          </a:solidFill>
          <a:ln w="9525" cap="flat" cmpd="sng" algn="ctr">
            <a:solidFill>
              <a:schemeClr val="tx1"/>
            </a:solidFill>
            <a:prstDash val="lgDashDotDot"/>
            <a:round/>
            <a:headEnd type="none" w="med" len="med"/>
            <a:tailEnd type="none" w="med" len="med"/>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609600" y="4826675"/>
            <a:ext cx="42672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6" name="TextBox 15"/>
          <p:cNvSpPr txBox="1"/>
          <p:nvPr/>
        </p:nvSpPr>
        <p:spPr>
          <a:xfrm>
            <a:off x="5638800" y="4826675"/>
            <a:ext cx="38862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8" name="Rectangle 17"/>
          <p:cNvSpPr/>
          <p:nvPr/>
        </p:nvSpPr>
        <p:spPr>
          <a:xfrm>
            <a:off x="457200" y="304800"/>
            <a:ext cx="4495800" cy="338554"/>
          </a:xfrm>
          <a:prstGeom prst="rect">
            <a:avLst/>
          </a:prstGeom>
        </p:spPr>
        <p:txBody>
          <a:bodyPr wrap="square">
            <a:spAutoFit/>
          </a:bodyPr>
          <a:lstStyle/>
          <a:p>
            <a:r>
              <a:rPr lang="en-US" sz="800" u="sng" dirty="0" smtClean="0">
                <a:solidFill>
                  <a:schemeClr val="bg1">
                    <a:lumMod val="75000"/>
                  </a:schemeClr>
                </a:solidFill>
                <a:latin typeface="Verdana" pitchFamily="34" charset="0"/>
              </a:rPr>
              <a:t>5.1.2</a:t>
            </a:r>
            <a:r>
              <a:rPr lang="en-US" sz="800" dirty="0" smtClean="0">
                <a:solidFill>
                  <a:schemeClr val="bg1">
                    <a:lumMod val="75000"/>
                  </a:schemeClr>
                </a:solidFill>
                <a:latin typeface="Verdana" pitchFamily="34" charset="0"/>
              </a:rPr>
              <a:t> Use decimal models, place value, and number properties to add and subtract decimals (to the thousandths). </a:t>
            </a:r>
          </a:p>
        </p:txBody>
      </p:sp>
      <p:sp>
        <p:nvSpPr>
          <p:cNvPr id="19" name="Rectangle 18"/>
          <p:cNvSpPr/>
          <p:nvPr/>
        </p:nvSpPr>
        <p:spPr>
          <a:xfrm>
            <a:off x="5562600" y="304800"/>
            <a:ext cx="4038600" cy="338554"/>
          </a:xfrm>
          <a:prstGeom prst="rect">
            <a:avLst/>
          </a:prstGeom>
        </p:spPr>
        <p:txBody>
          <a:bodyPr wrap="square">
            <a:spAutoFit/>
          </a:bodyPr>
          <a:lstStyle/>
          <a:p>
            <a:r>
              <a:rPr lang="en-US" sz="800" u="sng" dirty="0" smtClean="0">
                <a:solidFill>
                  <a:schemeClr val="bg1">
                    <a:lumMod val="75000"/>
                  </a:schemeClr>
                </a:solidFill>
                <a:latin typeface="Verdana" pitchFamily="34" charset="0"/>
              </a:rPr>
              <a:t>5.1.2</a:t>
            </a:r>
            <a:r>
              <a:rPr lang="en-US" sz="800" dirty="0" smtClean="0">
                <a:solidFill>
                  <a:schemeClr val="bg1">
                    <a:lumMod val="75000"/>
                  </a:schemeClr>
                </a:solidFill>
                <a:latin typeface="Verdana" pitchFamily="34" charset="0"/>
              </a:rPr>
              <a:t> Use decimal models, place value, and number properties to add and subtract decimals (to the thousandths). </a:t>
            </a:r>
          </a:p>
        </p:txBody>
      </p:sp>
      <p:sp>
        <p:nvSpPr>
          <p:cNvPr id="13" name="Rectangle 12"/>
          <p:cNvSpPr/>
          <p:nvPr/>
        </p:nvSpPr>
        <p:spPr>
          <a:xfrm>
            <a:off x="457200" y="838200"/>
            <a:ext cx="4495800" cy="2123658"/>
          </a:xfrm>
          <a:prstGeom prst="rect">
            <a:avLst/>
          </a:prstGeom>
        </p:spPr>
        <p:txBody>
          <a:bodyPr wrap="square">
            <a:spAutoFit/>
          </a:bodyPr>
          <a:lstStyle/>
          <a:p>
            <a:pPr marL="228600" indent="-228600">
              <a:buFont typeface="+mj-lt"/>
              <a:buAutoNum type="arabicPeriod"/>
            </a:pPr>
            <a:r>
              <a:rPr lang="en-US" sz="1100" dirty="0" smtClean="0">
                <a:latin typeface="Verdana" pitchFamily="34" charset="0"/>
              </a:rPr>
              <a:t>Solve the following problem.</a:t>
            </a:r>
          </a:p>
          <a:p>
            <a:endParaRPr lang="en-US" sz="1100" dirty="0" smtClean="0">
              <a:latin typeface="Verdana" pitchFamily="34" charset="0"/>
            </a:endParaRPr>
          </a:p>
          <a:p>
            <a:r>
              <a:rPr lang="en-US" sz="1100" dirty="0" smtClean="0">
                <a:latin typeface="Verdana" pitchFamily="34" charset="0"/>
              </a:rPr>
              <a:t>	</a:t>
            </a:r>
            <a:r>
              <a:rPr lang="en-US" sz="1200" b="1" dirty="0" smtClean="0">
                <a:latin typeface="Verdana" pitchFamily="34" charset="0"/>
              </a:rPr>
              <a:t>11.48 + 3.275</a:t>
            </a:r>
          </a:p>
          <a:p>
            <a:endParaRPr lang="en-US" sz="1100" dirty="0" smtClean="0">
              <a:latin typeface="Verdana" pitchFamily="34" charset="0"/>
            </a:endParaRPr>
          </a:p>
          <a:p>
            <a:endParaRPr lang="en-US" sz="1100" dirty="0" smtClean="0">
              <a:latin typeface="Verdana" pitchFamily="34" charset="0"/>
            </a:endParaRPr>
          </a:p>
          <a:p>
            <a:pPr marL="914400" indent="-228600">
              <a:buFont typeface="+mj-lt"/>
              <a:buAutoNum type="alphaUcPeriod"/>
            </a:pPr>
            <a:r>
              <a:rPr lang="en-US" sz="1100" dirty="0" smtClean="0">
                <a:latin typeface="Verdana" pitchFamily="34" charset="0"/>
              </a:rPr>
              <a:t> 14.760</a:t>
            </a:r>
          </a:p>
          <a:p>
            <a:pPr marL="914400" indent="-228600">
              <a:buFont typeface="+mj-lt"/>
              <a:buAutoNum type="alphaUcPeriod"/>
            </a:pPr>
            <a:endParaRPr lang="en-US" sz="1100" dirty="0" smtClean="0">
              <a:latin typeface="Verdana" pitchFamily="34" charset="0"/>
            </a:endParaRPr>
          </a:p>
          <a:p>
            <a:pPr marL="914400" indent="-228600">
              <a:buFont typeface="+mj-lt"/>
              <a:buAutoNum type="alphaUcPeriod"/>
            </a:pPr>
            <a:r>
              <a:rPr lang="en-US" sz="1100" dirty="0" smtClean="0">
                <a:latin typeface="Verdana" pitchFamily="34" charset="0"/>
              </a:rPr>
              <a:t> 14.755</a:t>
            </a:r>
          </a:p>
          <a:p>
            <a:pPr marL="914400" indent="-228600">
              <a:buFont typeface="+mj-lt"/>
              <a:buAutoNum type="alphaUcPeriod"/>
            </a:pPr>
            <a:endParaRPr lang="en-US" sz="1100" dirty="0" smtClean="0">
              <a:latin typeface="Verdana" pitchFamily="34" charset="0"/>
            </a:endParaRPr>
          </a:p>
          <a:p>
            <a:pPr marL="914400" indent="-228600">
              <a:buFont typeface="+mj-lt"/>
              <a:buAutoNum type="alphaUcPeriod"/>
            </a:pPr>
            <a:r>
              <a:rPr lang="en-US" sz="1100" dirty="0" smtClean="0">
                <a:latin typeface="Verdana" pitchFamily="34" charset="0"/>
              </a:rPr>
              <a:t> 14.423</a:t>
            </a:r>
          </a:p>
          <a:p>
            <a:pPr marL="914400" indent="-228600">
              <a:buFont typeface="+mj-lt"/>
              <a:buAutoNum type="alphaUcPeriod"/>
            </a:pPr>
            <a:endParaRPr lang="en-US" sz="1100" dirty="0" smtClean="0">
              <a:latin typeface="Verdana" pitchFamily="34" charset="0"/>
            </a:endParaRPr>
          </a:p>
          <a:p>
            <a:pPr marL="914400" indent="-228600">
              <a:buFont typeface="+mj-lt"/>
              <a:buAutoNum type="alphaUcPeriod"/>
            </a:pPr>
            <a:r>
              <a:rPr lang="en-US" sz="1100" dirty="0" smtClean="0">
                <a:latin typeface="Verdana" pitchFamily="34" charset="0"/>
              </a:rPr>
              <a:t> 14.750</a:t>
            </a:r>
            <a:endParaRPr lang="en-US" sz="1100" dirty="0">
              <a:latin typeface="Verdana" pitchFamily="34" charset="0"/>
            </a:endParaRPr>
          </a:p>
        </p:txBody>
      </p:sp>
      <p:sp>
        <p:nvSpPr>
          <p:cNvPr id="14" name="TextBox 13"/>
          <p:cNvSpPr txBox="1"/>
          <p:nvPr/>
        </p:nvSpPr>
        <p:spPr>
          <a:xfrm>
            <a:off x="609600" y="6934200"/>
            <a:ext cx="3581400" cy="200055"/>
          </a:xfrm>
          <a:prstGeom prst="rect">
            <a:avLst/>
          </a:prstGeom>
          <a:noFill/>
        </p:spPr>
        <p:txBody>
          <a:bodyPr wrap="square" rtlCol="0">
            <a:spAutoFit/>
          </a:bodyPr>
          <a:lstStyle/>
          <a:p>
            <a:r>
              <a:rPr lang="en-US" sz="700" dirty="0" smtClean="0">
                <a:latin typeface="Verdana" pitchFamily="34" charset="0"/>
              </a:rPr>
              <a:t>ODE Mathematics Test Specifications and Test Blueprints 2010-2011</a:t>
            </a:r>
            <a:endParaRPr lang="en-US" sz="700" dirty="0">
              <a:latin typeface="Verdana" pitchFamily="34" charset="0"/>
            </a:endParaRPr>
          </a:p>
        </p:txBody>
      </p:sp>
      <p:sp>
        <p:nvSpPr>
          <p:cNvPr id="12" name="TextBox 11"/>
          <p:cNvSpPr txBox="1"/>
          <p:nvPr/>
        </p:nvSpPr>
        <p:spPr>
          <a:xfrm>
            <a:off x="5715000" y="762000"/>
            <a:ext cx="4038600" cy="3139321"/>
          </a:xfrm>
          <a:prstGeom prst="rect">
            <a:avLst/>
          </a:prstGeom>
          <a:noFill/>
        </p:spPr>
        <p:txBody>
          <a:bodyPr wrap="square" rtlCol="0">
            <a:spAutoFit/>
          </a:bodyPr>
          <a:lstStyle/>
          <a:p>
            <a:pPr marL="285750" indent="-285750">
              <a:buFont typeface="+mj-lt"/>
              <a:buAutoNum type="arabicPeriod" startAt="10"/>
            </a:pPr>
            <a:r>
              <a:rPr lang="en-US" sz="1100" dirty="0" smtClean="0">
                <a:latin typeface="Verdana" pitchFamily="34" charset="0"/>
              </a:rPr>
              <a:t>Convert the following text to numbers.</a:t>
            </a:r>
          </a:p>
          <a:p>
            <a:pPr marL="228600" indent="-228600">
              <a:buFont typeface="+mj-lt"/>
              <a:buAutoNum type="arabicPeriod" startAt="10"/>
            </a:pPr>
            <a:endParaRPr lang="en-US" sz="1100" dirty="0" smtClean="0">
              <a:latin typeface="Verdana" pitchFamily="34" charset="0"/>
            </a:endParaRPr>
          </a:p>
          <a:p>
            <a:pPr marL="514350" indent="-228600"/>
            <a:r>
              <a:rPr lang="en-US" sz="1100" dirty="0" smtClean="0">
                <a:latin typeface="Verdana" pitchFamily="34" charset="0"/>
              </a:rPr>
              <a:t>seven and three hundred sixty-six thousandths</a:t>
            </a: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buFont typeface="+mj-lt"/>
              <a:buAutoNum type="arabicPeriod" startAt="9"/>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730.66 </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7366</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7.366</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7.3066</a:t>
            </a:r>
          </a:p>
          <a:p>
            <a:pPr marL="228600" indent="-228600">
              <a:buFont typeface="+mj-lt"/>
              <a:buAutoNum type="alphaUcPeriod"/>
            </a:pPr>
            <a:endParaRPr lang="en-US" sz="1100" dirty="0" smtClean="0">
              <a:latin typeface="Verdana" pitchFamily="34" charset="0"/>
            </a:endParaRPr>
          </a:p>
        </p:txBody>
      </p:sp>
      <p:sp>
        <p:nvSpPr>
          <p:cNvPr id="11" name="Rectangle 10"/>
          <p:cNvSpPr/>
          <p:nvPr/>
        </p:nvSpPr>
        <p:spPr>
          <a:xfrm>
            <a:off x="5638800" y="6934200"/>
            <a:ext cx="3810000" cy="200055"/>
          </a:xfrm>
          <a:prstGeom prst="rect">
            <a:avLst/>
          </a:prstGeom>
        </p:spPr>
        <p:txBody>
          <a:bodyPr wrap="square">
            <a:spAutoFit/>
          </a:bodyPr>
          <a:lstStyle/>
          <a:p>
            <a:r>
              <a:rPr lang="en-US" sz="700" dirty="0" smtClean="0">
                <a:latin typeface="Verdana" pitchFamily="34" charset="0"/>
              </a:rPr>
              <a:t>Rick and Susan Richmond 2011 - 2012</a:t>
            </a:r>
            <a:endParaRPr lang="en-US" sz="700" b="1" dirty="0">
              <a:solidFill>
                <a:srgbClr val="FF0000"/>
              </a:solidFill>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638800" y="4648200"/>
            <a:ext cx="38862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35" name="TextBox 34"/>
          <p:cNvSpPr txBox="1"/>
          <p:nvPr/>
        </p:nvSpPr>
        <p:spPr>
          <a:xfrm>
            <a:off x="685800" y="4648200"/>
            <a:ext cx="41148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5" name="Rectangle 14"/>
          <p:cNvSpPr/>
          <p:nvPr/>
        </p:nvSpPr>
        <p:spPr>
          <a:xfrm>
            <a:off x="5562600" y="304800"/>
            <a:ext cx="4038600" cy="338554"/>
          </a:xfrm>
          <a:prstGeom prst="rect">
            <a:avLst/>
          </a:prstGeom>
        </p:spPr>
        <p:txBody>
          <a:bodyPr wrap="square">
            <a:spAutoFit/>
          </a:bodyPr>
          <a:lstStyle/>
          <a:p>
            <a:r>
              <a:rPr lang="en-US" sz="800" u="sng" dirty="0" smtClean="0">
                <a:solidFill>
                  <a:schemeClr val="bg1">
                    <a:lumMod val="75000"/>
                  </a:schemeClr>
                </a:solidFill>
                <a:latin typeface="Verdana" pitchFamily="34" charset="0"/>
              </a:rPr>
              <a:t>5.1.2</a:t>
            </a:r>
            <a:r>
              <a:rPr lang="en-US" sz="800" dirty="0" smtClean="0">
                <a:solidFill>
                  <a:schemeClr val="bg1">
                    <a:lumMod val="75000"/>
                  </a:schemeClr>
                </a:solidFill>
                <a:latin typeface="Verdana" pitchFamily="34" charset="0"/>
              </a:rPr>
              <a:t> Use decimal models, place value, and number properties to add and subtract decimals (to the thousandths). </a:t>
            </a:r>
          </a:p>
        </p:txBody>
      </p:sp>
      <p:sp>
        <p:nvSpPr>
          <p:cNvPr id="20" name="Rectangle 19"/>
          <p:cNvSpPr/>
          <p:nvPr/>
        </p:nvSpPr>
        <p:spPr>
          <a:xfrm>
            <a:off x="533400" y="381000"/>
            <a:ext cx="4419600" cy="338554"/>
          </a:xfrm>
          <a:prstGeom prst="rect">
            <a:avLst/>
          </a:prstGeom>
        </p:spPr>
        <p:txBody>
          <a:bodyPr wrap="square">
            <a:spAutoFit/>
          </a:bodyPr>
          <a:lstStyle/>
          <a:p>
            <a:r>
              <a:rPr lang="en-US" sz="800" u="sng" dirty="0" smtClean="0">
                <a:solidFill>
                  <a:schemeClr val="bg1">
                    <a:lumMod val="75000"/>
                  </a:schemeClr>
                </a:solidFill>
                <a:latin typeface="Verdana" pitchFamily="34" charset="0"/>
              </a:rPr>
              <a:t>5.1.2</a:t>
            </a:r>
            <a:r>
              <a:rPr lang="en-US" sz="800" dirty="0" smtClean="0">
                <a:solidFill>
                  <a:schemeClr val="bg1">
                    <a:lumMod val="75000"/>
                  </a:schemeClr>
                </a:solidFill>
                <a:latin typeface="Verdana" pitchFamily="34" charset="0"/>
              </a:rPr>
              <a:t> Use decimal models, place value, and number properties to add and subtract decimals (to the thousandths). </a:t>
            </a:r>
          </a:p>
        </p:txBody>
      </p:sp>
      <p:sp>
        <p:nvSpPr>
          <p:cNvPr id="11" name="TextBox 10"/>
          <p:cNvSpPr txBox="1"/>
          <p:nvPr/>
        </p:nvSpPr>
        <p:spPr>
          <a:xfrm>
            <a:off x="5562600" y="838200"/>
            <a:ext cx="3962400" cy="2462213"/>
          </a:xfrm>
          <a:prstGeom prst="rect">
            <a:avLst/>
          </a:prstGeom>
          <a:noFill/>
        </p:spPr>
        <p:txBody>
          <a:bodyPr wrap="square" rtlCol="0">
            <a:spAutoFit/>
          </a:bodyPr>
          <a:lstStyle/>
          <a:p>
            <a:pPr marL="457200" indent="-342900">
              <a:buFont typeface="+mj-lt"/>
              <a:buAutoNum type="arabicPeriod" startAt="2"/>
            </a:pPr>
            <a:r>
              <a:rPr lang="en-US" sz="1100" dirty="0" smtClean="0">
                <a:latin typeface="Verdana" pitchFamily="34" charset="0"/>
              </a:rPr>
              <a:t>What is the sum of 76.219 and 21.34?</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914400" indent="-285750">
              <a:buFont typeface="+mj-lt"/>
              <a:buAutoNum type="alphaUcPeriod"/>
            </a:pPr>
            <a:r>
              <a:rPr lang="en-US" sz="1100" dirty="0" smtClean="0">
                <a:latin typeface="Verdana" pitchFamily="34" charset="0"/>
              </a:rPr>
              <a:t>97.560</a:t>
            </a:r>
          </a:p>
          <a:p>
            <a:pPr marL="914400" indent="-285750">
              <a:buFont typeface="+mj-lt"/>
              <a:buAutoNum type="alphaUcPeriod"/>
            </a:pPr>
            <a:endParaRPr lang="en-US" sz="1100" dirty="0" smtClean="0">
              <a:latin typeface="Verdana" pitchFamily="34" charset="0"/>
            </a:endParaRPr>
          </a:p>
          <a:p>
            <a:pPr marL="914400" indent="-285750">
              <a:buFont typeface="+mj-lt"/>
              <a:buAutoNum type="alphaUcPeriod"/>
            </a:pPr>
            <a:endParaRPr lang="en-US" sz="1100" dirty="0" smtClean="0">
              <a:latin typeface="Verdana" pitchFamily="34" charset="0"/>
            </a:endParaRPr>
          </a:p>
          <a:p>
            <a:pPr marL="914400" indent="-285750">
              <a:buFont typeface="+mj-lt"/>
              <a:buAutoNum type="alphaUcPeriod"/>
            </a:pPr>
            <a:r>
              <a:rPr lang="en-US" sz="1100" dirty="0" smtClean="0">
                <a:latin typeface="Verdana" pitchFamily="34" charset="0"/>
              </a:rPr>
              <a:t>97.559</a:t>
            </a:r>
          </a:p>
          <a:p>
            <a:pPr marL="914400" indent="-285750">
              <a:buFont typeface="+mj-lt"/>
              <a:buAutoNum type="alphaUcPeriod"/>
            </a:pPr>
            <a:endParaRPr lang="en-US" sz="1100" dirty="0" smtClean="0">
              <a:latin typeface="Verdana" pitchFamily="34" charset="0"/>
            </a:endParaRPr>
          </a:p>
          <a:p>
            <a:pPr marL="914400" indent="-285750">
              <a:buFont typeface="+mj-lt"/>
              <a:buAutoNum type="alphaUcPeriod"/>
            </a:pPr>
            <a:endParaRPr lang="en-US" sz="1100" dirty="0" smtClean="0">
              <a:latin typeface="Verdana" pitchFamily="34" charset="0"/>
            </a:endParaRPr>
          </a:p>
          <a:p>
            <a:pPr marL="914400" indent="-285750">
              <a:buFont typeface="+mj-lt"/>
              <a:buAutoNum type="alphaUcPeriod"/>
            </a:pPr>
            <a:r>
              <a:rPr lang="en-US" sz="1100" dirty="0" smtClean="0">
                <a:latin typeface="Verdana" pitchFamily="34" charset="0"/>
              </a:rPr>
              <a:t>97.568</a:t>
            </a:r>
          </a:p>
          <a:p>
            <a:pPr marL="914400" indent="-285750">
              <a:buFont typeface="+mj-lt"/>
              <a:buAutoNum type="alphaUcPeriod"/>
            </a:pPr>
            <a:endParaRPr lang="en-US" sz="1100" dirty="0" smtClean="0">
              <a:latin typeface="Verdana" pitchFamily="34" charset="0"/>
            </a:endParaRPr>
          </a:p>
          <a:p>
            <a:pPr marL="914400" indent="-285750">
              <a:buFont typeface="+mj-lt"/>
              <a:buAutoNum type="alphaUcPeriod"/>
            </a:pPr>
            <a:endParaRPr lang="en-US" sz="1100" dirty="0" smtClean="0">
              <a:latin typeface="Verdana" pitchFamily="34" charset="0"/>
            </a:endParaRPr>
          </a:p>
          <a:p>
            <a:pPr marL="914400" indent="-285750">
              <a:buFont typeface="+mj-lt"/>
              <a:buAutoNum type="alphaUcPeriod"/>
            </a:pPr>
            <a:r>
              <a:rPr lang="en-US" sz="1100" dirty="0" smtClean="0">
                <a:latin typeface="Verdana" pitchFamily="34" charset="0"/>
              </a:rPr>
              <a:t>97.569</a:t>
            </a:r>
            <a:endParaRPr lang="en-US" sz="1100" dirty="0">
              <a:latin typeface="Verdana" pitchFamily="34" charset="0"/>
            </a:endParaRPr>
          </a:p>
        </p:txBody>
      </p:sp>
      <p:sp>
        <p:nvSpPr>
          <p:cNvPr id="12" name="TextBox 11"/>
          <p:cNvSpPr txBox="1"/>
          <p:nvPr/>
        </p:nvSpPr>
        <p:spPr>
          <a:xfrm>
            <a:off x="5715000" y="6934200"/>
            <a:ext cx="3581400" cy="215444"/>
          </a:xfrm>
          <a:prstGeom prst="rect">
            <a:avLst/>
          </a:prstGeom>
          <a:noFill/>
        </p:spPr>
        <p:txBody>
          <a:bodyPr wrap="square" rtlCol="0">
            <a:spAutoFit/>
          </a:bodyPr>
          <a:lstStyle/>
          <a:p>
            <a:r>
              <a:rPr lang="en-US" sz="800" dirty="0" smtClean="0"/>
              <a:t>ODE Mathematics Test Specifications and Test Blueprints 2010-2011</a:t>
            </a:r>
            <a:endParaRPr lang="en-US" sz="700" dirty="0">
              <a:latin typeface="Verdana" pitchFamily="34" charset="0"/>
            </a:endParaRPr>
          </a:p>
        </p:txBody>
      </p:sp>
      <p:sp>
        <p:nvSpPr>
          <p:cNvPr id="19" name="TextBox 18"/>
          <p:cNvSpPr txBox="1"/>
          <p:nvPr/>
        </p:nvSpPr>
        <p:spPr>
          <a:xfrm>
            <a:off x="609600" y="914400"/>
            <a:ext cx="4114800" cy="3016210"/>
          </a:xfrm>
          <a:prstGeom prst="rect">
            <a:avLst/>
          </a:prstGeom>
          <a:noFill/>
        </p:spPr>
        <p:txBody>
          <a:bodyPr wrap="square" rtlCol="0">
            <a:spAutoFit/>
          </a:bodyPr>
          <a:lstStyle/>
          <a:p>
            <a:pPr marL="228600" indent="-228600">
              <a:buFont typeface="+mj-lt"/>
              <a:buAutoNum type="arabicPeriod" startAt="9"/>
            </a:pPr>
            <a:r>
              <a:rPr lang="en-US" sz="1100" dirty="0" smtClean="0">
                <a:latin typeface="Verdana" pitchFamily="34" charset="0"/>
              </a:rPr>
              <a:t>In this string of numbers, what number represents thousandths?</a:t>
            </a:r>
          </a:p>
          <a:p>
            <a:pPr marL="228600" indent="-228600">
              <a:buFont typeface="+mj-lt"/>
              <a:buAutoNum type="arabicPeriod" startAt="9"/>
            </a:pPr>
            <a:endParaRPr lang="en-US" sz="1100" dirty="0" smtClean="0">
              <a:latin typeface="Verdana" pitchFamily="34" charset="0"/>
            </a:endParaRPr>
          </a:p>
          <a:p>
            <a:pPr marL="228600" indent="-228600"/>
            <a:r>
              <a:rPr lang="en-US" sz="1100" dirty="0" smtClean="0">
                <a:latin typeface="Verdana" pitchFamily="34" charset="0"/>
              </a:rPr>
              <a:t>		</a:t>
            </a:r>
            <a:r>
              <a:rPr lang="en-US" sz="1400" dirty="0" smtClean="0">
                <a:latin typeface="Verdana" pitchFamily="34" charset="0"/>
              </a:rPr>
              <a:t>759.46321</a:t>
            </a:r>
          </a:p>
          <a:p>
            <a:pPr marL="228600" indent="-228600"/>
            <a:endParaRPr lang="en-US" sz="1100" dirty="0" smtClean="0">
              <a:latin typeface="Verdana" pitchFamily="34" charset="0"/>
            </a:endParaRPr>
          </a:p>
          <a:p>
            <a:pPr marL="228600" indent="-228600">
              <a:buFont typeface="+mj-lt"/>
              <a:buAutoNum type="arabicPeriod" startAt="9"/>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4</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2</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7</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3</a:t>
            </a:r>
          </a:p>
          <a:p>
            <a:pPr marL="228600" indent="-228600">
              <a:buFont typeface="+mj-lt"/>
              <a:buAutoNum type="alphaUcPeriod"/>
            </a:pPr>
            <a:endParaRPr lang="en-US" sz="1100" dirty="0" smtClean="0">
              <a:latin typeface="Verdana" pitchFamily="34" charset="0"/>
            </a:endParaRPr>
          </a:p>
        </p:txBody>
      </p:sp>
      <p:sp>
        <p:nvSpPr>
          <p:cNvPr id="14" name="Rectangle 13"/>
          <p:cNvSpPr/>
          <p:nvPr/>
        </p:nvSpPr>
        <p:spPr>
          <a:xfrm>
            <a:off x="685800" y="6858000"/>
            <a:ext cx="3810000" cy="200055"/>
          </a:xfrm>
          <a:prstGeom prst="rect">
            <a:avLst/>
          </a:prstGeom>
        </p:spPr>
        <p:txBody>
          <a:bodyPr wrap="square">
            <a:spAutoFit/>
          </a:bodyPr>
          <a:lstStyle/>
          <a:p>
            <a:r>
              <a:rPr lang="en-US" sz="700" dirty="0" smtClean="0">
                <a:latin typeface="Verdana" pitchFamily="34" charset="0"/>
              </a:rPr>
              <a:t>RICK and Susan Richmond 2011</a:t>
            </a:r>
            <a:endParaRPr lang="en-US" sz="700" b="1" dirty="0">
              <a:solidFill>
                <a:srgbClr val="FF0000"/>
              </a:solidFill>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4486632"/>
            <a:ext cx="4191000" cy="252376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4501277"/>
            <a:ext cx="3657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Rectangle 12"/>
          <p:cNvSpPr/>
          <p:nvPr/>
        </p:nvSpPr>
        <p:spPr>
          <a:xfrm>
            <a:off x="533400" y="381000"/>
            <a:ext cx="4419600" cy="338554"/>
          </a:xfrm>
          <a:prstGeom prst="rect">
            <a:avLst/>
          </a:prstGeom>
        </p:spPr>
        <p:txBody>
          <a:bodyPr wrap="square">
            <a:spAutoFit/>
          </a:bodyPr>
          <a:lstStyle/>
          <a:p>
            <a:r>
              <a:rPr lang="en-US" sz="800" u="sng" dirty="0" smtClean="0">
                <a:solidFill>
                  <a:schemeClr val="bg1">
                    <a:lumMod val="75000"/>
                  </a:schemeClr>
                </a:solidFill>
                <a:latin typeface="Verdana" pitchFamily="34" charset="0"/>
              </a:rPr>
              <a:t>5.1.2</a:t>
            </a:r>
            <a:r>
              <a:rPr lang="en-US" sz="800" dirty="0" smtClean="0">
                <a:solidFill>
                  <a:schemeClr val="bg1">
                    <a:lumMod val="75000"/>
                  </a:schemeClr>
                </a:solidFill>
                <a:latin typeface="Verdana" pitchFamily="34" charset="0"/>
              </a:rPr>
              <a:t> Use decimal models, place value, and number properties to add and subtract decimals (to the thousandths). </a:t>
            </a:r>
          </a:p>
        </p:txBody>
      </p:sp>
      <p:sp>
        <p:nvSpPr>
          <p:cNvPr id="14" name="Rectangle 13"/>
          <p:cNvSpPr/>
          <p:nvPr/>
        </p:nvSpPr>
        <p:spPr>
          <a:xfrm>
            <a:off x="5638800" y="304800"/>
            <a:ext cx="3962400" cy="338554"/>
          </a:xfrm>
          <a:prstGeom prst="rect">
            <a:avLst/>
          </a:prstGeom>
        </p:spPr>
        <p:txBody>
          <a:bodyPr wrap="square">
            <a:spAutoFit/>
          </a:bodyPr>
          <a:lstStyle/>
          <a:p>
            <a:pPr fontAlgn="auto">
              <a:spcBef>
                <a:spcPts val="0"/>
              </a:spcBef>
              <a:spcAft>
                <a:spcPts val="0"/>
              </a:spcAft>
              <a:defRPr/>
            </a:pPr>
            <a:r>
              <a:rPr lang="en-US" sz="800" b="1" u="sng" dirty="0" smtClean="0">
                <a:solidFill>
                  <a:schemeClr val="bg1">
                    <a:lumMod val="75000"/>
                  </a:schemeClr>
                </a:solidFill>
                <a:latin typeface="Verdana" pitchFamily="34" charset="0"/>
              </a:rPr>
              <a:t>5.1.5 </a:t>
            </a:r>
            <a:r>
              <a:rPr lang="en-US" sz="800" b="1" dirty="0" smtClean="0">
                <a:solidFill>
                  <a:schemeClr val="bg1">
                    <a:lumMod val="75000"/>
                  </a:schemeClr>
                </a:solidFill>
                <a:latin typeface="Verdana" pitchFamily="34" charset="0"/>
              </a:rPr>
              <a:t>Solve problems involving the addition and subtraction of fractions and decimals</a:t>
            </a:r>
            <a:r>
              <a:rPr lang="en-US" sz="800" dirty="0" smtClean="0">
                <a:solidFill>
                  <a:schemeClr val="bg1">
                    <a:lumMod val="75000"/>
                  </a:schemeClr>
                </a:solidFill>
                <a:latin typeface="Verdana" pitchFamily="34" charset="0"/>
              </a:rPr>
              <a:t>.  </a:t>
            </a:r>
          </a:p>
        </p:txBody>
      </p:sp>
      <p:sp>
        <p:nvSpPr>
          <p:cNvPr id="23" name="Rectangle 22"/>
          <p:cNvSpPr/>
          <p:nvPr/>
        </p:nvSpPr>
        <p:spPr>
          <a:xfrm>
            <a:off x="457200" y="990600"/>
            <a:ext cx="4495800" cy="2123658"/>
          </a:xfrm>
          <a:prstGeom prst="rect">
            <a:avLst/>
          </a:prstGeom>
        </p:spPr>
        <p:txBody>
          <a:bodyPr wrap="square">
            <a:spAutoFit/>
          </a:bodyPr>
          <a:lstStyle/>
          <a:p>
            <a:pPr marL="228600" indent="-228600">
              <a:buFont typeface="+mj-lt"/>
              <a:buAutoNum type="arabicPeriod" startAt="3"/>
            </a:pPr>
            <a:r>
              <a:rPr lang="en-US" sz="1100" dirty="0" smtClean="0">
                <a:latin typeface="Verdana" pitchFamily="34" charset="0"/>
              </a:rPr>
              <a:t>What is the sum of the following numbers?</a:t>
            </a:r>
          </a:p>
          <a:p>
            <a:pPr marL="514350" indent="-285750"/>
            <a:endParaRPr lang="en-US" sz="1100" dirty="0" smtClean="0">
              <a:latin typeface="Verdana" pitchFamily="34" charset="0"/>
            </a:endParaRPr>
          </a:p>
          <a:p>
            <a:pPr marL="514350" indent="-285750"/>
            <a:r>
              <a:rPr lang="en-US" sz="1100" dirty="0" smtClean="0">
                <a:latin typeface="Verdana" pitchFamily="34" charset="0"/>
              </a:rPr>
              <a:t>	</a:t>
            </a:r>
            <a:r>
              <a:rPr lang="en-US" sz="1200" b="1" dirty="0" smtClean="0">
                <a:latin typeface="Verdana" pitchFamily="34" charset="0"/>
              </a:rPr>
              <a:t>12.516 + 1.40 + .463</a:t>
            </a:r>
          </a:p>
          <a:p>
            <a:pPr marL="514350" indent="-285750"/>
            <a:endParaRPr lang="en-US" sz="1100" dirty="0" smtClean="0">
              <a:latin typeface="Verdana" pitchFamily="34" charset="0"/>
            </a:endParaRPr>
          </a:p>
          <a:p>
            <a:pPr marL="514350" indent="-285750"/>
            <a:endParaRPr lang="en-US" sz="1100" dirty="0" smtClean="0">
              <a:latin typeface="Verdana" pitchFamily="34" charset="0"/>
            </a:endParaRPr>
          </a:p>
          <a:p>
            <a:pPr marL="685800" indent="-285750">
              <a:buFont typeface="+mj-lt"/>
              <a:buAutoNum type="alphaUcPeriod"/>
            </a:pPr>
            <a:r>
              <a:rPr lang="en-US" sz="1100" dirty="0" smtClean="0">
                <a:latin typeface="Verdana" pitchFamily="34" charset="0"/>
              </a:rPr>
              <a:t>14.38</a:t>
            </a:r>
          </a:p>
          <a:p>
            <a:pPr marL="685800" indent="-285750">
              <a:buFont typeface="+mj-lt"/>
              <a:buAutoNum type="alphaUcPeriod"/>
            </a:pPr>
            <a:endParaRPr lang="en-US" sz="1100" dirty="0" smtClean="0">
              <a:latin typeface="Verdana" pitchFamily="34" charset="0"/>
            </a:endParaRPr>
          </a:p>
          <a:p>
            <a:pPr marL="685800" indent="-285750">
              <a:buFont typeface="+mj-lt"/>
              <a:buAutoNum type="alphaUcPeriod"/>
            </a:pPr>
            <a:r>
              <a:rPr lang="en-US" sz="1100" dirty="0" smtClean="0">
                <a:latin typeface="Verdana" pitchFamily="34" charset="0"/>
              </a:rPr>
              <a:t>14.379</a:t>
            </a:r>
          </a:p>
          <a:p>
            <a:pPr marL="685800" indent="-285750">
              <a:buFont typeface="+mj-lt"/>
              <a:buAutoNum type="alphaUcPeriod"/>
            </a:pPr>
            <a:endParaRPr lang="en-US" sz="1100" dirty="0" smtClean="0">
              <a:latin typeface="Verdana" pitchFamily="34" charset="0"/>
            </a:endParaRPr>
          </a:p>
          <a:p>
            <a:pPr marL="685800" indent="-285750">
              <a:buFont typeface="+mj-lt"/>
              <a:buAutoNum type="alphaUcPeriod"/>
            </a:pPr>
            <a:r>
              <a:rPr lang="en-US" sz="1100" dirty="0" smtClean="0">
                <a:latin typeface="Verdana" pitchFamily="34" charset="0"/>
              </a:rPr>
              <a:t>14.389</a:t>
            </a:r>
          </a:p>
          <a:p>
            <a:pPr marL="685800" indent="-285750">
              <a:buFont typeface="+mj-lt"/>
              <a:buAutoNum type="alphaUcPeriod"/>
            </a:pPr>
            <a:endParaRPr lang="en-US" sz="1100" dirty="0" smtClean="0">
              <a:latin typeface="Verdana" pitchFamily="34" charset="0"/>
            </a:endParaRPr>
          </a:p>
          <a:p>
            <a:pPr marL="685800" indent="-285750">
              <a:buFont typeface="+mj-lt"/>
              <a:buAutoNum type="alphaUcPeriod"/>
            </a:pPr>
            <a:r>
              <a:rPr lang="en-US" sz="1100" dirty="0" smtClean="0">
                <a:latin typeface="Verdana" pitchFamily="34" charset="0"/>
              </a:rPr>
              <a:t>13.379</a:t>
            </a:r>
            <a:endParaRPr lang="en-US" sz="1100" dirty="0">
              <a:latin typeface="Verdana" pitchFamily="34" charset="0"/>
            </a:endParaRPr>
          </a:p>
        </p:txBody>
      </p:sp>
      <p:sp>
        <p:nvSpPr>
          <p:cNvPr id="12" name="TextBox 11"/>
          <p:cNvSpPr txBox="1"/>
          <p:nvPr/>
        </p:nvSpPr>
        <p:spPr>
          <a:xfrm>
            <a:off x="5638800" y="609600"/>
            <a:ext cx="4038600" cy="2970044"/>
          </a:xfrm>
          <a:prstGeom prst="rect">
            <a:avLst/>
          </a:prstGeom>
          <a:noFill/>
        </p:spPr>
        <p:txBody>
          <a:bodyPr wrap="square" rtlCol="0">
            <a:spAutoFit/>
          </a:bodyPr>
          <a:lstStyle/>
          <a:p>
            <a:pPr marL="228600" indent="-228600">
              <a:buFont typeface="+mj-lt"/>
              <a:buAutoNum type="arabicPeriod" startAt="7"/>
            </a:pPr>
            <a:endParaRPr lang="en-US" sz="1100" dirty="0" smtClean="0">
              <a:latin typeface="Verdana" pitchFamily="34" charset="0"/>
            </a:endParaRPr>
          </a:p>
          <a:p>
            <a:pPr marL="457200" indent="-228600"/>
            <a:endParaRPr lang="en-US" sz="1100" dirty="0" smtClean="0">
              <a:latin typeface="Verdana" pitchFamily="34" charset="0"/>
            </a:endParaRPr>
          </a:p>
          <a:p>
            <a:pPr marL="457200" indent="-228600">
              <a:buFont typeface="+mj-lt"/>
              <a:buAutoNum type="arabicPeriod" startAt="8"/>
            </a:pPr>
            <a:r>
              <a:rPr lang="en-US" sz="1100" dirty="0" smtClean="0">
                <a:latin typeface="Verdana" pitchFamily="34" charset="0"/>
              </a:rPr>
              <a:t>Solve this problem.   2      + 4        =  </a:t>
            </a:r>
          </a:p>
          <a:p>
            <a:pPr marL="228600" indent="-228600">
              <a:buFont typeface="+mj-lt"/>
              <a:buAutoNum type="arabicPeriod" startAt="7"/>
            </a:pPr>
            <a:endParaRPr lang="en-US" sz="1100" dirty="0" smtClean="0">
              <a:latin typeface="Verdana" pitchFamily="34" charset="0"/>
            </a:endParaRPr>
          </a:p>
          <a:p>
            <a:pPr marL="228600" indent="-228600"/>
            <a:endParaRPr lang="en-US" sz="1100" dirty="0" smtClean="0">
              <a:latin typeface="Verdana" pitchFamily="34" charset="0"/>
            </a:endParaRPr>
          </a:p>
          <a:p>
            <a:pPr marL="571500" indent="-228600" fontAlgn="b">
              <a:buFont typeface="+mj-lt"/>
              <a:buAutoNum type="alphaUcPeriod"/>
            </a:pPr>
            <a:r>
              <a:rPr lang="en-US" sz="1100" dirty="0" smtClean="0"/>
              <a:t> 6</a:t>
            </a:r>
          </a:p>
          <a:p>
            <a:pPr marL="571500" indent="-228600" fontAlgn="b">
              <a:buFont typeface="+mj-lt"/>
              <a:buAutoNum type="alphaUcPeriod"/>
            </a:pPr>
            <a:endParaRPr lang="en-US" sz="1100" dirty="0" smtClean="0"/>
          </a:p>
          <a:p>
            <a:pPr marL="571500" indent="-228600" fontAlgn="b">
              <a:buFont typeface="+mj-lt"/>
              <a:buAutoNum type="alphaUcPeriod"/>
            </a:pPr>
            <a:endParaRPr lang="en-US" sz="1100" dirty="0" smtClean="0"/>
          </a:p>
          <a:p>
            <a:pPr marL="571500" indent="-228600" fontAlgn="b">
              <a:buFont typeface="+mj-lt"/>
              <a:buAutoNum type="alphaUcPeriod"/>
            </a:pPr>
            <a:r>
              <a:rPr lang="en-US" sz="1100" dirty="0" smtClean="0"/>
              <a:t> 6</a:t>
            </a:r>
          </a:p>
          <a:p>
            <a:pPr marL="571500" indent="-228600" fontAlgn="b">
              <a:buFont typeface="+mj-lt"/>
              <a:buAutoNum type="alphaUcPeriod"/>
            </a:pPr>
            <a:endParaRPr lang="en-US" sz="1100" dirty="0" smtClean="0"/>
          </a:p>
          <a:p>
            <a:pPr marL="571500" indent="-228600" fontAlgn="b">
              <a:buFont typeface="+mj-lt"/>
              <a:buAutoNum type="alphaUcPeriod"/>
            </a:pPr>
            <a:endParaRPr lang="en-US" sz="1100" dirty="0" smtClean="0"/>
          </a:p>
          <a:p>
            <a:pPr marL="571500" indent="-228600" fontAlgn="b">
              <a:buFont typeface="+mj-lt"/>
              <a:buAutoNum type="alphaUcPeriod"/>
            </a:pPr>
            <a:r>
              <a:rPr lang="en-US" sz="1100" dirty="0" smtClean="0"/>
              <a:t> 6</a:t>
            </a:r>
          </a:p>
          <a:p>
            <a:pPr marL="571500" indent="-228600" fontAlgn="b">
              <a:buFont typeface="+mj-lt"/>
              <a:buAutoNum type="alphaUcPeriod"/>
            </a:pPr>
            <a:endParaRPr lang="en-US" sz="1100" dirty="0" smtClean="0"/>
          </a:p>
          <a:p>
            <a:pPr marL="571500" indent="-228600" fontAlgn="b">
              <a:buFont typeface="+mj-lt"/>
              <a:buAutoNum type="alphaUcPeriod"/>
            </a:pPr>
            <a:endParaRPr lang="en-US" sz="1100" dirty="0" smtClean="0"/>
          </a:p>
          <a:p>
            <a:pPr marL="571500" indent="-228600" fontAlgn="b">
              <a:buFont typeface="+mj-lt"/>
              <a:buAutoNum type="alphaUcPeriod"/>
            </a:pPr>
            <a:r>
              <a:rPr lang="en-US" sz="1100" dirty="0" smtClean="0"/>
              <a:t> 6</a:t>
            </a:r>
          </a:p>
          <a:p>
            <a:pPr marL="571500" indent="-228600" fontAlgn="b">
              <a:buFont typeface="+mj-lt"/>
              <a:buAutoNum type="alphaUcPeriod"/>
            </a:pPr>
            <a:endParaRPr lang="en-US" sz="1100" dirty="0" smtClean="0"/>
          </a:p>
          <a:p>
            <a:pPr marL="571500" indent="-228600">
              <a:buFont typeface="+mj-lt"/>
              <a:buAutoNum type="alphaUcPeriod"/>
            </a:pPr>
            <a:endParaRPr lang="en-US" sz="1100" dirty="0" smtClean="0">
              <a:latin typeface="Verdana" pitchFamily="34" charset="0"/>
            </a:endParaRPr>
          </a:p>
        </p:txBody>
      </p:sp>
      <p:graphicFrame>
        <p:nvGraphicFramePr>
          <p:cNvPr id="17" name="Table 16"/>
          <p:cNvGraphicFramePr>
            <a:graphicFrameLocks noGrp="1"/>
          </p:cNvGraphicFramePr>
          <p:nvPr/>
        </p:nvGraphicFramePr>
        <p:xfrm>
          <a:off x="7800975" y="86677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8" name="Table 17"/>
          <p:cNvGraphicFramePr>
            <a:graphicFrameLocks noGrp="1"/>
          </p:cNvGraphicFramePr>
          <p:nvPr/>
        </p:nvGraphicFramePr>
        <p:xfrm>
          <a:off x="8382000" y="8763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2</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9" name="Table 18"/>
          <p:cNvGraphicFramePr>
            <a:graphicFrameLocks noGrp="1"/>
          </p:cNvGraphicFramePr>
          <p:nvPr/>
        </p:nvGraphicFramePr>
        <p:xfrm>
          <a:off x="6477000" y="13716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6</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2" name="Table 21"/>
          <p:cNvGraphicFramePr>
            <a:graphicFrameLocks noGrp="1"/>
          </p:cNvGraphicFramePr>
          <p:nvPr/>
        </p:nvGraphicFramePr>
        <p:xfrm>
          <a:off x="6477000" y="188175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4" name="Table 23"/>
          <p:cNvGraphicFramePr>
            <a:graphicFrameLocks noGrp="1"/>
          </p:cNvGraphicFramePr>
          <p:nvPr/>
        </p:nvGraphicFramePr>
        <p:xfrm>
          <a:off x="6477000" y="23961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2</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5" name="Table 24"/>
          <p:cNvGraphicFramePr>
            <a:graphicFrameLocks noGrp="1"/>
          </p:cNvGraphicFramePr>
          <p:nvPr/>
        </p:nvGraphicFramePr>
        <p:xfrm>
          <a:off x="6477000" y="287655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6</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638800" y="4348877"/>
            <a:ext cx="38862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9" name="TextBox 8"/>
          <p:cNvSpPr txBox="1"/>
          <p:nvPr/>
        </p:nvSpPr>
        <p:spPr>
          <a:xfrm>
            <a:off x="762000" y="4343400"/>
            <a:ext cx="4038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2" name="Rectangle 11"/>
          <p:cNvSpPr/>
          <p:nvPr/>
        </p:nvSpPr>
        <p:spPr>
          <a:xfrm>
            <a:off x="5638800" y="304800"/>
            <a:ext cx="3962400" cy="338554"/>
          </a:xfrm>
          <a:prstGeom prst="rect">
            <a:avLst/>
          </a:prstGeom>
        </p:spPr>
        <p:txBody>
          <a:bodyPr wrap="square">
            <a:spAutoFit/>
          </a:bodyPr>
          <a:lstStyle/>
          <a:p>
            <a:pPr fontAlgn="auto">
              <a:spcBef>
                <a:spcPts val="0"/>
              </a:spcBef>
              <a:spcAft>
                <a:spcPts val="0"/>
              </a:spcAft>
              <a:defRPr/>
            </a:pPr>
            <a:r>
              <a:rPr lang="en-US" sz="800" b="1" u="sng" dirty="0" smtClean="0">
                <a:solidFill>
                  <a:schemeClr val="bg1">
                    <a:lumMod val="75000"/>
                  </a:schemeClr>
                </a:solidFill>
                <a:latin typeface="Verdana" pitchFamily="34" charset="0"/>
              </a:rPr>
              <a:t>5.1.5 </a:t>
            </a:r>
            <a:r>
              <a:rPr lang="en-US" sz="800" b="1" dirty="0" smtClean="0">
                <a:solidFill>
                  <a:schemeClr val="bg1">
                    <a:lumMod val="75000"/>
                  </a:schemeClr>
                </a:solidFill>
                <a:latin typeface="Verdana" pitchFamily="34" charset="0"/>
              </a:rPr>
              <a:t>Solve problems involving the addition and subtraction of fractions and decimals</a:t>
            </a:r>
            <a:r>
              <a:rPr lang="en-US" sz="800" dirty="0" smtClean="0">
                <a:solidFill>
                  <a:schemeClr val="bg1">
                    <a:lumMod val="75000"/>
                  </a:schemeClr>
                </a:solidFill>
                <a:latin typeface="Verdana" pitchFamily="34" charset="0"/>
              </a:rPr>
              <a:t>.  </a:t>
            </a:r>
          </a:p>
        </p:txBody>
      </p:sp>
      <p:sp>
        <p:nvSpPr>
          <p:cNvPr id="13" name="Rectangle 12"/>
          <p:cNvSpPr/>
          <p:nvPr/>
        </p:nvSpPr>
        <p:spPr>
          <a:xfrm>
            <a:off x="457200" y="304800"/>
            <a:ext cx="4495800" cy="338554"/>
          </a:xfrm>
          <a:prstGeom prst="rect">
            <a:avLst/>
          </a:prstGeom>
        </p:spPr>
        <p:txBody>
          <a:bodyPr wrap="square">
            <a:spAutoFit/>
          </a:bodyPr>
          <a:lstStyle/>
          <a:p>
            <a:pPr fontAlgn="auto">
              <a:spcBef>
                <a:spcPts val="0"/>
              </a:spcBef>
              <a:spcAft>
                <a:spcPts val="0"/>
              </a:spcAft>
              <a:defRPr/>
            </a:pPr>
            <a:r>
              <a:rPr lang="en-US" sz="800" b="1" u="sng" dirty="0" smtClean="0">
                <a:solidFill>
                  <a:schemeClr val="bg1">
                    <a:lumMod val="75000"/>
                  </a:schemeClr>
                </a:solidFill>
                <a:latin typeface="Verdana" pitchFamily="34" charset="0"/>
              </a:rPr>
              <a:t>5.1.5 </a:t>
            </a:r>
            <a:r>
              <a:rPr lang="en-US" sz="800" b="1" dirty="0" smtClean="0">
                <a:solidFill>
                  <a:schemeClr val="bg1">
                    <a:lumMod val="75000"/>
                  </a:schemeClr>
                </a:solidFill>
                <a:latin typeface="Verdana" pitchFamily="34" charset="0"/>
              </a:rPr>
              <a:t>Solve problems involving the addition and subtraction of fractions and decimals</a:t>
            </a:r>
            <a:r>
              <a:rPr lang="en-US" sz="800" dirty="0" smtClean="0">
                <a:solidFill>
                  <a:schemeClr val="bg1">
                    <a:lumMod val="75000"/>
                  </a:schemeClr>
                </a:solidFill>
                <a:latin typeface="Verdana" pitchFamily="34" charset="0"/>
              </a:rPr>
              <a:t>.  </a:t>
            </a:r>
          </a:p>
        </p:txBody>
      </p:sp>
      <p:sp>
        <p:nvSpPr>
          <p:cNvPr id="21" name="TextBox 20"/>
          <p:cNvSpPr txBox="1"/>
          <p:nvPr/>
        </p:nvSpPr>
        <p:spPr>
          <a:xfrm>
            <a:off x="5943600" y="7099756"/>
            <a:ext cx="3581400" cy="215444"/>
          </a:xfrm>
          <a:prstGeom prst="rect">
            <a:avLst/>
          </a:prstGeom>
          <a:noFill/>
        </p:spPr>
        <p:txBody>
          <a:bodyPr wrap="square" rtlCol="0">
            <a:spAutoFit/>
          </a:bodyPr>
          <a:lstStyle/>
          <a:p>
            <a:r>
              <a:rPr lang="en-US" sz="800" dirty="0" smtClean="0"/>
              <a:t>ODE Mathematics Test Specifications and Test Blueprints 2010-2011</a:t>
            </a:r>
            <a:endParaRPr lang="en-US" sz="700" dirty="0">
              <a:latin typeface="Verdana" pitchFamily="34" charset="0"/>
            </a:endParaRPr>
          </a:p>
        </p:txBody>
      </p:sp>
      <p:sp>
        <p:nvSpPr>
          <p:cNvPr id="15" name="TextBox 14"/>
          <p:cNvSpPr txBox="1"/>
          <p:nvPr/>
        </p:nvSpPr>
        <p:spPr>
          <a:xfrm>
            <a:off x="5791200" y="838200"/>
            <a:ext cx="3505200" cy="4662815"/>
          </a:xfrm>
          <a:prstGeom prst="rect">
            <a:avLst/>
          </a:prstGeom>
          <a:noFill/>
        </p:spPr>
        <p:txBody>
          <a:bodyPr wrap="square" rtlCol="0">
            <a:spAutoFit/>
          </a:bodyPr>
          <a:lstStyle/>
          <a:p>
            <a:pPr marL="228600" indent="-228600">
              <a:buFont typeface="+mj-lt"/>
              <a:buAutoNum type="arabicPeriod" startAt="4"/>
            </a:pPr>
            <a:r>
              <a:rPr lang="en-US" sz="1100" dirty="0" smtClean="0">
                <a:latin typeface="Verdana" pitchFamily="34" charset="0"/>
              </a:rPr>
              <a:t>Three boys shared a candy bar.  </a:t>
            </a:r>
          </a:p>
          <a:p>
            <a:pPr marL="228600" indent="-228600">
              <a:buFont typeface="+mj-lt"/>
              <a:buAutoNum type="arabicPeriod" startAt="4"/>
            </a:pPr>
            <a:endParaRPr lang="en-US" sz="1100" dirty="0" smtClean="0">
              <a:latin typeface="Verdana" pitchFamily="34" charset="0"/>
            </a:endParaRPr>
          </a:p>
          <a:p>
            <a:pPr marL="228600" indent="-228600"/>
            <a:r>
              <a:rPr lang="en-US" sz="1100" dirty="0" smtClean="0">
                <a:latin typeface="Verdana" pitchFamily="34" charset="0"/>
              </a:rPr>
              <a:t>Josh ate      ,  Rob ate        and Bret ate       .</a:t>
            </a: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r>
              <a:rPr lang="en-US" sz="1100" dirty="0" smtClean="0">
                <a:latin typeface="Verdana" pitchFamily="34" charset="0"/>
              </a:rPr>
              <a:t>How much of the candy bar was left?</a:t>
            </a:r>
          </a:p>
          <a:p>
            <a:pPr marL="228600" indent="-228600"/>
            <a:endParaRPr lang="en-US" sz="1100" dirty="0" smtClean="0">
              <a:latin typeface="Verdana" pitchFamily="34" charset="0"/>
            </a:endParaRPr>
          </a:p>
          <a:p>
            <a:pPr marL="571500" indent="-228600">
              <a:buFont typeface="+mj-lt"/>
              <a:buAutoNum type="alphaUcPeriod"/>
            </a:pPr>
            <a:r>
              <a:rPr lang="en-US" sz="1100" dirty="0" smtClean="0">
                <a:latin typeface="Verdana" pitchFamily="34" charset="0"/>
              </a:rPr>
              <a:t> </a:t>
            </a: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r>
              <a:rPr lang="en-US" sz="1100" dirty="0" smtClean="0">
                <a:latin typeface="Verdana" pitchFamily="34" charset="0"/>
              </a:rPr>
              <a:t> </a:t>
            </a: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r>
              <a:rPr lang="en-US" sz="1100" dirty="0" smtClean="0">
                <a:latin typeface="Verdana" pitchFamily="34" charset="0"/>
              </a:rPr>
              <a:t> </a:t>
            </a: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r>
              <a:rPr lang="en-US" sz="1100" dirty="0" smtClean="0">
                <a:latin typeface="Verdana" pitchFamily="34" charset="0"/>
              </a:rPr>
              <a:t> </a:t>
            </a:r>
          </a:p>
          <a:p>
            <a:pPr marL="228600" indent="-228600">
              <a:buFont typeface="+mj-lt"/>
              <a:buAutoNum type="alphaUcPeriod"/>
            </a:pPr>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p:txBody>
      </p:sp>
      <p:graphicFrame>
        <p:nvGraphicFramePr>
          <p:cNvPr id="18" name="Table 17"/>
          <p:cNvGraphicFramePr>
            <a:graphicFrameLocks noGrp="1"/>
          </p:cNvGraphicFramePr>
          <p:nvPr/>
        </p:nvGraphicFramePr>
        <p:xfrm>
          <a:off x="6515100" y="111442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4</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9" name="Table 18"/>
          <p:cNvGraphicFramePr>
            <a:graphicFrameLocks noGrp="1"/>
          </p:cNvGraphicFramePr>
          <p:nvPr/>
        </p:nvGraphicFramePr>
        <p:xfrm>
          <a:off x="8763000" y="11049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2" name="Table 21"/>
          <p:cNvGraphicFramePr>
            <a:graphicFrameLocks noGrp="1"/>
          </p:cNvGraphicFramePr>
          <p:nvPr/>
        </p:nvGraphicFramePr>
        <p:xfrm>
          <a:off x="7515225" y="111442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4</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3" name="Table 22"/>
          <p:cNvGraphicFramePr>
            <a:graphicFrameLocks noGrp="1"/>
          </p:cNvGraphicFramePr>
          <p:nvPr/>
        </p:nvGraphicFramePr>
        <p:xfrm>
          <a:off x="6477000" y="22860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4" name="Table 23"/>
          <p:cNvGraphicFramePr>
            <a:graphicFrameLocks noGrp="1"/>
          </p:cNvGraphicFramePr>
          <p:nvPr/>
        </p:nvGraphicFramePr>
        <p:xfrm>
          <a:off x="6477000" y="280567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5" name="Table 24"/>
          <p:cNvGraphicFramePr>
            <a:graphicFrameLocks noGrp="1"/>
          </p:cNvGraphicFramePr>
          <p:nvPr/>
        </p:nvGraphicFramePr>
        <p:xfrm>
          <a:off x="6477000" y="332002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2</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6" name="Table 25"/>
          <p:cNvGraphicFramePr>
            <a:graphicFrameLocks noGrp="1"/>
          </p:cNvGraphicFramePr>
          <p:nvPr/>
        </p:nvGraphicFramePr>
        <p:xfrm>
          <a:off x="6477000" y="377722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0" name="TextBox 19"/>
          <p:cNvSpPr txBox="1"/>
          <p:nvPr/>
        </p:nvSpPr>
        <p:spPr>
          <a:xfrm>
            <a:off x="533400" y="685800"/>
            <a:ext cx="4038600" cy="3477875"/>
          </a:xfrm>
          <a:prstGeom prst="rect">
            <a:avLst/>
          </a:prstGeom>
          <a:noFill/>
        </p:spPr>
        <p:txBody>
          <a:bodyPr wrap="square" rtlCol="0">
            <a:spAutoFit/>
          </a:bodyPr>
          <a:lstStyle/>
          <a:p>
            <a:pPr marL="228600" indent="-228600">
              <a:buFont typeface="+mj-lt"/>
              <a:buAutoNum type="arabicPeriod" startAt="7"/>
            </a:pPr>
            <a:r>
              <a:rPr lang="en-US" sz="1100" dirty="0" smtClean="0">
                <a:latin typeface="Verdana" pitchFamily="34" charset="0"/>
              </a:rPr>
              <a:t>A recipe calls for        cup of sugar.  The cook only </a:t>
            </a:r>
          </a:p>
          <a:p>
            <a:pPr marL="228600" indent="-228600">
              <a:buFont typeface="+mj-lt"/>
              <a:buAutoNum type="arabicPeriod" startAt="7"/>
            </a:pPr>
            <a:endParaRPr lang="en-US" sz="1100" dirty="0" smtClean="0">
              <a:latin typeface="Verdana" pitchFamily="34" charset="0"/>
            </a:endParaRPr>
          </a:p>
          <a:p>
            <a:pPr marL="228600" indent="-228600"/>
            <a:r>
              <a:rPr lang="en-US" sz="1100" dirty="0" smtClean="0">
                <a:latin typeface="Verdana" pitchFamily="34" charset="0"/>
              </a:rPr>
              <a:t>	has        cup of sugar.</a:t>
            </a:r>
          </a:p>
          <a:p>
            <a:pPr marL="228600" indent="-228600">
              <a:buFont typeface="+mj-lt"/>
              <a:buAutoNum type="arabicPeriod" startAt="7"/>
            </a:pPr>
            <a:endParaRPr lang="en-US" sz="1100" dirty="0" smtClean="0">
              <a:latin typeface="Verdana" pitchFamily="34" charset="0"/>
            </a:endParaRPr>
          </a:p>
          <a:p>
            <a:pPr marL="457200" indent="-228600"/>
            <a:endParaRPr lang="en-US" sz="1100" dirty="0" smtClean="0">
              <a:latin typeface="Verdana" pitchFamily="34" charset="0"/>
            </a:endParaRPr>
          </a:p>
          <a:p>
            <a:pPr marL="457200" indent="-228600"/>
            <a:r>
              <a:rPr lang="en-US" sz="1100" dirty="0" smtClean="0">
                <a:latin typeface="Verdana" pitchFamily="34" charset="0"/>
              </a:rPr>
              <a:t>How much sugar does the cook still need?</a:t>
            </a:r>
          </a:p>
          <a:p>
            <a:pPr marL="228600" indent="-228600">
              <a:buFont typeface="+mj-lt"/>
              <a:buAutoNum type="arabicPeriod" startAt="7"/>
            </a:pPr>
            <a:endParaRPr lang="en-US" sz="1100" dirty="0" smtClean="0">
              <a:latin typeface="Verdana" pitchFamily="34" charset="0"/>
            </a:endParaRPr>
          </a:p>
          <a:p>
            <a:pPr marL="228600" indent="-228600"/>
            <a:endParaRPr lang="en-US" sz="1100" dirty="0" smtClean="0">
              <a:latin typeface="Verdana" pitchFamily="34" charset="0"/>
            </a:endParaRPr>
          </a:p>
          <a:p>
            <a:pPr marL="571500" indent="-228600" fontAlgn="b">
              <a:buFont typeface="+mj-lt"/>
              <a:buAutoNum type="alphaUcPeriod"/>
            </a:pPr>
            <a:r>
              <a:rPr lang="en-US" sz="1100" dirty="0" smtClean="0"/>
              <a:t> </a:t>
            </a:r>
          </a:p>
          <a:p>
            <a:pPr marL="571500" indent="-228600" fontAlgn="b">
              <a:buFont typeface="+mj-lt"/>
              <a:buAutoNum type="alphaUcPeriod"/>
            </a:pPr>
            <a:endParaRPr lang="en-US" sz="1100" dirty="0" smtClean="0"/>
          </a:p>
          <a:p>
            <a:pPr marL="571500" indent="-228600" fontAlgn="b">
              <a:buFont typeface="+mj-lt"/>
              <a:buAutoNum type="alphaUcPeriod"/>
            </a:pPr>
            <a:endParaRPr lang="en-US" sz="1100" dirty="0" smtClean="0"/>
          </a:p>
          <a:p>
            <a:pPr marL="571500" indent="-228600" fontAlgn="b">
              <a:buFont typeface="+mj-lt"/>
              <a:buAutoNum type="alphaUcPeriod"/>
            </a:pPr>
            <a:r>
              <a:rPr lang="en-US" sz="1100" dirty="0" smtClean="0"/>
              <a:t> </a:t>
            </a:r>
          </a:p>
          <a:p>
            <a:pPr marL="571500" indent="-228600" fontAlgn="b">
              <a:buFont typeface="+mj-lt"/>
              <a:buAutoNum type="alphaUcPeriod"/>
            </a:pPr>
            <a:endParaRPr lang="en-US" sz="1100" dirty="0" smtClean="0"/>
          </a:p>
          <a:p>
            <a:pPr marL="571500" indent="-228600" fontAlgn="b">
              <a:buFont typeface="+mj-lt"/>
              <a:buAutoNum type="alphaUcPeriod"/>
            </a:pPr>
            <a:endParaRPr lang="en-US" sz="1100" dirty="0" smtClean="0"/>
          </a:p>
          <a:p>
            <a:pPr marL="571500" indent="-228600" fontAlgn="b">
              <a:buFont typeface="+mj-lt"/>
              <a:buAutoNum type="alphaUcPeriod"/>
            </a:pPr>
            <a:r>
              <a:rPr lang="en-US" sz="1100" dirty="0" smtClean="0"/>
              <a:t> </a:t>
            </a:r>
          </a:p>
          <a:p>
            <a:pPr marL="571500" indent="-228600" fontAlgn="b">
              <a:buFont typeface="+mj-lt"/>
              <a:buAutoNum type="alphaUcPeriod"/>
            </a:pPr>
            <a:endParaRPr lang="en-US" sz="1100" dirty="0" smtClean="0"/>
          </a:p>
          <a:p>
            <a:pPr marL="571500" indent="-228600" fontAlgn="b">
              <a:buFont typeface="+mj-lt"/>
              <a:buAutoNum type="alphaUcPeriod"/>
            </a:pPr>
            <a:endParaRPr lang="en-US" sz="1100" dirty="0" smtClean="0"/>
          </a:p>
          <a:p>
            <a:pPr marL="571500" indent="-228600" fontAlgn="b">
              <a:buFont typeface="+mj-lt"/>
              <a:buAutoNum type="alphaUcPeriod"/>
            </a:pPr>
            <a:r>
              <a:rPr lang="en-US" sz="1100" dirty="0" smtClean="0"/>
              <a:t> </a:t>
            </a:r>
          </a:p>
          <a:p>
            <a:pPr marL="571500" indent="-228600" fontAlgn="b">
              <a:buFont typeface="+mj-lt"/>
              <a:buAutoNum type="alphaUcPeriod"/>
            </a:pPr>
            <a:endParaRPr lang="en-US" sz="1100" dirty="0" smtClean="0"/>
          </a:p>
          <a:p>
            <a:pPr marL="571500" indent="-228600">
              <a:buFont typeface="+mj-lt"/>
              <a:buAutoNum type="alphaUcPeriod"/>
            </a:pPr>
            <a:endParaRPr lang="en-US" sz="1100" dirty="0" smtClean="0">
              <a:latin typeface="Verdana" pitchFamily="34" charset="0"/>
            </a:endParaRPr>
          </a:p>
        </p:txBody>
      </p:sp>
      <p:graphicFrame>
        <p:nvGraphicFramePr>
          <p:cNvPr id="27" name="Table 26"/>
          <p:cNvGraphicFramePr>
            <a:graphicFrameLocks noGrp="1"/>
          </p:cNvGraphicFramePr>
          <p:nvPr/>
        </p:nvGraphicFramePr>
        <p:xfrm>
          <a:off x="2085975" y="62865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4</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8" name="Table 27"/>
          <p:cNvGraphicFramePr>
            <a:graphicFrameLocks noGrp="1"/>
          </p:cNvGraphicFramePr>
          <p:nvPr/>
        </p:nvGraphicFramePr>
        <p:xfrm>
          <a:off x="1171575" y="97155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0" name="Table 29"/>
          <p:cNvGraphicFramePr>
            <a:graphicFrameLocks noGrp="1"/>
          </p:cNvGraphicFramePr>
          <p:nvPr/>
        </p:nvGraphicFramePr>
        <p:xfrm>
          <a:off x="1295400" y="19812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2</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12</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1" name="Table 30"/>
          <p:cNvGraphicFramePr>
            <a:graphicFrameLocks noGrp="1"/>
          </p:cNvGraphicFramePr>
          <p:nvPr/>
        </p:nvGraphicFramePr>
        <p:xfrm>
          <a:off x="1295400" y="24384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4</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12</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2" name="Table 31"/>
          <p:cNvGraphicFramePr>
            <a:graphicFrameLocks noGrp="1"/>
          </p:cNvGraphicFramePr>
          <p:nvPr/>
        </p:nvGraphicFramePr>
        <p:xfrm>
          <a:off x="1295400" y="29718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12</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3" name="Table 32"/>
          <p:cNvGraphicFramePr>
            <a:graphicFrameLocks noGrp="1"/>
          </p:cNvGraphicFramePr>
          <p:nvPr/>
        </p:nvGraphicFramePr>
        <p:xfrm>
          <a:off x="1295400" y="34671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13</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12</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5715000" y="4724400"/>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2" name="TextBox 41"/>
          <p:cNvSpPr txBox="1"/>
          <p:nvPr/>
        </p:nvSpPr>
        <p:spPr>
          <a:xfrm>
            <a:off x="762000" y="4724400"/>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4" name="Rectangle 43"/>
          <p:cNvSpPr/>
          <p:nvPr/>
        </p:nvSpPr>
        <p:spPr>
          <a:xfrm>
            <a:off x="457200" y="304800"/>
            <a:ext cx="4495800" cy="338554"/>
          </a:xfrm>
          <a:prstGeom prst="rect">
            <a:avLst/>
          </a:prstGeom>
        </p:spPr>
        <p:txBody>
          <a:bodyPr wrap="square">
            <a:spAutoFit/>
          </a:bodyPr>
          <a:lstStyle/>
          <a:p>
            <a:pPr fontAlgn="auto">
              <a:spcBef>
                <a:spcPts val="0"/>
              </a:spcBef>
              <a:spcAft>
                <a:spcPts val="0"/>
              </a:spcAft>
              <a:defRPr/>
            </a:pPr>
            <a:r>
              <a:rPr lang="en-US" sz="800" b="1" u="sng" dirty="0" smtClean="0">
                <a:solidFill>
                  <a:schemeClr val="bg1">
                    <a:lumMod val="75000"/>
                  </a:schemeClr>
                </a:solidFill>
                <a:latin typeface="Verdana" pitchFamily="34" charset="0"/>
              </a:rPr>
              <a:t>5.1.5 </a:t>
            </a:r>
            <a:r>
              <a:rPr lang="en-US" sz="800" b="1" dirty="0" smtClean="0">
                <a:solidFill>
                  <a:schemeClr val="bg1">
                    <a:lumMod val="75000"/>
                  </a:schemeClr>
                </a:solidFill>
                <a:latin typeface="Verdana" pitchFamily="34" charset="0"/>
              </a:rPr>
              <a:t>Solve problems involving the addition and subtraction of fractions and decimals</a:t>
            </a:r>
            <a:r>
              <a:rPr lang="en-US" sz="800" dirty="0" smtClean="0">
                <a:solidFill>
                  <a:schemeClr val="bg1">
                    <a:lumMod val="75000"/>
                  </a:schemeClr>
                </a:solidFill>
                <a:latin typeface="Verdana" pitchFamily="34" charset="0"/>
              </a:rPr>
              <a:t>.  </a:t>
            </a:r>
          </a:p>
        </p:txBody>
      </p:sp>
      <p:sp>
        <p:nvSpPr>
          <p:cNvPr id="53" name="Rectangle 52"/>
          <p:cNvSpPr/>
          <p:nvPr/>
        </p:nvSpPr>
        <p:spPr>
          <a:xfrm>
            <a:off x="5562600" y="304800"/>
            <a:ext cx="4038600" cy="338554"/>
          </a:xfrm>
          <a:prstGeom prst="rect">
            <a:avLst/>
          </a:prstGeom>
        </p:spPr>
        <p:txBody>
          <a:bodyPr wrap="square">
            <a:spAutoFit/>
          </a:bodyPr>
          <a:lstStyle/>
          <a:p>
            <a:pPr fontAlgn="auto">
              <a:spcBef>
                <a:spcPts val="0"/>
              </a:spcBef>
              <a:spcAft>
                <a:spcPts val="0"/>
              </a:spcAft>
              <a:defRPr/>
            </a:pPr>
            <a:r>
              <a:rPr lang="en-US" sz="800" b="1" u="sng" dirty="0" smtClean="0">
                <a:solidFill>
                  <a:schemeClr val="bg1">
                    <a:lumMod val="75000"/>
                  </a:schemeClr>
                </a:solidFill>
                <a:latin typeface="Verdana" pitchFamily="34" charset="0"/>
              </a:rPr>
              <a:t>5.1.5 </a:t>
            </a:r>
            <a:r>
              <a:rPr lang="en-US" sz="800" b="1" dirty="0" smtClean="0">
                <a:solidFill>
                  <a:schemeClr val="bg1">
                    <a:lumMod val="75000"/>
                  </a:schemeClr>
                </a:solidFill>
                <a:latin typeface="Verdana" pitchFamily="34" charset="0"/>
              </a:rPr>
              <a:t>Solve problems involving the addition and subtraction of fractions and decimals</a:t>
            </a:r>
            <a:r>
              <a:rPr lang="en-US" sz="800" dirty="0" smtClean="0">
                <a:solidFill>
                  <a:schemeClr val="bg1">
                    <a:lumMod val="75000"/>
                  </a:schemeClr>
                </a:solidFill>
                <a:latin typeface="Verdana" pitchFamily="34" charset="0"/>
              </a:rPr>
              <a:t>.  </a:t>
            </a:r>
          </a:p>
        </p:txBody>
      </p:sp>
      <p:sp>
        <p:nvSpPr>
          <p:cNvPr id="54" name="Rectangle 53"/>
          <p:cNvSpPr/>
          <p:nvPr/>
        </p:nvSpPr>
        <p:spPr>
          <a:xfrm>
            <a:off x="914400" y="7115145"/>
            <a:ext cx="3810000" cy="200055"/>
          </a:xfrm>
          <a:prstGeom prst="rect">
            <a:avLst/>
          </a:prstGeom>
        </p:spPr>
        <p:txBody>
          <a:bodyPr wrap="square">
            <a:spAutoFit/>
          </a:bodyPr>
          <a:lstStyle/>
          <a:p>
            <a:r>
              <a:rPr lang="en-US" sz="700" dirty="0" smtClean="0">
                <a:latin typeface="Verdana" pitchFamily="34" charset="0"/>
              </a:rPr>
              <a:t>RICK and Susan Richmond 2011</a:t>
            </a:r>
            <a:endParaRPr lang="en-US" sz="700" b="1" dirty="0">
              <a:solidFill>
                <a:srgbClr val="FF0000"/>
              </a:solidFill>
              <a:latin typeface="Verdana" pitchFamily="34" charset="0"/>
            </a:endParaRPr>
          </a:p>
        </p:txBody>
      </p:sp>
      <p:sp>
        <p:nvSpPr>
          <p:cNvPr id="61" name="TextBox 60"/>
          <p:cNvSpPr txBox="1"/>
          <p:nvPr/>
        </p:nvSpPr>
        <p:spPr>
          <a:xfrm>
            <a:off x="5715000" y="7115145"/>
            <a:ext cx="2514600" cy="200055"/>
          </a:xfrm>
          <a:prstGeom prst="rect">
            <a:avLst/>
          </a:prstGeom>
          <a:noFill/>
        </p:spPr>
        <p:txBody>
          <a:bodyPr wrap="square" rtlCol="0">
            <a:spAutoFit/>
          </a:bodyPr>
          <a:lstStyle/>
          <a:p>
            <a:r>
              <a:rPr lang="en-US" sz="700" dirty="0" smtClean="0">
                <a:latin typeface="Verdana" pitchFamily="34" charset="0"/>
              </a:rPr>
              <a:t>ODE Mathematics Sample Test 2010-2013 5.1.5</a:t>
            </a:r>
            <a:endParaRPr lang="en-US" sz="700" dirty="0">
              <a:latin typeface="Verdana" pitchFamily="34" charset="0"/>
            </a:endParaRPr>
          </a:p>
        </p:txBody>
      </p:sp>
      <p:sp>
        <p:nvSpPr>
          <p:cNvPr id="13" name="TextBox 12"/>
          <p:cNvSpPr txBox="1"/>
          <p:nvPr/>
        </p:nvSpPr>
        <p:spPr>
          <a:xfrm>
            <a:off x="685800" y="914400"/>
            <a:ext cx="4495800" cy="2800767"/>
          </a:xfrm>
          <a:prstGeom prst="rect">
            <a:avLst/>
          </a:prstGeom>
          <a:noFill/>
        </p:spPr>
        <p:txBody>
          <a:bodyPr wrap="square" rtlCol="0">
            <a:spAutoFit/>
          </a:bodyPr>
          <a:lstStyle/>
          <a:p>
            <a:pPr marL="228600" indent="-228600">
              <a:buFont typeface="+mj-lt"/>
              <a:buAutoNum type="arabicPeriod" startAt="5"/>
            </a:pPr>
            <a:r>
              <a:rPr lang="en-US" sz="1100" dirty="0" smtClean="0">
                <a:latin typeface="Verdana" pitchFamily="34" charset="0"/>
              </a:rPr>
              <a:t>Which fraction is equivalent to        ?</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28650" indent="-228600">
              <a:buFont typeface="+mj-lt"/>
              <a:buAutoNum type="alphaUcPeriod"/>
            </a:pPr>
            <a:r>
              <a:rPr lang="en-US" sz="1100" dirty="0" smtClean="0">
                <a:latin typeface="Verdana" pitchFamily="34" charset="0"/>
              </a:rPr>
              <a:t> </a:t>
            </a:r>
          </a:p>
          <a:p>
            <a:pPr marL="628650" indent="-228600">
              <a:buFont typeface="+mj-lt"/>
              <a:buAutoNum type="alphaUcPeriod"/>
            </a:pPr>
            <a:endParaRPr lang="en-US" sz="1100" dirty="0" smtClean="0">
              <a:latin typeface="Verdana" pitchFamily="34" charset="0"/>
            </a:endParaRPr>
          </a:p>
          <a:p>
            <a:pPr marL="628650" indent="-228600">
              <a:buFont typeface="+mj-lt"/>
              <a:buAutoNum type="alphaUcPeriod"/>
            </a:pPr>
            <a:endParaRPr lang="en-US" sz="1100" dirty="0" smtClean="0">
              <a:latin typeface="Verdana" pitchFamily="34" charset="0"/>
            </a:endParaRPr>
          </a:p>
          <a:p>
            <a:pPr marL="628650" indent="-228600">
              <a:buFont typeface="+mj-lt"/>
              <a:buAutoNum type="alphaUcPeriod"/>
            </a:pPr>
            <a:r>
              <a:rPr lang="en-US" sz="1100" dirty="0" smtClean="0">
                <a:latin typeface="Verdana" pitchFamily="34" charset="0"/>
              </a:rPr>
              <a:t> </a:t>
            </a:r>
          </a:p>
          <a:p>
            <a:pPr marL="628650" indent="-228600">
              <a:buFont typeface="+mj-lt"/>
              <a:buAutoNum type="alphaUcPeriod"/>
            </a:pPr>
            <a:endParaRPr lang="en-US" sz="1100" dirty="0" smtClean="0">
              <a:latin typeface="Verdana" pitchFamily="34" charset="0"/>
            </a:endParaRPr>
          </a:p>
          <a:p>
            <a:pPr marL="628650" indent="-228600">
              <a:buFont typeface="+mj-lt"/>
              <a:buAutoNum type="alphaUcPeriod"/>
            </a:pPr>
            <a:endParaRPr lang="en-US" sz="1100" dirty="0" smtClean="0">
              <a:latin typeface="Verdana" pitchFamily="34" charset="0"/>
            </a:endParaRPr>
          </a:p>
          <a:p>
            <a:pPr marL="628650" indent="-228600">
              <a:buFont typeface="+mj-lt"/>
              <a:buAutoNum type="alphaUcPeriod"/>
            </a:pPr>
            <a:r>
              <a:rPr lang="en-US" sz="1100" dirty="0" smtClean="0">
                <a:latin typeface="Verdana" pitchFamily="34" charset="0"/>
              </a:rPr>
              <a:t> </a:t>
            </a:r>
          </a:p>
          <a:p>
            <a:pPr marL="628650" indent="-228600">
              <a:buFont typeface="+mj-lt"/>
              <a:buAutoNum type="alphaUcPeriod"/>
            </a:pPr>
            <a:endParaRPr lang="en-US" sz="1100" dirty="0" smtClean="0">
              <a:latin typeface="Verdana" pitchFamily="34" charset="0"/>
            </a:endParaRPr>
          </a:p>
          <a:p>
            <a:pPr marL="628650" indent="-228600">
              <a:buFont typeface="+mj-lt"/>
              <a:buAutoNum type="alphaUcPeriod"/>
            </a:pPr>
            <a:endParaRPr lang="en-US" sz="1100" dirty="0" smtClean="0">
              <a:latin typeface="Verdana" pitchFamily="34" charset="0"/>
            </a:endParaRPr>
          </a:p>
          <a:p>
            <a:pPr marL="628650" indent="-228600">
              <a:buFont typeface="+mj-lt"/>
              <a:buAutoNum type="alphaUcPeriod"/>
            </a:pPr>
            <a:r>
              <a:rPr lang="en-US" sz="1100" dirty="0" smtClean="0">
                <a:latin typeface="Verdana" pitchFamily="34" charset="0"/>
              </a:rPr>
              <a:t> </a:t>
            </a:r>
          </a:p>
          <a:p>
            <a:pPr marL="628650" indent="-228600"/>
            <a:endParaRPr lang="en-US" sz="1100" dirty="0" smtClean="0">
              <a:latin typeface="Verdana" pitchFamily="34" charset="0"/>
            </a:endParaRPr>
          </a:p>
          <a:p>
            <a:pPr marL="628650" indent="-228600"/>
            <a:r>
              <a:rPr lang="en-US" sz="1100" dirty="0" smtClean="0">
                <a:latin typeface="Verdana" pitchFamily="34" charset="0"/>
              </a:rPr>
              <a:t> </a:t>
            </a:r>
            <a:endParaRPr lang="en-US" sz="1100" dirty="0">
              <a:latin typeface="Verdana" pitchFamily="34" charset="0"/>
            </a:endParaRPr>
          </a:p>
        </p:txBody>
      </p:sp>
      <p:graphicFrame>
        <p:nvGraphicFramePr>
          <p:cNvPr id="15" name="Table 14"/>
          <p:cNvGraphicFramePr>
            <a:graphicFrameLocks noGrp="1"/>
          </p:cNvGraphicFramePr>
          <p:nvPr/>
        </p:nvGraphicFramePr>
        <p:xfrm>
          <a:off x="3257550" y="84772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12</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6" name="Table 15"/>
          <p:cNvGraphicFramePr>
            <a:graphicFrameLocks noGrp="1"/>
          </p:cNvGraphicFramePr>
          <p:nvPr/>
        </p:nvGraphicFramePr>
        <p:xfrm>
          <a:off x="1524000" y="15240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7" name="Table 16"/>
          <p:cNvGraphicFramePr>
            <a:graphicFrameLocks noGrp="1"/>
          </p:cNvGraphicFramePr>
          <p:nvPr/>
        </p:nvGraphicFramePr>
        <p:xfrm>
          <a:off x="1514475" y="200977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4</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8" name="Table 17"/>
          <p:cNvGraphicFramePr>
            <a:graphicFrameLocks noGrp="1"/>
          </p:cNvGraphicFramePr>
          <p:nvPr/>
        </p:nvGraphicFramePr>
        <p:xfrm>
          <a:off x="1495425" y="252412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2</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9" name="Table 18"/>
          <p:cNvGraphicFramePr>
            <a:graphicFrameLocks noGrp="1"/>
          </p:cNvGraphicFramePr>
          <p:nvPr/>
        </p:nvGraphicFramePr>
        <p:xfrm>
          <a:off x="1485900" y="3019425"/>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4</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1" name="TextBox 20"/>
          <p:cNvSpPr txBox="1"/>
          <p:nvPr/>
        </p:nvSpPr>
        <p:spPr>
          <a:xfrm>
            <a:off x="5791200" y="838200"/>
            <a:ext cx="3733800" cy="2970044"/>
          </a:xfrm>
          <a:prstGeom prst="rect">
            <a:avLst/>
          </a:prstGeom>
          <a:noFill/>
        </p:spPr>
        <p:txBody>
          <a:bodyPr wrap="square" rtlCol="0">
            <a:spAutoFit/>
          </a:bodyPr>
          <a:lstStyle/>
          <a:p>
            <a:pPr marL="228600" indent="-228600">
              <a:buFont typeface="+mj-lt"/>
              <a:buAutoNum type="arabicPeriod" startAt="6"/>
            </a:pPr>
            <a:r>
              <a:rPr lang="en-US" sz="1100" dirty="0" smtClean="0">
                <a:latin typeface="Verdana" pitchFamily="34" charset="0"/>
              </a:rPr>
              <a:t>What is the decimal 0.7 written as a fraction?</a:t>
            </a:r>
          </a:p>
          <a:p>
            <a:pPr marL="228600" indent="-228600">
              <a:buFont typeface="+mj-lt"/>
              <a:buAutoNum type="arabicPeriod" startAt="6"/>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571500" indent="-228600" fontAlgn="b">
              <a:buFont typeface="+mj-lt"/>
              <a:buAutoNum type="alphaUcPeriod"/>
            </a:pPr>
            <a:r>
              <a:rPr lang="en-US" sz="1100" dirty="0" smtClean="0"/>
              <a:t> </a:t>
            </a:r>
          </a:p>
          <a:p>
            <a:pPr marL="571500" indent="-228600" fontAlgn="b">
              <a:buFont typeface="+mj-lt"/>
              <a:buAutoNum type="alphaUcPeriod"/>
            </a:pPr>
            <a:endParaRPr lang="en-US" sz="1100" dirty="0" smtClean="0"/>
          </a:p>
          <a:p>
            <a:pPr marL="571500" indent="-228600" fontAlgn="b">
              <a:buFont typeface="+mj-lt"/>
              <a:buAutoNum type="alphaUcPeriod"/>
            </a:pPr>
            <a:endParaRPr lang="en-US" sz="1100" dirty="0" smtClean="0"/>
          </a:p>
          <a:p>
            <a:pPr marL="571500" indent="-228600" fontAlgn="b">
              <a:buFont typeface="+mj-lt"/>
              <a:buAutoNum type="alphaUcPeriod"/>
            </a:pPr>
            <a:r>
              <a:rPr lang="en-US" sz="1100" dirty="0" smtClean="0"/>
              <a:t> </a:t>
            </a:r>
          </a:p>
          <a:p>
            <a:pPr marL="571500" indent="-228600" fontAlgn="b">
              <a:buFont typeface="+mj-lt"/>
              <a:buAutoNum type="alphaUcPeriod"/>
            </a:pPr>
            <a:endParaRPr lang="en-US" sz="1100" dirty="0" smtClean="0"/>
          </a:p>
          <a:p>
            <a:pPr marL="571500" indent="-228600" fontAlgn="b">
              <a:buFont typeface="+mj-lt"/>
              <a:buAutoNum type="alphaUcPeriod"/>
            </a:pPr>
            <a:endParaRPr lang="en-US" sz="1100" dirty="0" smtClean="0"/>
          </a:p>
          <a:p>
            <a:pPr marL="571500" indent="-228600" fontAlgn="b">
              <a:buFont typeface="+mj-lt"/>
              <a:buAutoNum type="alphaUcPeriod"/>
            </a:pPr>
            <a:r>
              <a:rPr lang="en-US" sz="1100" dirty="0" smtClean="0"/>
              <a:t> </a:t>
            </a:r>
          </a:p>
          <a:p>
            <a:pPr marL="571500" indent="-228600" fontAlgn="b">
              <a:buFont typeface="+mj-lt"/>
              <a:buAutoNum type="alphaUcPeriod"/>
            </a:pPr>
            <a:endParaRPr lang="en-US" sz="1100" dirty="0" smtClean="0"/>
          </a:p>
          <a:p>
            <a:pPr marL="571500" indent="-228600" fontAlgn="b">
              <a:buFont typeface="+mj-lt"/>
              <a:buAutoNum type="alphaUcPeriod"/>
            </a:pPr>
            <a:endParaRPr lang="en-US" sz="1100" dirty="0" smtClean="0"/>
          </a:p>
          <a:p>
            <a:pPr marL="571500" indent="-228600" fontAlgn="b">
              <a:buFont typeface="+mj-lt"/>
              <a:buAutoNum type="alphaUcPeriod"/>
            </a:pPr>
            <a:r>
              <a:rPr lang="en-US" sz="1100" dirty="0" smtClean="0"/>
              <a:t> </a:t>
            </a:r>
          </a:p>
          <a:p>
            <a:pPr marL="571500" indent="-228600" fontAlgn="b">
              <a:buFont typeface="+mj-lt"/>
              <a:buAutoNum type="alphaUcPeriod"/>
            </a:pPr>
            <a:endParaRPr lang="en-US" sz="1100" dirty="0" smtClean="0"/>
          </a:p>
          <a:p>
            <a:pPr marL="571500" indent="-228600">
              <a:buFont typeface="+mj-lt"/>
              <a:buAutoNum type="alphaUcPeriod"/>
            </a:pPr>
            <a:endParaRPr lang="en-US" sz="1100" dirty="0" smtClean="0">
              <a:latin typeface="Verdana" pitchFamily="34" charset="0"/>
            </a:endParaRPr>
          </a:p>
        </p:txBody>
      </p:sp>
      <p:graphicFrame>
        <p:nvGraphicFramePr>
          <p:cNvPr id="22" name="Table 21"/>
          <p:cNvGraphicFramePr>
            <a:graphicFrameLocks noGrp="1"/>
          </p:cNvGraphicFramePr>
          <p:nvPr/>
        </p:nvGraphicFramePr>
        <p:xfrm>
          <a:off x="6553200" y="16002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7</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3" name="Table 22"/>
          <p:cNvGraphicFramePr>
            <a:graphicFrameLocks noGrp="1"/>
          </p:cNvGraphicFramePr>
          <p:nvPr/>
        </p:nvGraphicFramePr>
        <p:xfrm>
          <a:off x="6553200" y="21336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4</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4" name="Table 23"/>
          <p:cNvGraphicFramePr>
            <a:graphicFrameLocks noGrp="1"/>
          </p:cNvGraphicFramePr>
          <p:nvPr/>
        </p:nvGraphicFramePr>
        <p:xfrm>
          <a:off x="6553200" y="25908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7</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5" name="Table 24"/>
          <p:cNvGraphicFramePr>
            <a:graphicFrameLocks noGrp="1"/>
          </p:cNvGraphicFramePr>
          <p:nvPr/>
        </p:nvGraphicFramePr>
        <p:xfrm>
          <a:off x="6553200" y="3048000"/>
          <a:ext cx="228600" cy="442350"/>
        </p:xfrm>
        <a:graphic>
          <a:graphicData uri="http://schemas.openxmlformats.org/drawingml/2006/table">
            <a:tbl>
              <a:tblPr/>
              <a:tblGrid>
                <a:gridCol w="228600"/>
              </a:tblGrid>
              <a:tr h="221175">
                <a:tc>
                  <a:txBody>
                    <a:bodyPr/>
                    <a:lstStyle/>
                    <a:p>
                      <a:pPr algn="ctr" fontAlgn="b"/>
                      <a:r>
                        <a:rPr lang="en-US" sz="1100" b="0" i="0" u="none" strike="noStrike" dirty="0" smtClean="0">
                          <a:solidFill>
                            <a:srgbClr val="000000"/>
                          </a:solidFill>
                          <a:latin typeface="Calibri"/>
                        </a:rPr>
                        <a:t>7</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21175">
                <a:tc>
                  <a:txBody>
                    <a:bodyPr/>
                    <a:lstStyle/>
                    <a:p>
                      <a:pPr algn="ctr" fontAlgn="b"/>
                      <a:r>
                        <a:rPr lang="en-US" sz="1100" b="0" i="0" u="none" strike="noStrike" dirty="0" smtClean="0">
                          <a:solidFill>
                            <a:srgbClr val="000000"/>
                          </a:solidFill>
                          <a:latin typeface="Calibri"/>
                        </a:rPr>
                        <a:t>10</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2540</TotalTime>
  <Words>965</Words>
  <Application>Microsoft Office PowerPoint</Application>
  <PresentationFormat>Custom</PresentationFormat>
  <Paragraphs>457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435</cp:revision>
  <dcterms:created xsi:type="dcterms:W3CDTF">2010-03-15T16:13:22Z</dcterms:created>
  <dcterms:modified xsi:type="dcterms:W3CDTF">2012-01-25T02:21:06Z</dcterms:modified>
</cp:coreProperties>
</file>