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E5F5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05" autoAdjust="0"/>
    <p:restoredTop sz="94503" autoAdjust="0"/>
  </p:normalViewPr>
  <p:slideViewPr>
    <p:cSldViewPr>
      <p:cViewPr>
        <p:scale>
          <a:sx n="80" d="100"/>
          <a:sy n="80" d="100"/>
        </p:scale>
        <p:origin x="-336" y="-63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228600"/>
            <a:ext cx="40386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5 MATH:</a:t>
            </a:r>
          </a:p>
          <a:p>
            <a:pPr algn="ctr"/>
            <a:r>
              <a:rPr lang="en-US" sz="900" dirty="0" smtClean="0">
                <a:latin typeface="Verdana" pitchFamily="34" charset="0"/>
              </a:rPr>
              <a:t>Oregon Department of Education Standards </a:t>
            </a:r>
          </a:p>
          <a:p>
            <a:pPr algn="ctr"/>
            <a:r>
              <a:rPr lang="en-US" sz="900" dirty="0" smtClean="0">
                <a:latin typeface="Verdana" pitchFamily="34" charset="0"/>
              </a:rPr>
              <a:t>for Practice or Progress Monitoring.</a:t>
            </a:r>
            <a:endParaRPr lang="en-US" sz="900" dirty="0">
              <a:latin typeface="Verdana" pitchFamily="34" charset="0"/>
            </a:endParaRPr>
          </a:p>
        </p:txBody>
      </p:sp>
      <p:sp>
        <p:nvSpPr>
          <p:cNvPr id="9" name="TextBox 8"/>
          <p:cNvSpPr txBox="1"/>
          <p:nvPr/>
        </p:nvSpPr>
        <p:spPr>
          <a:xfrm>
            <a:off x="533400" y="7010400"/>
            <a:ext cx="3733800" cy="21544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p:txBody>
      </p:sp>
      <p:sp>
        <p:nvSpPr>
          <p:cNvPr id="12" name="TextBox 11"/>
          <p:cNvSpPr txBox="1"/>
          <p:nvPr/>
        </p:nvSpPr>
        <p:spPr>
          <a:xfrm>
            <a:off x="5715000" y="2133600"/>
            <a:ext cx="3581400"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Verdana" pitchFamily="34" charset="0"/>
              </a:rPr>
              <a:t>This booklet will focus </a:t>
            </a:r>
            <a:r>
              <a:rPr lang="en-US" sz="1000" b="1" u="sng" dirty="0" smtClean="0">
                <a:latin typeface="Verdana" pitchFamily="34" charset="0"/>
              </a:rPr>
              <a:t>ONLY</a:t>
            </a:r>
            <a:r>
              <a:rPr lang="en-US" sz="1000" dirty="0" smtClean="0">
                <a:effectLst>
                  <a:outerShdw blurRad="38100" dist="38100" dir="2700000" algn="tl">
                    <a:srgbClr val="000000">
                      <a:alpha val="43137"/>
                    </a:srgbClr>
                  </a:outerShdw>
                </a:effectLst>
                <a:latin typeface="Verdana" pitchFamily="34" charset="0"/>
              </a:rPr>
              <a:t> on the items in </a:t>
            </a:r>
          </a:p>
          <a:p>
            <a:pPr algn="ctr"/>
            <a:r>
              <a:rPr lang="en-US" sz="1000" b="1" i="1" u="sng" dirty="0" smtClean="0">
                <a:effectLst>
                  <a:outerShdw blurRad="38100" dist="38100" dir="2700000" algn="tl">
                    <a:srgbClr val="000000">
                      <a:alpha val="43137"/>
                    </a:srgbClr>
                  </a:outerShdw>
                </a:effectLst>
                <a:latin typeface="Verdana" pitchFamily="34" charset="0"/>
              </a:rPr>
              <a:t>Bold Black [5.3.8 &amp; 5.3.</a:t>
            </a:r>
            <a:r>
              <a:rPr lang="en-US" sz="1000" dirty="0" smtClean="0">
                <a:effectLst>
                  <a:outerShdw blurRad="38100" dist="38100" dir="2700000" algn="tl">
                    <a:srgbClr val="000000">
                      <a:alpha val="43137"/>
                    </a:srgbClr>
                  </a:outerShdw>
                </a:effectLst>
                <a:latin typeface="Verdana" pitchFamily="34" charset="0"/>
              </a:rPr>
              <a:t>9] in the table below.</a:t>
            </a:r>
            <a:endParaRPr lang="en-US" sz="10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486400" y="1748135"/>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#10</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533400" y="381000"/>
            <a:ext cx="4343400" cy="3139321"/>
          </a:xfrm>
          <a:prstGeom prst="rect">
            <a:avLst/>
          </a:prstGeom>
          <a:solidFill>
            <a:schemeClr val="bg1">
              <a:lumMod val="95000"/>
            </a:schemeClr>
          </a:solidFill>
          <a:ln>
            <a:solidFill>
              <a:schemeClr val="accent1"/>
            </a:solidFill>
          </a:ln>
        </p:spPr>
        <p:txBody>
          <a:bodyPr wrap="square" rtlCol="0">
            <a:spAutoFit/>
          </a:bodyPr>
          <a:lstStyle/>
          <a:p>
            <a:r>
              <a:rPr lang="en-US" sz="900" b="1" u="sng" dirty="0" smtClean="0">
                <a:latin typeface="Verdana" pitchFamily="34" charset="0"/>
              </a:rPr>
              <a:t>Teachers:  </a:t>
            </a:r>
            <a:r>
              <a:rPr lang="en-US" sz="900" dirty="0" smtClean="0">
                <a:latin typeface="Verdana" pitchFamily="34" charset="0"/>
              </a:rPr>
              <a:t>To assure that the above standards are understood, always remind, ask and show your students:</a:t>
            </a:r>
          </a:p>
          <a:p>
            <a:endParaRPr lang="en-US" sz="900" b="1" u="sng" dirty="0" smtClean="0">
              <a:latin typeface="Verdana" pitchFamily="34" charset="0"/>
            </a:endParaRPr>
          </a:p>
          <a:p>
            <a:r>
              <a:rPr lang="en-US" sz="900" b="1" u="sng" dirty="0" smtClean="0">
                <a:latin typeface="Verdana" pitchFamily="34" charset="0"/>
              </a:rPr>
              <a:t>5.3.8</a:t>
            </a:r>
          </a:p>
          <a:p>
            <a:r>
              <a:rPr lang="en-US" sz="900" dirty="0" smtClean="0">
                <a:latin typeface="Verdana" pitchFamily="34" charset="0"/>
              </a:rPr>
              <a:t>How does knowing how to find the area of a 2D shape help you find the surface area and volume of a 3D shape?</a:t>
            </a:r>
          </a:p>
          <a:p>
            <a:endParaRPr lang="en-US" sz="900" dirty="0" smtClean="0">
              <a:latin typeface="Verdana" pitchFamily="34" charset="0"/>
            </a:endParaRPr>
          </a:p>
          <a:p>
            <a:r>
              <a:rPr lang="fr-FR" sz="900" b="1" u="sng" dirty="0" smtClean="0">
                <a:latin typeface="Verdana" pitchFamily="34" charset="0"/>
              </a:rPr>
              <a:t>BRIDGES CORRELATION to 5.3.8</a:t>
            </a:r>
          </a:p>
          <a:p>
            <a:r>
              <a:rPr lang="fr-FR" sz="900" dirty="0" smtClean="0">
                <a:latin typeface="Verdana" pitchFamily="34" charset="0"/>
              </a:rPr>
              <a:t>Grade 4, Unit 4, Sessions 15, 16, 18, 20)</a:t>
            </a:r>
          </a:p>
          <a:p>
            <a:r>
              <a:rPr lang="en-US" sz="900" dirty="0" smtClean="0">
                <a:latin typeface="Verdana" pitchFamily="34" charset="0"/>
              </a:rPr>
              <a:t>Unit 3, Sessions 19-21	</a:t>
            </a:r>
          </a:p>
          <a:p>
            <a:r>
              <a:rPr lang="en-US" sz="900" dirty="0" smtClean="0">
                <a:latin typeface="Verdana" pitchFamily="34" charset="0"/>
              </a:rPr>
              <a:t>January Calendar Grid</a:t>
            </a:r>
          </a:p>
          <a:p>
            <a:r>
              <a:rPr lang="en-US" sz="900" dirty="0" smtClean="0">
                <a:latin typeface="Verdana" pitchFamily="34" charset="0"/>
              </a:rPr>
              <a:t>April Calendar Grid	</a:t>
            </a:r>
          </a:p>
          <a:p>
            <a:r>
              <a:rPr lang="en-US" sz="900" dirty="0" smtClean="0">
                <a:latin typeface="Verdana" pitchFamily="34" charset="0"/>
              </a:rPr>
              <a:t>Set D2 Measurement: Volume, Activities 1 &amp; 2, and Independent Worksheets 1 &amp; 2</a:t>
            </a:r>
          </a:p>
          <a:p>
            <a:r>
              <a:rPr lang="en-US" sz="900" dirty="0" smtClean="0">
                <a:latin typeface="Verdana" pitchFamily="34" charset="0"/>
              </a:rPr>
              <a:t>Bridges Practice Book, page 57, 59, 60, 69	</a:t>
            </a:r>
          </a:p>
          <a:p>
            <a:r>
              <a:rPr lang="en-US" sz="900" dirty="0" smtClean="0">
                <a:latin typeface="Verdana" pitchFamily="34" charset="0"/>
              </a:rPr>
              <a:t>Bridges Practice Book, page 57, 59, 60, 69	</a:t>
            </a:r>
          </a:p>
          <a:p>
            <a:r>
              <a:rPr lang="en-US" sz="900" dirty="0" smtClean="0">
                <a:latin typeface="Verdana" pitchFamily="34" charset="0"/>
              </a:rPr>
              <a:t>Formal</a:t>
            </a:r>
          </a:p>
          <a:p>
            <a:r>
              <a:rPr lang="en-US" sz="900" dirty="0" smtClean="0">
                <a:latin typeface="Verdana" pitchFamily="34" charset="0"/>
              </a:rPr>
              <a:t>Unit 3, Session 22 (Unit Post-Assessment and Student Reflection Sheet)</a:t>
            </a:r>
          </a:p>
          <a:p>
            <a:r>
              <a:rPr lang="en-US" sz="900" dirty="0" smtClean="0">
                <a:latin typeface="Verdana" pitchFamily="34" charset="0"/>
              </a:rPr>
              <a:t>Number Corner Teacher’s Guide, pages 232–236, 400–404 (Checkups 2 and 4)	</a:t>
            </a:r>
          </a:p>
          <a:p>
            <a:r>
              <a:rPr lang="en-US" sz="900" dirty="0" smtClean="0">
                <a:latin typeface="Verdana" pitchFamily="34" charset="0"/>
              </a:rPr>
              <a:t>	</a:t>
            </a:r>
          </a:p>
        </p:txBody>
      </p:sp>
      <p:graphicFrame>
        <p:nvGraphicFramePr>
          <p:cNvPr id="17" name="Table 16"/>
          <p:cNvGraphicFramePr>
            <a:graphicFrameLocks noGrp="1"/>
          </p:cNvGraphicFramePr>
          <p:nvPr/>
        </p:nvGraphicFramePr>
        <p:xfrm>
          <a:off x="5562600" y="2667000"/>
          <a:ext cx="3962400" cy="3414594"/>
        </p:xfrm>
        <a:graphic>
          <a:graphicData uri="http://schemas.openxmlformats.org/drawingml/2006/table">
            <a:tbl>
              <a:tblPr/>
              <a:tblGrid>
                <a:gridCol w="3962400"/>
              </a:tblGrid>
              <a:tr h="385945">
                <a:tc>
                  <a:txBody>
                    <a:bodyPr/>
                    <a:lstStyle/>
                    <a:p>
                      <a:pPr marL="114300" indent="0"/>
                      <a:r>
                        <a:rPr lang="en-US" sz="800" b="0" kern="1200" baseline="0" dirty="0" smtClean="0">
                          <a:solidFill>
                            <a:schemeClr val="tx1"/>
                          </a:solidFill>
                          <a:latin typeface="+mn-lt"/>
                          <a:ea typeface="+mn-ea"/>
                          <a:cs typeface="+mn-cs"/>
                        </a:rPr>
                        <a:t>5.3.1 Identify and classify triangles by their angles (acute, right, obtuse) and sides (scalene, isosceles, equilateral).</a:t>
                      </a:r>
                      <a:endParaRPr lang="en-US" sz="800" b="0" kern="1200" dirty="0" smtClean="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79">
                <a:tc>
                  <a:txBody>
                    <a:bodyPr/>
                    <a:lstStyle/>
                    <a:p>
                      <a:pPr marL="114300" indent="0"/>
                      <a:r>
                        <a:rPr lang="en-US" sz="800" b="0" kern="1200" baseline="0" dirty="0" smtClean="0">
                          <a:solidFill>
                            <a:schemeClr val="tx1"/>
                          </a:solidFill>
                          <a:latin typeface="+mn-lt"/>
                          <a:ea typeface="+mn-ea"/>
                          <a:cs typeface="+mn-cs"/>
                        </a:rPr>
                        <a:t>5.3.2 Find and justify relationships among the formulas for the areas of triangles and  parallelograms.</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3318">
                <a:tc>
                  <a:txBody>
                    <a:bodyPr/>
                    <a:lstStyle/>
                    <a:p>
                      <a:pPr marL="114300" indent="0"/>
                      <a:r>
                        <a:rPr lang="en-US" sz="800" b="0" kern="1200" baseline="0" dirty="0" smtClean="0">
                          <a:solidFill>
                            <a:schemeClr val="tx1"/>
                          </a:solidFill>
                          <a:latin typeface="+mn-lt"/>
                          <a:ea typeface="+mn-ea"/>
                          <a:cs typeface="+mn-cs"/>
                        </a:rPr>
                        <a:t>5.3.3 Describe three-dimensional shapes (triangular and- rectangular prisms, cube, triangular- and square-based pyramids, cylinder, cone, and sphere) by the number of edges, faces, and/or vertices as well as types of faces.</a:t>
                      </a:r>
                      <a:r>
                        <a:rPr lang="en-US" sz="800" b="0" kern="1200" dirty="0" smtClean="0">
                          <a:solidFill>
                            <a:schemeClr val="tx1"/>
                          </a:solidFill>
                          <a:latin typeface="+mn-lt"/>
                          <a:ea typeface="+mn-ea"/>
                          <a:cs typeface="+mn-cs"/>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59">
                <a:tc>
                  <a:txBody>
                    <a:bodyPr/>
                    <a:lstStyle/>
                    <a:p>
                      <a:pPr marL="114300" indent="0"/>
                      <a:r>
                        <a:rPr lang="en-US" sz="800" b="0" kern="1200" baseline="0" dirty="0" smtClean="0">
                          <a:solidFill>
                            <a:schemeClr val="tx1"/>
                          </a:solidFill>
                          <a:latin typeface="+mn-lt"/>
                          <a:ea typeface="+mn-ea"/>
                          <a:cs typeface="+mn-cs"/>
                        </a:rPr>
                        <a:t>5.3.4 Recognize volume as an attribute of three-dimensional space.</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80">
                <a:tc>
                  <a:txBody>
                    <a:bodyPr/>
                    <a:lstStyle/>
                    <a:p>
                      <a:pPr marL="114300" indent="0"/>
                      <a:r>
                        <a:rPr lang="en-US" sz="800" b="0" kern="1200" baseline="0" dirty="0" smtClean="0">
                          <a:solidFill>
                            <a:schemeClr val="tx1"/>
                          </a:solidFill>
                          <a:latin typeface="+mn-lt"/>
                          <a:ea typeface="+mn-ea"/>
                          <a:cs typeface="+mn-cs"/>
                        </a:rPr>
                        <a:t>5.3.5 Determine volume by finding the total number of same-sized units of volume that fill a three dimensional shape without gaps or overlaps.</a:t>
                      </a:r>
                      <a:endParaRPr lang="en-US" sz="800" b="0" i="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77">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800" b="0" kern="1200" baseline="0" dirty="0" smtClean="0">
                          <a:solidFill>
                            <a:schemeClr val="tx1"/>
                          </a:solidFill>
                          <a:latin typeface="+mn-lt"/>
                          <a:ea typeface="+mn-ea"/>
                          <a:cs typeface="+mn-cs"/>
                        </a:rPr>
                        <a:t>5.3.6 Recognize a cube that is one unit on an edge as the standard unit for measuring volume.</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32">
                <a:tc>
                  <a:txBody>
                    <a:bodyPr/>
                    <a:lstStyle/>
                    <a:p>
                      <a:pPr marL="114300" indent="0"/>
                      <a:r>
                        <a:rPr lang="en-US" sz="800" b="0" kern="1200" baseline="0" dirty="0" smtClean="0">
                          <a:solidFill>
                            <a:schemeClr val="tx1"/>
                          </a:solidFill>
                          <a:latin typeface="+mn-lt"/>
                          <a:ea typeface="+mn-ea"/>
                          <a:cs typeface="+mn-cs"/>
                        </a:rPr>
                        <a:t>5.3.7 Determine the appropriate units, strategies, and tools for solving problems that involve estimating or measuring volume.</a:t>
                      </a:r>
                      <a:endParaRPr lang="en-US" sz="800" b="0"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879">
                <a:tc>
                  <a:txBody>
                    <a:bodyPr/>
                    <a:lstStyle/>
                    <a:p>
                      <a:pPr marL="114300" indent="0"/>
                      <a:r>
                        <a:rPr lang="en-US" sz="1000" b="1" kern="1200" baseline="0" dirty="0" smtClean="0">
                          <a:solidFill>
                            <a:schemeClr val="tx1"/>
                          </a:solidFill>
                          <a:latin typeface="+mn-lt"/>
                          <a:ea typeface="+mn-ea"/>
                          <a:cs typeface="+mn-cs"/>
                        </a:rPr>
                        <a:t>5.3.8 Decompose three-dimensional shapes and find surface areas and volumes of triangular and rectangular prisms.</a:t>
                      </a:r>
                      <a:endParaRPr lang="en-US" sz="1000" b="1"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31">
                <a:tc>
                  <a:txBody>
                    <a:bodyPr/>
                    <a:lstStyle/>
                    <a:p>
                      <a:pPr marL="114300" indent="0"/>
                      <a:r>
                        <a:rPr lang="en-US" sz="1000" b="1" kern="1200" baseline="0" dirty="0" smtClean="0">
                          <a:solidFill>
                            <a:schemeClr val="tx1"/>
                          </a:solidFill>
                          <a:latin typeface="+mn-lt"/>
                          <a:ea typeface="+mn-ea"/>
                          <a:cs typeface="+mn-cs"/>
                        </a:rPr>
                        <a:t>5.3.9 Identify and measure necessary attributes of shapes to use area, surface area, and volume formulas to solve problems (e.g., to find which of two gift boxes needs the most wrapping paper or has the greater volume?).</a:t>
                      </a:r>
                      <a:endParaRPr lang="en-US" sz="1000" b="1" kern="1200" dirty="0">
                        <a:solidFill>
                          <a:schemeClr val="tx1"/>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Rectangle 25"/>
          <p:cNvSpPr/>
          <p:nvPr/>
        </p:nvSpPr>
        <p:spPr>
          <a:xfrm>
            <a:off x="533400" y="3581400"/>
            <a:ext cx="4343400" cy="3277820"/>
          </a:xfrm>
          <a:prstGeom prst="rect">
            <a:avLst/>
          </a:prstGeom>
          <a:solidFill>
            <a:schemeClr val="bg1">
              <a:lumMod val="95000"/>
            </a:schemeClr>
          </a:solidFill>
          <a:ln>
            <a:solidFill>
              <a:schemeClr val="accent1"/>
            </a:solidFill>
          </a:ln>
        </p:spPr>
        <p:txBody>
          <a:bodyPr wrap="square">
            <a:spAutoFit/>
          </a:bodyPr>
          <a:lstStyle/>
          <a:p>
            <a:r>
              <a:rPr lang="en-US" sz="900" b="1" u="sng" dirty="0" smtClean="0">
                <a:latin typeface="Verdana" pitchFamily="34" charset="0"/>
              </a:rPr>
              <a:t>5.3.9</a:t>
            </a:r>
          </a:p>
          <a:p>
            <a:r>
              <a:rPr lang="en-US" sz="900" dirty="0" smtClean="0">
                <a:latin typeface="Verdana" pitchFamily="34" charset="0"/>
              </a:rPr>
              <a:t>What formula would you use to figure out which of the two gift boxes needs more wrapping paper?</a:t>
            </a:r>
          </a:p>
          <a:p>
            <a:r>
              <a:rPr lang="en-US" sz="900" dirty="0" smtClean="0">
                <a:latin typeface="Verdana" pitchFamily="34" charset="0"/>
              </a:rPr>
              <a:t>What formula would you use to figure out which box would hold the most rice?</a:t>
            </a:r>
          </a:p>
          <a:p>
            <a:endParaRPr lang="en-US" sz="900" dirty="0" smtClean="0">
              <a:latin typeface="Verdana" pitchFamily="34" charset="0"/>
            </a:endParaRPr>
          </a:p>
          <a:p>
            <a:r>
              <a:rPr lang="fr-FR" sz="900" b="1" u="sng" dirty="0" smtClean="0">
                <a:latin typeface="Verdana" pitchFamily="34" charset="0"/>
              </a:rPr>
              <a:t>BRIDGES CORRELATION to 5.3.9</a:t>
            </a:r>
          </a:p>
          <a:p>
            <a:r>
              <a:rPr lang="fr-FR" sz="900" dirty="0" smtClean="0">
                <a:latin typeface="Verdana" pitchFamily="34" charset="0"/>
              </a:rPr>
              <a:t>(Grade 4, Unit 4, Sessions 15, 16, 18, 20)</a:t>
            </a:r>
          </a:p>
          <a:p>
            <a:r>
              <a:rPr lang="en-US" sz="900" dirty="0" smtClean="0">
                <a:latin typeface="Verdana" pitchFamily="34" charset="0"/>
              </a:rPr>
              <a:t>Unit 3, Sessions 19-21</a:t>
            </a:r>
          </a:p>
          <a:p>
            <a:r>
              <a:rPr lang="en-US" sz="900" dirty="0" smtClean="0">
                <a:latin typeface="Verdana" pitchFamily="34" charset="0"/>
              </a:rPr>
              <a:t>Unit 7, page 993 (Situations Challenge Sheet) 	</a:t>
            </a:r>
          </a:p>
          <a:p>
            <a:r>
              <a:rPr lang="en-US" sz="900" dirty="0" smtClean="0">
                <a:latin typeface="Verdana" pitchFamily="34" charset="0"/>
              </a:rPr>
              <a:t>Home Connections, Vol. 1: HC 20	</a:t>
            </a:r>
          </a:p>
          <a:p>
            <a:r>
              <a:rPr lang="en-US" sz="900" dirty="0" smtClean="0">
                <a:latin typeface="Verdana" pitchFamily="34" charset="0"/>
              </a:rPr>
              <a:t>January Problem Solving</a:t>
            </a:r>
          </a:p>
          <a:p>
            <a:r>
              <a:rPr lang="en-US" sz="900" dirty="0" smtClean="0">
                <a:latin typeface="Verdana" pitchFamily="34" charset="0"/>
              </a:rPr>
              <a:t>March Problem Solving</a:t>
            </a:r>
          </a:p>
          <a:p>
            <a:r>
              <a:rPr lang="en-US" sz="900" dirty="0" smtClean="0">
                <a:latin typeface="Verdana" pitchFamily="34" charset="0"/>
              </a:rPr>
              <a:t>Number Corner Student Book pages 14, 86, 139–140, 164, 166, 185Set C1 Geometry: Triangles &amp; Quadrilaterals, Independent Worksheet 5 &amp; 6</a:t>
            </a:r>
          </a:p>
          <a:p>
            <a:r>
              <a:rPr lang="en-US" sz="900" dirty="0" smtClean="0">
                <a:latin typeface="Verdana" pitchFamily="34" charset="0"/>
              </a:rPr>
              <a:t>Set D2 Measurement: Volume, Independent Worksheets 1 &amp; 2</a:t>
            </a:r>
          </a:p>
          <a:p>
            <a:r>
              <a:rPr lang="en-US" sz="900" dirty="0" smtClean="0">
                <a:latin typeface="Verdana" pitchFamily="34" charset="0"/>
              </a:rPr>
              <a:t>Bridges Practice Book, pages 40, 42, 46, 48, 52, 54, 58, 60, 65, 69, 72, 85, 91, 134	</a:t>
            </a:r>
          </a:p>
          <a:p>
            <a:r>
              <a:rPr lang="en-US" sz="900" dirty="0" smtClean="0">
                <a:latin typeface="Verdana" pitchFamily="34" charset="0"/>
              </a:rPr>
              <a:t>Informal</a:t>
            </a:r>
          </a:p>
          <a:p>
            <a:r>
              <a:rPr lang="en-US" sz="900" dirty="0" smtClean="0">
                <a:latin typeface="Verdana" pitchFamily="34" charset="0"/>
              </a:rPr>
              <a:t>Bridges Practice Book, pages 40, 42, 46, 48, 52, 54, 58, 60, 65, 69, 72, 85, 91, 134	</a:t>
            </a:r>
          </a:p>
          <a:p>
            <a:r>
              <a:rPr lang="en-US" sz="900" dirty="0" smtClean="0">
                <a:latin typeface="Verdana" pitchFamily="34" charset="0"/>
              </a:rPr>
              <a:t>		</a:t>
            </a:r>
          </a:p>
        </p:txBody>
      </p:sp>
      <p:sp>
        <p:nvSpPr>
          <p:cNvPr id="27" name="Rectangle 26"/>
          <p:cNvSpPr/>
          <p:nvPr/>
        </p:nvSpPr>
        <p:spPr>
          <a:xfrm>
            <a:off x="5562600" y="990600"/>
            <a:ext cx="4038600" cy="707886"/>
          </a:xfrm>
          <a:prstGeom prst="rect">
            <a:avLst/>
          </a:prstGeom>
          <a:solidFill>
            <a:schemeClr val="bg1">
              <a:lumMod val="95000"/>
            </a:schemeClr>
          </a:solidFill>
        </p:spPr>
        <p:txBody>
          <a:bodyPr wrap="square">
            <a:spAutoFit/>
          </a:bodyPr>
          <a:lstStyle/>
          <a:p>
            <a:r>
              <a:rPr lang="en-US" sz="1000" b="1" dirty="0" smtClean="0"/>
              <a:t>Current Standard:</a:t>
            </a:r>
          </a:p>
          <a:p>
            <a:r>
              <a:rPr lang="en-US" sz="1000" dirty="0" smtClean="0"/>
              <a:t>5.3 Geometry, Measurement, and Algebra: Describe and relate two-dimensional shapes to three-dimensional shapes and analyze their properties, including volume and surface area.</a:t>
            </a:r>
            <a:endParaRPr lang="en-US" sz="1000" dirty="0"/>
          </a:p>
        </p:txBody>
      </p:sp>
      <p:sp>
        <p:nvSpPr>
          <p:cNvPr id="13" name="TextBox 12"/>
          <p:cNvSpPr txBox="1"/>
          <p:nvPr/>
        </p:nvSpPr>
        <p:spPr>
          <a:xfrm>
            <a:off x="5562600" y="6207204"/>
            <a:ext cx="38862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  Revision 10-2011</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2"/>
          <p:cNvSpPr txBox="1"/>
          <p:nvPr/>
        </p:nvSpPr>
        <p:spPr>
          <a:xfrm>
            <a:off x="5486400" y="990600"/>
            <a:ext cx="4114800" cy="2708434"/>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10"/>
            </a:pPr>
            <a:r>
              <a:rPr lang="en-US" sz="1000" dirty="0" smtClean="0">
                <a:latin typeface="Verdana" pitchFamily="34" charset="0"/>
              </a:rPr>
              <a:t>What is the surface area of this right isosceles triangular prism?</a:t>
            </a: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780 square centimeters</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840 square centimeters</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850 square centimeters</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900 square centimeters</a:t>
            </a:r>
          </a:p>
        </p:txBody>
      </p:sp>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457200" y="5029200"/>
            <a:ext cx="4343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6" name="TextBox 15"/>
          <p:cNvSpPr txBox="1"/>
          <p:nvPr/>
        </p:nvSpPr>
        <p:spPr>
          <a:xfrm>
            <a:off x="5562600" y="5010150"/>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7" name="TextBox 16"/>
          <p:cNvSpPr txBox="1"/>
          <p:nvPr/>
        </p:nvSpPr>
        <p:spPr>
          <a:xfrm>
            <a:off x="457200" y="7067550"/>
            <a:ext cx="4419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8" name="Rectangle 17"/>
          <p:cNvSpPr/>
          <p:nvPr/>
        </p:nvSpPr>
        <p:spPr>
          <a:xfrm>
            <a:off x="457200" y="304800"/>
            <a:ext cx="4343400" cy="307777"/>
          </a:xfrm>
          <a:prstGeom prst="rect">
            <a:avLst/>
          </a:prstGeom>
        </p:spPr>
        <p:txBody>
          <a:bodyPr wrap="square">
            <a:spAutoFit/>
          </a:bodyPr>
          <a:lstStyle/>
          <a:p>
            <a:r>
              <a:rPr lang="en-US" sz="700" dirty="0" smtClean="0">
                <a:solidFill>
                  <a:schemeClr val="bg1">
                    <a:lumMod val="75000"/>
                  </a:schemeClr>
                </a:solidFill>
                <a:latin typeface="Verdana" pitchFamily="34" charset="0"/>
              </a:rPr>
              <a:t>5.3.8 Decompose three-dimensional shapes and find surface areas and volumes of triangular and rectangular prisms.</a:t>
            </a:r>
            <a:endParaRPr lang="en-US" sz="700" dirty="0">
              <a:solidFill>
                <a:schemeClr val="bg1">
                  <a:lumMod val="75000"/>
                </a:schemeClr>
              </a:solidFill>
              <a:latin typeface="Verdana" pitchFamily="34" charset="0"/>
            </a:endParaRPr>
          </a:p>
        </p:txBody>
      </p:sp>
      <p:sp>
        <p:nvSpPr>
          <p:cNvPr id="35" name="TextBox 34"/>
          <p:cNvSpPr txBox="1"/>
          <p:nvPr/>
        </p:nvSpPr>
        <p:spPr>
          <a:xfrm>
            <a:off x="5562600" y="7010400"/>
            <a:ext cx="38862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3" name="Rectangle 12"/>
          <p:cNvSpPr/>
          <p:nvPr/>
        </p:nvSpPr>
        <p:spPr>
          <a:xfrm>
            <a:off x="5562600" y="304800"/>
            <a:ext cx="4114800" cy="307777"/>
          </a:xfrm>
          <a:prstGeom prst="rect">
            <a:avLst/>
          </a:prstGeom>
        </p:spPr>
        <p:txBody>
          <a:bodyPr wrap="square">
            <a:spAutoFit/>
          </a:bodyPr>
          <a:lstStyle/>
          <a:p>
            <a:r>
              <a:rPr lang="en-US" sz="700" dirty="0" smtClean="0">
                <a:solidFill>
                  <a:schemeClr val="bg1">
                    <a:lumMod val="75000"/>
                  </a:schemeClr>
                </a:solidFill>
                <a:latin typeface="Verdana" pitchFamily="34" charset="0"/>
              </a:rPr>
              <a:t>5.3.8 Decompose three-dimensional shapes and find surface areas and volumes of triangular and rectangular prisms.</a:t>
            </a:r>
            <a:endParaRPr lang="en-US" sz="700" dirty="0">
              <a:solidFill>
                <a:schemeClr val="bg1">
                  <a:lumMod val="75000"/>
                </a:schemeClr>
              </a:solidFill>
              <a:latin typeface="Verdana" pitchFamily="34" charset="0"/>
            </a:endParaRPr>
          </a:p>
        </p:txBody>
      </p:sp>
      <p:pic>
        <p:nvPicPr>
          <p:cNvPr id="15" name="Picture 2"/>
          <p:cNvPicPr>
            <a:picLocks noChangeAspect="1" noChangeArrowheads="1"/>
          </p:cNvPicPr>
          <p:nvPr/>
        </p:nvPicPr>
        <p:blipFill>
          <a:blip r:embed="rId3"/>
          <a:srcRect l="42743" t="53194" r="33924" b="30278"/>
          <a:stretch>
            <a:fillRect/>
          </a:stretch>
        </p:blipFill>
        <p:spPr bwMode="auto">
          <a:xfrm>
            <a:off x="7848600" y="1524000"/>
            <a:ext cx="1627094" cy="1066800"/>
          </a:xfrm>
          <a:prstGeom prst="rect">
            <a:avLst/>
          </a:prstGeom>
          <a:noFill/>
          <a:ln w="9525">
            <a:noFill/>
            <a:miter lim="800000"/>
            <a:headEnd/>
            <a:tailEnd/>
          </a:ln>
          <a:effectLst/>
        </p:spPr>
      </p:pic>
      <p:sp>
        <p:nvSpPr>
          <p:cNvPr id="12" name="TextBox 12"/>
          <p:cNvSpPr txBox="1"/>
          <p:nvPr/>
        </p:nvSpPr>
        <p:spPr>
          <a:xfrm>
            <a:off x="457200" y="914400"/>
            <a:ext cx="4419600" cy="2708434"/>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a:pPr>
            <a:r>
              <a:rPr lang="en-US" sz="1000" dirty="0" smtClean="0">
                <a:latin typeface="Verdana" pitchFamily="34" charset="0"/>
              </a:rPr>
              <a:t>Susan has a box that is 10 inches long, 8 inches wide and 4 inches high.</a:t>
            </a:r>
          </a:p>
          <a:p>
            <a:pPr marL="228600" indent="-228600">
              <a:buFont typeface="+mj-lt"/>
              <a:buAutoNum type="arabicPeriod"/>
            </a:pPr>
            <a:endParaRPr lang="en-US" sz="1000" dirty="0" smtClean="0">
              <a:latin typeface="Verdana" pitchFamily="34" charset="0"/>
            </a:endParaRPr>
          </a:p>
          <a:p>
            <a:pPr marL="228600"/>
            <a:r>
              <a:rPr lang="en-US" sz="1000" dirty="0" smtClean="0">
                <a:latin typeface="Verdana" pitchFamily="34" charset="0"/>
              </a:rPr>
              <a:t>What is the volume of her box?</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107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120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304 cubic inches</a:t>
            </a: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endParaRPr lang="en-US" sz="1000" dirty="0" smtClean="0">
              <a:latin typeface="Verdana" pitchFamily="34" charset="0"/>
            </a:endParaRPr>
          </a:p>
          <a:p>
            <a:pPr marL="792163" indent="-228600">
              <a:buFont typeface="+mj-lt"/>
              <a:buAutoNum type="alphaUcPeriod"/>
            </a:pPr>
            <a:r>
              <a:rPr lang="en-US" sz="1000" dirty="0" smtClean="0">
                <a:latin typeface="Verdana" pitchFamily="34" charset="0"/>
              </a:rPr>
              <a:t>320 cubic inches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2"/>
          <p:cNvSpPr txBox="1"/>
          <p:nvPr/>
        </p:nvSpPr>
        <p:spPr>
          <a:xfrm>
            <a:off x="5562600" y="838200"/>
            <a:ext cx="3581400" cy="2862322"/>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2"/>
            </a:pPr>
            <a:r>
              <a:rPr lang="en-US" sz="1000" dirty="0" smtClean="0">
                <a:latin typeface="Verdana" pitchFamily="34" charset="0"/>
              </a:rPr>
              <a:t>Find the volume of the triangular prism shown in the diagram.</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1944 cm</a:t>
            </a:r>
            <a:r>
              <a:rPr lang="en-US" sz="900" baseline="30000" dirty="0" smtClean="0">
                <a:latin typeface="Verdana" pitchFamily="34" charset="0"/>
              </a:rPr>
              <a:t>3</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972 cm</a:t>
            </a:r>
            <a:r>
              <a:rPr lang="en-US" sz="900" baseline="30000" dirty="0" smtClean="0">
                <a:latin typeface="Verdana" pitchFamily="34" charset="0"/>
              </a:rPr>
              <a:t>3</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648 cm</a:t>
            </a:r>
            <a:r>
              <a:rPr lang="en-US" sz="900" baseline="30000" dirty="0" smtClean="0">
                <a:latin typeface="Verdana" pitchFamily="34" charset="0"/>
              </a:rPr>
              <a:t>3</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324 cm</a:t>
            </a:r>
            <a:r>
              <a:rPr lang="en-US" sz="900" baseline="30000" dirty="0" smtClean="0">
                <a:latin typeface="Verdana" pitchFamily="34" charset="0"/>
              </a:rPr>
              <a:t>3</a:t>
            </a:r>
          </a:p>
        </p:txBody>
      </p:sp>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562600" y="4563576"/>
            <a:ext cx="4038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457200" y="4563576"/>
            <a:ext cx="4419600" cy="24468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8" name="TextBox 27"/>
          <p:cNvSpPr txBox="1"/>
          <p:nvPr/>
        </p:nvSpPr>
        <p:spPr>
          <a:xfrm>
            <a:off x="5562600" y="7023556"/>
            <a:ext cx="3657600" cy="215444"/>
          </a:xfrm>
          <a:prstGeom prst="rect">
            <a:avLst/>
          </a:prstGeom>
          <a:noFill/>
        </p:spPr>
        <p:txBody>
          <a:bodyPr wrap="square" rtlCol="0">
            <a:spAutoFit/>
          </a:bodyPr>
          <a:lstStyle/>
          <a:p>
            <a:r>
              <a:rPr lang="en-US" sz="800" dirty="0" smtClean="0"/>
              <a:t>2010 – 2013 Sample Tests Oregon Department of Education January 2011</a:t>
            </a:r>
            <a:endParaRPr lang="en-US" sz="700" dirty="0" smtClean="0"/>
          </a:p>
        </p:txBody>
      </p:sp>
      <p:sp>
        <p:nvSpPr>
          <p:cNvPr id="11" name="Rectangle 10"/>
          <p:cNvSpPr/>
          <p:nvPr/>
        </p:nvSpPr>
        <p:spPr>
          <a:xfrm>
            <a:off x="457200" y="304800"/>
            <a:ext cx="3886200" cy="415498"/>
          </a:xfrm>
          <a:prstGeom prst="rect">
            <a:avLst/>
          </a:prstGeom>
        </p:spPr>
        <p:txBody>
          <a:bodyPr wrap="square">
            <a:spAutoFit/>
          </a:bodyPr>
          <a:lstStyle/>
          <a:p>
            <a:pPr fontAlgn="auto">
              <a:spcBef>
                <a:spcPts val="0"/>
              </a:spcBef>
              <a:spcAft>
                <a:spcPts val="0"/>
              </a:spcAft>
              <a:defRPr/>
            </a:pPr>
            <a:r>
              <a:rPr lang="en-US" sz="700" b="1" dirty="0" smtClean="0">
                <a:solidFill>
                  <a:schemeClr val="bg1">
                    <a:lumMod val="75000"/>
                  </a:schemeClr>
                </a:solidFill>
                <a:latin typeface="Verdana" pitchFamily="34" charset="0"/>
              </a:rPr>
              <a:t>5.3.8 Decompose three-dimensional shapes and find surface areas and volumes of triangular and rectangular prisms.</a:t>
            </a:r>
          </a:p>
          <a:p>
            <a:pPr fontAlgn="auto">
              <a:spcBef>
                <a:spcPts val="0"/>
              </a:spcBef>
              <a:spcAft>
                <a:spcPts val="0"/>
              </a:spcAft>
              <a:defRPr/>
            </a:pPr>
            <a:endParaRPr lang="en-US" sz="700" b="1" dirty="0">
              <a:solidFill>
                <a:schemeClr val="bg1">
                  <a:lumMod val="75000"/>
                </a:schemeClr>
              </a:solidFill>
              <a:latin typeface="Verdana" pitchFamily="34" charset="0"/>
            </a:endParaRPr>
          </a:p>
        </p:txBody>
      </p:sp>
      <p:sp>
        <p:nvSpPr>
          <p:cNvPr id="12" name="Rectangle 11"/>
          <p:cNvSpPr/>
          <p:nvPr/>
        </p:nvSpPr>
        <p:spPr>
          <a:xfrm>
            <a:off x="5486400" y="301823"/>
            <a:ext cx="3962400" cy="307777"/>
          </a:xfrm>
          <a:prstGeom prst="rect">
            <a:avLst/>
          </a:prstGeom>
        </p:spPr>
        <p:txBody>
          <a:bodyPr wrap="square">
            <a:spAutoFit/>
          </a:bodyPr>
          <a:lstStyle/>
          <a:p>
            <a:r>
              <a:rPr lang="en-US" sz="700" b="1" dirty="0" smtClean="0">
                <a:solidFill>
                  <a:schemeClr val="bg1">
                    <a:lumMod val="75000"/>
                  </a:schemeClr>
                </a:solidFill>
                <a:latin typeface="Verdana" pitchFamily="34" charset="0"/>
              </a:rPr>
              <a:t>5.3.8 Decompose three-dimensional shapes and find surface areas and volumes of triangular and rectangular prisms.</a:t>
            </a:r>
            <a:endParaRPr lang="en-US" sz="700" b="1" dirty="0">
              <a:solidFill>
                <a:schemeClr val="bg1">
                  <a:lumMod val="75000"/>
                </a:schemeClr>
              </a:solidFill>
              <a:latin typeface="Verdana" pitchFamily="34" charset="0"/>
            </a:endParaRPr>
          </a:p>
        </p:txBody>
      </p:sp>
      <p:sp>
        <p:nvSpPr>
          <p:cNvPr id="18" name="TextBox 17"/>
          <p:cNvSpPr txBox="1"/>
          <p:nvPr/>
        </p:nvSpPr>
        <p:spPr>
          <a:xfrm>
            <a:off x="533400" y="7010400"/>
            <a:ext cx="4343400" cy="215444"/>
          </a:xfrm>
          <a:prstGeom prst="rect">
            <a:avLst/>
          </a:prstGeom>
          <a:noFill/>
        </p:spPr>
        <p:txBody>
          <a:bodyPr wrap="square" rtlCol="0">
            <a:spAutoFit/>
          </a:bodyPr>
          <a:lstStyle/>
          <a:p>
            <a:r>
              <a:rPr lang="en-US" sz="800" dirty="0" smtClean="0"/>
              <a:t>Rick and Susan Richmond 2011 - 2012</a:t>
            </a:r>
            <a:endParaRPr lang="en-US" sz="700" dirty="0" smtClean="0"/>
          </a:p>
        </p:txBody>
      </p:sp>
      <p:sp>
        <p:nvSpPr>
          <p:cNvPr id="14" name="TextBox 12"/>
          <p:cNvSpPr txBox="1"/>
          <p:nvPr/>
        </p:nvSpPr>
        <p:spPr>
          <a:xfrm>
            <a:off x="457200" y="838200"/>
            <a:ext cx="4191000" cy="2246769"/>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9"/>
            </a:pPr>
            <a:r>
              <a:rPr lang="en-US" sz="1000" dirty="0" smtClean="0">
                <a:latin typeface="Verdana" pitchFamily="34" charset="0"/>
              </a:rPr>
              <a:t>Which formula would you use to find the volume of a triangular prism?</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volume = ½ x length x width x height </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volume = length x width x height </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volume = ½ ÷ length x width x height </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volume = length x width x height ÷ ½ </a:t>
            </a:r>
          </a:p>
        </p:txBody>
      </p:sp>
      <p:pic>
        <p:nvPicPr>
          <p:cNvPr id="1026" name="Picture 2"/>
          <p:cNvPicPr>
            <a:picLocks noChangeAspect="1" noChangeArrowheads="1"/>
          </p:cNvPicPr>
          <p:nvPr/>
        </p:nvPicPr>
        <p:blipFill>
          <a:blip r:embed="rId3"/>
          <a:srcRect l="4901" t="18372" r="26489" b="48140"/>
          <a:stretch>
            <a:fillRect/>
          </a:stretch>
        </p:blipFill>
        <p:spPr bwMode="auto">
          <a:xfrm>
            <a:off x="7239000" y="1447800"/>
            <a:ext cx="1752600" cy="100148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2"/>
          <p:cNvSpPr txBox="1"/>
          <p:nvPr/>
        </p:nvSpPr>
        <p:spPr>
          <a:xfrm>
            <a:off x="457200" y="990600"/>
            <a:ext cx="4191000" cy="2554545"/>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3"/>
            </a:pPr>
            <a:r>
              <a:rPr lang="en-US" sz="1000" dirty="0" smtClean="0">
                <a:latin typeface="Verdana" pitchFamily="34" charset="0"/>
              </a:rPr>
              <a:t>What is the surface area of the box formed by the pattern below?</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28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24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14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8 cm</a:t>
            </a:r>
            <a:r>
              <a:rPr lang="en-US" sz="900" baseline="30000" dirty="0" smtClean="0">
                <a:latin typeface="Verdana" pitchFamily="34" charset="0"/>
              </a:rPr>
              <a:t>2</a:t>
            </a:r>
          </a:p>
        </p:txBody>
      </p:sp>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533400" y="4902131"/>
            <a:ext cx="4267200" cy="2108269"/>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562600" y="4979075"/>
            <a:ext cx="4038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2" name="TextBox 11"/>
          <p:cNvSpPr txBox="1"/>
          <p:nvPr/>
        </p:nvSpPr>
        <p:spPr>
          <a:xfrm>
            <a:off x="5562600" y="7010400"/>
            <a:ext cx="4038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sp>
        <p:nvSpPr>
          <p:cNvPr id="14" name="Rectangle 13"/>
          <p:cNvSpPr/>
          <p:nvPr/>
        </p:nvSpPr>
        <p:spPr>
          <a:xfrm>
            <a:off x="5486400" y="304800"/>
            <a:ext cx="4114800" cy="461665"/>
          </a:xfrm>
          <a:prstGeom prst="rect">
            <a:avLst/>
          </a:prstGeom>
        </p:spPr>
        <p:txBody>
          <a:bodyPr wrap="square">
            <a:spAutoFit/>
          </a:bodyPr>
          <a:lstStyle/>
          <a:p>
            <a:r>
              <a:rPr lang="en-US" sz="800" b="1" dirty="0" smtClean="0">
                <a:solidFill>
                  <a:schemeClr val="bg1">
                    <a:lumMod val="75000"/>
                  </a:schemeClr>
                </a:solidFill>
              </a:rPr>
              <a:t>5.3.9 Identify and measure necessary attributes of shapes to use area, surface area, and volume formulas to solve problems (e.g., to find which of two gift boxes needs the most wrapping paper or has the greater volume?).</a:t>
            </a:r>
          </a:p>
        </p:txBody>
      </p:sp>
      <p:sp>
        <p:nvSpPr>
          <p:cNvPr id="16" name="Rectangle 15"/>
          <p:cNvSpPr/>
          <p:nvPr/>
        </p:nvSpPr>
        <p:spPr>
          <a:xfrm>
            <a:off x="457200" y="304800"/>
            <a:ext cx="4267200" cy="338554"/>
          </a:xfrm>
          <a:prstGeom prst="rect">
            <a:avLst/>
          </a:prstGeom>
        </p:spPr>
        <p:txBody>
          <a:bodyPr wrap="square">
            <a:spAutoFit/>
          </a:bodyPr>
          <a:lstStyle/>
          <a:p>
            <a:r>
              <a:rPr lang="en-US" sz="800" b="1" dirty="0" smtClean="0">
                <a:solidFill>
                  <a:schemeClr val="bg1">
                    <a:lumMod val="75000"/>
                  </a:schemeClr>
                </a:solidFill>
              </a:rPr>
              <a:t>5.3.8 Decompose three-dimensional shapes and find surface areas and volumes of triangular and rectangular prisms.</a:t>
            </a:r>
          </a:p>
        </p:txBody>
      </p:sp>
      <p:sp>
        <p:nvSpPr>
          <p:cNvPr id="11" name="TextBox 12"/>
          <p:cNvSpPr txBox="1"/>
          <p:nvPr/>
        </p:nvSpPr>
        <p:spPr>
          <a:xfrm>
            <a:off x="5562600" y="990600"/>
            <a:ext cx="3581400" cy="2554545"/>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8"/>
            </a:pPr>
            <a:r>
              <a:rPr lang="en-US" sz="1000" dirty="0" smtClean="0">
                <a:latin typeface="Verdana" pitchFamily="34" charset="0"/>
              </a:rPr>
              <a:t>The edges of a cube are each increased by 2 inches.  </a:t>
            </a:r>
          </a:p>
          <a:p>
            <a:pPr marL="228600" indent="-228600">
              <a:buFont typeface="+mj-lt"/>
              <a:buAutoNum type="arabicPeriod" startAt="8"/>
            </a:pPr>
            <a:endParaRPr lang="en-US" sz="1000" dirty="0" smtClean="0">
              <a:latin typeface="Verdana" pitchFamily="34" charset="0"/>
            </a:endParaRPr>
          </a:p>
          <a:p>
            <a:pPr marL="228600"/>
            <a:r>
              <a:rPr lang="en-US" sz="1000" dirty="0" smtClean="0">
                <a:latin typeface="Verdana" pitchFamily="34" charset="0"/>
              </a:rPr>
              <a:t>What is the surface area of the new cube?</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6 in</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9 in</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24 in</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54 in</a:t>
            </a:r>
            <a:r>
              <a:rPr lang="en-US" sz="900" baseline="30000" dirty="0" smtClean="0">
                <a:latin typeface="Verdana" pitchFamily="34" charset="0"/>
              </a:rPr>
              <a:t>2</a:t>
            </a:r>
          </a:p>
        </p:txBody>
      </p:sp>
      <p:pic>
        <p:nvPicPr>
          <p:cNvPr id="2051" name="Picture 3"/>
          <p:cNvPicPr>
            <a:picLocks noChangeAspect="1" noChangeArrowheads="1"/>
          </p:cNvPicPr>
          <p:nvPr/>
        </p:nvPicPr>
        <p:blipFill>
          <a:blip r:embed="rId3"/>
          <a:srcRect l="10561" t="17534" r="4950" b="32055"/>
          <a:stretch>
            <a:fillRect/>
          </a:stretch>
        </p:blipFill>
        <p:spPr bwMode="auto">
          <a:xfrm>
            <a:off x="2514600" y="1752600"/>
            <a:ext cx="2133600" cy="1533525"/>
          </a:xfrm>
          <a:prstGeom prst="rect">
            <a:avLst/>
          </a:prstGeom>
          <a:noFill/>
          <a:ln w="9525">
            <a:noFill/>
            <a:miter lim="800000"/>
            <a:headEnd/>
            <a:tailEnd/>
          </a:ln>
          <a:effectLst/>
        </p:spPr>
      </p:pic>
      <p:sp>
        <p:nvSpPr>
          <p:cNvPr id="19" name="Rectangle 18"/>
          <p:cNvSpPr/>
          <p:nvPr/>
        </p:nvSpPr>
        <p:spPr>
          <a:xfrm>
            <a:off x="609600" y="7010400"/>
            <a:ext cx="1556836" cy="215444"/>
          </a:xfrm>
          <a:prstGeom prst="rect">
            <a:avLst/>
          </a:prstGeom>
        </p:spPr>
        <p:txBody>
          <a:bodyPr wrap="none">
            <a:spAutoFit/>
          </a:bodyPr>
          <a:lstStyle/>
          <a:p>
            <a:r>
              <a:rPr lang="pt-BR" sz="800" dirty="0" smtClean="0">
                <a:latin typeface="Arial" pitchFamily="34" charset="0"/>
                <a:cs typeface="Arial" pitchFamily="34" charset="0"/>
              </a:rPr>
              <a:t>California Standard Test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2"/>
          <p:cNvSpPr txBox="1"/>
          <p:nvPr/>
        </p:nvSpPr>
        <p:spPr>
          <a:xfrm>
            <a:off x="457200" y="1180743"/>
            <a:ext cx="4191000" cy="2400657"/>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7"/>
            </a:pPr>
            <a:r>
              <a:rPr lang="en-US" sz="1000" dirty="0" smtClean="0">
                <a:latin typeface="Verdana" pitchFamily="34" charset="0"/>
              </a:rPr>
              <a:t>Find the surface area of this rectangular prism.</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60 cm</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80 cm</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100 cm</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120 cm</a:t>
            </a:r>
          </a:p>
        </p:txBody>
      </p:sp>
      <p:sp>
        <p:nvSpPr>
          <p:cNvPr id="17" name="TextBox 12"/>
          <p:cNvSpPr txBox="1"/>
          <p:nvPr/>
        </p:nvSpPr>
        <p:spPr>
          <a:xfrm>
            <a:off x="5562600" y="1076325"/>
            <a:ext cx="4038600" cy="3477875"/>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4"/>
            </a:pPr>
            <a:r>
              <a:rPr lang="en-US" sz="1000" dirty="0" smtClean="0">
                <a:latin typeface="Verdana" pitchFamily="34" charset="0"/>
              </a:rPr>
              <a:t>A candy company wants more advertising space on the box.  </a:t>
            </a:r>
          </a:p>
          <a:p>
            <a:pPr marL="228600" indent="-228600">
              <a:buFont typeface="+mj-lt"/>
              <a:buAutoNum type="arabicPeriod" startAt="4"/>
            </a:pPr>
            <a:endParaRPr lang="en-US" sz="1000" dirty="0" smtClean="0">
              <a:latin typeface="Verdana" pitchFamily="34" charset="0"/>
            </a:endParaRPr>
          </a:p>
          <a:p>
            <a:pPr marL="228600"/>
            <a:r>
              <a:rPr lang="en-US" sz="1000" dirty="0" smtClean="0">
                <a:latin typeface="Verdana" pitchFamily="34" charset="0"/>
              </a:rPr>
              <a:t>Which of these results in the greatest surface area?</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Increase width and height by 1 inch.</a:t>
            </a:r>
            <a:endParaRPr lang="en-US" sz="900" baseline="300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Increase width by 2 inches.</a:t>
            </a:r>
            <a:endParaRPr lang="en-US" sz="900" baseline="300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Increase height by 2 inches.</a:t>
            </a:r>
            <a:endParaRPr lang="en-US" sz="900" baseline="300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Increase length by 2 inches.</a:t>
            </a:r>
            <a:endParaRPr lang="en-US" sz="900" baseline="30000" dirty="0" smtClean="0">
              <a:latin typeface="Verdana" pitchFamily="34" charset="0"/>
            </a:endParaRPr>
          </a:p>
        </p:txBody>
      </p:sp>
      <p:grpSp>
        <p:nvGrpSpPr>
          <p:cNvPr id="22" name="Group 21"/>
          <p:cNvGrpSpPr/>
          <p:nvPr/>
        </p:nvGrpSpPr>
        <p:grpSpPr>
          <a:xfrm>
            <a:off x="8077200" y="1828800"/>
            <a:ext cx="1647825" cy="1143000"/>
            <a:chOff x="7924800" y="2752725"/>
            <a:chExt cx="1724025" cy="1453243"/>
          </a:xfrm>
        </p:grpSpPr>
        <p:pic>
          <p:nvPicPr>
            <p:cNvPr id="13" name="Picture 2"/>
            <p:cNvPicPr>
              <a:picLocks noChangeAspect="1" noChangeArrowheads="1"/>
            </p:cNvPicPr>
            <p:nvPr/>
          </p:nvPicPr>
          <p:blipFill>
            <a:blip r:embed="rId3"/>
            <a:srcRect l="31945" t="47735" r="43116" b="24950"/>
            <a:stretch>
              <a:fillRect/>
            </a:stretch>
          </p:blipFill>
          <p:spPr bwMode="auto">
            <a:xfrm>
              <a:off x="7924800" y="2828925"/>
              <a:ext cx="1676400" cy="1377043"/>
            </a:xfrm>
            <a:prstGeom prst="rect">
              <a:avLst/>
            </a:prstGeom>
            <a:noFill/>
            <a:ln w="9525">
              <a:noFill/>
              <a:miter lim="800000"/>
              <a:headEnd/>
              <a:tailEnd/>
            </a:ln>
            <a:effectLst/>
          </p:spPr>
        </p:pic>
        <p:sp>
          <p:nvSpPr>
            <p:cNvPr id="18" name="Rectangle 17"/>
            <p:cNvSpPr/>
            <p:nvPr/>
          </p:nvSpPr>
          <p:spPr bwMode="auto">
            <a:xfrm>
              <a:off x="8048625" y="2752725"/>
              <a:ext cx="1600200" cy="114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638800" y="5193774"/>
            <a:ext cx="38862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533400" y="5143500"/>
            <a:ext cx="42672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5" name="Rectangle 14"/>
          <p:cNvSpPr/>
          <p:nvPr/>
        </p:nvSpPr>
        <p:spPr>
          <a:xfrm>
            <a:off x="457200" y="304800"/>
            <a:ext cx="4419600" cy="461665"/>
          </a:xfrm>
          <a:prstGeom prst="rect">
            <a:avLst/>
          </a:prstGeom>
        </p:spPr>
        <p:txBody>
          <a:bodyPr wrap="square">
            <a:spAutoFit/>
          </a:bodyPr>
          <a:lstStyle/>
          <a:p>
            <a:r>
              <a:rPr lang="en-US" sz="800" b="1" dirty="0" smtClean="0">
                <a:solidFill>
                  <a:schemeClr val="bg1">
                    <a:lumMod val="75000"/>
                  </a:schemeClr>
                </a:solidFill>
              </a:rPr>
              <a:t>5.3.9 Identify and measure necessary attributes of shapes to use area, surface area, and volume formulas to solve problems (e.g., to find which of two gift boxes needs the most wrapping paper or has the greater volume?).</a:t>
            </a:r>
            <a:endParaRPr lang="en-US" sz="800" b="1" dirty="0">
              <a:solidFill>
                <a:schemeClr val="bg1">
                  <a:lumMod val="75000"/>
                </a:schemeClr>
              </a:solidFill>
            </a:endParaRPr>
          </a:p>
        </p:txBody>
      </p:sp>
      <p:sp>
        <p:nvSpPr>
          <p:cNvPr id="16" name="Rectangle 15"/>
          <p:cNvSpPr/>
          <p:nvPr/>
        </p:nvSpPr>
        <p:spPr>
          <a:xfrm>
            <a:off x="5562600" y="304800"/>
            <a:ext cx="4038600" cy="461665"/>
          </a:xfrm>
          <a:prstGeom prst="rect">
            <a:avLst/>
          </a:prstGeom>
        </p:spPr>
        <p:txBody>
          <a:bodyPr wrap="square">
            <a:spAutoFit/>
          </a:bodyPr>
          <a:lstStyle/>
          <a:p>
            <a:r>
              <a:rPr lang="en-US" sz="800" b="1" dirty="0" smtClean="0">
                <a:solidFill>
                  <a:schemeClr val="bg1">
                    <a:lumMod val="75000"/>
                  </a:schemeClr>
                </a:solidFill>
              </a:rPr>
              <a:t>5.3.9 Identify and measure necessary attributes of shapes to use area, surface area, and volume formulas to solve problems (e.g., to find which of two gift boxes needs the most wrapping paper or has the greater volume?).</a:t>
            </a:r>
            <a:endParaRPr lang="en-US" sz="800" b="1" dirty="0">
              <a:solidFill>
                <a:schemeClr val="bg1">
                  <a:lumMod val="75000"/>
                </a:schemeClr>
              </a:solidFill>
            </a:endParaRPr>
          </a:p>
        </p:txBody>
      </p:sp>
      <p:sp>
        <p:nvSpPr>
          <p:cNvPr id="19" name="TextBox 18"/>
          <p:cNvSpPr txBox="1"/>
          <p:nvPr/>
        </p:nvSpPr>
        <p:spPr>
          <a:xfrm>
            <a:off x="5791200" y="7061656"/>
            <a:ext cx="3657600" cy="215444"/>
          </a:xfrm>
          <a:prstGeom prst="rect">
            <a:avLst/>
          </a:prstGeom>
          <a:noFill/>
        </p:spPr>
        <p:txBody>
          <a:bodyPr wrap="square" rtlCol="0">
            <a:spAutoFit/>
          </a:bodyPr>
          <a:lstStyle/>
          <a:p>
            <a:r>
              <a:rPr lang="en-US" sz="800" dirty="0" smtClean="0"/>
              <a:t>Oregon Mathematics Test Specifications and Test Blueprints 2011-2012</a:t>
            </a:r>
            <a:endParaRPr lang="en-US" sz="700" dirty="0" smtClean="0"/>
          </a:p>
        </p:txBody>
      </p:sp>
      <p:pic>
        <p:nvPicPr>
          <p:cNvPr id="3074" name="Picture 2"/>
          <p:cNvPicPr>
            <a:picLocks noChangeAspect="1" noChangeArrowheads="1"/>
          </p:cNvPicPr>
          <p:nvPr/>
        </p:nvPicPr>
        <p:blipFill>
          <a:blip r:embed="rId4"/>
          <a:srcRect l="4651" t="28674" r="46512" b="11111"/>
          <a:stretch>
            <a:fillRect/>
          </a:stretch>
        </p:blipFill>
        <p:spPr bwMode="auto">
          <a:xfrm>
            <a:off x="2667000" y="1981200"/>
            <a:ext cx="1371600" cy="1371600"/>
          </a:xfrm>
          <a:prstGeom prst="rect">
            <a:avLst/>
          </a:prstGeom>
          <a:noFill/>
          <a:ln w="9525">
            <a:noFill/>
            <a:miter lim="800000"/>
            <a:headEnd/>
            <a:tailEnd/>
          </a:ln>
          <a:effectLst/>
        </p:spPr>
      </p:pic>
      <p:sp>
        <p:nvSpPr>
          <p:cNvPr id="24" name="TextBox 23"/>
          <p:cNvSpPr txBox="1"/>
          <p:nvPr/>
        </p:nvSpPr>
        <p:spPr>
          <a:xfrm>
            <a:off x="533400" y="7010400"/>
            <a:ext cx="4343400" cy="215444"/>
          </a:xfrm>
          <a:prstGeom prst="rect">
            <a:avLst/>
          </a:prstGeom>
          <a:noFill/>
        </p:spPr>
        <p:txBody>
          <a:bodyPr wrap="square" rtlCol="0">
            <a:spAutoFit/>
          </a:bodyPr>
          <a:lstStyle/>
          <a:p>
            <a:r>
              <a:rPr lang="en-US" sz="800" dirty="0" smtClean="0"/>
              <a:t>Rick and Susan Richmond 2011 - 2012</a:t>
            </a:r>
            <a:endParaRPr lang="en-US" sz="7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457200" y="1143000"/>
            <a:ext cx="4191000" cy="2708434"/>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5"/>
            </a:pPr>
            <a:r>
              <a:rPr lang="en-US" sz="1000" dirty="0" smtClean="0">
                <a:latin typeface="Verdana" pitchFamily="34" charset="0"/>
              </a:rPr>
              <a:t>A rectangular prism has the given dimensions.  </a:t>
            </a:r>
          </a:p>
          <a:p>
            <a:pPr marL="228600" indent="-228600">
              <a:buFont typeface="+mj-lt"/>
              <a:buAutoNum type="arabicPeriod" startAt="5"/>
            </a:pPr>
            <a:endParaRPr lang="en-US" sz="1000" dirty="0" smtClean="0">
              <a:latin typeface="Verdana" pitchFamily="34" charset="0"/>
            </a:endParaRPr>
          </a:p>
          <a:p>
            <a:pPr marL="228600"/>
            <a:r>
              <a:rPr lang="en-US" sz="1000" dirty="0" smtClean="0">
                <a:latin typeface="Verdana" pitchFamily="34" charset="0"/>
              </a:rPr>
              <a:t>If those dimensions are doubled, how does the volume of the new prism compare to the volume of the original?</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2 times as much</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4 times as much</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6 times as much</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8 times as much</a:t>
            </a:r>
          </a:p>
        </p:txBody>
      </p:sp>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37" name="TextBox 36"/>
          <p:cNvSpPr txBox="1"/>
          <p:nvPr/>
        </p:nvSpPr>
        <p:spPr>
          <a:xfrm>
            <a:off x="5562600" y="5117574"/>
            <a:ext cx="40386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42" name="TextBox 41"/>
          <p:cNvSpPr txBox="1"/>
          <p:nvPr/>
        </p:nvSpPr>
        <p:spPr>
          <a:xfrm>
            <a:off x="457200" y="5117574"/>
            <a:ext cx="42672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3" name="Rectangle 12"/>
          <p:cNvSpPr/>
          <p:nvPr/>
        </p:nvSpPr>
        <p:spPr>
          <a:xfrm>
            <a:off x="381000" y="304800"/>
            <a:ext cx="4343400" cy="461665"/>
          </a:xfrm>
          <a:prstGeom prst="rect">
            <a:avLst/>
          </a:prstGeom>
        </p:spPr>
        <p:txBody>
          <a:bodyPr wrap="square">
            <a:spAutoFit/>
          </a:bodyPr>
          <a:lstStyle/>
          <a:p>
            <a:r>
              <a:rPr lang="en-US" sz="800" b="1" dirty="0" smtClean="0">
                <a:solidFill>
                  <a:schemeClr val="bg1">
                    <a:lumMod val="75000"/>
                  </a:schemeClr>
                </a:solidFill>
              </a:rPr>
              <a:t>5.3.9 Identify and measure necessary attributes of shapes to use area, surface area, and volume formulas to solve problems (e.g., to find which of two gift boxes needs the most wrapping paper or has the greater volume?).</a:t>
            </a:r>
            <a:endParaRPr lang="en-US" sz="800" b="1" dirty="0">
              <a:solidFill>
                <a:schemeClr val="bg1">
                  <a:lumMod val="75000"/>
                </a:schemeClr>
              </a:solidFill>
            </a:endParaRPr>
          </a:p>
        </p:txBody>
      </p:sp>
      <p:sp>
        <p:nvSpPr>
          <p:cNvPr id="14" name="Rectangle 13"/>
          <p:cNvSpPr/>
          <p:nvPr/>
        </p:nvSpPr>
        <p:spPr>
          <a:xfrm>
            <a:off x="5486400" y="304800"/>
            <a:ext cx="4114800" cy="461665"/>
          </a:xfrm>
          <a:prstGeom prst="rect">
            <a:avLst/>
          </a:prstGeom>
        </p:spPr>
        <p:txBody>
          <a:bodyPr wrap="square">
            <a:spAutoFit/>
          </a:bodyPr>
          <a:lstStyle/>
          <a:p>
            <a:r>
              <a:rPr lang="en-US" sz="800" b="1" dirty="0" smtClean="0">
                <a:solidFill>
                  <a:schemeClr val="bg1">
                    <a:lumMod val="75000"/>
                  </a:schemeClr>
                </a:solidFill>
              </a:rPr>
              <a:t>5.3.9 Identify and measure necessary attributes of shapes to use area, surface area, and volume formulas to solve problems (e.g., to find which of two gift boxes needs the most wrapping paper or has the greater volume?).</a:t>
            </a:r>
            <a:endParaRPr lang="en-US" sz="800" b="1" dirty="0">
              <a:solidFill>
                <a:schemeClr val="bg1">
                  <a:lumMod val="75000"/>
                </a:schemeClr>
              </a:solidFill>
            </a:endParaRPr>
          </a:p>
        </p:txBody>
      </p:sp>
      <p:pic>
        <p:nvPicPr>
          <p:cNvPr id="4098" name="Picture 2"/>
          <p:cNvPicPr>
            <a:picLocks noChangeAspect="1" noChangeArrowheads="1"/>
          </p:cNvPicPr>
          <p:nvPr/>
        </p:nvPicPr>
        <p:blipFill>
          <a:blip r:embed="rId3"/>
          <a:srcRect l="20833" t="44307" r="53447" b="35117"/>
          <a:stretch>
            <a:fillRect/>
          </a:stretch>
        </p:blipFill>
        <p:spPr bwMode="auto">
          <a:xfrm>
            <a:off x="2819400" y="2286000"/>
            <a:ext cx="1447800" cy="868680"/>
          </a:xfrm>
          <a:prstGeom prst="rect">
            <a:avLst/>
          </a:prstGeom>
          <a:noFill/>
          <a:ln w="9525">
            <a:noFill/>
            <a:miter lim="800000"/>
            <a:headEnd/>
            <a:tailEnd/>
          </a:ln>
          <a:effectLst/>
        </p:spPr>
      </p:pic>
      <p:sp>
        <p:nvSpPr>
          <p:cNvPr id="16" name="TextBox 15"/>
          <p:cNvSpPr txBox="1"/>
          <p:nvPr/>
        </p:nvSpPr>
        <p:spPr>
          <a:xfrm>
            <a:off x="457200" y="7023556"/>
            <a:ext cx="4038600" cy="215444"/>
          </a:xfrm>
          <a:prstGeom prst="rect">
            <a:avLst/>
          </a:prstGeom>
          <a:noFill/>
        </p:spPr>
        <p:txBody>
          <a:bodyPr wrap="square" rtlCol="0">
            <a:spAutoFit/>
          </a:bodyPr>
          <a:lstStyle/>
          <a:p>
            <a:r>
              <a:rPr lang="en-US" sz="800" dirty="0" smtClean="0"/>
              <a:t>2010 – 2013 Sample Tests Oregon Department of Education January 2011</a:t>
            </a:r>
            <a:endParaRPr lang="en-US" sz="700" dirty="0" smtClean="0"/>
          </a:p>
        </p:txBody>
      </p:sp>
      <p:sp>
        <p:nvSpPr>
          <p:cNvPr id="15" name="TextBox 12"/>
          <p:cNvSpPr txBox="1"/>
          <p:nvPr/>
        </p:nvSpPr>
        <p:spPr>
          <a:xfrm>
            <a:off x="5562600" y="1076325"/>
            <a:ext cx="4038600" cy="2400657"/>
          </a:xfrm>
          <a:prstGeom prst="rect">
            <a:avLst/>
          </a:prstGeom>
          <a:noFill/>
          <a:ln>
            <a:noFill/>
          </a:ln>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28600" indent="-228600">
              <a:buFont typeface="+mj-lt"/>
              <a:buAutoNum type="arabicPeriod" startAt="6"/>
            </a:pPr>
            <a:r>
              <a:rPr lang="en-US" sz="1000" dirty="0" smtClean="0">
                <a:latin typeface="Verdana" pitchFamily="34" charset="0"/>
              </a:rPr>
              <a:t>Find the surface area of this rectangular prism</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buFont typeface="+mj-lt"/>
              <a:buAutoNum type="arabicPeriod"/>
            </a:pPr>
            <a:endParaRPr lang="en-US" sz="1000" dirty="0" smtClean="0">
              <a:latin typeface="Verdana" pitchFamily="34" charset="0"/>
            </a:endParaRPr>
          </a:p>
          <a:p>
            <a:pPr marL="573088" indent="-228600">
              <a:buFont typeface="+mj-lt"/>
              <a:buAutoNum type="alphaUcPeriod"/>
            </a:pPr>
            <a:r>
              <a:rPr lang="en-US" sz="900" dirty="0" smtClean="0">
                <a:latin typeface="Verdana" pitchFamily="34" charset="0"/>
              </a:rPr>
              <a:t>21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32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52 cm</a:t>
            </a:r>
            <a:r>
              <a:rPr lang="en-US" sz="900" baseline="30000" dirty="0" smtClean="0">
                <a:latin typeface="Verdana" pitchFamily="34" charset="0"/>
              </a:rPr>
              <a:t>2</a:t>
            </a: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endParaRPr lang="en-US" sz="900" dirty="0" smtClean="0">
              <a:latin typeface="Verdana" pitchFamily="34" charset="0"/>
            </a:endParaRPr>
          </a:p>
          <a:p>
            <a:pPr marL="573088" indent="-228600">
              <a:buFont typeface="+mj-lt"/>
              <a:buAutoNum type="alphaUcPeriod"/>
            </a:pPr>
            <a:r>
              <a:rPr lang="en-US" sz="900" dirty="0" smtClean="0">
                <a:latin typeface="Verdana" pitchFamily="34" charset="0"/>
              </a:rPr>
              <a:t>61 cm</a:t>
            </a:r>
            <a:r>
              <a:rPr lang="en-US" sz="900" baseline="30000" dirty="0" smtClean="0">
                <a:latin typeface="Verdana" pitchFamily="34" charset="0"/>
              </a:rPr>
              <a:t>2</a:t>
            </a:r>
          </a:p>
        </p:txBody>
      </p:sp>
      <p:grpSp>
        <p:nvGrpSpPr>
          <p:cNvPr id="23" name="Group 22"/>
          <p:cNvGrpSpPr/>
          <p:nvPr/>
        </p:nvGrpSpPr>
        <p:grpSpPr>
          <a:xfrm>
            <a:off x="6810375" y="1600200"/>
            <a:ext cx="2562225" cy="1828800"/>
            <a:chOff x="6810375" y="1600200"/>
            <a:chExt cx="2562225" cy="1828800"/>
          </a:xfrm>
        </p:grpSpPr>
        <p:grpSp>
          <p:nvGrpSpPr>
            <p:cNvPr id="19" name="Group 18"/>
            <p:cNvGrpSpPr/>
            <p:nvPr/>
          </p:nvGrpSpPr>
          <p:grpSpPr>
            <a:xfrm>
              <a:off x="7010400" y="1600200"/>
              <a:ext cx="2362200" cy="1828800"/>
              <a:chOff x="6324600" y="4114800"/>
              <a:chExt cx="3146612" cy="1981200"/>
            </a:xfrm>
          </p:grpSpPr>
          <p:pic>
            <p:nvPicPr>
              <p:cNvPr id="2" name="Picture 2"/>
              <p:cNvPicPr>
                <a:picLocks noChangeAspect="1" noChangeArrowheads="1"/>
              </p:cNvPicPr>
              <p:nvPr/>
            </p:nvPicPr>
            <p:blipFill>
              <a:blip r:embed="rId4"/>
              <a:srcRect/>
              <a:stretch>
                <a:fillRect/>
              </a:stretch>
            </p:blipFill>
            <p:spPr bwMode="auto">
              <a:xfrm>
                <a:off x="6324600" y="4114800"/>
                <a:ext cx="3146612" cy="1981200"/>
              </a:xfrm>
              <a:prstGeom prst="rect">
                <a:avLst/>
              </a:prstGeom>
              <a:noFill/>
              <a:ln w="9525">
                <a:noFill/>
                <a:miter lim="800000"/>
                <a:headEnd/>
                <a:tailEnd/>
              </a:ln>
              <a:effectLst/>
            </p:spPr>
          </p:pic>
          <p:sp>
            <p:nvSpPr>
              <p:cNvPr id="18" name="Rectangle 17"/>
              <p:cNvSpPr/>
              <p:nvPr/>
            </p:nvSpPr>
            <p:spPr bwMode="auto">
              <a:xfrm>
                <a:off x="6324600" y="4343400"/>
                <a:ext cx="152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sp>
          <p:nvSpPr>
            <p:cNvPr id="20" name="TextBox 19"/>
            <p:cNvSpPr txBox="1"/>
            <p:nvPr/>
          </p:nvSpPr>
          <p:spPr>
            <a:xfrm>
              <a:off x="6810375" y="2419350"/>
              <a:ext cx="457200" cy="200055"/>
            </a:xfrm>
            <a:prstGeom prst="rect">
              <a:avLst/>
            </a:prstGeom>
            <a:solidFill>
              <a:schemeClr val="bg1"/>
            </a:solidFill>
          </p:spPr>
          <p:txBody>
            <a:bodyPr wrap="square" rtlCol="0">
              <a:spAutoFit/>
            </a:bodyPr>
            <a:lstStyle/>
            <a:p>
              <a:pPr algn="r"/>
              <a:r>
                <a:rPr lang="en-US" sz="700" dirty="0" smtClean="0">
                  <a:latin typeface="Verdana" pitchFamily="34" charset="0"/>
                </a:rPr>
                <a:t>4 cm</a:t>
              </a:r>
              <a:endParaRPr lang="en-US" sz="700" dirty="0">
                <a:latin typeface="Verdana" pitchFamily="34" charset="0"/>
              </a:endParaRPr>
            </a:p>
          </p:txBody>
        </p:sp>
        <p:sp>
          <p:nvSpPr>
            <p:cNvPr id="21" name="TextBox 20"/>
            <p:cNvSpPr txBox="1"/>
            <p:nvPr/>
          </p:nvSpPr>
          <p:spPr>
            <a:xfrm>
              <a:off x="7334250" y="2695575"/>
              <a:ext cx="457200" cy="200055"/>
            </a:xfrm>
            <a:prstGeom prst="rect">
              <a:avLst/>
            </a:prstGeom>
            <a:solidFill>
              <a:schemeClr val="bg1"/>
            </a:solidFill>
          </p:spPr>
          <p:txBody>
            <a:bodyPr wrap="square" rtlCol="0">
              <a:spAutoFit/>
            </a:bodyPr>
            <a:lstStyle/>
            <a:p>
              <a:r>
                <a:rPr lang="en-US" sz="700" dirty="0" smtClean="0">
                  <a:latin typeface="Verdana" pitchFamily="34" charset="0"/>
                </a:rPr>
                <a:t>5 cm</a:t>
              </a:r>
              <a:endParaRPr lang="en-US" sz="700" dirty="0">
                <a:latin typeface="Verdana" pitchFamily="34" charset="0"/>
              </a:endParaRPr>
            </a:p>
          </p:txBody>
        </p:sp>
        <p:sp>
          <p:nvSpPr>
            <p:cNvPr id="22" name="TextBox 21"/>
            <p:cNvSpPr txBox="1"/>
            <p:nvPr/>
          </p:nvSpPr>
          <p:spPr>
            <a:xfrm>
              <a:off x="7791450" y="2714625"/>
              <a:ext cx="457200" cy="200055"/>
            </a:xfrm>
            <a:prstGeom prst="rect">
              <a:avLst/>
            </a:prstGeom>
            <a:solidFill>
              <a:schemeClr val="bg1"/>
            </a:solidFill>
          </p:spPr>
          <p:txBody>
            <a:bodyPr wrap="square" rtlCol="0">
              <a:spAutoFit/>
            </a:bodyPr>
            <a:lstStyle/>
            <a:p>
              <a:pPr algn="ctr"/>
              <a:r>
                <a:rPr lang="en-US" sz="700" dirty="0" smtClean="0">
                  <a:latin typeface="Verdana" pitchFamily="34" charset="0"/>
                </a:rPr>
                <a:t>3 cm</a:t>
              </a:r>
              <a:endParaRPr lang="en-US" sz="700" dirty="0">
                <a:latin typeface="Verdana" pitchFamily="34" charset="0"/>
              </a:endParaRP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1314</Words>
  <Application>Microsoft Office PowerPoint</Application>
  <PresentationFormat>Custom</PresentationFormat>
  <Paragraphs>387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553</cp:revision>
  <dcterms:created xsi:type="dcterms:W3CDTF">2010-03-15T16:13:22Z</dcterms:created>
  <dcterms:modified xsi:type="dcterms:W3CDTF">2012-01-25T02:24:43Z</dcterms:modified>
</cp:coreProperties>
</file>