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6" r:id="rId3"/>
    <p:sldId id="257" r:id="rId4"/>
    <p:sldId id="259" r:id="rId5"/>
    <p:sldId id="260" r:id="rId6"/>
    <p:sldId id="261" r:id="rId7"/>
  </p:sldIdLst>
  <p:sldSz cx="10058400" cy="77724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FF"/>
    <a:srgbClr val="FFCCFF"/>
    <a:srgbClr val="E5F5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81" autoAdjust="0"/>
    <p:restoredTop sz="94660"/>
  </p:normalViewPr>
  <p:slideViewPr>
    <p:cSldViewPr>
      <p:cViewPr varScale="1">
        <p:scale>
          <a:sx n="88" d="100"/>
          <a:sy n="88" d="100"/>
        </p:scale>
        <p:origin x="-102" y="-456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9363" y="696913"/>
            <a:ext cx="451167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A272BB57-D48C-41C2-9B7A-47BDB6CA3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103BF-8C43-45FB-8146-CFAF2928161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F96DA4-ABA7-4855-954E-2EE22F3D677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DB4875-4BEE-4A56-A094-F4BDDFD9AF18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91B44-7342-42D1-8A61-7D3053CD1CB2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54778-E6CA-4B3E-9913-EEE54B65D3E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B73679-3EAB-4DDE-B32B-7A093FDDB24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457200"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914400"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371600"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1828800"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82588" indent="-382588" algn="l" defTabSz="1019175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7500" algn="l" defTabSz="1019175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3175" indent="-254000" algn="l" defTabSz="1019175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82763" indent="-254000" algn="l" defTabSz="1019175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92350" indent="-254000" algn="l" defTabSz="1019175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49550" indent="-254000" algn="l" defTabSz="101917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06750" indent="-254000" algn="l" defTabSz="101917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63950" indent="-254000" algn="l" defTabSz="101917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21150" indent="-254000" algn="l" defTabSz="101917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962400" y="7469188"/>
            <a:ext cx="7493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1019175"/>
            <a:r>
              <a:rPr lang="en-US" sz="700" dirty="0">
                <a:latin typeface="Verdana" pitchFamily="34" charset="0"/>
              </a:rPr>
              <a:t>Page </a:t>
            </a:r>
            <a:r>
              <a:rPr lang="en-US" sz="700" dirty="0" smtClean="0">
                <a:latin typeface="Verdana" pitchFamily="34" charset="0"/>
              </a:rPr>
              <a:t>11</a:t>
            </a:r>
            <a:endParaRPr lang="en-US" sz="700" dirty="0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28600" y="3124200"/>
            <a:ext cx="4800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>
                <a:solidFill>
                  <a:schemeClr val="bg2"/>
                </a:solidFill>
                <a:latin typeface="Verdana" pitchFamily="34" charset="0"/>
              </a:rPr>
              <a:t>Blank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15000" y="304801"/>
            <a:ext cx="38100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Verdana" pitchFamily="34" charset="0"/>
              </a:rPr>
              <a:t>Most questions for Grade 4 OAKS , </a:t>
            </a:r>
            <a:r>
              <a:rPr kumimoji="0" lang="en-US" sz="9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Verdana" pitchFamily="34" charset="0"/>
              </a:rPr>
              <a:t>Read to Perform a Task,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Verdana" pitchFamily="34" charset="0"/>
              </a:rPr>
              <a:t>asks students to find answers to questions by looking at graphs and charts.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2600" y="1636961"/>
            <a:ext cx="4038600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en-US" sz="4000" b="1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Grade 4</a:t>
            </a:r>
            <a:endParaRPr lang="en-US" sz="4000" b="1" dirty="0" smtClean="0">
              <a:latin typeface="Verdana" pitchFamily="34" charset="0"/>
            </a:endParaRPr>
          </a:p>
          <a:p>
            <a:pPr lvl="0" algn="ctr" eaLnBrk="0" hangingPunct="0"/>
            <a:endParaRPr lang="en-US" sz="1200" u="sng" dirty="0" smtClean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hangingPunct="0"/>
            <a:endParaRPr lang="en-US" sz="1200" u="sng" dirty="0" smtClean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hangingPunct="0"/>
            <a:endParaRPr lang="en-US" sz="1200" u="sng" dirty="0" smtClean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hangingPunct="0"/>
            <a:r>
              <a:rPr lang="en-US" sz="1800" u="sng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Oregon State Released Practice Tests</a:t>
            </a:r>
            <a:endParaRPr lang="en-US" sz="1800" dirty="0" smtClean="0">
              <a:latin typeface="Verdana" pitchFamily="34" charset="0"/>
            </a:endParaRPr>
          </a:p>
          <a:p>
            <a:pPr lvl="0" algn="ctr" eaLnBrk="0" hangingPunct="0"/>
            <a:endParaRPr lang="en-US" sz="1200" u="sng" dirty="0" smtClean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hangingPunct="0"/>
            <a:endParaRPr lang="en-US" sz="1200" u="sng" dirty="0" smtClean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hangingPunct="0"/>
            <a:endParaRPr lang="en-US" sz="1200" u="sng" dirty="0" smtClean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hangingPunct="0"/>
            <a:endParaRPr lang="en-US" sz="1200" u="sng" dirty="0" smtClean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hangingPunct="0"/>
            <a:r>
              <a:rPr lang="en-US" sz="1400" b="1" u="sng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Booklet  #4-9</a:t>
            </a:r>
            <a:endParaRPr lang="en-US" sz="1400" b="1" u="sng" dirty="0" smtClean="0">
              <a:latin typeface="Verdana" pitchFamily="34" charset="0"/>
            </a:endParaRPr>
          </a:p>
          <a:p>
            <a:pPr lvl="0" eaLnBrk="0" hangingPunct="0"/>
            <a:endParaRPr lang="en-US" sz="1200" b="1" u="sng" dirty="0" smtClean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en-US" sz="1200" b="1" u="sng" dirty="0" smtClean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en-US" sz="1200" b="1" u="sng" dirty="0" smtClean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en-US" sz="1200" b="1" u="sng" dirty="0" smtClean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US" sz="900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Specified State Standards Listed Under:</a:t>
            </a:r>
            <a:endParaRPr lang="en-US" sz="900" b="1" u="sng" dirty="0" smtClean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hangingPunct="0"/>
            <a:endParaRPr lang="en-US" sz="1400" b="1" u="sng" dirty="0" smtClean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hangingPunct="0"/>
            <a:r>
              <a:rPr lang="en-US" sz="1400" b="1" u="sng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Read to Perform a Task</a:t>
            </a:r>
            <a:endParaRPr lang="en-US" sz="1400" dirty="0" smtClean="0">
              <a:latin typeface="Verdana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638800" y="7162800"/>
            <a:ext cx="396240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algn="ctr" defTabSz="1019175"/>
            <a:r>
              <a:rPr lang="en-US" sz="800" dirty="0" smtClean="0">
                <a:latin typeface="Verdana" pitchFamily="34" charset="0"/>
              </a:rPr>
              <a:t>The Test Samples in this Booklet were taken from the Oregon State Department of Education WEB Site, unless otherwise noted.</a:t>
            </a:r>
            <a:endParaRPr lang="en-US" sz="8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3"/>
          <p:cNvSpPr txBox="1">
            <a:spLocks noChangeArrowheads="1"/>
          </p:cNvSpPr>
          <p:nvPr/>
        </p:nvSpPr>
        <p:spPr bwMode="auto">
          <a:xfrm>
            <a:off x="3962400" y="7469188"/>
            <a:ext cx="7493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1019175"/>
            <a:r>
              <a:rPr lang="en-US" sz="700" dirty="0">
                <a:latin typeface="Verdana" pitchFamily="34" charset="0"/>
              </a:rPr>
              <a:t>Page 1</a:t>
            </a:r>
          </a:p>
        </p:txBody>
      </p:sp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8839200" y="7443788"/>
            <a:ext cx="7493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1019175"/>
            <a:r>
              <a:rPr lang="en-US" sz="700" dirty="0">
                <a:latin typeface="Verdana" pitchFamily="34" charset="0"/>
              </a:rPr>
              <a:t>Page </a:t>
            </a:r>
            <a:r>
              <a:rPr lang="en-US" sz="700" dirty="0" smtClean="0">
                <a:latin typeface="Verdana" pitchFamily="34" charset="0"/>
              </a:rPr>
              <a:t>10</a:t>
            </a:r>
            <a:endParaRPr lang="en-US" sz="700" dirty="0">
              <a:latin typeface="Verdana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762000"/>
            <a:ext cx="44196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Grade 4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Oregon State Released Practice Tests</a:t>
            </a:r>
            <a:endParaRPr kumimoji="0" lang="en-US" sz="12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Read to Perform a Task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Other state practice tests may be included as credited.  Any other state practice released test included aligns with</a:t>
            </a:r>
            <a:r>
              <a:rPr kumimoji="0" lang="en-US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Oregon’s OAKS format and standards.)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O.D.E. Standards in this booklet include: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(Note:  These specific standards are assessed under the English/Language Arts Standards heading:  </a:t>
            </a:r>
            <a:r>
              <a:rPr kumimoji="0" lang="en-US" sz="9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Read to Perform a Task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or </a:t>
            </a:r>
            <a:r>
              <a:rPr kumimoji="0" lang="en-US" sz="9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R.P.T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on OAKS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Arial,Italic"/>
            </a:endParaRPr>
          </a:p>
          <a:p>
            <a:r>
              <a:rPr lang="en-US" sz="1000" b="1" i="1" u="sng" dirty="0" smtClean="0"/>
              <a:t>Read to Perform a Task: Power Standard</a:t>
            </a:r>
          </a:p>
          <a:p>
            <a:endParaRPr lang="en-US" sz="1000" i="1" u="sng" dirty="0" smtClean="0"/>
          </a:p>
          <a:p>
            <a:pPr marL="228600" lvl="0"/>
            <a:r>
              <a:rPr lang="en-US" sz="1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EL.04.RE.17 </a:t>
            </a:r>
            <a:r>
              <a:rPr lang="en-US" sz="1000" i="1" dirty="0" smtClean="0"/>
              <a:t>Locate information in titles, tables of contents, chapter headings, illustrations, captions, glossaries, indexes, graphs, charts, diagrams, and tables to aid understanding of grade-level text.</a:t>
            </a:r>
          </a:p>
          <a:p>
            <a:pPr marL="2286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i="1" dirty="0" smtClean="0">
              <a:latin typeface="Verdana" pitchFamily="34" charset="0"/>
            </a:endParaRPr>
          </a:p>
          <a:p>
            <a:pPr marL="228600"/>
            <a:endParaRPr lang="en-US" sz="1000" i="1" dirty="0" smtClean="0"/>
          </a:p>
          <a:p>
            <a:pPr marL="228600"/>
            <a:r>
              <a:rPr lang="en-US" sz="1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EL.04.RE.18 </a:t>
            </a:r>
            <a:r>
              <a:rPr lang="en-US" sz="1000" i="1" dirty="0" smtClean="0"/>
              <a:t>Find information in specialized materials (e.g., atlas, magazine, catalog).</a:t>
            </a:r>
          </a:p>
          <a:p>
            <a:pPr marL="228600"/>
            <a:endParaRPr lang="en-US" sz="1000" i="1" dirty="0" smtClean="0"/>
          </a:p>
          <a:p>
            <a:pPr marL="228600"/>
            <a:endParaRPr lang="en-US" sz="1000" i="1" dirty="0" smtClean="0"/>
          </a:p>
          <a:p>
            <a:pPr marL="228600"/>
            <a:r>
              <a:rPr lang="en-US" sz="1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EL.04.RE.19 </a:t>
            </a:r>
            <a:r>
              <a:rPr lang="en-US" sz="1000" i="1" dirty="0" smtClean="0"/>
              <a:t>Use structural features found in informational text (e.g., headings and subheadings) to strengthen comprehension.</a:t>
            </a:r>
          </a:p>
          <a:p>
            <a:endParaRPr lang="en-US" sz="1000" i="1" dirty="0" smtClean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en-US" sz="900" i="1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Note:  The boxed standards are NOT Power Standards but are</a:t>
            </a:r>
          </a:p>
          <a:p>
            <a:r>
              <a:rPr lang="en-US" sz="900" i="1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assessed on the OAKS test.</a:t>
            </a:r>
            <a:endParaRPr lang="en-US" sz="900" dirty="0" smtClean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Teaching Information page: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3"/>
          <p:cNvSpPr txBox="1">
            <a:spLocks noChangeArrowheads="1"/>
          </p:cNvSpPr>
          <p:nvPr/>
        </p:nvSpPr>
        <p:spPr bwMode="auto">
          <a:xfrm>
            <a:off x="3962400" y="7424738"/>
            <a:ext cx="749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1019175"/>
            <a:r>
              <a:rPr lang="en-US" sz="700" dirty="0">
                <a:latin typeface="Verdana" pitchFamily="34" charset="0"/>
              </a:rPr>
              <a:t>Page </a:t>
            </a:r>
            <a:r>
              <a:rPr lang="en-US" sz="700" dirty="0" smtClean="0">
                <a:latin typeface="Verdana" pitchFamily="34" charset="0"/>
              </a:rPr>
              <a:t>9</a:t>
            </a:r>
            <a:endParaRPr lang="en-US" sz="700" dirty="0">
              <a:latin typeface="Verdana" pitchFamily="34" charset="0"/>
            </a:endParaRPr>
          </a:p>
        </p:txBody>
      </p:sp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8839200" y="7440613"/>
            <a:ext cx="749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1019175"/>
            <a:r>
              <a:rPr lang="en-US" sz="700">
                <a:latin typeface="Verdana" pitchFamily="34" charset="0"/>
              </a:rPr>
              <a:t>Page 2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l="47167" t="24090" r="26853" b="5208"/>
          <a:stretch>
            <a:fillRect/>
          </a:stretch>
        </p:blipFill>
        <p:spPr bwMode="auto">
          <a:xfrm>
            <a:off x="5586335" y="1752600"/>
            <a:ext cx="397988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410200" y="7358744"/>
            <a:ext cx="2590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Verdana" pitchFamily="34" charset="0"/>
              </a:rPr>
              <a:t>ODE 2006-2008 State Released Sample Tests</a:t>
            </a:r>
            <a:endParaRPr lang="en-US" sz="700" dirty="0"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3048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The Windy World</a:t>
            </a:r>
            <a:endParaRPr lang="en-US" sz="1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7620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Verdana" pitchFamily="34" charset="0"/>
              </a:rPr>
              <a:t>The chart that follows is from the book “It’s Raining Cats and Dogs” by Franklin M. </a:t>
            </a:r>
            <a:r>
              <a:rPr lang="en-US" sz="1000" dirty="0" err="1" smtClean="0">
                <a:latin typeface="Verdana" pitchFamily="34" charset="0"/>
              </a:rPr>
              <a:t>Branley</a:t>
            </a:r>
            <a:r>
              <a:rPr lang="en-US" sz="1000" dirty="0" smtClean="0">
                <a:latin typeface="Verdana" pitchFamily="34" charset="0"/>
              </a:rPr>
              <a:t>.  It is called a wind scale.  Look at it to see what happens when the wind blows at different miles per hour.</a:t>
            </a:r>
            <a:endParaRPr lang="en-US" sz="10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2"/>
          <p:cNvSpPr txBox="1">
            <a:spLocks noChangeArrowheads="1"/>
          </p:cNvSpPr>
          <p:nvPr/>
        </p:nvSpPr>
        <p:spPr bwMode="auto">
          <a:xfrm>
            <a:off x="8839200" y="7413625"/>
            <a:ext cx="7493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1019175"/>
            <a:r>
              <a:rPr lang="en-US" sz="700" dirty="0">
                <a:latin typeface="Verdana" pitchFamily="34" charset="0"/>
              </a:rPr>
              <a:t>Page </a:t>
            </a:r>
            <a:r>
              <a:rPr lang="en-US" sz="700" dirty="0" smtClean="0">
                <a:latin typeface="Verdana" pitchFamily="34" charset="0"/>
              </a:rPr>
              <a:t>8</a:t>
            </a:r>
            <a:endParaRPr lang="en-US" sz="700" dirty="0">
              <a:latin typeface="Verdana" pitchFamily="34" charset="0"/>
            </a:endParaRPr>
          </a:p>
        </p:txBody>
      </p:sp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3962400" y="7413625"/>
            <a:ext cx="749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1019175"/>
            <a:r>
              <a:rPr lang="en-US" sz="700">
                <a:latin typeface="Verdana" pitchFamily="34" charset="0"/>
              </a:rPr>
              <a:t>Page 3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403860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 smtClean="0">
                <a:latin typeface="Verdana" pitchFamily="34" charset="0"/>
              </a:rPr>
              <a:t>The Windy World</a:t>
            </a:r>
          </a:p>
          <a:p>
            <a:endParaRPr lang="en-US" sz="900" dirty="0" smtClean="0">
              <a:latin typeface="Verdana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900" dirty="0" smtClean="0">
              <a:latin typeface="Verdana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900" dirty="0" smtClean="0">
              <a:latin typeface="Verdana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900" dirty="0" smtClean="0">
                <a:latin typeface="Verdana" pitchFamily="34" charset="0"/>
              </a:rPr>
              <a:t>At what wind speed does the wind scale tell you that flags flap?</a:t>
            </a:r>
          </a:p>
          <a:p>
            <a:endParaRPr lang="en-US" sz="900" dirty="0" smtClean="0">
              <a:latin typeface="Verdana" pitchFamily="34" charset="0"/>
            </a:endParaRPr>
          </a:p>
          <a:p>
            <a:pPr marL="457200" indent="-228600">
              <a:buFont typeface="+mj-lt"/>
              <a:buAutoNum type="alphaUcPeriod"/>
            </a:pPr>
            <a:r>
              <a:rPr lang="en-US" sz="900" dirty="0" smtClean="0">
                <a:latin typeface="Verdana" pitchFamily="34" charset="0"/>
              </a:rPr>
              <a:t>13-18 m.p.h.</a:t>
            </a:r>
          </a:p>
          <a:p>
            <a:pPr marL="457200" indent="-228600">
              <a:buFont typeface="+mj-lt"/>
              <a:buAutoNum type="alphaUcPeriod"/>
            </a:pPr>
            <a:r>
              <a:rPr lang="en-US" sz="900" dirty="0" smtClean="0">
                <a:latin typeface="Verdana" pitchFamily="34" charset="0"/>
              </a:rPr>
              <a:t>19-24 m.p.h.</a:t>
            </a:r>
          </a:p>
          <a:p>
            <a:pPr marL="457200" indent="-228600">
              <a:buFont typeface="+mj-lt"/>
              <a:buAutoNum type="alphaUcPeriod"/>
            </a:pPr>
            <a:r>
              <a:rPr lang="en-US" sz="900" dirty="0" smtClean="0">
                <a:latin typeface="Verdana" pitchFamily="34" charset="0"/>
              </a:rPr>
              <a:t>25-31 m.p.h.</a:t>
            </a:r>
          </a:p>
          <a:p>
            <a:pPr marL="457200" indent="-228600">
              <a:buFont typeface="+mj-lt"/>
              <a:buAutoNum type="alphaUcPeriod"/>
            </a:pPr>
            <a:r>
              <a:rPr lang="en-US" sz="900" dirty="0" smtClean="0">
                <a:latin typeface="Verdana" pitchFamily="34" charset="0"/>
              </a:rPr>
              <a:t>32-38 m.p.h.</a:t>
            </a:r>
          </a:p>
          <a:p>
            <a:endParaRPr lang="en-US" sz="900" dirty="0" smtClean="0">
              <a:latin typeface="Verdana" pitchFamily="34" charset="0"/>
            </a:endParaRPr>
          </a:p>
          <a:p>
            <a:endParaRPr lang="en-US" sz="900" dirty="0" smtClean="0">
              <a:latin typeface="Verdana" pitchFamily="34" charset="0"/>
            </a:endParaRPr>
          </a:p>
          <a:p>
            <a:pPr marL="228600" indent="-228600">
              <a:buFont typeface="+mj-lt"/>
              <a:buAutoNum type="arabicPeriod" startAt="2"/>
            </a:pPr>
            <a:r>
              <a:rPr lang="en-US" sz="900" dirty="0" smtClean="0">
                <a:latin typeface="Verdana" pitchFamily="34" charset="0"/>
              </a:rPr>
              <a:t>At what wind speed do twigs break?</a:t>
            </a:r>
          </a:p>
          <a:p>
            <a:endParaRPr lang="en-US" sz="900" dirty="0" smtClean="0">
              <a:latin typeface="Verdana" pitchFamily="34" charset="0"/>
            </a:endParaRPr>
          </a:p>
          <a:p>
            <a:pPr marL="457200" indent="-228600">
              <a:buFont typeface="+mj-lt"/>
              <a:buAutoNum type="alphaUcPeriod"/>
            </a:pPr>
            <a:r>
              <a:rPr lang="en-US" sz="900" dirty="0" smtClean="0">
                <a:latin typeface="Verdana" pitchFamily="34" charset="0"/>
              </a:rPr>
              <a:t>8-12 m.p.h.</a:t>
            </a:r>
          </a:p>
          <a:p>
            <a:pPr marL="457200" indent="-228600">
              <a:buFont typeface="+mj-lt"/>
              <a:buAutoNum type="alphaUcPeriod"/>
            </a:pPr>
            <a:r>
              <a:rPr lang="en-US" sz="900" dirty="0" smtClean="0">
                <a:latin typeface="Verdana" pitchFamily="34" charset="0"/>
              </a:rPr>
              <a:t>13-18 m.p.h.</a:t>
            </a:r>
          </a:p>
          <a:p>
            <a:pPr marL="457200" indent="-228600">
              <a:buFont typeface="+mj-lt"/>
              <a:buAutoNum type="alphaUcPeriod"/>
            </a:pPr>
            <a:r>
              <a:rPr lang="en-US" sz="900" dirty="0" smtClean="0">
                <a:latin typeface="Verdana" pitchFamily="34" charset="0"/>
              </a:rPr>
              <a:t>25-31 m.p.h.</a:t>
            </a:r>
          </a:p>
          <a:p>
            <a:pPr marL="457200" indent="-228600">
              <a:buFont typeface="+mj-lt"/>
              <a:buAutoNum type="alphaUcPeriod"/>
            </a:pPr>
            <a:r>
              <a:rPr lang="en-US" sz="900" dirty="0" smtClean="0">
                <a:latin typeface="Verdana" pitchFamily="34" charset="0"/>
              </a:rPr>
              <a:t>39-46 m.p.h.</a:t>
            </a:r>
          </a:p>
          <a:p>
            <a:endParaRPr lang="en-US" sz="900" dirty="0" smtClean="0">
              <a:latin typeface="Verdana" pitchFamily="34" charset="0"/>
            </a:endParaRPr>
          </a:p>
          <a:p>
            <a:endParaRPr lang="en-US" sz="900" dirty="0" smtClean="0">
              <a:latin typeface="Verdana" pitchFamily="34" charset="0"/>
            </a:endParaRPr>
          </a:p>
          <a:p>
            <a:pPr marL="228600" indent="-228600">
              <a:buFont typeface="+mj-lt"/>
              <a:buAutoNum type="arabicPeriod" startAt="3"/>
            </a:pPr>
            <a:r>
              <a:rPr lang="en-US" sz="900" dirty="0" smtClean="0">
                <a:latin typeface="Verdana" pitchFamily="34" charset="0"/>
              </a:rPr>
              <a:t>If the wind were blowing at 6 m.p.h., which of these would probably happen?</a:t>
            </a:r>
          </a:p>
          <a:p>
            <a:endParaRPr lang="en-US" sz="900" dirty="0" smtClean="0">
              <a:latin typeface="Verdana" pitchFamily="34" charset="0"/>
            </a:endParaRPr>
          </a:p>
          <a:p>
            <a:pPr marL="457200" indent="-228600">
              <a:buFont typeface="+mj-lt"/>
              <a:buAutoNum type="alphaUcPeriod"/>
            </a:pPr>
            <a:r>
              <a:rPr lang="en-US" sz="900" dirty="0" smtClean="0">
                <a:latin typeface="Verdana" pitchFamily="34" charset="0"/>
              </a:rPr>
              <a:t>Branches would move.</a:t>
            </a:r>
          </a:p>
          <a:p>
            <a:pPr marL="457200" indent="-228600">
              <a:buFont typeface="+mj-lt"/>
              <a:buAutoNum type="alphaUcPeriod"/>
            </a:pPr>
            <a:r>
              <a:rPr lang="en-US" sz="900" dirty="0" smtClean="0">
                <a:latin typeface="Verdana" pitchFamily="34" charset="0"/>
              </a:rPr>
              <a:t>Leaves would rustle.</a:t>
            </a:r>
          </a:p>
          <a:p>
            <a:pPr marL="457200" indent="-228600">
              <a:buFont typeface="+mj-lt"/>
              <a:buAutoNum type="alphaUcPeriod"/>
            </a:pPr>
            <a:r>
              <a:rPr lang="en-US" sz="900" dirty="0" smtClean="0">
                <a:latin typeface="Verdana" pitchFamily="34" charset="0"/>
              </a:rPr>
              <a:t>Walking would be difficult.</a:t>
            </a:r>
          </a:p>
          <a:p>
            <a:pPr marL="457200" indent="-228600">
              <a:buFont typeface="+mj-lt"/>
              <a:buAutoNum type="alphaUcPeriod"/>
            </a:pPr>
            <a:r>
              <a:rPr lang="en-US" sz="900" dirty="0" smtClean="0">
                <a:latin typeface="Verdana" pitchFamily="34" charset="0"/>
              </a:rPr>
              <a:t>Trees would fall over.</a:t>
            </a:r>
            <a:endParaRPr lang="en-US" sz="9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2"/>
          <p:cNvSpPr txBox="1">
            <a:spLocks noChangeArrowheads="1"/>
          </p:cNvSpPr>
          <p:nvPr/>
        </p:nvSpPr>
        <p:spPr bwMode="auto">
          <a:xfrm>
            <a:off x="8839200" y="7413625"/>
            <a:ext cx="7493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1019175"/>
            <a:r>
              <a:rPr lang="en-US" sz="700">
                <a:latin typeface="Verdana" pitchFamily="34" charset="0"/>
              </a:rPr>
              <a:t>Page 4</a:t>
            </a:r>
          </a:p>
        </p:txBody>
      </p:sp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3962400" y="7404100"/>
            <a:ext cx="7493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1019175"/>
            <a:r>
              <a:rPr lang="en-US" sz="700" dirty="0">
                <a:latin typeface="Verdana" pitchFamily="34" charset="0"/>
              </a:rPr>
              <a:t>Page </a:t>
            </a:r>
            <a:r>
              <a:rPr lang="en-US" sz="700" dirty="0" smtClean="0">
                <a:latin typeface="Verdana" pitchFamily="34" charset="0"/>
              </a:rPr>
              <a:t>7</a:t>
            </a:r>
            <a:endParaRPr lang="en-US" sz="700" dirty="0"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7239000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ODE 2005  State Released Grade 4 Sampler</a:t>
            </a:r>
            <a:endParaRPr lang="en-US" sz="8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 l="35968" t="23668" r="15625" b="6250"/>
          <a:stretch>
            <a:fillRect/>
          </a:stretch>
        </p:blipFill>
        <p:spPr bwMode="auto">
          <a:xfrm>
            <a:off x="5562600" y="1066800"/>
            <a:ext cx="411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62600" y="3810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IF THE SHOE FITS</a:t>
            </a:r>
            <a:r>
              <a:rPr lang="en-US" sz="1400" dirty="0" smtClean="0">
                <a:latin typeface="Verdana" pitchFamily="34" charset="0"/>
              </a:rPr>
              <a:t>  . . . .  </a:t>
            </a:r>
            <a:r>
              <a:rPr lang="en-US" sz="1100" dirty="0" smtClean="0">
                <a:latin typeface="Verdana" pitchFamily="34" charset="0"/>
              </a:rPr>
              <a:t>(PRACTICAL TEXT)</a:t>
            </a:r>
          </a:p>
          <a:p>
            <a:endParaRPr lang="en-US" sz="1100" dirty="0" smtClean="0">
              <a:latin typeface="Verdana" pitchFamily="34" charset="0"/>
            </a:endParaRPr>
          </a:p>
          <a:p>
            <a:r>
              <a:rPr lang="en-US" sz="1000" dirty="0" smtClean="0">
                <a:latin typeface="Verdana" pitchFamily="34" charset="0"/>
              </a:rPr>
              <a:t>Read the catalog page to answer the following questions.</a:t>
            </a:r>
            <a:endParaRPr lang="en-US" sz="1000" dirty="0"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04800"/>
            <a:ext cx="4419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 smtClean="0">
              <a:latin typeface="Verdana" pitchFamily="34" charset="0"/>
            </a:endParaRPr>
          </a:p>
          <a:p>
            <a:r>
              <a:rPr lang="en-US" sz="1000" b="1" i="1" dirty="0" smtClean="0">
                <a:latin typeface="Verdana" pitchFamily="34" charset="0"/>
              </a:rPr>
              <a:t>WE HAVE LIFT-OFF!</a:t>
            </a:r>
          </a:p>
          <a:p>
            <a:endParaRPr lang="en-US" sz="1000" dirty="0" smtClean="0">
              <a:latin typeface="Verdana" pitchFamily="34" charset="0"/>
            </a:endParaRPr>
          </a:p>
          <a:p>
            <a:endParaRPr lang="en-US" sz="1000" dirty="0" smtClean="0">
              <a:latin typeface="Verdana" pitchFamily="34" charset="0"/>
            </a:endParaRPr>
          </a:p>
          <a:p>
            <a:pPr marL="228600" indent="-228600">
              <a:buFont typeface="+mj-lt"/>
              <a:buAutoNum type="arabicPeriod" startAt="7"/>
            </a:pPr>
            <a:r>
              <a:rPr lang="en-US" sz="1000" dirty="0" smtClean="0">
                <a:latin typeface="Verdana" pitchFamily="34" charset="0"/>
              </a:rPr>
              <a:t>As the air in it cools, the balloon will descend.  Another word for </a:t>
            </a:r>
            <a:r>
              <a:rPr lang="en-US" sz="1000" i="1" dirty="0" smtClean="0">
                <a:latin typeface="Verdana" pitchFamily="34" charset="0"/>
              </a:rPr>
              <a:t>descend would be</a:t>
            </a:r>
          </a:p>
          <a:p>
            <a:endParaRPr lang="en-US" sz="1000" i="1" dirty="0" smtClean="0">
              <a:latin typeface="Verdana" pitchFamily="34" charset="0"/>
            </a:endParaRPr>
          </a:p>
          <a:p>
            <a:pPr marL="457200" indent="-228600">
              <a:buFont typeface="+mj-lt"/>
              <a:buAutoNum type="alphaUcPeriod"/>
            </a:pPr>
            <a:r>
              <a:rPr lang="en-US" sz="1000" dirty="0" smtClean="0">
                <a:latin typeface="Verdana" pitchFamily="34" charset="0"/>
              </a:rPr>
              <a:t>drop.</a:t>
            </a:r>
          </a:p>
          <a:p>
            <a:pPr marL="457200" indent="-228600">
              <a:buFont typeface="+mj-lt"/>
              <a:buAutoNum type="alphaUcPeriod"/>
            </a:pPr>
            <a:r>
              <a:rPr lang="en-US" sz="1000" dirty="0" smtClean="0">
                <a:latin typeface="Verdana" pitchFamily="34" charset="0"/>
              </a:rPr>
              <a:t>rise.</a:t>
            </a:r>
          </a:p>
          <a:p>
            <a:pPr marL="457200" indent="-228600">
              <a:buFont typeface="+mj-lt"/>
              <a:buAutoNum type="alphaUcPeriod"/>
            </a:pPr>
            <a:r>
              <a:rPr lang="en-US" sz="1000" dirty="0" smtClean="0">
                <a:latin typeface="Verdana" pitchFamily="34" charset="0"/>
              </a:rPr>
              <a:t>float.</a:t>
            </a:r>
          </a:p>
          <a:p>
            <a:pPr marL="457200" indent="-228600">
              <a:buFont typeface="+mj-lt"/>
              <a:buAutoNum type="alphaUcPeriod"/>
            </a:pPr>
            <a:r>
              <a:rPr lang="en-US" sz="1000" dirty="0" smtClean="0">
                <a:latin typeface="Verdana" pitchFamily="34" charset="0"/>
              </a:rPr>
              <a:t>shrink.</a:t>
            </a:r>
          </a:p>
          <a:p>
            <a:endParaRPr lang="en-US" sz="1000" dirty="0" smtClean="0">
              <a:latin typeface="Verdana" pitchFamily="34" charset="0"/>
            </a:endParaRPr>
          </a:p>
          <a:p>
            <a:pPr marL="228600" indent="-228600">
              <a:buFont typeface="+mj-lt"/>
              <a:buAutoNum type="arabicPeriod" startAt="8"/>
            </a:pPr>
            <a:r>
              <a:rPr lang="en-US" sz="1000" dirty="0" smtClean="0">
                <a:latin typeface="Verdana" pitchFamily="34" charset="0"/>
              </a:rPr>
              <a:t>The stitches around the open end of the bag are put there to</a:t>
            </a:r>
          </a:p>
          <a:p>
            <a:endParaRPr lang="en-US" sz="1000" dirty="0" smtClean="0">
              <a:latin typeface="Verdana" pitchFamily="34" charset="0"/>
            </a:endParaRPr>
          </a:p>
          <a:p>
            <a:pPr marL="457200" indent="-228600">
              <a:buFont typeface="+mj-lt"/>
              <a:buAutoNum type="alphaUcPeriod"/>
            </a:pPr>
            <a:r>
              <a:rPr lang="en-US" sz="1000" dirty="0" smtClean="0">
                <a:latin typeface="Verdana" pitchFamily="34" charset="0"/>
              </a:rPr>
              <a:t>add decoration to the balloon.</a:t>
            </a:r>
          </a:p>
          <a:p>
            <a:pPr marL="457200" indent="-228600">
              <a:buFont typeface="+mj-lt"/>
              <a:buAutoNum type="alphaUcPeriod"/>
            </a:pPr>
            <a:r>
              <a:rPr lang="en-US" sz="1000" dirty="0" smtClean="0">
                <a:latin typeface="Verdana" pitchFamily="34" charset="0"/>
              </a:rPr>
              <a:t>allow air to escape from the balloon.</a:t>
            </a:r>
          </a:p>
          <a:p>
            <a:pPr marL="457200" indent="-228600">
              <a:buFont typeface="+mj-lt"/>
              <a:buAutoNum type="alphaUcPeriod"/>
            </a:pPr>
            <a:r>
              <a:rPr lang="en-US" sz="1000" dirty="0" smtClean="0">
                <a:latin typeface="Verdana" pitchFamily="34" charset="0"/>
              </a:rPr>
              <a:t>pull the bag into a balloon shape.</a:t>
            </a:r>
          </a:p>
          <a:p>
            <a:pPr marL="457200" indent="-228600">
              <a:buFont typeface="+mj-lt"/>
              <a:buAutoNum type="alphaUcPeriod"/>
            </a:pPr>
            <a:r>
              <a:rPr lang="en-US" sz="1000" dirty="0" smtClean="0">
                <a:latin typeface="Verdana" pitchFamily="34" charset="0"/>
              </a:rPr>
              <a:t>cut down on the weight of the balloon.</a:t>
            </a:r>
          </a:p>
          <a:p>
            <a:endParaRPr lang="en-US" sz="1000" dirty="0" smtClean="0">
              <a:latin typeface="Verdana" pitchFamily="34" charset="0"/>
            </a:endParaRPr>
          </a:p>
          <a:p>
            <a:pPr marL="228600" indent="-228600">
              <a:buFont typeface="+mj-lt"/>
              <a:buAutoNum type="arabicPeriod" startAt="9"/>
            </a:pPr>
            <a:r>
              <a:rPr lang="en-US" sz="1000" dirty="0" smtClean="0">
                <a:latin typeface="Verdana" pitchFamily="34" charset="0"/>
              </a:rPr>
              <a:t>The second step to making a hot air balloon involves</a:t>
            </a:r>
          </a:p>
          <a:p>
            <a:endParaRPr lang="en-US" sz="1000" dirty="0" smtClean="0">
              <a:latin typeface="Verdana" pitchFamily="34" charset="0"/>
            </a:endParaRPr>
          </a:p>
          <a:p>
            <a:pPr marL="457200" indent="-228600">
              <a:buFont typeface="+mj-lt"/>
              <a:buAutoNum type="alphaUcPeriod"/>
            </a:pPr>
            <a:r>
              <a:rPr lang="en-US" sz="1000" dirty="0" smtClean="0">
                <a:latin typeface="Verdana" pitchFamily="34" charset="0"/>
              </a:rPr>
              <a:t>attaching the plastic bag.</a:t>
            </a:r>
          </a:p>
          <a:p>
            <a:pPr marL="457200" indent="-228600">
              <a:buFont typeface="+mj-lt"/>
              <a:buAutoNum type="alphaUcPeriod"/>
            </a:pPr>
            <a:r>
              <a:rPr lang="en-US" sz="1000" dirty="0" smtClean="0">
                <a:latin typeface="Verdana" pitchFamily="34" charset="0"/>
              </a:rPr>
              <a:t>putting air in the plastic bag.</a:t>
            </a:r>
          </a:p>
          <a:p>
            <a:pPr marL="457200" indent="-228600">
              <a:buFont typeface="+mj-lt"/>
              <a:buAutoNum type="alphaUcPeriod"/>
            </a:pPr>
            <a:r>
              <a:rPr lang="en-US" sz="1000" dirty="0" smtClean="0">
                <a:latin typeface="Verdana" pitchFamily="34" charset="0"/>
              </a:rPr>
              <a:t>sewing the plastic cup.</a:t>
            </a:r>
          </a:p>
          <a:p>
            <a:pPr marL="457200" indent="-228600">
              <a:buFont typeface="+mj-lt"/>
              <a:buAutoNum type="alphaUcPeriod"/>
            </a:pPr>
            <a:r>
              <a:rPr lang="en-US" sz="1000" dirty="0" smtClean="0">
                <a:latin typeface="Verdana" pitchFamily="34" charset="0"/>
              </a:rPr>
              <a:t>preparing the plastic cup.</a:t>
            </a:r>
          </a:p>
          <a:p>
            <a:endParaRPr lang="en-US" sz="1000" dirty="0" smtClean="0">
              <a:latin typeface="Verdana" pitchFamily="34" charset="0"/>
            </a:endParaRPr>
          </a:p>
          <a:p>
            <a:pPr marL="228600" indent="-228600">
              <a:buFont typeface="+mj-lt"/>
              <a:buAutoNum type="arabicPeriod" startAt="10"/>
            </a:pPr>
            <a:r>
              <a:rPr lang="en-US" sz="1000" dirty="0" smtClean="0">
                <a:latin typeface="Verdana" pitchFamily="34" charset="0"/>
              </a:rPr>
              <a:t>How many of the steps in the directions would involve using the needle?</a:t>
            </a:r>
          </a:p>
          <a:p>
            <a:endParaRPr lang="en-US" sz="1000" dirty="0" smtClean="0">
              <a:latin typeface="Verdana" pitchFamily="34" charset="0"/>
            </a:endParaRPr>
          </a:p>
          <a:p>
            <a:pPr marL="457200" indent="-228600">
              <a:buFont typeface="+mj-lt"/>
              <a:buAutoNum type="alphaUcPeriod"/>
            </a:pPr>
            <a:r>
              <a:rPr lang="en-US" sz="1000" dirty="0" smtClean="0">
                <a:latin typeface="Verdana" pitchFamily="34" charset="0"/>
              </a:rPr>
              <a:t>1</a:t>
            </a:r>
          </a:p>
          <a:p>
            <a:pPr marL="457200" indent="-228600">
              <a:buFont typeface="+mj-lt"/>
              <a:buAutoNum type="alphaUcPeriod"/>
            </a:pPr>
            <a:r>
              <a:rPr lang="en-US" sz="1000" dirty="0" smtClean="0">
                <a:latin typeface="Verdana" pitchFamily="34" charset="0"/>
              </a:rPr>
              <a:t>2</a:t>
            </a:r>
          </a:p>
          <a:p>
            <a:pPr marL="457200" indent="-228600">
              <a:buFont typeface="+mj-lt"/>
              <a:buAutoNum type="alphaUcPeriod"/>
            </a:pPr>
            <a:r>
              <a:rPr lang="en-US" sz="1000" dirty="0" smtClean="0">
                <a:latin typeface="Verdana" pitchFamily="34" charset="0"/>
              </a:rPr>
              <a:t>3</a:t>
            </a:r>
          </a:p>
          <a:p>
            <a:pPr marL="457200" indent="-228600">
              <a:buFont typeface="+mj-lt"/>
              <a:buAutoNum type="alphaUcPeriod"/>
            </a:pPr>
            <a:r>
              <a:rPr lang="en-US" sz="1000" dirty="0" smtClean="0">
                <a:latin typeface="Verdana" pitchFamily="34" charset="0"/>
              </a:rPr>
              <a:t>4</a:t>
            </a:r>
            <a:endParaRPr lang="en-US" sz="1000" dirty="0">
              <a:latin typeface="Verdana" pitchFamily="34" charset="0"/>
            </a:endParaRPr>
          </a:p>
        </p:txBody>
      </p:sp>
      <p:pic>
        <p:nvPicPr>
          <p:cNvPr id="2050" name="Picture 2" descr="C:\Documents and Settings\Rick Richmond\Local Settings\Temporary Internet Files\Content.IE5\I44AXMJL\MP90038495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724400"/>
            <a:ext cx="1054608" cy="1600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8991600" y="7423150"/>
            <a:ext cx="596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1019175"/>
            <a:r>
              <a:rPr lang="en-US" sz="700" dirty="0">
                <a:latin typeface="Verdana" pitchFamily="34" charset="0"/>
              </a:rPr>
              <a:t>Page </a:t>
            </a:r>
            <a:r>
              <a:rPr lang="en-US" sz="700" dirty="0" smtClean="0">
                <a:latin typeface="Verdana" pitchFamily="34" charset="0"/>
              </a:rPr>
              <a:t>6</a:t>
            </a:r>
            <a:endParaRPr lang="en-US" sz="700" dirty="0">
              <a:latin typeface="Verdana" pitchFamily="34" charset="0"/>
            </a:endParaRPr>
          </a:p>
        </p:txBody>
      </p:sp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4114800" y="7423150"/>
            <a:ext cx="622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1019175"/>
            <a:r>
              <a:rPr lang="en-US" sz="700">
                <a:latin typeface="Verdana" pitchFamily="34" charset="0"/>
              </a:rPr>
              <a:t>Page 5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4343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 smtClean="0">
                <a:latin typeface="Verdana" pitchFamily="34" charset="0"/>
              </a:rPr>
              <a:t>IF THE SHOE FITS</a:t>
            </a:r>
            <a:endParaRPr lang="en-US" sz="1000" dirty="0" smtClean="0">
              <a:latin typeface="Verdana" pitchFamily="34" charset="0"/>
            </a:endParaRPr>
          </a:p>
          <a:p>
            <a:endParaRPr lang="en-US" sz="1000" dirty="0" smtClean="0">
              <a:latin typeface="Verdana" pitchFamily="34" charset="0"/>
            </a:endParaRPr>
          </a:p>
          <a:p>
            <a:pPr marL="228600" indent="-228600">
              <a:buFont typeface="+mj-lt"/>
              <a:buAutoNum type="arabicPeriod" startAt="4"/>
            </a:pPr>
            <a:r>
              <a:rPr lang="en-US" sz="1000" dirty="0" smtClean="0">
                <a:latin typeface="Verdana" pitchFamily="34" charset="0"/>
              </a:rPr>
              <a:t>Which sneakers are decorated with glitter?</a:t>
            </a:r>
          </a:p>
          <a:p>
            <a:endParaRPr lang="en-US" sz="1000" dirty="0" smtClean="0">
              <a:latin typeface="Verdana" pitchFamily="34" charset="0"/>
            </a:endParaRPr>
          </a:p>
          <a:p>
            <a:pPr marL="457200" indent="-228600">
              <a:buFont typeface="+mj-lt"/>
              <a:buAutoNum type="alphaUcPeriod"/>
            </a:pPr>
            <a:r>
              <a:rPr lang="en-US" sz="1000" dirty="0" smtClean="0">
                <a:latin typeface="Verdana" pitchFamily="34" charset="0"/>
              </a:rPr>
              <a:t>B and F</a:t>
            </a:r>
          </a:p>
          <a:p>
            <a:pPr marL="457200" indent="-228600">
              <a:buFont typeface="+mj-lt"/>
              <a:buAutoNum type="alphaUcPeriod"/>
            </a:pPr>
            <a:r>
              <a:rPr lang="en-US" sz="1000" dirty="0" smtClean="0">
                <a:latin typeface="Verdana" pitchFamily="34" charset="0"/>
              </a:rPr>
              <a:t>B and D</a:t>
            </a:r>
          </a:p>
          <a:p>
            <a:pPr marL="457200" indent="-228600">
              <a:buFont typeface="+mj-lt"/>
              <a:buAutoNum type="alphaUcPeriod"/>
            </a:pPr>
            <a:r>
              <a:rPr lang="en-US" sz="1000" dirty="0" smtClean="0">
                <a:latin typeface="Verdana" pitchFamily="34" charset="0"/>
              </a:rPr>
              <a:t>A and F</a:t>
            </a:r>
          </a:p>
          <a:p>
            <a:pPr marL="457200" indent="-228600">
              <a:buFont typeface="+mj-lt"/>
              <a:buAutoNum type="alphaUcPeriod"/>
            </a:pPr>
            <a:r>
              <a:rPr lang="en-US" sz="1000" dirty="0" smtClean="0">
                <a:latin typeface="Verdana" pitchFamily="34" charset="0"/>
              </a:rPr>
              <a:t>D and A</a:t>
            </a:r>
          </a:p>
          <a:p>
            <a:endParaRPr lang="en-US" sz="1000" dirty="0" smtClean="0">
              <a:latin typeface="Verdana" pitchFamily="34" charset="0"/>
            </a:endParaRPr>
          </a:p>
          <a:p>
            <a:pPr marL="228600" indent="-228600">
              <a:buFont typeface="+mj-lt"/>
              <a:buAutoNum type="arabicPeriod" startAt="5"/>
            </a:pPr>
            <a:r>
              <a:rPr lang="en-US" sz="1000" dirty="0" smtClean="0">
                <a:latin typeface="Verdana" pitchFamily="34" charset="0"/>
              </a:rPr>
              <a:t>Which sneaker costs more the bigger the size you buy?</a:t>
            </a:r>
          </a:p>
          <a:p>
            <a:endParaRPr lang="en-US" sz="1000" dirty="0" smtClean="0">
              <a:latin typeface="Verdana" pitchFamily="34" charset="0"/>
            </a:endParaRPr>
          </a:p>
          <a:p>
            <a:pPr marL="457200" indent="-228600">
              <a:buFont typeface="+mj-lt"/>
              <a:buAutoNum type="alphaUcPeriod"/>
            </a:pPr>
            <a:r>
              <a:rPr lang="en-US" sz="1000" dirty="0" smtClean="0">
                <a:latin typeface="Verdana" pitchFamily="34" charset="0"/>
              </a:rPr>
              <a:t>Glimmer Sneaker by </a:t>
            </a:r>
            <a:r>
              <a:rPr lang="en-US" sz="1000" dirty="0" err="1" smtClean="0">
                <a:latin typeface="Verdana" pitchFamily="34" charset="0"/>
              </a:rPr>
              <a:t>Stevies</a:t>
            </a:r>
            <a:endParaRPr lang="en-US" sz="1000" dirty="0" smtClean="0">
              <a:latin typeface="Verdana" pitchFamily="34" charset="0"/>
            </a:endParaRPr>
          </a:p>
          <a:p>
            <a:pPr marL="457200" indent="-228600">
              <a:buFont typeface="+mj-lt"/>
              <a:buAutoNum type="alphaUcPeriod"/>
            </a:pPr>
            <a:r>
              <a:rPr lang="en-US" sz="1000" dirty="0" smtClean="0">
                <a:latin typeface="Verdana" pitchFamily="34" charset="0"/>
              </a:rPr>
              <a:t>Vegas Glitter Sneaker</a:t>
            </a:r>
          </a:p>
          <a:p>
            <a:pPr marL="457200" indent="-228600">
              <a:buFont typeface="+mj-lt"/>
              <a:buAutoNum type="alphaUcPeriod"/>
            </a:pPr>
            <a:r>
              <a:rPr lang="en-US" sz="1000" dirty="0" err="1" smtClean="0">
                <a:latin typeface="Verdana" pitchFamily="34" charset="0"/>
              </a:rPr>
              <a:t>Skechers</a:t>
            </a:r>
            <a:r>
              <a:rPr lang="en-US" sz="1000" dirty="0" smtClean="0">
                <a:latin typeface="Verdana" pitchFamily="34" charset="0"/>
              </a:rPr>
              <a:t> Brace-Stretch Gator</a:t>
            </a:r>
          </a:p>
          <a:p>
            <a:pPr marL="457200" indent="-228600">
              <a:buFont typeface="+mj-lt"/>
              <a:buAutoNum type="alphaUcPeriod"/>
            </a:pPr>
            <a:r>
              <a:rPr lang="en-US" sz="1000" dirty="0" smtClean="0">
                <a:latin typeface="Verdana" pitchFamily="34" charset="0"/>
              </a:rPr>
              <a:t>Rhinestone Jogger</a:t>
            </a:r>
          </a:p>
          <a:p>
            <a:endParaRPr lang="en-US" sz="1000" dirty="0" smtClean="0">
              <a:latin typeface="Verdana" pitchFamily="34" charset="0"/>
            </a:endParaRPr>
          </a:p>
          <a:p>
            <a:pPr marL="228600" indent="-228600">
              <a:buFont typeface="+mj-lt"/>
              <a:buAutoNum type="arabicPeriod" startAt="6"/>
            </a:pPr>
            <a:r>
              <a:rPr lang="en-US" sz="1000" dirty="0" smtClean="0">
                <a:latin typeface="Verdana" pitchFamily="34" charset="0"/>
              </a:rPr>
              <a:t>Which sneakers cost the same?</a:t>
            </a:r>
          </a:p>
          <a:p>
            <a:endParaRPr lang="en-US" sz="1000" dirty="0" smtClean="0">
              <a:latin typeface="Verdana" pitchFamily="34" charset="0"/>
            </a:endParaRPr>
          </a:p>
          <a:p>
            <a:pPr marL="457200" indent="-228600">
              <a:buFont typeface="+mj-lt"/>
              <a:buAutoNum type="alphaUcPeriod"/>
            </a:pPr>
            <a:r>
              <a:rPr lang="en-US" sz="1000" dirty="0" smtClean="0">
                <a:latin typeface="Verdana" pitchFamily="34" charset="0"/>
              </a:rPr>
              <a:t>B and F</a:t>
            </a:r>
          </a:p>
          <a:p>
            <a:pPr marL="457200" indent="-228600">
              <a:buFont typeface="+mj-lt"/>
              <a:buAutoNum type="alphaUcPeriod"/>
            </a:pPr>
            <a:r>
              <a:rPr lang="en-US" sz="1000" dirty="0" smtClean="0">
                <a:latin typeface="Verdana" pitchFamily="34" charset="0"/>
              </a:rPr>
              <a:t>C and E</a:t>
            </a:r>
          </a:p>
          <a:p>
            <a:pPr marL="457200" indent="-228600">
              <a:buFont typeface="+mj-lt"/>
              <a:buAutoNum type="alphaUcPeriod"/>
            </a:pPr>
            <a:r>
              <a:rPr lang="en-US" sz="1000" dirty="0" smtClean="0">
                <a:latin typeface="Verdana" pitchFamily="34" charset="0"/>
              </a:rPr>
              <a:t>A and F</a:t>
            </a:r>
          </a:p>
          <a:p>
            <a:pPr marL="457200" indent="-228600">
              <a:buFont typeface="+mj-lt"/>
              <a:buAutoNum type="alphaUcPeriod"/>
            </a:pPr>
            <a:r>
              <a:rPr lang="en-US" sz="1000" dirty="0" smtClean="0">
                <a:latin typeface="Verdana" pitchFamily="34" charset="0"/>
              </a:rPr>
              <a:t>A and D</a:t>
            </a:r>
            <a:endParaRPr lang="en-US" sz="1000" dirty="0">
              <a:latin typeface="Verdana" pitchFamily="34" charset="0"/>
            </a:endParaRPr>
          </a:p>
        </p:txBody>
      </p:sp>
      <p:pic>
        <p:nvPicPr>
          <p:cNvPr id="1026" name="Picture 2" descr="C:\Documents and Settings\Rick Richmond\Local Settings\Temporary Internet Files\Content.IE5\00PRDFY3\MC90023801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886200"/>
            <a:ext cx="1494576" cy="1364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 l="37834" t="32206" r="20372" b="8333"/>
          <a:stretch>
            <a:fillRect/>
          </a:stretch>
        </p:blipFill>
        <p:spPr bwMode="auto">
          <a:xfrm>
            <a:off x="5562600" y="1219200"/>
            <a:ext cx="396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19800" y="7239000"/>
            <a:ext cx="3124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Verdana" pitchFamily="34" charset="0"/>
              </a:rPr>
              <a:t>ODE 2009 – 2011 State Released Sample Tests</a:t>
            </a:r>
            <a:endParaRPr lang="en-US" sz="800" dirty="0"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228600"/>
            <a:ext cx="40386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WE HAVE LIFT-OFF!</a:t>
            </a:r>
          </a:p>
          <a:p>
            <a:endParaRPr lang="en-US" sz="1100" dirty="0" smtClean="0">
              <a:latin typeface="Verdana" pitchFamily="34" charset="0"/>
            </a:endParaRPr>
          </a:p>
          <a:p>
            <a:r>
              <a:rPr lang="en-US" sz="1100" dirty="0" smtClean="0">
                <a:latin typeface="Verdana" pitchFamily="34" charset="0"/>
              </a:rPr>
              <a:t>The directions below tell you how to make your very own hot air balloon.</a:t>
            </a:r>
            <a:endParaRPr lang="en-US" sz="11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650</Words>
  <Application>Microsoft Office PowerPoint</Application>
  <PresentationFormat>Custom</PresentationFormat>
  <Paragraphs>152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Slide 1</vt:lpstr>
      <vt:lpstr>Slide 2</vt:lpstr>
      <vt:lpstr>Slide 3</vt:lpstr>
      <vt:lpstr>Slide 4</vt:lpstr>
      <vt:lpstr>Slide 5</vt:lpstr>
      <vt:lpstr>Slide 6</vt:lpstr>
    </vt:vector>
  </TitlesOfParts>
  <Company>Merix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rickr</dc:creator>
  <cp:lastModifiedBy>Rick Richmond</cp:lastModifiedBy>
  <cp:revision>113</cp:revision>
  <dcterms:created xsi:type="dcterms:W3CDTF">2010-03-15T16:13:22Z</dcterms:created>
  <dcterms:modified xsi:type="dcterms:W3CDTF">2012-01-25T02:39:11Z</dcterms:modified>
</cp:coreProperties>
</file>