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081" autoAdjust="0"/>
    <p:restoredTop sz="94660"/>
  </p:normalViewPr>
  <p:slideViewPr>
    <p:cSldViewPr>
      <p:cViewPr varScale="1">
        <p:scale>
          <a:sx n="88" d="100"/>
          <a:sy n="88" d="100"/>
        </p:scale>
        <p:origin x="-102" y="-612"/>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15" name="Text Box 4"/>
          <p:cNvSpPr txBox="1">
            <a:spLocks noChangeArrowheads="1"/>
          </p:cNvSpPr>
          <p:nvPr/>
        </p:nvSpPr>
        <p:spPr bwMode="auto">
          <a:xfrm>
            <a:off x="228600" y="3124200"/>
            <a:ext cx="4800600" cy="214313"/>
          </a:xfrm>
          <a:prstGeom prst="rect">
            <a:avLst/>
          </a:prstGeom>
          <a:noFill/>
          <a:ln w="9525">
            <a:noFill/>
            <a:miter lim="800000"/>
            <a:headEnd/>
            <a:tailEnd/>
          </a:ln>
          <a:effectLst/>
        </p:spPr>
        <p:txBody>
          <a:bodyPr>
            <a:spAutoFit/>
          </a:bodyPr>
          <a:lstStyle/>
          <a:p>
            <a:pPr algn="ctr">
              <a:spcBef>
                <a:spcPct val="50000"/>
              </a:spcBef>
            </a:pPr>
            <a:r>
              <a:rPr lang="en-US" sz="800" dirty="0">
                <a:solidFill>
                  <a:schemeClr val="bg2"/>
                </a:solidFill>
                <a:latin typeface="Verdana" pitchFamily="34" charset="0"/>
              </a:rPr>
              <a:t>Blank</a:t>
            </a:r>
          </a:p>
        </p:txBody>
      </p:sp>
      <p:pic>
        <p:nvPicPr>
          <p:cNvPr id="4" name="Picture 3" descr="images.jpg"/>
          <p:cNvPicPr/>
          <p:nvPr/>
        </p:nvPicPr>
        <p:blipFill>
          <a:blip r:embed="rId3" cstate="print"/>
          <a:srcRect/>
          <a:stretch>
            <a:fillRect/>
          </a:stretch>
        </p:blipFill>
        <p:spPr bwMode="auto">
          <a:xfrm>
            <a:off x="8610600" y="6096000"/>
            <a:ext cx="774481" cy="762000"/>
          </a:xfrm>
          <a:prstGeom prst="rect">
            <a:avLst/>
          </a:prstGeom>
          <a:noFill/>
        </p:spPr>
      </p:pic>
      <p:sp>
        <p:nvSpPr>
          <p:cNvPr id="5" name="Text Box 1"/>
          <p:cNvSpPr txBox="1">
            <a:spLocks noChangeArrowheads="1"/>
          </p:cNvSpPr>
          <p:nvPr/>
        </p:nvSpPr>
        <p:spPr bwMode="auto">
          <a:xfrm>
            <a:off x="5562600" y="381000"/>
            <a:ext cx="41148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solidFill>
                  <a:schemeClr val="tx1"/>
                </a:solidFill>
                <a:latin typeface="Verdana" pitchFamily="34" charset="0"/>
                <a:ea typeface="Calibri" pitchFamily="34" charset="0"/>
                <a:cs typeface="Times New Roman" pitchFamily="18" charset="0"/>
              </a:rPr>
              <a:t>Most questions for Grade 4 OAKS , Demonstrate a General Understanding, asks students to answer questions that are found directly in the text  and follow a patterns</a:t>
            </a:r>
            <a:r>
              <a:rPr kumimoji="0" lang="en-US" sz="900" u="none" strike="noStrike" cap="none" normalizeH="0" dirty="0" smtClean="0">
                <a:ln>
                  <a:noFill/>
                </a:ln>
                <a:solidFill>
                  <a:schemeClr val="tx1"/>
                </a:solidFill>
                <a:latin typeface="Verdana" pitchFamily="34" charset="0"/>
                <a:ea typeface="Calibri" pitchFamily="34" charset="0"/>
                <a:cs typeface="Times New Roman" pitchFamily="18" charset="0"/>
              </a:rPr>
              <a:t> of questions:  Main Idea, Summarizing, Noting Details, Opinions and  Problem Solving.</a:t>
            </a:r>
            <a:endParaRPr kumimoji="0" lang="en-US" sz="900" u="none" strike="noStrike" cap="none" normalizeH="0" baseline="0" dirty="0" smtClean="0">
              <a:ln>
                <a:noFill/>
              </a:ln>
              <a:solidFill>
                <a:schemeClr val="tx1"/>
              </a:solidFill>
              <a:latin typeface="Verdana" pitchFamily="34" charset="0"/>
            </a:endParaRPr>
          </a:p>
        </p:txBody>
      </p:sp>
      <p:sp>
        <p:nvSpPr>
          <p:cNvPr id="6" name="Rectangle 5"/>
          <p:cNvSpPr/>
          <p:nvPr/>
        </p:nvSpPr>
        <p:spPr>
          <a:xfrm>
            <a:off x="5486400" y="1524000"/>
            <a:ext cx="4267200" cy="4401205"/>
          </a:xfrm>
          <a:prstGeom prst="rect">
            <a:avLst/>
          </a:prstGeom>
        </p:spPr>
        <p:txBody>
          <a:bodyPr wrap="square">
            <a:spAutoFit/>
          </a:bodyPr>
          <a:lstStyle/>
          <a:p>
            <a:pPr lvl="0" algn="ctr" eaLnBrk="0" hangingPunct="0"/>
            <a:r>
              <a:rPr lang="en-US" sz="4000"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lang="en-US" sz="4000" b="1" dirty="0" smtClean="0">
              <a:effectLst>
                <a:outerShdw blurRad="38100" dist="38100" dir="2700000" algn="tl">
                  <a:srgbClr val="000000">
                    <a:alpha val="43137"/>
                  </a:srgbClr>
                </a:outerShdw>
              </a:effectLst>
              <a:latin typeface="Verdana" pitchFamily="34" charset="0"/>
            </a:endParaRPr>
          </a:p>
          <a:p>
            <a:pPr lvl="0" algn="ctr" eaLnBrk="0" hangingPunct="0"/>
            <a:endParaRPr lang="en-US" sz="2400" u="sng" dirty="0" smtClean="0">
              <a:latin typeface="Verdana" pitchFamily="34" charset="0"/>
              <a:ea typeface="Calibri" pitchFamily="34" charset="0"/>
              <a:cs typeface="Times New Roman" pitchFamily="18" charset="0"/>
            </a:endParaRPr>
          </a:p>
          <a:p>
            <a:pPr lvl="0" algn="ctr" eaLnBrk="0" hangingPunct="0"/>
            <a:endParaRPr lang="en-US" sz="2400" u="sng" dirty="0" smtClean="0">
              <a:latin typeface="Verdana" pitchFamily="34" charset="0"/>
              <a:ea typeface="Calibri" pitchFamily="34" charset="0"/>
              <a:cs typeface="Times New Roman" pitchFamily="18" charset="0"/>
            </a:endParaRPr>
          </a:p>
          <a:p>
            <a:pPr lvl="0" algn="ctr" eaLnBrk="0" hangingPunct="0"/>
            <a:r>
              <a:rPr lang="en-US" sz="1800" u="sng" dirty="0" smtClean="0">
                <a:latin typeface="Verdana" pitchFamily="34" charset="0"/>
                <a:ea typeface="Calibri" pitchFamily="34" charset="0"/>
                <a:cs typeface="Times New Roman" pitchFamily="18" charset="0"/>
              </a:rPr>
              <a:t>Oregon State Released </a:t>
            </a:r>
          </a:p>
          <a:p>
            <a:pPr lvl="0" algn="ctr" eaLnBrk="0" hangingPunct="0"/>
            <a:r>
              <a:rPr lang="en-US" sz="1800" u="sng" dirty="0" smtClean="0">
                <a:latin typeface="Verdana" pitchFamily="34" charset="0"/>
                <a:ea typeface="Calibri" pitchFamily="34" charset="0"/>
                <a:cs typeface="Times New Roman" pitchFamily="18" charset="0"/>
              </a:rPr>
              <a:t>Practice Tests</a:t>
            </a:r>
          </a:p>
          <a:p>
            <a:pPr lvl="0" algn="ctr" eaLnBrk="0" hangingPunct="0"/>
            <a:endParaRPr lang="en-US" sz="1200" dirty="0" smtClean="0">
              <a:latin typeface="Verdana" pitchFamily="34" charset="0"/>
            </a:endParaRPr>
          </a:p>
          <a:p>
            <a:pPr lvl="0" algn="ctr" eaLnBrk="0" hangingPunct="0"/>
            <a:endParaRPr lang="en-US" sz="1200" dirty="0" smtClean="0">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sz="1400" b="1" u="sng"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Booklet # 4-7</a:t>
            </a:r>
            <a:endParaRPr lang="en-US" sz="1400" b="1" dirty="0" smtClean="0">
              <a:effectLst>
                <a:outerShdw blurRad="38100" dist="38100" dir="2700000" algn="tl">
                  <a:srgbClr val="000000">
                    <a:alpha val="43137"/>
                  </a:srgbClr>
                </a:outerShdw>
              </a:effectLst>
              <a:latin typeface="Verdana" pitchFamily="34" charset="0"/>
            </a:endParaRPr>
          </a:p>
          <a:p>
            <a:pPr lvl="0" eaLnBrk="0" hangingPunct="0"/>
            <a:endParaRPr lang="en-US" sz="1200" b="1" u="sng" dirty="0" smtClean="0">
              <a:latin typeface="Verdana" pitchFamily="34" charset="0"/>
              <a:ea typeface="Calibri" pitchFamily="34" charset="0"/>
              <a:cs typeface="Times New Roman" pitchFamily="18" charset="0"/>
            </a:endParaRPr>
          </a:p>
          <a:p>
            <a:pPr lvl="0" eaLnBrk="0" hangingPunct="0"/>
            <a:endParaRPr lang="en-US" sz="1200" b="1" u="sng" dirty="0" smtClean="0">
              <a:latin typeface="Verdana" pitchFamily="34" charset="0"/>
              <a:ea typeface="Calibri" pitchFamily="34" charset="0"/>
              <a:cs typeface="Times New Roman" pitchFamily="18" charset="0"/>
            </a:endParaRPr>
          </a:p>
          <a:p>
            <a:pPr lvl="0" eaLnBrk="0" hangingPunct="0"/>
            <a:endParaRPr lang="en-US" sz="1200" b="1" u="sng" dirty="0" smtClean="0">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000" b="1" u="sng" dirty="0" smtClean="0">
              <a:latin typeface="Verdana" pitchFamily="34" charset="0"/>
              <a:ea typeface="Calibri" pitchFamily="34" charset="0"/>
              <a:cs typeface="Times New Roman" pitchFamily="18" charset="0"/>
            </a:endParaRPr>
          </a:p>
          <a:p>
            <a:pPr lvl="0" algn="ctr" eaLnBrk="0" hangingPunct="0"/>
            <a:endParaRPr lang="en-US" sz="1200" b="1" u="sng" dirty="0" smtClean="0">
              <a:latin typeface="Verdana" pitchFamily="34" charset="0"/>
              <a:ea typeface="Calibri" pitchFamily="34" charset="0"/>
              <a:cs typeface="Times New Roman" pitchFamily="18" charset="0"/>
            </a:endParaRPr>
          </a:p>
          <a:p>
            <a:pPr lvl="0" algn="ctr" eaLnBrk="0" hangingPunct="0"/>
            <a:r>
              <a:rPr lang="en-US" sz="1200" b="1" u="sng" dirty="0" smtClean="0">
                <a:latin typeface="Verdana" pitchFamily="34" charset="0"/>
                <a:ea typeface="Calibri" pitchFamily="34" charset="0"/>
                <a:cs typeface="Times New Roman" pitchFamily="18" charset="0"/>
              </a:rPr>
              <a:t>Demonstrate a General Understanding  </a:t>
            </a:r>
          </a:p>
          <a:p>
            <a:pPr lvl="0" algn="ctr" eaLnBrk="0" hangingPunct="0"/>
            <a:r>
              <a:rPr lang="en-US" sz="1000" dirty="0" smtClean="0">
                <a:latin typeface="Verdana" pitchFamily="34" charset="0"/>
                <a:ea typeface="Calibri" pitchFamily="34" charset="0"/>
                <a:cs typeface="Times New Roman" pitchFamily="18" charset="0"/>
              </a:rPr>
              <a:t>(Includes Informational and Literary Text)</a:t>
            </a:r>
          </a:p>
          <a:p>
            <a:pPr lvl="0" algn="ctr" eaLnBrk="0" hangingPunct="0"/>
            <a:endParaRPr lang="en-US" sz="1200" dirty="0" smtClean="0">
              <a:latin typeface="Verdana" pitchFamily="34" charset="0"/>
              <a:cs typeface="Times New Roman" pitchFamily="18" charset="0"/>
            </a:endParaRPr>
          </a:p>
          <a:p>
            <a:pPr lvl="0" algn="ctr" eaLnBrk="0" hangingPunct="0"/>
            <a:endParaRPr lang="en-US" sz="1200" dirty="0" smtClean="0">
              <a:latin typeface="Verdana" pitchFamily="34" charset="0"/>
            </a:endParaRPr>
          </a:p>
        </p:txBody>
      </p:sp>
      <p:sp>
        <p:nvSpPr>
          <p:cNvPr id="7" name="Text Box 5"/>
          <p:cNvSpPr txBox="1">
            <a:spLocks noChangeArrowheads="1"/>
          </p:cNvSpPr>
          <p:nvPr/>
        </p:nvSpPr>
        <p:spPr bwMode="auto">
          <a:xfrm>
            <a:off x="5715000" y="7086600"/>
            <a:ext cx="40386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4" name="Rectangle 4"/>
          <p:cNvSpPr>
            <a:spLocks noChangeArrowheads="1"/>
          </p:cNvSpPr>
          <p:nvPr/>
        </p:nvSpPr>
        <p:spPr bwMode="auto">
          <a:xfrm>
            <a:off x="457200" y="838200"/>
            <a:ext cx="4267200" cy="57092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Demonstrate a General Understanding  </a:t>
            </a: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(Includes Informational and Literary Text)</a:t>
            </a:r>
            <a:endParaRPr kumimoji="0" lang="en-US" sz="9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Other state practice tests may be included as credited.  Any other state practice released test included</a:t>
            </a:r>
            <a:r>
              <a:rPr kumimoji="0" lang="en-US" sz="1000"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aligns with Oregon’s OAKS format and standards.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O.D.E. Standards in this booklet include:</a:t>
            </a:r>
            <a:endParaRPr kumimoji="0" lang="en-US" sz="1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These specific standards are assessed under the  English/Language Arts Standards heading:  </a:t>
            </a:r>
            <a:r>
              <a:rPr kumimoji="0" lang="en-US" sz="9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Demonstrate a General Understanding </a:t>
            </a: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or </a:t>
            </a:r>
            <a:r>
              <a:rPr kumimoji="0" lang="en-US" sz="9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D.G.U.</a:t>
            </a: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on OAKS.)  These are HSD Power Standards:</a:t>
            </a:r>
            <a:endParaRPr kumimoji="0" lang="en-US" sz="9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r>
              <a:rPr lang="en-US" sz="1000" i="1" dirty="0" smtClean="0"/>
              <a:t>Literary Text: Demonstrate General Understanding</a:t>
            </a:r>
            <a:endParaRPr lang="en-US" sz="1000" dirty="0" smtClean="0"/>
          </a:p>
          <a:p>
            <a:pPr lvl="0"/>
            <a:endParaRPr lang="en-US" sz="1000" b="1" u="sng" dirty="0" smtClean="0"/>
          </a:p>
          <a:p>
            <a:pPr marL="228600" lvl="0"/>
            <a:r>
              <a:rPr lang="en-US" sz="1000" b="1" u="sng" dirty="0" smtClean="0"/>
              <a:t>EL.04.LI.04</a:t>
            </a:r>
            <a:r>
              <a:rPr lang="en-US" sz="1000" dirty="0" smtClean="0"/>
              <a:t> Identify the main problem or conflict of the plot, and explain how it is resolved.</a:t>
            </a:r>
          </a:p>
          <a:p>
            <a:pPr marL="228600" lvl="0"/>
            <a:endParaRPr lang="en-US" sz="1000" dirty="0" smtClean="0"/>
          </a:p>
          <a:p>
            <a:pPr marL="228600"/>
            <a:endParaRPr lang="en-US" sz="1000" b="1" i="1" u="sng" dirty="0" smtClean="0"/>
          </a:p>
          <a:p>
            <a:pPr marL="228600"/>
            <a:r>
              <a:rPr lang="en-US" sz="1000" b="1" i="1" u="sng" dirty="0" smtClean="0"/>
              <a:t>EL.04.LI.03 </a:t>
            </a:r>
            <a:r>
              <a:rPr lang="en-US" sz="1000" i="1" dirty="0" smtClean="0"/>
              <a:t>Identify and/or summarize sequence of events, main ideas, and supporting details in literary selections.</a:t>
            </a:r>
            <a:endParaRPr lang="en-US" sz="1000" dirty="0" smtClean="0"/>
          </a:p>
          <a:p>
            <a:pPr marL="228600"/>
            <a:endParaRPr lang="en-US" sz="1000" b="1" i="1" u="sng" dirty="0" smtClean="0">
              <a:latin typeface="Verdana" pitchFamily="34" charset="0"/>
            </a:endParaRPr>
          </a:p>
          <a:p>
            <a:pPr marL="228600"/>
            <a:endParaRPr lang="en-US" sz="1000" b="1" i="1" u="sng" dirty="0" smtClean="0">
              <a:latin typeface="Verdana" pitchFamily="34" charset="0"/>
            </a:endParaRPr>
          </a:p>
          <a:p>
            <a:pPr marL="228600"/>
            <a:r>
              <a:rPr lang="en-US" sz="1000" b="1" i="1" u="sng" dirty="0" smtClean="0"/>
              <a:t>EL.04.RE.20</a:t>
            </a:r>
            <a:r>
              <a:rPr lang="en-US" sz="1000" i="1" dirty="0" smtClean="0"/>
              <a:t>  Informational Text:  Identify and/or summarize sequence of events, main ideas, facts, supporting details, and opinions in informational and practical selections.</a:t>
            </a:r>
            <a:endParaRPr lang="en-US" sz="10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endParaRPr>
          </a:p>
          <a:p>
            <a:pPr lvl="0" eaLnBrk="0" hangingPunct="0"/>
            <a:r>
              <a:rPr lang="en-US" sz="900" dirty="0" smtClean="0">
                <a:latin typeface="Verdana" pitchFamily="34" charset="0"/>
                <a:ea typeface="Calibri" pitchFamily="34" charset="0"/>
                <a:cs typeface="Arial,Italic"/>
              </a:rPr>
              <a:t>Note:  Although the above boxed standards are NOT Power Standards they are </a:t>
            </a:r>
            <a:r>
              <a:rPr lang="en-US" sz="900" b="1" u="sng" dirty="0" smtClean="0">
                <a:latin typeface="Verdana" pitchFamily="34" charset="0"/>
                <a:ea typeface="Calibri" pitchFamily="34" charset="0"/>
                <a:cs typeface="Arial,Italic"/>
              </a:rPr>
              <a:t>strongly assessed </a:t>
            </a:r>
            <a:r>
              <a:rPr lang="en-US" sz="900" dirty="0" smtClean="0">
                <a:latin typeface="Verdana" pitchFamily="34" charset="0"/>
                <a:ea typeface="Calibri" pitchFamily="34" charset="0"/>
                <a:cs typeface="Arial,Italic"/>
              </a:rPr>
              <a:t>on OAKS for Informational and Literal Text.</a:t>
            </a:r>
            <a:endParaRPr kumimoji="0" lang="en-US" sz="900" b="0" i="0" u="none" strike="noStrike" cap="none" normalizeH="0" baseline="0" dirty="0" smtClean="0">
              <a:ln>
                <a:noFill/>
              </a:ln>
              <a:solidFill>
                <a:schemeClr val="tx1"/>
              </a:solidFill>
              <a:effectLst/>
              <a:latin typeface="Verdana" pitchFamily="34" charset="0"/>
            </a:endParaRPr>
          </a:p>
        </p:txBody>
      </p:sp>
      <p:sp>
        <p:nvSpPr>
          <p:cNvPr id="5" name="TextBox 4"/>
          <p:cNvSpPr txBox="1"/>
          <p:nvPr/>
        </p:nvSpPr>
        <p:spPr>
          <a:xfrm>
            <a:off x="304800" y="228600"/>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Teacher Information page:</a:t>
            </a:r>
            <a:endParaRPr lang="en-US" sz="1200" i="1" dirty="0">
              <a:effectLst>
                <a:outerShdw blurRad="38100" dist="38100" dir="2700000" algn="tl">
                  <a:srgbClr val="000000">
                    <a:alpha val="43137"/>
                  </a:srgbClr>
                </a:outerShdw>
              </a:effectLst>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Text Box 3"/>
          <p:cNvSpPr txBox="1">
            <a:spLocks noChangeArrowheads="1"/>
          </p:cNvSpPr>
          <p:nvPr/>
        </p:nvSpPr>
        <p:spPr bwMode="auto">
          <a:xfrm>
            <a:off x="5562600" y="4876800"/>
            <a:ext cx="4114800" cy="2209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228600" indent="-228600">
              <a:buFont typeface="+mj-lt"/>
              <a:buAutoNum type="arabicPeriod"/>
            </a:pPr>
            <a:r>
              <a:rPr lang="en-US" sz="1000" dirty="0" smtClean="0">
                <a:latin typeface="Verdana" pitchFamily="34" charset="0"/>
              </a:rPr>
              <a:t>The two types of trapeze performers are</a:t>
            </a:r>
          </a:p>
          <a:p>
            <a:endParaRPr lang="en-US" sz="1000" dirty="0" smtClean="0">
              <a:latin typeface="Verdana" pitchFamily="34" charset="0"/>
            </a:endParaRPr>
          </a:p>
          <a:p>
            <a:pPr marL="460375" indent="-225425">
              <a:buFont typeface="+mj-lt"/>
              <a:buAutoNum type="alphaUcPeriod"/>
            </a:pPr>
            <a:r>
              <a:rPr lang="en-US" sz="1000" dirty="0" smtClean="0">
                <a:latin typeface="Verdana" pitchFamily="34" charset="0"/>
              </a:rPr>
              <a:t>flyers and boomers.</a:t>
            </a:r>
          </a:p>
          <a:p>
            <a:pPr marL="460375" indent="-225425">
              <a:buFont typeface="+mj-lt"/>
              <a:buAutoNum type="alphaUcPeriod"/>
            </a:pPr>
            <a:r>
              <a:rPr lang="en-US" sz="1000" dirty="0" smtClean="0">
                <a:latin typeface="Verdana" pitchFamily="34" charset="0"/>
              </a:rPr>
              <a:t>flyers and catchers.</a:t>
            </a:r>
          </a:p>
          <a:p>
            <a:pPr marL="460375" indent="-225425">
              <a:buFont typeface="+mj-lt"/>
              <a:buAutoNum type="alphaUcPeriod"/>
            </a:pPr>
            <a:r>
              <a:rPr lang="en-US" sz="1000" dirty="0" smtClean="0">
                <a:latin typeface="Verdana" pitchFamily="34" charset="0"/>
              </a:rPr>
              <a:t>catchers and balancers.</a:t>
            </a:r>
          </a:p>
          <a:p>
            <a:pPr marL="460375" indent="-225425">
              <a:buFont typeface="+mj-lt"/>
              <a:buAutoNum type="alphaUcPeriod"/>
            </a:pPr>
            <a:r>
              <a:rPr lang="en-US" sz="1000" dirty="0" smtClean="0">
                <a:latin typeface="Verdana" pitchFamily="34" charset="0"/>
              </a:rPr>
              <a:t>swingers and partners.</a:t>
            </a:r>
          </a:p>
          <a:p>
            <a:endParaRPr lang="en-US" sz="1000" dirty="0" smtClean="0">
              <a:latin typeface="Verdana" pitchFamily="34" charset="0"/>
            </a:endParaRPr>
          </a:p>
          <a:p>
            <a:pPr marL="228600" indent="-228600">
              <a:buFont typeface="+mj-lt"/>
              <a:buAutoNum type="arabicPeriod" startAt="2"/>
            </a:pPr>
            <a:r>
              <a:rPr lang="en-US" sz="1000" dirty="0" smtClean="0">
                <a:latin typeface="Verdana" pitchFamily="34" charset="0"/>
              </a:rPr>
              <a:t>A trapeze is most like a</a:t>
            </a:r>
          </a:p>
          <a:p>
            <a:endParaRPr lang="en-US" sz="1000" dirty="0" smtClean="0">
              <a:latin typeface="Verdana" pitchFamily="34" charset="0"/>
            </a:endParaRPr>
          </a:p>
          <a:p>
            <a:pPr marL="452438" indent="-228600">
              <a:buFont typeface="+mj-lt"/>
              <a:buAutoNum type="alphaUcPeriod"/>
            </a:pPr>
            <a:r>
              <a:rPr lang="en-US" sz="1000" dirty="0" smtClean="0">
                <a:latin typeface="Verdana" pitchFamily="34" charset="0"/>
              </a:rPr>
              <a:t>balancing act.</a:t>
            </a:r>
          </a:p>
          <a:p>
            <a:pPr marL="452438" indent="-228600">
              <a:buFont typeface="+mj-lt"/>
              <a:buAutoNum type="alphaUcPeriod"/>
            </a:pPr>
            <a:r>
              <a:rPr lang="en-US" sz="1000" dirty="0" smtClean="0">
                <a:latin typeface="Verdana" pitchFamily="34" charset="0"/>
              </a:rPr>
              <a:t>tight wire.</a:t>
            </a:r>
          </a:p>
          <a:p>
            <a:pPr marL="452438" indent="-228600">
              <a:buFont typeface="+mj-lt"/>
              <a:buAutoNum type="alphaUcPeriod"/>
            </a:pPr>
            <a:r>
              <a:rPr lang="en-US" sz="1000" dirty="0" smtClean="0">
                <a:latin typeface="Verdana" pitchFamily="34" charset="0"/>
              </a:rPr>
              <a:t>very high swing.</a:t>
            </a:r>
          </a:p>
          <a:p>
            <a:pPr marL="452438" indent="-228600">
              <a:buFont typeface="+mj-lt"/>
              <a:buAutoNum type="alphaUcPeriod"/>
            </a:pPr>
            <a:r>
              <a:rPr lang="en-US" sz="1000" dirty="0" smtClean="0">
                <a:latin typeface="Verdana" pitchFamily="34" charset="0"/>
              </a:rPr>
              <a:t>swinging rope.</a:t>
            </a:r>
            <a:endParaRPr kumimoji="0" lang="en-US" sz="1000" b="0" i="0" u="none" strike="noStrike" cap="none" normalizeH="0" baseline="0" dirty="0" smtClean="0">
              <a:ln>
                <a:noFill/>
              </a:ln>
              <a:solidFill>
                <a:schemeClr val="tx1"/>
              </a:solidFill>
              <a:effectLst/>
              <a:latin typeface="Verdana" pitchFamily="34" charset="0"/>
            </a:endParaRPr>
          </a:p>
        </p:txBody>
      </p:sp>
      <p:sp>
        <p:nvSpPr>
          <p:cNvPr id="5" name="Rectangle 4"/>
          <p:cNvSpPr/>
          <p:nvPr/>
        </p:nvSpPr>
        <p:spPr>
          <a:xfrm>
            <a:off x="5410200" y="228600"/>
            <a:ext cx="4343400" cy="2831544"/>
          </a:xfrm>
          <a:prstGeom prst="rect">
            <a:avLst/>
          </a:prstGeom>
        </p:spPr>
        <p:txBody>
          <a:bodyPr wrap="square">
            <a:spAutoFit/>
          </a:bodyPr>
          <a:lstStyle/>
          <a:p>
            <a:endParaRPr lang="en-US" sz="1400" b="1" i="1" u="sng" dirty="0" smtClean="0">
              <a:effectLst>
                <a:outerShdw blurRad="38100" dist="38100" dir="2700000" algn="tl">
                  <a:srgbClr val="000000">
                    <a:alpha val="43137"/>
                  </a:srgbClr>
                </a:outerShdw>
              </a:effectLst>
              <a:latin typeface="Verdana" pitchFamily="34" charset="0"/>
            </a:endParaRPr>
          </a:p>
          <a:p>
            <a:r>
              <a:rPr lang="en-US" sz="1400" b="1" i="1" u="sng" dirty="0" smtClean="0">
                <a:effectLst>
                  <a:outerShdw blurRad="38100" dist="38100" dir="2700000" algn="tl">
                    <a:srgbClr val="000000">
                      <a:alpha val="43137"/>
                    </a:srgbClr>
                  </a:outerShdw>
                </a:effectLst>
                <a:latin typeface="Verdana" pitchFamily="34" charset="0"/>
              </a:rPr>
              <a:t>GREAT PERFORMANCES IN AIR</a:t>
            </a:r>
          </a:p>
          <a:p>
            <a:endParaRPr lang="en-US" sz="1000" i="1" dirty="0" smtClean="0">
              <a:latin typeface="Verdana" pitchFamily="34" charset="0"/>
            </a:endParaRPr>
          </a:p>
          <a:p>
            <a:r>
              <a:rPr lang="en-US" sz="1000" i="1" dirty="0" smtClean="0">
                <a:latin typeface="Verdana" pitchFamily="34" charset="0"/>
              </a:rPr>
              <a:t>Circus performers lead exciting lives. Often they find themselves in the air. Truly, Ringling Brothers and Barnum Bailey Circus is the greatest show on earth.</a:t>
            </a:r>
          </a:p>
          <a:p>
            <a:endParaRPr lang="en-US" sz="1000" i="1" dirty="0" smtClean="0">
              <a:latin typeface="Verdana" pitchFamily="34" charset="0"/>
            </a:endParaRPr>
          </a:p>
          <a:p>
            <a:r>
              <a:rPr lang="en-US" sz="1000" b="1" i="1" dirty="0" smtClean="0">
                <a:latin typeface="Verdana" pitchFamily="34" charset="0"/>
              </a:rPr>
              <a:t>FLYING TRAPEZE</a:t>
            </a:r>
          </a:p>
          <a:p>
            <a:r>
              <a:rPr lang="en-US" sz="1000" dirty="0" smtClean="0">
                <a:latin typeface="Verdana" pitchFamily="34" charset="0"/>
              </a:rPr>
              <a:t>A trapeze is like a swing—a very high swing. The rigging</a:t>
            </a:r>
          </a:p>
          <a:p>
            <a:r>
              <a:rPr lang="en-US" sz="1000" dirty="0" smtClean="0">
                <a:latin typeface="Verdana" pitchFamily="34" charset="0"/>
              </a:rPr>
              <a:t>that holds a trapeze is 33 feet off the arena floor. Most</a:t>
            </a:r>
          </a:p>
          <a:p>
            <a:r>
              <a:rPr lang="en-US" sz="1000" dirty="0" smtClean="0">
                <a:latin typeface="Verdana" pitchFamily="34" charset="0"/>
              </a:rPr>
              <a:t>trapeze bars weigh about 10 pounds. Performers called</a:t>
            </a:r>
          </a:p>
          <a:p>
            <a:r>
              <a:rPr lang="en-US" sz="1000" dirty="0" smtClean="0">
                <a:latin typeface="Verdana" pitchFamily="34" charset="0"/>
              </a:rPr>
              <a:t>flyers and catchers swing back and forth on the trapeze. </a:t>
            </a:r>
          </a:p>
          <a:p>
            <a:endParaRPr lang="en-US" sz="1000" dirty="0" smtClean="0">
              <a:latin typeface="Verdana" pitchFamily="34" charset="0"/>
            </a:endParaRPr>
          </a:p>
          <a:p>
            <a:r>
              <a:rPr lang="en-US" sz="1000" dirty="0" err="1" smtClean="0">
                <a:latin typeface="Verdana" pitchFamily="34" charset="0"/>
              </a:rPr>
              <a:t>Aflyer</a:t>
            </a:r>
            <a:r>
              <a:rPr lang="en-US" sz="1000" dirty="0" smtClean="0">
                <a:latin typeface="Verdana" pitchFamily="34" charset="0"/>
              </a:rPr>
              <a:t> will let go and perform a daring stunt in midair. The</a:t>
            </a:r>
          </a:p>
          <a:p>
            <a:r>
              <a:rPr lang="en-US" sz="1000" dirty="0" smtClean="0">
                <a:latin typeface="Verdana" pitchFamily="34" charset="0"/>
              </a:rPr>
              <a:t>catcher then swings out and catches the flyer. To complete a</a:t>
            </a:r>
          </a:p>
          <a:p>
            <a:r>
              <a:rPr lang="en-US" sz="1000" dirty="0" smtClean="0">
                <a:latin typeface="Verdana" pitchFamily="34" charset="0"/>
              </a:rPr>
              <a:t>triple somersault, a flyer must go about 60 miles an hour. For</a:t>
            </a:r>
          </a:p>
          <a:p>
            <a:r>
              <a:rPr lang="en-US" sz="1000" dirty="0" smtClean="0">
                <a:latin typeface="Verdana" pitchFamily="34" charset="0"/>
              </a:rPr>
              <a:t>a quadruple, the flyer travels about 80 miles per hour.</a:t>
            </a:r>
            <a:endParaRPr lang="en-US" sz="1000" dirty="0">
              <a:latin typeface="Verdana" pitchFamily="34" charset="0"/>
            </a:endParaRPr>
          </a:p>
        </p:txBody>
      </p:sp>
      <p:grpSp>
        <p:nvGrpSpPr>
          <p:cNvPr id="8" name="Group 7"/>
          <p:cNvGrpSpPr/>
          <p:nvPr/>
        </p:nvGrpSpPr>
        <p:grpSpPr>
          <a:xfrm>
            <a:off x="6019800" y="3124201"/>
            <a:ext cx="2895600" cy="1447799"/>
            <a:chOff x="6019800" y="2819400"/>
            <a:chExt cx="3581400" cy="1829573"/>
          </a:xfrm>
        </p:grpSpPr>
        <p:pic>
          <p:nvPicPr>
            <p:cNvPr id="6" name="Picture 2"/>
            <p:cNvPicPr>
              <a:picLocks noChangeAspect="1" noChangeArrowheads="1"/>
            </p:cNvPicPr>
            <p:nvPr/>
          </p:nvPicPr>
          <p:blipFill>
            <a:blip r:embed="rId3" cstate="print"/>
            <a:srcRect/>
            <a:stretch>
              <a:fillRect/>
            </a:stretch>
          </p:blipFill>
          <p:spPr bwMode="auto">
            <a:xfrm>
              <a:off x="6019800" y="2819400"/>
              <a:ext cx="3581400" cy="935068"/>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6019800" y="3733800"/>
              <a:ext cx="3505200" cy="915173"/>
            </a:xfrm>
            <a:prstGeom prst="rect">
              <a:avLst/>
            </a:prstGeom>
            <a:noFill/>
            <a:ln w="9525">
              <a:noFill/>
              <a:miter lim="800000"/>
              <a:headEnd/>
              <a:tailEnd/>
            </a:ln>
          </p:spPr>
        </p:pic>
      </p:grpSp>
      <p:sp>
        <p:nvSpPr>
          <p:cNvPr id="9" name="Rectangle 8"/>
          <p:cNvSpPr/>
          <p:nvPr/>
        </p:nvSpPr>
        <p:spPr>
          <a:xfrm>
            <a:off x="5486400" y="7239000"/>
            <a:ext cx="1856598" cy="215444"/>
          </a:xfrm>
          <a:prstGeom prst="rect">
            <a:avLst/>
          </a:prstGeom>
        </p:spPr>
        <p:txBody>
          <a:bodyPr wrap="none">
            <a:spAutoFit/>
          </a:bodyPr>
          <a:lstStyle/>
          <a:p>
            <a:r>
              <a:rPr lang="en-US" sz="800" dirty="0" smtClean="0">
                <a:latin typeface="Verdana" pitchFamily="34" charset="0"/>
              </a:rPr>
              <a:t>Oregon Dept. of Education 2005</a:t>
            </a:r>
            <a:endParaRPr lang="en-US" sz="8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381000" y="304800"/>
            <a:ext cx="4419600" cy="6463308"/>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More Than Just a Snack Food</a:t>
            </a:r>
          </a:p>
          <a:p>
            <a:r>
              <a:rPr lang="en-US" sz="1000" dirty="0" smtClean="0">
                <a:latin typeface="Verdana" pitchFamily="34" charset="0"/>
              </a:rPr>
              <a:t>by </a:t>
            </a:r>
            <a:r>
              <a:rPr lang="en-US" sz="1000" dirty="0" err="1" smtClean="0">
                <a:latin typeface="Verdana" pitchFamily="34" charset="0"/>
              </a:rPr>
              <a:t>Sandie</a:t>
            </a:r>
            <a:r>
              <a:rPr lang="en-US" sz="1000" dirty="0" smtClean="0">
                <a:latin typeface="Verdana" pitchFamily="34" charset="0"/>
              </a:rPr>
              <a:t> Lee</a:t>
            </a:r>
          </a:p>
          <a:p>
            <a:endParaRPr lang="en-US" sz="1000" dirty="0" smtClean="0">
              <a:latin typeface="Verdana" pitchFamily="34" charset="0"/>
            </a:endParaRPr>
          </a:p>
          <a:p>
            <a:endParaRPr lang="en-US" sz="1000" dirty="0" smtClean="0">
              <a:latin typeface="Verdana" pitchFamily="34" charset="0"/>
            </a:endParaRPr>
          </a:p>
          <a:p>
            <a:r>
              <a:rPr lang="en-US" sz="1000" dirty="0" smtClean="0">
                <a:latin typeface="Verdana" pitchFamily="34" charset="0"/>
              </a:rPr>
              <a:t>It’s been around for over 5000 years. It was an important staple to the Aztec Indians and it even helped in the inventing of the first microwave oven. Can you guess what it is? That’s right, it’s popcorn.</a:t>
            </a:r>
          </a:p>
          <a:p>
            <a:endParaRPr lang="en-US" sz="1000" dirty="0" smtClean="0">
              <a:latin typeface="Verdana" pitchFamily="34" charset="0"/>
            </a:endParaRPr>
          </a:p>
          <a:p>
            <a:r>
              <a:rPr lang="en-US" sz="1000" dirty="0" smtClean="0">
                <a:latin typeface="Verdana" pitchFamily="34" charset="0"/>
              </a:rPr>
              <a:t>The oldest corn ever discovered, was found in a New Mexico rock formation called “the Bat Cave.” These ears of corn ranging from smaller than a penny to about 10cm long, are thought to be approximately, 5600 years old. Kernels of corn have also been found in tombs in Peru and some still pop after 1000 years.</a:t>
            </a:r>
          </a:p>
          <a:p>
            <a:endParaRPr lang="en-US" sz="1000" dirty="0" smtClean="0">
              <a:latin typeface="Verdana" pitchFamily="34" charset="0"/>
            </a:endParaRPr>
          </a:p>
          <a:p>
            <a:r>
              <a:rPr lang="en-US" sz="1000" dirty="0" smtClean="0">
                <a:latin typeface="Verdana" pitchFamily="34" charset="0"/>
              </a:rPr>
              <a:t>Popcorn was known as </a:t>
            </a:r>
            <a:r>
              <a:rPr lang="en-US" sz="1000" i="1" dirty="0" err="1" smtClean="0">
                <a:latin typeface="Verdana" pitchFamily="34" charset="0"/>
              </a:rPr>
              <a:t>momchitl</a:t>
            </a:r>
            <a:r>
              <a:rPr lang="en-US" sz="1000" i="1" dirty="0" smtClean="0">
                <a:latin typeface="Verdana" pitchFamily="34" charset="0"/>
              </a:rPr>
              <a:t> to the 16th century Aztec Indians, and played </a:t>
            </a:r>
            <a:r>
              <a:rPr lang="en-US" sz="1000" dirty="0" smtClean="0">
                <a:latin typeface="Verdana" pitchFamily="34" charset="0"/>
              </a:rPr>
              <a:t>an important role in their lives. They used it not only as a food source, but also in their ceremonies.</a:t>
            </a:r>
          </a:p>
          <a:p>
            <a:endParaRPr lang="en-US" sz="1000" dirty="0" smtClean="0">
              <a:latin typeface="Verdana" pitchFamily="34" charset="0"/>
            </a:endParaRPr>
          </a:p>
          <a:p>
            <a:r>
              <a:rPr lang="en-US" sz="1000" dirty="0" smtClean="0">
                <a:latin typeface="Verdana" pitchFamily="34" charset="0"/>
              </a:rPr>
              <a:t>Garlands and headdresses were made from thick rows of popcorn and used in traditional dances. Popcorn was also thought to bring peace and goodwill. Perhaps that is why, statues of one of their most important gods, </a:t>
            </a:r>
            <a:r>
              <a:rPr lang="en-US" sz="1000" dirty="0" err="1" smtClean="0">
                <a:latin typeface="Verdana" pitchFamily="34" charset="0"/>
              </a:rPr>
              <a:t>Tlaloc</a:t>
            </a:r>
            <a:r>
              <a:rPr lang="en-US" sz="1000" dirty="0" smtClean="0">
                <a:latin typeface="Verdana" pitchFamily="34" charset="0"/>
              </a:rPr>
              <a:t> </a:t>
            </a:r>
            <a:r>
              <a:rPr lang="en-US" sz="1000" i="1" dirty="0" smtClean="0">
                <a:latin typeface="Verdana" pitchFamily="34" charset="0"/>
              </a:rPr>
              <a:t>(</a:t>
            </a:r>
            <a:r>
              <a:rPr lang="en-US" sz="1000" i="1" dirty="0" err="1" smtClean="0">
                <a:latin typeface="Verdana" pitchFamily="34" charset="0"/>
              </a:rPr>
              <a:t>Tlahloc</a:t>
            </a:r>
            <a:r>
              <a:rPr lang="en-US" sz="1000" i="1" dirty="0" smtClean="0">
                <a:latin typeface="Verdana" pitchFamily="34" charset="0"/>
              </a:rPr>
              <a:t>), </a:t>
            </a:r>
            <a:r>
              <a:rPr lang="en-US" sz="1000" dirty="0" smtClean="0">
                <a:latin typeface="Verdana" pitchFamily="34" charset="0"/>
              </a:rPr>
              <a:t>their ancient god of rain, was also adorned with popcorn necklaces.</a:t>
            </a:r>
          </a:p>
          <a:p>
            <a:endParaRPr lang="en-US" sz="1000" dirty="0" smtClean="0">
              <a:latin typeface="Verdana" pitchFamily="34" charset="0"/>
            </a:endParaRPr>
          </a:p>
          <a:p>
            <a:r>
              <a:rPr lang="en-US" sz="1000" dirty="0" smtClean="0">
                <a:latin typeface="Verdana" pitchFamily="34" charset="0"/>
              </a:rPr>
              <a:t>One account tells of the Aztec people scattering </a:t>
            </a:r>
            <a:r>
              <a:rPr lang="en-US" sz="1000" i="1" dirty="0" err="1" smtClean="0">
                <a:latin typeface="Verdana" pitchFamily="34" charset="0"/>
              </a:rPr>
              <a:t>momchitl</a:t>
            </a:r>
            <a:r>
              <a:rPr lang="en-US" sz="1000" i="1" dirty="0" smtClean="0">
                <a:latin typeface="Verdana" pitchFamily="34" charset="0"/>
              </a:rPr>
              <a:t> before the </a:t>
            </a:r>
            <a:r>
              <a:rPr lang="en-US" sz="1000" dirty="0" smtClean="0">
                <a:latin typeface="Verdana" pitchFamily="34" charset="0"/>
              </a:rPr>
              <a:t>fishermen went out to sea. The popped corn represented hailstones and was given to the god of water, in hopes of a safe journey for them.</a:t>
            </a:r>
          </a:p>
          <a:p>
            <a:endParaRPr lang="en-US" sz="1000" dirty="0" smtClean="0">
              <a:latin typeface="Verdana" pitchFamily="34" charset="0"/>
            </a:endParaRPr>
          </a:p>
          <a:p>
            <a:r>
              <a:rPr lang="en-US" sz="1000" dirty="0" smtClean="0">
                <a:latin typeface="Verdana" pitchFamily="34" charset="0"/>
              </a:rPr>
              <a:t>Popcorn poppers have changed drastically over the years. Some ancient poppers were made out of soapstone or clay. </a:t>
            </a:r>
          </a:p>
          <a:p>
            <a:endParaRPr lang="en-US" sz="1000" dirty="0" smtClean="0">
              <a:latin typeface="Verdana" pitchFamily="34" charset="0"/>
            </a:endParaRPr>
          </a:p>
          <a:p>
            <a:r>
              <a:rPr lang="en-US" sz="1000" dirty="0" smtClean="0">
                <a:latin typeface="Verdana" pitchFamily="34" charset="0"/>
              </a:rPr>
              <a:t>This covered bowl was hung from a tripod-like holder and placed directly over the fire. Another method of popping corn is from the </a:t>
            </a:r>
            <a:r>
              <a:rPr lang="en-US" sz="1000" dirty="0" err="1" smtClean="0">
                <a:latin typeface="Verdana" pitchFamily="34" charset="0"/>
              </a:rPr>
              <a:t>Winnabago</a:t>
            </a:r>
            <a:r>
              <a:rPr lang="en-US" sz="1000" dirty="0" smtClean="0">
                <a:latin typeface="Verdana" pitchFamily="34" charset="0"/>
              </a:rPr>
              <a:t> Indians. They just stabbed a pointy stick through the entire cob, then held it close to the fire. When finished, it was eaten like corn-on-the-cob.</a:t>
            </a:r>
          </a:p>
          <a:p>
            <a:endParaRPr lang="en-US" sz="1000" dirty="0" smtClean="0">
              <a:latin typeface="Verdana" pitchFamily="34" charset="0"/>
            </a:endParaRPr>
          </a:p>
          <a:p>
            <a:endParaRPr lang="en-US" sz="1000" dirty="0" smtClean="0">
              <a:latin typeface="Verdana" pitchFamily="34" charset="0"/>
            </a:endParaRPr>
          </a:p>
        </p:txBody>
      </p:sp>
      <p:pic>
        <p:nvPicPr>
          <p:cNvPr id="5" name="Picture 2"/>
          <p:cNvPicPr>
            <a:picLocks noChangeAspect="1" noChangeArrowheads="1"/>
          </p:cNvPicPr>
          <p:nvPr/>
        </p:nvPicPr>
        <p:blipFill>
          <a:blip r:embed="rId3" cstate="print"/>
          <a:srcRect/>
          <a:stretch>
            <a:fillRect/>
          </a:stretch>
        </p:blipFill>
        <p:spPr bwMode="auto">
          <a:xfrm>
            <a:off x="3962400" y="381000"/>
            <a:ext cx="510541" cy="605726"/>
          </a:xfrm>
          <a:prstGeom prst="rect">
            <a:avLst/>
          </a:prstGeom>
          <a:noFill/>
          <a:ln w="9525">
            <a:noFill/>
            <a:miter lim="800000"/>
            <a:headEnd/>
            <a:tailEnd/>
          </a:ln>
          <a:effectLst/>
        </p:spPr>
      </p:pic>
      <p:sp>
        <p:nvSpPr>
          <p:cNvPr id="6" name="Rectangle 5"/>
          <p:cNvSpPr/>
          <p:nvPr/>
        </p:nvSpPr>
        <p:spPr>
          <a:xfrm>
            <a:off x="5562600" y="228600"/>
            <a:ext cx="3962400" cy="6801862"/>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The Old Coat</a:t>
            </a:r>
          </a:p>
          <a:p>
            <a:r>
              <a:rPr lang="en-US" sz="1000" dirty="0" smtClean="0">
                <a:latin typeface="Verdana" pitchFamily="34" charset="0"/>
              </a:rPr>
              <a:t>by </a:t>
            </a:r>
            <a:r>
              <a:rPr lang="en-US" sz="1000" dirty="0" err="1" smtClean="0">
                <a:latin typeface="Verdana" pitchFamily="34" charset="0"/>
              </a:rPr>
              <a:t>Siv</a:t>
            </a:r>
            <a:r>
              <a:rPr lang="en-US" sz="1000" dirty="0" smtClean="0">
                <a:latin typeface="Verdana" pitchFamily="34" charset="0"/>
              </a:rPr>
              <a:t> </a:t>
            </a:r>
            <a:r>
              <a:rPr lang="en-US" sz="1000" dirty="0" err="1" smtClean="0">
                <a:latin typeface="Verdana" pitchFamily="34" charset="0"/>
              </a:rPr>
              <a:t>Cedering</a:t>
            </a:r>
            <a:endParaRPr lang="en-US" sz="1000" dirty="0" smtClean="0">
              <a:latin typeface="Verdana" pitchFamily="34" charset="0"/>
            </a:endParaRPr>
          </a:p>
          <a:p>
            <a:endParaRPr lang="en-US" sz="1000" dirty="0" smtClean="0">
              <a:latin typeface="Verdana" pitchFamily="34" charset="0"/>
            </a:endParaRPr>
          </a:p>
          <a:p>
            <a:r>
              <a:rPr lang="en-US" sz="1000" dirty="0" smtClean="0">
                <a:latin typeface="Verdana" pitchFamily="34" charset="0"/>
              </a:rPr>
              <a:t>The old coat that hangs on the porch</a:t>
            </a:r>
          </a:p>
          <a:p>
            <a:r>
              <a:rPr lang="en-US" sz="1000" dirty="0" smtClean="0">
                <a:latin typeface="Verdana" pitchFamily="34" charset="0"/>
              </a:rPr>
              <a:t>doesn’t seem to think</a:t>
            </a:r>
          </a:p>
          <a:p>
            <a:r>
              <a:rPr lang="en-US" sz="1000" dirty="0" smtClean="0">
                <a:latin typeface="Verdana" pitchFamily="34" charset="0"/>
              </a:rPr>
              <a:t>or dream,</a:t>
            </a:r>
          </a:p>
          <a:p>
            <a:endParaRPr lang="en-US" sz="1000" dirty="0" smtClean="0">
              <a:latin typeface="Verdana" pitchFamily="34" charset="0"/>
            </a:endParaRPr>
          </a:p>
          <a:p>
            <a:r>
              <a:rPr lang="en-US" sz="1000" dirty="0" smtClean="0">
                <a:latin typeface="Verdana" pitchFamily="34" charset="0"/>
              </a:rPr>
              <a:t>but it goes along</a:t>
            </a:r>
          </a:p>
          <a:p>
            <a:r>
              <a:rPr lang="en-US" sz="1000" dirty="0" smtClean="0">
                <a:latin typeface="Verdana" pitchFamily="34" charset="0"/>
              </a:rPr>
              <a:t>when grandpa walks to the barn</a:t>
            </a:r>
          </a:p>
          <a:p>
            <a:r>
              <a:rPr lang="en-US" sz="1000" dirty="0" smtClean="0">
                <a:latin typeface="Verdana" pitchFamily="34" charset="0"/>
              </a:rPr>
              <a:t>to see that the horse is fed.</a:t>
            </a:r>
          </a:p>
          <a:p>
            <a:endParaRPr lang="en-US" sz="1000" dirty="0" smtClean="0">
              <a:latin typeface="Verdana" pitchFamily="34" charset="0"/>
            </a:endParaRPr>
          </a:p>
          <a:p>
            <a:r>
              <a:rPr lang="en-US" sz="1000" dirty="0" smtClean="0">
                <a:latin typeface="Verdana" pitchFamily="34" charset="0"/>
              </a:rPr>
              <a:t>It covers grandma’s apron</a:t>
            </a:r>
          </a:p>
          <a:p>
            <a:r>
              <a:rPr lang="en-US" sz="1000" dirty="0" smtClean="0">
                <a:latin typeface="Verdana" pitchFamily="34" charset="0"/>
              </a:rPr>
              <a:t>when she goes outside</a:t>
            </a:r>
          </a:p>
          <a:p>
            <a:r>
              <a:rPr lang="en-US" sz="1000" dirty="0" smtClean="0">
                <a:latin typeface="Verdana" pitchFamily="34" charset="0"/>
              </a:rPr>
              <a:t>to give the birds some bread.</a:t>
            </a:r>
          </a:p>
          <a:p>
            <a:endParaRPr lang="en-US" sz="1000" dirty="0" smtClean="0">
              <a:latin typeface="Verdana" pitchFamily="34" charset="0"/>
            </a:endParaRPr>
          </a:p>
          <a:p>
            <a:r>
              <a:rPr lang="en-US" sz="1000" dirty="0" smtClean="0">
                <a:latin typeface="Verdana" pitchFamily="34" charset="0"/>
              </a:rPr>
              <a:t>It flaps its sleeves</a:t>
            </a:r>
          </a:p>
          <a:p>
            <a:r>
              <a:rPr lang="en-US" sz="1000" dirty="0" smtClean="0">
                <a:latin typeface="Verdana" pitchFamily="34" charset="0"/>
              </a:rPr>
              <a:t>when mother runs to the coop</a:t>
            </a:r>
          </a:p>
          <a:p>
            <a:r>
              <a:rPr lang="en-US" sz="1000" dirty="0" smtClean="0">
                <a:latin typeface="Verdana" pitchFamily="34" charset="0"/>
              </a:rPr>
              <a:t>to check if the hens have laid.</a:t>
            </a:r>
          </a:p>
          <a:p>
            <a:endParaRPr lang="en-US" sz="1000" dirty="0" smtClean="0">
              <a:latin typeface="Verdana" pitchFamily="34" charset="0"/>
            </a:endParaRPr>
          </a:p>
          <a:p>
            <a:r>
              <a:rPr lang="en-US" sz="1000" dirty="0" smtClean="0">
                <a:latin typeface="Verdana" pitchFamily="34" charset="0"/>
              </a:rPr>
              <a:t>It buttons up tight in the storm</a:t>
            </a:r>
          </a:p>
          <a:p>
            <a:r>
              <a:rPr lang="en-US" sz="1000" dirty="0" smtClean="0">
                <a:latin typeface="Verdana" pitchFamily="34" charset="0"/>
              </a:rPr>
              <a:t>to keep father warm</a:t>
            </a:r>
          </a:p>
          <a:p>
            <a:r>
              <a:rPr lang="en-US" sz="1000" dirty="0" smtClean="0">
                <a:latin typeface="Verdana" pitchFamily="34" charset="0"/>
              </a:rPr>
              <a:t>when he puts the tools away in the shed.</a:t>
            </a:r>
          </a:p>
          <a:p>
            <a:endParaRPr lang="en-US" sz="1000" dirty="0" smtClean="0">
              <a:latin typeface="Verdana" pitchFamily="34" charset="0"/>
            </a:endParaRPr>
          </a:p>
          <a:p>
            <a:r>
              <a:rPr lang="en-US" sz="1000" dirty="0" smtClean="0">
                <a:latin typeface="Verdana" pitchFamily="34" charset="0"/>
              </a:rPr>
              <a:t>And in the evening, before I go to bed,</a:t>
            </a:r>
          </a:p>
          <a:p>
            <a:r>
              <a:rPr lang="en-US" sz="1000" dirty="0" smtClean="0">
                <a:latin typeface="Verdana" pitchFamily="34" charset="0"/>
              </a:rPr>
              <a:t>it stands with sleeves rolled up</a:t>
            </a:r>
          </a:p>
          <a:p>
            <a:r>
              <a:rPr lang="en-US" sz="1000" dirty="0" smtClean="0">
                <a:latin typeface="Verdana" pitchFamily="34" charset="0"/>
              </a:rPr>
              <a:t>in the yard</a:t>
            </a:r>
          </a:p>
          <a:p>
            <a:endParaRPr lang="en-US" sz="1000" dirty="0" smtClean="0">
              <a:latin typeface="Verdana" pitchFamily="34" charset="0"/>
            </a:endParaRPr>
          </a:p>
          <a:p>
            <a:r>
              <a:rPr lang="en-US" sz="1000" dirty="0" smtClean="0">
                <a:latin typeface="Verdana" pitchFamily="34" charset="0"/>
              </a:rPr>
              <a:t>looking for coat constellations</a:t>
            </a:r>
          </a:p>
          <a:p>
            <a:r>
              <a:rPr lang="en-US" sz="1000" dirty="0" smtClean="0">
                <a:latin typeface="Verdana" pitchFamily="34" charset="0"/>
              </a:rPr>
              <a:t>or the flapping wings</a:t>
            </a:r>
          </a:p>
          <a:p>
            <a:r>
              <a:rPr lang="en-US" sz="1000" dirty="0" smtClean="0">
                <a:latin typeface="Verdana" pitchFamily="34" charset="0"/>
              </a:rPr>
              <a:t>of some old coat bird. </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r>
              <a:rPr lang="en-US" sz="1000" b="1" i="1" dirty="0" smtClean="0">
                <a:latin typeface="Verdana" pitchFamily="34" charset="0"/>
              </a:rPr>
              <a:t>The Old Coat</a:t>
            </a: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startAt="10"/>
            </a:pPr>
            <a:r>
              <a:rPr lang="en-US" sz="900" dirty="0" smtClean="0">
                <a:latin typeface="Verdana" pitchFamily="34" charset="0"/>
              </a:rPr>
              <a:t>Which sentence best summarizes the poem?</a:t>
            </a:r>
          </a:p>
          <a:p>
            <a:endParaRPr lang="en-US" sz="900" dirty="0" smtClean="0">
              <a:latin typeface="Verdana" pitchFamily="34" charset="0"/>
            </a:endParaRPr>
          </a:p>
          <a:p>
            <a:pPr marL="452438" indent="-228600">
              <a:buFont typeface="+mj-lt"/>
              <a:buAutoNum type="alphaUcPeriod"/>
            </a:pPr>
            <a:r>
              <a:rPr lang="en-US" sz="900" dirty="0" smtClean="0">
                <a:latin typeface="Verdana" pitchFamily="34" charset="0"/>
              </a:rPr>
              <a:t>The family members use the old coat for different reasons.</a:t>
            </a:r>
          </a:p>
          <a:p>
            <a:pPr marL="452438" indent="-228600">
              <a:buFont typeface="+mj-lt"/>
              <a:buAutoNum type="alphaUcPeriod"/>
            </a:pPr>
            <a:r>
              <a:rPr lang="en-US" sz="900" dirty="0" smtClean="0">
                <a:latin typeface="Verdana" pitchFamily="34" charset="0"/>
              </a:rPr>
              <a:t>The old coat enjoys being worn in the summer time.</a:t>
            </a:r>
          </a:p>
          <a:p>
            <a:pPr marL="452438" indent="-228600">
              <a:buFont typeface="+mj-lt"/>
              <a:buAutoNum type="alphaUcPeriod"/>
            </a:pPr>
            <a:r>
              <a:rPr lang="en-US" sz="900" dirty="0" smtClean="0">
                <a:latin typeface="Verdana" pitchFamily="34" charset="0"/>
              </a:rPr>
              <a:t>The family members enjoy feeding animals.</a:t>
            </a:r>
          </a:p>
          <a:p>
            <a:pPr marL="452438" indent="-228600">
              <a:buFont typeface="+mj-lt"/>
              <a:buAutoNum type="alphaUcPeriod"/>
            </a:pPr>
            <a:r>
              <a:rPr lang="en-US" sz="900" dirty="0" smtClean="0">
                <a:latin typeface="Verdana" pitchFamily="34" charset="0"/>
              </a:rPr>
              <a:t>The old coat likes to flap its sleeves.</a:t>
            </a:r>
          </a:p>
          <a:p>
            <a:pPr marL="452438" indent="-228600"/>
            <a:endParaRPr lang="en-US" sz="900" dirty="0">
              <a:latin typeface="Verdana" pitchFamily="34" charset="0"/>
            </a:endParaRPr>
          </a:p>
        </p:txBody>
      </p:sp>
      <p:sp>
        <p:nvSpPr>
          <p:cNvPr id="7" name="Rectangle 6"/>
          <p:cNvSpPr/>
          <p:nvPr/>
        </p:nvSpPr>
        <p:spPr>
          <a:xfrm>
            <a:off x="5631841" y="7315200"/>
            <a:ext cx="1835759" cy="215444"/>
          </a:xfrm>
          <a:prstGeom prst="rect">
            <a:avLst/>
          </a:prstGeom>
        </p:spPr>
        <p:txBody>
          <a:bodyPr wrap="none">
            <a:spAutoFit/>
          </a:bodyPr>
          <a:lstStyle/>
          <a:p>
            <a:r>
              <a:rPr lang="en-US" sz="800" dirty="0" smtClean="0">
                <a:latin typeface="Verdana" pitchFamily="34" charset="0"/>
              </a:rPr>
              <a:t>Ohio State Released Tests 2007</a:t>
            </a:r>
            <a:endParaRPr lang="en-US" sz="8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4" name="Rectangle 3"/>
          <p:cNvSpPr/>
          <p:nvPr/>
        </p:nvSpPr>
        <p:spPr>
          <a:xfrm>
            <a:off x="5562600" y="304800"/>
            <a:ext cx="4038600" cy="7125027"/>
          </a:xfrm>
          <a:prstGeom prst="rect">
            <a:avLst/>
          </a:prstGeom>
        </p:spPr>
        <p:txBody>
          <a:bodyPr wrap="square">
            <a:spAutoFit/>
          </a:bodyPr>
          <a:lstStyle/>
          <a:p>
            <a:r>
              <a:rPr lang="en-US" sz="1000" dirty="0" smtClean="0">
                <a:latin typeface="Verdana" pitchFamily="34" charset="0"/>
              </a:rPr>
              <a:t>Today, we have microwave ovens that do all the popping for us. In fact, it was popcorn that actually helped invent the first microwave. </a:t>
            </a:r>
          </a:p>
          <a:p>
            <a:endParaRPr lang="en-US" sz="1000" dirty="0" smtClean="0">
              <a:latin typeface="Verdana" pitchFamily="34" charset="0"/>
            </a:endParaRPr>
          </a:p>
          <a:p>
            <a:r>
              <a:rPr lang="en-US" sz="1000" dirty="0" smtClean="0">
                <a:latin typeface="Verdana" pitchFamily="34" charset="0"/>
              </a:rPr>
              <a:t>In 1946 an engineer by the name of Perry Spencer was experimenting with a new vacuum tube called a magnetron. (Magnetrons are used to produce the high energy that is used in microwaves.) When he was working with the </a:t>
            </a:r>
            <a:r>
              <a:rPr lang="en-US" sz="1000" dirty="0" err="1" smtClean="0">
                <a:latin typeface="Verdana" pitchFamily="34" charset="0"/>
              </a:rPr>
              <a:t>magnatron</a:t>
            </a:r>
            <a:r>
              <a:rPr lang="en-US" sz="1000" dirty="0" smtClean="0">
                <a:latin typeface="Verdana" pitchFamily="34" charset="0"/>
              </a:rPr>
              <a:t>, he realized the candy bar in his pocket had melted. So being the electronics whiz that he was, Percy Spencer had an idea and immediately sent for some popcorn. </a:t>
            </a:r>
          </a:p>
          <a:p>
            <a:endParaRPr lang="en-US" sz="1000" dirty="0" smtClean="0">
              <a:latin typeface="Verdana" pitchFamily="34" charset="0"/>
            </a:endParaRPr>
          </a:p>
          <a:p>
            <a:r>
              <a:rPr lang="en-US" sz="1000" dirty="0" smtClean="0">
                <a:latin typeface="Verdana" pitchFamily="34" charset="0"/>
              </a:rPr>
              <a:t>This time he placed the popcorn kernels near the tube and soon history was made. The kernels popped and he went on to create the first microwave oven. </a:t>
            </a:r>
          </a:p>
          <a:p>
            <a:endParaRPr lang="en-US" sz="1000" dirty="0" smtClean="0">
              <a:latin typeface="Verdana" pitchFamily="34" charset="0"/>
            </a:endParaRPr>
          </a:p>
          <a:p>
            <a:r>
              <a:rPr lang="en-US" sz="1000" dirty="0" smtClean="0">
                <a:latin typeface="Verdana" pitchFamily="34" charset="0"/>
              </a:rPr>
              <a:t>Who knew popcorn had such a history? From caves to ceremonies to microwaves, this fun food has seen it all. Perhaps that’s why it has</a:t>
            </a:r>
          </a:p>
          <a:p>
            <a:r>
              <a:rPr lang="en-US" sz="1000" dirty="0" smtClean="0">
                <a:latin typeface="Verdana" pitchFamily="34" charset="0"/>
              </a:rPr>
              <a:t>stood the test of time and still remains a favorite</a:t>
            </a:r>
          </a:p>
          <a:p>
            <a:r>
              <a:rPr lang="en-US" sz="1000" dirty="0" smtClean="0">
                <a:latin typeface="Verdana" pitchFamily="34" charset="0"/>
              </a:rPr>
              <a:t>today. </a:t>
            </a:r>
          </a:p>
          <a:p>
            <a:endParaRPr lang="en-US" sz="1000" dirty="0" smtClean="0">
              <a:latin typeface="Verdana" pitchFamily="34" charset="0"/>
            </a:endParaRPr>
          </a:p>
          <a:p>
            <a:r>
              <a:rPr lang="en-US" sz="1000" b="1" i="1" dirty="0" smtClean="0">
                <a:latin typeface="Verdana" pitchFamily="34" charset="0"/>
              </a:rPr>
              <a:t>More Than Just a Snack Food</a:t>
            </a:r>
          </a:p>
          <a:p>
            <a:endParaRPr lang="en-US" sz="1000" dirty="0" smtClean="0">
              <a:latin typeface="Verdana" pitchFamily="34" charset="0"/>
            </a:endParaRPr>
          </a:p>
          <a:p>
            <a:pPr marL="228600" indent="-228600">
              <a:buFont typeface="+mj-lt"/>
              <a:buAutoNum type="arabicPeriod" startAt="3"/>
            </a:pPr>
            <a:r>
              <a:rPr lang="en-US" sz="900" dirty="0" smtClean="0">
                <a:latin typeface="Verdana" pitchFamily="34" charset="0"/>
              </a:rPr>
              <a:t>When did people first start popping popcorn?</a:t>
            </a:r>
          </a:p>
          <a:p>
            <a:endParaRPr lang="en-US" sz="900" dirty="0" smtClean="0">
              <a:latin typeface="Verdana" pitchFamily="34" charset="0"/>
            </a:endParaRPr>
          </a:p>
          <a:p>
            <a:pPr marL="452438" indent="-228600">
              <a:buFont typeface="+mj-lt"/>
              <a:buAutoNum type="alphaUcPeriod"/>
            </a:pPr>
            <a:r>
              <a:rPr lang="en-US" sz="900" dirty="0" smtClean="0">
                <a:latin typeface="Verdana" pitchFamily="34" charset="0"/>
              </a:rPr>
              <a:t>shortly after the microwave was invented </a:t>
            </a:r>
          </a:p>
          <a:p>
            <a:pPr marL="452438" indent="-228600">
              <a:buFont typeface="+mj-lt"/>
              <a:buAutoNum type="alphaUcPeriod"/>
            </a:pPr>
            <a:r>
              <a:rPr lang="en-US" sz="900" dirty="0" smtClean="0">
                <a:latin typeface="Verdana" pitchFamily="34" charset="0"/>
              </a:rPr>
              <a:t> in 1946</a:t>
            </a:r>
          </a:p>
          <a:p>
            <a:pPr marL="452438" indent="-228600">
              <a:buFont typeface="+mj-lt"/>
              <a:buAutoNum type="alphaUcPeriod"/>
            </a:pPr>
            <a:r>
              <a:rPr lang="en-US" sz="900" dirty="0" smtClean="0">
                <a:latin typeface="Verdana" pitchFamily="34" charset="0"/>
              </a:rPr>
              <a:t>about one thousand years ago </a:t>
            </a:r>
          </a:p>
          <a:p>
            <a:pPr marL="452438" indent="-228600">
              <a:buFont typeface="+mj-lt"/>
              <a:buAutoNum type="alphaUcPeriod"/>
            </a:pPr>
            <a:r>
              <a:rPr lang="en-US" sz="900" dirty="0" smtClean="0">
                <a:latin typeface="Verdana" pitchFamily="34" charset="0"/>
              </a:rPr>
              <a:t>over 5,000 years ago</a:t>
            </a:r>
          </a:p>
          <a:p>
            <a:endParaRPr lang="en-US" sz="900" dirty="0" smtClean="0">
              <a:latin typeface="Verdana" pitchFamily="34" charset="0"/>
            </a:endParaRPr>
          </a:p>
          <a:p>
            <a:pPr marL="228600" indent="-228600">
              <a:buFont typeface="+mj-lt"/>
              <a:buAutoNum type="arabicPeriod" startAt="4"/>
            </a:pPr>
            <a:r>
              <a:rPr lang="en-US" sz="900" dirty="0" smtClean="0">
                <a:latin typeface="Verdana" pitchFamily="34" charset="0"/>
              </a:rPr>
              <a:t>When is National Popcorn Day?</a:t>
            </a:r>
          </a:p>
          <a:p>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the first or second week in January </a:t>
            </a:r>
          </a:p>
          <a:p>
            <a:pPr marL="457200" indent="-228600">
              <a:buFont typeface="+mj-lt"/>
              <a:buAutoNum type="alphaUcPeriod"/>
            </a:pPr>
            <a:r>
              <a:rPr lang="en-US" sz="900" dirty="0" smtClean="0">
                <a:latin typeface="Verdana" pitchFamily="34" charset="0"/>
              </a:rPr>
              <a:t>the third or fourth week in January</a:t>
            </a:r>
          </a:p>
          <a:p>
            <a:pPr marL="457200" indent="-228600">
              <a:buFont typeface="+mj-lt"/>
              <a:buAutoNum type="alphaUcPeriod"/>
            </a:pPr>
            <a:r>
              <a:rPr lang="en-US" sz="900" dirty="0" smtClean="0">
                <a:latin typeface="Verdana" pitchFamily="34" charset="0"/>
              </a:rPr>
              <a:t>seventeen days after New Year's Day </a:t>
            </a:r>
          </a:p>
          <a:p>
            <a:pPr marL="457200" indent="-228600">
              <a:buFont typeface="+mj-lt"/>
              <a:buAutoNum type="alphaUcPeriod"/>
            </a:pPr>
            <a:r>
              <a:rPr lang="en-US" sz="900" dirty="0" smtClean="0">
                <a:latin typeface="Verdana" pitchFamily="34" charset="0"/>
              </a:rPr>
              <a:t>the last week in January</a:t>
            </a:r>
          </a:p>
          <a:p>
            <a:pPr marL="228600" indent="-228600">
              <a:buAutoNum type="alphaLcPeriod" startAt="3"/>
            </a:pPr>
            <a:endParaRPr lang="en-US" sz="900" dirty="0" smtClean="0">
              <a:latin typeface="Verdana" pitchFamily="34" charset="0"/>
            </a:endParaRPr>
          </a:p>
          <a:p>
            <a:pPr marL="228600" indent="-228600">
              <a:buFont typeface="+mj-lt"/>
              <a:buAutoNum type="arabicPeriod" startAt="5"/>
            </a:pPr>
            <a:r>
              <a:rPr lang="en-US" sz="900" dirty="0" smtClean="0">
                <a:latin typeface="Verdana" pitchFamily="34" charset="0"/>
              </a:rPr>
              <a:t>Which sentence is an opinion?</a:t>
            </a:r>
          </a:p>
          <a:p>
            <a:pPr marL="228600" indent="-228600"/>
            <a:endParaRPr lang="en-US" sz="900" dirty="0" smtClean="0">
              <a:latin typeface="Verdana" pitchFamily="34" charset="0"/>
            </a:endParaRPr>
          </a:p>
          <a:p>
            <a:pPr marL="452438" indent="-228600">
              <a:buFont typeface="+mj-lt"/>
              <a:buAutoNum type="alphaUcPeriod"/>
            </a:pPr>
            <a:r>
              <a:rPr lang="en-US" sz="900" dirty="0" smtClean="0">
                <a:latin typeface="Verdana" pitchFamily="34" charset="0"/>
              </a:rPr>
              <a:t> Many people enjoy popcorn today.</a:t>
            </a:r>
          </a:p>
          <a:p>
            <a:pPr marL="452438" indent="-228600">
              <a:buFont typeface="+mj-lt"/>
              <a:buAutoNum type="alphaUcPeriod"/>
            </a:pPr>
            <a:r>
              <a:rPr lang="en-US" sz="900" dirty="0" smtClean="0">
                <a:latin typeface="Verdana" pitchFamily="34" charset="0"/>
              </a:rPr>
              <a:t>Aztec people of long ago believed that popcorn brought peace and goodwill.</a:t>
            </a:r>
          </a:p>
          <a:p>
            <a:pPr marL="452438" indent="-228600">
              <a:buFont typeface="+mj-lt"/>
              <a:buAutoNum type="alphaUcPeriod"/>
            </a:pPr>
            <a:r>
              <a:rPr lang="en-US" sz="900" dirty="0" smtClean="0">
                <a:latin typeface="Verdana" pitchFamily="34" charset="0"/>
              </a:rPr>
              <a:t>The biggest popcorn ball in the word is in Lake Forest, Illinois.</a:t>
            </a:r>
          </a:p>
          <a:p>
            <a:pPr marL="452438" indent="-228600">
              <a:buFont typeface="+mj-lt"/>
              <a:buAutoNum type="alphaUcPeriod"/>
            </a:pPr>
            <a:r>
              <a:rPr lang="en-US" sz="900" dirty="0" smtClean="0">
                <a:latin typeface="Verdana" pitchFamily="34" charset="0"/>
              </a:rPr>
              <a:t>Today, the best way to pop popcorn is with a microwave over.</a:t>
            </a:r>
          </a:p>
        </p:txBody>
      </p:sp>
      <p:pic>
        <p:nvPicPr>
          <p:cNvPr id="5" name="Picture 2"/>
          <p:cNvPicPr>
            <a:picLocks noChangeAspect="1" noChangeArrowheads="1"/>
          </p:cNvPicPr>
          <p:nvPr/>
        </p:nvPicPr>
        <p:blipFill>
          <a:blip r:embed="rId3" cstate="print"/>
          <a:srcRect/>
          <a:stretch>
            <a:fillRect/>
          </a:stretch>
        </p:blipFill>
        <p:spPr bwMode="auto">
          <a:xfrm rot="1540457">
            <a:off x="8350847" y="4705790"/>
            <a:ext cx="785960" cy="738802"/>
          </a:xfrm>
          <a:prstGeom prst="rect">
            <a:avLst/>
          </a:prstGeom>
          <a:noFill/>
          <a:ln w="9525">
            <a:noFill/>
            <a:miter lim="800000"/>
            <a:headEnd/>
            <a:tailEnd/>
          </a:ln>
          <a:effectLst/>
        </p:spPr>
      </p:pic>
      <p:sp>
        <p:nvSpPr>
          <p:cNvPr id="7" name="Rectangle 6"/>
          <p:cNvSpPr/>
          <p:nvPr/>
        </p:nvSpPr>
        <p:spPr>
          <a:xfrm>
            <a:off x="5715000" y="7391400"/>
            <a:ext cx="2648482" cy="215444"/>
          </a:xfrm>
          <a:prstGeom prst="rect">
            <a:avLst/>
          </a:prstGeom>
        </p:spPr>
        <p:txBody>
          <a:bodyPr wrap="none">
            <a:spAutoFit/>
          </a:bodyPr>
          <a:lstStyle/>
          <a:p>
            <a:r>
              <a:rPr lang="en-US" sz="800" dirty="0" smtClean="0">
                <a:latin typeface="Verdana" pitchFamily="34" charset="0"/>
              </a:rPr>
              <a:t>Permissible from SuperTeacherWorksheets.com</a:t>
            </a:r>
            <a:endParaRPr lang="en-US" sz="800" dirty="0">
              <a:latin typeface="Verdana" pitchFamily="34" charset="0"/>
            </a:endParaRPr>
          </a:p>
        </p:txBody>
      </p:sp>
      <p:sp>
        <p:nvSpPr>
          <p:cNvPr id="8" name="Rectangle 7"/>
          <p:cNvSpPr/>
          <p:nvPr/>
        </p:nvSpPr>
        <p:spPr>
          <a:xfrm>
            <a:off x="457200" y="304800"/>
            <a:ext cx="4267200" cy="4216539"/>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FALLING STARS OR METEORS?</a:t>
            </a:r>
          </a:p>
          <a:p>
            <a:endParaRPr lang="en-US" sz="1000" b="1" i="1" dirty="0" smtClean="0">
              <a:latin typeface="Verdana" pitchFamily="34" charset="0"/>
            </a:endParaRPr>
          </a:p>
          <a:p>
            <a:r>
              <a:rPr lang="en-US" sz="900" dirty="0" smtClean="0">
                <a:latin typeface="Verdana" pitchFamily="34" charset="0"/>
              </a:rPr>
              <a:t>Do stars really fall from the sky?  Meteors are bits of rock and ice (and sometimes a mix of rock and iron or nickel).   When these “rocks” get sucked into Earth’s gravity and fall through our atmosphere to the ground they look like falling stars!</a:t>
            </a:r>
          </a:p>
          <a:p>
            <a:endParaRPr lang="en-US" sz="900" dirty="0" smtClean="0">
              <a:latin typeface="Verdana" pitchFamily="34" charset="0"/>
            </a:endParaRPr>
          </a:p>
          <a:p>
            <a:r>
              <a:rPr lang="en-US" sz="900" dirty="0" smtClean="0">
                <a:latin typeface="Verdana" pitchFamily="34" charset="0"/>
              </a:rPr>
              <a:t>Have you ever wished upon a falling star?  If so you are really wishing on a rock rubbing up against Earth’s atmosphere.  When it falls the heat melts all the ice off the meteor.  This melting causes heat and light like a fire.  The falling star is actually the meteor burning a path to Earth!</a:t>
            </a:r>
          </a:p>
          <a:p>
            <a:endParaRPr lang="en-US" sz="900" dirty="0" smtClean="0">
              <a:latin typeface="Verdana" pitchFamily="34" charset="0"/>
            </a:endParaRPr>
          </a:p>
          <a:p>
            <a:r>
              <a:rPr lang="en-US" sz="900" dirty="0" smtClean="0">
                <a:latin typeface="Verdana" pitchFamily="34" charset="0"/>
              </a:rPr>
              <a:t>A meteor is the same things as shooting star or a falling star – they’re not really stars at all, but some people like to call them that.</a:t>
            </a:r>
          </a:p>
          <a:p>
            <a:endParaRPr lang="en-US" sz="900" i="1" dirty="0" smtClean="0">
              <a:latin typeface="Verdana" pitchFamily="34" charset="0"/>
            </a:endParaRPr>
          </a:p>
          <a:p>
            <a:r>
              <a:rPr lang="en-US" sz="900" dirty="0" smtClean="0">
                <a:solidFill>
                  <a:schemeClr val="tx2"/>
                </a:solidFill>
                <a:latin typeface="Verdana" pitchFamily="34" charset="0"/>
              </a:rPr>
              <a:t>Most meteors are so tiny we never see them fall.  Most meteors fall into the ocean, because more of the Earth is ocean than there is land. </a:t>
            </a:r>
          </a:p>
          <a:p>
            <a:endParaRPr lang="en-US" sz="900" dirty="0" smtClean="0">
              <a:solidFill>
                <a:schemeClr val="tx2"/>
              </a:solidFill>
              <a:latin typeface="Verdana" pitchFamily="34" charset="0"/>
            </a:endParaRPr>
          </a:p>
          <a:p>
            <a:r>
              <a:rPr lang="en-US" sz="900" dirty="0" smtClean="0">
                <a:solidFill>
                  <a:schemeClr val="tx2"/>
                </a:solidFill>
                <a:latin typeface="Verdana" pitchFamily="34" charset="0"/>
              </a:rPr>
              <a:t>Even if they fall on land, these tiny meteors don't do any harm. Sometimes, though, much larger meteors do fall to Earth. </a:t>
            </a:r>
          </a:p>
          <a:p>
            <a:endParaRPr lang="en-US" sz="900" dirty="0" smtClean="0">
              <a:solidFill>
                <a:schemeClr val="tx2"/>
              </a:solidFill>
              <a:latin typeface="Verdana" pitchFamily="34" charset="0"/>
            </a:endParaRPr>
          </a:p>
          <a:p>
            <a:r>
              <a:rPr lang="en-US" sz="900" dirty="0" smtClean="0">
                <a:solidFill>
                  <a:schemeClr val="tx2"/>
                </a:solidFill>
                <a:latin typeface="Verdana" pitchFamily="34" charset="0"/>
              </a:rPr>
              <a:t>One really huge meteor, about eight miles across, smashed into the Earth about 65 million years ago.   It made such a huge crater  that thousands of tons of dust  were sent up into the air.</a:t>
            </a:r>
          </a:p>
          <a:p>
            <a:endParaRPr lang="en-US" sz="900" dirty="0" smtClean="0">
              <a:solidFill>
                <a:schemeClr val="tx2"/>
              </a:solidFill>
              <a:latin typeface="Verdana" pitchFamily="34" charset="0"/>
            </a:endParaRPr>
          </a:p>
          <a:p>
            <a:r>
              <a:rPr lang="en-US" sz="900" dirty="0" smtClean="0">
                <a:solidFill>
                  <a:schemeClr val="tx2"/>
                </a:solidFill>
                <a:latin typeface="Verdana" pitchFamily="34" charset="0"/>
              </a:rPr>
              <a:t>The dust particles caused the Earth to cool.  As a result of this most of the dinosaurs died.  </a:t>
            </a:r>
          </a:p>
        </p:txBody>
      </p:sp>
      <p:sp>
        <p:nvSpPr>
          <p:cNvPr id="9" name="Rectangle 8"/>
          <p:cNvSpPr/>
          <p:nvPr/>
        </p:nvSpPr>
        <p:spPr>
          <a:xfrm>
            <a:off x="533400" y="4495800"/>
            <a:ext cx="4267200" cy="2031325"/>
          </a:xfrm>
          <a:prstGeom prst="rect">
            <a:avLst/>
          </a:prstGeom>
        </p:spPr>
        <p:txBody>
          <a:bodyPr wrap="square">
            <a:spAutoFit/>
          </a:bodyPr>
          <a:lstStyle/>
          <a:p>
            <a:endParaRPr lang="en-US" sz="900" b="1" i="1" dirty="0" smtClean="0">
              <a:latin typeface="Verdana" pitchFamily="34" charset="0"/>
            </a:endParaRPr>
          </a:p>
          <a:p>
            <a:pPr marL="228600" indent="-228600">
              <a:buFont typeface="+mj-lt"/>
              <a:buAutoNum type="arabicPeriod" startAt="8"/>
            </a:pPr>
            <a:r>
              <a:rPr lang="en-US" sz="900" dirty="0" smtClean="0">
                <a:solidFill>
                  <a:schemeClr val="tx2"/>
                </a:solidFill>
                <a:latin typeface="Verdana" pitchFamily="34" charset="0"/>
              </a:rPr>
              <a:t>Why do we not see most meteors that fall from the sky?</a:t>
            </a:r>
          </a:p>
          <a:p>
            <a:endParaRPr lang="en-US" sz="900" dirty="0" smtClean="0">
              <a:solidFill>
                <a:schemeClr val="tx2"/>
              </a:solidFill>
              <a:latin typeface="Verdana" pitchFamily="34" charset="0"/>
            </a:endParaRPr>
          </a:p>
          <a:p>
            <a:pPr marL="452438" indent="-228600">
              <a:buFont typeface="+mj-lt"/>
              <a:buAutoNum type="alphaUcPeriod"/>
            </a:pPr>
            <a:r>
              <a:rPr lang="en-US" sz="900" dirty="0" smtClean="0">
                <a:solidFill>
                  <a:schemeClr val="tx2"/>
                </a:solidFill>
                <a:latin typeface="Verdana" pitchFamily="34" charset="0"/>
              </a:rPr>
              <a:t>They travel too fast.</a:t>
            </a:r>
          </a:p>
          <a:p>
            <a:pPr marL="452438" indent="-228600">
              <a:buFont typeface="+mj-lt"/>
              <a:buAutoNum type="alphaUcPeriod"/>
            </a:pPr>
            <a:r>
              <a:rPr lang="en-US" sz="900" dirty="0" smtClean="0">
                <a:solidFill>
                  <a:schemeClr val="tx2"/>
                </a:solidFill>
                <a:latin typeface="Verdana" pitchFamily="34" charset="0"/>
              </a:rPr>
              <a:t>They are invisible.</a:t>
            </a:r>
          </a:p>
          <a:p>
            <a:pPr marL="452438" indent="-228600">
              <a:buFont typeface="+mj-lt"/>
              <a:buAutoNum type="alphaUcPeriod"/>
            </a:pPr>
            <a:r>
              <a:rPr lang="en-US" sz="900" dirty="0" smtClean="0">
                <a:solidFill>
                  <a:schemeClr val="tx2"/>
                </a:solidFill>
                <a:latin typeface="Verdana" pitchFamily="34" charset="0"/>
              </a:rPr>
              <a:t>They are too small.</a:t>
            </a:r>
          </a:p>
          <a:p>
            <a:pPr marL="452438" indent="-228600">
              <a:buFont typeface="+mj-lt"/>
              <a:buAutoNum type="alphaUcPeriod"/>
            </a:pPr>
            <a:r>
              <a:rPr lang="en-US" sz="900" dirty="0" smtClean="0">
                <a:solidFill>
                  <a:schemeClr val="tx2"/>
                </a:solidFill>
                <a:latin typeface="Verdana" pitchFamily="34" charset="0"/>
              </a:rPr>
              <a:t>We aren’t watching.</a:t>
            </a:r>
          </a:p>
          <a:p>
            <a:endParaRPr lang="en-US" sz="900" dirty="0" smtClean="0">
              <a:solidFill>
                <a:schemeClr val="tx2"/>
              </a:solidFill>
              <a:latin typeface="Verdana" pitchFamily="34" charset="0"/>
            </a:endParaRPr>
          </a:p>
          <a:p>
            <a:pPr marL="228600" indent="-228600">
              <a:buFont typeface="+mj-lt"/>
              <a:buAutoNum type="arabicPeriod" startAt="9"/>
            </a:pPr>
            <a:r>
              <a:rPr lang="en-US" sz="900" dirty="0" smtClean="0">
                <a:solidFill>
                  <a:schemeClr val="tx2"/>
                </a:solidFill>
                <a:latin typeface="Verdana" pitchFamily="34" charset="0"/>
              </a:rPr>
              <a:t>What causes a falling meteor to glow?</a:t>
            </a:r>
          </a:p>
          <a:p>
            <a:endParaRPr lang="en-US" sz="900" dirty="0" smtClean="0">
              <a:solidFill>
                <a:schemeClr val="tx2"/>
              </a:solidFill>
              <a:latin typeface="Verdana" pitchFamily="34" charset="0"/>
            </a:endParaRPr>
          </a:p>
          <a:p>
            <a:pPr marL="452438" indent="-228600">
              <a:buFont typeface="+mj-lt"/>
              <a:buAutoNum type="alphaUcPeriod"/>
            </a:pPr>
            <a:r>
              <a:rPr lang="en-US" sz="900" dirty="0" smtClean="0">
                <a:solidFill>
                  <a:schemeClr val="tx2"/>
                </a:solidFill>
                <a:latin typeface="Verdana" pitchFamily="34" charset="0"/>
              </a:rPr>
              <a:t>The sun shines on the meteor.</a:t>
            </a:r>
          </a:p>
          <a:p>
            <a:pPr marL="452438" indent="-228600">
              <a:buFont typeface="+mj-lt"/>
              <a:buAutoNum type="alphaUcPeriod"/>
            </a:pPr>
            <a:r>
              <a:rPr lang="en-US" sz="900" dirty="0" smtClean="0">
                <a:solidFill>
                  <a:schemeClr val="tx2"/>
                </a:solidFill>
                <a:latin typeface="Verdana" pitchFamily="34" charset="0"/>
              </a:rPr>
              <a:t>The melting ice heats up like fire.</a:t>
            </a:r>
          </a:p>
          <a:p>
            <a:pPr marL="452438" indent="-228600">
              <a:buFont typeface="+mj-lt"/>
              <a:buAutoNum type="alphaUcPeriod"/>
            </a:pPr>
            <a:r>
              <a:rPr lang="en-US" sz="900" dirty="0" smtClean="0">
                <a:solidFill>
                  <a:schemeClr val="tx2"/>
                </a:solidFill>
                <a:latin typeface="Verdana" pitchFamily="34" charset="0"/>
              </a:rPr>
              <a:t>The Earth’s atmosphere reflects light.</a:t>
            </a:r>
          </a:p>
          <a:p>
            <a:pPr marL="452438" indent="-228600">
              <a:buFont typeface="+mj-lt"/>
              <a:buAutoNum type="alphaUcPeriod"/>
            </a:pPr>
            <a:r>
              <a:rPr lang="en-US" sz="900" dirty="0" smtClean="0">
                <a:solidFill>
                  <a:schemeClr val="tx2"/>
                </a:solidFill>
                <a:latin typeface="Verdana" pitchFamily="34" charset="0"/>
              </a:rPr>
              <a:t>All meteors glow.</a:t>
            </a:r>
          </a:p>
        </p:txBody>
      </p:sp>
      <p:pic>
        <p:nvPicPr>
          <p:cNvPr id="10" name="Picture 2" descr="Meteor-1"/>
          <p:cNvPicPr>
            <a:picLocks noChangeAspect="1" noChangeArrowheads="1"/>
          </p:cNvPicPr>
          <p:nvPr/>
        </p:nvPicPr>
        <p:blipFill>
          <a:blip r:embed="rId4"/>
          <a:srcRect/>
          <a:stretch>
            <a:fillRect/>
          </a:stretch>
        </p:blipFill>
        <p:spPr bwMode="auto">
          <a:xfrm>
            <a:off x="3429000" y="4876800"/>
            <a:ext cx="1371600" cy="1447800"/>
          </a:xfrm>
          <a:prstGeom prst="rect">
            <a:avLst/>
          </a:prstGeom>
          <a:noFill/>
        </p:spPr>
      </p:pic>
      <p:sp>
        <p:nvSpPr>
          <p:cNvPr id="11" name="TextBox 10"/>
          <p:cNvSpPr txBox="1"/>
          <p:nvPr/>
        </p:nvSpPr>
        <p:spPr>
          <a:xfrm>
            <a:off x="467591" y="7362992"/>
            <a:ext cx="1905000" cy="215444"/>
          </a:xfrm>
          <a:prstGeom prst="rect">
            <a:avLst/>
          </a:prstGeom>
          <a:noFill/>
        </p:spPr>
        <p:txBody>
          <a:bodyPr wrap="square" rtlCol="0">
            <a:spAutoFit/>
          </a:bodyPr>
          <a:lstStyle/>
          <a:p>
            <a:r>
              <a:rPr lang="en-US" sz="800" dirty="0" smtClean="0">
                <a:latin typeface="Verdana" pitchFamily="34" charset="0"/>
              </a:rPr>
              <a:t>Rick and Susan Richmond 2011</a:t>
            </a:r>
            <a:endParaRPr lang="en-US" sz="8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457200" y="304800"/>
            <a:ext cx="4267200" cy="7078861"/>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WISHBONE’S WISH </a:t>
            </a:r>
          </a:p>
          <a:p>
            <a:endParaRPr lang="en-US" sz="1000" i="1" dirty="0" smtClean="0">
              <a:latin typeface="Verdana" pitchFamily="34" charset="0"/>
            </a:endParaRPr>
          </a:p>
          <a:p>
            <a:r>
              <a:rPr lang="en-US" sz="1000" i="1" dirty="0" smtClean="0">
                <a:latin typeface="Verdana" pitchFamily="34" charset="0"/>
              </a:rPr>
              <a:t>In this passage, author Michael Jan Friedman introduces us to Wishbone and some of his friends. In this part of the story, Wishbone watches as his friends play a game called roller hockey.</a:t>
            </a:r>
          </a:p>
          <a:p>
            <a:endParaRPr lang="en-US" sz="1000" i="1" dirty="0" smtClean="0">
              <a:latin typeface="Verdana" pitchFamily="34" charset="0"/>
            </a:endParaRPr>
          </a:p>
          <a:p>
            <a:r>
              <a:rPr lang="en-US" sz="1000" dirty="0" smtClean="0">
                <a:latin typeface="Verdana" pitchFamily="34" charset="0"/>
              </a:rPr>
              <a:t>THERE WAS ONLY ONE PROBLEM. Wishbone wasn’t a roller-</a:t>
            </a:r>
            <a:r>
              <a:rPr lang="en-US" sz="1000" dirty="0" err="1" smtClean="0">
                <a:latin typeface="Verdana" pitchFamily="34" charset="0"/>
              </a:rPr>
              <a:t>blading</a:t>
            </a:r>
            <a:r>
              <a:rPr lang="en-US" sz="1000" dirty="0" smtClean="0">
                <a:latin typeface="Verdana" pitchFamily="34" charset="0"/>
              </a:rPr>
              <a:t> kind of guy. Feet were more his kind of thing—four of ‘</a:t>
            </a:r>
            <a:r>
              <a:rPr lang="en-US" sz="1000" dirty="0" err="1" smtClean="0">
                <a:latin typeface="Verdana" pitchFamily="34" charset="0"/>
              </a:rPr>
              <a:t>em</a:t>
            </a:r>
            <a:r>
              <a:rPr lang="en-US" sz="1000" dirty="0" smtClean="0">
                <a:latin typeface="Verdana" pitchFamily="34" charset="0"/>
              </a:rPr>
              <a:t>, to be exact. So all he could do was watch. The kids blasted back and forth across the gym floor, warming up for their chance at roller hockey glory. Sighing, Wishbone snuffled and rested his head on his front paws. He wanted to be in the middle of the action. Center stage, as it were. That was where he really came alive. </a:t>
            </a:r>
          </a:p>
          <a:p>
            <a:endParaRPr lang="en-US" sz="1000" dirty="0" smtClean="0">
              <a:latin typeface="Verdana" pitchFamily="34" charset="0"/>
            </a:endParaRPr>
          </a:p>
          <a:p>
            <a:r>
              <a:rPr lang="en-US" sz="1000" dirty="0" smtClean="0">
                <a:latin typeface="Verdana" pitchFamily="34" charset="0"/>
              </a:rPr>
              <a:t>If he couldn’t take part in the game, he could still root for his favorite humans. Joe, Samantha, and David were zipping around the place in their helmets and gloves and pads. They flipped a red ball back and forth with considerable grace and accuracy.</a:t>
            </a:r>
          </a:p>
          <a:p>
            <a:endParaRPr lang="en-US" sz="1000" dirty="0" smtClean="0">
              <a:latin typeface="Verdana" pitchFamily="34" charset="0"/>
            </a:endParaRPr>
          </a:p>
          <a:p>
            <a:r>
              <a:rPr lang="en-US" sz="1000" dirty="0" smtClean="0">
                <a:latin typeface="Verdana" pitchFamily="34" charset="0"/>
              </a:rPr>
              <a:t>Joe was the friendly, easygoing kid Wishbone lived</a:t>
            </a:r>
          </a:p>
          <a:p>
            <a:r>
              <a:rPr lang="en-US" sz="1000" dirty="0" smtClean="0">
                <a:latin typeface="Verdana" pitchFamily="34" charset="0"/>
              </a:rPr>
              <a:t>with. He was also the best, most loyal friend anyone could</a:t>
            </a:r>
          </a:p>
          <a:p>
            <a:r>
              <a:rPr lang="en-US" sz="1000" dirty="0" smtClean="0">
                <a:latin typeface="Verdana" pitchFamily="34" charset="0"/>
              </a:rPr>
              <a:t>ask for. David was the inventor in the group. He was always</a:t>
            </a:r>
          </a:p>
          <a:p>
            <a:r>
              <a:rPr lang="en-US" sz="1000" dirty="0" smtClean="0">
                <a:latin typeface="Verdana" pitchFamily="34" charset="0"/>
              </a:rPr>
              <a:t>ready to roll up his sleeves and build an answer to any problem. </a:t>
            </a:r>
          </a:p>
          <a:p>
            <a:endParaRPr lang="en-US" sz="1000" dirty="0" smtClean="0">
              <a:latin typeface="Verdana" pitchFamily="34" charset="0"/>
            </a:endParaRPr>
          </a:p>
          <a:p>
            <a:r>
              <a:rPr lang="en-US" sz="1000" dirty="0" smtClean="0">
                <a:latin typeface="Verdana" pitchFamily="34" charset="0"/>
              </a:rPr>
              <a:t>And Samantha? She was the kind of human a person</a:t>
            </a:r>
          </a:p>
          <a:p>
            <a:r>
              <a:rPr lang="en-US" sz="1000" dirty="0" smtClean="0">
                <a:latin typeface="Verdana" pitchFamily="34" charset="0"/>
              </a:rPr>
              <a:t>just couldn’t help liking—whether that person had two legs</a:t>
            </a:r>
          </a:p>
          <a:p>
            <a:r>
              <a:rPr lang="en-US" sz="1000" dirty="0" smtClean="0">
                <a:latin typeface="Verdana" pitchFamily="34" charset="0"/>
              </a:rPr>
              <a:t>Sam could find something good to say even in the worst situation. </a:t>
            </a:r>
          </a:p>
          <a:p>
            <a:endParaRPr lang="en-US" sz="1000" dirty="0" smtClean="0">
              <a:latin typeface="Verdana" pitchFamily="34" charset="0"/>
            </a:endParaRPr>
          </a:p>
          <a:p>
            <a:r>
              <a:rPr lang="en-US" sz="1000" dirty="0" err="1" smtClean="0">
                <a:latin typeface="Verdana" pitchFamily="34" charset="0"/>
              </a:rPr>
              <a:t>Damont</a:t>
            </a:r>
            <a:r>
              <a:rPr lang="en-US" sz="1000" dirty="0" smtClean="0">
                <a:latin typeface="Verdana" pitchFamily="34" charset="0"/>
              </a:rPr>
              <a:t>, one of Wishbone’s least-favorite humans, was wheeling around the place like everyone else. Oh, sure, </a:t>
            </a:r>
            <a:r>
              <a:rPr lang="en-US" sz="1000" dirty="0" err="1" smtClean="0">
                <a:latin typeface="Verdana" pitchFamily="34" charset="0"/>
              </a:rPr>
              <a:t>Damont</a:t>
            </a:r>
            <a:r>
              <a:rPr lang="en-US" sz="1000" dirty="0" smtClean="0">
                <a:latin typeface="Verdana" pitchFamily="34" charset="0"/>
              </a:rPr>
              <a:t> could seem nice when he wanted to. However, he was a little too sly and slippery for Wishbone’s taste. Sort of like a bone with grease all over it.</a:t>
            </a:r>
          </a:p>
          <a:p>
            <a:endParaRPr lang="en-US" sz="1000" dirty="0" smtClean="0">
              <a:latin typeface="Verdana" pitchFamily="34" charset="0"/>
            </a:endParaRPr>
          </a:p>
          <a:p>
            <a:r>
              <a:rPr lang="en-US" sz="1000" dirty="0" smtClean="0">
                <a:latin typeface="Verdana" pitchFamily="34" charset="0"/>
              </a:rPr>
              <a:t> Wishbone knew the other kids as well. After all, he got around. The only kid he didn’t know was a tall, blond boy. He’d heard Joe call the kid Nathaniel on the way to the gym.</a:t>
            </a:r>
          </a:p>
          <a:p>
            <a:endParaRPr lang="en-US" sz="1000" dirty="0" smtClean="0">
              <a:latin typeface="Verdana" pitchFamily="34" charset="0"/>
            </a:endParaRPr>
          </a:p>
          <a:p>
            <a:r>
              <a:rPr lang="en-US" sz="1000" dirty="0" smtClean="0">
                <a:latin typeface="Verdana" pitchFamily="34" charset="0"/>
              </a:rPr>
              <a:t> As far as Wishbone could tell, Nathaniel seemed nice enough. A little awkward, but nice.</a:t>
            </a:r>
          </a:p>
        </p:txBody>
      </p:sp>
      <p:sp>
        <p:nvSpPr>
          <p:cNvPr id="5" name="Rectangle 4"/>
          <p:cNvSpPr/>
          <p:nvPr/>
        </p:nvSpPr>
        <p:spPr>
          <a:xfrm>
            <a:off x="5562600" y="381000"/>
            <a:ext cx="4267200" cy="6986528"/>
          </a:xfrm>
          <a:prstGeom prst="rect">
            <a:avLst/>
          </a:prstGeom>
        </p:spPr>
        <p:txBody>
          <a:bodyPr wrap="square">
            <a:spAutoFit/>
          </a:bodyPr>
          <a:lstStyle/>
          <a:p>
            <a:pPr marL="228600" indent="-228600">
              <a:buFont typeface="+mj-lt"/>
              <a:buAutoNum type="arabicPeriod" startAt="6"/>
            </a:pPr>
            <a:r>
              <a:rPr lang="en-US" sz="900" dirty="0" smtClean="0">
                <a:latin typeface="Verdana" pitchFamily="34" charset="0"/>
              </a:rPr>
              <a:t>According to Wishbone, who is the best friend to have?</a:t>
            </a:r>
          </a:p>
          <a:p>
            <a:endParaRPr lang="en-US" sz="900" dirty="0" smtClean="0">
              <a:latin typeface="Verdana" pitchFamily="34" charset="0"/>
            </a:endParaRPr>
          </a:p>
          <a:p>
            <a:pPr marL="452438" indent="-228600">
              <a:buFont typeface="+mj-lt"/>
              <a:buAutoNum type="alphaUcPeriod"/>
            </a:pPr>
            <a:r>
              <a:rPr lang="en-US" sz="900" dirty="0" smtClean="0">
                <a:latin typeface="Verdana" pitchFamily="34" charset="0"/>
              </a:rPr>
              <a:t>Nathaniel</a:t>
            </a:r>
          </a:p>
          <a:p>
            <a:pPr marL="452438" indent="-228600">
              <a:buFont typeface="+mj-lt"/>
              <a:buAutoNum type="alphaUcPeriod"/>
            </a:pPr>
            <a:r>
              <a:rPr lang="en-US" sz="900" dirty="0" smtClean="0">
                <a:latin typeface="Verdana" pitchFamily="34" charset="0"/>
              </a:rPr>
              <a:t>Samantha</a:t>
            </a:r>
          </a:p>
          <a:p>
            <a:pPr marL="452438" indent="-228600">
              <a:buFont typeface="+mj-lt"/>
              <a:buAutoNum type="alphaUcPeriod"/>
            </a:pPr>
            <a:r>
              <a:rPr lang="en-US" sz="900" dirty="0" smtClean="0">
                <a:latin typeface="Verdana" pitchFamily="34" charset="0"/>
              </a:rPr>
              <a:t>Joe</a:t>
            </a:r>
          </a:p>
          <a:p>
            <a:pPr marL="452438" indent="-228600">
              <a:buFont typeface="+mj-lt"/>
              <a:buAutoNum type="alphaUcPeriod"/>
            </a:pPr>
            <a:r>
              <a:rPr lang="en-US" sz="900" dirty="0" smtClean="0">
                <a:latin typeface="Verdana" pitchFamily="34" charset="0"/>
              </a:rPr>
              <a:t>David</a:t>
            </a:r>
          </a:p>
          <a:p>
            <a:endParaRPr lang="en-US" sz="900" dirty="0" smtClean="0">
              <a:latin typeface="Verdana" pitchFamily="34" charset="0"/>
            </a:endParaRPr>
          </a:p>
          <a:p>
            <a:pPr marL="228600" indent="-228600">
              <a:buFont typeface="+mj-lt"/>
              <a:buAutoNum type="arabicPeriod" startAt="7"/>
            </a:pPr>
            <a:r>
              <a:rPr lang="en-US" sz="900" dirty="0" smtClean="0">
                <a:latin typeface="Verdana" pitchFamily="34" charset="0"/>
              </a:rPr>
              <a:t>What was Wishbone’s problem in this story?</a:t>
            </a:r>
          </a:p>
          <a:p>
            <a:endParaRPr lang="en-US" sz="900" dirty="0" smtClean="0">
              <a:latin typeface="Verdana" pitchFamily="34" charset="0"/>
            </a:endParaRPr>
          </a:p>
          <a:p>
            <a:pPr marL="452438" indent="-228600">
              <a:buFont typeface="+mj-lt"/>
              <a:buAutoNum type="alphaUcPeriod"/>
            </a:pPr>
            <a:r>
              <a:rPr lang="en-US" sz="900" dirty="0" smtClean="0">
                <a:latin typeface="Verdana" pitchFamily="34" charset="0"/>
              </a:rPr>
              <a:t>He disliked some of the kids.</a:t>
            </a:r>
          </a:p>
          <a:p>
            <a:pPr marL="452438" indent="-228600">
              <a:buFont typeface="+mj-lt"/>
              <a:buAutoNum type="alphaUcPeriod"/>
            </a:pPr>
            <a:r>
              <a:rPr lang="en-US" sz="900" dirty="0" smtClean="0">
                <a:latin typeface="Verdana" pitchFamily="34" charset="0"/>
              </a:rPr>
              <a:t>He forgot his roller-blades.</a:t>
            </a:r>
          </a:p>
          <a:p>
            <a:pPr marL="452438" indent="-228600">
              <a:buFont typeface="+mj-lt"/>
              <a:buAutoNum type="alphaUcPeriod"/>
            </a:pPr>
            <a:r>
              <a:rPr lang="en-US" sz="900" dirty="0" smtClean="0">
                <a:latin typeface="Verdana" pitchFamily="34" charset="0"/>
              </a:rPr>
              <a:t>He wasn’t picked for the team.</a:t>
            </a:r>
          </a:p>
          <a:p>
            <a:pPr marL="452438" indent="-228600">
              <a:buFont typeface="+mj-lt"/>
              <a:buAutoNum type="alphaUcPeriod"/>
            </a:pPr>
            <a:r>
              <a:rPr lang="en-US" sz="900" dirty="0" smtClean="0">
                <a:latin typeface="Verdana" pitchFamily="34" charset="0"/>
              </a:rPr>
              <a:t>He could not roller blade.</a:t>
            </a: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r>
              <a:rPr lang="en-US" sz="800" dirty="0" smtClean="0">
                <a:latin typeface="Verdana" pitchFamily="34" charset="0"/>
              </a:rPr>
              <a:t>2009-2011 Sample Test, Grade 4</a:t>
            </a:r>
          </a:p>
          <a:p>
            <a:r>
              <a:rPr lang="en-US" sz="800" dirty="0" smtClean="0">
                <a:latin typeface="Verdana" pitchFamily="34" charset="0"/>
              </a:rPr>
              <a:t>Oregon Department of Education 1 August 2009</a:t>
            </a:r>
            <a:endParaRPr lang="en-US" sz="800" b="1" i="1" dirty="0" smtClean="0">
              <a:latin typeface="Verdana" pitchFamily="34" charset="0"/>
            </a:endParaRPr>
          </a:p>
        </p:txBody>
      </p:sp>
      <p:pic>
        <p:nvPicPr>
          <p:cNvPr id="6" name="Picture 4"/>
          <p:cNvPicPr>
            <a:picLocks noChangeAspect="1" noChangeArrowheads="1"/>
          </p:cNvPicPr>
          <p:nvPr/>
        </p:nvPicPr>
        <p:blipFill>
          <a:blip r:embed="rId3" cstate="print"/>
          <a:srcRect/>
          <a:stretch>
            <a:fillRect/>
          </a:stretch>
        </p:blipFill>
        <p:spPr bwMode="auto">
          <a:xfrm>
            <a:off x="8001000" y="609600"/>
            <a:ext cx="1365779" cy="70240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2059</Words>
  <Application>Microsoft Office PowerPoint</Application>
  <PresentationFormat>Custom</PresentationFormat>
  <Paragraphs>284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112</cp:revision>
  <dcterms:created xsi:type="dcterms:W3CDTF">2010-03-15T16:13:22Z</dcterms:created>
  <dcterms:modified xsi:type="dcterms:W3CDTF">2012-01-25T02:38:34Z</dcterms:modified>
</cp:coreProperties>
</file>