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081" autoAdjust="0"/>
    <p:restoredTop sz="94660"/>
  </p:normalViewPr>
  <p:slideViewPr>
    <p:cSldViewPr>
      <p:cViewPr varScale="1">
        <p:scale>
          <a:sx n="88" d="100"/>
          <a:sy n="88" d="100"/>
        </p:scale>
        <p:origin x="-102" y="-456"/>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15" name="Text Box 4"/>
          <p:cNvSpPr txBox="1">
            <a:spLocks noChangeArrowheads="1"/>
          </p:cNvSpPr>
          <p:nvPr/>
        </p:nvSpPr>
        <p:spPr bwMode="auto">
          <a:xfrm>
            <a:off x="228600" y="3124200"/>
            <a:ext cx="4800600" cy="214313"/>
          </a:xfrm>
          <a:prstGeom prst="rect">
            <a:avLst/>
          </a:prstGeom>
          <a:noFill/>
          <a:ln w="9525">
            <a:noFill/>
            <a:miter lim="800000"/>
            <a:headEnd/>
            <a:tailEnd/>
          </a:ln>
          <a:effectLst/>
        </p:spPr>
        <p:txBody>
          <a:bodyPr>
            <a:spAutoFit/>
          </a:bodyPr>
          <a:lstStyle/>
          <a:p>
            <a:pPr algn="ctr">
              <a:spcBef>
                <a:spcPct val="50000"/>
              </a:spcBef>
            </a:pPr>
            <a:r>
              <a:rPr lang="en-US" sz="800" dirty="0">
                <a:solidFill>
                  <a:schemeClr val="bg2"/>
                </a:solidFill>
                <a:latin typeface="Verdana" pitchFamily="34" charset="0"/>
              </a:rPr>
              <a:t>Blank</a:t>
            </a:r>
          </a:p>
        </p:txBody>
      </p:sp>
      <p:sp>
        <p:nvSpPr>
          <p:cNvPr id="4" name="Rectangle 6"/>
          <p:cNvSpPr>
            <a:spLocks noChangeArrowheads="1"/>
          </p:cNvSpPr>
          <p:nvPr/>
        </p:nvSpPr>
        <p:spPr bwMode="auto">
          <a:xfrm>
            <a:off x="5486400" y="1295400"/>
            <a:ext cx="42672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Grade 4</a:t>
            </a:r>
            <a:endParaRPr kumimoji="0" lang="en-US" sz="4000" b="1"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800" u="sng" dirty="0" smtClean="0">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 State Released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Practice Tests</a:t>
            </a:r>
            <a:endParaRPr kumimoji="0" lang="en-US" sz="16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Booklet  #4-6</a:t>
            </a:r>
            <a:endParaRPr kumimoji="0" lang="en-US" sz="700" b="1"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400" b="1" u="sng" dirty="0" smtClean="0">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algn="ctr" eaLnBrk="0" hangingPunct="0"/>
            <a:r>
              <a:rPr lang="en-US" sz="1000" dirty="0" smtClean="0">
                <a:latin typeface="Verdana" pitchFamily="34" charset="0"/>
                <a:ea typeface="Calibri" pitchFamily="34" charset="0"/>
                <a:cs typeface="Times New Roman" pitchFamily="18" charset="0"/>
              </a:rPr>
              <a:t>Specified State Standards Listed Under:</a:t>
            </a:r>
            <a:endParaRPr lang="en-US" sz="1000" b="1" u="sng" dirty="0" smtClean="0">
              <a:latin typeface="Verdana" pitchFamily="34" charset="0"/>
              <a:ea typeface="Calibri" pitchFamily="34" charset="0"/>
              <a:cs typeface="Times New Roman" pitchFamily="18" charset="0"/>
            </a:endParaRPr>
          </a:p>
          <a:p>
            <a:pPr lvl="0" algn="ctr" eaLnBrk="0" hangingPunct="0"/>
            <a:endParaRPr lang="en-US" sz="1600" b="1" u="sng" dirty="0" smtClean="0">
              <a:latin typeface="Verdana" pitchFamily="34" charset="0"/>
              <a:ea typeface="Calibri" pitchFamily="34" charset="0"/>
              <a:cs typeface="Times New Roman" pitchFamily="18" charset="0"/>
            </a:endParaRPr>
          </a:p>
          <a:p>
            <a:pPr lvl="0" algn="ctr" eaLnBrk="0" hangingPunct="0"/>
            <a:r>
              <a:rPr lang="en-US" sz="1600" b="1" u="sng" dirty="0" smtClean="0">
                <a:latin typeface="Verdana" pitchFamily="34" charset="0"/>
                <a:ea typeface="Calibri" pitchFamily="34" charset="0"/>
                <a:cs typeface="Times New Roman" pitchFamily="18" charset="0"/>
              </a:rPr>
              <a:t>Vocabulary</a:t>
            </a:r>
            <a:endParaRPr lang="en-US" sz="1600" dirty="0" smtClean="0">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400" b="1" u="sng" dirty="0" smtClean="0">
              <a:latin typeface="Verdana" pitchFamily="34" charset="0"/>
              <a:ea typeface="Calibri" pitchFamily="34" charset="0"/>
              <a:cs typeface="Times New Roman" pitchFamily="18" charset="0"/>
            </a:endParaRPr>
          </a:p>
        </p:txBody>
      </p:sp>
      <p:sp>
        <p:nvSpPr>
          <p:cNvPr id="5" name="Text Box 5"/>
          <p:cNvSpPr txBox="1">
            <a:spLocks noChangeArrowheads="1"/>
          </p:cNvSpPr>
          <p:nvPr/>
        </p:nvSpPr>
        <p:spPr bwMode="auto">
          <a:xfrm>
            <a:off x="5867400" y="7162800"/>
            <a:ext cx="3962400" cy="303212"/>
          </a:xfrm>
          <a:prstGeom prst="rect">
            <a:avLst/>
          </a:prstGeom>
          <a:noFill/>
          <a:ln w="9525">
            <a:noFill/>
            <a:miter lim="800000"/>
            <a:headEnd/>
            <a:tailEnd/>
          </a:ln>
        </p:spPr>
        <p:txBody>
          <a:bodyPr lIns="101882" tIns="50941" rIns="101882" bIns="50941"/>
          <a:lstStyle/>
          <a:p>
            <a:pPr algn="ctr" defTabSz="1019175"/>
            <a:r>
              <a:rPr lang="en-US" sz="800" dirty="0" smtClean="0">
                <a:latin typeface="Verdana" pitchFamily="34" charset="0"/>
              </a:rPr>
              <a:t>The Test Samples in this Booklet were taken from the Oregon State Department of Education WEB Site, unless otherwise noted.</a:t>
            </a:r>
            <a:endParaRPr lang="en-US" sz="800" dirty="0">
              <a:latin typeface="Verdana" pitchFamily="34" charset="0"/>
            </a:endParaRPr>
          </a:p>
        </p:txBody>
      </p:sp>
      <p:sp>
        <p:nvSpPr>
          <p:cNvPr id="6" name="Text Box 2"/>
          <p:cNvSpPr txBox="1">
            <a:spLocks noChangeArrowheads="1"/>
          </p:cNvSpPr>
          <p:nvPr/>
        </p:nvSpPr>
        <p:spPr bwMode="auto">
          <a:xfrm>
            <a:off x="5638800" y="304800"/>
            <a:ext cx="3962400" cy="533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i="0" u="none" strike="noStrike" cap="none" normalizeH="0" baseline="0" dirty="0" smtClean="0">
                <a:ln>
                  <a:noFill/>
                </a:ln>
                <a:solidFill>
                  <a:schemeClr val="tx1"/>
                </a:solidFill>
                <a:latin typeface="Verdana" pitchFamily="34" charset="0"/>
              </a:rPr>
              <a:t>Most questions for Grade </a:t>
            </a:r>
            <a:r>
              <a:rPr lang="en-US" sz="900" dirty="0" smtClean="0">
                <a:latin typeface="Verdana" pitchFamily="34" charset="0"/>
              </a:rPr>
              <a:t>4 </a:t>
            </a:r>
            <a:r>
              <a:rPr kumimoji="0" lang="en-US" sz="900" i="0" u="none" strike="noStrike" cap="none" normalizeH="0" baseline="0" dirty="0" smtClean="0">
                <a:ln>
                  <a:noFill/>
                </a:ln>
                <a:solidFill>
                  <a:schemeClr val="tx1"/>
                </a:solidFill>
                <a:latin typeface="Verdana" pitchFamily="34" charset="0"/>
              </a:rPr>
              <a:t>OAKS , Vocabulary, asks students to find a word that means about the same as the underlined word or what a phrase means using context clues.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4" name="TextBox 3"/>
          <p:cNvSpPr txBox="1"/>
          <p:nvPr/>
        </p:nvSpPr>
        <p:spPr>
          <a:xfrm>
            <a:off x="457200" y="256401"/>
            <a:ext cx="3200400" cy="276999"/>
          </a:xfrm>
          <a:prstGeom prst="rect">
            <a:avLst/>
          </a:prstGeom>
          <a:noFill/>
        </p:spPr>
        <p:txBody>
          <a:bodyPr wrap="square" rtlCol="0">
            <a:spAutoFit/>
          </a:bodyPr>
          <a:lstStyle/>
          <a:p>
            <a:r>
              <a:rPr lang="en-US" sz="1200" b="1" i="1" dirty="0" smtClean="0">
                <a:latin typeface="Verdana" pitchFamily="34" charset="0"/>
              </a:rPr>
              <a:t>Teacher Information page:</a:t>
            </a:r>
            <a:endParaRPr lang="en-US" sz="1200" b="1" i="1" dirty="0">
              <a:latin typeface="Verdana" pitchFamily="34" charset="0"/>
            </a:endParaRPr>
          </a:p>
        </p:txBody>
      </p:sp>
      <p:sp>
        <p:nvSpPr>
          <p:cNvPr id="5" name="Rectangle 6"/>
          <p:cNvSpPr>
            <a:spLocks noChangeArrowheads="1"/>
          </p:cNvSpPr>
          <p:nvPr/>
        </p:nvSpPr>
        <p:spPr bwMode="auto">
          <a:xfrm>
            <a:off x="457200" y="1125409"/>
            <a:ext cx="43434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Grade 4</a:t>
            </a:r>
            <a:endParaRPr kumimoji="0" lang="en-US" sz="2800" b="1" i="0" u="none" strike="noStrike" cap="none" normalizeH="0" baseline="0" dirty="0" smtClean="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 State Released Practice Tests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Vocabulary </a:t>
            </a:r>
            <a:endParaRPr lang="en-US" sz="700" dirty="0" smtClean="0">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A Note about O.D.E. Standards in this booklet:</a:t>
            </a:r>
            <a:endParaRPr kumimoji="0" lang="en-US" sz="1100" b="1"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(Note:  There are </a:t>
            </a:r>
            <a:r>
              <a:rPr kumimoji="0" lang="en-US" sz="900" b="1" i="1"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NO </a:t>
            </a:r>
            <a:r>
              <a:rPr kumimoji="0" lang="en-US" sz="9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4</a:t>
            </a:r>
            <a:r>
              <a:rPr kumimoji="0" lang="en-US" sz="900" b="0" i="0" u="none" strike="noStrike" cap="none" normalizeH="0" baseline="30000" dirty="0" smtClean="0">
                <a:ln>
                  <a:noFill/>
                </a:ln>
                <a:solidFill>
                  <a:schemeClr val="tx1"/>
                </a:solidFill>
                <a:effectLst/>
                <a:latin typeface="Verdana" pitchFamily="34" charset="0"/>
                <a:ea typeface="Calibri" pitchFamily="34" charset="0"/>
                <a:cs typeface="Times New Roman" pitchFamily="18" charset="0"/>
              </a:rPr>
              <a:t>th</a:t>
            </a:r>
            <a:r>
              <a:rPr kumimoji="0" lang="en-US" sz="9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grade specific HSD Power standards</a:t>
            </a:r>
            <a:r>
              <a:rPr kumimoji="0" lang="en-US" sz="900" b="0" i="0" u="none" strike="noStrike" cap="none" normalizeH="0" dirty="0" smtClean="0">
                <a:ln>
                  <a:noFill/>
                </a:ln>
                <a:solidFill>
                  <a:schemeClr val="tx1"/>
                </a:solidFill>
                <a:effectLst/>
                <a:latin typeface="Verdana" pitchFamily="34" charset="0"/>
                <a:ea typeface="Calibri" pitchFamily="34" charset="0"/>
                <a:cs typeface="Times New Roman" pitchFamily="18" charset="0"/>
              </a:rPr>
              <a:t> for  Vocabulary)</a:t>
            </a:r>
          </a:p>
          <a:p>
            <a:pPr marL="0" marR="0" lvl="0" indent="0" algn="l" defTabSz="914400" rtl="0" eaLnBrk="0" fontAlgn="base" latinLnBrk="0" hangingPunct="0">
              <a:lnSpc>
                <a:spcPct val="100000"/>
              </a:lnSpc>
              <a:spcBef>
                <a:spcPct val="0"/>
              </a:spcBef>
              <a:spcAft>
                <a:spcPct val="0"/>
              </a:spcAft>
              <a:buClrTx/>
              <a:buSzTx/>
              <a:buFontTx/>
              <a:buNone/>
              <a:tabLst/>
            </a:pPr>
            <a:endParaRPr lang="en-US" sz="1000" baseline="0" dirty="0" smtClean="0">
              <a:latin typeface="Verdana" pitchFamily="34" charset="0"/>
              <a:cs typeface="Times New Roman" pitchFamily="18" charset="0"/>
            </a:endParaRPr>
          </a:p>
          <a:p>
            <a:r>
              <a:rPr lang="en-US" sz="900" dirty="0" smtClean="0">
                <a:latin typeface="Verdana" pitchFamily="34" charset="0"/>
                <a:ea typeface="Calibri" pitchFamily="34" charset="0"/>
                <a:cs typeface="Arial,Italic"/>
              </a:rPr>
              <a:t>Note:  However; these state standards are strongly assessed on OAKS Vocabulary: </a:t>
            </a:r>
          </a:p>
          <a:p>
            <a:endParaRPr lang="en-US" sz="1000" dirty="0" smtClean="0">
              <a:latin typeface="Verdana" pitchFamily="34" charset="0"/>
              <a:ea typeface="Calibri" pitchFamily="34" charset="0"/>
              <a:cs typeface="Arial,Italic"/>
            </a:endParaRPr>
          </a:p>
          <a:p>
            <a:pPr marL="228600"/>
            <a:r>
              <a:rPr lang="en-US" sz="1000" dirty="0" smtClean="0">
                <a:latin typeface="Verdana" pitchFamily="34" charset="0"/>
                <a:ea typeface="Calibri" pitchFamily="34" charset="0"/>
                <a:cs typeface="Arial,Italic"/>
              </a:rPr>
              <a:t> </a:t>
            </a:r>
            <a:r>
              <a:rPr lang="en-US" sz="1000" b="1" i="1" u="sng" dirty="0" smtClean="0">
                <a:effectLst>
                  <a:outerShdw blurRad="38100" dist="38100" dir="2700000" algn="tl">
                    <a:srgbClr val="000000">
                      <a:alpha val="43137"/>
                    </a:srgbClr>
                  </a:outerShdw>
                </a:effectLst>
                <a:latin typeface="Verdana" pitchFamily="34" charset="0"/>
              </a:rPr>
              <a:t>EL.04.RE.11</a:t>
            </a:r>
            <a:r>
              <a:rPr lang="en-US" sz="1000" i="1" dirty="0" smtClean="0">
                <a:latin typeface="Verdana" pitchFamily="34" charset="0"/>
              </a:rPr>
              <a:t> Determine meanings of words using contextual and structural clues.</a:t>
            </a:r>
          </a:p>
          <a:p>
            <a:pPr marL="228600"/>
            <a:endParaRPr lang="en-US" sz="1000" i="1" dirty="0" smtClean="0">
              <a:latin typeface="Verdana" pitchFamily="34" charset="0"/>
            </a:endParaRPr>
          </a:p>
          <a:p>
            <a:pPr marL="228600"/>
            <a:r>
              <a:rPr lang="en-US" sz="1000" b="1" i="1" u="sng" dirty="0" smtClean="0">
                <a:effectLst>
                  <a:outerShdw blurRad="38100" dist="38100" dir="2700000" algn="tl">
                    <a:srgbClr val="000000">
                      <a:alpha val="43137"/>
                    </a:srgbClr>
                  </a:outerShdw>
                </a:effectLst>
                <a:latin typeface="Verdana" pitchFamily="34" charset="0"/>
              </a:rPr>
              <a:t>EL.04.RE.12</a:t>
            </a:r>
            <a:r>
              <a:rPr lang="en-US" sz="1000" i="1" dirty="0" smtClean="0">
                <a:latin typeface="Verdana" pitchFamily="34" charset="0"/>
              </a:rPr>
              <a:t> Distinguish and interpret words with multiple meanings (i.e., quarter) by using context clues.</a:t>
            </a:r>
          </a:p>
          <a:p>
            <a:pPr marL="228600"/>
            <a:endParaRPr lang="en-US" sz="1000" i="1" dirty="0" smtClean="0">
              <a:latin typeface="Verdana" pitchFamily="34" charset="0"/>
            </a:endParaRPr>
          </a:p>
          <a:p>
            <a:pPr marL="228600"/>
            <a:r>
              <a:rPr lang="en-US" sz="1000" b="1" i="1" u="sng" dirty="0" smtClean="0">
                <a:effectLst>
                  <a:outerShdw blurRad="38100" dist="38100" dir="2700000" algn="tl">
                    <a:srgbClr val="000000">
                      <a:alpha val="43137"/>
                    </a:srgbClr>
                  </a:outerShdw>
                </a:effectLst>
                <a:latin typeface="Verdana" pitchFamily="34" charset="0"/>
              </a:rPr>
              <a:t>EL.04.RE.13</a:t>
            </a:r>
            <a:r>
              <a:rPr lang="en-US" sz="1000" i="1" dirty="0" smtClean="0">
                <a:latin typeface="Verdana" pitchFamily="34" charset="0"/>
              </a:rPr>
              <a:t> Apply knowledge of synonyms, antonyms, homographs, and idioms to determine the meaning of words and phrases.</a:t>
            </a:r>
            <a:endParaRPr lang="en-US" sz="1000" dirty="0" smtClean="0">
              <a:latin typeface="Verdana" pitchFamily="34" charset="0"/>
            </a:endParaRPr>
          </a:p>
        </p:txBody>
      </p:sp>
      <p:sp>
        <p:nvSpPr>
          <p:cNvPr id="6" name="Rectangle 5"/>
          <p:cNvSpPr/>
          <p:nvPr/>
        </p:nvSpPr>
        <p:spPr>
          <a:xfrm>
            <a:off x="5562600" y="304800"/>
            <a:ext cx="3962400" cy="6817251"/>
          </a:xfrm>
          <a:prstGeom prst="rect">
            <a:avLst/>
          </a:prstGeom>
        </p:spPr>
        <p:txBody>
          <a:bodyPr wrap="square">
            <a:spAutoFit/>
          </a:bodyPr>
          <a:lstStyle/>
          <a:p>
            <a:r>
              <a:rPr lang="en-US" sz="900" dirty="0" smtClean="0">
                <a:latin typeface="Verdana" pitchFamily="34" charset="0"/>
              </a:rPr>
              <a:t>“It’s a turtle!” her father said.</a:t>
            </a:r>
          </a:p>
          <a:p>
            <a:endParaRPr lang="en-US" sz="900" dirty="0" smtClean="0">
              <a:latin typeface="Verdana" pitchFamily="34" charset="0"/>
            </a:endParaRPr>
          </a:p>
          <a:p>
            <a:r>
              <a:rPr lang="en-US" sz="900" dirty="0" smtClean="0">
                <a:latin typeface="Verdana" pitchFamily="34" charset="0"/>
              </a:rPr>
              <a:t>Everyone gathered around to see Cindy’s catch. The turtle was enormous.</a:t>
            </a:r>
          </a:p>
          <a:p>
            <a:endParaRPr lang="en-US" sz="900" dirty="0" smtClean="0">
              <a:latin typeface="Verdana" pitchFamily="34" charset="0"/>
            </a:endParaRPr>
          </a:p>
          <a:p>
            <a:r>
              <a:rPr lang="en-US" sz="900" dirty="0" smtClean="0">
                <a:latin typeface="Verdana" pitchFamily="34" charset="0"/>
              </a:rPr>
              <a:t>“It must be forty pounds!” Ryan said.</a:t>
            </a:r>
          </a:p>
          <a:p>
            <a:endParaRPr lang="en-US" sz="900" dirty="0" smtClean="0">
              <a:latin typeface="Verdana" pitchFamily="34" charset="0"/>
            </a:endParaRPr>
          </a:p>
          <a:p>
            <a:r>
              <a:rPr lang="en-US" sz="900" dirty="0" smtClean="0">
                <a:latin typeface="Verdana" pitchFamily="34" charset="0"/>
              </a:rPr>
              <a:t>Cindy worked harder than she ever had to reel in the turtle, and when she got the turtle to the edge of the water, her father set it free. </a:t>
            </a:r>
          </a:p>
          <a:p>
            <a:endParaRPr lang="en-US" sz="900" dirty="0" smtClean="0">
              <a:latin typeface="Verdana" pitchFamily="34" charset="0"/>
            </a:endParaRPr>
          </a:p>
          <a:p>
            <a:r>
              <a:rPr lang="en-US" sz="900" dirty="0" smtClean="0">
                <a:latin typeface="Verdana" pitchFamily="34" charset="0"/>
              </a:rPr>
              <a:t>The turtle turned and disappeared beneath the surface.</a:t>
            </a:r>
          </a:p>
          <a:p>
            <a:endParaRPr lang="en-US" sz="900" dirty="0" smtClean="0">
              <a:latin typeface="Verdana" pitchFamily="34" charset="0"/>
            </a:endParaRPr>
          </a:p>
          <a:p>
            <a:r>
              <a:rPr lang="en-US" sz="900" dirty="0" smtClean="0">
                <a:latin typeface="Verdana" pitchFamily="34" charset="0"/>
              </a:rPr>
              <a:t>“Oh no!” Cindy cried.</a:t>
            </a:r>
          </a:p>
          <a:p>
            <a:endParaRPr lang="en-US" sz="900" dirty="0" smtClean="0">
              <a:latin typeface="Verdana" pitchFamily="34" charset="0"/>
            </a:endParaRPr>
          </a:p>
          <a:p>
            <a:r>
              <a:rPr lang="en-US" sz="900" dirty="0" smtClean="0">
                <a:latin typeface="Verdana" pitchFamily="34" charset="0"/>
              </a:rPr>
              <a:t>Mr. Reynolds, the contest judge, walked over. “That turtle’s been in this lake for years. People come fishing just hoping to see him.”</a:t>
            </a:r>
          </a:p>
          <a:p>
            <a:endParaRPr lang="en-US" sz="900" dirty="0" smtClean="0">
              <a:latin typeface="Verdana" pitchFamily="34" charset="0"/>
            </a:endParaRPr>
          </a:p>
          <a:p>
            <a:r>
              <a:rPr lang="en-US" sz="900" dirty="0" smtClean="0">
                <a:latin typeface="Verdana" pitchFamily="34" charset="0"/>
              </a:rPr>
              <a:t>“Really?” Cindy asked.</a:t>
            </a:r>
          </a:p>
          <a:p>
            <a:endParaRPr lang="en-US" sz="900" dirty="0" smtClean="0">
              <a:latin typeface="Verdana" pitchFamily="34" charset="0"/>
            </a:endParaRPr>
          </a:p>
          <a:p>
            <a:r>
              <a:rPr lang="en-US" sz="900" dirty="0" smtClean="0">
                <a:latin typeface="Verdana" pitchFamily="34" charset="0"/>
              </a:rPr>
              <a:t>Mr. Reynolds nodded. “The competition isn’t over yet, but I have a feeling I know </a:t>
            </a:r>
            <a:r>
              <a:rPr lang="en-US" sz="900" smtClean="0">
                <a:latin typeface="Verdana" pitchFamily="34" charset="0"/>
              </a:rPr>
              <a:t>who is going </a:t>
            </a:r>
            <a:r>
              <a:rPr lang="en-US" sz="900" dirty="0" smtClean="0">
                <a:latin typeface="Verdana" pitchFamily="34" charset="0"/>
              </a:rPr>
              <a:t>to win the 'One That Got Away' trophy.”</a:t>
            </a:r>
          </a:p>
          <a:p>
            <a:endParaRPr lang="en-US" sz="900" dirty="0" smtClean="0">
              <a:latin typeface="Verdana" pitchFamily="34" charset="0"/>
            </a:endParaRPr>
          </a:p>
          <a:p>
            <a:r>
              <a:rPr lang="en-US" sz="900" dirty="0" smtClean="0">
                <a:latin typeface="Verdana" pitchFamily="34" charset="0"/>
              </a:rPr>
              <a:t>Cindy’s eyes lit up. She was glad she hadn’t caught the turtle. It would give her something to look forward to on her next fishing trip.</a:t>
            </a:r>
          </a:p>
          <a:p>
            <a:endParaRPr lang="en-US" sz="900" dirty="0" smtClean="0">
              <a:latin typeface="Verdana" pitchFamily="34" charset="0"/>
            </a:endParaRPr>
          </a:p>
          <a:p>
            <a:endParaRPr lang="en-US" sz="900" dirty="0" smtClean="0">
              <a:latin typeface="Verdana" pitchFamily="34" charset="0"/>
            </a:endParaRPr>
          </a:p>
          <a:p>
            <a:r>
              <a:rPr lang="en-US" sz="900" b="1" i="1" dirty="0" smtClean="0">
                <a:latin typeface="Verdana" pitchFamily="34" charset="0"/>
              </a:rPr>
              <a:t>Catch of the Day</a:t>
            </a:r>
            <a:endParaRPr lang="en-US" sz="900" dirty="0" smtClean="0">
              <a:latin typeface="Verdana" pitchFamily="34" charset="0"/>
            </a:endParaRPr>
          </a:p>
          <a:p>
            <a:endParaRPr lang="en-US" sz="900" dirty="0" smtClean="0">
              <a:latin typeface="Verdana" pitchFamily="34" charset="0"/>
            </a:endParaRPr>
          </a:p>
          <a:p>
            <a:pPr marL="228600" indent="-228600">
              <a:buFont typeface="+mj-lt"/>
              <a:buAutoNum type="arabicPeriod" startAt="9"/>
            </a:pPr>
            <a:r>
              <a:rPr lang="en-US" sz="800" dirty="0" smtClean="0">
                <a:latin typeface="Verdana" pitchFamily="34" charset="0"/>
              </a:rPr>
              <a:t>The phrase “ </a:t>
            </a:r>
            <a:r>
              <a:rPr lang="en-US" sz="800" b="1" i="1" u="sng" dirty="0" smtClean="0">
                <a:latin typeface="Verdana" pitchFamily="34" charset="0"/>
              </a:rPr>
              <a:t>cast</a:t>
            </a:r>
            <a:r>
              <a:rPr lang="en-US" sz="800" dirty="0" smtClean="0">
                <a:latin typeface="Verdana" pitchFamily="34" charset="0"/>
              </a:rPr>
              <a:t> her line into the lake,” means that Cindy </a:t>
            </a:r>
          </a:p>
          <a:p>
            <a:endParaRPr lang="en-US" sz="800" dirty="0" smtClean="0">
              <a:latin typeface="Verdana" pitchFamily="34" charset="0"/>
            </a:endParaRPr>
          </a:p>
          <a:p>
            <a:pPr marL="685800" indent="-228600">
              <a:buFont typeface="+mj-lt"/>
              <a:buAutoNum type="alphaUcPeriod"/>
            </a:pPr>
            <a:r>
              <a:rPr lang="en-US" sz="800" dirty="0" smtClean="0">
                <a:latin typeface="Verdana" pitchFamily="34" charset="0"/>
              </a:rPr>
              <a:t>made a shadow on the lake.</a:t>
            </a:r>
          </a:p>
          <a:p>
            <a:pPr marL="685800" indent="-228600">
              <a:buFont typeface="+mj-lt"/>
              <a:buAutoNum type="alphaUcPeriod"/>
            </a:pPr>
            <a:r>
              <a:rPr lang="en-US" sz="800" dirty="0" smtClean="0">
                <a:latin typeface="Verdana" pitchFamily="34" charset="0"/>
              </a:rPr>
              <a:t>drew a line in the sand.</a:t>
            </a:r>
          </a:p>
          <a:p>
            <a:pPr marL="685800" indent="-228600">
              <a:buFont typeface="+mj-lt"/>
              <a:buAutoNum type="alphaUcPeriod"/>
            </a:pPr>
            <a:r>
              <a:rPr lang="en-US" sz="800" dirty="0" smtClean="0">
                <a:latin typeface="Verdana" pitchFamily="34" charset="0"/>
              </a:rPr>
              <a:t>sat by the lake.</a:t>
            </a:r>
          </a:p>
          <a:p>
            <a:pPr marL="685800" indent="-228600">
              <a:buFont typeface="+mj-lt"/>
              <a:buAutoNum type="alphaUcPeriod"/>
            </a:pPr>
            <a:r>
              <a:rPr lang="en-US" sz="800" dirty="0" smtClean="0">
                <a:latin typeface="Verdana" pitchFamily="34" charset="0"/>
              </a:rPr>
              <a:t>threw her fishing pole into the water.</a:t>
            </a:r>
          </a:p>
          <a:p>
            <a:pPr marL="685800" indent="-228600">
              <a:buFont typeface="+mj-lt"/>
              <a:buAutoNum type="alphaUcPeriod"/>
            </a:pPr>
            <a:endParaRPr lang="en-US" sz="800" dirty="0" smtClean="0">
              <a:latin typeface="Verdana" pitchFamily="34" charset="0"/>
            </a:endParaRPr>
          </a:p>
          <a:p>
            <a:pPr marL="685800" indent="-228600">
              <a:buFont typeface="+mj-lt"/>
              <a:buAutoNum type="alphaUcPeriod"/>
            </a:pPr>
            <a:endParaRPr lang="en-US" sz="800" dirty="0" smtClean="0">
              <a:latin typeface="Verdana" pitchFamily="34" charset="0"/>
            </a:endParaRPr>
          </a:p>
          <a:p>
            <a:pPr marL="228600" indent="-228600">
              <a:buFont typeface="+mj-lt"/>
              <a:buAutoNum type="arabicPeriod" startAt="10"/>
            </a:pPr>
            <a:r>
              <a:rPr lang="en-US" sz="800" dirty="0" smtClean="0">
                <a:latin typeface="Verdana" pitchFamily="34" charset="0"/>
              </a:rPr>
              <a:t>When thinking about winning a trophy the sentence “Cindy had already </a:t>
            </a:r>
            <a:r>
              <a:rPr lang="en-US" sz="800" b="1" i="1" u="sng" dirty="0" smtClean="0">
                <a:latin typeface="Verdana" pitchFamily="34" charset="0"/>
              </a:rPr>
              <a:t>cleared a spot for it </a:t>
            </a:r>
            <a:r>
              <a:rPr lang="en-US" sz="800" dirty="0" smtClean="0">
                <a:latin typeface="Verdana" pitchFamily="34" charset="0"/>
              </a:rPr>
              <a:t>on her shelf, “ means</a:t>
            </a:r>
          </a:p>
          <a:p>
            <a:endParaRPr lang="en-US" sz="800" dirty="0" smtClean="0">
              <a:latin typeface="Verdana" pitchFamily="34" charset="0"/>
            </a:endParaRPr>
          </a:p>
          <a:p>
            <a:pPr marL="685800" indent="-228600">
              <a:buFont typeface="+mj-lt"/>
              <a:buAutoNum type="alphaUcPeriod"/>
            </a:pPr>
            <a:r>
              <a:rPr lang="en-US" sz="800" dirty="0" smtClean="0">
                <a:latin typeface="Verdana" pitchFamily="34" charset="0"/>
              </a:rPr>
              <a:t>Cindy saw a spot on her shelf.</a:t>
            </a:r>
          </a:p>
          <a:p>
            <a:pPr marL="685800" indent="-228600">
              <a:buFont typeface="+mj-lt"/>
              <a:buAutoNum type="alphaUcPeriod"/>
            </a:pPr>
            <a:r>
              <a:rPr lang="en-US" sz="800" dirty="0" smtClean="0">
                <a:latin typeface="Verdana" pitchFamily="34" charset="0"/>
              </a:rPr>
              <a:t>Cindy made room on her shelf for a trophy.</a:t>
            </a:r>
          </a:p>
          <a:p>
            <a:pPr marL="685800" indent="-228600">
              <a:buFont typeface="+mj-lt"/>
              <a:buAutoNum type="alphaUcPeriod"/>
            </a:pPr>
            <a:r>
              <a:rPr lang="en-US" sz="800" dirty="0" smtClean="0">
                <a:latin typeface="Verdana" pitchFamily="34" charset="0"/>
              </a:rPr>
              <a:t>Cindy washed the shelf.</a:t>
            </a:r>
          </a:p>
          <a:p>
            <a:pPr marL="685800" indent="-228600">
              <a:buFont typeface="+mj-lt"/>
              <a:buAutoNum type="alphaUcPeriod"/>
            </a:pPr>
            <a:r>
              <a:rPr lang="en-US" sz="800" dirty="0" smtClean="0">
                <a:latin typeface="Verdana" pitchFamily="34" charset="0"/>
              </a:rPr>
              <a:t>Cindy needed a new shelf.</a:t>
            </a:r>
          </a:p>
          <a:p>
            <a:endParaRPr lang="en-US" sz="900" dirty="0" smtClean="0">
              <a:latin typeface="Verdana" pitchFamily="34" charset="0"/>
            </a:endParaRPr>
          </a:p>
          <a:p>
            <a:endParaRPr lang="en-US" sz="900" dirty="0" smtClean="0">
              <a:latin typeface="Verdana" pitchFamily="34" charset="0"/>
            </a:endParaRPr>
          </a:p>
        </p:txBody>
      </p:sp>
      <p:sp>
        <p:nvSpPr>
          <p:cNvPr id="8" name="Rectangle 7"/>
          <p:cNvSpPr/>
          <p:nvPr/>
        </p:nvSpPr>
        <p:spPr>
          <a:xfrm>
            <a:off x="5562600" y="7239000"/>
            <a:ext cx="2276585" cy="215444"/>
          </a:xfrm>
          <a:prstGeom prst="rect">
            <a:avLst/>
          </a:prstGeom>
        </p:spPr>
        <p:txBody>
          <a:bodyPr wrap="none">
            <a:spAutoFit/>
          </a:bodyPr>
          <a:lstStyle/>
          <a:p>
            <a:r>
              <a:rPr lang="en-US" sz="800" dirty="0" smtClean="0">
                <a:latin typeface="Verdana" pitchFamily="34" charset="0"/>
              </a:rPr>
              <a:t>Permissible for reprint ABC Teacher.com</a:t>
            </a:r>
            <a:endParaRPr lang="en-US" sz="800" dirty="0">
              <a:latin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a:latin typeface="Verdana" pitchFamily="34" charset="0"/>
              </a:rPr>
              <a:t>Page 2</a:t>
            </a:r>
          </a:p>
        </p:txBody>
      </p:sp>
      <p:sp>
        <p:nvSpPr>
          <p:cNvPr id="4" name="Rectangle 3"/>
          <p:cNvSpPr/>
          <p:nvPr/>
        </p:nvSpPr>
        <p:spPr>
          <a:xfrm>
            <a:off x="5562600" y="228600"/>
            <a:ext cx="4038600" cy="7086600"/>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PAUL REVERE</a:t>
            </a:r>
            <a:r>
              <a:rPr lang="en-US" sz="1400" dirty="0" smtClean="0">
                <a:latin typeface="Verdana" pitchFamily="34" charset="0"/>
              </a:rPr>
              <a:t>  </a:t>
            </a:r>
            <a:r>
              <a:rPr lang="en-US" sz="900" i="1" dirty="0" smtClean="0">
                <a:latin typeface="Verdana" pitchFamily="34" charset="0"/>
              </a:rPr>
              <a:t>An Interpretation of Longfellow’s Poem</a:t>
            </a:r>
          </a:p>
          <a:p>
            <a:endParaRPr lang="en-US" sz="900" i="1" dirty="0" smtClean="0">
              <a:latin typeface="Verdana" pitchFamily="34" charset="0"/>
            </a:endParaRPr>
          </a:p>
          <a:p>
            <a:r>
              <a:rPr lang="en-US" sz="900" i="1" dirty="0" smtClean="0">
                <a:latin typeface="Verdana" pitchFamily="34" charset="0"/>
              </a:rPr>
              <a:t>LISTEN, my children, and you shall hear</a:t>
            </a:r>
            <a:br>
              <a:rPr lang="en-US" sz="900" i="1" dirty="0" smtClean="0">
                <a:latin typeface="Verdana" pitchFamily="34" charset="0"/>
              </a:rPr>
            </a:br>
            <a:r>
              <a:rPr lang="en-US" sz="900" i="1" dirty="0" smtClean="0">
                <a:latin typeface="Verdana" pitchFamily="34" charset="0"/>
              </a:rPr>
              <a:t>Of the midnight ride of Paul Revere,</a:t>
            </a:r>
            <a:br>
              <a:rPr lang="en-US" sz="900" i="1" dirty="0" smtClean="0">
                <a:latin typeface="Verdana" pitchFamily="34" charset="0"/>
              </a:rPr>
            </a:br>
            <a:r>
              <a:rPr lang="en-US" sz="900" i="1" dirty="0" smtClean="0">
                <a:latin typeface="Verdana" pitchFamily="34" charset="0"/>
              </a:rPr>
              <a:t>On the eighteenth of April, in Seventy-Five;</a:t>
            </a:r>
            <a:br>
              <a:rPr lang="en-US" sz="900" i="1" dirty="0" smtClean="0">
                <a:latin typeface="Verdana" pitchFamily="34" charset="0"/>
              </a:rPr>
            </a:br>
            <a:r>
              <a:rPr lang="en-US" sz="900" i="1" dirty="0" smtClean="0">
                <a:latin typeface="Verdana" pitchFamily="34" charset="0"/>
              </a:rPr>
              <a:t>Hardly a man is now alive </a:t>
            </a:r>
            <a:br>
              <a:rPr lang="en-US" sz="900" i="1" dirty="0" smtClean="0">
                <a:latin typeface="Verdana" pitchFamily="34" charset="0"/>
              </a:rPr>
            </a:br>
            <a:r>
              <a:rPr lang="en-US" sz="900" i="1" dirty="0" smtClean="0">
                <a:latin typeface="Verdana" pitchFamily="34" charset="0"/>
              </a:rPr>
              <a:t>Who remembers that famous day and year. </a:t>
            </a:r>
          </a:p>
          <a:p>
            <a:endParaRPr lang="en-US" sz="900" dirty="0" smtClean="0">
              <a:latin typeface="Verdana" pitchFamily="34" charset="0"/>
            </a:endParaRPr>
          </a:p>
          <a:p>
            <a:r>
              <a:rPr lang="en-US" sz="900" dirty="0" smtClean="0">
                <a:latin typeface="Verdana" pitchFamily="34" charset="0"/>
              </a:rPr>
              <a:t>Sally began to read the poem </a:t>
            </a:r>
            <a:r>
              <a:rPr lang="en-US" sz="900" i="1" dirty="0" smtClean="0">
                <a:latin typeface="Verdana" pitchFamily="34" charset="0"/>
              </a:rPr>
              <a:t>Paul Revere </a:t>
            </a:r>
            <a:r>
              <a:rPr lang="en-US" sz="900" dirty="0" smtClean="0">
                <a:latin typeface="Verdana" pitchFamily="34" charset="0"/>
              </a:rPr>
              <a:t>by Henry Wadsworth Longfellow.  For homework she had to summarize parts of the famous poem.  She understood the first part.  </a:t>
            </a:r>
          </a:p>
          <a:p>
            <a:endParaRPr lang="en-US" sz="900" dirty="0" smtClean="0">
              <a:latin typeface="Verdana" pitchFamily="34" charset="0"/>
            </a:endParaRPr>
          </a:p>
          <a:p>
            <a:r>
              <a:rPr lang="en-US" sz="900" dirty="0" smtClean="0">
                <a:latin typeface="Verdana" pitchFamily="34" charset="0"/>
              </a:rPr>
              <a:t>Paul Revere rode a horse one midnight in April, 1775!</a:t>
            </a:r>
          </a:p>
          <a:p>
            <a:endParaRPr lang="en-US" sz="900" dirty="0" smtClean="0">
              <a:latin typeface="Verdana" pitchFamily="34" charset="0"/>
            </a:endParaRPr>
          </a:p>
          <a:p>
            <a:r>
              <a:rPr lang="en-US" sz="900" dirty="0" smtClean="0">
                <a:latin typeface="Verdana" pitchFamily="34" charset="0"/>
              </a:rPr>
              <a:t>But as she continued reading she could not understand what some words meant.</a:t>
            </a:r>
          </a:p>
          <a:p>
            <a:endParaRPr lang="en-US" sz="900" dirty="0" smtClean="0">
              <a:latin typeface="Verdana" pitchFamily="34" charset="0"/>
            </a:endParaRPr>
          </a:p>
          <a:p>
            <a:r>
              <a:rPr lang="en-US" sz="900" i="1" dirty="0" smtClean="0">
                <a:latin typeface="Verdana" pitchFamily="34" charset="0"/>
              </a:rPr>
              <a:t>He said to his friend, "If the British march</a:t>
            </a:r>
            <a:br>
              <a:rPr lang="en-US" sz="900" i="1" dirty="0" smtClean="0">
                <a:latin typeface="Verdana" pitchFamily="34" charset="0"/>
              </a:rPr>
            </a:br>
            <a:r>
              <a:rPr lang="en-US" sz="900" i="1" dirty="0" smtClean="0">
                <a:latin typeface="Verdana" pitchFamily="34" charset="0"/>
              </a:rPr>
              <a:t>By land or sea from the town to-night,</a:t>
            </a:r>
            <a:br>
              <a:rPr lang="en-US" sz="900" i="1" dirty="0" smtClean="0">
                <a:latin typeface="Verdana" pitchFamily="34" charset="0"/>
              </a:rPr>
            </a:br>
            <a:r>
              <a:rPr lang="en-US" sz="900" i="1" dirty="0" smtClean="0">
                <a:latin typeface="Verdana" pitchFamily="34" charset="0"/>
              </a:rPr>
              <a:t>Hang a lantern </a:t>
            </a:r>
            <a:r>
              <a:rPr lang="en-US" sz="900" b="1" i="1" u="sng" dirty="0" smtClean="0">
                <a:latin typeface="Verdana" pitchFamily="34" charset="0"/>
              </a:rPr>
              <a:t>aloft</a:t>
            </a:r>
            <a:r>
              <a:rPr lang="en-US" sz="900" i="1" dirty="0" smtClean="0">
                <a:latin typeface="Verdana" pitchFamily="34" charset="0"/>
              </a:rPr>
              <a:t> in the </a:t>
            </a:r>
            <a:r>
              <a:rPr lang="en-US" sz="900" b="1" i="1" u="sng" dirty="0" smtClean="0">
                <a:latin typeface="Verdana" pitchFamily="34" charset="0"/>
              </a:rPr>
              <a:t>belfry arch</a:t>
            </a:r>
            <a:r>
              <a:rPr lang="en-US" sz="900" i="1" dirty="0" smtClean="0">
                <a:latin typeface="Verdana" pitchFamily="34" charset="0"/>
              </a:rPr>
              <a:t/>
            </a:r>
            <a:br>
              <a:rPr lang="en-US" sz="900" i="1" dirty="0" smtClean="0">
                <a:latin typeface="Verdana" pitchFamily="34" charset="0"/>
              </a:rPr>
            </a:br>
            <a:r>
              <a:rPr lang="en-US" sz="900" i="1" dirty="0" smtClean="0">
                <a:latin typeface="Verdana" pitchFamily="34" charset="0"/>
              </a:rPr>
              <a:t>Of the North Church tower, as a signal light, --</a:t>
            </a:r>
            <a:br>
              <a:rPr lang="en-US" sz="900" i="1" dirty="0" smtClean="0">
                <a:latin typeface="Verdana" pitchFamily="34" charset="0"/>
              </a:rPr>
            </a:br>
            <a:r>
              <a:rPr lang="en-US" sz="900" i="1" dirty="0" smtClean="0">
                <a:latin typeface="Verdana" pitchFamily="34" charset="0"/>
              </a:rPr>
              <a:t>One, if by land, and two, if by sea;</a:t>
            </a:r>
            <a:br>
              <a:rPr lang="en-US" sz="900" i="1" dirty="0" smtClean="0">
                <a:latin typeface="Verdana" pitchFamily="34" charset="0"/>
              </a:rPr>
            </a:br>
            <a:r>
              <a:rPr lang="en-US" sz="900" i="1" dirty="0" smtClean="0">
                <a:latin typeface="Verdana" pitchFamily="34" charset="0"/>
              </a:rPr>
              <a:t>And I on the opposite shore will be,</a:t>
            </a:r>
            <a:br>
              <a:rPr lang="en-US" sz="900" i="1" dirty="0" smtClean="0">
                <a:latin typeface="Verdana" pitchFamily="34" charset="0"/>
              </a:rPr>
            </a:br>
            <a:r>
              <a:rPr lang="en-US" sz="900" i="1" dirty="0" smtClean="0">
                <a:latin typeface="Verdana" pitchFamily="34" charset="0"/>
              </a:rPr>
              <a:t>Ready to ride and spread the alarm</a:t>
            </a:r>
            <a:br>
              <a:rPr lang="en-US" sz="900" i="1" dirty="0" smtClean="0">
                <a:latin typeface="Verdana" pitchFamily="34" charset="0"/>
              </a:rPr>
            </a:br>
            <a:r>
              <a:rPr lang="en-US" sz="900" i="1" dirty="0" smtClean="0">
                <a:latin typeface="Verdana" pitchFamily="34" charset="0"/>
              </a:rPr>
              <a:t>Through every Middlesex village and farm,</a:t>
            </a:r>
            <a:br>
              <a:rPr lang="en-US" sz="900" i="1" dirty="0" smtClean="0">
                <a:latin typeface="Verdana" pitchFamily="34" charset="0"/>
              </a:rPr>
            </a:br>
            <a:r>
              <a:rPr lang="en-US" sz="900" i="1" dirty="0" smtClean="0">
                <a:latin typeface="Verdana" pitchFamily="34" charset="0"/>
              </a:rPr>
              <a:t>For the country-folk to be up and to arm." </a:t>
            </a:r>
          </a:p>
          <a:p>
            <a:endParaRPr lang="en-US" sz="900" i="1" dirty="0" smtClean="0">
              <a:latin typeface="Verdana" pitchFamily="34" charset="0"/>
            </a:endParaRPr>
          </a:p>
          <a:p>
            <a:r>
              <a:rPr lang="en-US" sz="900" dirty="0" smtClean="0">
                <a:latin typeface="Verdana" pitchFamily="34" charset="0"/>
              </a:rPr>
              <a:t>“Hmmm, thought Sally. The British were coming to attack and he had to warn everyone. “</a:t>
            </a:r>
          </a:p>
          <a:p>
            <a:endParaRPr lang="en-US" sz="900" dirty="0" smtClean="0">
              <a:latin typeface="Verdana" pitchFamily="34" charset="0"/>
            </a:endParaRPr>
          </a:p>
          <a:p>
            <a:r>
              <a:rPr lang="en-US" sz="900" dirty="0" smtClean="0">
                <a:latin typeface="Verdana" pitchFamily="34" charset="0"/>
              </a:rPr>
              <a:t>Sally knew Paul would hang a lantern but did not know what </a:t>
            </a:r>
            <a:r>
              <a:rPr lang="en-US" sz="900" i="1" dirty="0" smtClean="0">
                <a:latin typeface="Verdana" pitchFamily="34" charset="0"/>
              </a:rPr>
              <a:t>aloft</a:t>
            </a:r>
            <a:r>
              <a:rPr lang="en-US" sz="900" dirty="0" smtClean="0">
                <a:latin typeface="Verdana" pitchFamily="34" charset="0"/>
              </a:rPr>
              <a:t> or </a:t>
            </a:r>
            <a:r>
              <a:rPr lang="en-US" sz="900" i="1" dirty="0" smtClean="0">
                <a:latin typeface="Verdana" pitchFamily="34" charset="0"/>
              </a:rPr>
              <a:t>belfry arch </a:t>
            </a:r>
            <a:r>
              <a:rPr lang="en-US" sz="900" dirty="0" smtClean="0">
                <a:latin typeface="Verdana" pitchFamily="34" charset="0"/>
              </a:rPr>
              <a:t>meant. </a:t>
            </a:r>
          </a:p>
          <a:p>
            <a:endParaRPr lang="en-US" sz="900" dirty="0" smtClean="0">
              <a:latin typeface="Verdana" pitchFamily="34" charset="0"/>
            </a:endParaRPr>
          </a:p>
          <a:p>
            <a:endParaRPr lang="en-US" sz="800" dirty="0" smtClean="0">
              <a:latin typeface="Verdana" pitchFamily="34" charset="0"/>
            </a:endParaRPr>
          </a:p>
          <a:p>
            <a:pPr marL="228600" indent="-228600">
              <a:buFont typeface="+mj-lt"/>
              <a:buAutoNum type="arabicPeriod"/>
            </a:pPr>
            <a:r>
              <a:rPr lang="en-US" sz="800" i="1" dirty="0" smtClean="0">
                <a:latin typeface="Verdana" pitchFamily="34" charset="0"/>
              </a:rPr>
              <a:t>Hang a lantern </a:t>
            </a:r>
            <a:r>
              <a:rPr lang="en-US" sz="800" b="1" i="1" u="sng" dirty="0" smtClean="0">
                <a:latin typeface="Verdana" pitchFamily="34" charset="0"/>
              </a:rPr>
              <a:t>aloft</a:t>
            </a:r>
            <a:r>
              <a:rPr lang="en-US" sz="800" i="1" dirty="0" smtClean="0">
                <a:latin typeface="Verdana" pitchFamily="34" charset="0"/>
              </a:rPr>
              <a:t> in the </a:t>
            </a:r>
            <a:r>
              <a:rPr lang="en-US" sz="800" b="1" i="1" u="sng" dirty="0" smtClean="0">
                <a:latin typeface="Verdana" pitchFamily="34" charset="0"/>
              </a:rPr>
              <a:t>belfry arch</a:t>
            </a:r>
            <a:r>
              <a:rPr lang="en-US" sz="800" i="1" dirty="0" smtClean="0">
                <a:latin typeface="Verdana" pitchFamily="34" charset="0"/>
              </a:rPr>
              <a:t/>
            </a:r>
            <a:br>
              <a:rPr lang="en-US" sz="800" i="1" dirty="0" smtClean="0">
                <a:latin typeface="Verdana" pitchFamily="34" charset="0"/>
              </a:rPr>
            </a:br>
            <a:r>
              <a:rPr lang="en-US" sz="800" i="1" dirty="0" smtClean="0">
                <a:latin typeface="Verdana" pitchFamily="34" charset="0"/>
              </a:rPr>
              <a:t>Of the North Church….</a:t>
            </a:r>
          </a:p>
          <a:p>
            <a:endParaRPr lang="en-US" sz="800" i="1" dirty="0" smtClean="0">
              <a:latin typeface="Verdana" pitchFamily="34" charset="0"/>
            </a:endParaRPr>
          </a:p>
          <a:p>
            <a:pPr>
              <a:tabLst>
                <a:tab pos="457200" algn="l"/>
              </a:tabLst>
            </a:pPr>
            <a:r>
              <a:rPr lang="en-US" sz="800" dirty="0" smtClean="0">
                <a:latin typeface="Verdana" pitchFamily="34" charset="0"/>
              </a:rPr>
              <a:t>	What word helps describe what </a:t>
            </a:r>
            <a:r>
              <a:rPr lang="en-US" sz="800" i="1" dirty="0" smtClean="0">
                <a:latin typeface="Verdana" pitchFamily="34" charset="0"/>
              </a:rPr>
              <a:t>aloft</a:t>
            </a:r>
            <a:r>
              <a:rPr lang="en-US" sz="800" dirty="0" smtClean="0">
                <a:latin typeface="Verdana" pitchFamily="34" charset="0"/>
              </a:rPr>
              <a:t> might mean?</a:t>
            </a:r>
          </a:p>
          <a:p>
            <a:endParaRPr lang="en-US" sz="800" i="1" dirty="0" smtClean="0">
              <a:latin typeface="Verdana" pitchFamily="34" charset="0"/>
            </a:endParaRPr>
          </a:p>
          <a:p>
            <a:pPr marL="685800" indent="-228600">
              <a:buFont typeface="+mj-lt"/>
              <a:buAutoNum type="alphaUcPeriod"/>
            </a:pPr>
            <a:r>
              <a:rPr lang="en-US" sz="800" dirty="0" smtClean="0">
                <a:latin typeface="Verdana" pitchFamily="34" charset="0"/>
              </a:rPr>
              <a:t>nearby.</a:t>
            </a:r>
          </a:p>
          <a:p>
            <a:pPr marL="685800" indent="-228600">
              <a:buFont typeface="+mj-lt"/>
              <a:buAutoNum type="alphaUcPeriod"/>
            </a:pPr>
            <a:r>
              <a:rPr lang="en-US" sz="800" dirty="0" smtClean="0">
                <a:latin typeface="Verdana" pitchFamily="34" charset="0"/>
              </a:rPr>
              <a:t>up high.</a:t>
            </a:r>
          </a:p>
          <a:p>
            <a:pPr marL="685800" indent="-228600">
              <a:buFont typeface="+mj-lt"/>
              <a:buAutoNum type="alphaUcPeriod"/>
            </a:pPr>
            <a:r>
              <a:rPr lang="en-US" sz="800" dirty="0" smtClean="0">
                <a:latin typeface="Verdana" pitchFamily="34" charset="0"/>
              </a:rPr>
              <a:t>downward.</a:t>
            </a:r>
          </a:p>
          <a:p>
            <a:pPr marL="685800" indent="-228600">
              <a:buFont typeface="+mj-lt"/>
              <a:buAutoNum type="alphaUcPeriod"/>
            </a:pPr>
            <a:r>
              <a:rPr lang="en-US" sz="800" dirty="0" smtClean="0">
                <a:latin typeface="Verdana" pitchFamily="34" charset="0"/>
              </a:rPr>
              <a:t>quickly.</a:t>
            </a:r>
          </a:p>
          <a:p>
            <a:pPr marL="685800" indent="-228600">
              <a:buFont typeface="+mj-lt"/>
              <a:buAutoNum type="alphaUcPeriod"/>
            </a:pPr>
            <a:endParaRPr lang="en-US" sz="800" dirty="0" smtClean="0">
              <a:latin typeface="Verdana" pitchFamily="34" charset="0"/>
            </a:endParaRPr>
          </a:p>
          <a:p>
            <a:pPr marL="685800" indent="-685800"/>
            <a:r>
              <a:rPr lang="en-US" sz="800" dirty="0" smtClean="0">
                <a:latin typeface="Verdana" pitchFamily="34" charset="0"/>
              </a:rPr>
              <a:t>2.In the part of the poem, </a:t>
            </a:r>
            <a:r>
              <a:rPr lang="en-US" sz="800" i="1" dirty="0" smtClean="0">
                <a:latin typeface="Verdana" pitchFamily="34" charset="0"/>
              </a:rPr>
              <a:t>the </a:t>
            </a:r>
            <a:r>
              <a:rPr lang="en-US" sz="800" b="1" i="1" u="sng" dirty="0" smtClean="0">
                <a:latin typeface="Verdana" pitchFamily="34" charset="0"/>
              </a:rPr>
              <a:t>belfry arch  </a:t>
            </a:r>
            <a:r>
              <a:rPr lang="en-US" sz="800" i="1" dirty="0" smtClean="0">
                <a:latin typeface="Verdana" pitchFamily="34" charset="0"/>
              </a:rPr>
              <a:t>Of the North Church… </a:t>
            </a:r>
            <a:r>
              <a:rPr lang="en-US" sz="800" dirty="0" smtClean="0">
                <a:latin typeface="Verdana" pitchFamily="34" charset="0"/>
              </a:rPr>
              <a:t> this refers to</a:t>
            </a:r>
          </a:p>
          <a:p>
            <a:endParaRPr lang="en-US" sz="800" dirty="0" smtClean="0">
              <a:latin typeface="Verdana" pitchFamily="34" charset="0"/>
            </a:endParaRPr>
          </a:p>
          <a:p>
            <a:pPr marL="685800" indent="-228600">
              <a:buFont typeface="+mj-lt"/>
              <a:buAutoNum type="alphaUcPeriod"/>
            </a:pPr>
            <a:r>
              <a:rPr lang="en-US" sz="800" dirty="0" smtClean="0">
                <a:latin typeface="Verdana" pitchFamily="34" charset="0"/>
              </a:rPr>
              <a:t>the bricks of the church.</a:t>
            </a:r>
          </a:p>
          <a:p>
            <a:pPr marL="685800" indent="-228600">
              <a:buFont typeface="+mj-lt"/>
              <a:buAutoNum type="alphaUcPeriod"/>
            </a:pPr>
            <a:r>
              <a:rPr lang="en-US" sz="800" dirty="0" smtClean="0">
                <a:latin typeface="Verdana" pitchFamily="34" charset="0"/>
              </a:rPr>
              <a:t>the church bell.</a:t>
            </a:r>
          </a:p>
          <a:p>
            <a:pPr marL="685800" indent="-228600">
              <a:buFont typeface="+mj-lt"/>
              <a:buAutoNum type="alphaUcPeriod"/>
            </a:pPr>
            <a:r>
              <a:rPr lang="en-US" sz="800" dirty="0" smtClean="0">
                <a:latin typeface="Verdana" pitchFamily="34" charset="0"/>
              </a:rPr>
              <a:t>a place to hang a lantern.</a:t>
            </a:r>
          </a:p>
          <a:p>
            <a:pPr marL="685800" indent="-228600">
              <a:buFont typeface="+mj-lt"/>
              <a:buAutoNum type="alphaUcPeriod"/>
            </a:pPr>
            <a:r>
              <a:rPr lang="en-US" sz="800" dirty="0" smtClean="0">
                <a:latin typeface="Verdana" pitchFamily="34" charset="0"/>
              </a:rPr>
              <a:t>where bats live.</a:t>
            </a:r>
          </a:p>
        </p:txBody>
      </p:sp>
      <p:sp>
        <p:nvSpPr>
          <p:cNvPr id="5" name="Rectangle 4"/>
          <p:cNvSpPr/>
          <p:nvPr/>
        </p:nvSpPr>
        <p:spPr>
          <a:xfrm>
            <a:off x="5562600" y="7328356"/>
            <a:ext cx="2004075" cy="215444"/>
          </a:xfrm>
          <a:prstGeom prst="rect">
            <a:avLst/>
          </a:prstGeom>
        </p:spPr>
        <p:txBody>
          <a:bodyPr wrap="none">
            <a:spAutoFit/>
          </a:bodyPr>
          <a:lstStyle/>
          <a:p>
            <a:r>
              <a:rPr lang="en-US" sz="800" dirty="0" smtClean="0">
                <a:latin typeface="Verdana" pitchFamily="34" charset="0"/>
              </a:rPr>
              <a:t>©  Rick and Susan Richmond 2011</a:t>
            </a:r>
            <a:endParaRPr lang="en-US" sz="800" dirty="0">
              <a:latin typeface="Verdana" pitchFamily="34" charset="0"/>
            </a:endParaRPr>
          </a:p>
        </p:txBody>
      </p:sp>
      <p:pic>
        <p:nvPicPr>
          <p:cNvPr id="6" name="Picture 2" descr="http://www.paulreverehouse.org/images/Reveremusic.jpg"/>
          <p:cNvPicPr>
            <a:picLocks noChangeAspect="1" noChangeArrowheads="1"/>
          </p:cNvPicPr>
          <p:nvPr/>
        </p:nvPicPr>
        <p:blipFill>
          <a:blip r:embed="rId3" cstate="print"/>
          <a:srcRect/>
          <a:stretch>
            <a:fillRect/>
          </a:stretch>
        </p:blipFill>
        <p:spPr bwMode="auto">
          <a:xfrm>
            <a:off x="8534400" y="2667000"/>
            <a:ext cx="762000" cy="1017814"/>
          </a:xfrm>
          <a:prstGeom prst="rect">
            <a:avLst/>
          </a:prstGeom>
          <a:noFill/>
          <a:effectLst>
            <a:softEdge rad="127000"/>
          </a:effectLst>
        </p:spPr>
      </p:pic>
      <p:sp>
        <p:nvSpPr>
          <p:cNvPr id="7" name="Rectangle 6"/>
          <p:cNvSpPr/>
          <p:nvPr/>
        </p:nvSpPr>
        <p:spPr>
          <a:xfrm>
            <a:off x="457200" y="304800"/>
            <a:ext cx="4343400" cy="6155531"/>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Catch of the Day</a:t>
            </a:r>
            <a:r>
              <a:rPr lang="en-US" sz="1400" dirty="0" smtClean="0">
                <a:latin typeface="Verdana" pitchFamily="34" charset="0"/>
              </a:rPr>
              <a:t>  </a:t>
            </a:r>
            <a:r>
              <a:rPr lang="en-US" sz="1100" b="1" i="1" dirty="0" smtClean="0">
                <a:latin typeface="Verdana" pitchFamily="34" charset="0"/>
              </a:rPr>
              <a:t>by Kelly </a:t>
            </a:r>
            <a:r>
              <a:rPr lang="en-US" sz="1100" b="1" i="1" dirty="0" err="1" smtClean="0">
                <a:latin typeface="Verdana" pitchFamily="34" charset="0"/>
              </a:rPr>
              <a:t>Hashway</a:t>
            </a:r>
            <a:endParaRPr lang="en-US" sz="1100" b="1" i="1" dirty="0" smtClean="0">
              <a:latin typeface="Verdana" pitchFamily="34" charset="0"/>
            </a:endParaRPr>
          </a:p>
          <a:p>
            <a:endParaRPr lang="en-US" sz="1100" b="1" i="1" dirty="0" smtClean="0">
              <a:latin typeface="Verdana" pitchFamily="34" charset="0"/>
            </a:endParaRPr>
          </a:p>
          <a:p>
            <a:r>
              <a:rPr lang="en-US" sz="900" dirty="0" smtClean="0">
                <a:latin typeface="Verdana" pitchFamily="34" charset="0"/>
              </a:rPr>
              <a:t>Cindy </a:t>
            </a:r>
            <a:r>
              <a:rPr lang="en-US" sz="900" b="1" i="1" u="sng" dirty="0" smtClean="0">
                <a:latin typeface="Verdana" pitchFamily="34" charset="0"/>
              </a:rPr>
              <a:t>cast</a:t>
            </a:r>
            <a:r>
              <a:rPr lang="en-US" sz="900" dirty="0" smtClean="0">
                <a:latin typeface="Verdana" pitchFamily="34" charset="0"/>
              </a:rPr>
              <a:t> her line into the lake. She aimed for the ridge her father had told her about.</a:t>
            </a:r>
          </a:p>
          <a:p>
            <a:endParaRPr lang="en-US" sz="900" dirty="0" smtClean="0">
              <a:latin typeface="Verdana" pitchFamily="34" charset="0"/>
            </a:endParaRPr>
          </a:p>
          <a:p>
            <a:r>
              <a:rPr lang="en-US" sz="900" dirty="0" smtClean="0">
                <a:latin typeface="Verdana" pitchFamily="34" charset="0"/>
              </a:rPr>
              <a:t>He’d said the biggest fish swam there. Cindy really wanted to catch the biggest fish of the day.</a:t>
            </a:r>
          </a:p>
          <a:p>
            <a:endParaRPr lang="en-US" sz="900" dirty="0" smtClean="0">
              <a:latin typeface="Verdana" pitchFamily="34" charset="0"/>
            </a:endParaRPr>
          </a:p>
          <a:p>
            <a:r>
              <a:rPr lang="en-US" sz="900" dirty="0" smtClean="0">
                <a:latin typeface="Verdana" pitchFamily="34" charset="0"/>
              </a:rPr>
              <a:t>She and her father had been looking forward to the community fishing competition for months, and the prize for the biggest fish was a huge trophy. Cindy had already </a:t>
            </a:r>
            <a:r>
              <a:rPr lang="en-US" sz="900" b="1" i="1" u="sng" dirty="0" smtClean="0">
                <a:latin typeface="Verdana" pitchFamily="34" charset="0"/>
              </a:rPr>
              <a:t>cleared a spot for it </a:t>
            </a:r>
            <a:r>
              <a:rPr lang="en-US" sz="900" dirty="0" smtClean="0">
                <a:latin typeface="Verdana" pitchFamily="34" charset="0"/>
              </a:rPr>
              <a:t>on her shelf.</a:t>
            </a:r>
          </a:p>
          <a:p>
            <a:endParaRPr lang="en-US" sz="900" dirty="0" smtClean="0">
              <a:latin typeface="Verdana" pitchFamily="34" charset="0"/>
            </a:endParaRPr>
          </a:p>
          <a:p>
            <a:r>
              <a:rPr lang="en-US" sz="900" dirty="0" smtClean="0">
                <a:latin typeface="Verdana" pitchFamily="34" charset="0"/>
              </a:rPr>
              <a:t>“Got one!” someone yelled.</a:t>
            </a:r>
          </a:p>
          <a:p>
            <a:endParaRPr lang="en-US" sz="900" dirty="0" smtClean="0">
              <a:latin typeface="Verdana" pitchFamily="34" charset="0"/>
            </a:endParaRPr>
          </a:p>
          <a:p>
            <a:r>
              <a:rPr lang="en-US" sz="900" dirty="0" smtClean="0">
                <a:latin typeface="Verdana" pitchFamily="34" charset="0"/>
              </a:rPr>
              <a:t>Cindy recognized the boy who was reeling in a fish. His name was Ryan.</a:t>
            </a:r>
          </a:p>
          <a:p>
            <a:endParaRPr lang="en-US" sz="900" dirty="0" smtClean="0">
              <a:latin typeface="Verdana" pitchFamily="34" charset="0"/>
            </a:endParaRPr>
          </a:p>
          <a:p>
            <a:r>
              <a:rPr lang="en-US" sz="900" dirty="0" smtClean="0">
                <a:latin typeface="Verdana" pitchFamily="34" charset="0"/>
              </a:rPr>
              <a:t>“It’s a big one!” Ryan’s father said.</a:t>
            </a:r>
          </a:p>
          <a:p>
            <a:endParaRPr lang="en-US" sz="900" dirty="0" smtClean="0">
              <a:latin typeface="Verdana" pitchFamily="34" charset="0"/>
            </a:endParaRPr>
          </a:p>
          <a:p>
            <a:r>
              <a:rPr lang="en-US" sz="900" dirty="0" smtClean="0">
                <a:latin typeface="Verdana" pitchFamily="34" charset="0"/>
              </a:rPr>
              <a:t>Cindy’s father put his hand on her shoulder. “Be patient. You can’t rush the fish.”</a:t>
            </a:r>
          </a:p>
          <a:p>
            <a:endParaRPr lang="en-US" sz="900" dirty="0" smtClean="0">
              <a:latin typeface="Verdana" pitchFamily="34" charset="0"/>
            </a:endParaRPr>
          </a:p>
          <a:p>
            <a:r>
              <a:rPr lang="en-US" sz="900" dirty="0" smtClean="0">
                <a:latin typeface="Verdana" pitchFamily="34" charset="0"/>
              </a:rPr>
              <a:t>“But what if I don’t catch anything? I really want that trophy.”</a:t>
            </a:r>
          </a:p>
          <a:p>
            <a:r>
              <a:rPr lang="en-US" sz="900" dirty="0" smtClean="0">
                <a:latin typeface="Verdana" pitchFamily="34" charset="0"/>
              </a:rPr>
              <a:t>Her father nodded. “Trophies are nice, but you love fishing.</a:t>
            </a:r>
          </a:p>
          <a:p>
            <a:r>
              <a:rPr lang="en-US" sz="900" dirty="0" smtClean="0">
                <a:latin typeface="Verdana" pitchFamily="34" charset="0"/>
              </a:rPr>
              <a:t> </a:t>
            </a:r>
          </a:p>
          <a:p>
            <a:r>
              <a:rPr lang="en-US" sz="900" dirty="0" smtClean="0">
                <a:latin typeface="Verdana" pitchFamily="34" charset="0"/>
              </a:rPr>
              <a:t>Don’t let winning a trophy ruin your fun.”</a:t>
            </a:r>
          </a:p>
          <a:p>
            <a:endParaRPr lang="en-US" sz="900" dirty="0" smtClean="0">
              <a:latin typeface="Verdana" pitchFamily="34" charset="0"/>
            </a:endParaRPr>
          </a:p>
          <a:p>
            <a:r>
              <a:rPr lang="en-US" sz="900" dirty="0" smtClean="0">
                <a:latin typeface="Verdana" pitchFamily="34" charset="0"/>
              </a:rPr>
              <a:t>Cindy smiled. Her father always knew what to say to cheer her up. She gently wiggled her line, hoping to entice the fish to take her bait. She paused for a second and tried to wiggle the line again, but it wouldn’t budge.</a:t>
            </a:r>
          </a:p>
          <a:p>
            <a:endParaRPr lang="en-US" sz="900" dirty="0" smtClean="0">
              <a:latin typeface="Verdana" pitchFamily="34" charset="0"/>
            </a:endParaRPr>
          </a:p>
          <a:p>
            <a:r>
              <a:rPr lang="en-US" sz="900" dirty="0" smtClean="0">
                <a:latin typeface="Verdana" pitchFamily="34" charset="0"/>
              </a:rPr>
              <a:t>“I’m stuck on something,” Cindy said.</a:t>
            </a:r>
          </a:p>
          <a:p>
            <a:endParaRPr lang="en-US" sz="900" dirty="0" smtClean="0">
              <a:latin typeface="Verdana" pitchFamily="34" charset="0"/>
            </a:endParaRPr>
          </a:p>
          <a:p>
            <a:r>
              <a:rPr lang="en-US" sz="900" dirty="0" smtClean="0">
                <a:latin typeface="Verdana" pitchFamily="34" charset="0"/>
              </a:rPr>
              <a:t>“Give it a gentle tug. It might be a fish,” her father said.</a:t>
            </a:r>
          </a:p>
          <a:p>
            <a:endParaRPr lang="en-US" sz="900" dirty="0" smtClean="0">
              <a:latin typeface="Verdana" pitchFamily="34" charset="0"/>
            </a:endParaRPr>
          </a:p>
          <a:p>
            <a:r>
              <a:rPr lang="en-US" sz="900" dirty="0" smtClean="0">
                <a:latin typeface="Verdana" pitchFamily="34" charset="0"/>
              </a:rPr>
              <a:t>Cindy tugged and the line tugged back. “It’s a fish!”</a:t>
            </a:r>
          </a:p>
          <a:p>
            <a:endParaRPr lang="en-US" sz="900" dirty="0" smtClean="0">
              <a:latin typeface="Verdana" pitchFamily="34" charset="0"/>
            </a:endParaRPr>
          </a:p>
          <a:p>
            <a:r>
              <a:rPr lang="en-US" sz="900" dirty="0" smtClean="0">
                <a:latin typeface="Verdana" pitchFamily="34" charset="0"/>
              </a:rPr>
              <a:t>She began to reel the fish to shore. It was really strong, and she imagined the biggest fish she’d ever seen on the end of the line. A few feet from shore, something green broke the surface of the water.</a:t>
            </a:r>
          </a:p>
          <a:p>
            <a:endParaRPr lang="en-US" sz="900" dirty="0" smtClean="0">
              <a:latin typeface="Verdana" pitchFamily="34" charset="0"/>
            </a:endParaRPr>
          </a:p>
          <a:p>
            <a:endParaRPr lang="en-US" sz="900" dirty="0" smtClean="0">
              <a:latin typeface="Verdana" pitchFamily="34" charset="0"/>
            </a:endParaRPr>
          </a:p>
        </p:txBody>
      </p:sp>
      <p:sp>
        <p:nvSpPr>
          <p:cNvPr id="8" name="Rectangle 7"/>
          <p:cNvSpPr/>
          <p:nvPr/>
        </p:nvSpPr>
        <p:spPr>
          <a:xfrm>
            <a:off x="457200" y="7328356"/>
            <a:ext cx="2276585" cy="215444"/>
          </a:xfrm>
          <a:prstGeom prst="rect">
            <a:avLst/>
          </a:prstGeom>
        </p:spPr>
        <p:txBody>
          <a:bodyPr wrap="none">
            <a:spAutoFit/>
          </a:bodyPr>
          <a:lstStyle/>
          <a:p>
            <a:r>
              <a:rPr lang="en-US" sz="800" dirty="0" smtClean="0">
                <a:latin typeface="Verdana" pitchFamily="34" charset="0"/>
              </a:rPr>
              <a:t>Permissible for reprint ABC Teacher.com</a:t>
            </a:r>
            <a:endParaRPr lang="en-US" sz="80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a:latin typeface="Verdana" pitchFamily="34" charset="0"/>
              </a:rPr>
              <a:t>Page 3</a:t>
            </a:r>
          </a:p>
        </p:txBody>
      </p:sp>
      <p:sp>
        <p:nvSpPr>
          <p:cNvPr id="6" name="Rectangle 5"/>
          <p:cNvSpPr/>
          <p:nvPr/>
        </p:nvSpPr>
        <p:spPr>
          <a:xfrm>
            <a:off x="457200" y="304800"/>
            <a:ext cx="4038600" cy="5724644"/>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ROLLER COASTERS</a:t>
            </a:r>
          </a:p>
          <a:p>
            <a:endParaRPr lang="en-US" sz="1000" i="1" dirty="0" smtClean="0">
              <a:latin typeface="Verdana" pitchFamily="34" charset="0"/>
            </a:endParaRPr>
          </a:p>
          <a:p>
            <a:r>
              <a:rPr lang="en-US" sz="900" i="1" dirty="0" smtClean="0">
                <a:latin typeface="Verdana" pitchFamily="34" charset="0"/>
              </a:rPr>
              <a:t>Have you ever ridden on a roller coaster? Read this selection from the book I </a:t>
            </a:r>
            <a:r>
              <a:rPr lang="en-US" sz="900" dirty="0" smtClean="0">
                <a:latin typeface="Verdana" pitchFamily="34" charset="0"/>
              </a:rPr>
              <a:t>WONDER...? MACHINES </a:t>
            </a:r>
            <a:r>
              <a:rPr lang="en-US" sz="900" i="1" dirty="0" smtClean="0">
                <a:latin typeface="Verdana" pitchFamily="34" charset="0"/>
              </a:rPr>
              <a:t>by </a:t>
            </a:r>
            <a:r>
              <a:rPr lang="en-US" sz="900" i="1" dirty="0" err="1" smtClean="0">
                <a:latin typeface="Verdana" pitchFamily="34" charset="0"/>
              </a:rPr>
              <a:t>Jaap</a:t>
            </a:r>
            <a:r>
              <a:rPr lang="en-US" sz="900" i="1" dirty="0" smtClean="0">
                <a:latin typeface="Verdana" pitchFamily="34" charset="0"/>
              </a:rPr>
              <a:t> </a:t>
            </a:r>
            <a:r>
              <a:rPr lang="en-US" sz="900" i="1" dirty="0" err="1" smtClean="0">
                <a:latin typeface="Verdana" pitchFamily="34" charset="0"/>
              </a:rPr>
              <a:t>Tuinman</a:t>
            </a:r>
            <a:r>
              <a:rPr lang="en-US" sz="900" i="1" dirty="0" smtClean="0">
                <a:latin typeface="Verdana" pitchFamily="34" charset="0"/>
              </a:rPr>
              <a:t> to find out more about roller coasters.</a:t>
            </a:r>
          </a:p>
          <a:p>
            <a:endParaRPr lang="en-US" sz="900" i="1" dirty="0" smtClean="0">
              <a:latin typeface="Verdana" pitchFamily="34" charset="0"/>
            </a:endParaRPr>
          </a:p>
          <a:p>
            <a:endParaRPr lang="en-US" sz="900" i="1" dirty="0" smtClean="0">
              <a:latin typeface="Verdana" pitchFamily="34" charset="0"/>
            </a:endParaRPr>
          </a:p>
          <a:p>
            <a:endParaRPr lang="en-US" sz="900" i="1" dirty="0" smtClean="0">
              <a:latin typeface="Verdana" pitchFamily="34" charset="0"/>
            </a:endParaRPr>
          </a:p>
          <a:p>
            <a:endParaRPr lang="en-US" sz="900" i="1" dirty="0" smtClean="0">
              <a:latin typeface="Verdana" pitchFamily="34" charset="0"/>
            </a:endParaRPr>
          </a:p>
          <a:p>
            <a:endParaRPr lang="en-US" sz="900" i="1" dirty="0" smtClean="0">
              <a:latin typeface="Verdana" pitchFamily="34" charset="0"/>
            </a:endParaRPr>
          </a:p>
          <a:p>
            <a:endParaRPr lang="en-US" sz="900" i="1" dirty="0" smtClean="0">
              <a:latin typeface="Verdana" pitchFamily="34" charset="0"/>
            </a:endParaRPr>
          </a:p>
          <a:p>
            <a:endParaRPr lang="en-US" sz="900" i="1" dirty="0" smtClean="0">
              <a:latin typeface="Verdana" pitchFamily="34" charset="0"/>
            </a:endParaRPr>
          </a:p>
          <a:p>
            <a:endParaRPr lang="en-US" sz="900" dirty="0" smtClean="0">
              <a:latin typeface="Verdana" pitchFamily="34" charset="0"/>
            </a:endParaRPr>
          </a:p>
          <a:p>
            <a:r>
              <a:rPr lang="en-US" sz="900" dirty="0" smtClean="0">
                <a:latin typeface="Verdana" pitchFamily="34" charset="0"/>
              </a:rPr>
              <a:t>WHAT MAKES A ROLLER COASTER GO?</a:t>
            </a:r>
          </a:p>
          <a:p>
            <a:endParaRPr lang="en-US" sz="900" dirty="0" smtClean="0">
              <a:latin typeface="Verdana" pitchFamily="34" charset="0"/>
            </a:endParaRPr>
          </a:p>
          <a:p>
            <a:r>
              <a:rPr lang="en-US" sz="900" dirty="0" smtClean="0">
                <a:latin typeface="Verdana" pitchFamily="34" charset="0"/>
              </a:rPr>
              <a:t>Gravity—the force that makes things fall toward the</a:t>
            </a:r>
          </a:p>
          <a:p>
            <a:r>
              <a:rPr lang="en-US" sz="900" dirty="0" smtClean="0">
                <a:latin typeface="Verdana" pitchFamily="34" charset="0"/>
              </a:rPr>
              <a:t>ground. Roller coasters are powered by gravity, except at the very beginning of the ride. To get started, the roller-coaster cars hook on to a chain. </a:t>
            </a:r>
          </a:p>
          <a:p>
            <a:endParaRPr lang="en-US" sz="900" dirty="0" smtClean="0">
              <a:latin typeface="Verdana" pitchFamily="34" charset="0"/>
            </a:endParaRPr>
          </a:p>
          <a:p>
            <a:r>
              <a:rPr lang="en-US" sz="900" dirty="0" smtClean="0">
                <a:latin typeface="Verdana" pitchFamily="34" charset="0"/>
              </a:rPr>
              <a:t>It pulls them to the top of the first hill. The chain can pull the cars because gears connect it to a motor on the ground. When the cars get to the top of the first hill, the hooks let go. Then the cars roll down. They go faster and faster until they reach the bottom.</a:t>
            </a:r>
          </a:p>
          <a:p>
            <a:endParaRPr lang="en-US" sz="900" dirty="0" smtClean="0">
              <a:latin typeface="Verdana" pitchFamily="34" charset="0"/>
            </a:endParaRPr>
          </a:p>
          <a:p>
            <a:r>
              <a:rPr lang="en-US" sz="900" dirty="0" smtClean="0">
                <a:latin typeface="Verdana" pitchFamily="34" charset="0"/>
              </a:rPr>
              <a:t>As the cars go up the next hill, they slow down. The</a:t>
            </a:r>
          </a:p>
          <a:p>
            <a:r>
              <a:rPr lang="en-US" sz="900" dirty="0" smtClean="0">
                <a:latin typeface="Verdana" pitchFamily="34" charset="0"/>
              </a:rPr>
              <a:t>same force of gravity that makes the cars go faster when they are coasting down makes them go slower when they are</a:t>
            </a:r>
            <a:r>
              <a:rPr lang="en-US" sz="900" b="1" i="1" u="sng" dirty="0" smtClean="0">
                <a:latin typeface="Verdana" pitchFamily="34" charset="0"/>
              </a:rPr>
              <a:t> coasting </a:t>
            </a:r>
            <a:r>
              <a:rPr lang="en-US" sz="900" dirty="0" smtClean="0">
                <a:latin typeface="Verdana" pitchFamily="34" charset="0"/>
              </a:rPr>
              <a:t>up. </a:t>
            </a:r>
          </a:p>
          <a:p>
            <a:endParaRPr lang="en-US" sz="900" dirty="0" smtClean="0">
              <a:latin typeface="Verdana" pitchFamily="34" charset="0"/>
            </a:endParaRPr>
          </a:p>
          <a:p>
            <a:r>
              <a:rPr lang="en-US" sz="900" dirty="0" smtClean="0">
                <a:latin typeface="Verdana" pitchFamily="34" charset="0"/>
              </a:rPr>
              <a:t>Each hill that the cars go up is a little lower than the hill that the cars just rolled down. This is because gravity does not let the cars roll to a place that is as high as the hill they just came from.</a:t>
            </a:r>
          </a:p>
          <a:p>
            <a:endParaRPr lang="en-US" sz="900" b="1" dirty="0" smtClean="0">
              <a:latin typeface="Verdana" pitchFamily="34" charset="0"/>
            </a:endParaRPr>
          </a:p>
          <a:p>
            <a:r>
              <a:rPr lang="en-US" sz="900" b="1" dirty="0" smtClean="0">
                <a:latin typeface="Verdana" pitchFamily="34" charset="0"/>
              </a:rPr>
              <a:t> </a:t>
            </a:r>
          </a:p>
          <a:p>
            <a:pPr marL="228600" indent="-228600">
              <a:buFont typeface="+mj-lt"/>
              <a:buAutoNum type="arabicPeriod" startAt="3"/>
            </a:pPr>
            <a:r>
              <a:rPr lang="en-US" sz="900" dirty="0" smtClean="0">
                <a:latin typeface="Verdana" pitchFamily="34" charset="0"/>
              </a:rPr>
              <a:t>Toward the end of the selection, the word </a:t>
            </a:r>
            <a:r>
              <a:rPr lang="en-US" sz="900" i="1" dirty="0" smtClean="0">
                <a:latin typeface="Verdana" pitchFamily="34" charset="0"/>
              </a:rPr>
              <a:t>coasting </a:t>
            </a:r>
            <a:r>
              <a:rPr lang="en-US" sz="900" dirty="0" smtClean="0">
                <a:latin typeface="Verdana" pitchFamily="34" charset="0"/>
              </a:rPr>
              <a:t>means to</a:t>
            </a:r>
          </a:p>
          <a:p>
            <a:endParaRPr lang="en-US" sz="900" dirty="0" smtClean="0">
              <a:latin typeface="Verdana" pitchFamily="34" charset="0"/>
            </a:endParaRPr>
          </a:p>
          <a:p>
            <a:pPr marL="457200" indent="-228600"/>
            <a:r>
              <a:rPr lang="en-US" sz="900" dirty="0" smtClean="0">
                <a:latin typeface="Verdana" pitchFamily="34" charset="0"/>
              </a:rPr>
              <a:t>A.  be near the beach.</a:t>
            </a:r>
          </a:p>
          <a:p>
            <a:pPr marL="457200" indent="-228600"/>
            <a:r>
              <a:rPr lang="en-US" sz="900" dirty="0" smtClean="0">
                <a:latin typeface="Verdana" pitchFamily="34" charset="0"/>
              </a:rPr>
              <a:t>B.  keep moving without power.</a:t>
            </a:r>
          </a:p>
          <a:p>
            <a:pPr marL="457200" indent="-228600"/>
            <a:r>
              <a:rPr lang="en-US" sz="900" dirty="0" smtClean="0">
                <a:latin typeface="Verdana" pitchFamily="34" charset="0"/>
              </a:rPr>
              <a:t>C.  go faster and faster.</a:t>
            </a:r>
          </a:p>
          <a:p>
            <a:pPr marL="457200" indent="-228600"/>
            <a:r>
              <a:rPr lang="en-US" sz="900" dirty="0" smtClean="0">
                <a:latin typeface="Verdana" pitchFamily="34" charset="0"/>
              </a:rPr>
              <a:t>D.  reach the bottom.</a:t>
            </a:r>
            <a:endParaRPr lang="en-US" sz="900" dirty="0">
              <a:latin typeface="Verdana" pitchFamily="34" charset="0"/>
            </a:endParaRPr>
          </a:p>
        </p:txBody>
      </p:sp>
      <p:pic>
        <p:nvPicPr>
          <p:cNvPr id="7" name="Picture 2"/>
          <p:cNvPicPr>
            <a:picLocks noChangeAspect="1" noChangeArrowheads="1"/>
          </p:cNvPicPr>
          <p:nvPr/>
        </p:nvPicPr>
        <p:blipFill>
          <a:blip r:embed="rId3"/>
          <a:srcRect/>
          <a:stretch>
            <a:fillRect/>
          </a:stretch>
        </p:blipFill>
        <p:spPr bwMode="auto">
          <a:xfrm>
            <a:off x="1905000" y="1143000"/>
            <a:ext cx="1676400" cy="915077"/>
          </a:xfrm>
          <a:prstGeom prst="rect">
            <a:avLst/>
          </a:prstGeom>
          <a:noFill/>
          <a:ln w="9525">
            <a:noFill/>
            <a:miter lim="800000"/>
            <a:headEnd/>
            <a:tailEnd/>
          </a:ln>
          <a:effectLst/>
        </p:spPr>
      </p:pic>
      <p:sp>
        <p:nvSpPr>
          <p:cNvPr id="8" name="Rectangle 7"/>
          <p:cNvSpPr/>
          <p:nvPr/>
        </p:nvSpPr>
        <p:spPr>
          <a:xfrm>
            <a:off x="457200" y="7328356"/>
            <a:ext cx="1856598" cy="215444"/>
          </a:xfrm>
          <a:prstGeom prst="rect">
            <a:avLst/>
          </a:prstGeom>
        </p:spPr>
        <p:txBody>
          <a:bodyPr wrap="none">
            <a:spAutoFit/>
          </a:bodyPr>
          <a:lstStyle/>
          <a:p>
            <a:r>
              <a:rPr lang="en-US" sz="800" dirty="0" smtClean="0">
                <a:latin typeface="Verdana" pitchFamily="34" charset="0"/>
              </a:rPr>
              <a:t>Oregon Dept. of Education 2005</a:t>
            </a:r>
            <a:endParaRPr lang="en-US" sz="800" dirty="0">
              <a:latin typeface="Verdana" pitchFamily="34" charset="0"/>
            </a:endParaRPr>
          </a:p>
        </p:txBody>
      </p:sp>
      <p:sp>
        <p:nvSpPr>
          <p:cNvPr id="9" name="Rectangle 8"/>
          <p:cNvSpPr/>
          <p:nvPr/>
        </p:nvSpPr>
        <p:spPr>
          <a:xfrm>
            <a:off x="5562600" y="304800"/>
            <a:ext cx="3886200" cy="4462760"/>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GOLD RUSH IN AUSTRALIA</a:t>
            </a:r>
          </a:p>
          <a:p>
            <a:endParaRPr lang="en-US" sz="900" b="1" dirty="0" smtClean="0">
              <a:latin typeface="Verdana" pitchFamily="34" charset="0"/>
            </a:endParaRPr>
          </a:p>
          <a:p>
            <a:r>
              <a:rPr lang="en-US" sz="900" dirty="0" smtClean="0">
                <a:latin typeface="Verdana" pitchFamily="34" charset="0"/>
              </a:rPr>
              <a:t>How could one small grain of gold found in a waterhole start a Gold Rush?    Well it did!  In 1851 a man by the name of Edward </a:t>
            </a:r>
            <a:r>
              <a:rPr lang="en-US" sz="900" dirty="0" err="1" smtClean="0">
                <a:latin typeface="Verdana" pitchFamily="34" charset="0"/>
              </a:rPr>
              <a:t>Hargraves</a:t>
            </a:r>
            <a:r>
              <a:rPr lang="en-US" sz="900" dirty="0" smtClean="0">
                <a:latin typeface="Verdana" pitchFamily="34" charset="0"/>
              </a:rPr>
              <a:t> discovered a grain of gold in an old waterhole in Australia.  </a:t>
            </a:r>
          </a:p>
          <a:p>
            <a:endParaRPr lang="en-US" sz="900" dirty="0" smtClean="0">
              <a:latin typeface="Verdana" pitchFamily="34" charset="0"/>
            </a:endParaRPr>
          </a:p>
          <a:p>
            <a:r>
              <a:rPr lang="en-US" sz="900" dirty="0" smtClean="0">
                <a:latin typeface="Verdana" pitchFamily="34" charset="0"/>
              </a:rPr>
              <a:t>It was the beginning of the Australian Gold Rush.  </a:t>
            </a:r>
          </a:p>
          <a:p>
            <a:endParaRPr lang="en-US" sz="900" dirty="0" smtClean="0">
              <a:latin typeface="Verdana" pitchFamily="34" charset="0"/>
            </a:endParaRPr>
          </a:p>
          <a:p>
            <a:r>
              <a:rPr lang="en-US" sz="900" dirty="0" smtClean="0">
                <a:latin typeface="Verdana" pitchFamily="34" charset="0"/>
              </a:rPr>
              <a:t>People from all over the world heard about the gold and caught the </a:t>
            </a:r>
            <a:r>
              <a:rPr lang="en-US" sz="900" b="1" i="1" u="sng" dirty="0" smtClean="0">
                <a:latin typeface="Verdana" pitchFamily="34" charset="0"/>
              </a:rPr>
              <a:t>“gold fever.”  Diggers</a:t>
            </a:r>
            <a:r>
              <a:rPr lang="en-US" sz="900" dirty="0" smtClean="0">
                <a:latin typeface="Verdana" pitchFamily="34" charset="0"/>
              </a:rPr>
              <a:t> from all around the globe traveled to Australia in hopes of finding gold.</a:t>
            </a:r>
          </a:p>
          <a:p>
            <a:endParaRPr lang="en-US" sz="900" dirty="0" smtClean="0">
              <a:latin typeface="Verdana" pitchFamily="34" charset="0"/>
            </a:endParaRPr>
          </a:p>
          <a:p>
            <a:r>
              <a:rPr lang="en-US" sz="900" dirty="0" smtClean="0">
                <a:latin typeface="Verdana" pitchFamily="34" charset="0"/>
              </a:rPr>
              <a:t>A Canadian digger who wanted to dig for the Australian gold was a young man by the name of James Struthers.  </a:t>
            </a:r>
          </a:p>
          <a:p>
            <a:endParaRPr lang="en-US" sz="900" dirty="0" smtClean="0">
              <a:latin typeface="Verdana" pitchFamily="34" charset="0"/>
            </a:endParaRPr>
          </a:p>
          <a:p>
            <a:r>
              <a:rPr lang="en-US" sz="900" dirty="0" smtClean="0">
                <a:latin typeface="Verdana" pitchFamily="34" charset="0"/>
              </a:rPr>
              <a:t>His three brothers and father begged him not to go for fear he would never return as traveling across the seas in a sailing vessel could be dangerous.</a:t>
            </a:r>
          </a:p>
          <a:p>
            <a:endParaRPr lang="en-US" sz="900" dirty="0" smtClean="0">
              <a:latin typeface="Verdana" pitchFamily="34" charset="0"/>
            </a:endParaRPr>
          </a:p>
          <a:p>
            <a:r>
              <a:rPr lang="en-US" sz="900" dirty="0" smtClean="0">
                <a:latin typeface="Verdana" pitchFamily="34" charset="0"/>
              </a:rPr>
              <a:t>But against their advice he left at the age of twenty and  traveled to Australia to find gold. The trip from Canada to Australia took him nine months.</a:t>
            </a:r>
          </a:p>
          <a:p>
            <a:endParaRPr lang="en-US" sz="900" dirty="0" smtClean="0">
              <a:latin typeface="Verdana" pitchFamily="34" charset="0"/>
            </a:endParaRPr>
          </a:p>
          <a:p>
            <a:r>
              <a:rPr lang="en-US" sz="900" dirty="0" smtClean="0">
                <a:latin typeface="Verdana" pitchFamily="34" charset="0"/>
              </a:rPr>
              <a:t>James stayed in Australia for seven years.    Upon returning homeward he left with enough gold to buy land and cattle in America to start a new life.</a:t>
            </a:r>
          </a:p>
          <a:p>
            <a:endParaRPr lang="en-US" sz="900" dirty="0" smtClean="0">
              <a:latin typeface="Verdana" pitchFamily="34" charset="0"/>
            </a:endParaRPr>
          </a:p>
          <a:p>
            <a:r>
              <a:rPr lang="en-US" sz="900" dirty="0" smtClean="0">
                <a:latin typeface="Verdana" pitchFamily="34" charset="0"/>
              </a:rPr>
              <a:t>James was one of the lucky diggers.  Many men did not find gold and lost everything they had to travel across to Australia.  </a:t>
            </a:r>
          </a:p>
          <a:p>
            <a:endParaRPr lang="en-US" sz="900" dirty="0" smtClean="0">
              <a:latin typeface="Verdana" pitchFamily="34" charset="0"/>
            </a:endParaRPr>
          </a:p>
        </p:txBody>
      </p:sp>
      <p:sp>
        <p:nvSpPr>
          <p:cNvPr id="10" name="Rectangle 9"/>
          <p:cNvSpPr/>
          <p:nvPr/>
        </p:nvSpPr>
        <p:spPr>
          <a:xfrm>
            <a:off x="5410200" y="7252156"/>
            <a:ext cx="1967205" cy="215444"/>
          </a:xfrm>
          <a:prstGeom prst="rect">
            <a:avLst/>
          </a:prstGeom>
        </p:spPr>
        <p:txBody>
          <a:bodyPr wrap="none">
            <a:spAutoFit/>
          </a:bodyPr>
          <a:lstStyle/>
          <a:p>
            <a:r>
              <a:rPr lang="en-US" sz="800" dirty="0" smtClean="0">
                <a:latin typeface="Verdana" pitchFamily="34" charset="0"/>
              </a:rPr>
              <a:t>© Rick and Susan Richmond 2011</a:t>
            </a:r>
            <a:endParaRPr lang="en-US" sz="800" dirty="0">
              <a:latin typeface="Verdana" pitchFamily="34" charset="0"/>
            </a:endParaRPr>
          </a:p>
        </p:txBody>
      </p:sp>
      <p:sp>
        <p:nvSpPr>
          <p:cNvPr id="11" name="Rectangle 10"/>
          <p:cNvSpPr/>
          <p:nvPr/>
        </p:nvSpPr>
        <p:spPr>
          <a:xfrm>
            <a:off x="5638800" y="4800600"/>
            <a:ext cx="3657600" cy="2062103"/>
          </a:xfrm>
          <a:prstGeom prst="rect">
            <a:avLst/>
          </a:prstGeom>
        </p:spPr>
        <p:txBody>
          <a:bodyPr wrap="square">
            <a:spAutoFit/>
          </a:bodyPr>
          <a:lstStyle/>
          <a:p>
            <a:pPr marL="228600" indent="-228600">
              <a:buFont typeface="+mj-lt"/>
              <a:buAutoNum type="arabicPeriod" startAt="7"/>
            </a:pPr>
            <a:r>
              <a:rPr lang="en-US" sz="800" dirty="0" smtClean="0">
                <a:latin typeface="Verdana" pitchFamily="34" charset="0"/>
              </a:rPr>
              <a:t>In the sentence, “People from all over the world heard about the gold and caught the </a:t>
            </a:r>
            <a:r>
              <a:rPr lang="en-US" sz="800" b="1" i="1" u="sng" dirty="0" smtClean="0">
                <a:latin typeface="Verdana" pitchFamily="34" charset="0"/>
              </a:rPr>
              <a:t>“gold fever.” </a:t>
            </a:r>
            <a:r>
              <a:rPr lang="en-US" sz="800" dirty="0" smtClean="0">
                <a:latin typeface="Verdana" pitchFamily="34" charset="0"/>
              </a:rPr>
              <a:t>  the phrase suggests that</a:t>
            </a:r>
          </a:p>
          <a:p>
            <a:endParaRPr lang="en-US" sz="800" b="1" i="1" u="sng" dirty="0" smtClean="0">
              <a:latin typeface="Verdana" pitchFamily="34" charset="0"/>
            </a:endParaRPr>
          </a:p>
          <a:p>
            <a:pPr marL="457200" indent="-228600">
              <a:buFont typeface="+mj-lt"/>
              <a:buAutoNum type="alphaUcPeriod"/>
            </a:pPr>
            <a:r>
              <a:rPr lang="en-US" sz="800" dirty="0" smtClean="0">
                <a:latin typeface="Verdana" pitchFamily="34" charset="0"/>
              </a:rPr>
              <a:t>people were sick.</a:t>
            </a:r>
          </a:p>
          <a:p>
            <a:pPr marL="457200" indent="-228600">
              <a:buFont typeface="+mj-lt"/>
              <a:buAutoNum type="alphaUcPeriod"/>
            </a:pPr>
            <a:r>
              <a:rPr lang="en-US" sz="800" dirty="0" smtClean="0">
                <a:latin typeface="Verdana" pitchFamily="34" charset="0"/>
              </a:rPr>
              <a:t>people wanted to help those with a fever.</a:t>
            </a:r>
          </a:p>
          <a:p>
            <a:pPr marL="457200" indent="-228600">
              <a:buFont typeface="+mj-lt"/>
              <a:buAutoNum type="alphaUcPeriod"/>
            </a:pPr>
            <a:r>
              <a:rPr lang="en-US" sz="800" dirty="0" smtClean="0">
                <a:latin typeface="Verdana" pitchFamily="34" charset="0"/>
              </a:rPr>
              <a:t>people wanted to dig for gold.</a:t>
            </a:r>
          </a:p>
          <a:p>
            <a:pPr marL="457200" indent="-228600">
              <a:buFont typeface="+mj-lt"/>
              <a:buAutoNum type="alphaUcPeriod"/>
            </a:pPr>
            <a:r>
              <a:rPr lang="en-US" sz="800" dirty="0" smtClean="0">
                <a:latin typeface="Verdana" pitchFamily="34" charset="0"/>
              </a:rPr>
              <a:t>people heard about the gold.</a:t>
            </a:r>
          </a:p>
          <a:p>
            <a:pPr marL="685800" indent="-228600">
              <a:buFont typeface="+mj-lt"/>
              <a:buAutoNum type="alphaUcPeriod"/>
            </a:pPr>
            <a:endParaRPr lang="en-US" sz="800" dirty="0" smtClean="0">
              <a:latin typeface="Verdana" pitchFamily="34" charset="0"/>
            </a:endParaRPr>
          </a:p>
          <a:p>
            <a:pPr marL="228600" indent="-228600">
              <a:buFont typeface="+mj-lt"/>
              <a:buAutoNum type="arabicPeriod" startAt="8"/>
            </a:pPr>
            <a:r>
              <a:rPr lang="en-US" sz="800" dirty="0" smtClean="0">
                <a:latin typeface="Verdana" pitchFamily="34" charset="0"/>
              </a:rPr>
              <a:t>In the statement “</a:t>
            </a:r>
            <a:r>
              <a:rPr lang="en-US" sz="800" b="1" i="1" u="sng" dirty="0" smtClean="0">
                <a:latin typeface="Verdana" pitchFamily="34" charset="0"/>
              </a:rPr>
              <a:t>diggers</a:t>
            </a:r>
            <a:r>
              <a:rPr lang="en-US" sz="800" dirty="0" smtClean="0">
                <a:latin typeface="Verdana" pitchFamily="34" charset="0"/>
              </a:rPr>
              <a:t> from all around the globe traveled to Australia …” </a:t>
            </a:r>
            <a:r>
              <a:rPr lang="en-US" sz="800" i="1" dirty="0" smtClean="0">
                <a:latin typeface="Verdana" pitchFamily="34" charset="0"/>
              </a:rPr>
              <a:t>diggers </a:t>
            </a:r>
            <a:r>
              <a:rPr lang="en-US" sz="800" dirty="0" smtClean="0">
                <a:latin typeface="Verdana" pitchFamily="34" charset="0"/>
              </a:rPr>
              <a:t>probably means</a:t>
            </a:r>
          </a:p>
          <a:p>
            <a:pPr>
              <a:tabLst>
                <a:tab pos="0" algn="l"/>
              </a:tabLst>
            </a:pPr>
            <a:endParaRPr lang="en-US" sz="800" dirty="0" smtClean="0">
              <a:latin typeface="Verdana" pitchFamily="34" charset="0"/>
            </a:endParaRPr>
          </a:p>
          <a:p>
            <a:pPr marL="457200" indent="-228600">
              <a:buFont typeface="+mj-lt"/>
              <a:buAutoNum type="alphaUcPeriod"/>
              <a:tabLst>
                <a:tab pos="0" algn="l"/>
              </a:tabLst>
            </a:pPr>
            <a:r>
              <a:rPr lang="en-US" sz="800" dirty="0" smtClean="0">
                <a:latin typeface="Verdana" pitchFamily="34" charset="0"/>
              </a:rPr>
              <a:t>buying shovels.</a:t>
            </a:r>
          </a:p>
          <a:p>
            <a:pPr marL="457200" indent="-228600">
              <a:buFont typeface="+mj-lt"/>
              <a:buAutoNum type="alphaUcPeriod"/>
              <a:tabLst>
                <a:tab pos="0" algn="l"/>
              </a:tabLst>
            </a:pPr>
            <a:r>
              <a:rPr lang="en-US" sz="800" dirty="0" smtClean="0">
                <a:latin typeface="Verdana" pitchFamily="34" charset="0"/>
              </a:rPr>
              <a:t>people who dug for gold.</a:t>
            </a:r>
          </a:p>
          <a:p>
            <a:pPr marL="457200" indent="-228600">
              <a:buFont typeface="+mj-lt"/>
              <a:buAutoNum type="alphaUcPeriod"/>
              <a:tabLst>
                <a:tab pos="0" algn="l"/>
              </a:tabLst>
            </a:pPr>
            <a:r>
              <a:rPr lang="en-US" sz="800" dirty="0" smtClean="0">
                <a:latin typeface="Verdana" pitchFamily="34" charset="0"/>
              </a:rPr>
              <a:t>digging for water.</a:t>
            </a:r>
          </a:p>
          <a:p>
            <a:pPr marL="457200" indent="-228600">
              <a:buFont typeface="+mj-lt"/>
              <a:buAutoNum type="alphaUcPeriod"/>
              <a:tabLst>
                <a:tab pos="0" algn="l"/>
              </a:tabLst>
            </a:pPr>
            <a:r>
              <a:rPr lang="en-US" sz="800" dirty="0" smtClean="0">
                <a:latin typeface="Verdana" pitchFamily="34" charset="0"/>
              </a:rPr>
              <a:t>people who traveled.</a:t>
            </a:r>
          </a:p>
        </p:txBody>
      </p:sp>
      <p:pic>
        <p:nvPicPr>
          <p:cNvPr id="12" name="Picture 2" descr="C:\Documents and Settings\Rick\Local Settings\Temporary Internet Files\Content.IE5\TJZB1N1O\MC900229181[1].wmf"/>
          <p:cNvPicPr>
            <a:picLocks noChangeAspect="1" noChangeArrowheads="1"/>
          </p:cNvPicPr>
          <p:nvPr/>
        </p:nvPicPr>
        <p:blipFill>
          <a:blip r:embed="rId4"/>
          <a:srcRect/>
          <a:stretch>
            <a:fillRect/>
          </a:stretch>
        </p:blipFill>
        <p:spPr bwMode="auto">
          <a:xfrm>
            <a:off x="8077200" y="6096000"/>
            <a:ext cx="533400" cy="743932"/>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4" name="Rectangle 3"/>
          <p:cNvSpPr/>
          <p:nvPr/>
        </p:nvSpPr>
        <p:spPr>
          <a:xfrm>
            <a:off x="5562600" y="304800"/>
            <a:ext cx="4038600" cy="7232749"/>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One Little Can </a:t>
            </a:r>
            <a:r>
              <a:rPr lang="en-US" sz="1400" dirty="0" smtClean="0">
                <a:latin typeface="Verdana" pitchFamily="34" charset="0"/>
              </a:rPr>
              <a:t>  </a:t>
            </a:r>
            <a:r>
              <a:rPr lang="en-US" sz="900" dirty="0" smtClean="0">
                <a:latin typeface="Verdana" pitchFamily="34" charset="0"/>
              </a:rPr>
              <a:t>by David </a:t>
            </a:r>
            <a:r>
              <a:rPr lang="en-US" sz="900" dirty="0" err="1" smtClean="0">
                <a:latin typeface="Verdana" pitchFamily="34" charset="0"/>
              </a:rPr>
              <a:t>LaRochelle</a:t>
            </a:r>
            <a:endParaRPr lang="en-US" sz="900" dirty="0" smtClean="0">
              <a:latin typeface="Verdana" pitchFamily="34" charset="0"/>
            </a:endParaRPr>
          </a:p>
          <a:p>
            <a:endParaRPr lang="en-US" sz="900" dirty="0" smtClean="0">
              <a:latin typeface="Verdana" pitchFamily="34" charset="0"/>
            </a:endParaRPr>
          </a:p>
          <a:p>
            <a:r>
              <a:rPr lang="en-US" sz="900" dirty="0" smtClean="0">
                <a:latin typeface="Verdana" pitchFamily="34" charset="0"/>
              </a:rPr>
              <a:t>Rachel scowled in disgust as she walked to the school bus stop. The sidewalk was littered with newspapers and candy wrappers. The front door to Lee’s Grocery was covered with ugly graffiti.</a:t>
            </a:r>
          </a:p>
          <a:p>
            <a:endParaRPr lang="en-US" sz="900" dirty="0" smtClean="0">
              <a:latin typeface="Verdana" pitchFamily="34" charset="0"/>
            </a:endParaRPr>
          </a:p>
          <a:p>
            <a:r>
              <a:rPr lang="en-US" sz="900" dirty="0" smtClean="0">
                <a:latin typeface="Verdana" pitchFamily="34" charset="0"/>
              </a:rPr>
              <a:t>“Yuck!” Rachel said as she brought her foot back to kick a soda can off the curb. Then she changed her mind, picked the can up, and tossed it into a litter</a:t>
            </a:r>
          </a:p>
          <a:p>
            <a:r>
              <a:rPr lang="en-US" sz="900" dirty="0" smtClean="0">
                <a:latin typeface="Verdana" pitchFamily="34" charset="0"/>
              </a:rPr>
              <a:t>basket on the corner. She hurried to meet her friends at the bus stop.</a:t>
            </a:r>
          </a:p>
          <a:p>
            <a:endParaRPr lang="en-US" sz="900" dirty="0" smtClean="0">
              <a:latin typeface="Verdana" pitchFamily="34" charset="0"/>
            </a:endParaRPr>
          </a:p>
          <a:p>
            <a:r>
              <a:rPr lang="en-US" sz="900" dirty="0" smtClean="0">
                <a:latin typeface="Verdana" pitchFamily="34" charset="0"/>
              </a:rPr>
              <a:t>Mr. Lee scowled as he looked out his grocery store window. “</a:t>
            </a:r>
            <a:r>
              <a:rPr lang="en-US" sz="900" dirty="0" err="1" smtClean="0">
                <a:latin typeface="Verdana" pitchFamily="34" charset="0"/>
              </a:rPr>
              <a:t>Hmph</a:t>
            </a:r>
            <a:r>
              <a:rPr lang="en-US" sz="900" dirty="0" smtClean="0">
                <a:latin typeface="Verdana" pitchFamily="34" charset="0"/>
              </a:rPr>
              <a:t>,” he said as the girl passed by. She’s probably another troublemaker, he thought.</a:t>
            </a:r>
          </a:p>
          <a:p>
            <a:endParaRPr lang="en-US" sz="900" dirty="0" smtClean="0">
              <a:latin typeface="Verdana" pitchFamily="34" charset="0"/>
            </a:endParaRPr>
          </a:p>
          <a:p>
            <a:r>
              <a:rPr lang="en-US" sz="900" dirty="0" smtClean="0">
                <a:latin typeface="Verdana" pitchFamily="34" charset="0"/>
              </a:rPr>
              <a:t>To confirm his suspicion, the girl stepped back to kick a piece of garbage into the street. What she did next, though, surprised him. She bent down, picked</a:t>
            </a:r>
          </a:p>
          <a:p>
            <a:r>
              <a:rPr lang="en-US" sz="900" dirty="0" smtClean="0">
                <a:latin typeface="Verdana" pitchFamily="34" charset="0"/>
              </a:rPr>
              <a:t>up the old can, and dropped it into a trash can.</a:t>
            </a:r>
          </a:p>
          <a:p>
            <a:endParaRPr lang="en-US" sz="900" dirty="0" smtClean="0">
              <a:latin typeface="Verdana" pitchFamily="34" charset="0"/>
            </a:endParaRPr>
          </a:p>
          <a:p>
            <a:r>
              <a:rPr lang="en-US" sz="900" dirty="0" smtClean="0">
                <a:latin typeface="Verdana" pitchFamily="34" charset="0"/>
              </a:rPr>
              <a:t>That’s a switch, thought Mr. Lee.</a:t>
            </a:r>
          </a:p>
          <a:p>
            <a:endParaRPr lang="en-US" sz="900" dirty="0" smtClean="0">
              <a:latin typeface="Verdana" pitchFamily="34" charset="0"/>
            </a:endParaRPr>
          </a:p>
          <a:p>
            <a:r>
              <a:rPr lang="en-US" sz="900" dirty="0" smtClean="0">
                <a:latin typeface="Verdana" pitchFamily="34" charset="0"/>
              </a:rPr>
              <a:t>All morning, he kept picturing that girl. At noon, when he walked to the corner to mail a letter, he noticed the litter that had piled up in front of his store.</a:t>
            </a:r>
          </a:p>
          <a:p>
            <a:endParaRPr lang="en-US" sz="900" dirty="0" smtClean="0">
              <a:latin typeface="Verdana" pitchFamily="34" charset="0"/>
            </a:endParaRPr>
          </a:p>
          <a:p>
            <a:r>
              <a:rPr lang="en-US" sz="900" dirty="0" smtClean="0">
                <a:latin typeface="Verdana" pitchFamily="34" charset="0"/>
              </a:rPr>
              <a:t>He thought of that girl again, then got a broom and started sweeping the walk.</a:t>
            </a:r>
          </a:p>
          <a:p>
            <a:endParaRPr lang="en-US" sz="900" dirty="0" smtClean="0">
              <a:latin typeface="Verdana" pitchFamily="34" charset="0"/>
            </a:endParaRPr>
          </a:p>
          <a:p>
            <a:r>
              <a:rPr lang="en-US" sz="900" dirty="0" smtClean="0">
                <a:latin typeface="Verdana" pitchFamily="34" charset="0"/>
              </a:rPr>
              <a:t>Mrs. </a:t>
            </a:r>
            <a:r>
              <a:rPr lang="en-US" sz="900" dirty="0" err="1" smtClean="0">
                <a:latin typeface="Verdana" pitchFamily="34" charset="0"/>
              </a:rPr>
              <a:t>Polansky</a:t>
            </a:r>
            <a:r>
              <a:rPr lang="en-US" sz="900" dirty="0" smtClean="0">
                <a:latin typeface="Verdana" pitchFamily="34" charset="0"/>
              </a:rPr>
              <a:t> peered out from between the window blinds in her living room. A crumpled sheet of newspaper blew into her yard and got snagged on a</a:t>
            </a:r>
          </a:p>
          <a:p>
            <a:r>
              <a:rPr lang="en-US" sz="900" dirty="0" smtClean="0">
                <a:latin typeface="Verdana" pitchFamily="34" charset="0"/>
              </a:rPr>
              <a:t>rosebush. She hated living across the street from Lee’s Grocery. Customers were always dropping their trash in front of the store, and it would blow into her yard.</a:t>
            </a:r>
          </a:p>
          <a:p>
            <a:endParaRPr lang="en-US" sz="900" dirty="0" smtClean="0">
              <a:latin typeface="Verdana" pitchFamily="34" charset="0"/>
            </a:endParaRPr>
          </a:p>
          <a:p>
            <a:r>
              <a:rPr lang="en-US" sz="900" dirty="0" smtClean="0">
                <a:latin typeface="Verdana" pitchFamily="34" charset="0"/>
              </a:rPr>
              <a:t>Maybe I should write a letter to the city council, she thought. If Mr. Lee is going to let his store be such an eyesore, maybe it should be shut down.</a:t>
            </a:r>
          </a:p>
          <a:p>
            <a:endParaRPr lang="en-US" sz="900" dirty="0" smtClean="0">
              <a:latin typeface="Verdana" pitchFamily="34" charset="0"/>
            </a:endParaRPr>
          </a:p>
          <a:p>
            <a:r>
              <a:rPr lang="en-US" sz="900" dirty="0" smtClean="0">
                <a:latin typeface="Verdana" pitchFamily="34" charset="0"/>
              </a:rPr>
              <a:t>Just then Mr. Lee walked out his door. He was sweeping up the trash on his sidewalk.</a:t>
            </a:r>
          </a:p>
          <a:p>
            <a:endParaRPr lang="en-US" sz="900" dirty="0" smtClean="0">
              <a:latin typeface="Verdana" pitchFamily="34" charset="0"/>
            </a:endParaRPr>
          </a:p>
          <a:p>
            <a:r>
              <a:rPr lang="en-US" sz="900" dirty="0" smtClean="0">
                <a:latin typeface="Verdana" pitchFamily="34" charset="0"/>
              </a:rPr>
              <a:t>That’s a change, thought Mrs. </a:t>
            </a:r>
            <a:r>
              <a:rPr lang="en-US" sz="900" dirty="0" err="1" smtClean="0">
                <a:latin typeface="Verdana" pitchFamily="34" charset="0"/>
              </a:rPr>
              <a:t>Polansky</a:t>
            </a:r>
            <a:r>
              <a:rPr lang="en-US" sz="900" dirty="0" smtClean="0">
                <a:latin typeface="Verdana" pitchFamily="34" charset="0"/>
              </a:rPr>
              <a:t>.</a:t>
            </a:r>
          </a:p>
          <a:p>
            <a:endParaRPr lang="en-US" sz="900" dirty="0" smtClean="0">
              <a:latin typeface="Verdana" pitchFamily="34" charset="0"/>
            </a:endParaRPr>
          </a:p>
          <a:p>
            <a:r>
              <a:rPr lang="en-US" sz="900" dirty="0" smtClean="0">
                <a:latin typeface="Verdana" pitchFamily="34" charset="0"/>
              </a:rPr>
              <a:t>A few minutes later, when she went to let her cat out, she noticed that the stray newspaper had </a:t>
            </a:r>
            <a:r>
              <a:rPr lang="en-US" sz="900" dirty="0" err="1" smtClean="0">
                <a:latin typeface="Verdana" pitchFamily="34" charset="0"/>
              </a:rPr>
              <a:t>unsnagged</a:t>
            </a:r>
            <a:r>
              <a:rPr lang="en-US" sz="900" dirty="0" smtClean="0">
                <a:latin typeface="Verdana" pitchFamily="34" charset="0"/>
              </a:rPr>
              <a:t> itself from her rosebush and was tumbling into the next yard.</a:t>
            </a:r>
          </a:p>
          <a:p>
            <a:endParaRPr lang="en-US" sz="900" dirty="0" smtClean="0">
              <a:latin typeface="Verdana" pitchFamily="34" charset="0"/>
            </a:endParaRPr>
          </a:p>
          <a:p>
            <a:endParaRPr lang="en-US" sz="900" dirty="0">
              <a:latin typeface="Verdana" pitchFamily="34" charset="0"/>
            </a:endParaRPr>
          </a:p>
        </p:txBody>
      </p:sp>
      <p:pic>
        <p:nvPicPr>
          <p:cNvPr id="5" name="Picture 4"/>
          <p:cNvPicPr>
            <a:picLocks noChangeAspect="1" noChangeArrowheads="1"/>
          </p:cNvPicPr>
          <p:nvPr/>
        </p:nvPicPr>
        <p:blipFill>
          <a:blip r:embed="rId3" cstate="print"/>
          <a:srcRect/>
          <a:stretch>
            <a:fillRect/>
          </a:stretch>
        </p:blipFill>
        <p:spPr bwMode="auto">
          <a:xfrm>
            <a:off x="3200400" y="1066800"/>
            <a:ext cx="1219200" cy="627017"/>
          </a:xfrm>
          <a:prstGeom prst="rect">
            <a:avLst/>
          </a:prstGeom>
          <a:noFill/>
          <a:ln w="9525">
            <a:noFill/>
            <a:miter lim="800000"/>
            <a:headEnd/>
            <a:tailEnd/>
          </a:ln>
        </p:spPr>
      </p:pic>
      <p:sp>
        <p:nvSpPr>
          <p:cNvPr id="6" name="Rectangle 5"/>
          <p:cNvSpPr/>
          <p:nvPr/>
        </p:nvSpPr>
        <p:spPr>
          <a:xfrm>
            <a:off x="457200" y="304800"/>
            <a:ext cx="4343400" cy="3277820"/>
          </a:xfrm>
          <a:prstGeom prst="rect">
            <a:avLst/>
          </a:prstGeom>
        </p:spPr>
        <p:txBody>
          <a:bodyPr wrap="square">
            <a:spAutoFit/>
          </a:bodyPr>
          <a:lstStyle/>
          <a:p>
            <a:r>
              <a:rPr lang="en-US" sz="900" b="1" i="1" dirty="0" smtClean="0">
                <a:latin typeface="Verdana" pitchFamily="34" charset="0"/>
              </a:rPr>
              <a:t>WISHBONE’S WISH</a:t>
            </a:r>
          </a:p>
          <a:p>
            <a:endParaRPr lang="en-US" sz="900" b="1" i="1" dirty="0" smtClean="0">
              <a:latin typeface="Verdana" pitchFamily="34" charset="0"/>
            </a:endParaRPr>
          </a:p>
          <a:p>
            <a:endParaRPr lang="en-US" sz="900" dirty="0" smtClean="0">
              <a:latin typeface="Verdana" pitchFamily="34" charset="0"/>
            </a:endParaRPr>
          </a:p>
          <a:p>
            <a:pPr marL="228600" indent="-228600">
              <a:buFont typeface="+mj-lt"/>
              <a:buAutoNum type="arabicPeriod" startAt="5"/>
            </a:pPr>
            <a:r>
              <a:rPr lang="en-US" sz="900" dirty="0" smtClean="0">
                <a:latin typeface="Verdana" pitchFamily="34" charset="0"/>
              </a:rPr>
              <a:t>Joe is described as easygoing. You can tell from the root words in </a:t>
            </a:r>
            <a:r>
              <a:rPr lang="en-US" sz="900" i="1" dirty="0" smtClean="0">
                <a:latin typeface="Verdana" pitchFamily="34" charset="0"/>
              </a:rPr>
              <a:t>easygoing that it </a:t>
            </a:r>
            <a:r>
              <a:rPr lang="en-US" sz="900" dirty="0" smtClean="0">
                <a:latin typeface="Verdana" pitchFamily="34" charset="0"/>
              </a:rPr>
              <a:t>means</a:t>
            </a:r>
          </a:p>
          <a:p>
            <a:endParaRPr lang="en-US" sz="900" dirty="0" smtClean="0">
              <a:latin typeface="Verdana" pitchFamily="34" charset="0"/>
            </a:endParaRPr>
          </a:p>
          <a:p>
            <a:pPr marL="457200" indent="-228600">
              <a:buFont typeface="+mj-lt"/>
              <a:buAutoNum type="alphaUcPeriod"/>
            </a:pPr>
            <a:r>
              <a:rPr lang="en-US" sz="900" dirty="0" smtClean="0">
                <a:latin typeface="Verdana" pitchFamily="34" charset="0"/>
              </a:rPr>
              <a:t>Joe is hard to be friends with.</a:t>
            </a:r>
          </a:p>
          <a:p>
            <a:pPr marL="457200" indent="-228600">
              <a:buFont typeface="+mj-lt"/>
              <a:buAutoNum type="alphaUcPeriod"/>
            </a:pPr>
            <a:r>
              <a:rPr lang="en-US" sz="900" dirty="0" smtClean="0">
                <a:latin typeface="Verdana" pitchFamily="34" charset="0"/>
              </a:rPr>
              <a:t>Joe is a friendly and calm person.</a:t>
            </a:r>
          </a:p>
          <a:p>
            <a:pPr marL="457200" indent="-228600">
              <a:buFont typeface="+mj-lt"/>
              <a:buAutoNum type="alphaUcPeriod"/>
            </a:pPr>
            <a:r>
              <a:rPr lang="en-US" sz="900" dirty="0" smtClean="0">
                <a:latin typeface="Verdana" pitchFamily="34" charset="0"/>
              </a:rPr>
              <a:t>Joe falls easily when roller-</a:t>
            </a:r>
            <a:r>
              <a:rPr lang="en-US" sz="900" dirty="0" err="1" smtClean="0">
                <a:latin typeface="Verdana" pitchFamily="34" charset="0"/>
              </a:rPr>
              <a:t>blading</a:t>
            </a:r>
            <a:r>
              <a:rPr lang="en-US" sz="900" dirty="0" smtClean="0">
                <a:latin typeface="Verdana" pitchFamily="34" charset="0"/>
              </a:rPr>
              <a:t>.</a:t>
            </a:r>
          </a:p>
          <a:p>
            <a:pPr marL="457200" indent="-228600">
              <a:buFont typeface="+mj-lt"/>
              <a:buAutoNum type="alphaUcPeriod"/>
            </a:pPr>
            <a:r>
              <a:rPr lang="en-US" sz="900" dirty="0" smtClean="0">
                <a:latin typeface="Verdana" pitchFamily="34" charset="0"/>
              </a:rPr>
              <a:t>Joe leaves the group very quickly.</a:t>
            </a:r>
          </a:p>
          <a:p>
            <a:pPr marL="635000"/>
            <a:endParaRPr lang="en-US" sz="900" dirty="0" smtClean="0">
              <a:latin typeface="Verdana" pitchFamily="34" charset="0"/>
            </a:endParaRPr>
          </a:p>
          <a:p>
            <a:pPr marL="635000"/>
            <a:endParaRPr lang="en-US" sz="900" dirty="0" smtClean="0">
              <a:latin typeface="Verdana" pitchFamily="34" charset="0"/>
            </a:endParaRPr>
          </a:p>
          <a:p>
            <a:pPr marL="228600" indent="-228600">
              <a:buFont typeface="+mj-lt"/>
              <a:buAutoNum type="arabicPeriod" startAt="6"/>
            </a:pPr>
            <a:r>
              <a:rPr lang="en-US" sz="900" dirty="0" err="1" smtClean="0">
                <a:latin typeface="Verdana" pitchFamily="34" charset="0"/>
              </a:rPr>
              <a:t>Damont</a:t>
            </a:r>
            <a:r>
              <a:rPr lang="en-US" sz="900" dirty="0" smtClean="0">
                <a:latin typeface="Verdana" pitchFamily="34" charset="0"/>
              </a:rPr>
              <a:t> is described as being one of Wishbone’s </a:t>
            </a:r>
            <a:r>
              <a:rPr lang="en-US" sz="900" i="1" dirty="0" smtClean="0">
                <a:latin typeface="Verdana" pitchFamily="34" charset="0"/>
              </a:rPr>
              <a:t>least-favorite</a:t>
            </a:r>
            <a:r>
              <a:rPr lang="en-US" sz="900" dirty="0" smtClean="0">
                <a:latin typeface="Verdana" pitchFamily="34" charset="0"/>
              </a:rPr>
              <a:t> humans.   A synonym for least-favorite is</a:t>
            </a:r>
          </a:p>
          <a:p>
            <a:endParaRPr lang="en-US" sz="900" dirty="0" smtClean="0">
              <a:latin typeface="Verdana" pitchFamily="34" charset="0"/>
            </a:endParaRPr>
          </a:p>
          <a:p>
            <a:pPr marL="457200" indent="-228600">
              <a:buFont typeface="+mj-lt"/>
              <a:buAutoNum type="alphaUcPeriod"/>
            </a:pPr>
            <a:r>
              <a:rPr lang="en-US" sz="900" dirty="0" smtClean="0">
                <a:latin typeface="Verdana" pitchFamily="34" charset="0"/>
              </a:rPr>
              <a:t>loved.</a:t>
            </a:r>
          </a:p>
          <a:p>
            <a:pPr marL="457200" indent="-228600">
              <a:buFont typeface="+mj-lt"/>
              <a:buAutoNum type="alphaUcPeriod"/>
            </a:pPr>
            <a:r>
              <a:rPr lang="en-US" sz="900" dirty="0" smtClean="0">
                <a:latin typeface="Verdana" pitchFamily="34" charset="0"/>
              </a:rPr>
              <a:t>dislike.</a:t>
            </a:r>
          </a:p>
          <a:p>
            <a:pPr marL="457200" indent="-228600">
              <a:buFont typeface="+mj-lt"/>
              <a:buAutoNum type="alphaUcPeriod"/>
            </a:pPr>
            <a:r>
              <a:rPr lang="en-US" sz="900" dirty="0" smtClean="0">
                <a:latin typeface="Verdana" pitchFamily="34" charset="0"/>
              </a:rPr>
              <a:t>favorite.</a:t>
            </a:r>
          </a:p>
          <a:p>
            <a:pPr marL="457200" indent="-228600">
              <a:buFont typeface="+mj-lt"/>
              <a:buAutoNum type="alphaUcPeriod"/>
            </a:pPr>
            <a:r>
              <a:rPr lang="en-US" sz="900" dirty="0" smtClean="0">
                <a:latin typeface="Verdana" pitchFamily="34" charset="0"/>
              </a:rPr>
              <a:t>understood.</a:t>
            </a: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a:latin typeface="Verdana" pitchFamily="34" charset="0"/>
            </a:endParaRPr>
          </a:p>
        </p:txBody>
      </p:sp>
      <p:sp>
        <p:nvSpPr>
          <p:cNvPr id="7" name="Rectangle 6"/>
          <p:cNvSpPr/>
          <p:nvPr/>
        </p:nvSpPr>
        <p:spPr>
          <a:xfrm>
            <a:off x="457200" y="6976646"/>
            <a:ext cx="3048000" cy="338554"/>
          </a:xfrm>
          <a:prstGeom prst="rect">
            <a:avLst/>
          </a:prstGeom>
        </p:spPr>
        <p:txBody>
          <a:bodyPr wrap="square">
            <a:spAutoFit/>
          </a:bodyPr>
          <a:lstStyle/>
          <a:p>
            <a:r>
              <a:rPr lang="en-US" sz="800" dirty="0" smtClean="0">
                <a:latin typeface="Verdana" pitchFamily="34" charset="0"/>
              </a:rPr>
              <a:t>Oregon  Dept. of Education… Office of Assessment and Information Services 2006-2008 Sample Test, Grade 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a:latin typeface="Verdana" pitchFamily="34" charset="0"/>
              </a:rPr>
              <a:t>Page 5 </a:t>
            </a:r>
          </a:p>
        </p:txBody>
      </p:sp>
      <p:sp>
        <p:nvSpPr>
          <p:cNvPr id="4" name="Rectangle 3"/>
          <p:cNvSpPr/>
          <p:nvPr/>
        </p:nvSpPr>
        <p:spPr>
          <a:xfrm>
            <a:off x="457200" y="304800"/>
            <a:ext cx="3962400" cy="5216813"/>
          </a:xfrm>
          <a:prstGeom prst="rect">
            <a:avLst/>
          </a:prstGeom>
        </p:spPr>
        <p:txBody>
          <a:bodyPr wrap="square">
            <a:spAutoFit/>
          </a:bodyPr>
          <a:lstStyle/>
          <a:p>
            <a:r>
              <a:rPr lang="en-US" sz="900" dirty="0" smtClean="0">
                <a:latin typeface="Verdana" pitchFamily="34" charset="0"/>
              </a:rPr>
              <a:t>Mrs. </a:t>
            </a:r>
            <a:r>
              <a:rPr lang="en-US" sz="900" dirty="0" err="1" smtClean="0">
                <a:latin typeface="Verdana" pitchFamily="34" charset="0"/>
              </a:rPr>
              <a:t>Polansky</a:t>
            </a:r>
            <a:r>
              <a:rPr lang="en-US" sz="900" dirty="0" smtClean="0">
                <a:latin typeface="Verdana" pitchFamily="34" charset="0"/>
              </a:rPr>
              <a:t> looked around at her own unkempt yard.</a:t>
            </a:r>
          </a:p>
          <a:p>
            <a:r>
              <a:rPr lang="en-US" sz="900" dirty="0" smtClean="0">
                <a:latin typeface="Verdana" pitchFamily="34" charset="0"/>
              </a:rPr>
              <a:t>“Well, Fluffy,” she said to her cat, “Mr. Lee isn’t the only one who can do a bit of outdoor spring cleaning.”</a:t>
            </a:r>
          </a:p>
          <a:p>
            <a:endParaRPr lang="en-US" sz="900" dirty="0" smtClean="0">
              <a:latin typeface="Verdana" pitchFamily="34" charset="0"/>
            </a:endParaRPr>
          </a:p>
          <a:p>
            <a:r>
              <a:rPr lang="en-US" sz="900" dirty="0" smtClean="0">
                <a:latin typeface="Verdana" pitchFamily="34" charset="0"/>
              </a:rPr>
              <a:t>She went inside and got her work gloves and a trash bag.</a:t>
            </a:r>
          </a:p>
          <a:p>
            <a:endParaRPr lang="en-US" sz="900" dirty="0" smtClean="0">
              <a:latin typeface="Verdana" pitchFamily="34" charset="0"/>
            </a:endParaRPr>
          </a:p>
          <a:p>
            <a:r>
              <a:rPr lang="en-US" sz="900" dirty="0" smtClean="0">
                <a:latin typeface="Verdana" pitchFamily="34" charset="0"/>
              </a:rPr>
              <a:t>When Rachel got off the school bus that afternoon, the first thing she noticed was the woman planting geraniums around the edges of her front walk.</a:t>
            </a:r>
          </a:p>
          <a:p>
            <a:endParaRPr lang="en-US" sz="900" dirty="0" smtClean="0">
              <a:latin typeface="Verdana" pitchFamily="34" charset="0"/>
            </a:endParaRPr>
          </a:p>
          <a:p>
            <a:r>
              <a:rPr lang="en-US" sz="900" dirty="0" smtClean="0">
                <a:latin typeface="Verdana" pitchFamily="34" charset="0"/>
              </a:rPr>
              <a:t>Hadn’t that yard been strewn with dead branches and soggy newspapers this morning? Several other yards looked tidier, too.</a:t>
            </a:r>
          </a:p>
          <a:p>
            <a:endParaRPr lang="en-US" sz="900" dirty="0" smtClean="0">
              <a:latin typeface="Verdana" pitchFamily="34" charset="0"/>
            </a:endParaRPr>
          </a:p>
          <a:p>
            <a:r>
              <a:rPr lang="en-US" sz="900" dirty="0" smtClean="0">
                <a:latin typeface="Verdana" pitchFamily="34" charset="0"/>
              </a:rPr>
              <a:t>When she passed Lee’s Grocery, Mr. Lee was out front painting his door. He smiled at her as she walked by.</a:t>
            </a:r>
          </a:p>
          <a:p>
            <a:endParaRPr lang="en-US" sz="900" dirty="0" smtClean="0">
              <a:latin typeface="Verdana" pitchFamily="34" charset="0"/>
            </a:endParaRPr>
          </a:p>
          <a:p>
            <a:r>
              <a:rPr lang="en-US" sz="900" dirty="0" smtClean="0">
                <a:latin typeface="Verdana" pitchFamily="34" charset="0"/>
              </a:rPr>
              <a:t>Maybe my neighborhood doesn’t look so bad after all, Rachel thought.</a:t>
            </a:r>
          </a:p>
          <a:p>
            <a:endParaRPr lang="en-US" sz="900" dirty="0" smtClean="0">
              <a:latin typeface="Verdana" pitchFamily="34" charset="0"/>
            </a:endParaRPr>
          </a:p>
          <a:p>
            <a:r>
              <a:rPr lang="en-US" sz="900" dirty="0" smtClean="0">
                <a:latin typeface="Verdana" pitchFamily="34" charset="0"/>
              </a:rPr>
              <a:t>She knelt down and picked up a lone candy bar wrapper, slam-dunked it into the litter basket, and sang out loud the rest of the way home.</a:t>
            </a:r>
          </a:p>
          <a:p>
            <a:endParaRPr lang="en-US" sz="900" dirty="0" smtClean="0">
              <a:latin typeface="Verdana" pitchFamily="34" charset="0"/>
            </a:endParaRPr>
          </a:p>
          <a:p>
            <a:endParaRPr lang="en-US" sz="900" dirty="0" smtClean="0">
              <a:latin typeface="Verdana" pitchFamily="34" charset="0"/>
            </a:endParaRPr>
          </a:p>
          <a:p>
            <a:r>
              <a:rPr lang="en-US" sz="900" b="1" i="1" dirty="0" smtClean="0">
                <a:latin typeface="Verdana" pitchFamily="34" charset="0"/>
              </a:rPr>
              <a:t>One Little Can</a:t>
            </a:r>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pPr marL="228600" indent="-228600">
              <a:buFont typeface="+mj-lt"/>
              <a:buAutoNum type="arabicPeriod" startAt="4"/>
            </a:pPr>
            <a:r>
              <a:rPr lang="en-US" sz="900" dirty="0" smtClean="0"/>
              <a:t> “Rachel scowled in disgust as she walked to the school bus stop. The sidewalk was littered with newspapers and candy wrappers. The front door to Lee’s Grocery was covered with ugly graffiti.” What is an antonym for scowled?</a:t>
            </a:r>
          </a:p>
          <a:p>
            <a:endParaRPr lang="en-US" sz="900" dirty="0" smtClean="0"/>
          </a:p>
          <a:p>
            <a:pPr marL="460375" indent="-228600">
              <a:buFont typeface="+mj-lt"/>
              <a:buAutoNum type="alphaUcPeriod"/>
            </a:pPr>
            <a:r>
              <a:rPr lang="en-US" sz="900" dirty="0" smtClean="0"/>
              <a:t>joked</a:t>
            </a:r>
          </a:p>
          <a:p>
            <a:pPr marL="460375" indent="-228600">
              <a:buFont typeface="+mj-lt"/>
              <a:buAutoNum type="alphaUcPeriod"/>
            </a:pPr>
            <a:r>
              <a:rPr lang="en-US" sz="900" dirty="0" smtClean="0"/>
              <a:t>snarled</a:t>
            </a:r>
          </a:p>
          <a:p>
            <a:pPr marL="460375" indent="-228600">
              <a:buFont typeface="+mj-lt"/>
              <a:buAutoNum type="alphaUcPeriod"/>
            </a:pPr>
            <a:r>
              <a:rPr lang="en-US" sz="900" dirty="0" smtClean="0"/>
              <a:t>grinned</a:t>
            </a:r>
          </a:p>
          <a:p>
            <a:pPr marL="460375" indent="-228600">
              <a:buFont typeface="+mj-lt"/>
              <a:buAutoNum type="alphaUcPeriod"/>
            </a:pPr>
            <a:r>
              <a:rPr lang="en-US" sz="900" dirty="0" smtClean="0"/>
              <a:t>fussed</a:t>
            </a:r>
            <a:endParaRPr lang="en-US" sz="900" dirty="0" smtClean="0">
              <a:latin typeface="Verdana" pitchFamily="34" charset="0"/>
            </a:endParaRPr>
          </a:p>
        </p:txBody>
      </p:sp>
      <p:sp>
        <p:nvSpPr>
          <p:cNvPr id="6" name="Rectangle 5"/>
          <p:cNvSpPr/>
          <p:nvPr/>
        </p:nvSpPr>
        <p:spPr>
          <a:xfrm>
            <a:off x="381000" y="7162800"/>
            <a:ext cx="3581400" cy="338554"/>
          </a:xfrm>
          <a:prstGeom prst="rect">
            <a:avLst/>
          </a:prstGeom>
        </p:spPr>
        <p:txBody>
          <a:bodyPr wrap="square">
            <a:spAutoFit/>
          </a:bodyPr>
          <a:lstStyle/>
          <a:p>
            <a:r>
              <a:rPr lang="en-US" sz="800" dirty="0" smtClean="0">
                <a:latin typeface="Verdana" pitchFamily="34" charset="0"/>
              </a:rPr>
              <a:t>Office of Assessment and Information Services Test Sampler, Grade 4Oregon Department of Education 9 September, 2005</a:t>
            </a:r>
          </a:p>
        </p:txBody>
      </p:sp>
      <p:pic>
        <p:nvPicPr>
          <p:cNvPr id="7" name="Picture 1"/>
          <p:cNvPicPr>
            <a:picLocks noChangeAspect="1" noChangeArrowheads="1"/>
          </p:cNvPicPr>
          <p:nvPr/>
        </p:nvPicPr>
        <p:blipFill>
          <a:blip r:embed="rId3" cstate="print"/>
          <a:srcRect/>
          <a:stretch>
            <a:fillRect/>
          </a:stretch>
        </p:blipFill>
        <p:spPr bwMode="auto">
          <a:xfrm>
            <a:off x="1600200" y="4876800"/>
            <a:ext cx="1888426" cy="1299376"/>
          </a:xfrm>
          <a:prstGeom prst="rect">
            <a:avLst/>
          </a:prstGeom>
          <a:noFill/>
          <a:ln w="9525">
            <a:noFill/>
            <a:miter lim="800000"/>
            <a:headEnd/>
            <a:tailEnd/>
          </a:ln>
          <a:effectLst/>
        </p:spPr>
      </p:pic>
      <p:sp>
        <p:nvSpPr>
          <p:cNvPr id="8" name="Rectangle 7"/>
          <p:cNvSpPr/>
          <p:nvPr/>
        </p:nvSpPr>
        <p:spPr>
          <a:xfrm>
            <a:off x="5562600" y="324951"/>
            <a:ext cx="4267200" cy="5847755"/>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WISHBONE’S WISH </a:t>
            </a:r>
          </a:p>
          <a:p>
            <a:endParaRPr lang="en-US" sz="900" i="1" dirty="0" smtClean="0">
              <a:latin typeface="Verdana" pitchFamily="34" charset="0"/>
            </a:endParaRPr>
          </a:p>
          <a:p>
            <a:r>
              <a:rPr lang="en-US" sz="900" i="1" dirty="0" smtClean="0">
                <a:latin typeface="Verdana" pitchFamily="34" charset="0"/>
              </a:rPr>
              <a:t>In this passage, author Michael Jan Friedman introduces us to Wishbone and some of his friends. In this part of the story, Wishbone watches as his friends play a game called roller</a:t>
            </a:r>
          </a:p>
          <a:p>
            <a:r>
              <a:rPr lang="en-US" sz="900" i="1" dirty="0" smtClean="0">
                <a:latin typeface="Verdana" pitchFamily="34" charset="0"/>
              </a:rPr>
              <a:t>hockey.</a:t>
            </a:r>
          </a:p>
          <a:p>
            <a:endParaRPr lang="en-US" sz="900" i="1" dirty="0" smtClean="0">
              <a:latin typeface="Verdana" pitchFamily="34" charset="0"/>
            </a:endParaRPr>
          </a:p>
          <a:p>
            <a:r>
              <a:rPr lang="en-US" sz="900" dirty="0" smtClean="0">
                <a:latin typeface="Verdana" pitchFamily="34" charset="0"/>
              </a:rPr>
              <a:t>THERE WAS ONLY ONE PROBLEM. Wishbone wasn’t a roller-</a:t>
            </a:r>
            <a:r>
              <a:rPr lang="en-US" sz="900" dirty="0" err="1" smtClean="0">
                <a:latin typeface="Verdana" pitchFamily="34" charset="0"/>
              </a:rPr>
              <a:t>blading</a:t>
            </a:r>
            <a:r>
              <a:rPr lang="en-US" sz="900" dirty="0" smtClean="0">
                <a:latin typeface="Verdana" pitchFamily="34" charset="0"/>
              </a:rPr>
              <a:t> kind of guy. Feet were more his kind of thing—four of ‘</a:t>
            </a:r>
            <a:r>
              <a:rPr lang="en-US" sz="900" dirty="0" err="1" smtClean="0">
                <a:latin typeface="Verdana" pitchFamily="34" charset="0"/>
              </a:rPr>
              <a:t>em</a:t>
            </a:r>
            <a:r>
              <a:rPr lang="en-US" sz="900" dirty="0" smtClean="0">
                <a:latin typeface="Verdana" pitchFamily="34" charset="0"/>
              </a:rPr>
              <a:t>, to be exact. So all he could do was watch. The kids blasted back and forth across the gym floor, warming up for their chance at roller hockey glory. Sighing, Wishbone snuffled and rested his head on his front paws. He wanted to be in the middle of the action. Center stage, as it were. That was where he really came</a:t>
            </a:r>
          </a:p>
          <a:p>
            <a:r>
              <a:rPr lang="en-US" sz="900" dirty="0" smtClean="0">
                <a:latin typeface="Verdana" pitchFamily="34" charset="0"/>
              </a:rPr>
              <a:t>alive. </a:t>
            </a:r>
          </a:p>
          <a:p>
            <a:endParaRPr lang="en-US" sz="900" dirty="0" smtClean="0">
              <a:latin typeface="Verdana" pitchFamily="34" charset="0"/>
            </a:endParaRPr>
          </a:p>
          <a:p>
            <a:r>
              <a:rPr lang="en-US" sz="900" dirty="0" smtClean="0">
                <a:latin typeface="Verdana" pitchFamily="34" charset="0"/>
              </a:rPr>
              <a:t>If he couldn’t take part in the game, he could still root for his favorite humans. Joe, Samantha, and David were zipping around the place in their helmets and gloves and pads. They flipped a red ball back and forth with considerable grace and accuracy.</a:t>
            </a:r>
          </a:p>
          <a:p>
            <a:endParaRPr lang="en-US" sz="900" dirty="0" smtClean="0">
              <a:latin typeface="Verdana" pitchFamily="34" charset="0"/>
            </a:endParaRPr>
          </a:p>
          <a:p>
            <a:r>
              <a:rPr lang="en-US" sz="900" dirty="0" smtClean="0">
                <a:latin typeface="Verdana" pitchFamily="34" charset="0"/>
              </a:rPr>
              <a:t>Joe was the friendly, </a:t>
            </a:r>
            <a:r>
              <a:rPr lang="en-US" sz="900" b="1" i="1" u="sng" dirty="0" smtClean="0">
                <a:latin typeface="Verdana" pitchFamily="34" charset="0"/>
              </a:rPr>
              <a:t>easygoing </a:t>
            </a:r>
            <a:r>
              <a:rPr lang="en-US" sz="900" dirty="0" smtClean="0">
                <a:latin typeface="Verdana" pitchFamily="34" charset="0"/>
              </a:rPr>
              <a:t>kid Wishbone lived with. He was also the best, most loyal friend anyone could ask for. David was the inventor in the group. He was always ready to roll up his sleeves and build an answer to any problem. </a:t>
            </a:r>
          </a:p>
          <a:p>
            <a:endParaRPr lang="en-US" sz="900" dirty="0" smtClean="0">
              <a:latin typeface="Verdana" pitchFamily="34" charset="0"/>
            </a:endParaRPr>
          </a:p>
          <a:p>
            <a:r>
              <a:rPr lang="en-US" sz="900" dirty="0" smtClean="0">
                <a:latin typeface="Verdana" pitchFamily="34" charset="0"/>
              </a:rPr>
              <a:t>And Samantha? She was the kind of human a person just couldn’t help liking—whether that person had two legs Sam could find something good to say even in the worst situation. </a:t>
            </a:r>
          </a:p>
          <a:p>
            <a:endParaRPr lang="en-US" sz="900" dirty="0" smtClean="0">
              <a:latin typeface="Verdana" pitchFamily="34" charset="0"/>
            </a:endParaRPr>
          </a:p>
          <a:p>
            <a:r>
              <a:rPr lang="en-US" sz="900" dirty="0" err="1" smtClean="0">
                <a:latin typeface="Verdana" pitchFamily="34" charset="0"/>
              </a:rPr>
              <a:t>Damont</a:t>
            </a:r>
            <a:r>
              <a:rPr lang="en-US" sz="900" dirty="0" smtClean="0">
                <a:latin typeface="Verdana" pitchFamily="34" charset="0"/>
              </a:rPr>
              <a:t>, one of Wishbone’s </a:t>
            </a:r>
            <a:r>
              <a:rPr lang="en-US" sz="900" b="1" i="1" u="sng" dirty="0" smtClean="0">
                <a:latin typeface="Verdana" pitchFamily="34" charset="0"/>
              </a:rPr>
              <a:t>least-favorite </a:t>
            </a:r>
            <a:r>
              <a:rPr lang="en-US" sz="900" dirty="0" smtClean="0">
                <a:latin typeface="Verdana" pitchFamily="34" charset="0"/>
              </a:rPr>
              <a:t>humans, was wheeling around the place like everyone else. Oh, sure, </a:t>
            </a:r>
            <a:r>
              <a:rPr lang="en-US" sz="900" dirty="0" err="1" smtClean="0">
                <a:latin typeface="Verdana" pitchFamily="34" charset="0"/>
              </a:rPr>
              <a:t>Damont</a:t>
            </a:r>
            <a:r>
              <a:rPr lang="en-US" sz="900" dirty="0" smtClean="0">
                <a:latin typeface="Verdana" pitchFamily="34" charset="0"/>
              </a:rPr>
              <a:t> could seem nice when he wanted to. However, he was a little too sly and slippery for Wishbone’s taste. Sort of like a bone with grease all over it.</a:t>
            </a:r>
          </a:p>
          <a:p>
            <a:endParaRPr lang="en-US" sz="900" dirty="0" smtClean="0">
              <a:latin typeface="Verdana" pitchFamily="34" charset="0"/>
            </a:endParaRPr>
          </a:p>
          <a:p>
            <a:r>
              <a:rPr lang="en-US" sz="900" dirty="0" smtClean="0">
                <a:latin typeface="Verdana" pitchFamily="34" charset="0"/>
              </a:rPr>
              <a:t> Wishbone knew the other kids as well. After all, he got around. The only kid he didn’t know was a tall, blond boy. He’d heard Joe call the kid Nathaniel on the way to the gym.</a:t>
            </a:r>
          </a:p>
          <a:p>
            <a:endParaRPr lang="en-US" sz="900" dirty="0" smtClean="0">
              <a:latin typeface="Verdana" pitchFamily="34" charset="0"/>
            </a:endParaRPr>
          </a:p>
          <a:p>
            <a:r>
              <a:rPr lang="en-US" sz="900" dirty="0" smtClean="0">
                <a:latin typeface="Verdana" pitchFamily="34" charset="0"/>
              </a:rPr>
              <a:t> As far as Wishbone could tell, Nathaniel seemed nice enough. A little awkward, but nice.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TotalTime>
  <Words>2520</Words>
  <Application>Microsoft Office PowerPoint</Application>
  <PresentationFormat>Custom</PresentationFormat>
  <Paragraphs>313</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119</cp:revision>
  <dcterms:created xsi:type="dcterms:W3CDTF">2010-03-15T16:13:22Z</dcterms:created>
  <dcterms:modified xsi:type="dcterms:W3CDTF">2012-01-25T02:38:16Z</dcterms:modified>
</cp:coreProperties>
</file>