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varScale="1">
        <p:scale>
          <a:sx n="88" d="100"/>
          <a:sy n="88" d="100"/>
        </p:scale>
        <p:origin x="-102" y="-45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15" name="Text Box 4"/>
          <p:cNvSpPr txBox="1">
            <a:spLocks noChangeArrowheads="1"/>
          </p:cNvSpPr>
          <p:nvPr/>
        </p:nvSpPr>
        <p:spPr bwMode="auto">
          <a:xfrm>
            <a:off x="228600" y="3124200"/>
            <a:ext cx="4800600" cy="214313"/>
          </a:xfrm>
          <a:prstGeom prst="rect">
            <a:avLst/>
          </a:prstGeom>
          <a:noFill/>
          <a:ln w="9525">
            <a:noFill/>
            <a:miter lim="800000"/>
            <a:headEnd/>
            <a:tailEnd/>
          </a:ln>
          <a:effectLst/>
        </p:spPr>
        <p:txBody>
          <a:bodyPr>
            <a:spAutoFit/>
          </a:bodyPr>
          <a:lstStyle/>
          <a:p>
            <a:pPr algn="ctr">
              <a:spcBef>
                <a:spcPct val="50000"/>
              </a:spcBef>
            </a:pPr>
            <a:r>
              <a:rPr lang="en-US" sz="800" dirty="0">
                <a:solidFill>
                  <a:schemeClr val="bg2"/>
                </a:solidFill>
                <a:latin typeface="Verdana" pitchFamily="34" charset="0"/>
              </a:rPr>
              <a:t>Blank</a:t>
            </a:r>
          </a:p>
        </p:txBody>
      </p:sp>
      <p:pic>
        <p:nvPicPr>
          <p:cNvPr id="4" name="Picture 0" descr="images.jpg"/>
          <p:cNvPicPr>
            <a:picLocks noChangeAspect="1" noChangeArrowheads="1"/>
          </p:cNvPicPr>
          <p:nvPr/>
        </p:nvPicPr>
        <p:blipFill>
          <a:blip r:embed="rId3" cstate="print"/>
          <a:srcRect/>
          <a:stretch>
            <a:fillRect/>
          </a:stretch>
        </p:blipFill>
        <p:spPr bwMode="auto">
          <a:xfrm>
            <a:off x="8534400" y="6248400"/>
            <a:ext cx="874713" cy="860949"/>
          </a:xfrm>
          <a:prstGeom prst="rect">
            <a:avLst/>
          </a:prstGeom>
          <a:noFill/>
          <a:ln w="9525">
            <a:noFill/>
            <a:miter lim="800000"/>
            <a:headEnd/>
            <a:tailEnd/>
          </a:ln>
        </p:spPr>
      </p:pic>
      <p:sp>
        <p:nvSpPr>
          <p:cNvPr id="5" name="Rectangle 6"/>
          <p:cNvSpPr>
            <a:spLocks noChangeArrowheads="1"/>
          </p:cNvSpPr>
          <p:nvPr/>
        </p:nvSpPr>
        <p:spPr bwMode="auto">
          <a:xfrm>
            <a:off x="5486400" y="1371600"/>
            <a:ext cx="42672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4</a:t>
            </a:r>
            <a:endParaRPr kumimoji="0" lang="en-US" sz="40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800"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#4-5</a:t>
            </a:r>
            <a:endParaRPr kumimoji="0" lang="en-US" sz="7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algn="ctr" eaLnBrk="0" hangingPunct="0"/>
            <a:endParaRPr lang="en-US" sz="1000" dirty="0" smtClean="0">
              <a:latin typeface="Verdana" pitchFamily="34" charset="0"/>
              <a:ea typeface="Calibri" pitchFamily="34" charset="0"/>
              <a:cs typeface="Times New Roman" pitchFamily="18" charset="0"/>
            </a:endParaRPr>
          </a:p>
          <a:p>
            <a:pPr algn="ctr" eaLnBrk="0" hangingPunct="0"/>
            <a:r>
              <a:rPr lang="en-US" sz="1000" dirty="0" smtClean="0">
                <a:latin typeface="Verdana" pitchFamily="34" charset="0"/>
                <a:ea typeface="Calibri" pitchFamily="34" charset="0"/>
                <a:cs typeface="Times New Roman" pitchFamily="18" charset="0"/>
              </a:rPr>
              <a:t>Specified State Standards Listed Under:</a:t>
            </a:r>
            <a:endParaRPr lang="en-US" sz="1000" b="1"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Vocabulary</a:t>
            </a:r>
            <a:endParaRPr kumimoji="0" lang="en-US" sz="1600" b="0" i="0" u="none" strike="noStrike" cap="none" normalizeH="0" baseline="0" dirty="0" smtClean="0">
              <a:ln>
                <a:noFill/>
              </a:ln>
              <a:solidFill>
                <a:schemeClr val="tx1"/>
              </a:solidFill>
              <a:effectLst/>
              <a:latin typeface="Verdana" pitchFamily="34" charset="0"/>
            </a:endParaRPr>
          </a:p>
        </p:txBody>
      </p:sp>
      <p:sp>
        <p:nvSpPr>
          <p:cNvPr id="6" name="Text Box 5"/>
          <p:cNvSpPr txBox="1">
            <a:spLocks noChangeArrowheads="1"/>
          </p:cNvSpPr>
          <p:nvPr/>
        </p:nvSpPr>
        <p:spPr bwMode="auto">
          <a:xfrm>
            <a:off x="5562600" y="7086600"/>
            <a:ext cx="41148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
        <p:nvSpPr>
          <p:cNvPr id="7" name="Text Box 2"/>
          <p:cNvSpPr txBox="1">
            <a:spLocks noChangeArrowheads="1"/>
          </p:cNvSpPr>
          <p:nvPr/>
        </p:nvSpPr>
        <p:spPr bwMode="auto">
          <a:xfrm>
            <a:off x="5638800" y="381000"/>
            <a:ext cx="3886200" cy="533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i="0" u="none" strike="noStrike" cap="none" normalizeH="0" baseline="0" dirty="0" smtClean="0">
                <a:ln>
                  <a:noFill/>
                </a:ln>
                <a:solidFill>
                  <a:schemeClr val="tx1"/>
                </a:solidFill>
                <a:latin typeface="Verdana" pitchFamily="34" charset="0"/>
              </a:rPr>
              <a:t>Most questions for Grade </a:t>
            </a:r>
            <a:r>
              <a:rPr lang="en-US" sz="900" dirty="0" smtClean="0">
                <a:latin typeface="Verdana" pitchFamily="34" charset="0"/>
              </a:rPr>
              <a:t>4 </a:t>
            </a:r>
            <a:r>
              <a:rPr kumimoji="0" lang="en-US" sz="900" i="0" u="none" strike="noStrike" cap="none" normalizeH="0" baseline="0" dirty="0" smtClean="0">
                <a:ln>
                  <a:noFill/>
                </a:ln>
                <a:solidFill>
                  <a:schemeClr val="tx1"/>
                </a:solidFill>
                <a:latin typeface="Verdana" pitchFamily="34" charset="0"/>
              </a:rPr>
              <a:t>OAKS , Vocabulary, asks students to find a word that means about the same as the underlined word or what a phrase means using context clues.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4" name="TextBox 3"/>
          <p:cNvSpPr txBox="1"/>
          <p:nvPr/>
        </p:nvSpPr>
        <p:spPr>
          <a:xfrm>
            <a:off x="457200" y="381000"/>
            <a:ext cx="3200400" cy="276999"/>
          </a:xfrm>
          <a:prstGeom prst="rect">
            <a:avLst/>
          </a:prstGeom>
          <a:noFill/>
        </p:spPr>
        <p:txBody>
          <a:bodyPr wrap="square" rtlCol="0">
            <a:spAutoFit/>
          </a:bodyPr>
          <a:lstStyle/>
          <a:p>
            <a:r>
              <a:rPr lang="en-US" sz="1200" i="1" dirty="0" smtClean="0">
                <a:latin typeface="Verdana" pitchFamily="34" charset="0"/>
              </a:rPr>
              <a:t>Teacher Information page:</a:t>
            </a:r>
            <a:endParaRPr lang="en-US" sz="1200" i="1" dirty="0">
              <a:latin typeface="Verdana" pitchFamily="34" charset="0"/>
            </a:endParaRPr>
          </a:p>
        </p:txBody>
      </p:sp>
      <p:sp>
        <p:nvSpPr>
          <p:cNvPr id="5" name="Rectangle 6"/>
          <p:cNvSpPr>
            <a:spLocks noChangeArrowheads="1"/>
          </p:cNvSpPr>
          <p:nvPr/>
        </p:nvSpPr>
        <p:spPr bwMode="auto">
          <a:xfrm>
            <a:off x="457200" y="914400"/>
            <a:ext cx="4343400" cy="50321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4</a:t>
            </a:r>
            <a:endParaRPr kumimoji="0" lang="en-US" sz="2800" b="1"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Vocabulary </a:t>
            </a:r>
            <a:endParaRPr lang="en-US" sz="700" dirty="0" smtClean="0">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A Note about O.D.E. Standards in this booklet:</a:t>
            </a:r>
            <a:endParaRPr kumimoji="0" lang="en-US" sz="11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There are </a:t>
            </a:r>
            <a:r>
              <a:rPr kumimoji="0" lang="en-US" sz="900" b="1" i="1"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NO </a:t>
            </a: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4</a:t>
            </a:r>
            <a:r>
              <a:rPr kumimoji="0" lang="en-US" sz="900" b="0" i="0" u="none" strike="noStrike" cap="none" normalizeH="0" baseline="30000" dirty="0" smtClean="0">
                <a:ln>
                  <a:noFill/>
                </a:ln>
                <a:solidFill>
                  <a:schemeClr val="tx1"/>
                </a:solidFill>
                <a:effectLst/>
                <a:latin typeface="Verdana" pitchFamily="34" charset="0"/>
                <a:ea typeface="Calibri" pitchFamily="34" charset="0"/>
                <a:cs typeface="Times New Roman" pitchFamily="18" charset="0"/>
              </a:rPr>
              <a:t>th</a:t>
            </a: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grade specific HSD Power standards</a:t>
            </a:r>
            <a:r>
              <a:rPr kumimoji="0" lang="en-US" sz="900" b="0" i="0" u="none" strike="noStrike" cap="none" normalizeH="0" dirty="0" smtClean="0">
                <a:ln>
                  <a:noFill/>
                </a:ln>
                <a:solidFill>
                  <a:schemeClr val="tx1"/>
                </a:solidFill>
                <a:effectLst/>
                <a:latin typeface="Verdana" pitchFamily="34" charset="0"/>
                <a:ea typeface="Calibri" pitchFamily="34" charset="0"/>
                <a:cs typeface="Times New Roman" pitchFamily="18" charset="0"/>
              </a:rPr>
              <a:t> for  Vocabulary)</a:t>
            </a:r>
          </a:p>
          <a:p>
            <a:pPr marL="0" marR="0" lvl="0" indent="0" algn="l" defTabSz="914400" rtl="0" eaLnBrk="0" fontAlgn="base" latinLnBrk="0" hangingPunct="0">
              <a:lnSpc>
                <a:spcPct val="100000"/>
              </a:lnSpc>
              <a:spcBef>
                <a:spcPct val="0"/>
              </a:spcBef>
              <a:spcAft>
                <a:spcPct val="0"/>
              </a:spcAft>
              <a:buClrTx/>
              <a:buSzTx/>
              <a:buFontTx/>
              <a:buNone/>
              <a:tabLst/>
            </a:pPr>
            <a:endParaRPr lang="en-US" sz="1000" baseline="0" dirty="0" smtClean="0">
              <a:latin typeface="Verdana" pitchFamily="34" charset="0"/>
              <a:cs typeface="Times New Roman" pitchFamily="18" charset="0"/>
            </a:endParaRPr>
          </a:p>
          <a:p>
            <a:r>
              <a:rPr lang="en-US" sz="900" dirty="0" smtClean="0">
                <a:latin typeface="Verdana" pitchFamily="34" charset="0"/>
                <a:ea typeface="Calibri" pitchFamily="34" charset="0"/>
                <a:cs typeface="Arial,Italic"/>
              </a:rPr>
              <a:t>Note:  However; these state standards are strongly assessed on OAKS Vocabulary: </a:t>
            </a:r>
          </a:p>
          <a:p>
            <a:endParaRPr lang="en-US" sz="1000" dirty="0" smtClean="0">
              <a:latin typeface="Verdana" pitchFamily="34" charset="0"/>
              <a:ea typeface="Calibri" pitchFamily="34" charset="0"/>
              <a:cs typeface="Arial,Italic"/>
            </a:endParaRPr>
          </a:p>
          <a:p>
            <a:pPr marL="228600"/>
            <a:r>
              <a:rPr lang="en-US" sz="1000" b="1" i="1" u="sng" dirty="0" smtClean="0">
                <a:effectLst>
                  <a:outerShdw blurRad="38100" dist="38100" dir="2700000" algn="tl">
                    <a:srgbClr val="000000">
                      <a:alpha val="43137"/>
                    </a:srgbClr>
                  </a:outerShdw>
                </a:effectLst>
                <a:latin typeface="Verdana" pitchFamily="34" charset="0"/>
                <a:ea typeface="Calibri" pitchFamily="34" charset="0"/>
                <a:cs typeface="Arial,Italic"/>
              </a:rPr>
              <a:t> </a:t>
            </a:r>
            <a:r>
              <a:rPr lang="en-US" sz="1000" b="1" i="1" u="sng" dirty="0" smtClean="0">
                <a:effectLst>
                  <a:outerShdw blurRad="38100" dist="38100" dir="2700000" algn="tl">
                    <a:srgbClr val="000000">
                      <a:alpha val="43137"/>
                    </a:srgbClr>
                  </a:outerShdw>
                </a:effectLst>
                <a:latin typeface="Verdana" pitchFamily="34" charset="0"/>
              </a:rPr>
              <a:t>EL.04.RE.11 </a:t>
            </a:r>
            <a:r>
              <a:rPr lang="en-US" sz="1000" i="1" dirty="0" smtClean="0">
                <a:latin typeface="Verdana" pitchFamily="34" charset="0"/>
              </a:rPr>
              <a:t>Determine meanings of words using contextual and structural clues.</a:t>
            </a:r>
          </a:p>
          <a:p>
            <a:pPr marL="228600"/>
            <a:endParaRPr lang="en-US" sz="1000" i="1" dirty="0" smtClean="0">
              <a:latin typeface="Verdana" pitchFamily="34" charset="0"/>
            </a:endParaRPr>
          </a:p>
          <a:p>
            <a:pPr marL="228600"/>
            <a:r>
              <a:rPr lang="en-US" sz="1000" b="1" i="1" u="sng" dirty="0" smtClean="0">
                <a:effectLst>
                  <a:outerShdw blurRad="38100" dist="38100" dir="2700000" algn="tl">
                    <a:srgbClr val="000000">
                      <a:alpha val="43137"/>
                    </a:srgbClr>
                  </a:outerShdw>
                </a:effectLst>
                <a:latin typeface="Verdana" pitchFamily="34" charset="0"/>
              </a:rPr>
              <a:t>EL.04.RE.12 </a:t>
            </a:r>
            <a:r>
              <a:rPr lang="en-US" sz="1000" i="1" dirty="0" smtClean="0">
                <a:latin typeface="Verdana" pitchFamily="34" charset="0"/>
              </a:rPr>
              <a:t>Distinguish and interpret words with multiple meanings (i.e., quarter) by using context clues.</a:t>
            </a:r>
          </a:p>
          <a:p>
            <a:pPr marL="228600"/>
            <a:endParaRPr lang="en-US" sz="1000" i="1" dirty="0" smtClean="0">
              <a:latin typeface="Verdana" pitchFamily="34" charset="0"/>
            </a:endParaRPr>
          </a:p>
          <a:p>
            <a:pPr marL="228600"/>
            <a:r>
              <a:rPr lang="en-US" sz="1000" b="1" i="1" u="sng" dirty="0" smtClean="0">
                <a:effectLst>
                  <a:outerShdw blurRad="38100" dist="38100" dir="2700000" algn="tl">
                    <a:srgbClr val="000000">
                      <a:alpha val="43137"/>
                    </a:srgbClr>
                  </a:outerShdw>
                </a:effectLst>
                <a:latin typeface="Verdana" pitchFamily="34" charset="0"/>
              </a:rPr>
              <a:t>EL.04.RE.13 </a:t>
            </a:r>
            <a:r>
              <a:rPr lang="en-US" sz="1000" i="1" dirty="0" smtClean="0">
                <a:latin typeface="Verdana" pitchFamily="34" charset="0"/>
              </a:rPr>
              <a:t>Apply knowledge of synonyms, antonyms, homographs, and idioms to determine the meaning of words and phrases.</a:t>
            </a:r>
            <a:endParaRPr lang="en-US" sz="1000" dirty="0" smtClean="0">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p:txBody>
      </p:sp>
      <p:pic>
        <p:nvPicPr>
          <p:cNvPr id="6" name="Picture 2" descr="http://people.brandeis.edu/~teuber/emersl.jpg"/>
          <p:cNvPicPr>
            <a:picLocks noChangeAspect="1" noChangeArrowheads="1"/>
          </p:cNvPicPr>
          <p:nvPr/>
        </p:nvPicPr>
        <p:blipFill>
          <a:blip r:embed="rId3"/>
          <a:srcRect/>
          <a:stretch>
            <a:fillRect/>
          </a:stretch>
        </p:blipFill>
        <p:spPr bwMode="auto">
          <a:xfrm>
            <a:off x="8839200" y="304800"/>
            <a:ext cx="685800" cy="939800"/>
          </a:xfrm>
          <a:prstGeom prst="rect">
            <a:avLst/>
          </a:prstGeom>
          <a:noFill/>
          <a:effectLst>
            <a:softEdge rad="127000"/>
          </a:effectLst>
        </p:spPr>
      </p:pic>
      <p:sp>
        <p:nvSpPr>
          <p:cNvPr id="7" name="Rectangle 6"/>
          <p:cNvSpPr/>
          <p:nvPr/>
        </p:nvSpPr>
        <p:spPr>
          <a:xfrm>
            <a:off x="5562600" y="304800"/>
            <a:ext cx="3962400" cy="6386364"/>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Ralph Waldo Emerson </a:t>
            </a:r>
          </a:p>
          <a:p>
            <a:endParaRPr lang="en-US" sz="1000" dirty="0" smtClean="0">
              <a:latin typeface="Verdana" pitchFamily="34" charset="0"/>
            </a:endParaRPr>
          </a:p>
          <a:p>
            <a:endParaRPr lang="en-US" sz="1000" dirty="0" smtClean="0">
              <a:latin typeface="Verdana" pitchFamily="34" charset="0"/>
            </a:endParaRPr>
          </a:p>
          <a:p>
            <a:r>
              <a:rPr lang="en-US" sz="1000" dirty="0" smtClean="0">
                <a:latin typeface="Verdana" pitchFamily="34" charset="0"/>
              </a:rPr>
              <a:t>Ralph Waldo Emerson was an American lecturer, philosopher, essayist, and poet. </a:t>
            </a:r>
          </a:p>
          <a:p>
            <a:endParaRPr lang="en-US" sz="1000" dirty="0" smtClean="0">
              <a:latin typeface="Verdana" pitchFamily="34" charset="0"/>
            </a:endParaRPr>
          </a:p>
          <a:p>
            <a:r>
              <a:rPr lang="en-US" sz="1000" dirty="0" smtClean="0">
                <a:latin typeface="Verdana" pitchFamily="34" charset="0"/>
              </a:rPr>
              <a:t>In the mid-19th century, Ralph encouraged others to not be afraid of being different.  He was seen as a champion of  </a:t>
            </a:r>
            <a:r>
              <a:rPr lang="en-US" sz="1000" b="1" i="1" dirty="0" smtClean="0">
                <a:latin typeface="Verdana" pitchFamily="34" charset="0"/>
              </a:rPr>
              <a:t>individualism.  </a:t>
            </a:r>
            <a:r>
              <a:rPr lang="en-US" sz="1000" dirty="0" smtClean="0">
                <a:latin typeface="Verdana" pitchFamily="34" charset="0"/>
              </a:rPr>
              <a:t>He talked about his thoughts through dozens of </a:t>
            </a:r>
            <a:r>
              <a:rPr lang="en-US" sz="1000" b="1" i="1" dirty="0" smtClean="0">
                <a:latin typeface="Verdana" pitchFamily="34" charset="0"/>
              </a:rPr>
              <a:t>published </a:t>
            </a:r>
            <a:r>
              <a:rPr lang="en-US" sz="1000" dirty="0" smtClean="0">
                <a:latin typeface="Verdana" pitchFamily="34" charset="0"/>
              </a:rPr>
              <a:t>essays and more than 1,500 public lectures across the United States. </a:t>
            </a:r>
          </a:p>
          <a:p>
            <a:endParaRPr lang="en-US" sz="1000" dirty="0" smtClean="0">
              <a:latin typeface="Verdana" pitchFamily="34" charset="0"/>
            </a:endParaRPr>
          </a:p>
          <a:p>
            <a:r>
              <a:rPr lang="en-US" sz="1000" dirty="0" smtClean="0">
                <a:latin typeface="Verdana" pitchFamily="34" charset="0"/>
              </a:rPr>
              <a:t>He was considered one of the great lecturers of the time.  Emerson had an enthusiasm and respect for his audience that </a:t>
            </a:r>
            <a:r>
              <a:rPr lang="en-US" sz="1000" b="1" i="1" dirty="0" smtClean="0">
                <a:latin typeface="Verdana" pitchFamily="34" charset="0"/>
              </a:rPr>
              <a:t>enraptured </a:t>
            </a:r>
            <a:r>
              <a:rPr lang="en-US" sz="1000" dirty="0" smtClean="0">
                <a:latin typeface="Verdana" pitchFamily="34" charset="0"/>
              </a:rPr>
              <a:t>crowds.</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rabicPeriod" startAt="8"/>
            </a:pPr>
            <a:r>
              <a:rPr lang="en-US" sz="900" dirty="0" smtClean="0">
                <a:latin typeface="Verdana" pitchFamily="34" charset="0"/>
              </a:rPr>
              <a:t>he was seen as a champion of </a:t>
            </a:r>
            <a:r>
              <a:rPr lang="en-US" sz="900" b="1" i="1" dirty="0" smtClean="0">
                <a:latin typeface="Verdana" pitchFamily="34" charset="0"/>
              </a:rPr>
              <a:t>individualism.  </a:t>
            </a:r>
            <a:r>
              <a:rPr lang="en-US" sz="900" dirty="0" smtClean="0">
                <a:latin typeface="Verdana" pitchFamily="34" charset="0"/>
              </a:rPr>
              <a:t>A synonym for </a:t>
            </a:r>
            <a:r>
              <a:rPr lang="en-US" sz="900" b="1" i="1" dirty="0" smtClean="0">
                <a:latin typeface="Verdana" pitchFamily="34" charset="0"/>
              </a:rPr>
              <a:t>individualism </a:t>
            </a:r>
            <a:r>
              <a:rPr lang="en-US" sz="900" dirty="0" smtClean="0">
                <a:latin typeface="Verdana" pitchFamily="34" charset="0"/>
              </a:rPr>
              <a:t>would be..</a:t>
            </a:r>
          </a:p>
          <a:p>
            <a:pPr marL="685800" lvl="1" indent="-228600"/>
            <a:endParaRPr lang="en-US" sz="900" dirty="0" smtClean="0">
              <a:latin typeface="Verdana" pitchFamily="34" charset="0"/>
            </a:endParaRPr>
          </a:p>
          <a:p>
            <a:pPr marL="457200" indent="-228600">
              <a:buAutoNum type="alphaUcPeriod"/>
            </a:pPr>
            <a:r>
              <a:rPr lang="en-US" sz="900" dirty="0" smtClean="0">
                <a:latin typeface="Verdana" pitchFamily="34" charset="0"/>
              </a:rPr>
              <a:t>equal.</a:t>
            </a:r>
          </a:p>
          <a:p>
            <a:pPr marL="457200" indent="-228600">
              <a:buAutoNum type="alphaUcPeriod"/>
            </a:pPr>
            <a:r>
              <a:rPr lang="en-US" sz="900" dirty="0" smtClean="0">
                <a:latin typeface="Verdana" pitchFamily="34" charset="0"/>
              </a:rPr>
              <a:t>sameness.</a:t>
            </a:r>
          </a:p>
          <a:p>
            <a:pPr marL="457200" indent="-228600">
              <a:buAutoNum type="alphaUcPeriod" startAt="3"/>
            </a:pPr>
            <a:r>
              <a:rPr lang="en-US" sz="900" dirty="0" smtClean="0">
                <a:latin typeface="Verdana" pitchFamily="34" charset="0"/>
              </a:rPr>
              <a:t>unique.</a:t>
            </a:r>
          </a:p>
          <a:p>
            <a:pPr marL="457200" indent="-228600">
              <a:buAutoNum type="alphaUcPeriod" startAt="3"/>
            </a:pPr>
            <a:r>
              <a:rPr lang="en-US" sz="900" dirty="0" smtClean="0">
                <a:latin typeface="Verdana" pitchFamily="34" charset="0"/>
              </a:rPr>
              <a:t>imitating.</a:t>
            </a:r>
          </a:p>
          <a:p>
            <a:pPr marL="228600" indent="-228600"/>
            <a:endParaRPr lang="en-US" sz="900" dirty="0" smtClean="0">
              <a:latin typeface="Verdana" pitchFamily="34" charset="0"/>
            </a:endParaRPr>
          </a:p>
          <a:p>
            <a:pPr marL="228600" indent="-228600">
              <a:buFont typeface="+mj-lt"/>
              <a:buAutoNum type="arabicPeriod" startAt="9"/>
            </a:pPr>
            <a:r>
              <a:rPr lang="en-US" sz="900" dirty="0" smtClean="0">
                <a:latin typeface="Verdana" pitchFamily="34" charset="0"/>
              </a:rPr>
              <a:t>Emerson </a:t>
            </a:r>
            <a:r>
              <a:rPr lang="en-US" sz="900" b="1" i="1" dirty="0" smtClean="0">
                <a:latin typeface="Verdana" pitchFamily="34" charset="0"/>
              </a:rPr>
              <a:t>enraptured </a:t>
            </a:r>
            <a:r>
              <a:rPr lang="en-US" sz="900" dirty="0" smtClean="0">
                <a:latin typeface="Verdana" pitchFamily="34" charset="0"/>
              </a:rPr>
              <a:t>crowds</a:t>
            </a:r>
            <a:r>
              <a:rPr lang="en-US" sz="900" b="1" i="1" dirty="0" smtClean="0">
                <a:latin typeface="Verdana" pitchFamily="34" charset="0"/>
              </a:rPr>
              <a:t>.   Enraptured </a:t>
            </a:r>
            <a:r>
              <a:rPr lang="en-US" sz="900" dirty="0" smtClean="0">
                <a:latin typeface="Verdana" pitchFamily="34" charset="0"/>
              </a:rPr>
              <a:t>probably means…</a:t>
            </a:r>
          </a:p>
          <a:p>
            <a:pPr marL="228600" indent="-228600"/>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no one listened.</a:t>
            </a:r>
          </a:p>
          <a:p>
            <a:pPr marL="457200" indent="-228600">
              <a:buFont typeface="+mj-lt"/>
              <a:buAutoNum type="alphaUcPeriod"/>
            </a:pPr>
            <a:r>
              <a:rPr lang="en-US" sz="900" dirty="0" smtClean="0">
                <a:latin typeface="Verdana" pitchFamily="34" charset="0"/>
              </a:rPr>
              <a:t>he wrapped up his audience.</a:t>
            </a:r>
          </a:p>
          <a:p>
            <a:pPr marL="457200" indent="-228600">
              <a:buFont typeface="+mj-lt"/>
              <a:buAutoNum type="alphaUcPeriod"/>
            </a:pPr>
            <a:r>
              <a:rPr lang="en-US" sz="900" dirty="0" smtClean="0">
                <a:latin typeface="Verdana" pitchFamily="34" charset="0"/>
              </a:rPr>
              <a:t>crowds loved him.</a:t>
            </a:r>
          </a:p>
          <a:p>
            <a:pPr marL="457200" indent="-228600">
              <a:buFont typeface="+mj-lt"/>
              <a:buAutoNum type="alphaUcPeriod"/>
            </a:pPr>
            <a:r>
              <a:rPr lang="en-US" sz="900" dirty="0" smtClean="0">
                <a:latin typeface="Verdana" pitchFamily="34" charset="0"/>
              </a:rPr>
              <a:t>he angered his listeners.</a:t>
            </a:r>
          </a:p>
          <a:p>
            <a:pPr marL="228600" indent="-228600"/>
            <a:endParaRPr lang="en-US" sz="900" dirty="0" smtClean="0">
              <a:latin typeface="Verdana" pitchFamily="34" charset="0"/>
            </a:endParaRPr>
          </a:p>
          <a:p>
            <a:pPr marL="228600" indent="-228600"/>
            <a:endParaRPr lang="en-US" sz="900" dirty="0" smtClean="0">
              <a:latin typeface="Verdana" pitchFamily="34" charset="0"/>
            </a:endParaRPr>
          </a:p>
          <a:p>
            <a:pPr marL="228600" indent="-228600">
              <a:buFont typeface="+mj-lt"/>
              <a:buAutoNum type="arabicPeriod" startAt="10"/>
            </a:pPr>
            <a:r>
              <a:rPr lang="en-US" sz="900" dirty="0" smtClean="0">
                <a:latin typeface="Verdana" pitchFamily="34" charset="0"/>
              </a:rPr>
              <a:t>Ralph Waldo Emerson </a:t>
            </a:r>
            <a:r>
              <a:rPr lang="en-US" sz="900" b="1" i="1" dirty="0" smtClean="0">
                <a:latin typeface="Verdana" pitchFamily="34" charset="0"/>
              </a:rPr>
              <a:t>published </a:t>
            </a:r>
            <a:r>
              <a:rPr lang="en-US" sz="900" dirty="0" smtClean="0">
                <a:latin typeface="Verdana" pitchFamily="34" charset="0"/>
              </a:rPr>
              <a:t>many essays.  This  means that he….</a:t>
            </a:r>
          </a:p>
          <a:p>
            <a:pPr marL="228600" indent="-228600"/>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many of his ideas were available for others to read in print.</a:t>
            </a:r>
          </a:p>
          <a:p>
            <a:pPr marL="457200" indent="-228600">
              <a:buFont typeface="+mj-lt"/>
              <a:buAutoNum type="alphaUcPeriod"/>
            </a:pPr>
            <a:r>
              <a:rPr lang="en-US" sz="900" dirty="0" smtClean="0">
                <a:latin typeface="Verdana" pitchFamily="34" charset="0"/>
              </a:rPr>
              <a:t>he asked people to read about his thoughts.</a:t>
            </a:r>
          </a:p>
          <a:p>
            <a:pPr marL="457200" indent="-228600">
              <a:buFont typeface="+mj-lt"/>
              <a:buAutoNum type="alphaUcPeriod"/>
            </a:pPr>
            <a:r>
              <a:rPr lang="en-US" sz="900" dirty="0" smtClean="0">
                <a:latin typeface="Verdana" pitchFamily="34" charset="0"/>
              </a:rPr>
              <a:t>his lectures were talked about in the United States.</a:t>
            </a:r>
          </a:p>
          <a:p>
            <a:pPr marL="457200" indent="-228600">
              <a:buFont typeface="+mj-lt"/>
              <a:buAutoNum type="alphaUcPeriod"/>
            </a:pPr>
            <a:r>
              <a:rPr lang="en-US" sz="900" dirty="0" smtClean="0">
                <a:latin typeface="Verdana" pitchFamily="34" charset="0"/>
              </a:rPr>
              <a:t>He did not want to have his work in print.</a:t>
            </a:r>
          </a:p>
        </p:txBody>
      </p:sp>
      <p:sp>
        <p:nvSpPr>
          <p:cNvPr id="8" name="Rectangle 7"/>
          <p:cNvSpPr/>
          <p:nvPr/>
        </p:nvSpPr>
        <p:spPr>
          <a:xfrm>
            <a:off x="5562600" y="7221379"/>
            <a:ext cx="1992853" cy="246221"/>
          </a:xfrm>
          <a:prstGeom prst="rect">
            <a:avLst/>
          </a:prstGeom>
        </p:spPr>
        <p:txBody>
          <a:bodyPr wrap="none">
            <a:spAutoFit/>
          </a:bodyPr>
          <a:ls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en-US" sz="1000" dirty="0" smtClean="0"/>
              <a:t>©  </a:t>
            </a:r>
            <a:r>
              <a:rPr lang="en-US" sz="800" dirty="0" smtClean="0">
                <a:latin typeface="Verdana" pitchFamily="34" charset="0"/>
              </a:rPr>
              <a:t>Rick and Susan Richmond 2011</a:t>
            </a:r>
            <a:endParaRPr lang="en-US" sz="800" dirty="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Rectangle 3"/>
          <p:cNvSpPr/>
          <p:nvPr/>
        </p:nvSpPr>
        <p:spPr>
          <a:xfrm>
            <a:off x="5562600" y="228600"/>
            <a:ext cx="3962400" cy="6924973"/>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MISHKA</a:t>
            </a:r>
          </a:p>
          <a:p>
            <a:endParaRPr lang="en-US" sz="1000" i="1" dirty="0" smtClean="0">
              <a:latin typeface="Verdana" pitchFamily="34" charset="0"/>
            </a:endParaRPr>
          </a:p>
          <a:p>
            <a:r>
              <a:rPr lang="en-US" sz="1000" i="1" dirty="0" err="1" smtClean="0">
                <a:latin typeface="Verdana" pitchFamily="34" charset="0"/>
              </a:rPr>
              <a:t>Miska</a:t>
            </a:r>
            <a:r>
              <a:rPr lang="en-US" sz="1000" i="1" dirty="0" smtClean="0">
                <a:latin typeface="Verdana" pitchFamily="34" charset="0"/>
              </a:rPr>
              <a:t> learns to play the fiddle from his grandfather. He then joins a circus and finds away to entertain audiences.</a:t>
            </a:r>
          </a:p>
          <a:p>
            <a:endParaRPr lang="en-US" sz="1000" dirty="0" smtClean="0">
              <a:latin typeface="Verdana" pitchFamily="34" charset="0"/>
            </a:endParaRPr>
          </a:p>
          <a:p>
            <a:r>
              <a:rPr lang="en-US" sz="1000" dirty="0" smtClean="0">
                <a:latin typeface="Verdana" pitchFamily="34" charset="0"/>
              </a:rPr>
              <a:t>WHEN MISHKA WAS EIGHT, HIS GRANDFATHER made him a fiddle and taught him to play “The Blue Danube.” </a:t>
            </a:r>
            <a:r>
              <a:rPr lang="en-US" sz="1000" dirty="0" err="1" smtClean="0">
                <a:latin typeface="Verdana" pitchFamily="34" charset="0"/>
              </a:rPr>
              <a:t>Mishka</a:t>
            </a:r>
            <a:r>
              <a:rPr lang="en-US" sz="1000" dirty="0" smtClean="0">
                <a:latin typeface="Verdana" pitchFamily="34" charset="0"/>
              </a:rPr>
              <a:t> played to the two goats, the three hens, and the four ducks, but he soon became bored with such a small audience and set out to find fame elsewhere.</a:t>
            </a:r>
          </a:p>
          <a:p>
            <a:endParaRPr lang="en-US" sz="1000" dirty="0" smtClean="0">
              <a:latin typeface="Verdana" pitchFamily="34" charset="0"/>
            </a:endParaRPr>
          </a:p>
          <a:p>
            <a:r>
              <a:rPr lang="en-US" sz="1000" dirty="0" smtClean="0">
                <a:latin typeface="Verdana" pitchFamily="34" charset="0"/>
              </a:rPr>
              <a:t>He had not gone far when he came to a circus— Hoffman’s Circus. “Surely I can find fame here!” thought </a:t>
            </a:r>
            <a:r>
              <a:rPr lang="en-US" sz="1000" dirty="0" err="1" smtClean="0">
                <a:latin typeface="Verdana" pitchFamily="34" charset="0"/>
              </a:rPr>
              <a:t>Mishka</a:t>
            </a:r>
            <a:r>
              <a:rPr lang="en-US" sz="1000" dirty="0" smtClean="0">
                <a:latin typeface="Verdana" pitchFamily="34" charset="0"/>
              </a:rPr>
              <a:t>, and he went inside.</a:t>
            </a:r>
          </a:p>
          <a:p>
            <a:endParaRPr lang="en-US" sz="1000" dirty="0" smtClean="0">
              <a:latin typeface="Verdana" pitchFamily="34" charset="0"/>
            </a:endParaRPr>
          </a:p>
          <a:p>
            <a:r>
              <a:rPr lang="en-US" sz="1000" dirty="0" smtClean="0">
                <a:latin typeface="Verdana" pitchFamily="34" charset="0"/>
              </a:rPr>
              <a:t>He went to the Ringmaster and asked if he needed a good fiddler to play “The Blue Danube” in his show. The circus people laughed, and the Ringmaster said he could not be bothered with fiddlers, but he did need an odd-job man.</a:t>
            </a:r>
          </a:p>
          <a:p>
            <a:endParaRPr lang="en-US" sz="1000" dirty="0" smtClean="0">
              <a:latin typeface="Verdana" pitchFamily="34" charset="0"/>
            </a:endParaRPr>
          </a:p>
          <a:p>
            <a:r>
              <a:rPr lang="en-US" sz="1000" dirty="0" smtClean="0">
                <a:latin typeface="Verdana" pitchFamily="34" charset="0"/>
              </a:rPr>
              <a:t>“Better than nothing,” said </a:t>
            </a:r>
            <a:r>
              <a:rPr lang="en-US" sz="1000" dirty="0" err="1" smtClean="0">
                <a:latin typeface="Verdana" pitchFamily="34" charset="0"/>
              </a:rPr>
              <a:t>Mishka</a:t>
            </a:r>
            <a:r>
              <a:rPr lang="en-US" sz="1000" dirty="0" smtClean="0">
                <a:latin typeface="Verdana" pitchFamily="34" charset="0"/>
              </a:rPr>
              <a:t>. And the first job the Ringmaster told him to do was to muck out the elephants. </a:t>
            </a:r>
          </a:p>
          <a:p>
            <a:endParaRPr lang="en-US" sz="1000" dirty="0" smtClean="0">
              <a:latin typeface="Verdana" pitchFamily="34" charset="0"/>
            </a:endParaRPr>
          </a:p>
          <a:p>
            <a:r>
              <a:rPr lang="en-US" sz="1000" dirty="0" smtClean="0">
                <a:latin typeface="Verdana" pitchFamily="34" charset="0"/>
              </a:rPr>
              <a:t>When he had finished with the elephants, the Ravioli Brothers took him up on the trapeze and threw him around for a bit of practice.</a:t>
            </a:r>
          </a:p>
          <a:p>
            <a:endParaRPr lang="en-US" sz="1000" dirty="0" smtClean="0">
              <a:latin typeface="Verdana" pitchFamily="34" charset="0"/>
            </a:endParaRPr>
          </a:p>
          <a:p>
            <a:r>
              <a:rPr lang="en-US" sz="1000" dirty="0" smtClean="0">
                <a:latin typeface="Verdana" pitchFamily="34" charset="0"/>
              </a:rPr>
              <a:t>After that, he lent a hand to Colonel Goulash, who could not cope with his lions—they kept taking bites out of his uniform and didn’t show him any respect. </a:t>
            </a:r>
            <a:r>
              <a:rPr lang="en-US" sz="1000" dirty="0" err="1" smtClean="0">
                <a:latin typeface="Verdana" pitchFamily="34" charset="0"/>
              </a:rPr>
              <a:t>Mishka</a:t>
            </a:r>
            <a:r>
              <a:rPr lang="en-US" sz="1000" dirty="0" smtClean="0">
                <a:latin typeface="Verdana" pitchFamily="34" charset="0"/>
              </a:rPr>
              <a:t> just played them a few bars of “The Blue Danube.” It calmed them down beautifully.</a:t>
            </a:r>
          </a:p>
          <a:p>
            <a:endParaRPr lang="en-US" sz="1000" dirty="0" smtClean="0">
              <a:latin typeface="Verdana" pitchFamily="34" charset="0"/>
            </a:endParaRPr>
          </a:p>
          <a:p>
            <a:r>
              <a:rPr lang="en-US" sz="1000" dirty="0" smtClean="0">
                <a:latin typeface="Verdana" pitchFamily="34" charset="0"/>
              </a:rPr>
              <a:t>Then the two Pretzels tried </a:t>
            </a:r>
            <a:r>
              <a:rPr lang="en-US" sz="1000" dirty="0" err="1" smtClean="0">
                <a:latin typeface="Verdana" pitchFamily="34" charset="0"/>
              </a:rPr>
              <a:t>Mishka</a:t>
            </a:r>
            <a:r>
              <a:rPr lang="en-US" sz="1000" dirty="0" smtClean="0">
                <a:latin typeface="Verdana" pitchFamily="34" charset="0"/>
              </a:rPr>
              <a:t> out on the horses, but he felt sick and could not wait to get off.</a:t>
            </a:r>
          </a:p>
          <a:p>
            <a:endParaRPr lang="en-US" sz="1000" dirty="0" smtClean="0">
              <a:latin typeface="Verdana" pitchFamily="34" charset="0"/>
            </a:endParaRPr>
          </a:p>
          <a:p>
            <a:r>
              <a:rPr lang="en-US" sz="1000" dirty="0" smtClean="0">
                <a:latin typeface="Verdana" pitchFamily="34" charset="0"/>
              </a:rPr>
              <a:t>Then the Ringmaster took </a:t>
            </a:r>
            <a:r>
              <a:rPr lang="en-US" sz="1000" dirty="0" err="1" smtClean="0">
                <a:latin typeface="Verdana" pitchFamily="34" charset="0"/>
              </a:rPr>
              <a:t>Mishka</a:t>
            </a:r>
            <a:r>
              <a:rPr lang="en-US" sz="1000" dirty="0" smtClean="0">
                <a:latin typeface="Verdana" pitchFamily="34" charset="0"/>
              </a:rPr>
              <a:t> along to help the clowns, who threw buckets of water over him—but </a:t>
            </a:r>
            <a:r>
              <a:rPr lang="en-US" sz="1000" dirty="0" err="1" smtClean="0">
                <a:latin typeface="Verdana" pitchFamily="34" charset="0"/>
              </a:rPr>
              <a:t>Mishka</a:t>
            </a:r>
            <a:r>
              <a:rPr lang="en-US" sz="1000" dirty="0" smtClean="0">
                <a:latin typeface="Verdana" pitchFamily="34" charset="0"/>
              </a:rPr>
              <a:t> did not think that was funny.</a:t>
            </a:r>
          </a:p>
          <a:p>
            <a:endParaRPr lang="en-US" sz="1000" dirty="0" smtClean="0">
              <a:latin typeface="Verdana" pitchFamily="34" charset="0"/>
            </a:endParaRPr>
          </a:p>
          <a:p>
            <a:r>
              <a:rPr lang="en-US" sz="1000" dirty="0" smtClean="0">
                <a:latin typeface="Verdana" pitchFamily="34" charset="0"/>
              </a:rPr>
              <a:t>Running Water, the knife-thrower, used him for target practice—but </a:t>
            </a:r>
            <a:r>
              <a:rPr lang="en-US" sz="1000" dirty="0" err="1" smtClean="0">
                <a:latin typeface="Verdana" pitchFamily="34" charset="0"/>
              </a:rPr>
              <a:t>Mishka</a:t>
            </a:r>
            <a:r>
              <a:rPr lang="en-US" sz="1000" dirty="0" smtClean="0">
                <a:latin typeface="Verdana" pitchFamily="34" charset="0"/>
              </a:rPr>
              <a:t> was the wrong shape for it. Then he had to give the brown bear a bath and feed the sea lion with fish.</a:t>
            </a:r>
          </a:p>
        </p:txBody>
      </p:sp>
      <p:sp>
        <p:nvSpPr>
          <p:cNvPr id="5" name="Rectangle 4"/>
          <p:cNvSpPr/>
          <p:nvPr/>
        </p:nvSpPr>
        <p:spPr>
          <a:xfrm>
            <a:off x="457200" y="228600"/>
            <a:ext cx="4495800" cy="6477000"/>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I’LL BE HOME SOON</a:t>
            </a:r>
          </a:p>
          <a:p>
            <a:endParaRPr lang="en-US" sz="1000" b="1" i="1" dirty="0" smtClean="0">
              <a:latin typeface="Verdana" pitchFamily="34" charset="0"/>
            </a:endParaRPr>
          </a:p>
          <a:p>
            <a:r>
              <a:rPr lang="en-US" sz="1000" dirty="0" smtClean="0">
                <a:latin typeface="Verdana" pitchFamily="34" charset="0"/>
              </a:rPr>
              <a:t>“Forgive me for not writing sooner.  I suppose you must have thought that the rebels had killed me….”</a:t>
            </a:r>
          </a:p>
          <a:p>
            <a:endParaRPr lang="en-US" sz="1000" dirty="0" smtClean="0">
              <a:latin typeface="Verdana" pitchFamily="34" charset="0"/>
            </a:endParaRPr>
          </a:p>
          <a:p>
            <a:r>
              <a:rPr lang="en-US" sz="1000" dirty="0" smtClean="0">
                <a:latin typeface="Verdana" pitchFamily="34" charset="0"/>
              </a:rPr>
              <a:t>Thirty-one year old, Andrew Struthers wrote a letter home August 23</a:t>
            </a:r>
            <a:r>
              <a:rPr lang="en-US" sz="1000" baseline="30000" dirty="0" smtClean="0">
                <a:latin typeface="Verdana" pitchFamily="34" charset="0"/>
              </a:rPr>
              <a:t>rd</a:t>
            </a:r>
            <a:r>
              <a:rPr lang="en-US" sz="1000" dirty="0" smtClean="0">
                <a:latin typeface="Verdana" pitchFamily="34" charset="0"/>
              </a:rPr>
              <a:t>, 1865.   He had put off writing home thinking he would be home soon but, his </a:t>
            </a:r>
            <a:r>
              <a:rPr lang="en-US" sz="1000" b="1" u="sng" dirty="0" smtClean="0">
                <a:latin typeface="Verdana" pitchFamily="34" charset="0"/>
              </a:rPr>
              <a:t>regiment </a:t>
            </a:r>
            <a:r>
              <a:rPr lang="en-US" sz="1000" dirty="0" smtClean="0">
                <a:latin typeface="Verdana" pitchFamily="34" charset="0"/>
              </a:rPr>
              <a:t>would have to remain until spring.</a:t>
            </a:r>
          </a:p>
          <a:p>
            <a:endParaRPr lang="en-US" sz="1000" dirty="0" smtClean="0">
              <a:latin typeface="Verdana" pitchFamily="34" charset="0"/>
            </a:endParaRPr>
          </a:p>
          <a:p>
            <a:r>
              <a:rPr lang="en-US" sz="1000" dirty="0" smtClean="0">
                <a:latin typeface="Verdana" pitchFamily="34" charset="0"/>
              </a:rPr>
              <a:t>Andrew was a member of the Union Army fighting against the Confederate Army during the Civil War.   Like other soldiers he had gotten sick with chills and fevers.</a:t>
            </a:r>
          </a:p>
          <a:p>
            <a:endParaRPr lang="en-US" sz="1000" dirty="0" smtClean="0">
              <a:latin typeface="Verdana" pitchFamily="34" charset="0"/>
            </a:endParaRPr>
          </a:p>
          <a:p>
            <a:r>
              <a:rPr lang="en-US" sz="1000" dirty="0" smtClean="0">
                <a:latin typeface="Verdana" pitchFamily="34" charset="0"/>
              </a:rPr>
              <a:t>Once he had been at the hospital for over two months.  After he recovered he was still weak so he was put in charge of the </a:t>
            </a:r>
            <a:r>
              <a:rPr lang="en-US" sz="1000" b="1" u="sng" dirty="0" smtClean="0">
                <a:latin typeface="Verdana" pitchFamily="34" charset="0"/>
              </a:rPr>
              <a:t>convalescent</a:t>
            </a:r>
            <a:r>
              <a:rPr lang="en-US" sz="1000" dirty="0" smtClean="0">
                <a:latin typeface="Verdana" pitchFamily="34" charset="0"/>
              </a:rPr>
              <a:t> ward to help take care of those still very ill. He was given the light duties of cooking and sweeping.</a:t>
            </a:r>
          </a:p>
          <a:p>
            <a:endParaRPr lang="en-US" sz="1000" dirty="0" smtClean="0">
              <a:latin typeface="Verdana" pitchFamily="34" charset="0"/>
            </a:endParaRPr>
          </a:p>
          <a:p>
            <a:r>
              <a:rPr lang="en-US" sz="1000" dirty="0" smtClean="0">
                <a:latin typeface="Verdana" pitchFamily="34" charset="0"/>
              </a:rPr>
              <a:t>The Civil War lasted from 1861 until 1865.   They were a terrible four years.   It lasted so long because both sides fought hard.   Many soldiers fought and died in the war and, like Andrew Struthers became ill.</a:t>
            </a:r>
          </a:p>
          <a:p>
            <a:endParaRPr lang="en-US" sz="1000" dirty="0" smtClean="0">
              <a:latin typeface="Verdana" pitchFamily="34" charset="0"/>
            </a:endParaRPr>
          </a:p>
          <a:p>
            <a:r>
              <a:rPr lang="en-US" sz="1000" dirty="0" smtClean="0">
                <a:latin typeface="Verdana" pitchFamily="34" charset="0"/>
              </a:rPr>
              <a:t>After the war was over everyone went home to rebuild their homes and lives and even our country.   Andrew returned home in November of 1865.</a:t>
            </a: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rabicPeriod" startAt="6"/>
            </a:pPr>
            <a:r>
              <a:rPr lang="en-US" sz="900" dirty="0" smtClean="0">
                <a:latin typeface="Verdana" pitchFamily="34" charset="0"/>
              </a:rPr>
              <a:t>Andrew was put in charge of the </a:t>
            </a:r>
            <a:r>
              <a:rPr lang="en-US" sz="900" b="1" i="1" dirty="0" smtClean="0">
                <a:latin typeface="Verdana" pitchFamily="34" charset="0"/>
              </a:rPr>
              <a:t>convalescen</a:t>
            </a:r>
            <a:r>
              <a:rPr lang="en-US" sz="900" i="1" dirty="0" smtClean="0">
                <a:latin typeface="Verdana" pitchFamily="34" charset="0"/>
              </a:rPr>
              <a:t>t</a:t>
            </a:r>
            <a:r>
              <a:rPr lang="en-US" sz="900" dirty="0" smtClean="0">
                <a:latin typeface="Verdana" pitchFamily="34" charset="0"/>
              </a:rPr>
              <a:t> ward.  The word </a:t>
            </a:r>
            <a:r>
              <a:rPr lang="en-US" sz="900" b="1" i="1" dirty="0" smtClean="0">
                <a:latin typeface="Verdana" pitchFamily="34" charset="0"/>
              </a:rPr>
              <a:t>convalescen</a:t>
            </a:r>
            <a:r>
              <a:rPr lang="en-US" sz="900" i="1" dirty="0" smtClean="0">
                <a:latin typeface="Verdana" pitchFamily="34" charset="0"/>
              </a:rPr>
              <a:t>t </a:t>
            </a:r>
            <a:r>
              <a:rPr lang="en-US" sz="900" dirty="0" smtClean="0">
                <a:latin typeface="Verdana" pitchFamily="34" charset="0"/>
              </a:rPr>
              <a:t>most likely means</a:t>
            </a:r>
          </a:p>
          <a:p>
            <a:endParaRPr lang="en-US" sz="900" dirty="0" smtClean="0">
              <a:latin typeface="Verdana" pitchFamily="34" charset="0"/>
            </a:endParaRPr>
          </a:p>
          <a:p>
            <a:pPr marL="685800" indent="-228600">
              <a:buFont typeface="+mj-lt"/>
              <a:buAutoNum type="alphaUcPeriod"/>
            </a:pPr>
            <a:r>
              <a:rPr lang="en-US" sz="900" dirty="0" smtClean="0">
                <a:latin typeface="Verdana" pitchFamily="34" charset="0"/>
              </a:rPr>
              <a:t>Recovery.</a:t>
            </a:r>
          </a:p>
          <a:p>
            <a:pPr marL="685800" indent="-228600">
              <a:buFont typeface="+mj-lt"/>
              <a:buAutoNum type="alphaUcPeriod"/>
            </a:pPr>
            <a:r>
              <a:rPr lang="en-US" sz="900" dirty="0" smtClean="0">
                <a:latin typeface="Verdana" pitchFamily="34" charset="0"/>
              </a:rPr>
              <a:t>understanding.</a:t>
            </a:r>
          </a:p>
          <a:p>
            <a:pPr marL="685800" indent="-228600">
              <a:buFont typeface="+mj-lt"/>
              <a:buAutoNum type="alphaUcPeriod"/>
            </a:pPr>
            <a:r>
              <a:rPr lang="en-US" sz="900" dirty="0" smtClean="0">
                <a:latin typeface="Verdana" pitchFamily="34" charset="0"/>
              </a:rPr>
              <a:t>examining.</a:t>
            </a:r>
          </a:p>
          <a:p>
            <a:pPr marL="685800" indent="-228600">
              <a:buFont typeface="+mj-lt"/>
              <a:buAutoNum type="alphaUcPeriod"/>
            </a:pPr>
            <a:r>
              <a:rPr lang="en-US" sz="900" dirty="0" smtClean="0">
                <a:latin typeface="Verdana" pitchFamily="34" charset="0"/>
              </a:rPr>
              <a:t>sleeping.</a:t>
            </a:r>
          </a:p>
          <a:p>
            <a:pPr marL="685800" indent="-228600"/>
            <a:endParaRPr lang="en-US" sz="900" dirty="0" smtClean="0">
              <a:latin typeface="Verdana" pitchFamily="34" charset="0"/>
            </a:endParaRPr>
          </a:p>
          <a:p>
            <a:pPr marL="228600" indent="-228600">
              <a:buFont typeface="+mj-lt"/>
              <a:buAutoNum type="arabicPeriod" startAt="7"/>
            </a:pPr>
            <a:r>
              <a:rPr lang="en-US" sz="900" dirty="0" smtClean="0">
                <a:latin typeface="Verdana" pitchFamily="34" charset="0"/>
              </a:rPr>
              <a:t>Andrew Struthers was a Union Soldier.  Given this information a</a:t>
            </a:r>
          </a:p>
          <a:p>
            <a:pPr marL="228600" indent="-228600"/>
            <a:r>
              <a:rPr lang="en-US" sz="900" dirty="0" smtClean="0">
                <a:latin typeface="Verdana" pitchFamily="34" charset="0"/>
              </a:rPr>
              <a:t>synonym for </a:t>
            </a:r>
            <a:r>
              <a:rPr lang="en-US" sz="900" b="1" i="1" dirty="0" smtClean="0">
                <a:latin typeface="Verdana" pitchFamily="34" charset="0"/>
              </a:rPr>
              <a:t>regiment</a:t>
            </a:r>
            <a:r>
              <a:rPr lang="en-US" sz="900" dirty="0" smtClean="0">
                <a:latin typeface="Verdana" pitchFamily="34" charset="0"/>
              </a:rPr>
              <a:t> would be</a:t>
            </a:r>
          </a:p>
          <a:p>
            <a:pPr marL="228600" indent="-228600"/>
            <a:endParaRPr lang="en-US" sz="900" dirty="0" smtClean="0">
              <a:latin typeface="Verdana" pitchFamily="34" charset="0"/>
            </a:endParaRPr>
          </a:p>
          <a:p>
            <a:pPr marL="571500" indent="-228600">
              <a:buFont typeface="+mj-lt"/>
              <a:buAutoNum type="alphaUcPeriod"/>
            </a:pPr>
            <a:r>
              <a:rPr lang="en-US" sz="900" dirty="0" smtClean="0">
                <a:latin typeface="Verdana" pitchFamily="34" charset="0"/>
              </a:rPr>
              <a:t>friends.</a:t>
            </a:r>
          </a:p>
          <a:p>
            <a:pPr marL="571500" indent="-228600">
              <a:buFont typeface="+mj-lt"/>
              <a:buAutoNum type="alphaUcPeriod"/>
            </a:pPr>
            <a:r>
              <a:rPr lang="en-US" sz="900" dirty="0" smtClean="0">
                <a:latin typeface="Verdana" pitchFamily="34" charset="0"/>
              </a:rPr>
              <a:t>army troop.</a:t>
            </a:r>
          </a:p>
          <a:p>
            <a:pPr marL="571500" indent="-228600">
              <a:buFont typeface="+mj-lt"/>
              <a:buAutoNum type="alphaUcPeriod"/>
            </a:pPr>
            <a:r>
              <a:rPr lang="en-US" sz="900" dirty="0" smtClean="0">
                <a:latin typeface="Verdana" pitchFamily="34" charset="0"/>
              </a:rPr>
              <a:t>commander.</a:t>
            </a:r>
          </a:p>
          <a:p>
            <a:pPr marL="571500" indent="-228600">
              <a:buFont typeface="+mj-lt"/>
              <a:buAutoNum type="alphaUcPeriod"/>
            </a:pPr>
            <a:r>
              <a:rPr lang="en-US" sz="900" dirty="0" smtClean="0">
                <a:latin typeface="Verdana" pitchFamily="34" charset="0"/>
              </a:rPr>
              <a:t>uniform.</a:t>
            </a:r>
          </a:p>
        </p:txBody>
      </p:sp>
      <p:pic>
        <p:nvPicPr>
          <p:cNvPr id="6" name="Picture 2" descr="Union private"/>
          <p:cNvPicPr>
            <a:picLocks noChangeAspect="1" noChangeArrowheads="1"/>
          </p:cNvPicPr>
          <p:nvPr/>
        </p:nvPicPr>
        <p:blipFill>
          <a:blip r:embed="rId3"/>
          <a:srcRect/>
          <a:stretch>
            <a:fillRect/>
          </a:stretch>
        </p:blipFill>
        <p:spPr bwMode="auto">
          <a:xfrm>
            <a:off x="3505200" y="5943598"/>
            <a:ext cx="609600" cy="1349827"/>
          </a:xfrm>
          <a:prstGeom prst="rect">
            <a:avLst/>
          </a:prstGeom>
          <a:noFill/>
          <a:effectLst>
            <a:softEdge rad="63500"/>
          </a:effectLst>
        </p:spPr>
      </p:pic>
      <p:sp>
        <p:nvSpPr>
          <p:cNvPr id="7" name="Rectangle 6"/>
          <p:cNvSpPr/>
          <p:nvPr/>
        </p:nvSpPr>
        <p:spPr>
          <a:xfrm>
            <a:off x="457200" y="7162800"/>
            <a:ext cx="1992853" cy="246221"/>
          </a:xfrm>
          <a:prstGeom prst="rect">
            <a:avLst/>
          </a:prstGeom>
        </p:spPr>
        <p:txBody>
          <a:bodyPr wrap="none">
            <a:spAutoFit/>
          </a:bodyPr>
          <a:ls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en-US" sz="1000" dirty="0" smtClean="0"/>
              <a:t>©  </a:t>
            </a:r>
            <a:r>
              <a:rPr lang="en-US" sz="800" dirty="0" smtClean="0">
                <a:latin typeface="Verdana" pitchFamily="34" charset="0"/>
              </a:rPr>
              <a:t>Rick and Susan Richmond 2011</a:t>
            </a:r>
            <a:endParaRPr lang="en-US" sz="8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4" name="Rectangle 3"/>
          <p:cNvSpPr/>
          <p:nvPr/>
        </p:nvSpPr>
        <p:spPr>
          <a:xfrm>
            <a:off x="381000" y="381000"/>
            <a:ext cx="4419600" cy="5016758"/>
          </a:xfrm>
          <a:prstGeom prst="rect">
            <a:avLst/>
          </a:prstGeom>
        </p:spPr>
        <p:txBody>
          <a:bodyPr wrap="square">
            <a:spAutoFit/>
          </a:bodyPr>
          <a:lstStyle/>
          <a:p>
            <a:r>
              <a:rPr lang="en-US" sz="1000" dirty="0" smtClean="0">
                <a:latin typeface="Verdana" pitchFamily="34" charset="0"/>
              </a:rPr>
              <a:t>All this was not </a:t>
            </a:r>
            <a:r>
              <a:rPr lang="en-US" sz="1000" dirty="0" err="1" smtClean="0">
                <a:latin typeface="Verdana" pitchFamily="34" charset="0"/>
              </a:rPr>
              <a:t>Mishka’s</a:t>
            </a:r>
            <a:r>
              <a:rPr lang="en-US" sz="1000" dirty="0" smtClean="0">
                <a:latin typeface="Verdana" pitchFamily="34" charset="0"/>
              </a:rPr>
              <a:t> idea of fame. Then one day the elephant trainer caught a cold, and </a:t>
            </a:r>
            <a:r>
              <a:rPr lang="en-US" sz="1000" dirty="0" err="1" smtClean="0">
                <a:latin typeface="Verdana" pitchFamily="34" charset="0"/>
              </a:rPr>
              <a:t>Mishka</a:t>
            </a:r>
            <a:r>
              <a:rPr lang="en-US" sz="1000" dirty="0" smtClean="0">
                <a:latin typeface="Verdana" pitchFamily="34" charset="0"/>
              </a:rPr>
              <a:t> offered to take his place. He brought out Mr. Hoffman’s largest elephant, climbed on to its head, stood upside down, and played “The Blue Danube.”</a:t>
            </a:r>
          </a:p>
          <a:p>
            <a:endParaRPr lang="en-US" sz="1000" dirty="0" smtClean="0">
              <a:latin typeface="Verdana" pitchFamily="34" charset="0"/>
            </a:endParaRPr>
          </a:p>
          <a:p>
            <a:r>
              <a:rPr lang="en-US" sz="1000" dirty="0" smtClean="0">
                <a:latin typeface="Verdana" pitchFamily="34" charset="0"/>
              </a:rPr>
              <a:t>The people went wild, cheering and clapping, while the</a:t>
            </a:r>
          </a:p>
          <a:p>
            <a:r>
              <a:rPr lang="en-US" sz="1000" dirty="0" smtClean="0">
                <a:latin typeface="Verdana" pitchFamily="34" charset="0"/>
              </a:rPr>
              <a:t>Ringmaster scowled in a corner.</a:t>
            </a:r>
          </a:p>
          <a:p>
            <a:endParaRPr lang="en-US" sz="1000" dirty="0" smtClean="0">
              <a:latin typeface="Verdana" pitchFamily="34" charset="0"/>
            </a:endParaRPr>
          </a:p>
          <a:p>
            <a:r>
              <a:rPr lang="en-US" sz="1000" dirty="0" err="1" smtClean="0">
                <a:latin typeface="Verdana" pitchFamily="34" charset="0"/>
              </a:rPr>
              <a:t>Mishka</a:t>
            </a:r>
            <a:r>
              <a:rPr lang="en-US" sz="1000" dirty="0" smtClean="0">
                <a:latin typeface="Verdana" pitchFamily="34" charset="0"/>
              </a:rPr>
              <a:t> became the star of the circus, and people flocked to hear him play “The Blue Danube” on the head of the elephant.</a:t>
            </a:r>
          </a:p>
          <a:p>
            <a:endParaRPr lang="en-US" sz="1000" dirty="0" smtClean="0">
              <a:latin typeface="Verdana" pitchFamily="34" charset="0"/>
            </a:endParaRPr>
          </a:p>
          <a:p>
            <a:r>
              <a:rPr lang="en-US" sz="1000" dirty="0" smtClean="0">
                <a:latin typeface="Verdana" pitchFamily="34" charset="0"/>
              </a:rPr>
              <a:t>Mr. Hoffman was kept busy selling tickets. He collected so much money that he decided to save up for an even bigger elephant.</a:t>
            </a:r>
          </a:p>
          <a:p>
            <a:endParaRPr lang="en-US" sz="1000" dirty="0" smtClean="0">
              <a:latin typeface="Verdana" pitchFamily="34" charset="0"/>
            </a:endParaRPr>
          </a:p>
          <a:p>
            <a:r>
              <a:rPr lang="en-US" sz="1000" dirty="0" smtClean="0">
                <a:latin typeface="Verdana" pitchFamily="34" charset="0"/>
              </a:rPr>
              <a:t>As </a:t>
            </a:r>
            <a:r>
              <a:rPr lang="en-US" sz="1000" dirty="0" err="1" smtClean="0">
                <a:latin typeface="Verdana" pitchFamily="34" charset="0"/>
              </a:rPr>
              <a:t>Mishka</a:t>
            </a:r>
            <a:r>
              <a:rPr lang="en-US" sz="1000" dirty="0" smtClean="0">
                <a:latin typeface="Verdana" pitchFamily="34" charset="0"/>
              </a:rPr>
              <a:t> was now too busy and famous to do it—the</a:t>
            </a:r>
          </a:p>
          <a:p>
            <a:r>
              <a:rPr lang="en-US" sz="1000" dirty="0" smtClean="0">
                <a:latin typeface="Verdana" pitchFamily="34" charset="0"/>
              </a:rPr>
              <a:t>Ringmaster had to muck out the elephants himself. “Somebody’s got to do it,” said </a:t>
            </a:r>
            <a:r>
              <a:rPr lang="en-US" sz="1000" dirty="0" err="1" smtClean="0">
                <a:latin typeface="Verdana" pitchFamily="34" charset="0"/>
              </a:rPr>
              <a:t>Mishka</a:t>
            </a:r>
            <a:r>
              <a:rPr lang="en-US" sz="1000" dirty="0" smtClean="0">
                <a:latin typeface="Verdana" pitchFamily="34" charset="0"/>
              </a:rPr>
              <a:t>. And with that he went on practicing a new piece, the “</a:t>
            </a:r>
            <a:r>
              <a:rPr lang="en-US" sz="1000" dirty="0" err="1" smtClean="0">
                <a:latin typeface="Verdana" pitchFamily="34" charset="0"/>
              </a:rPr>
              <a:t>Radetzky</a:t>
            </a:r>
            <a:r>
              <a:rPr lang="en-US" sz="1000" dirty="0" smtClean="0">
                <a:latin typeface="Verdana" pitchFamily="34" charset="0"/>
              </a:rPr>
              <a:t> March.</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r>
              <a:rPr lang="en-US" sz="1000" b="1" i="1" dirty="0" smtClean="0">
                <a:latin typeface="Verdana" pitchFamily="34" charset="0"/>
              </a:rPr>
              <a:t>MISHKA</a:t>
            </a: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rabicPeriod"/>
            </a:pPr>
            <a:r>
              <a:rPr lang="en-US" sz="1000" dirty="0" smtClean="0">
                <a:latin typeface="Verdana" pitchFamily="34" charset="0"/>
              </a:rPr>
              <a:t>” In the statement “…and people flocked to hear him play…” </a:t>
            </a:r>
            <a:r>
              <a:rPr lang="en-US" sz="1000" i="1" dirty="0" smtClean="0">
                <a:latin typeface="Verdana" pitchFamily="34" charset="0"/>
              </a:rPr>
              <a:t>flocked means</a:t>
            </a:r>
          </a:p>
          <a:p>
            <a:endParaRPr lang="en-US" sz="1000" i="1" dirty="0" smtClean="0">
              <a:latin typeface="Verdana" pitchFamily="34" charset="0"/>
            </a:endParaRPr>
          </a:p>
          <a:p>
            <a:pPr marL="460375" indent="-231775">
              <a:buFont typeface="+mj-lt"/>
              <a:buAutoNum type="alphaUcPeriod"/>
            </a:pPr>
            <a:r>
              <a:rPr lang="en-US" sz="1000" dirty="0" smtClean="0">
                <a:latin typeface="Verdana" pitchFamily="34" charset="0"/>
              </a:rPr>
              <a:t>flew.</a:t>
            </a:r>
          </a:p>
          <a:p>
            <a:pPr marL="460375" indent="-231775">
              <a:buFont typeface="+mj-lt"/>
              <a:buAutoNum type="alphaUcPeriod"/>
            </a:pPr>
            <a:r>
              <a:rPr lang="en-US" sz="1000" dirty="0" smtClean="0">
                <a:latin typeface="Verdana" pitchFamily="34" charset="0"/>
              </a:rPr>
              <a:t>gathered together.</a:t>
            </a:r>
          </a:p>
          <a:p>
            <a:pPr marL="460375" indent="-231775">
              <a:buFont typeface="+mj-lt"/>
              <a:buAutoNum type="alphaUcPeriod"/>
            </a:pPr>
            <a:r>
              <a:rPr lang="en-US" sz="1000" dirty="0" smtClean="0">
                <a:latin typeface="Verdana" pitchFamily="34" charset="0"/>
              </a:rPr>
              <a:t>became quiet.</a:t>
            </a:r>
          </a:p>
          <a:p>
            <a:pPr marL="460375" indent="-231775">
              <a:buFont typeface="+mj-lt"/>
              <a:buAutoNum type="alphaUcPeriod"/>
            </a:pPr>
            <a:r>
              <a:rPr lang="en-US" sz="1000" dirty="0" smtClean="0">
                <a:latin typeface="Verdana" pitchFamily="34" charset="0"/>
              </a:rPr>
              <a:t>didn’t like.</a:t>
            </a:r>
          </a:p>
        </p:txBody>
      </p:sp>
      <p:sp>
        <p:nvSpPr>
          <p:cNvPr id="6" name="Rectangle 5"/>
          <p:cNvSpPr/>
          <p:nvPr/>
        </p:nvSpPr>
        <p:spPr>
          <a:xfrm>
            <a:off x="457200" y="7052846"/>
            <a:ext cx="3886200" cy="338554"/>
          </a:xfrm>
          <a:prstGeom prst="rect">
            <a:avLst/>
          </a:prstGeom>
        </p:spPr>
        <p:txBody>
          <a:bodyPr wrap="square">
            <a:spAutoFit/>
          </a:bodyPr>
          <a:lstStyle/>
          <a:p>
            <a:r>
              <a:rPr lang="en-US" sz="800" dirty="0" smtClean="0">
                <a:latin typeface="Verdana" pitchFamily="34" charset="0"/>
              </a:rPr>
              <a:t>Oregon  Dept. of Education… Office of Assessment and Information Services 2006-2008 Sample Test, Grade 4</a:t>
            </a:r>
          </a:p>
        </p:txBody>
      </p:sp>
      <p:sp>
        <p:nvSpPr>
          <p:cNvPr id="7" name="Rectangle 6"/>
          <p:cNvSpPr/>
          <p:nvPr/>
        </p:nvSpPr>
        <p:spPr>
          <a:xfrm>
            <a:off x="5562600" y="304800"/>
            <a:ext cx="4191000" cy="5847755"/>
          </a:xfrm>
          <a:prstGeom prst="rect">
            <a:avLst/>
          </a:prstGeom>
        </p:spPr>
        <p:txBody>
          <a:bodyPr wrap="square">
            <a:spAutoFit/>
          </a:bodyPr>
          <a:lstStyle/>
          <a:p>
            <a:r>
              <a:rPr lang="en-US" sz="1000" dirty="0" smtClean="0">
                <a:latin typeface="Verdana" pitchFamily="34" charset="0"/>
              </a:rPr>
              <a:t> She took the paint and stacks of paper into the darkest room in the house—the bathroom. There, she experimented. “I’d turn on the light, turn it off, turn it on,” said Becky. “</a:t>
            </a:r>
          </a:p>
          <a:p>
            <a:endParaRPr lang="en-US" sz="1000" dirty="0" smtClean="0">
              <a:latin typeface="Verdana" pitchFamily="34" charset="0"/>
            </a:endParaRPr>
          </a:p>
          <a:p>
            <a:r>
              <a:rPr lang="en-US" sz="1000" dirty="0" smtClean="0">
                <a:latin typeface="Verdana" pitchFamily="34" charset="0"/>
              </a:rPr>
              <a:t>My parents remember me running out of the room saying, ‘It works, it works! I’m writing in the dark!’” </a:t>
            </a:r>
          </a:p>
          <a:p>
            <a:endParaRPr lang="en-US" sz="1000" dirty="0" smtClean="0">
              <a:latin typeface="Verdana" pitchFamily="34" charset="0"/>
            </a:endParaRPr>
          </a:p>
          <a:p>
            <a:r>
              <a:rPr lang="en-US" sz="1000" dirty="0" smtClean="0">
                <a:latin typeface="Verdana" pitchFamily="34" charset="0"/>
              </a:rPr>
              <a:t>She used an acrylic board and coated it with a specific</a:t>
            </a:r>
          </a:p>
          <a:p>
            <a:r>
              <a:rPr lang="en-US" sz="1000" dirty="0" smtClean="0">
                <a:latin typeface="Verdana" pitchFamily="34" charset="0"/>
              </a:rPr>
              <a:t>amount of phosphorescent paint.</a:t>
            </a:r>
          </a:p>
          <a:p>
            <a:endParaRPr lang="en-US" sz="1000" dirty="0" smtClean="0">
              <a:latin typeface="Verdana" pitchFamily="34" charset="0"/>
            </a:endParaRPr>
          </a:p>
          <a:p>
            <a:r>
              <a:rPr lang="en-US" sz="1000" dirty="0" smtClean="0">
                <a:latin typeface="Verdana" pitchFamily="34" charset="0"/>
              </a:rPr>
              <a:t>She took a complicated idea and made it work rather</a:t>
            </a:r>
          </a:p>
          <a:p>
            <a:r>
              <a:rPr lang="en-US" sz="1000" dirty="0" smtClean="0">
                <a:latin typeface="Verdana" pitchFamily="34" charset="0"/>
              </a:rPr>
              <a:t>simply. When the coated clipboard is exposed to light, it glows. The glowing board then illuminates, or</a:t>
            </a:r>
          </a:p>
          <a:p>
            <a:r>
              <a:rPr lang="en-US" sz="1000" dirty="0" smtClean="0">
                <a:latin typeface="Verdana" pitchFamily="34" charset="0"/>
              </a:rPr>
              <a:t>lights up, the paper that has been placed on top.</a:t>
            </a:r>
          </a:p>
          <a:p>
            <a:endParaRPr lang="en-US" sz="1000" dirty="0" smtClean="0">
              <a:latin typeface="Verdana" pitchFamily="34" charset="0"/>
            </a:endParaRPr>
          </a:p>
          <a:p>
            <a:r>
              <a:rPr lang="en-US" sz="1000" i="1" dirty="0" smtClean="0">
                <a:latin typeface="Verdana" pitchFamily="34" charset="0"/>
              </a:rPr>
              <a:t>The New York Times wrote an </a:t>
            </a:r>
            <a:r>
              <a:rPr lang="en-US" sz="1000" dirty="0" smtClean="0">
                <a:latin typeface="Verdana" pitchFamily="34" charset="0"/>
              </a:rPr>
              <a:t>article about this incredible invention—patented by a twelve year-</a:t>
            </a:r>
          </a:p>
          <a:p>
            <a:r>
              <a:rPr lang="en-US" sz="1000" dirty="0" smtClean="0">
                <a:latin typeface="Verdana" pitchFamily="34" charset="0"/>
              </a:rPr>
              <a:t>old—and the inquiries and orders streamed in. </a:t>
            </a:r>
          </a:p>
          <a:p>
            <a:endParaRPr lang="en-US" sz="1000" dirty="0" smtClean="0">
              <a:latin typeface="Verdana" pitchFamily="34" charset="0"/>
            </a:endParaRPr>
          </a:p>
          <a:p>
            <a:r>
              <a:rPr lang="en-US" sz="1000" dirty="0" smtClean="0">
                <a:latin typeface="Verdana" pitchFamily="34" charset="0"/>
              </a:rPr>
              <a:t>What began as a personal project, just for fun, blossomed into a business, with Becky as the president of the company. Proof that success can come at any age with a good idea and a little imagination. </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r>
              <a:rPr lang="en-US" sz="1000" b="1" i="1" dirty="0" smtClean="0">
                <a:latin typeface="Verdana" pitchFamily="34" charset="0"/>
              </a:rPr>
              <a:t>THE GLO-SHEET</a:t>
            </a: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rabicPeriod" startAt="5"/>
            </a:pPr>
            <a:r>
              <a:rPr lang="en-US" sz="1000" dirty="0" smtClean="0">
                <a:latin typeface="Verdana" pitchFamily="34" charset="0"/>
              </a:rPr>
              <a:t>This story tells you that Becky’s project  </a:t>
            </a:r>
            <a:r>
              <a:rPr lang="en-US" sz="1000" b="1" u="sng" dirty="0" smtClean="0">
                <a:latin typeface="Verdana" pitchFamily="34" charset="0"/>
              </a:rPr>
              <a:t>blossomed</a:t>
            </a:r>
            <a:r>
              <a:rPr lang="en-US" sz="1000" dirty="0" smtClean="0">
                <a:latin typeface="Verdana" pitchFamily="34" charset="0"/>
              </a:rPr>
              <a:t> into a business. This means that</a:t>
            </a:r>
          </a:p>
          <a:p>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 she ran her business from her garden.</a:t>
            </a:r>
          </a:p>
          <a:p>
            <a:pPr marL="685800" indent="-228600">
              <a:buFont typeface="+mj-lt"/>
              <a:buAutoNum type="alphaUcPeriod"/>
            </a:pPr>
            <a:r>
              <a:rPr lang="en-US" sz="1000" dirty="0" smtClean="0">
                <a:latin typeface="Verdana" pitchFamily="34" charset="0"/>
              </a:rPr>
              <a:t> she sold lots of </a:t>
            </a:r>
            <a:r>
              <a:rPr lang="en-US" sz="1000" dirty="0" err="1" smtClean="0">
                <a:latin typeface="Verdana" pitchFamily="34" charset="0"/>
              </a:rPr>
              <a:t>Glo</a:t>
            </a:r>
            <a:r>
              <a:rPr lang="en-US" sz="1000" dirty="0" smtClean="0">
                <a:latin typeface="Verdana" pitchFamily="34" charset="0"/>
              </a:rPr>
              <a:t>-sheets.</a:t>
            </a:r>
          </a:p>
          <a:p>
            <a:pPr marL="685800" indent="-228600">
              <a:buFont typeface="+mj-lt"/>
              <a:buAutoNum type="alphaUcPeriod"/>
            </a:pPr>
            <a:r>
              <a:rPr lang="en-US" sz="1000" dirty="0" smtClean="0">
                <a:latin typeface="Verdana" pitchFamily="34" charset="0"/>
              </a:rPr>
              <a:t> she would only sell to flower shops.</a:t>
            </a:r>
          </a:p>
          <a:p>
            <a:pPr marL="685800" indent="-228600">
              <a:buFont typeface="+mj-lt"/>
              <a:buAutoNum type="alphaUcPeriod"/>
            </a:pPr>
            <a:r>
              <a:rPr lang="en-US" sz="1000" dirty="0" smtClean="0">
                <a:latin typeface="Verdana" pitchFamily="34" charset="0"/>
              </a:rPr>
              <a:t> she became a teenager.</a:t>
            </a:r>
            <a:endParaRPr lang="en-US" sz="10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4" name="Rectangle 3"/>
          <p:cNvSpPr/>
          <p:nvPr/>
        </p:nvSpPr>
        <p:spPr>
          <a:xfrm>
            <a:off x="5562600" y="457200"/>
            <a:ext cx="3962400" cy="6617196"/>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PHILIPPE AND THE BLUE PARROT </a:t>
            </a:r>
          </a:p>
          <a:p>
            <a:endParaRPr lang="en-US" sz="1000" i="1" dirty="0" smtClean="0">
              <a:latin typeface="Verdana" pitchFamily="34" charset="0"/>
            </a:endParaRPr>
          </a:p>
          <a:p>
            <a:r>
              <a:rPr lang="en-US" sz="1000" i="1" dirty="0" smtClean="0">
                <a:latin typeface="Verdana" pitchFamily="34" charset="0"/>
              </a:rPr>
              <a:t>Read this story to find out about Philippe and his paintings.</a:t>
            </a:r>
          </a:p>
          <a:p>
            <a:endParaRPr lang="en-US" sz="1000" dirty="0" smtClean="0">
              <a:latin typeface="Verdana" pitchFamily="34" charset="0"/>
            </a:endParaRPr>
          </a:p>
          <a:p>
            <a:r>
              <a:rPr lang="en-US" sz="1000" dirty="0" smtClean="0">
                <a:latin typeface="Verdana" pitchFamily="34" charset="0"/>
              </a:rPr>
              <a:t>WHEN PHILIPPE WAS A YOUNG boy, his mother told</a:t>
            </a:r>
          </a:p>
          <a:p>
            <a:r>
              <a:rPr lang="en-US" sz="1000" dirty="0" smtClean="0">
                <a:latin typeface="Verdana" pitchFamily="34" charset="0"/>
              </a:rPr>
              <a:t>him a story about a beautiful blue parrot who stole a</a:t>
            </a:r>
          </a:p>
          <a:p>
            <a:r>
              <a:rPr lang="en-US" sz="1000" dirty="0" smtClean="0">
                <a:latin typeface="Verdana" pitchFamily="34" charset="0"/>
              </a:rPr>
              <a:t>golden earring from the sun.</a:t>
            </a:r>
          </a:p>
          <a:p>
            <a:endParaRPr lang="en-US" sz="1000" dirty="0" smtClean="0">
              <a:latin typeface="Verdana" pitchFamily="34" charset="0"/>
            </a:endParaRPr>
          </a:p>
          <a:p>
            <a:r>
              <a:rPr lang="en-US" sz="1000" dirty="0" smtClean="0">
                <a:latin typeface="Verdana" pitchFamily="34" charset="0"/>
              </a:rPr>
              <a:t>“Watch for it, Philippe, my boy,” she said. “And</a:t>
            </a:r>
          </a:p>
          <a:p>
            <a:r>
              <a:rPr lang="en-US" sz="1000" dirty="0" smtClean="0">
                <a:latin typeface="Verdana" pitchFamily="34" charset="0"/>
              </a:rPr>
              <a:t>when you find that golden earring, we will never go</a:t>
            </a:r>
          </a:p>
          <a:p>
            <a:r>
              <a:rPr lang="en-US" sz="1000" dirty="0" smtClean="0">
                <a:latin typeface="Verdana" pitchFamily="34" charset="0"/>
              </a:rPr>
              <a:t>hungry again.”</a:t>
            </a:r>
          </a:p>
          <a:p>
            <a:endParaRPr lang="en-US" sz="1000" dirty="0" smtClean="0">
              <a:latin typeface="Verdana" pitchFamily="34" charset="0"/>
            </a:endParaRPr>
          </a:p>
          <a:p>
            <a:r>
              <a:rPr lang="en-US" sz="1000" dirty="0" smtClean="0">
                <a:latin typeface="Verdana" pitchFamily="34" charset="0"/>
              </a:rPr>
              <a:t>And so Philippe kept his head down as he walked to</a:t>
            </a:r>
          </a:p>
          <a:p>
            <a:r>
              <a:rPr lang="en-US" sz="1000" dirty="0" smtClean="0">
                <a:latin typeface="Verdana" pitchFamily="34" charset="0"/>
              </a:rPr>
              <a:t>school through the streets of Port-au-Prince, always</a:t>
            </a:r>
          </a:p>
          <a:p>
            <a:r>
              <a:rPr lang="en-US" sz="1000" dirty="0" smtClean="0">
                <a:latin typeface="Verdana" pitchFamily="34" charset="0"/>
              </a:rPr>
              <a:t>looking for a glint of gold.</a:t>
            </a:r>
          </a:p>
          <a:p>
            <a:endParaRPr lang="en-US" sz="1000" dirty="0" smtClean="0">
              <a:latin typeface="Verdana" pitchFamily="34" charset="0"/>
            </a:endParaRPr>
          </a:p>
          <a:p>
            <a:r>
              <a:rPr lang="en-US" sz="1000" dirty="0" smtClean="0">
                <a:latin typeface="Verdana" pitchFamily="34" charset="0"/>
              </a:rPr>
              <a:t>Years passed. Philippe did well in his studies. He</a:t>
            </a:r>
          </a:p>
          <a:p>
            <a:r>
              <a:rPr lang="en-US" sz="1000" dirty="0" smtClean="0">
                <a:latin typeface="Verdana" pitchFamily="34" charset="0"/>
              </a:rPr>
              <a:t>was especially good at art. When Philippe was thirteen,</a:t>
            </a:r>
          </a:p>
          <a:p>
            <a:r>
              <a:rPr lang="en-US" sz="1000" dirty="0" smtClean="0">
                <a:latin typeface="Verdana" pitchFamily="34" charset="0"/>
              </a:rPr>
              <a:t>he decided to make a birthday gift for his mother.</a:t>
            </a:r>
          </a:p>
          <a:p>
            <a:endParaRPr lang="en-US" sz="1000" dirty="0" smtClean="0">
              <a:latin typeface="Verdana" pitchFamily="34" charset="0"/>
            </a:endParaRPr>
          </a:p>
          <a:p>
            <a:r>
              <a:rPr lang="en-US" sz="1000" dirty="0" smtClean="0">
                <a:latin typeface="Verdana" pitchFamily="34" charset="0"/>
              </a:rPr>
              <a:t>He took his art supplies to the park, and there, leaning the canvas against a bench, he painted </a:t>
            </a:r>
            <a:r>
              <a:rPr lang="en-US" sz="1000" i="1" dirty="0" smtClean="0">
                <a:latin typeface="Verdana" pitchFamily="34" charset="0"/>
              </a:rPr>
              <a:t>Blue Parrot and the Sun. As he waiting for </a:t>
            </a:r>
            <a:r>
              <a:rPr lang="en-US" sz="1000" dirty="0" smtClean="0">
                <a:latin typeface="Verdana" pitchFamily="34" charset="0"/>
              </a:rPr>
              <a:t>the paint to dry, he studied the blue smudges between his fingers and a drop of yellow shining on his black wrist.</a:t>
            </a:r>
          </a:p>
          <a:p>
            <a:endParaRPr lang="en-US" sz="1000" dirty="0" smtClean="0">
              <a:latin typeface="Verdana" pitchFamily="34" charset="0"/>
            </a:endParaRPr>
          </a:p>
          <a:p>
            <a:r>
              <a:rPr lang="en-US" sz="1000" dirty="0" smtClean="0">
                <a:latin typeface="Verdana" pitchFamily="34" charset="0"/>
              </a:rPr>
              <a:t>“Is that for sale?” </a:t>
            </a:r>
          </a:p>
          <a:p>
            <a:endParaRPr lang="en-US" sz="1000" dirty="0" smtClean="0">
              <a:latin typeface="Verdana" pitchFamily="34" charset="0"/>
            </a:endParaRPr>
          </a:p>
          <a:p>
            <a:r>
              <a:rPr lang="en-US" sz="1000" dirty="0" smtClean="0">
                <a:latin typeface="Verdana" pitchFamily="34" charset="0"/>
              </a:rPr>
              <a:t>Philippe was startled by the question. He had not heard the tourist walk up to him. The woman squinted her eyes at the bright colors and asked again.</a:t>
            </a:r>
          </a:p>
          <a:p>
            <a:endParaRPr lang="en-US" sz="1000" dirty="0" smtClean="0">
              <a:latin typeface="Verdana" pitchFamily="34" charset="0"/>
            </a:endParaRPr>
          </a:p>
          <a:p>
            <a:r>
              <a:rPr lang="en-US" sz="1000" dirty="0" smtClean="0">
                <a:latin typeface="Verdana" pitchFamily="34" charset="0"/>
              </a:rPr>
              <a:t>“Is that for sale?” Before Philippe could answer, she added, “I’ll pay twenty-five dollars for it.”</a:t>
            </a:r>
          </a:p>
          <a:p>
            <a:endParaRPr lang="en-US" sz="1000" dirty="0" smtClean="0">
              <a:latin typeface="Verdana" pitchFamily="34" charset="0"/>
            </a:endParaRPr>
          </a:p>
          <a:p>
            <a:r>
              <a:rPr lang="en-US" sz="1000" dirty="0" smtClean="0">
                <a:latin typeface="Verdana" pitchFamily="34" charset="0"/>
              </a:rPr>
              <a:t>Twenty-five dollars! That was more than Philippe had earned in his whole life. It would take a long time to make that much money, even if he could get a job. And what wonderful things he could buy his mother.</a:t>
            </a:r>
          </a:p>
          <a:p>
            <a:endParaRPr lang="en-US" sz="1000" dirty="0" smtClean="0">
              <a:latin typeface="Verdana" pitchFamily="34" charset="0"/>
            </a:endParaRPr>
          </a:p>
          <a:p>
            <a:r>
              <a:rPr lang="en-US" sz="1000" dirty="0" smtClean="0">
                <a:latin typeface="Verdana" pitchFamily="34" charset="0"/>
              </a:rPr>
              <a:t>And so Philippe sold </a:t>
            </a:r>
            <a:r>
              <a:rPr lang="en-US" sz="1000" i="1" dirty="0" smtClean="0">
                <a:latin typeface="Verdana" pitchFamily="34" charset="0"/>
              </a:rPr>
              <a:t>Blue Parrot and the Sun.</a:t>
            </a:r>
          </a:p>
        </p:txBody>
      </p:sp>
      <p:sp>
        <p:nvSpPr>
          <p:cNvPr id="5" name="Rectangle 4"/>
          <p:cNvSpPr/>
          <p:nvPr/>
        </p:nvSpPr>
        <p:spPr>
          <a:xfrm>
            <a:off x="457200" y="304800"/>
            <a:ext cx="4343400" cy="6001643"/>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THE GLO-SHEET</a:t>
            </a:r>
          </a:p>
          <a:p>
            <a:endParaRPr lang="en-US" sz="1000" dirty="0" smtClean="0">
              <a:latin typeface="Verdana" pitchFamily="34" charset="0"/>
            </a:endParaRPr>
          </a:p>
          <a:p>
            <a:r>
              <a:rPr lang="en-US" sz="1000" dirty="0" smtClean="0">
                <a:latin typeface="Verdana" pitchFamily="34" charset="0"/>
              </a:rPr>
              <a:t>GIRLS THINK OF EVERYTHING </a:t>
            </a:r>
            <a:r>
              <a:rPr lang="en-US" sz="1000" i="1" dirty="0" smtClean="0">
                <a:latin typeface="Verdana" pitchFamily="34" charset="0"/>
              </a:rPr>
              <a:t>by Catherine </a:t>
            </a:r>
            <a:r>
              <a:rPr lang="en-US" sz="1000" i="1" dirty="0" err="1" smtClean="0">
                <a:latin typeface="Verdana" pitchFamily="34" charset="0"/>
              </a:rPr>
              <a:t>Thimesh</a:t>
            </a:r>
            <a:r>
              <a:rPr lang="en-US" sz="1000" i="1" dirty="0" smtClean="0">
                <a:latin typeface="Verdana" pitchFamily="34" charset="0"/>
              </a:rPr>
              <a:t> is full of great stories about female inventors. Read this selection about a young inventor named Becky.</a:t>
            </a:r>
          </a:p>
          <a:p>
            <a:endParaRPr lang="en-US" sz="1000" i="1" dirty="0" smtClean="0">
              <a:latin typeface="Verdana" pitchFamily="34" charset="0"/>
            </a:endParaRPr>
          </a:p>
          <a:p>
            <a:endParaRPr lang="en-US" sz="1000" i="1" dirty="0" smtClean="0">
              <a:latin typeface="Verdana" pitchFamily="34" charset="0"/>
            </a:endParaRPr>
          </a:p>
          <a:p>
            <a:r>
              <a:rPr lang="en-US" sz="1000" dirty="0" smtClean="0">
                <a:latin typeface="Verdana" pitchFamily="34" charset="0"/>
              </a:rPr>
              <a:t>A PERSON HAS TO BE SIXTEEN to drive, seventeen to see</a:t>
            </a:r>
          </a:p>
          <a:p>
            <a:r>
              <a:rPr lang="en-US" sz="1000" dirty="0" smtClean="0">
                <a:latin typeface="Verdana" pitchFamily="34" charset="0"/>
              </a:rPr>
              <a:t>certain movies, and eighteen to vote. But creativity has no</a:t>
            </a:r>
          </a:p>
          <a:p>
            <a:r>
              <a:rPr lang="en-US" sz="1000" dirty="0" smtClean="0">
                <a:latin typeface="Verdana" pitchFamily="34" charset="0"/>
              </a:rPr>
              <a:t>boundaries, no limitations. Anyone can invent. And they do.</a:t>
            </a:r>
          </a:p>
          <a:p>
            <a:endParaRPr lang="en-US" sz="1000" dirty="0" smtClean="0">
              <a:latin typeface="Verdana" pitchFamily="34" charset="0"/>
            </a:endParaRPr>
          </a:p>
          <a:p>
            <a:r>
              <a:rPr lang="en-US" sz="1000" dirty="0" smtClean="0">
                <a:latin typeface="Verdana" pitchFamily="34" charset="0"/>
              </a:rPr>
              <a:t>Inventors are popping up at the youngest of ages.</a:t>
            </a:r>
          </a:p>
          <a:p>
            <a:endParaRPr lang="en-US" sz="1000" dirty="0" smtClean="0">
              <a:latin typeface="Verdana" pitchFamily="34" charset="0"/>
            </a:endParaRPr>
          </a:p>
          <a:p>
            <a:r>
              <a:rPr lang="en-US" sz="1000" dirty="0" smtClean="0">
                <a:latin typeface="Verdana" pitchFamily="34" charset="0"/>
              </a:rPr>
              <a:t>Sitting in the car waiting for her mom to return from</a:t>
            </a:r>
          </a:p>
          <a:p>
            <a:r>
              <a:rPr lang="en-US" sz="1000" dirty="0" smtClean="0">
                <a:latin typeface="Verdana" pitchFamily="34" charset="0"/>
              </a:rPr>
              <a:t>shopping, Becky decided she might as well try to finish her</a:t>
            </a:r>
          </a:p>
          <a:p>
            <a:r>
              <a:rPr lang="en-US" sz="1000" dirty="0" smtClean="0">
                <a:latin typeface="Verdana" pitchFamily="34" charset="0"/>
              </a:rPr>
              <a:t>math homework. But it was growing dark and getting hard</a:t>
            </a:r>
          </a:p>
          <a:p>
            <a:r>
              <a:rPr lang="en-US" sz="1000" dirty="0" smtClean="0">
                <a:latin typeface="Verdana" pitchFamily="34" charset="0"/>
              </a:rPr>
              <a:t>to see the paper.</a:t>
            </a:r>
          </a:p>
          <a:p>
            <a:endParaRPr lang="en-US" sz="1000" dirty="0" smtClean="0">
              <a:latin typeface="Verdana" pitchFamily="34" charset="0"/>
            </a:endParaRPr>
          </a:p>
          <a:p>
            <a:r>
              <a:rPr lang="en-US" sz="1000" dirty="0" smtClean="0">
                <a:latin typeface="Verdana" pitchFamily="34" charset="0"/>
              </a:rPr>
              <a:t>“I didn’t have a flashlight, and I didn’t want to open the</a:t>
            </a:r>
          </a:p>
          <a:p>
            <a:r>
              <a:rPr lang="en-US" sz="1000" dirty="0" smtClean="0">
                <a:latin typeface="Verdana" pitchFamily="34" charset="0"/>
              </a:rPr>
              <a:t>car door because then the whole car would light up,” recalled Becky. “So I thought it would be neat to have my paper light up somehow, and that’s when the idea came to me.</a:t>
            </a:r>
          </a:p>
          <a:p>
            <a:endParaRPr lang="en-US" sz="1000" dirty="0" smtClean="0">
              <a:latin typeface="Verdana" pitchFamily="34" charset="0"/>
            </a:endParaRPr>
          </a:p>
          <a:p>
            <a:r>
              <a:rPr lang="en-US" sz="1000" dirty="0" smtClean="0">
                <a:latin typeface="Verdana" pitchFamily="34" charset="0"/>
              </a:rPr>
              <a:t>” It isn’t every day that a ten-year-old invents a product</a:t>
            </a:r>
          </a:p>
          <a:p>
            <a:r>
              <a:rPr lang="en-US" sz="1000" dirty="0" smtClean="0">
                <a:latin typeface="Verdana" pitchFamily="34" charset="0"/>
              </a:rPr>
              <a:t>eagerly sought by several businesses, but that’s exactly what</a:t>
            </a:r>
          </a:p>
          <a:p>
            <a:r>
              <a:rPr lang="en-US" sz="1000" dirty="0" smtClean="0">
                <a:latin typeface="Verdana" pitchFamily="34" charset="0"/>
              </a:rPr>
              <a:t>Becky Schroeder did when she created a tool that enabled</a:t>
            </a:r>
          </a:p>
          <a:p>
            <a:r>
              <a:rPr lang="en-US" sz="1000" dirty="0" smtClean="0">
                <a:latin typeface="Verdana" pitchFamily="34" charset="0"/>
              </a:rPr>
              <a:t>people to write in the dark. </a:t>
            </a:r>
          </a:p>
          <a:p>
            <a:endParaRPr lang="en-US" sz="1000" dirty="0" smtClean="0">
              <a:latin typeface="Verdana" pitchFamily="34" charset="0"/>
            </a:endParaRPr>
          </a:p>
          <a:p>
            <a:r>
              <a:rPr lang="en-US" sz="1000" dirty="0" smtClean="0">
                <a:latin typeface="Verdana" pitchFamily="34" charset="0"/>
              </a:rPr>
              <a:t>Her invention? The </a:t>
            </a:r>
            <a:r>
              <a:rPr lang="en-US" sz="1000" dirty="0" err="1" smtClean="0">
                <a:latin typeface="Verdana" pitchFamily="34" charset="0"/>
              </a:rPr>
              <a:t>Glo</a:t>
            </a:r>
            <a:r>
              <a:rPr lang="en-US" sz="1000" dirty="0" smtClean="0">
                <a:latin typeface="Verdana" pitchFamily="34" charset="0"/>
              </a:rPr>
              <a:t>-sheet.</a:t>
            </a:r>
          </a:p>
          <a:p>
            <a:endParaRPr lang="en-US" sz="1000" dirty="0" smtClean="0">
              <a:latin typeface="Verdana" pitchFamily="34" charset="0"/>
            </a:endParaRPr>
          </a:p>
          <a:p>
            <a:r>
              <a:rPr lang="en-US" sz="1000" dirty="0" smtClean="0">
                <a:latin typeface="Verdana" pitchFamily="34" charset="0"/>
              </a:rPr>
              <a:t>That night Becky went home trying to imagine different</a:t>
            </a:r>
          </a:p>
          <a:p>
            <a:r>
              <a:rPr lang="en-US" sz="1000" dirty="0" smtClean="0">
                <a:latin typeface="Verdana" pitchFamily="34" charset="0"/>
              </a:rPr>
              <a:t>ways of making her paper glow in the dark. She remembered all sorts of glow in the dark toys—like balls and Frisbees—and wondered how they were made. </a:t>
            </a:r>
          </a:p>
          <a:p>
            <a:endParaRPr lang="en-US" sz="1000" dirty="0" smtClean="0">
              <a:latin typeface="Verdana" pitchFamily="34" charset="0"/>
            </a:endParaRPr>
          </a:p>
          <a:p>
            <a:r>
              <a:rPr lang="en-US" sz="1000" dirty="0" smtClean="0">
                <a:latin typeface="Verdana" pitchFamily="34" charset="0"/>
              </a:rPr>
              <a:t>She was determined to find a solution. So the very next day, Becky’s dad took her on an outing to the hardware store. They returned with a pail of phosphorescent paint. </a:t>
            </a:r>
            <a:endParaRPr lang="en-US" sz="1000" dirty="0">
              <a:latin typeface="Verdana" pitchFamily="34" charset="0"/>
            </a:endParaRPr>
          </a:p>
        </p:txBody>
      </p:sp>
      <p:sp>
        <p:nvSpPr>
          <p:cNvPr id="6" name="Rectangle 5"/>
          <p:cNvSpPr/>
          <p:nvPr/>
        </p:nvSpPr>
        <p:spPr>
          <a:xfrm>
            <a:off x="304800" y="7086600"/>
            <a:ext cx="3124200" cy="338554"/>
          </a:xfrm>
          <a:prstGeom prst="rect">
            <a:avLst/>
          </a:prstGeom>
        </p:spPr>
        <p:txBody>
          <a:bodyPr wrap="square">
            <a:spAutoFit/>
          </a:bodyPr>
          <a:lstStyle/>
          <a:p>
            <a:r>
              <a:rPr lang="en-US" sz="800" dirty="0" smtClean="0"/>
              <a:t>Oregon  Dept. of Education… Office of Assessment and Information Services 2006-2008 Sample Test, Grade 4</a:t>
            </a:r>
            <a:endParaRPr lang="en-US" sz="800" dirty="0" smtClean="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457200" y="381000"/>
            <a:ext cx="4191000" cy="6247864"/>
          </a:xfrm>
          <a:prstGeom prst="rect">
            <a:avLst/>
          </a:prstGeom>
        </p:spPr>
        <p:txBody>
          <a:bodyPr wrap="square">
            <a:spAutoFit/>
          </a:bodyPr>
          <a:lstStyle/>
          <a:p>
            <a:r>
              <a:rPr lang="en-US" sz="1000" dirty="0" smtClean="0">
                <a:latin typeface="Verdana" pitchFamily="34" charset="0"/>
              </a:rPr>
              <a:t>Years passed. Philippe’s paintings were sold in a Port-au-Prince gallery. Many tourists liked his work and bought the canvases.</a:t>
            </a:r>
          </a:p>
          <a:p>
            <a:endParaRPr lang="en-US" sz="1000" dirty="0" smtClean="0">
              <a:latin typeface="Verdana" pitchFamily="34" charset="0"/>
            </a:endParaRPr>
          </a:p>
          <a:p>
            <a:r>
              <a:rPr lang="en-US" sz="1000" dirty="0" smtClean="0">
                <a:latin typeface="Verdana" pitchFamily="34" charset="0"/>
              </a:rPr>
              <a:t>Every time Philippe painted a </a:t>
            </a:r>
            <a:r>
              <a:rPr lang="en-US" sz="1000" i="1" dirty="0" smtClean="0">
                <a:latin typeface="Verdana" pitchFamily="34" charset="0"/>
              </a:rPr>
              <a:t>Blue Parrot and the Sun for his</a:t>
            </a:r>
          </a:p>
          <a:p>
            <a:r>
              <a:rPr lang="en-US" sz="1000" dirty="0" smtClean="0">
                <a:latin typeface="Verdana" pitchFamily="34" charset="0"/>
              </a:rPr>
              <a:t>mother, the gallery owner had a buyer. The price went up and Philippe could not resist. But every time he sold a </a:t>
            </a:r>
            <a:r>
              <a:rPr lang="en-US" sz="1000" i="1" dirty="0" smtClean="0">
                <a:latin typeface="Verdana" pitchFamily="34" charset="0"/>
              </a:rPr>
              <a:t>Blue Parrot, </a:t>
            </a:r>
            <a:r>
              <a:rPr lang="en-US" sz="1000" dirty="0" smtClean="0">
                <a:latin typeface="Verdana" pitchFamily="34" charset="0"/>
              </a:rPr>
              <a:t>he put aside some money for his mother.</a:t>
            </a:r>
          </a:p>
          <a:p>
            <a:endParaRPr lang="en-US" sz="1000" dirty="0" smtClean="0">
              <a:latin typeface="Verdana" pitchFamily="34" charset="0"/>
            </a:endParaRPr>
          </a:p>
          <a:p>
            <a:r>
              <a:rPr lang="en-US" sz="1000" dirty="0" smtClean="0">
                <a:latin typeface="Verdana" pitchFamily="34" charset="0"/>
              </a:rPr>
              <a:t>Many years passed. Now Philippe’s paintings could not be</a:t>
            </a:r>
          </a:p>
          <a:p>
            <a:r>
              <a:rPr lang="en-US" sz="1000" dirty="0" smtClean="0">
                <a:latin typeface="Verdana" pitchFamily="34" charset="0"/>
              </a:rPr>
              <a:t>afforded by most tourists. His work hung in galleries and museums in Europe and the United States.</a:t>
            </a:r>
          </a:p>
          <a:p>
            <a:endParaRPr lang="en-US" sz="1000" dirty="0" smtClean="0">
              <a:latin typeface="Verdana" pitchFamily="34" charset="0"/>
            </a:endParaRPr>
          </a:p>
          <a:p>
            <a:r>
              <a:rPr lang="en-US" sz="1000" dirty="0" smtClean="0">
                <a:latin typeface="Verdana" pitchFamily="34" charset="0"/>
              </a:rPr>
              <a:t>One day, he sat in his fine studio, ready to begin work on another </a:t>
            </a:r>
            <a:r>
              <a:rPr lang="en-US" sz="1000" i="1" dirty="0" smtClean="0">
                <a:latin typeface="Verdana" pitchFamily="34" charset="0"/>
              </a:rPr>
              <a:t>Blue Parrot and the Sun. A journalist who had come to interview him </a:t>
            </a:r>
            <a:r>
              <a:rPr lang="en-US" sz="1000" dirty="0" smtClean="0">
                <a:latin typeface="Verdana" pitchFamily="34" charset="0"/>
              </a:rPr>
              <a:t>stood nearby.</a:t>
            </a:r>
          </a:p>
          <a:p>
            <a:endParaRPr lang="en-US" sz="1000" dirty="0" smtClean="0">
              <a:latin typeface="Verdana" pitchFamily="34" charset="0"/>
            </a:endParaRPr>
          </a:p>
          <a:p>
            <a:r>
              <a:rPr lang="en-US" sz="1000" dirty="0" smtClean="0">
                <a:latin typeface="Verdana" pitchFamily="34" charset="0"/>
              </a:rPr>
              <a:t>“Monsieur, your </a:t>
            </a:r>
            <a:r>
              <a:rPr lang="en-US" sz="1000" i="1" dirty="0" smtClean="0">
                <a:latin typeface="Verdana" pitchFamily="34" charset="0"/>
              </a:rPr>
              <a:t>Blue Parrot and the Sun paintings are now very </a:t>
            </a:r>
            <a:r>
              <a:rPr lang="en-US" sz="1000" dirty="0" smtClean="0">
                <a:latin typeface="Verdana" pitchFamily="34" charset="0"/>
              </a:rPr>
              <a:t>famous. Some critics say that they have a life and power that your other works lack. Why is that? Do you know?”</a:t>
            </a:r>
          </a:p>
          <a:p>
            <a:endParaRPr lang="en-US" sz="1000" dirty="0" smtClean="0">
              <a:latin typeface="Verdana" pitchFamily="34" charset="0"/>
            </a:endParaRPr>
          </a:p>
          <a:p>
            <a:r>
              <a:rPr lang="en-US" sz="1000" dirty="0" smtClean="0">
                <a:latin typeface="Verdana" pitchFamily="34" charset="0"/>
              </a:rPr>
              <a:t>“Oh yes, I know,” Philippe replied slowly. “It is because I paint each </a:t>
            </a:r>
            <a:r>
              <a:rPr lang="en-US" sz="1000" i="1" dirty="0" smtClean="0">
                <a:latin typeface="Verdana" pitchFamily="34" charset="0"/>
              </a:rPr>
              <a:t>Blue Parrot for my mother.”</a:t>
            </a:r>
          </a:p>
          <a:p>
            <a:endParaRPr lang="en-US" sz="1000" i="1" dirty="0" smtClean="0">
              <a:latin typeface="Verdana" pitchFamily="34" charset="0"/>
            </a:endParaRPr>
          </a:p>
          <a:p>
            <a:r>
              <a:rPr lang="en-US" sz="1000" dirty="0" smtClean="0">
                <a:latin typeface="Verdana" pitchFamily="34" charset="0"/>
              </a:rPr>
              <a:t>“And how much will this new one sell for?” the journalist asked. “Thousands, I suppose?”</a:t>
            </a:r>
          </a:p>
          <a:p>
            <a:endParaRPr lang="en-US" sz="1000" dirty="0" smtClean="0">
              <a:latin typeface="Verdana" pitchFamily="34" charset="0"/>
            </a:endParaRPr>
          </a:p>
          <a:p>
            <a:r>
              <a:rPr lang="en-US" sz="1000" dirty="0" smtClean="0">
                <a:latin typeface="Verdana" pitchFamily="34" charset="0"/>
              </a:rPr>
              <a:t>“Oh, this painting will not be for sale,” Philippe answered. He knew he had said that before, but this time, he really meant it. </a:t>
            </a:r>
          </a:p>
          <a:p>
            <a:endParaRPr lang="en-US" sz="1000" dirty="0" smtClean="0">
              <a:latin typeface="Verdana" pitchFamily="34" charset="0"/>
            </a:endParaRPr>
          </a:p>
          <a:p>
            <a:r>
              <a:rPr lang="en-US" sz="1000" dirty="0" smtClean="0">
                <a:latin typeface="Verdana" pitchFamily="34" charset="0"/>
              </a:rPr>
              <a:t>And he added: “I found the golden earring many years ago. Now it’s time to give it back.”</a:t>
            </a:r>
          </a:p>
          <a:p>
            <a:endParaRPr lang="en-US" sz="1000" dirty="0" smtClean="0">
              <a:latin typeface="Verdana" pitchFamily="34" charset="0"/>
            </a:endParaRPr>
          </a:p>
          <a:p>
            <a:r>
              <a:rPr lang="en-US" sz="1000" dirty="0" smtClean="0">
                <a:latin typeface="Verdana" pitchFamily="34" charset="0"/>
              </a:rPr>
              <a:t>There is a story the art collectors tell about a famous painting called </a:t>
            </a:r>
            <a:r>
              <a:rPr lang="en-US" sz="1000" i="1" dirty="0" smtClean="0">
                <a:latin typeface="Verdana" pitchFamily="34" charset="0"/>
              </a:rPr>
              <a:t>Blue Parrot and the Sun. </a:t>
            </a:r>
            <a:r>
              <a:rPr lang="en-US" sz="1000" dirty="0" smtClean="0">
                <a:latin typeface="Verdana" pitchFamily="34" charset="0"/>
              </a:rPr>
              <a:t>Oh, there are many, but the one to hunt for has a small golden earring hidden in the picture. Yes, that is the one worth a fortune. Some say it hangs on the wall of a simple house in the Haitian countryside. Others are not so sure. It could be anywhere. </a:t>
            </a:r>
          </a:p>
        </p:txBody>
      </p:sp>
      <p:sp>
        <p:nvSpPr>
          <p:cNvPr id="6" name="Rectangle 5"/>
          <p:cNvSpPr/>
          <p:nvPr/>
        </p:nvSpPr>
        <p:spPr>
          <a:xfrm>
            <a:off x="5562600" y="304800"/>
            <a:ext cx="4038600" cy="4862870"/>
          </a:xfrm>
          <a:prstGeom prst="rect">
            <a:avLst/>
          </a:prstGeom>
        </p:spPr>
        <p:txBody>
          <a:bodyPr wrap="square">
            <a:spAutoFit/>
          </a:bodyPr>
          <a:lstStyle/>
          <a:p>
            <a:r>
              <a:rPr lang="en-US" sz="1000" b="1" i="1" dirty="0" smtClean="0">
                <a:latin typeface="Verdana" pitchFamily="34" charset="0"/>
              </a:rPr>
              <a:t>PHILIPPE AND THE BLUE PARROT</a:t>
            </a:r>
          </a:p>
          <a:p>
            <a:endParaRPr lang="en-US" sz="1000" b="1" i="1" dirty="0" smtClean="0">
              <a:latin typeface="Verdana" pitchFamily="34" charset="0"/>
            </a:endParaRPr>
          </a:p>
          <a:p>
            <a:pPr marL="228600" indent="-228600">
              <a:buFont typeface="+mj-lt"/>
              <a:buAutoNum type="arabicPeriod" startAt="2"/>
            </a:pPr>
            <a:r>
              <a:rPr lang="en-US" sz="1000" dirty="0" smtClean="0">
                <a:latin typeface="Verdana" pitchFamily="34" charset="0"/>
              </a:rPr>
              <a:t>The main lesson or message the author wants us to learn from this story is After many years, </a:t>
            </a:r>
            <a:r>
              <a:rPr lang="en-US" sz="1000" dirty="0" err="1" smtClean="0">
                <a:latin typeface="Verdana" pitchFamily="34" charset="0"/>
              </a:rPr>
              <a:t>Phillippe’s</a:t>
            </a:r>
            <a:r>
              <a:rPr lang="en-US" sz="1000" dirty="0" smtClean="0">
                <a:latin typeface="Verdana" pitchFamily="34" charset="0"/>
              </a:rPr>
              <a:t> paintings could not be </a:t>
            </a:r>
            <a:r>
              <a:rPr lang="en-US" sz="1000" b="1" i="1" u="sng" dirty="0" smtClean="0">
                <a:latin typeface="Verdana" pitchFamily="34" charset="0"/>
              </a:rPr>
              <a:t>afforded </a:t>
            </a:r>
            <a:r>
              <a:rPr lang="en-US" sz="1000" dirty="0" smtClean="0">
                <a:latin typeface="Verdana" pitchFamily="34" charset="0"/>
              </a:rPr>
              <a:t>by most tourists. This means most tourists didn’t</a:t>
            </a:r>
          </a:p>
          <a:p>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have enough money to buy a painting.</a:t>
            </a:r>
          </a:p>
          <a:p>
            <a:pPr marL="685800" indent="-228600">
              <a:buFont typeface="+mj-lt"/>
              <a:buAutoNum type="alphaUcPeriod"/>
            </a:pPr>
            <a:r>
              <a:rPr lang="en-US" sz="1000" dirty="0" smtClean="0">
                <a:latin typeface="Verdana" pitchFamily="34" charset="0"/>
              </a:rPr>
              <a:t>understand the meaning of the paintings.</a:t>
            </a:r>
          </a:p>
          <a:p>
            <a:pPr marL="685800" indent="-228600">
              <a:buFont typeface="+mj-lt"/>
              <a:buAutoNum type="alphaUcPeriod"/>
            </a:pPr>
            <a:r>
              <a:rPr lang="en-US" sz="1000" dirty="0" smtClean="0">
                <a:latin typeface="Verdana" pitchFamily="34" charset="0"/>
              </a:rPr>
              <a:t>get a chance to look at the paintings.</a:t>
            </a:r>
          </a:p>
          <a:p>
            <a:pPr marL="685800" indent="-228600">
              <a:buFont typeface="+mj-lt"/>
              <a:buAutoNum type="alphaUcPeriod"/>
            </a:pPr>
            <a:r>
              <a:rPr lang="en-US" sz="1000" dirty="0" smtClean="0">
                <a:latin typeface="Verdana" pitchFamily="34" charset="0"/>
              </a:rPr>
              <a:t>enjoy art enough to want to own a painting.</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rabicPeriod" startAt="3"/>
            </a:pPr>
            <a:r>
              <a:rPr lang="en-US" sz="1000" dirty="0" smtClean="0">
                <a:latin typeface="Verdana" pitchFamily="34" charset="0"/>
              </a:rPr>
              <a:t>Philippe’s mother told him to </a:t>
            </a:r>
            <a:r>
              <a:rPr lang="en-US" sz="1000" b="1" i="1" u="sng" dirty="0" smtClean="0">
                <a:latin typeface="Verdana" pitchFamily="34" charset="0"/>
              </a:rPr>
              <a:t>watch</a:t>
            </a:r>
            <a:r>
              <a:rPr lang="en-US" sz="1000" dirty="0" smtClean="0">
                <a:latin typeface="Verdana" pitchFamily="34" charset="0"/>
              </a:rPr>
              <a:t> for the golden earring. When used this way the word </a:t>
            </a:r>
            <a:r>
              <a:rPr lang="en-US" sz="1000" i="1" dirty="0" smtClean="0">
                <a:latin typeface="Verdana" pitchFamily="34" charset="0"/>
              </a:rPr>
              <a:t>watch means to</a:t>
            </a:r>
          </a:p>
          <a:p>
            <a:endParaRPr lang="en-US" sz="1000" i="1" dirty="0" smtClean="0">
              <a:latin typeface="Verdana" pitchFamily="34" charset="0"/>
            </a:endParaRPr>
          </a:p>
          <a:p>
            <a:pPr marL="685800" indent="-228600">
              <a:buFont typeface="+mj-lt"/>
              <a:buAutoNum type="alphaUcPeriod"/>
            </a:pPr>
            <a:r>
              <a:rPr lang="en-US" sz="1000" dirty="0" smtClean="0">
                <a:latin typeface="Verdana" pitchFamily="34" charset="0"/>
              </a:rPr>
              <a:t>guard against.</a:t>
            </a:r>
          </a:p>
          <a:p>
            <a:pPr marL="685800" indent="-228600">
              <a:buFont typeface="+mj-lt"/>
              <a:buAutoNum type="alphaUcPeriod"/>
            </a:pPr>
            <a:r>
              <a:rPr lang="en-US" sz="1000" dirty="0" smtClean="0">
                <a:latin typeface="Verdana" pitchFamily="34" charset="0"/>
              </a:rPr>
              <a:t>examine closely.</a:t>
            </a:r>
          </a:p>
          <a:p>
            <a:pPr marL="685800" indent="-228600">
              <a:buFont typeface="+mj-lt"/>
              <a:buAutoNum type="alphaUcPeriod"/>
            </a:pPr>
            <a:r>
              <a:rPr lang="en-US" sz="1000" dirty="0" smtClean="0">
                <a:latin typeface="Verdana" pitchFamily="34" charset="0"/>
              </a:rPr>
              <a:t>look for carefully.</a:t>
            </a:r>
          </a:p>
          <a:p>
            <a:pPr marL="685800" indent="-228600">
              <a:buFont typeface="+mj-lt"/>
              <a:buAutoNum type="alphaUcPeriod"/>
            </a:pPr>
            <a:r>
              <a:rPr lang="en-US" sz="1000" dirty="0" smtClean="0">
                <a:latin typeface="Verdana" pitchFamily="34" charset="0"/>
              </a:rPr>
              <a:t>measure time.</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rabicPeriod" startAt="4"/>
            </a:pPr>
            <a:r>
              <a:rPr lang="en-US" sz="1000" dirty="0" smtClean="0">
                <a:latin typeface="Verdana" pitchFamily="34" charset="0"/>
              </a:rPr>
              <a:t>A synonym closest in meaning to the word </a:t>
            </a:r>
            <a:r>
              <a:rPr lang="en-US" sz="1000" b="1" i="1" u="sng" dirty="0" smtClean="0">
                <a:latin typeface="Verdana" pitchFamily="34" charset="0"/>
              </a:rPr>
              <a:t>resist</a:t>
            </a:r>
            <a:r>
              <a:rPr lang="en-US" sz="1000" dirty="0" smtClean="0">
                <a:latin typeface="Verdana" pitchFamily="34" charset="0"/>
              </a:rPr>
              <a:t> as it is used in this selection would be</a:t>
            </a:r>
          </a:p>
          <a:p>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respond.</a:t>
            </a:r>
          </a:p>
          <a:p>
            <a:pPr marL="685800" indent="-228600">
              <a:buFont typeface="+mj-lt"/>
              <a:buAutoNum type="alphaUcPeriod"/>
            </a:pPr>
            <a:r>
              <a:rPr lang="en-US" sz="1000" dirty="0" smtClean="0">
                <a:latin typeface="Verdana" pitchFamily="34" charset="0"/>
              </a:rPr>
              <a:t>believe.</a:t>
            </a:r>
          </a:p>
          <a:p>
            <a:pPr marL="685800" indent="-228600">
              <a:buFont typeface="+mj-lt"/>
              <a:buAutoNum type="alphaUcPeriod"/>
            </a:pPr>
            <a:r>
              <a:rPr lang="en-US" sz="1000" dirty="0" smtClean="0">
                <a:latin typeface="Verdana" pitchFamily="34" charset="0"/>
              </a:rPr>
              <a:t>refuse.</a:t>
            </a:r>
          </a:p>
          <a:p>
            <a:pPr marL="685800" indent="-228600">
              <a:buFont typeface="+mj-lt"/>
              <a:buAutoNum type="alphaUcPeriod"/>
            </a:pPr>
            <a:r>
              <a:rPr lang="en-US" sz="1000" dirty="0" smtClean="0">
                <a:latin typeface="Verdana" pitchFamily="34" charset="0"/>
              </a:rPr>
              <a:t>understand.</a:t>
            </a:r>
          </a:p>
        </p:txBody>
      </p:sp>
      <p:sp>
        <p:nvSpPr>
          <p:cNvPr id="7" name="Rectangle 6"/>
          <p:cNvSpPr/>
          <p:nvPr/>
        </p:nvSpPr>
        <p:spPr>
          <a:xfrm>
            <a:off x="5334000" y="7086600"/>
            <a:ext cx="3124200" cy="338554"/>
          </a:xfrm>
          <a:prstGeom prst="rect">
            <a:avLst/>
          </a:prstGeom>
        </p:spPr>
        <p:txBody>
          <a:bodyPr wrap="square">
            <a:spAutoFit/>
          </a:bodyPr>
          <a:lstStyle/>
          <a:p>
            <a:r>
              <a:rPr lang="en-US" sz="800" dirty="0" smtClean="0"/>
              <a:t>Oregon  Dept. of Education… Office of Assessment and Information Services 2006-2008 Sample Test, Grade 4</a:t>
            </a:r>
            <a:endParaRPr lang="en-US" sz="800" dirty="0" smtClean="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2571</Words>
  <Application>Microsoft Office PowerPoint</Application>
  <PresentationFormat>Custom</PresentationFormat>
  <Paragraphs>302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116</cp:revision>
  <dcterms:created xsi:type="dcterms:W3CDTF">2010-03-15T16:13:22Z</dcterms:created>
  <dcterms:modified xsi:type="dcterms:W3CDTF">2012-01-25T02:37:56Z</dcterms:modified>
</cp:coreProperties>
</file>