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varScale="1">
        <p:scale>
          <a:sx n="88" d="100"/>
          <a:sy n="88"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File:RMS_Titanic_3.jp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pic>
        <p:nvPicPr>
          <p:cNvPr id="4" name="Picture 0" descr="images.jpg"/>
          <p:cNvPicPr>
            <a:picLocks noChangeAspect="1" noChangeArrowheads="1"/>
          </p:cNvPicPr>
          <p:nvPr/>
        </p:nvPicPr>
        <p:blipFill>
          <a:blip r:embed="rId3" cstate="print"/>
          <a:srcRect/>
          <a:stretch>
            <a:fillRect/>
          </a:stretch>
        </p:blipFill>
        <p:spPr bwMode="auto">
          <a:xfrm>
            <a:off x="8610600" y="6248400"/>
            <a:ext cx="869840" cy="856153"/>
          </a:xfrm>
          <a:prstGeom prst="rect">
            <a:avLst/>
          </a:prstGeom>
          <a:noFill/>
          <a:ln w="9525">
            <a:noFill/>
            <a:miter lim="800000"/>
            <a:headEnd/>
            <a:tailEnd/>
          </a:ln>
        </p:spPr>
      </p:pic>
      <p:sp>
        <p:nvSpPr>
          <p:cNvPr id="5" name="Text Box 2"/>
          <p:cNvSpPr txBox="1">
            <a:spLocks noChangeArrowheads="1"/>
          </p:cNvSpPr>
          <p:nvPr/>
        </p:nvSpPr>
        <p:spPr bwMode="auto">
          <a:xfrm>
            <a:off x="5562600" y="381000"/>
            <a:ext cx="41148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dirty="0" smtClean="0">
                <a:ln>
                  <a:noFill/>
                </a:ln>
                <a:solidFill>
                  <a:schemeClr val="tx1"/>
                </a:solidFill>
                <a:latin typeface="Verdana" pitchFamily="34" charset="0"/>
              </a:rPr>
              <a:t>Most questions for Grade </a:t>
            </a:r>
            <a:r>
              <a:rPr lang="en-US" sz="800" dirty="0" smtClean="0">
                <a:latin typeface="Verdana" pitchFamily="34" charset="0"/>
              </a:rPr>
              <a:t>4 </a:t>
            </a:r>
            <a:r>
              <a:rPr kumimoji="0" lang="en-US" sz="800" b="0" i="0" u="none" strike="noStrike" cap="none" normalizeH="0" baseline="0" dirty="0" smtClean="0">
                <a:ln>
                  <a:noFill/>
                </a:ln>
                <a:solidFill>
                  <a:schemeClr val="tx1"/>
                </a:solidFill>
                <a:latin typeface="Verdana" pitchFamily="34" charset="0"/>
              </a:rPr>
              <a:t>OAKS , Vocabulary, asks students to find a word that means about the same as the underlined word or what a phrase means using context clues.</a:t>
            </a:r>
          </a:p>
        </p:txBody>
      </p:sp>
      <p:sp>
        <p:nvSpPr>
          <p:cNvPr id="6" name="Rectangle 6"/>
          <p:cNvSpPr>
            <a:spLocks noChangeArrowheads="1"/>
          </p:cNvSpPr>
          <p:nvPr/>
        </p:nvSpPr>
        <p:spPr bwMode="auto">
          <a:xfrm>
            <a:off x="5562600" y="1295400"/>
            <a:ext cx="4038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4</a:t>
            </a:r>
            <a:endParaRPr kumimoji="0" lang="en-US" sz="40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#4-4</a:t>
            </a:r>
            <a:endParaRPr kumimoji="0" lang="en-US" sz="7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lvl="0" algn="ctr" eaLnBrk="0" hangingPunct="0"/>
            <a:endParaRPr lang="en-US" sz="1600" b="1" u="sng" dirty="0" smtClean="0">
              <a:latin typeface="Verdana" pitchFamily="34" charset="0"/>
              <a:ea typeface="Calibri" pitchFamily="34" charset="0"/>
              <a:cs typeface="Times New Roman" pitchFamily="18" charset="0"/>
            </a:endParaRPr>
          </a:p>
          <a:p>
            <a:pPr lvl="0" algn="ctr" eaLnBrk="0" hangingPunct="0"/>
            <a:r>
              <a:rPr lang="en-US" sz="1600" b="1" u="sng" dirty="0" smtClean="0">
                <a:latin typeface="Verdana" pitchFamily="34" charset="0"/>
                <a:ea typeface="Calibri" pitchFamily="34" charset="0"/>
                <a:cs typeface="Times New Roman" pitchFamily="18" charset="0"/>
              </a:rPr>
              <a:t>Vocabulary</a:t>
            </a:r>
            <a:endParaRPr lang="en-US" sz="16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p:txBody>
      </p:sp>
      <p:sp>
        <p:nvSpPr>
          <p:cNvPr id="7" name="Text Box 5"/>
          <p:cNvSpPr txBox="1">
            <a:spLocks noChangeArrowheads="1"/>
          </p:cNvSpPr>
          <p:nvPr/>
        </p:nvSpPr>
        <p:spPr bwMode="auto">
          <a:xfrm>
            <a:off x="5486400" y="7162800"/>
            <a:ext cx="42672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TextBox 3"/>
          <p:cNvSpPr txBox="1"/>
          <p:nvPr/>
        </p:nvSpPr>
        <p:spPr>
          <a:xfrm>
            <a:off x="457200" y="304800"/>
            <a:ext cx="3200400" cy="276999"/>
          </a:xfrm>
          <a:prstGeom prst="rect">
            <a:avLst/>
          </a:prstGeom>
          <a:noFill/>
        </p:spPr>
        <p:txBody>
          <a:bodyPr wrap="square" rtlCol="0">
            <a:spAutoFit/>
          </a:bodyPr>
          <a:lstStyle/>
          <a:p>
            <a:r>
              <a:rPr lang="en-US" sz="1200" i="1" dirty="0" smtClean="0">
                <a:latin typeface="Verdana" pitchFamily="34" charset="0"/>
              </a:rPr>
              <a:t>Teacher Information page:</a:t>
            </a:r>
            <a:endParaRPr lang="en-US" sz="1200" i="1" dirty="0">
              <a:latin typeface="Verdana" pitchFamily="34" charset="0"/>
            </a:endParaRPr>
          </a:p>
        </p:txBody>
      </p:sp>
      <p:sp>
        <p:nvSpPr>
          <p:cNvPr id="5" name="Rectangle 6"/>
          <p:cNvSpPr>
            <a:spLocks noChangeArrowheads="1"/>
          </p:cNvSpPr>
          <p:nvPr/>
        </p:nvSpPr>
        <p:spPr bwMode="auto">
          <a:xfrm>
            <a:off x="457200" y="838200"/>
            <a:ext cx="4343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4</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Vocabulary </a:t>
            </a:r>
            <a:endParaRPr lang="en-US" sz="700" b="1" i="1" u="sng"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 Note about O.D.E. Standards in this booklet:</a:t>
            </a:r>
            <a:endParaRPr kumimoji="0" lang="en-US" sz="11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There are </a:t>
            </a:r>
            <a:r>
              <a:rPr kumimoji="0" lang="en-US" sz="1000" b="1" i="1"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NO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4</a:t>
            </a:r>
            <a:r>
              <a:rPr kumimoji="0" lang="en-US" sz="1000" b="0" i="0" u="none" strike="noStrike" cap="none" normalizeH="0" baseline="30000" dirty="0" smtClean="0">
                <a:ln>
                  <a:noFill/>
                </a:ln>
                <a:solidFill>
                  <a:schemeClr val="tx1"/>
                </a:solidFill>
                <a:effectLst/>
                <a:latin typeface="Verdana" pitchFamily="34" charset="0"/>
                <a:ea typeface="Calibri" pitchFamily="34" charset="0"/>
                <a:cs typeface="Times New Roman" pitchFamily="18" charset="0"/>
              </a:rPr>
              <a:t>th</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grade specific HSD Power standards</a:t>
            </a:r>
            <a:r>
              <a:rPr kumimoji="0" lang="en-US" sz="10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for  Vocabulary)</a:t>
            </a:r>
          </a:p>
          <a:p>
            <a:pPr marL="0" marR="0" lvl="0" indent="0" algn="l" defTabSz="914400" rtl="0" eaLnBrk="0" fontAlgn="base" latinLnBrk="0" hangingPunct="0">
              <a:lnSpc>
                <a:spcPct val="100000"/>
              </a:lnSpc>
              <a:spcBef>
                <a:spcPct val="0"/>
              </a:spcBef>
              <a:spcAft>
                <a:spcPct val="0"/>
              </a:spcAft>
              <a:buClrTx/>
              <a:buSzTx/>
              <a:buFontTx/>
              <a:buNone/>
              <a:tabLst/>
            </a:pPr>
            <a:endParaRPr lang="en-US" sz="1000" baseline="0" dirty="0" smtClean="0">
              <a:latin typeface="Verdana" pitchFamily="34" charset="0"/>
              <a:cs typeface="Times New Roman" pitchFamily="18" charset="0"/>
            </a:endParaRPr>
          </a:p>
          <a:p>
            <a:r>
              <a:rPr lang="en-US" sz="900" dirty="0" smtClean="0">
                <a:latin typeface="Verdana" pitchFamily="34" charset="0"/>
                <a:ea typeface="Calibri" pitchFamily="34" charset="0"/>
                <a:cs typeface="Arial,Italic"/>
              </a:rPr>
              <a:t>Note:  However; these state standards are strongly assessed on OAKS Vocabulary: </a:t>
            </a:r>
          </a:p>
          <a:p>
            <a:endParaRPr lang="en-US" sz="1000" dirty="0" smtClean="0">
              <a:latin typeface="Verdana" pitchFamily="34" charset="0"/>
              <a:ea typeface="Calibri" pitchFamily="34" charset="0"/>
              <a:cs typeface="Arial,Italic"/>
            </a:endParaRPr>
          </a:p>
          <a:p>
            <a:endParaRPr lang="en-US" sz="1000" dirty="0" smtClean="0">
              <a:latin typeface="Verdana" pitchFamily="34" charset="0"/>
              <a:ea typeface="Calibri" pitchFamily="34" charset="0"/>
              <a:cs typeface="Arial,Italic"/>
            </a:endParaRPr>
          </a:p>
          <a:p>
            <a:pPr marL="169863"/>
            <a:r>
              <a:rPr lang="en-US" sz="1000" b="1" u="sng" dirty="0" smtClean="0">
                <a:effectLst>
                  <a:outerShdw blurRad="38100" dist="38100" dir="2700000" algn="tl">
                    <a:srgbClr val="000000">
                      <a:alpha val="43137"/>
                    </a:srgbClr>
                  </a:outerShdw>
                </a:effectLst>
                <a:latin typeface="Verdana" pitchFamily="34" charset="0"/>
                <a:ea typeface="Calibri" pitchFamily="34" charset="0"/>
                <a:cs typeface="Arial,Italic"/>
              </a:rPr>
              <a:t> </a:t>
            </a:r>
            <a:r>
              <a:rPr lang="en-US" sz="1000" b="1" i="1" u="sng" dirty="0" smtClean="0">
                <a:effectLst>
                  <a:outerShdw blurRad="38100" dist="38100" dir="2700000" algn="tl">
                    <a:srgbClr val="000000">
                      <a:alpha val="43137"/>
                    </a:srgbClr>
                  </a:outerShdw>
                </a:effectLst>
                <a:latin typeface="Verdana" pitchFamily="34" charset="0"/>
              </a:rPr>
              <a:t>EL.04.RE.11 </a:t>
            </a:r>
            <a:r>
              <a:rPr lang="en-US" sz="1000" i="1" dirty="0" smtClean="0">
                <a:latin typeface="Verdana" pitchFamily="34" charset="0"/>
              </a:rPr>
              <a:t>Determine meanings of words using contextual and structural clues.</a:t>
            </a:r>
          </a:p>
          <a:p>
            <a:pPr marL="169863"/>
            <a:endParaRPr lang="en-US" sz="1000" i="1" dirty="0" smtClean="0">
              <a:latin typeface="Verdana" pitchFamily="34" charset="0"/>
            </a:endParaRPr>
          </a:p>
          <a:p>
            <a:pPr marL="169863"/>
            <a:r>
              <a:rPr lang="en-US" sz="1000" b="1" i="1" u="sng" dirty="0" smtClean="0">
                <a:effectLst>
                  <a:outerShdw blurRad="38100" dist="38100" dir="2700000" algn="tl">
                    <a:srgbClr val="000000">
                      <a:alpha val="43137"/>
                    </a:srgbClr>
                  </a:outerShdw>
                </a:effectLst>
                <a:latin typeface="Verdana" pitchFamily="34" charset="0"/>
              </a:rPr>
              <a:t>EL.04.RE.12</a:t>
            </a:r>
            <a:r>
              <a:rPr lang="en-US" sz="1000" i="1" dirty="0" smtClean="0">
                <a:latin typeface="Verdana" pitchFamily="34" charset="0"/>
              </a:rPr>
              <a:t> Distinguish and interpret words with multiple meanings (i.e., quarter) by using context clues.</a:t>
            </a:r>
          </a:p>
          <a:p>
            <a:pPr marL="169863"/>
            <a:endParaRPr lang="en-US" sz="1000" i="1" dirty="0" smtClean="0">
              <a:latin typeface="Verdana" pitchFamily="34" charset="0"/>
            </a:endParaRPr>
          </a:p>
          <a:p>
            <a:pPr marL="169863"/>
            <a:r>
              <a:rPr lang="en-US" sz="1000" b="1" i="1" u="sng" dirty="0" smtClean="0">
                <a:effectLst>
                  <a:outerShdw blurRad="38100" dist="38100" dir="2700000" algn="tl">
                    <a:srgbClr val="000000">
                      <a:alpha val="43137"/>
                    </a:srgbClr>
                  </a:outerShdw>
                </a:effectLst>
                <a:latin typeface="Verdana" pitchFamily="34" charset="0"/>
              </a:rPr>
              <a:t>EL.04.RE.13</a:t>
            </a:r>
            <a:r>
              <a:rPr lang="en-US" sz="1000" i="1" dirty="0" smtClean="0">
                <a:latin typeface="Verdana" pitchFamily="34" charset="0"/>
              </a:rPr>
              <a:t> Apply knowledge of synonyms, antonyms, homographs, and idioms to determine the meaning of words and phrases.</a:t>
            </a:r>
            <a:endParaRPr lang="en-US" sz="1000" dirty="0" smtClean="0">
              <a:latin typeface="Verdana" pitchFamily="34" charset="0"/>
            </a:endParaRPr>
          </a:p>
          <a:p>
            <a:pPr marL="169863" eaLnBrk="0" hangingPunct="0"/>
            <a:endParaRPr lang="en-US" sz="1000" dirty="0" smtClean="0">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p:txBody>
      </p:sp>
      <p:sp>
        <p:nvSpPr>
          <p:cNvPr id="7" name="Rectangle 6"/>
          <p:cNvSpPr/>
          <p:nvPr/>
        </p:nvSpPr>
        <p:spPr>
          <a:xfrm>
            <a:off x="5562600" y="381000"/>
            <a:ext cx="4038600" cy="2708434"/>
          </a:xfrm>
          <a:prstGeom prst="rect">
            <a:avLst/>
          </a:prstGeom>
        </p:spPr>
        <p:txBody>
          <a:bodyPr wrap="square">
            <a:spAutoFit/>
          </a:bodyPr>
          <a:lstStyle/>
          <a:p>
            <a:r>
              <a:rPr lang="en-US" sz="1000" i="1" dirty="0" smtClean="0">
                <a:latin typeface="Verdana" pitchFamily="34" charset="0"/>
              </a:rPr>
              <a:t>“</a:t>
            </a:r>
            <a:r>
              <a:rPr lang="en-US" sz="1000" dirty="0" smtClean="0">
                <a:latin typeface="Verdana" pitchFamily="34" charset="0"/>
              </a:rPr>
              <a:t>You’ll need to get out of school early,” Mom said.</a:t>
            </a:r>
          </a:p>
          <a:p>
            <a:endParaRPr lang="en-US" sz="1000" dirty="0" smtClean="0">
              <a:latin typeface="Verdana" pitchFamily="34" charset="0"/>
            </a:endParaRPr>
          </a:p>
          <a:p>
            <a:r>
              <a:rPr lang="en-US" sz="1000" dirty="0" smtClean="0">
                <a:latin typeface="Verdana" pitchFamily="34" charset="0"/>
              </a:rPr>
              <a:t>“You mean we’re going to live up there?” I asked, handing the letter back to Dad.</a:t>
            </a:r>
          </a:p>
          <a:p>
            <a:endParaRPr lang="en-US" sz="1000" dirty="0" smtClean="0">
              <a:latin typeface="Verdana" pitchFamily="34" charset="0"/>
            </a:endParaRPr>
          </a:p>
          <a:p>
            <a:r>
              <a:rPr lang="en-US" sz="1000" dirty="0" smtClean="0">
                <a:latin typeface="Verdana" pitchFamily="34" charset="0"/>
              </a:rPr>
              <a:t>“Yes,” Mom said, smiling. “It’ll be like having a summer vacation.” Quartz Mountain wasn’t the place I’d have chosen for a summer vacation.</a:t>
            </a:r>
          </a:p>
          <a:p>
            <a:endParaRPr lang="en-US" sz="1000" dirty="0" smtClean="0">
              <a:latin typeface="Verdana" pitchFamily="34" charset="0"/>
            </a:endParaRPr>
          </a:p>
          <a:p>
            <a:r>
              <a:rPr lang="en-US" sz="1000" dirty="0" smtClean="0">
                <a:latin typeface="Verdana" pitchFamily="34" charset="0"/>
              </a:rPr>
              <a:t>“What about baseball?” I asked.</a:t>
            </a:r>
          </a:p>
          <a:p>
            <a:endParaRPr lang="en-US" sz="1000" dirty="0" smtClean="0">
              <a:latin typeface="Verdana" pitchFamily="34" charset="0"/>
            </a:endParaRPr>
          </a:p>
          <a:p>
            <a:r>
              <a:rPr lang="en-US" sz="1000" dirty="0" smtClean="0">
                <a:latin typeface="Verdana" pitchFamily="34" charset="0"/>
              </a:rPr>
              <a:t>“You’ll be able to play baseball up there,” Dad answered. “The</a:t>
            </a:r>
          </a:p>
          <a:p>
            <a:r>
              <a:rPr lang="en-US" sz="1000" dirty="0" smtClean="0">
                <a:latin typeface="Verdana" pitchFamily="34" charset="0"/>
              </a:rPr>
              <a:t>scientists who work there during the summer bring their families. And there will be college students too.”</a:t>
            </a:r>
          </a:p>
          <a:p>
            <a:pPr algn="ctr"/>
            <a:endParaRPr lang="en-US" sz="1000" i="1" dirty="0" smtClean="0">
              <a:latin typeface="Verdana" pitchFamily="34" charset="0"/>
            </a:endParaRPr>
          </a:p>
          <a:p>
            <a:pPr algn="ctr"/>
            <a:endParaRPr lang="en-US" sz="1000" i="1" dirty="0" smtClean="0">
              <a:latin typeface="Verdana" pitchFamily="34" charset="0"/>
            </a:endParaRPr>
          </a:p>
        </p:txBody>
      </p:sp>
      <p:sp>
        <p:nvSpPr>
          <p:cNvPr id="8" name="Rectangle 7"/>
          <p:cNvSpPr/>
          <p:nvPr/>
        </p:nvSpPr>
        <p:spPr>
          <a:xfrm>
            <a:off x="5638800" y="3124200"/>
            <a:ext cx="3886200" cy="3477875"/>
          </a:xfrm>
          <a:prstGeom prst="rect">
            <a:avLst/>
          </a:prstGeom>
        </p:spPr>
        <p:txBody>
          <a:bodyPr wrap="square">
            <a:spAutoFit/>
          </a:bodyPr>
          <a:lstStyle/>
          <a:p>
            <a:r>
              <a:rPr lang="en-US" sz="1000" b="1" i="1" dirty="0" smtClean="0">
                <a:effectLst>
                  <a:outerShdw blurRad="38100" dist="38100" dir="2700000" algn="tl">
                    <a:srgbClr val="000000">
                      <a:alpha val="43137"/>
                    </a:srgbClr>
                  </a:outerShdw>
                </a:effectLst>
                <a:latin typeface="Verdana" pitchFamily="34" charset="0"/>
              </a:rPr>
              <a:t>WORK WANTED</a:t>
            </a:r>
          </a:p>
          <a:p>
            <a:endParaRPr lang="en-US" sz="1000" b="1" i="1" dirty="0" smtClean="0">
              <a:latin typeface="Verdana" pitchFamily="34" charset="0"/>
            </a:endParaRPr>
          </a:p>
          <a:p>
            <a:endParaRPr lang="en-US" sz="1000" b="1" i="1" dirty="0" smtClean="0">
              <a:latin typeface="Verdana" pitchFamily="34" charset="0"/>
            </a:endParaRPr>
          </a:p>
          <a:p>
            <a:pPr marL="228600" indent="-228600">
              <a:buFont typeface="+mj-lt"/>
              <a:buAutoNum type="arabicPeriod" startAt="9"/>
            </a:pPr>
            <a:r>
              <a:rPr lang="en-US" sz="1000" dirty="0" smtClean="0">
                <a:latin typeface="Verdana" pitchFamily="34" charset="0"/>
              </a:rPr>
              <a:t>Mom looks for the letter in the “jumble of papers on the table.” Which word helps describe what </a:t>
            </a:r>
            <a:r>
              <a:rPr lang="en-US" sz="1000" i="1" dirty="0" smtClean="0">
                <a:latin typeface="Verdana" pitchFamily="34" charset="0"/>
              </a:rPr>
              <a:t>jumble means?</a:t>
            </a:r>
          </a:p>
          <a:p>
            <a:endParaRPr lang="en-US" sz="1000" i="1" dirty="0" smtClean="0">
              <a:latin typeface="Verdana" pitchFamily="34" charset="0"/>
            </a:endParaRPr>
          </a:p>
          <a:p>
            <a:pPr marL="457200" indent="-228600">
              <a:buFont typeface="+mj-lt"/>
              <a:buAutoNum type="alphaUcPeriod"/>
            </a:pPr>
            <a:r>
              <a:rPr lang="en-US" sz="1000" dirty="0" smtClean="0">
                <a:latin typeface="Verdana" pitchFamily="34" charset="0"/>
              </a:rPr>
              <a:t>Large</a:t>
            </a:r>
          </a:p>
          <a:p>
            <a:pPr marL="457200" indent="-228600">
              <a:buFont typeface="+mj-lt"/>
              <a:buAutoNum type="alphaUcPeriod"/>
            </a:pPr>
            <a:r>
              <a:rPr lang="en-US" sz="1000" dirty="0" smtClean="0">
                <a:latin typeface="Verdana" pitchFamily="34" charset="0"/>
              </a:rPr>
              <a:t>Neat</a:t>
            </a:r>
          </a:p>
          <a:p>
            <a:pPr marL="457200" indent="-228600">
              <a:buFont typeface="+mj-lt"/>
              <a:buAutoNum type="alphaUcPeriod"/>
            </a:pPr>
            <a:r>
              <a:rPr lang="en-US" sz="1000" dirty="0" smtClean="0">
                <a:latin typeface="Verdana" pitchFamily="34" charset="0"/>
              </a:rPr>
              <a:t>Old</a:t>
            </a:r>
          </a:p>
          <a:p>
            <a:pPr marL="457200" indent="-228600">
              <a:buFont typeface="+mj-lt"/>
              <a:buAutoNum type="alphaUcPeriod"/>
            </a:pPr>
            <a:r>
              <a:rPr lang="en-US" sz="1000" dirty="0" smtClean="0">
                <a:latin typeface="Verdana" pitchFamily="34" charset="0"/>
              </a:rPr>
              <a:t>Messy</a:t>
            </a:r>
          </a:p>
          <a:p>
            <a:endParaRPr lang="en-US" sz="1000" b="1" i="1" dirty="0" smtClean="0">
              <a:latin typeface="Verdana" pitchFamily="34" charset="0"/>
            </a:endParaRPr>
          </a:p>
          <a:p>
            <a:endParaRPr lang="en-US" sz="1000" b="1" i="1" dirty="0" smtClean="0">
              <a:latin typeface="Verdana" pitchFamily="34" charset="0"/>
            </a:endParaRPr>
          </a:p>
          <a:p>
            <a:pPr marL="228600" indent="-228600">
              <a:buFont typeface="+mj-lt"/>
              <a:buAutoNum type="arabicPeriod" startAt="10"/>
            </a:pPr>
            <a:r>
              <a:rPr lang="en-US" sz="1000" dirty="0" smtClean="0">
                <a:latin typeface="Verdana" pitchFamily="34" charset="0"/>
              </a:rPr>
              <a:t>In the sentence “Her eyes were bright, and she looked younger somehow,” the phrase </a:t>
            </a:r>
            <a:r>
              <a:rPr lang="en-US" sz="1000" i="1" dirty="0" smtClean="0">
                <a:latin typeface="Verdana" pitchFamily="34" charset="0"/>
              </a:rPr>
              <a:t>Her eyes were bright suggests Dave’s mother is</a:t>
            </a:r>
          </a:p>
          <a:p>
            <a:endParaRPr lang="en-US" sz="1000" i="1" dirty="0" smtClean="0">
              <a:latin typeface="Verdana" pitchFamily="34" charset="0"/>
            </a:endParaRPr>
          </a:p>
          <a:p>
            <a:pPr marL="457200" indent="-228600">
              <a:buFont typeface="+mj-lt"/>
              <a:buAutoNum type="alphaUcPeriod"/>
            </a:pPr>
            <a:r>
              <a:rPr lang="en-US" sz="1000" dirty="0" smtClean="0">
                <a:latin typeface="Verdana" pitchFamily="34" charset="0"/>
              </a:rPr>
              <a:t>full of hope.</a:t>
            </a:r>
          </a:p>
          <a:p>
            <a:pPr marL="457200" indent="-228600">
              <a:buFont typeface="+mj-lt"/>
              <a:buAutoNum type="alphaUcPeriod"/>
            </a:pPr>
            <a:r>
              <a:rPr lang="en-US" sz="1000" dirty="0" smtClean="0">
                <a:latin typeface="Verdana" pitchFamily="34" charset="0"/>
              </a:rPr>
              <a:t>upset to be moving.</a:t>
            </a:r>
          </a:p>
          <a:p>
            <a:pPr marL="457200" indent="-228600">
              <a:buFont typeface="+mj-lt"/>
              <a:buAutoNum type="alphaUcPeriod"/>
            </a:pPr>
            <a:r>
              <a:rPr lang="en-US" sz="1000" dirty="0" smtClean="0">
                <a:latin typeface="Verdana" pitchFamily="34" charset="0"/>
              </a:rPr>
              <a:t>very intelligent.</a:t>
            </a:r>
          </a:p>
          <a:p>
            <a:pPr marL="457200" indent="-228600">
              <a:buFont typeface="+mj-lt"/>
              <a:buAutoNum type="alphaUcPeriod"/>
            </a:pPr>
            <a:r>
              <a:rPr lang="en-US" sz="1000" dirty="0" smtClean="0">
                <a:latin typeface="Verdana" pitchFamily="34" charset="0"/>
              </a:rPr>
              <a:t>looking into the sun.</a:t>
            </a:r>
          </a:p>
          <a:p>
            <a:endParaRPr lang="en-US" sz="1000" dirty="0" smtClean="0">
              <a:latin typeface="Verdana" pitchFamily="34" charset="0"/>
            </a:endParaRPr>
          </a:p>
        </p:txBody>
      </p:sp>
      <p:sp>
        <p:nvSpPr>
          <p:cNvPr id="9" name="Rectangle 8"/>
          <p:cNvSpPr/>
          <p:nvPr/>
        </p:nvSpPr>
        <p:spPr>
          <a:xfrm>
            <a:off x="5638800" y="7086600"/>
            <a:ext cx="3048000" cy="338554"/>
          </a:xfrm>
          <a:prstGeom prst="rect">
            <a:avLst/>
          </a:prstGeom>
        </p:spPr>
        <p:txBody>
          <a:bodyPr wrap="square">
            <a:spAutoFit/>
          </a:bodyPr>
          <a:lstStyle/>
          <a:p>
            <a:r>
              <a:rPr lang="en-US" sz="800" dirty="0" smtClean="0"/>
              <a:t>Oregon  Dept. of Education… Office of Assessment and Information Services 2006-2008 Sample Test, Grade 4</a:t>
            </a:r>
            <a:endParaRPr lang="en-US" sz="800" dirty="0" smtClean="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562600" y="304800"/>
            <a:ext cx="4038600" cy="6494085"/>
          </a:xfrm>
          <a:prstGeom prst="rect">
            <a:avLst/>
          </a:prstGeom>
        </p:spPr>
        <p:txBody>
          <a:bodyPr wrap="square">
            <a:spAutoFit/>
          </a:bodyPr>
          <a:lstStyle/>
          <a:p>
            <a:r>
              <a:rPr lang="en-US" sz="1300" b="1" i="1" u="sng" dirty="0" smtClean="0">
                <a:effectLst>
                  <a:outerShdw blurRad="38100" dist="38100" dir="2700000" algn="tl">
                    <a:srgbClr val="000000">
                      <a:alpha val="43137"/>
                    </a:srgbClr>
                  </a:outerShdw>
                </a:effectLst>
                <a:latin typeface="Verdana" pitchFamily="34" charset="0"/>
              </a:rPr>
              <a:t>AMANDA CLEMENT: THE UMPIRE IN A SKIRT</a:t>
            </a:r>
          </a:p>
          <a:p>
            <a:endParaRPr lang="en-US" sz="1000" i="1" dirty="0" smtClean="0">
              <a:latin typeface="Verdana" pitchFamily="34" charset="0"/>
            </a:endParaRPr>
          </a:p>
          <a:p>
            <a:r>
              <a:rPr lang="en-US" sz="1000" i="1" dirty="0" smtClean="0">
                <a:latin typeface="Verdana" pitchFamily="34" charset="0"/>
              </a:rPr>
              <a:t>In a day and age when opportunities for women in sports were limited, Marilyn </a:t>
            </a:r>
            <a:r>
              <a:rPr lang="en-US" sz="1000" i="1" dirty="0" err="1" smtClean="0">
                <a:latin typeface="Verdana" pitchFamily="34" charset="0"/>
              </a:rPr>
              <a:t>Kratz</a:t>
            </a:r>
            <a:r>
              <a:rPr lang="en-US" sz="1000" i="1" dirty="0" smtClean="0">
                <a:latin typeface="Verdana" pitchFamily="34" charset="0"/>
              </a:rPr>
              <a:t> tells about a young woman who bravely challenged this practice and earned respect for her efforts and ability.</a:t>
            </a:r>
          </a:p>
          <a:p>
            <a:endParaRPr lang="en-US" sz="1000" i="1" dirty="0" smtClean="0">
              <a:latin typeface="Verdana" pitchFamily="34" charset="0"/>
            </a:endParaRPr>
          </a:p>
          <a:p>
            <a:r>
              <a:rPr lang="en-US" sz="1000" dirty="0" smtClean="0">
                <a:latin typeface="Verdana" pitchFamily="34" charset="0"/>
              </a:rPr>
              <a:t>IT WAS A HOT SUNDAY AFTERNOON in Hawarden, a small</a:t>
            </a:r>
          </a:p>
          <a:p>
            <a:r>
              <a:rPr lang="en-US" sz="1000" dirty="0" smtClean="0">
                <a:latin typeface="Verdana" pitchFamily="34" charset="0"/>
              </a:rPr>
              <a:t>town in western Iowa. Amanda Clement was sixteen years</a:t>
            </a:r>
          </a:p>
          <a:p>
            <a:r>
              <a:rPr lang="en-US" sz="1000" dirty="0" smtClean="0">
                <a:latin typeface="Verdana" pitchFamily="34" charset="0"/>
              </a:rPr>
              <a:t>old. She sat quietly in the grandstand with her mother but</a:t>
            </a:r>
          </a:p>
          <a:p>
            <a:r>
              <a:rPr lang="en-US" sz="1000" dirty="0" smtClean="0">
                <a:latin typeface="Verdana" pitchFamily="34" charset="0"/>
              </a:rPr>
              <a:t>she imagined herself right out there on the baseball diamond with the players. Back home in Hudson, South Dakota, her brother Hank and his friends often asked her to umpire games. Sometimes, she was even allowed to play first base.</a:t>
            </a:r>
          </a:p>
          <a:p>
            <a:endParaRPr lang="en-US" sz="1000" dirty="0" smtClean="0">
              <a:latin typeface="Verdana" pitchFamily="34" charset="0"/>
            </a:endParaRPr>
          </a:p>
          <a:p>
            <a:r>
              <a:rPr lang="en-US" sz="1000" dirty="0" smtClean="0">
                <a:latin typeface="Verdana" pitchFamily="34" charset="0"/>
              </a:rPr>
              <a:t>Today, Mandy, as she was called, could only sit and watch Hank pitch for Renville against Hawarden. The year was 1904, and girls were not supposed to participate in sports. But when the umpire for the preliminary game between two local teams didn’t arrive, Hank asked Mandy to make the calls.</a:t>
            </a:r>
          </a:p>
          <a:p>
            <a:endParaRPr lang="en-US" sz="1000" dirty="0" smtClean="0">
              <a:latin typeface="Verdana" pitchFamily="34" charset="0"/>
            </a:endParaRPr>
          </a:p>
          <a:p>
            <a:r>
              <a:rPr lang="en-US" sz="1000" dirty="0" smtClean="0">
                <a:latin typeface="Verdana" pitchFamily="34" charset="0"/>
              </a:rPr>
              <a:t>Mrs. Clement didn’t want her daughter to umpire a public event, but at last Hank and Mandy persuaded her to give her consent. Mandy eagerly took her position behind the pitcher’s mound. Because only one umpire was used in those days, she had to call plays on the four bases as well as strikes and balls.</a:t>
            </a:r>
          </a:p>
          <a:p>
            <a:endParaRPr lang="en-US" sz="1000" dirty="0" smtClean="0">
              <a:latin typeface="Verdana" pitchFamily="34" charset="0"/>
            </a:endParaRPr>
          </a:p>
          <a:p>
            <a:r>
              <a:rPr lang="en-US" sz="1000" dirty="0" smtClean="0">
                <a:latin typeface="Verdana" pitchFamily="34" charset="0"/>
              </a:rPr>
              <a:t>Mandy was five feet ten inches tall and looked very impressive as she accurately called the plays. She did so well that the players for the big game asked her to umpire for them—with pay!</a:t>
            </a:r>
          </a:p>
          <a:p>
            <a:endParaRPr lang="en-US" sz="1000" dirty="0" smtClean="0">
              <a:latin typeface="Verdana" pitchFamily="34" charset="0"/>
            </a:endParaRPr>
          </a:p>
          <a:p>
            <a:r>
              <a:rPr lang="en-US" sz="1000" dirty="0" smtClean="0">
                <a:latin typeface="Verdana" pitchFamily="34" charset="0"/>
              </a:rPr>
              <a:t>Mrs. Clement was shocked at that idea. But Mandy finally persuaded her mother to allow her to do it.</a:t>
            </a:r>
          </a:p>
          <a:p>
            <a:endParaRPr lang="en-US" sz="1000" dirty="0" smtClean="0">
              <a:latin typeface="Verdana" pitchFamily="34" charset="0"/>
            </a:endParaRPr>
          </a:p>
          <a:p>
            <a:r>
              <a:rPr lang="en-US" sz="1000" dirty="0" smtClean="0">
                <a:latin typeface="Verdana" pitchFamily="34" charset="0"/>
              </a:rPr>
              <a:t>Amanda Clement became the first paid woman baseball</a:t>
            </a:r>
          </a:p>
          <a:p>
            <a:r>
              <a:rPr lang="en-US" sz="1000" dirty="0" smtClean="0">
                <a:latin typeface="Verdana" pitchFamily="34" charset="0"/>
              </a:rPr>
              <a:t>umpire on record.</a:t>
            </a:r>
          </a:p>
        </p:txBody>
      </p:sp>
      <p:sp>
        <p:nvSpPr>
          <p:cNvPr id="5" name="Rectangle 4"/>
          <p:cNvSpPr/>
          <p:nvPr/>
        </p:nvSpPr>
        <p:spPr>
          <a:xfrm>
            <a:off x="457200" y="304800"/>
            <a:ext cx="4419600" cy="7032694"/>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WORK WANTED</a:t>
            </a:r>
          </a:p>
          <a:p>
            <a:endParaRPr lang="en-US" sz="1000" i="1" dirty="0" smtClean="0">
              <a:latin typeface="Verdana" pitchFamily="34" charset="0"/>
            </a:endParaRPr>
          </a:p>
          <a:p>
            <a:r>
              <a:rPr lang="en-US" sz="900" i="1" dirty="0" smtClean="0">
                <a:latin typeface="Verdana" pitchFamily="34" charset="0"/>
              </a:rPr>
              <a:t>Dave comes home from school and learns about a big change his family is about to experience. Read to find out what happens.</a:t>
            </a:r>
          </a:p>
          <a:p>
            <a:endParaRPr lang="en-US" sz="900" dirty="0" smtClean="0">
              <a:latin typeface="Verdana" pitchFamily="34" charset="0"/>
            </a:endParaRPr>
          </a:p>
          <a:p>
            <a:r>
              <a:rPr lang="en-US" sz="900" dirty="0" smtClean="0">
                <a:latin typeface="Verdana" pitchFamily="34" charset="0"/>
              </a:rPr>
              <a:t>THE MOMENT I OPENED the front door that afternoon I noticed that the house was different. Maybe I just missed the sound of the television. All that winter and spring when I came home from school, Dad had been slumped in an easy chair in front of the TV.</a:t>
            </a:r>
          </a:p>
          <a:p>
            <a:endParaRPr lang="en-US" sz="900" dirty="0" smtClean="0">
              <a:latin typeface="Verdana" pitchFamily="34" charset="0"/>
            </a:endParaRPr>
          </a:p>
          <a:p>
            <a:r>
              <a:rPr lang="en-US" sz="900" dirty="0" smtClean="0">
                <a:latin typeface="Verdana" pitchFamily="34" charset="0"/>
              </a:rPr>
              <a:t> “Paper here yet, Dave?” he would ask. </a:t>
            </a:r>
          </a:p>
          <a:p>
            <a:endParaRPr lang="en-US" sz="900" dirty="0" smtClean="0">
              <a:latin typeface="Verdana" pitchFamily="34" charset="0"/>
            </a:endParaRPr>
          </a:p>
          <a:p>
            <a:r>
              <a:rPr lang="en-US" sz="900" dirty="0" smtClean="0">
                <a:latin typeface="Verdana" pitchFamily="34" charset="0"/>
              </a:rPr>
              <a:t>Then, if the paper had come, he immediately turned to the “Help Wanted” column. It never took long to go through the list of jobs. There wasn’t much work in </a:t>
            </a:r>
            <a:r>
              <a:rPr lang="en-US" sz="900" dirty="0" err="1" smtClean="0">
                <a:latin typeface="Verdana" pitchFamily="34" charset="0"/>
              </a:rPr>
              <a:t>Woodgrove</a:t>
            </a:r>
            <a:r>
              <a:rPr lang="en-US" sz="900" dirty="0" smtClean="0">
                <a:latin typeface="Verdana" pitchFamily="34" charset="0"/>
              </a:rPr>
              <a:t> since the lumber mill closed down. </a:t>
            </a:r>
          </a:p>
          <a:p>
            <a:endParaRPr lang="en-US" sz="900" dirty="0" smtClean="0">
              <a:latin typeface="Verdana" pitchFamily="34" charset="0"/>
            </a:endParaRPr>
          </a:p>
          <a:p>
            <a:r>
              <a:rPr lang="en-US" sz="900" dirty="0" smtClean="0">
                <a:latin typeface="Verdana" pitchFamily="34" charset="0"/>
              </a:rPr>
              <a:t>That Friday, however, the sounds in the house were different. Mom was rattling pots and pans. Dad was whistling.</a:t>
            </a:r>
          </a:p>
          <a:p>
            <a:endParaRPr lang="en-US" sz="900" dirty="0" smtClean="0">
              <a:latin typeface="Verdana" pitchFamily="34" charset="0"/>
            </a:endParaRPr>
          </a:p>
          <a:p>
            <a:r>
              <a:rPr lang="en-US" sz="900" dirty="0" smtClean="0">
                <a:latin typeface="Verdana" pitchFamily="34" charset="0"/>
              </a:rPr>
              <a:t>“What’s going on?” I asked, looking at all the cardboard boxes</a:t>
            </a:r>
          </a:p>
          <a:p>
            <a:r>
              <a:rPr lang="en-US" sz="900" dirty="0" smtClean="0">
                <a:latin typeface="Verdana" pitchFamily="34" charset="0"/>
              </a:rPr>
              <a:t>piled up in the living room. </a:t>
            </a:r>
          </a:p>
          <a:p>
            <a:endParaRPr lang="en-US" sz="900" dirty="0" smtClean="0">
              <a:latin typeface="Verdana" pitchFamily="34" charset="0"/>
            </a:endParaRPr>
          </a:p>
          <a:p>
            <a:r>
              <a:rPr lang="en-US" sz="900" dirty="0" smtClean="0">
                <a:latin typeface="Verdana" pitchFamily="34" charset="0"/>
              </a:rPr>
              <a:t>Mom came through from the kitchen, pushing her hair back from her forehead. Dad came out of the back room at the same time.</a:t>
            </a:r>
          </a:p>
          <a:p>
            <a:endParaRPr lang="en-US" sz="900" dirty="0" smtClean="0">
              <a:latin typeface="Verdana" pitchFamily="34" charset="0"/>
            </a:endParaRPr>
          </a:p>
          <a:p>
            <a:r>
              <a:rPr lang="en-US" sz="900" dirty="0" smtClean="0">
                <a:latin typeface="Verdana" pitchFamily="34" charset="0"/>
              </a:rPr>
              <a:t>“Tell him, Jim!” Mom said. Her eyes were bright, and she looked</a:t>
            </a:r>
          </a:p>
          <a:p>
            <a:r>
              <a:rPr lang="en-US" sz="900" dirty="0" smtClean="0">
                <a:latin typeface="Verdana" pitchFamily="34" charset="0"/>
              </a:rPr>
              <a:t>younger somehow. “</a:t>
            </a:r>
          </a:p>
          <a:p>
            <a:endParaRPr lang="en-US" sz="900" dirty="0" smtClean="0">
              <a:latin typeface="Verdana" pitchFamily="34" charset="0"/>
            </a:endParaRPr>
          </a:p>
          <a:p>
            <a:r>
              <a:rPr lang="en-US" sz="900" dirty="0" smtClean="0">
                <a:latin typeface="Verdana" pitchFamily="34" charset="0"/>
              </a:rPr>
              <a:t>I’ve got a job, Dave! We’re going up to Quartz Mountain Research Station for the summer. I’m going to be caretaker there. Where’s the letter about it, Molly?”</a:t>
            </a:r>
          </a:p>
          <a:p>
            <a:endParaRPr lang="en-US" sz="900" dirty="0" smtClean="0">
              <a:latin typeface="Verdana" pitchFamily="34" charset="0"/>
            </a:endParaRPr>
          </a:p>
          <a:p>
            <a:r>
              <a:rPr lang="en-US" sz="1000" dirty="0" smtClean="0">
                <a:latin typeface="Verdana" pitchFamily="34" charset="0"/>
              </a:rPr>
              <a:t>It took Mom a while to find the letter in the jumble of papers on the table. It was written on official-looking paper from Cascade University. It said:</a:t>
            </a:r>
          </a:p>
          <a:p>
            <a:endParaRPr lang="en-US" sz="1000" dirty="0" smtClean="0">
              <a:latin typeface="Verdana" pitchFamily="34" charset="0"/>
            </a:endParaRPr>
          </a:p>
          <a:p>
            <a:r>
              <a:rPr lang="en-US" sz="900" i="1" dirty="0" smtClean="0">
                <a:latin typeface="Verdana" pitchFamily="34" charset="0"/>
              </a:rPr>
              <a:t>Dear Mr. Matheson,</a:t>
            </a:r>
          </a:p>
          <a:p>
            <a:pPr marL="119063"/>
            <a:r>
              <a:rPr lang="en-US" sz="900" i="1" dirty="0" smtClean="0">
                <a:latin typeface="Verdana" pitchFamily="34" charset="0"/>
              </a:rPr>
              <a:t>We are pleased to inform you that you</a:t>
            </a:r>
          </a:p>
          <a:p>
            <a:pPr marL="119063"/>
            <a:r>
              <a:rPr lang="en-US" sz="900" i="1" dirty="0" smtClean="0">
                <a:latin typeface="Verdana" pitchFamily="34" charset="0"/>
              </a:rPr>
              <a:t>have been chosen as caretaker for Quartz</a:t>
            </a:r>
          </a:p>
          <a:p>
            <a:pPr marL="119063"/>
            <a:r>
              <a:rPr lang="en-US" sz="900" i="1" dirty="0" smtClean="0">
                <a:latin typeface="Verdana" pitchFamily="34" charset="0"/>
              </a:rPr>
              <a:t>Mountain Research Station this summer.</a:t>
            </a:r>
          </a:p>
          <a:p>
            <a:pPr marL="119063"/>
            <a:r>
              <a:rPr lang="en-US" sz="900" i="1" dirty="0" smtClean="0">
                <a:latin typeface="Verdana" pitchFamily="34" charset="0"/>
              </a:rPr>
              <a:t>Because of budget cuts, the laboratory will</a:t>
            </a:r>
          </a:p>
          <a:p>
            <a:pPr marL="119063"/>
            <a:r>
              <a:rPr lang="en-US" sz="900" i="1" dirty="0" smtClean="0">
                <a:latin typeface="Verdana" pitchFamily="34" charset="0"/>
              </a:rPr>
              <a:t>not be fully used, but we do expect some</a:t>
            </a:r>
          </a:p>
          <a:p>
            <a:pPr marL="119063"/>
            <a:r>
              <a:rPr lang="en-US" sz="900" i="1" dirty="0" smtClean="0">
                <a:latin typeface="Verdana" pitchFamily="34" charset="0"/>
              </a:rPr>
              <a:t>scientists to be there by June 1.</a:t>
            </a:r>
          </a:p>
          <a:p>
            <a:pPr marL="119063"/>
            <a:r>
              <a:rPr lang="en-US" sz="900" i="1" dirty="0" smtClean="0">
                <a:latin typeface="Verdana" pitchFamily="34" charset="0"/>
              </a:rPr>
              <a:t>You and your family will stay in one of</a:t>
            </a:r>
          </a:p>
          <a:p>
            <a:pPr marL="119063"/>
            <a:r>
              <a:rPr lang="en-US" sz="900" i="1" dirty="0" smtClean="0">
                <a:latin typeface="Verdana" pitchFamily="34" charset="0"/>
              </a:rPr>
              <a:t>the staff houses. Dr. Barlow will be</a:t>
            </a:r>
          </a:p>
          <a:p>
            <a:pPr marL="119063"/>
            <a:r>
              <a:rPr lang="en-US" sz="900" i="1" dirty="0" smtClean="0">
                <a:latin typeface="Verdana" pitchFamily="34" charset="0"/>
              </a:rPr>
              <a:t>writing to you with more details about the</a:t>
            </a:r>
          </a:p>
          <a:p>
            <a:pPr marL="119063"/>
            <a:r>
              <a:rPr lang="en-US" sz="900" i="1" dirty="0" smtClean="0">
                <a:latin typeface="Verdana" pitchFamily="34" charset="0"/>
              </a:rPr>
              <a:t>job. Yours sincerely, </a:t>
            </a:r>
          </a:p>
          <a:p>
            <a:pPr marL="119063"/>
            <a:r>
              <a:rPr lang="en-US" sz="900" i="1" dirty="0" smtClean="0">
                <a:latin typeface="Verdana" pitchFamily="34" charset="0"/>
              </a:rPr>
              <a:t>	Jeremy Johnson</a:t>
            </a:r>
            <a:endParaRPr lang="en-US" sz="900" dirty="0" smtClean="0">
              <a:latin typeface="Verdana" pitchFamily="34" charset="0"/>
            </a:endParaRPr>
          </a:p>
          <a:p>
            <a:endParaRPr lang="en-US" sz="900" dirty="0" smtClean="0">
              <a:latin typeface="Verdana" pitchFamily="34" charset="0"/>
            </a:endParaRPr>
          </a:p>
        </p:txBody>
      </p:sp>
      <p:sp>
        <p:nvSpPr>
          <p:cNvPr id="6" name="Rectangle 5"/>
          <p:cNvSpPr/>
          <p:nvPr/>
        </p:nvSpPr>
        <p:spPr>
          <a:xfrm>
            <a:off x="5562600" y="7086600"/>
            <a:ext cx="3048000" cy="338554"/>
          </a:xfrm>
          <a:prstGeom prst="rect">
            <a:avLst/>
          </a:prstGeom>
        </p:spPr>
        <p:txBody>
          <a:bodyPr wrap="square">
            <a:spAutoFit/>
          </a:bodyPr>
          <a:lstStyle/>
          <a:p>
            <a:r>
              <a:rPr lang="en-US" sz="800" dirty="0" smtClean="0"/>
              <a:t>Oregon  Dept. of Education… Office of Assessment and Information Services 2006-2008 Sample Test, Grade 4</a:t>
            </a:r>
            <a:endParaRPr lang="en-US" sz="800" dirty="0" smtClean="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457200" y="304800"/>
            <a:ext cx="4267200" cy="6924973"/>
          </a:xfrm>
          <a:prstGeom prst="rect">
            <a:avLst/>
          </a:prstGeom>
        </p:spPr>
        <p:txBody>
          <a:bodyPr wrap="square">
            <a:spAutoFit/>
          </a:bodyPr>
          <a:lstStyle/>
          <a:p>
            <a:r>
              <a:rPr lang="en-US" sz="1000" dirty="0" smtClean="0">
                <a:latin typeface="Verdana" pitchFamily="34" charset="0"/>
              </a:rPr>
              <a:t>Mandy’s fame spread quickly. Before long, she was umpiring games in North and South Dakota, Iowa, Minnesota, and Nebraska. Flyers, sent out to announce upcoming games, called Mandy the “World Champion Woman Umpire.” Her uniform was a long blue skirt, a black necktie, and a white blouse with UMPS stenciled across the front. Mandy kept her long dark hair tucked inside a peaked cap. She commanded respect and attention—players never said, “Kill the umpire!” They argued more politely, asking, “Beg your pardon, Miss Umpire, but wasn’t that one a bit high?”</a:t>
            </a:r>
          </a:p>
          <a:p>
            <a:endParaRPr lang="en-US" sz="1000" dirty="0" smtClean="0">
              <a:latin typeface="Verdana" pitchFamily="34" charset="0"/>
            </a:endParaRPr>
          </a:p>
          <a:p>
            <a:r>
              <a:rPr lang="en-US" sz="1000" dirty="0" smtClean="0">
                <a:latin typeface="Verdana" pitchFamily="34" charset="0"/>
              </a:rPr>
              <a:t>Mandy is recognized in the Baseball Hall of Fame in</a:t>
            </a:r>
          </a:p>
          <a:p>
            <a:r>
              <a:rPr lang="en-US" sz="1000" dirty="0" smtClean="0">
                <a:latin typeface="Verdana" pitchFamily="34" charset="0"/>
              </a:rPr>
              <a:t>Cooperstown, New York; the Women’s Sports Hall of Fame; and the Woman’s Sports Foundation in San Francisco, California. In 1912, she held the world record for a woman throwing a baseball: 279 feet.</a:t>
            </a:r>
          </a:p>
          <a:p>
            <a:endParaRPr lang="en-US" sz="1000" dirty="0" smtClean="0">
              <a:latin typeface="Verdana" pitchFamily="34" charset="0"/>
            </a:endParaRPr>
          </a:p>
          <a:p>
            <a:r>
              <a:rPr lang="en-US" sz="1000" dirty="0" smtClean="0">
                <a:latin typeface="Verdana" pitchFamily="34" charset="0"/>
              </a:rPr>
              <a:t>Mandy’s earnings for her work as an umpire came in especially handy. She put herself through college and became a teacher and coach, organizing teams and encouraging athletes wherever she lived. Mandy died in 1971. People who knew her remember her for her work as an umpire, teacher, and coach, and because she loved helping people as much as she loved sports. </a:t>
            </a:r>
          </a:p>
          <a:p>
            <a:endParaRPr lang="en-US" sz="1000" dirty="0" smtClean="0">
              <a:latin typeface="Verdana" pitchFamily="34" charset="0"/>
            </a:endParaRPr>
          </a:p>
          <a:p>
            <a:endParaRPr lang="en-US" sz="1000" dirty="0" smtClean="0">
              <a:latin typeface="Verdana" pitchFamily="34" charset="0"/>
            </a:endParaRPr>
          </a:p>
          <a:p>
            <a:r>
              <a:rPr lang="en-US" sz="1000" b="1" i="1" dirty="0" smtClean="0">
                <a:latin typeface="Verdana" pitchFamily="34" charset="0"/>
              </a:rPr>
              <a:t>AMANDA CLEMENT: THE UMPIRE IN A SKIRT</a:t>
            </a:r>
          </a:p>
          <a:p>
            <a:endParaRPr lang="en-US" sz="1000" dirty="0" smtClean="0">
              <a:latin typeface="Verdana" pitchFamily="34" charset="0"/>
            </a:endParaRPr>
          </a:p>
          <a:p>
            <a:pPr marL="228600" indent="-228600">
              <a:buFont typeface="+mj-lt"/>
              <a:buAutoNum type="arabicPeriod"/>
            </a:pPr>
            <a:r>
              <a:rPr lang="en-US" sz="900" dirty="0" smtClean="0">
                <a:latin typeface="Verdana" pitchFamily="34" charset="0"/>
              </a:rPr>
              <a:t>The story says that Mandy finally persuaded her mother. When used this way, the word </a:t>
            </a:r>
            <a:r>
              <a:rPr lang="en-US" sz="900" i="1" dirty="0" smtClean="0">
                <a:latin typeface="Verdana" pitchFamily="34" charset="0"/>
              </a:rPr>
              <a:t>persuaded means</a:t>
            </a:r>
          </a:p>
          <a:p>
            <a:pPr marL="228600" indent="-228600">
              <a:buFont typeface="+mj-lt"/>
              <a:buAutoNum type="arabicPeriod"/>
            </a:pPr>
            <a:endParaRPr lang="en-US" sz="900" i="1" dirty="0" smtClean="0">
              <a:latin typeface="Verdana" pitchFamily="34" charset="0"/>
            </a:endParaRPr>
          </a:p>
          <a:p>
            <a:pPr marL="466725" indent="-228600">
              <a:buFont typeface="+mj-lt"/>
              <a:buAutoNum type="alphaUcPeriod"/>
            </a:pPr>
            <a:r>
              <a:rPr lang="en-US" sz="900" dirty="0" smtClean="0">
                <a:latin typeface="Verdana" pitchFamily="34" charset="0"/>
              </a:rPr>
              <a:t>convinced.</a:t>
            </a:r>
          </a:p>
          <a:p>
            <a:pPr marL="466725" indent="-228600">
              <a:buFont typeface="+mj-lt"/>
              <a:buAutoNum type="alphaUcPeriod"/>
            </a:pPr>
            <a:r>
              <a:rPr lang="en-US" sz="900" dirty="0" smtClean="0">
                <a:latin typeface="Verdana" pitchFamily="34" charset="0"/>
              </a:rPr>
              <a:t>told.</a:t>
            </a:r>
          </a:p>
          <a:p>
            <a:pPr marL="466725" indent="-228600">
              <a:buFont typeface="+mj-lt"/>
              <a:buAutoNum type="alphaUcPeriod"/>
            </a:pPr>
            <a:r>
              <a:rPr lang="en-US" sz="900" dirty="0" smtClean="0">
                <a:latin typeface="Verdana" pitchFamily="34" charset="0"/>
              </a:rPr>
              <a:t>helped.</a:t>
            </a:r>
          </a:p>
          <a:p>
            <a:pPr marL="466725" indent="-228600">
              <a:buFont typeface="+mj-lt"/>
              <a:buAutoNum type="alphaUcPeriod"/>
            </a:pPr>
            <a:r>
              <a:rPr lang="en-US" sz="900" dirty="0" smtClean="0">
                <a:latin typeface="Verdana" pitchFamily="34" charset="0"/>
              </a:rPr>
              <a:t>confused.</a:t>
            </a:r>
          </a:p>
          <a:p>
            <a:endParaRPr lang="en-US" sz="900" dirty="0" smtClean="0">
              <a:latin typeface="Verdana" pitchFamily="34" charset="0"/>
            </a:endParaRPr>
          </a:p>
          <a:p>
            <a:endParaRPr lang="en-US" sz="900" dirty="0" smtClean="0">
              <a:latin typeface="Verdana" pitchFamily="34" charset="0"/>
            </a:endParaRPr>
          </a:p>
          <a:p>
            <a:pPr marL="228600" indent="-228600">
              <a:buFont typeface="+mj-lt"/>
              <a:buAutoNum type="arabicPeriod" startAt="2"/>
            </a:pPr>
            <a:r>
              <a:rPr lang="en-US" sz="900" dirty="0" smtClean="0">
                <a:latin typeface="Verdana" pitchFamily="34" charset="0"/>
              </a:rPr>
              <a:t>Mandy wore her hair tucked inside a cap. What does the word </a:t>
            </a:r>
            <a:r>
              <a:rPr lang="en-US" sz="900" i="1" dirty="0" smtClean="0">
                <a:latin typeface="Verdana" pitchFamily="34" charset="0"/>
              </a:rPr>
              <a:t>tucked mean in </a:t>
            </a:r>
            <a:r>
              <a:rPr lang="en-US" sz="900" dirty="0" smtClean="0">
                <a:latin typeface="Verdana" pitchFamily="34" charset="0"/>
              </a:rPr>
              <a:t>this article?</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Long</a:t>
            </a:r>
          </a:p>
          <a:p>
            <a:pPr marL="466725" indent="-228600">
              <a:buFont typeface="+mj-lt"/>
              <a:buAutoNum type="alphaUcPeriod"/>
            </a:pPr>
            <a:r>
              <a:rPr lang="en-US" sz="900" dirty="0" smtClean="0">
                <a:latin typeface="Verdana" pitchFamily="34" charset="0"/>
              </a:rPr>
              <a:t>Hidden</a:t>
            </a:r>
          </a:p>
          <a:p>
            <a:pPr marL="466725" indent="-228600">
              <a:buFont typeface="+mj-lt"/>
              <a:buAutoNum type="alphaUcPeriod"/>
            </a:pPr>
            <a:r>
              <a:rPr lang="en-US" sz="900" dirty="0" smtClean="0">
                <a:latin typeface="Verdana" pitchFamily="34" charset="0"/>
              </a:rPr>
              <a:t>Rolled in a ball</a:t>
            </a:r>
          </a:p>
          <a:p>
            <a:pPr marL="466725" indent="-228600">
              <a:buFont typeface="+mj-lt"/>
              <a:buAutoNum type="alphaUcPeriod"/>
            </a:pPr>
            <a:r>
              <a:rPr lang="en-US" sz="900" dirty="0" smtClean="0">
                <a:latin typeface="Verdana" pitchFamily="34" charset="0"/>
              </a:rPr>
              <a:t>Hanging down from</a:t>
            </a:r>
          </a:p>
          <a:p>
            <a:endParaRPr lang="en-US" sz="1000" dirty="0" smtClean="0">
              <a:latin typeface="Verdana" pitchFamily="34" charset="0"/>
            </a:endParaRPr>
          </a:p>
          <a:p>
            <a:endParaRPr lang="en-US" sz="1000" dirty="0">
              <a:latin typeface="Verdana" pitchFamily="34" charset="0"/>
            </a:endParaRPr>
          </a:p>
        </p:txBody>
      </p:sp>
      <p:sp>
        <p:nvSpPr>
          <p:cNvPr id="5" name="Rectangle 4"/>
          <p:cNvSpPr/>
          <p:nvPr/>
        </p:nvSpPr>
        <p:spPr>
          <a:xfrm>
            <a:off x="5562600" y="304800"/>
            <a:ext cx="4038600" cy="4231928"/>
          </a:xfrm>
          <a:prstGeom prst="rect">
            <a:avLst/>
          </a:prstGeom>
        </p:spPr>
        <p:txBody>
          <a:bodyPr wrap="square">
            <a:spAutoFit/>
          </a:bodyPr>
          <a:lstStyle/>
          <a:p>
            <a:r>
              <a:rPr lang="en-US" sz="1400" b="1" i="1" dirty="0" smtClean="0">
                <a:effectLst>
                  <a:outerShdw blurRad="38100" dist="38100" dir="2700000" algn="tl">
                    <a:srgbClr val="000000">
                      <a:alpha val="43137"/>
                    </a:srgbClr>
                  </a:outerShdw>
                </a:effectLst>
                <a:latin typeface="Verdana" pitchFamily="34" charset="0"/>
              </a:rPr>
              <a:t>The Ant and the Elephant</a:t>
            </a:r>
          </a:p>
          <a:p>
            <a:r>
              <a:rPr lang="en-US" sz="1000" b="1" i="1" dirty="0" smtClean="0">
                <a:latin typeface="Verdana" pitchFamily="34" charset="0"/>
              </a:rPr>
              <a:t>A Retelling of an Aesop Fable</a:t>
            </a:r>
          </a:p>
          <a:p>
            <a:endParaRPr lang="en-US" sz="1000" i="1" dirty="0" smtClean="0">
              <a:latin typeface="Verdana" pitchFamily="34" charset="0"/>
            </a:endParaRPr>
          </a:p>
          <a:p>
            <a:r>
              <a:rPr lang="en-US" sz="900" dirty="0" smtClean="0">
                <a:latin typeface="Verdana" pitchFamily="34" charset="0"/>
              </a:rPr>
              <a:t>There was once a lonely little ant stranded on a blade of grass in the middle of a river.  He had climbed unto the blade to get a better view and then found he couldn’t get off!   He called out for help but none of the other jungle animals would stop by to help him.  They all refused to help a </a:t>
            </a:r>
            <a:r>
              <a:rPr lang="en-US" sz="900" b="1" i="1" u="sng" dirty="0" smtClean="0">
                <a:latin typeface="Verdana" pitchFamily="34" charset="0"/>
              </a:rPr>
              <a:t>“lowly little ant.”</a:t>
            </a:r>
          </a:p>
          <a:p>
            <a:endParaRPr lang="en-US" sz="900" dirty="0" smtClean="0">
              <a:latin typeface="Verdana" pitchFamily="34" charset="0"/>
            </a:endParaRPr>
          </a:p>
          <a:p>
            <a:r>
              <a:rPr lang="en-US" sz="900" dirty="0" smtClean="0">
                <a:latin typeface="Verdana" pitchFamily="34" charset="0"/>
              </a:rPr>
              <a:t>The ant was about to give up when an elephant stomped by and noticed the little creature on the blade of grass.“ Don’t worry little ant,” the elephant said.</a:t>
            </a:r>
          </a:p>
          <a:p>
            <a:endParaRPr lang="en-US" sz="900" dirty="0" smtClean="0">
              <a:latin typeface="Verdana" pitchFamily="34" charset="0"/>
            </a:endParaRPr>
          </a:p>
          <a:p>
            <a:r>
              <a:rPr lang="en-US" sz="900" dirty="0" smtClean="0">
                <a:latin typeface="Verdana" pitchFamily="34" charset="0"/>
              </a:rPr>
              <a:t>The elephant </a:t>
            </a:r>
            <a:r>
              <a:rPr lang="en-US" sz="900" b="1" i="1" u="sng" dirty="0" smtClean="0">
                <a:latin typeface="Verdana" pitchFamily="34" charset="0"/>
              </a:rPr>
              <a:t>commenced </a:t>
            </a:r>
            <a:r>
              <a:rPr lang="en-US" sz="900" dirty="0" smtClean="0">
                <a:latin typeface="Verdana" pitchFamily="34" charset="0"/>
              </a:rPr>
              <a:t>to pulling a huge tree out of the ground with its strong muscular trunk and then laid it in the river by the blade of grass. The little ant happily climbed up the tree out of the river and said, “Thank you Elephant for saving me.”</a:t>
            </a:r>
          </a:p>
          <a:p>
            <a:endParaRPr lang="en-US" sz="900" dirty="0" smtClean="0">
              <a:latin typeface="Verdana" pitchFamily="34" charset="0"/>
            </a:endParaRPr>
          </a:p>
          <a:p>
            <a:r>
              <a:rPr lang="en-US" sz="900" dirty="0" smtClean="0">
                <a:latin typeface="Verdana" pitchFamily="34" charset="0"/>
              </a:rPr>
              <a:t>The elephant was a kind animal and helped many other animals when they needed help as he traveled through the jungle.   However, none of the other animals thanked the elephant (as the ant had!).   This made the elephant said but he helped them anyway.</a:t>
            </a:r>
          </a:p>
          <a:p>
            <a:endParaRPr lang="en-US" sz="900" dirty="0" smtClean="0">
              <a:latin typeface="Verdana" pitchFamily="34" charset="0"/>
            </a:endParaRPr>
          </a:p>
          <a:p>
            <a:r>
              <a:rPr lang="en-US" sz="900" dirty="0" smtClean="0">
                <a:latin typeface="Verdana" pitchFamily="34" charset="0"/>
              </a:rPr>
              <a:t>Then one day the elephant falls into a deep ravine and can’t get out.  He yells out many times for help as other animals pass him by.  When he is ready to give up and die, a horde of ants crawl down into the ravine and carry him to safety.</a:t>
            </a:r>
          </a:p>
          <a:p>
            <a:endParaRPr lang="en-US" sz="1000" dirty="0" smtClean="0">
              <a:latin typeface="Verdana" pitchFamily="34" charset="0"/>
            </a:endParaRPr>
          </a:p>
        </p:txBody>
      </p:sp>
      <p:sp>
        <p:nvSpPr>
          <p:cNvPr id="6" name="Rectangle 5"/>
          <p:cNvSpPr/>
          <p:nvPr/>
        </p:nvSpPr>
        <p:spPr>
          <a:xfrm>
            <a:off x="5562600" y="4495800"/>
            <a:ext cx="4114800" cy="2585323"/>
          </a:xfrm>
          <a:prstGeom prst="rect">
            <a:avLst/>
          </a:prstGeom>
        </p:spPr>
        <p:txBody>
          <a:bodyPr wrap="square">
            <a:spAutoFit/>
          </a:bodyPr>
          <a:lstStyle/>
          <a:p>
            <a:r>
              <a:rPr lang="en-US" sz="900" b="1" i="1" dirty="0" smtClean="0">
                <a:latin typeface="Verdana" pitchFamily="34" charset="0"/>
              </a:rPr>
              <a:t>The Ant and the Elephant</a:t>
            </a:r>
          </a:p>
          <a:p>
            <a:endParaRPr lang="en-US" sz="900" dirty="0" smtClean="0">
              <a:latin typeface="Verdana" pitchFamily="34" charset="0"/>
            </a:endParaRPr>
          </a:p>
          <a:p>
            <a:pPr marL="228600" indent="-228600">
              <a:buFont typeface="+mj-lt"/>
              <a:buAutoNum type="arabicPeriod" startAt="7"/>
            </a:pPr>
            <a:r>
              <a:rPr lang="en-US" sz="900" dirty="0" smtClean="0">
                <a:latin typeface="Verdana" pitchFamily="34" charset="0"/>
              </a:rPr>
              <a:t>They all refused to help a </a:t>
            </a:r>
            <a:r>
              <a:rPr lang="en-US" sz="900" b="1" i="1" u="sng" dirty="0" smtClean="0">
                <a:latin typeface="Verdana" pitchFamily="34" charset="0"/>
              </a:rPr>
              <a:t>“lowly little ant.” </a:t>
            </a:r>
            <a:r>
              <a:rPr lang="en-US" sz="900" dirty="0" smtClean="0">
                <a:latin typeface="Verdana" pitchFamily="34" charset="0"/>
              </a:rPr>
              <a:t> What does </a:t>
            </a:r>
            <a:r>
              <a:rPr lang="en-US" sz="900" i="1" dirty="0" smtClean="0">
                <a:latin typeface="Verdana" pitchFamily="34" charset="0"/>
              </a:rPr>
              <a:t>lowly little ant </a:t>
            </a:r>
            <a:r>
              <a:rPr lang="en-US" sz="900" dirty="0" smtClean="0">
                <a:latin typeface="Verdana" pitchFamily="34" charset="0"/>
              </a:rPr>
              <a:t>mean in this fable?  Lowly means</a:t>
            </a:r>
            <a:endParaRPr lang="en-US" sz="900" b="1" i="1" u="sng" dirty="0" smtClean="0">
              <a:latin typeface="Verdana" pitchFamily="34" charset="0"/>
            </a:endParaRPr>
          </a:p>
          <a:p>
            <a:endParaRPr lang="en-US" sz="900" dirty="0" smtClean="0">
              <a:latin typeface="Verdana" pitchFamily="34" charset="0"/>
            </a:endParaRPr>
          </a:p>
          <a:p>
            <a:pPr marL="571500" indent="-228600">
              <a:buFont typeface="+mj-lt"/>
              <a:buAutoNum type="alphaUcPeriod"/>
            </a:pPr>
            <a:r>
              <a:rPr lang="en-US" sz="900" dirty="0" smtClean="0">
                <a:latin typeface="Verdana" pitchFamily="34" charset="0"/>
              </a:rPr>
              <a:t>common and not important.</a:t>
            </a:r>
          </a:p>
          <a:p>
            <a:pPr marL="571500" indent="-228600">
              <a:buFont typeface="+mj-lt"/>
              <a:buAutoNum type="alphaUcPeriod"/>
            </a:pPr>
            <a:r>
              <a:rPr lang="en-US" sz="900" dirty="0" smtClean="0">
                <a:latin typeface="Verdana" pitchFamily="34" charset="0"/>
              </a:rPr>
              <a:t>not a big animal.</a:t>
            </a:r>
          </a:p>
          <a:p>
            <a:pPr marL="571500" indent="-228600">
              <a:buFont typeface="+mj-lt"/>
              <a:buAutoNum type="alphaUcPeriod"/>
            </a:pPr>
            <a:r>
              <a:rPr lang="en-US" sz="900" dirty="0" smtClean="0">
                <a:latin typeface="Verdana" pitchFamily="34" charset="0"/>
              </a:rPr>
              <a:t>Alone.</a:t>
            </a:r>
          </a:p>
          <a:p>
            <a:pPr marL="571500" indent="-228600">
              <a:buFont typeface="+mj-lt"/>
              <a:buAutoNum type="alphaUcPeriod"/>
            </a:pPr>
            <a:r>
              <a:rPr lang="en-US" sz="900" dirty="0" smtClean="0">
                <a:latin typeface="Verdana" pitchFamily="34" charset="0"/>
              </a:rPr>
              <a:t>not as high as some animals.</a:t>
            </a:r>
          </a:p>
          <a:p>
            <a:pPr marL="571500" indent="-228600">
              <a:buFont typeface="+mj-lt"/>
              <a:buAutoNum type="alphaUcPeriod"/>
            </a:pPr>
            <a:endParaRPr lang="en-US" sz="900" dirty="0" smtClean="0">
              <a:latin typeface="Verdana" pitchFamily="34" charset="0"/>
            </a:endParaRPr>
          </a:p>
          <a:p>
            <a:pPr marL="571500" indent="-228600"/>
            <a:endParaRPr lang="en-US" sz="900" dirty="0" smtClean="0">
              <a:latin typeface="Verdana" pitchFamily="34" charset="0"/>
            </a:endParaRPr>
          </a:p>
          <a:p>
            <a:pPr marL="228600" indent="-228600">
              <a:buFont typeface="+mj-lt"/>
              <a:buAutoNum type="arabicPeriod" startAt="8"/>
            </a:pPr>
            <a:r>
              <a:rPr lang="en-US" sz="900" dirty="0" smtClean="0">
                <a:latin typeface="Verdana" pitchFamily="34" charset="0"/>
              </a:rPr>
              <a:t>The elephant </a:t>
            </a:r>
            <a:r>
              <a:rPr lang="en-US" sz="900" b="1" i="1" u="sng" dirty="0" smtClean="0">
                <a:latin typeface="Verdana" pitchFamily="34" charset="0"/>
              </a:rPr>
              <a:t>commenced </a:t>
            </a:r>
            <a:r>
              <a:rPr lang="en-US" sz="900" dirty="0" smtClean="0">
                <a:latin typeface="Verdana" pitchFamily="34" charset="0"/>
              </a:rPr>
              <a:t>to pulling a tree out of the ground.  Commenced means</a:t>
            </a:r>
          </a:p>
          <a:p>
            <a:endParaRPr lang="en-US" sz="900" dirty="0" smtClean="0">
              <a:latin typeface="Verdana" pitchFamily="34" charset="0"/>
            </a:endParaRPr>
          </a:p>
          <a:p>
            <a:pPr marL="571500" indent="-228600">
              <a:buFont typeface="+mj-lt"/>
              <a:buAutoNum type="alphaUcPeriod"/>
            </a:pPr>
            <a:r>
              <a:rPr lang="en-US" sz="900" dirty="0" smtClean="0">
                <a:latin typeface="Verdana" pitchFamily="34" charset="0"/>
              </a:rPr>
              <a:t>stopped.</a:t>
            </a:r>
          </a:p>
          <a:p>
            <a:pPr marL="571500" indent="-228600">
              <a:buFont typeface="+mj-lt"/>
              <a:buAutoNum type="alphaUcPeriod"/>
            </a:pPr>
            <a:r>
              <a:rPr lang="en-US" sz="900" dirty="0" smtClean="0">
                <a:latin typeface="Verdana" pitchFamily="34" charset="0"/>
              </a:rPr>
              <a:t>began.</a:t>
            </a:r>
          </a:p>
          <a:p>
            <a:pPr marL="571500" indent="-228600">
              <a:buFont typeface="+mj-lt"/>
              <a:buAutoNum type="alphaUcPeriod"/>
            </a:pPr>
            <a:r>
              <a:rPr lang="en-US" sz="900" dirty="0" smtClean="0">
                <a:latin typeface="Verdana" pitchFamily="34" charset="0"/>
              </a:rPr>
              <a:t>could not.</a:t>
            </a:r>
          </a:p>
          <a:p>
            <a:pPr marL="571500" indent="-228600">
              <a:buFont typeface="+mj-lt"/>
              <a:buAutoNum type="alphaUcPeriod"/>
            </a:pPr>
            <a:r>
              <a:rPr lang="en-US" sz="900" dirty="0" smtClean="0">
                <a:latin typeface="Verdana" pitchFamily="34" charset="0"/>
              </a:rPr>
              <a:t>asked permission.</a:t>
            </a:r>
          </a:p>
        </p:txBody>
      </p:sp>
      <p:sp>
        <p:nvSpPr>
          <p:cNvPr id="7" name="Rectangle 6"/>
          <p:cNvSpPr/>
          <p:nvPr/>
        </p:nvSpPr>
        <p:spPr>
          <a:xfrm>
            <a:off x="5638800" y="7239000"/>
            <a:ext cx="2040943" cy="246221"/>
          </a:xfrm>
          <a:prstGeom prst="rect">
            <a:avLst/>
          </a:prstGeom>
        </p:spPr>
        <p:txBody>
          <a:bodyPr wrap="none">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dirty="0" smtClean="0"/>
              <a:t>© </a:t>
            </a:r>
            <a:r>
              <a:rPr lang="en-US" sz="800" dirty="0" smtClean="0">
                <a:latin typeface="Verdana" pitchFamily="34" charset="0"/>
              </a:rPr>
              <a:t>Rick and Susan Richmond - 2011</a:t>
            </a:r>
            <a:endParaRPr lang="en-US" sz="800" dirty="0">
              <a:latin typeface="Verdana" pitchFamily="34" charset="0"/>
            </a:endParaRPr>
          </a:p>
        </p:txBody>
      </p:sp>
      <p:sp>
        <p:nvSpPr>
          <p:cNvPr id="8" name="Rectangle 7"/>
          <p:cNvSpPr/>
          <p:nvPr/>
        </p:nvSpPr>
        <p:spPr>
          <a:xfrm>
            <a:off x="457200" y="7162800"/>
            <a:ext cx="3048000" cy="338554"/>
          </a:xfrm>
          <a:prstGeom prst="rect">
            <a:avLst/>
          </a:prstGeom>
        </p:spPr>
        <p:txBody>
          <a:bodyPr wrap="square">
            <a:spAutoFit/>
          </a:bodyPr>
          <a:lstStyle/>
          <a:p>
            <a:r>
              <a:rPr lang="en-US" sz="800" dirty="0" smtClean="0"/>
              <a:t>Oregon  Dept. of Education… Office of Assessment and Information Services 2006-2008 Sample Test, Grade 4</a:t>
            </a:r>
            <a:endParaRPr lang="en-US" sz="800" dirty="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562600" y="317004"/>
            <a:ext cx="4038600" cy="6617196"/>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I’M GOING TO BE FAMOUS</a:t>
            </a:r>
          </a:p>
          <a:p>
            <a:endParaRPr lang="en-US" sz="1000" i="1" dirty="0" smtClean="0">
              <a:latin typeface="Verdana" pitchFamily="34" charset="0"/>
            </a:endParaRPr>
          </a:p>
          <a:p>
            <a:r>
              <a:rPr lang="en-US" sz="1000" i="1" dirty="0" smtClean="0">
                <a:latin typeface="Verdana" pitchFamily="34" charset="0"/>
              </a:rPr>
              <a:t>Read this fun story by Tom Birdseye about </a:t>
            </a:r>
            <a:r>
              <a:rPr lang="en-US" sz="1000" i="1" dirty="0" err="1" smtClean="0">
                <a:latin typeface="Verdana" pitchFamily="34" charset="0"/>
              </a:rPr>
              <a:t>Arlo</a:t>
            </a:r>
            <a:r>
              <a:rPr lang="en-US" sz="1000" i="1" dirty="0" smtClean="0">
                <a:latin typeface="Verdana" pitchFamily="34" charset="0"/>
              </a:rPr>
              <a:t> Moore who has taken on a huge challenge.</a:t>
            </a:r>
          </a:p>
          <a:p>
            <a:endParaRPr lang="en-US" sz="1000" i="1" dirty="0" smtClean="0">
              <a:latin typeface="Verdana" pitchFamily="34" charset="0"/>
            </a:endParaRPr>
          </a:p>
          <a:p>
            <a:r>
              <a:rPr lang="en-US" sz="1000" dirty="0" smtClean="0">
                <a:latin typeface="Verdana" pitchFamily="34" charset="0"/>
              </a:rPr>
              <a:t>I THOUGHT I WAS in big trouble, for sure.</a:t>
            </a:r>
          </a:p>
          <a:p>
            <a:endParaRPr lang="en-US" sz="1000" dirty="0" smtClean="0">
              <a:latin typeface="Verdana" pitchFamily="34" charset="0"/>
            </a:endParaRPr>
          </a:p>
          <a:p>
            <a:r>
              <a:rPr lang="en-US" sz="1000" dirty="0" smtClean="0">
                <a:latin typeface="Verdana" pitchFamily="34" charset="0"/>
              </a:rPr>
              <a:t>But Mr. Dayton wanted to hear my side of the story. So I</a:t>
            </a:r>
          </a:p>
          <a:p>
            <a:r>
              <a:rPr lang="en-US" sz="1000" dirty="0" smtClean="0">
                <a:latin typeface="Verdana" pitchFamily="34" charset="0"/>
              </a:rPr>
              <a:t>told him about trying to break a world record by eating</a:t>
            </a:r>
          </a:p>
          <a:p>
            <a:r>
              <a:rPr lang="en-US" sz="1000" dirty="0" smtClean="0">
                <a:latin typeface="Verdana" pitchFamily="34" charset="0"/>
              </a:rPr>
              <a:t>seventeen bananas in less than two minutes. And I told him about my bets with Kerry and John. And I even told him about the Positive Brain Approach that Ben and I are using. I told him about Murray, and how mad it makes me that everybody is telling me I can’t break a world record and that it’s stupid that I would even try. I told Mr. Dayton </a:t>
            </a:r>
            <a:r>
              <a:rPr lang="en-US" sz="1000" i="1" dirty="0" smtClean="0">
                <a:latin typeface="Verdana" pitchFamily="34" charset="0"/>
              </a:rPr>
              <a:t>everything.  </a:t>
            </a:r>
          </a:p>
          <a:p>
            <a:endParaRPr lang="en-US" sz="1000" dirty="0" smtClean="0">
              <a:latin typeface="Verdana" pitchFamily="34" charset="0"/>
            </a:endParaRPr>
          </a:p>
          <a:p>
            <a:r>
              <a:rPr lang="en-US" sz="1000" dirty="0" smtClean="0">
                <a:latin typeface="Verdana" pitchFamily="34" charset="0"/>
              </a:rPr>
              <a:t>Then I stood there like I’d been caught with my hand stuck in the cookie jar. And I waited.</a:t>
            </a:r>
          </a:p>
          <a:p>
            <a:endParaRPr lang="en-US" sz="1000" b="1" dirty="0" smtClean="0">
              <a:latin typeface="Verdana" pitchFamily="34" charset="0"/>
            </a:endParaRPr>
          </a:p>
          <a:p>
            <a:r>
              <a:rPr lang="en-US" sz="1000" b="1" dirty="0" smtClean="0">
                <a:latin typeface="Verdana" pitchFamily="34" charset="0"/>
              </a:rPr>
              <a:t> </a:t>
            </a:r>
            <a:r>
              <a:rPr lang="en-US" sz="1000" dirty="0" smtClean="0">
                <a:latin typeface="Verdana" pitchFamily="34" charset="0"/>
              </a:rPr>
              <a:t>Mr. Dayton looked at me really hard and twitched his</a:t>
            </a:r>
          </a:p>
          <a:p>
            <a:r>
              <a:rPr lang="en-US" sz="1000" dirty="0" smtClean="0">
                <a:latin typeface="Verdana" pitchFamily="34" charset="0"/>
              </a:rPr>
              <a:t>mustache again.</a:t>
            </a:r>
          </a:p>
          <a:p>
            <a:endParaRPr lang="en-US" sz="1000" dirty="0" smtClean="0">
              <a:latin typeface="Verdana" pitchFamily="34" charset="0"/>
            </a:endParaRPr>
          </a:p>
          <a:p>
            <a:r>
              <a:rPr lang="en-US" sz="1000" dirty="0" smtClean="0">
                <a:latin typeface="Verdana" pitchFamily="34" charset="0"/>
              </a:rPr>
              <a:t>“</a:t>
            </a:r>
            <a:r>
              <a:rPr lang="en-US" sz="1000" dirty="0" err="1" smtClean="0">
                <a:latin typeface="Verdana" pitchFamily="34" charset="0"/>
              </a:rPr>
              <a:t>Arlo</a:t>
            </a:r>
            <a:r>
              <a:rPr lang="en-US" sz="1000" dirty="0" smtClean="0">
                <a:latin typeface="Verdana" pitchFamily="34" charset="0"/>
              </a:rPr>
              <a:t>,” he said, “I don’t see anything wrong with trying to</a:t>
            </a:r>
          </a:p>
          <a:p>
            <a:r>
              <a:rPr lang="en-US" sz="1000" dirty="0" smtClean="0">
                <a:latin typeface="Verdana" pitchFamily="34" charset="0"/>
              </a:rPr>
              <a:t>break a world record.”</a:t>
            </a:r>
          </a:p>
          <a:p>
            <a:endParaRPr lang="en-US" sz="1000" dirty="0" smtClean="0">
              <a:latin typeface="Verdana" pitchFamily="34" charset="0"/>
            </a:endParaRPr>
          </a:p>
          <a:p>
            <a:r>
              <a:rPr lang="en-US" sz="1000" dirty="0" smtClean="0">
                <a:latin typeface="Verdana" pitchFamily="34" charset="0"/>
              </a:rPr>
              <a:t>I think I probably let out a big sigh then. “But,” Mr. Dayton said, “I can’t help but wonder why you really want to do it.”</a:t>
            </a:r>
          </a:p>
          <a:p>
            <a:r>
              <a:rPr lang="en-US" sz="1000" dirty="0" smtClean="0">
                <a:latin typeface="Verdana" pitchFamily="34" charset="0"/>
              </a:rPr>
              <a:t>That seemed a plain fact to me: I want to do it so I can be in the </a:t>
            </a:r>
            <a:r>
              <a:rPr lang="en-US" sz="1000" i="1" dirty="0" err="1" smtClean="0">
                <a:latin typeface="Verdana" pitchFamily="34" charset="0"/>
              </a:rPr>
              <a:t>Guiness</a:t>
            </a:r>
            <a:r>
              <a:rPr lang="en-US" sz="1000" i="1" dirty="0" smtClean="0">
                <a:latin typeface="Verdana" pitchFamily="34" charset="0"/>
              </a:rPr>
              <a:t> Book of World Records. It’ll be </a:t>
            </a:r>
            <a:r>
              <a:rPr lang="en-US" sz="1000" i="1" dirty="0" err="1" smtClean="0">
                <a:latin typeface="Verdana" pitchFamily="34" charset="0"/>
              </a:rPr>
              <a:t>Arlo</a:t>
            </a:r>
            <a:r>
              <a:rPr lang="en-US" sz="1000" i="1" dirty="0" smtClean="0">
                <a:latin typeface="Verdana" pitchFamily="34" charset="0"/>
              </a:rPr>
              <a:t> Moore, world-famous </a:t>
            </a:r>
            <a:r>
              <a:rPr lang="en-US" sz="1000" dirty="0" smtClean="0">
                <a:latin typeface="Verdana" pitchFamily="34" charset="0"/>
              </a:rPr>
              <a:t>banana-eater extraordinaire. I’ll be on TV. I’ll be in the movies. I’ll win my bets.</a:t>
            </a:r>
          </a:p>
          <a:p>
            <a:endParaRPr lang="en-US" sz="1000" dirty="0" smtClean="0">
              <a:latin typeface="Verdana" pitchFamily="34" charset="0"/>
            </a:endParaRPr>
          </a:p>
          <a:p>
            <a:r>
              <a:rPr lang="en-US" sz="1000" dirty="0" smtClean="0">
                <a:latin typeface="Verdana" pitchFamily="34" charset="0"/>
              </a:rPr>
              <a:t>“</a:t>
            </a:r>
            <a:r>
              <a:rPr lang="en-US" sz="1000" dirty="0" err="1" smtClean="0">
                <a:latin typeface="Verdana" pitchFamily="34" charset="0"/>
              </a:rPr>
              <a:t>Arlo</a:t>
            </a:r>
            <a:r>
              <a:rPr lang="en-US" sz="1000" dirty="0" smtClean="0">
                <a:latin typeface="Verdana" pitchFamily="34" charset="0"/>
              </a:rPr>
              <a:t>,” Mr. Dayton said.</a:t>
            </a:r>
          </a:p>
          <a:p>
            <a:endParaRPr lang="en-US" sz="1000" dirty="0" smtClean="0">
              <a:latin typeface="Verdana" pitchFamily="34" charset="0"/>
            </a:endParaRPr>
          </a:p>
          <a:p>
            <a:r>
              <a:rPr lang="en-US" sz="1000" dirty="0" smtClean="0">
                <a:latin typeface="Verdana" pitchFamily="34" charset="0"/>
              </a:rPr>
              <a:t>“Yes sir, Mr. Dayton,” I replied.</a:t>
            </a:r>
          </a:p>
          <a:p>
            <a:endParaRPr lang="en-US" sz="1000" dirty="0" smtClean="0">
              <a:latin typeface="Verdana" pitchFamily="34" charset="0"/>
            </a:endParaRPr>
          </a:p>
          <a:p>
            <a:r>
              <a:rPr lang="en-US" sz="1000" dirty="0" smtClean="0">
                <a:latin typeface="Verdana" pitchFamily="34" charset="0"/>
              </a:rPr>
              <a:t>“Think about why you are doing this. OK?”</a:t>
            </a:r>
          </a:p>
          <a:p>
            <a:endParaRPr lang="en-US" sz="1000" dirty="0" smtClean="0">
              <a:latin typeface="Verdana" pitchFamily="34" charset="0"/>
            </a:endParaRPr>
          </a:p>
          <a:p>
            <a:r>
              <a:rPr lang="en-US" sz="1000" dirty="0" smtClean="0">
                <a:latin typeface="Verdana" pitchFamily="34" charset="0"/>
              </a:rPr>
              <a:t>That sounded easy enough. I’ve already thought about it</a:t>
            </a:r>
          </a:p>
          <a:p>
            <a:r>
              <a:rPr lang="en-US" sz="1000" dirty="0" smtClean="0">
                <a:latin typeface="Verdana" pitchFamily="34" charset="0"/>
              </a:rPr>
              <a:t>enough to turn an apple brown.</a:t>
            </a:r>
          </a:p>
          <a:p>
            <a:endParaRPr lang="en-US" sz="1000" dirty="0" smtClean="0">
              <a:latin typeface="Verdana" pitchFamily="34" charset="0"/>
            </a:endParaRPr>
          </a:p>
        </p:txBody>
      </p:sp>
      <p:pic>
        <p:nvPicPr>
          <p:cNvPr id="7" name="Picture 2" descr="RMS Titanic 3.jpg">
            <a:hlinkClick r:id="rId3"/>
          </p:cNvPr>
          <p:cNvPicPr>
            <a:picLocks noChangeAspect="1" noChangeArrowheads="1"/>
          </p:cNvPicPr>
          <p:nvPr/>
        </p:nvPicPr>
        <p:blipFill>
          <a:blip r:embed="rId4"/>
          <a:srcRect/>
          <a:stretch>
            <a:fillRect/>
          </a:stretch>
        </p:blipFill>
        <p:spPr bwMode="auto">
          <a:xfrm>
            <a:off x="1447800" y="5257800"/>
            <a:ext cx="1752600" cy="129108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Rectangle 7"/>
          <p:cNvSpPr/>
          <p:nvPr/>
        </p:nvSpPr>
        <p:spPr>
          <a:xfrm>
            <a:off x="457200" y="304800"/>
            <a:ext cx="4038600" cy="4632037"/>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The Titanic</a:t>
            </a:r>
          </a:p>
          <a:p>
            <a:endParaRPr lang="en-US" sz="1100" i="1" dirty="0" smtClean="0">
              <a:latin typeface="Verdana" pitchFamily="34" charset="0"/>
            </a:endParaRPr>
          </a:p>
          <a:p>
            <a:r>
              <a:rPr lang="en-US" sz="1000" dirty="0" smtClean="0">
                <a:latin typeface="Verdana" pitchFamily="34" charset="0"/>
              </a:rPr>
              <a:t>The Titanic was the largest passenger steamship in the world in 1912.   It was designed by experienced engineers and used advanced technologies available for the time.  She was so well built that everyone said she would never sink.</a:t>
            </a:r>
          </a:p>
          <a:p>
            <a:endParaRPr lang="en-US" sz="1000" dirty="0" smtClean="0">
              <a:latin typeface="Verdana" pitchFamily="34" charset="0"/>
            </a:endParaRPr>
          </a:p>
          <a:p>
            <a:r>
              <a:rPr lang="en-US" sz="1000" dirty="0" smtClean="0">
                <a:latin typeface="Verdana" pitchFamily="34" charset="0"/>
              </a:rPr>
              <a:t>It was April 10</a:t>
            </a:r>
            <a:r>
              <a:rPr lang="en-US" sz="1000" baseline="30000" dirty="0" smtClean="0">
                <a:latin typeface="Verdana" pitchFamily="34" charset="0"/>
              </a:rPr>
              <a:t>th</a:t>
            </a:r>
            <a:r>
              <a:rPr lang="en-US" sz="1000" dirty="0" smtClean="0">
                <a:latin typeface="Verdana" pitchFamily="34" charset="0"/>
              </a:rPr>
              <a:t>, 1912 to be exact when she set off on her first voyage from Southampton, England to New York City.</a:t>
            </a:r>
          </a:p>
          <a:p>
            <a:endParaRPr lang="en-US" sz="1000" dirty="0" smtClean="0">
              <a:latin typeface="Verdana" pitchFamily="34" charset="0"/>
            </a:endParaRPr>
          </a:p>
          <a:p>
            <a:r>
              <a:rPr lang="en-US" sz="1000" dirty="0" smtClean="0">
                <a:latin typeface="Verdana" pitchFamily="34" charset="0"/>
              </a:rPr>
              <a:t>Then, only after four days into her journey across the Atlantic Ocean the Titanic struck an iceberg and 11:40 P.M. and by 2:20 A.M. the </a:t>
            </a:r>
            <a:r>
              <a:rPr lang="en-US" sz="1000" b="1" u="sng" dirty="0" smtClean="0">
                <a:latin typeface="Verdana" pitchFamily="34" charset="0"/>
              </a:rPr>
              <a:t>“Unsinkable Titanic,” </a:t>
            </a:r>
            <a:r>
              <a:rPr lang="en-US" sz="1000" dirty="0" smtClean="0">
                <a:latin typeface="Verdana" pitchFamily="34" charset="0"/>
              </a:rPr>
              <a:t>sank to the bottom of the sea.</a:t>
            </a:r>
          </a:p>
          <a:p>
            <a:endParaRPr lang="en-US" sz="1000" dirty="0" smtClean="0">
              <a:latin typeface="Verdana" pitchFamily="34" charset="0"/>
            </a:endParaRPr>
          </a:p>
          <a:p>
            <a:r>
              <a:rPr lang="en-US" sz="1000" dirty="0" smtClean="0">
                <a:latin typeface="Verdana" pitchFamily="34" charset="0"/>
              </a:rPr>
              <a:t>There were only enough lifeboats for half of the people on board so many died.</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6"/>
            </a:pPr>
            <a:r>
              <a:rPr lang="en-US" sz="1000" dirty="0" smtClean="0">
                <a:latin typeface="Verdana" pitchFamily="34" charset="0"/>
              </a:rPr>
              <a:t>The author says the  </a:t>
            </a:r>
            <a:r>
              <a:rPr lang="en-US" sz="1000" b="1" u="sng" dirty="0" smtClean="0">
                <a:latin typeface="Verdana" pitchFamily="34" charset="0"/>
              </a:rPr>
              <a:t>“Unsinkable Titanic,” </a:t>
            </a:r>
            <a:r>
              <a:rPr lang="en-US" sz="1000" dirty="0" smtClean="0">
                <a:latin typeface="Verdana" pitchFamily="34" charset="0"/>
              </a:rPr>
              <a:t>sank….</a:t>
            </a:r>
          </a:p>
          <a:p>
            <a:endParaRPr lang="en-US" sz="1000" dirty="0" smtClean="0">
              <a:latin typeface="Verdana" pitchFamily="34" charset="0"/>
            </a:endParaRPr>
          </a:p>
          <a:p>
            <a:pPr marL="452438" indent="-228600">
              <a:buFont typeface="+mj-lt"/>
              <a:buAutoNum type="alphaUcPeriod"/>
            </a:pPr>
            <a:r>
              <a:rPr lang="en-US" sz="1000" dirty="0" smtClean="0">
                <a:latin typeface="Verdana" pitchFamily="34" charset="0"/>
              </a:rPr>
              <a:t>to show that the boat would not sink.</a:t>
            </a:r>
          </a:p>
          <a:p>
            <a:pPr marL="452438" indent="-228600">
              <a:buFont typeface="+mj-lt"/>
              <a:buAutoNum type="alphaUcPeriod"/>
            </a:pPr>
            <a:r>
              <a:rPr lang="en-US" sz="1000" dirty="0" smtClean="0">
                <a:latin typeface="Verdana" pitchFamily="34" charset="0"/>
              </a:rPr>
              <a:t>because although it was called </a:t>
            </a:r>
            <a:r>
              <a:rPr lang="en-US" sz="1000" i="1" dirty="0" smtClean="0">
                <a:latin typeface="Verdana" pitchFamily="34" charset="0"/>
              </a:rPr>
              <a:t>unsinkable</a:t>
            </a:r>
            <a:r>
              <a:rPr lang="en-US" sz="1000" dirty="0" smtClean="0">
                <a:latin typeface="Verdana" pitchFamily="34" charset="0"/>
              </a:rPr>
              <a:t>, it actually wasn’t.</a:t>
            </a:r>
          </a:p>
          <a:p>
            <a:pPr marL="452438" indent="-228600">
              <a:buFont typeface="+mj-lt"/>
              <a:buAutoNum type="alphaUcPeriod"/>
            </a:pPr>
            <a:r>
              <a:rPr lang="en-US" sz="1000" dirty="0" smtClean="0">
                <a:latin typeface="Verdana" pitchFamily="34" charset="0"/>
              </a:rPr>
              <a:t>to explain what happened.</a:t>
            </a:r>
          </a:p>
          <a:p>
            <a:pPr marL="452438" indent="-228600">
              <a:buFont typeface="+mj-lt"/>
              <a:buAutoNum type="alphaUcPeriod"/>
            </a:pPr>
            <a:r>
              <a:rPr lang="en-US" sz="1000" dirty="0" smtClean="0">
                <a:latin typeface="Verdana" pitchFamily="34" charset="0"/>
              </a:rPr>
              <a:t>to use the name Titanic for its readers.</a:t>
            </a:r>
          </a:p>
        </p:txBody>
      </p:sp>
      <p:sp>
        <p:nvSpPr>
          <p:cNvPr id="9" name="Rectangle 8"/>
          <p:cNvSpPr/>
          <p:nvPr/>
        </p:nvSpPr>
        <p:spPr>
          <a:xfrm>
            <a:off x="457200" y="7221379"/>
            <a:ext cx="2040943" cy="246221"/>
          </a:xfrm>
          <a:prstGeom prst="rect">
            <a:avLst/>
          </a:prstGeom>
        </p:spPr>
        <p:txBody>
          <a:bodyPr wrap="none">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dirty="0" smtClean="0"/>
              <a:t>© </a:t>
            </a:r>
            <a:r>
              <a:rPr lang="en-US" sz="800" dirty="0" smtClean="0">
                <a:latin typeface="Verdana" pitchFamily="34" charset="0"/>
              </a:rPr>
              <a:t>Rick and Susan Richmond - 2011</a:t>
            </a:r>
            <a:endParaRPr lang="en-US" sz="800" dirty="0">
              <a:latin typeface="Verdana" pitchFamily="34" charset="0"/>
            </a:endParaRPr>
          </a:p>
        </p:txBody>
      </p:sp>
      <p:sp>
        <p:nvSpPr>
          <p:cNvPr id="10" name="Rectangle 9"/>
          <p:cNvSpPr/>
          <p:nvPr/>
        </p:nvSpPr>
        <p:spPr>
          <a:xfrm>
            <a:off x="5562600" y="7086600"/>
            <a:ext cx="3048000" cy="338554"/>
          </a:xfrm>
          <a:prstGeom prst="rect">
            <a:avLst/>
          </a:prstGeom>
        </p:spPr>
        <p:txBody>
          <a:bodyPr wrap="square">
            <a:spAutoFit/>
          </a:bodyPr>
          <a:lstStyle/>
          <a:p>
            <a:r>
              <a:rPr lang="en-US" sz="800" dirty="0" smtClean="0"/>
              <a:t>Oregon  Dept. of Education… Office of Assessment and Information Services 2006-2008 Sample Test, Grade 4</a:t>
            </a:r>
            <a:endParaRPr lang="en-US" sz="800" dirty="0" smtClean="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1600200"/>
            <a:ext cx="3657600" cy="2893100"/>
          </a:xfrm>
          <a:prstGeom prst="rect">
            <a:avLst/>
          </a:prstGeom>
        </p:spPr>
        <p:txBody>
          <a:bodyPr wrap="square">
            <a:spAutoFit/>
          </a:bodyPr>
          <a:lstStyle/>
          <a:p>
            <a:r>
              <a:rPr lang="en-US" sz="1000" b="1" i="1" dirty="0" smtClean="0">
                <a:latin typeface="Verdana" pitchFamily="34" charset="0"/>
              </a:rPr>
              <a:t>I’M GOING TO BE FAMOUS</a:t>
            </a:r>
          </a:p>
          <a:p>
            <a:endParaRPr lang="en-US" sz="1000" b="1" i="1" dirty="0" smtClean="0">
              <a:latin typeface="Verdana" pitchFamily="34" charset="0"/>
            </a:endParaRPr>
          </a:p>
          <a:p>
            <a:pPr marL="228600" indent="-228600">
              <a:buFont typeface="+mj-lt"/>
              <a:buAutoNum type="arabicPeriod" startAt="3"/>
            </a:pPr>
            <a:r>
              <a:rPr lang="en-US" sz="900" dirty="0" err="1" smtClean="0">
                <a:latin typeface="Verdana" pitchFamily="34" charset="0"/>
              </a:rPr>
              <a:t>Arlo</a:t>
            </a:r>
            <a:r>
              <a:rPr lang="en-US" sz="900" dirty="0" smtClean="0">
                <a:latin typeface="Verdana" pitchFamily="34" charset="0"/>
              </a:rPr>
              <a:t> is told not to “let this interfere with your schoolwork.” </a:t>
            </a:r>
            <a:r>
              <a:rPr lang="en-US" sz="900" i="1" dirty="0" smtClean="0">
                <a:latin typeface="Verdana" pitchFamily="34" charset="0"/>
              </a:rPr>
              <a:t>Interfere means</a:t>
            </a:r>
          </a:p>
          <a:p>
            <a:endParaRPr lang="en-US" sz="900" i="1" dirty="0" smtClean="0">
              <a:latin typeface="Verdana" pitchFamily="34" charset="0"/>
            </a:endParaRPr>
          </a:p>
          <a:p>
            <a:pPr marL="457200" indent="-228600">
              <a:buFont typeface="+mj-lt"/>
              <a:buAutoNum type="alphaUcPeriod"/>
            </a:pPr>
            <a:r>
              <a:rPr lang="en-US" sz="900" dirty="0" smtClean="0">
                <a:latin typeface="Verdana" pitchFamily="34" charset="0"/>
              </a:rPr>
              <a:t>become a part of.</a:t>
            </a:r>
          </a:p>
          <a:p>
            <a:pPr marL="457200" indent="-228600">
              <a:buFont typeface="+mj-lt"/>
              <a:buAutoNum type="alphaUcPeriod"/>
            </a:pPr>
            <a:r>
              <a:rPr lang="en-US" sz="900" dirty="0" smtClean="0">
                <a:latin typeface="Verdana" pitchFamily="34" charset="0"/>
              </a:rPr>
              <a:t>be less important.</a:t>
            </a:r>
          </a:p>
          <a:p>
            <a:pPr marL="457200" indent="-228600">
              <a:buFont typeface="+mj-lt"/>
              <a:buAutoNum type="alphaUcPeriod"/>
            </a:pPr>
            <a:r>
              <a:rPr lang="en-US" sz="900" dirty="0" smtClean="0">
                <a:latin typeface="Verdana" pitchFamily="34" charset="0"/>
              </a:rPr>
              <a:t>get in the way.</a:t>
            </a:r>
          </a:p>
          <a:p>
            <a:pPr marL="457200" indent="-228600">
              <a:buFont typeface="+mj-lt"/>
              <a:buAutoNum type="alphaUcPeriod"/>
            </a:pPr>
            <a:r>
              <a:rPr lang="en-US" sz="900" dirty="0" smtClean="0">
                <a:latin typeface="Verdana" pitchFamily="34" charset="0"/>
              </a:rPr>
              <a:t>make afraid of.</a:t>
            </a:r>
          </a:p>
          <a:p>
            <a:endParaRPr lang="en-US" sz="900" dirty="0" smtClean="0">
              <a:latin typeface="Verdana" pitchFamily="34" charset="0"/>
            </a:endParaRPr>
          </a:p>
          <a:p>
            <a:endParaRPr lang="en-US" sz="900" dirty="0" smtClean="0">
              <a:latin typeface="Verdana" pitchFamily="34" charset="0"/>
            </a:endParaRPr>
          </a:p>
          <a:p>
            <a:pPr marL="228600" indent="-228600">
              <a:buFont typeface="+mj-lt"/>
              <a:buAutoNum type="arabicPeriod" startAt="4"/>
            </a:pPr>
            <a:r>
              <a:rPr lang="en-US" sz="900" dirty="0" smtClean="0">
                <a:latin typeface="Verdana" pitchFamily="34" charset="0"/>
              </a:rPr>
              <a:t>In the passage, </a:t>
            </a:r>
            <a:r>
              <a:rPr lang="en-US" sz="900" dirty="0" err="1" smtClean="0">
                <a:latin typeface="Verdana" pitchFamily="34" charset="0"/>
              </a:rPr>
              <a:t>Arlo</a:t>
            </a:r>
            <a:r>
              <a:rPr lang="en-US" sz="900" dirty="0" smtClean="0">
                <a:latin typeface="Verdana" pitchFamily="34" charset="0"/>
              </a:rPr>
              <a:t> talks of being “world-famous banana-eater extraordinaire.”</a:t>
            </a:r>
          </a:p>
          <a:p>
            <a:endParaRPr lang="en-US" sz="900" i="1" dirty="0" smtClean="0">
              <a:latin typeface="Verdana" pitchFamily="34" charset="0"/>
            </a:endParaRPr>
          </a:p>
          <a:p>
            <a:pPr>
              <a:tabLst>
                <a:tab pos="347663" algn="l"/>
              </a:tabLst>
            </a:pPr>
            <a:r>
              <a:rPr lang="en-US" sz="900" i="1" dirty="0" smtClean="0">
                <a:latin typeface="Verdana" pitchFamily="34" charset="0"/>
              </a:rPr>
              <a:t>	</a:t>
            </a:r>
            <a:r>
              <a:rPr lang="en-US" sz="900" b="1" i="1" dirty="0" smtClean="0">
                <a:latin typeface="Verdana" pitchFamily="34" charset="0"/>
              </a:rPr>
              <a:t>Extraordinaire most likely means very</a:t>
            </a:r>
          </a:p>
          <a:p>
            <a:endParaRPr lang="en-US" sz="900" i="1" dirty="0" smtClean="0">
              <a:latin typeface="Verdana" pitchFamily="34" charset="0"/>
            </a:endParaRPr>
          </a:p>
          <a:p>
            <a:pPr marL="457200" indent="-228600">
              <a:buFont typeface="+mj-lt"/>
              <a:buAutoNum type="alphaUcPeriod"/>
            </a:pPr>
            <a:r>
              <a:rPr lang="en-US" sz="900" dirty="0" smtClean="0">
                <a:latin typeface="Verdana" pitchFamily="34" charset="0"/>
              </a:rPr>
              <a:t>special.</a:t>
            </a:r>
          </a:p>
          <a:p>
            <a:pPr marL="457200" indent="-228600">
              <a:buFont typeface="+mj-lt"/>
              <a:buAutoNum type="alphaUcPeriod"/>
            </a:pPr>
            <a:r>
              <a:rPr lang="en-US" sz="900" dirty="0" smtClean="0">
                <a:latin typeface="Verdana" pitchFamily="34" charset="0"/>
              </a:rPr>
              <a:t>huge.</a:t>
            </a:r>
          </a:p>
          <a:p>
            <a:pPr marL="457200" indent="-228600">
              <a:buFont typeface="+mj-lt"/>
              <a:buAutoNum type="alphaUcPeriod"/>
            </a:pPr>
            <a:r>
              <a:rPr lang="en-US" sz="900" dirty="0" smtClean="0">
                <a:latin typeface="Verdana" pitchFamily="34" charset="0"/>
              </a:rPr>
              <a:t>ordinary.</a:t>
            </a:r>
          </a:p>
          <a:p>
            <a:pPr marL="457200" indent="-228600">
              <a:buFont typeface="+mj-lt"/>
              <a:buAutoNum type="alphaUcPeriod"/>
            </a:pPr>
            <a:r>
              <a:rPr lang="en-US" sz="900" dirty="0" smtClean="0">
                <a:latin typeface="Verdana" pitchFamily="34" charset="0"/>
              </a:rPr>
              <a:t>rich.</a:t>
            </a:r>
            <a:endParaRPr lang="en-US" sz="900" dirty="0">
              <a:latin typeface="Verdana" pitchFamily="34" charset="0"/>
            </a:endParaRPr>
          </a:p>
        </p:txBody>
      </p:sp>
      <p:pic>
        <p:nvPicPr>
          <p:cNvPr id="5" name="Picture 1"/>
          <p:cNvPicPr>
            <a:picLocks noChangeAspect="1" noChangeArrowheads="1"/>
          </p:cNvPicPr>
          <p:nvPr/>
        </p:nvPicPr>
        <p:blipFill>
          <a:blip r:embed="rId3"/>
          <a:srcRect/>
          <a:stretch>
            <a:fillRect/>
          </a:stretch>
        </p:blipFill>
        <p:spPr bwMode="auto">
          <a:xfrm>
            <a:off x="1447800" y="4724400"/>
            <a:ext cx="1828800" cy="1121869"/>
          </a:xfrm>
          <a:prstGeom prst="rect">
            <a:avLst/>
          </a:prstGeom>
          <a:noFill/>
          <a:ln w="9525">
            <a:noFill/>
            <a:miter lim="800000"/>
            <a:headEnd/>
            <a:tailEnd/>
          </a:ln>
          <a:effectLst>
            <a:softEdge rad="127000"/>
          </a:effectLst>
        </p:spPr>
      </p:pic>
      <p:sp>
        <p:nvSpPr>
          <p:cNvPr id="6" name="Rectangle 5"/>
          <p:cNvSpPr/>
          <p:nvPr/>
        </p:nvSpPr>
        <p:spPr>
          <a:xfrm>
            <a:off x="533400" y="304800"/>
            <a:ext cx="4267200" cy="861774"/>
          </a:xfrm>
          <a:prstGeom prst="rect">
            <a:avLst/>
          </a:prstGeom>
        </p:spPr>
        <p:txBody>
          <a:bodyPr wrap="square">
            <a:spAutoFit/>
          </a:bodyPr>
          <a:lstStyle/>
          <a:p>
            <a:r>
              <a:rPr lang="en-US" sz="1000" dirty="0" smtClean="0">
                <a:latin typeface="Verdana" pitchFamily="34" charset="0"/>
              </a:rPr>
              <a:t>“And don’t let this interfere with your schoolwork,” he added.</a:t>
            </a:r>
          </a:p>
          <a:p>
            <a:endParaRPr lang="en-US" sz="1000" dirty="0" smtClean="0">
              <a:latin typeface="Verdana" pitchFamily="34" charset="0"/>
            </a:endParaRPr>
          </a:p>
          <a:p>
            <a:r>
              <a:rPr lang="en-US" sz="1000" dirty="0" smtClean="0">
                <a:latin typeface="Verdana" pitchFamily="34" charset="0"/>
              </a:rPr>
              <a:t>That didn’t sound easy. But I figured I could manage to</a:t>
            </a:r>
          </a:p>
          <a:p>
            <a:r>
              <a:rPr lang="en-US" sz="1000" dirty="0" smtClean="0">
                <a:latin typeface="Verdana" pitchFamily="34" charset="0"/>
              </a:rPr>
              <a:t>pay better attention in class. And if I never talk to Murray the Nerd again, that would be too soon.</a:t>
            </a:r>
            <a:r>
              <a:rPr lang="en-US" sz="1000" b="1" dirty="0" smtClean="0">
                <a:latin typeface="Verdana" pitchFamily="34" charset="0"/>
              </a:rPr>
              <a:t> </a:t>
            </a:r>
          </a:p>
        </p:txBody>
      </p:sp>
      <p:sp>
        <p:nvSpPr>
          <p:cNvPr id="7" name="Rectangle 6"/>
          <p:cNvSpPr/>
          <p:nvPr/>
        </p:nvSpPr>
        <p:spPr>
          <a:xfrm>
            <a:off x="5562600" y="304800"/>
            <a:ext cx="4038600" cy="6017032"/>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Johnny Appleseed</a:t>
            </a:r>
          </a:p>
          <a:p>
            <a:endParaRPr lang="en-US" sz="1100" i="1"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Johnny Appleseed loved all animals (and even insects!)  Although he traveled westward to plant apple trees from Pennsylvania to Ohio, his love for animals was well known.</a:t>
            </a:r>
          </a:p>
          <a:p>
            <a:endParaRPr lang="en-US" sz="1000" dirty="0" smtClean="0">
              <a:latin typeface="Verdana" pitchFamily="34" charset="0"/>
            </a:endParaRPr>
          </a:p>
          <a:p>
            <a:r>
              <a:rPr lang="en-US" sz="1000" dirty="0" smtClean="0">
                <a:latin typeface="Verdana" pitchFamily="34" charset="0"/>
              </a:rPr>
              <a:t>One night while he was laying by his camp-fire he saw mosquitoes fly into the blaze.  He instantly </a:t>
            </a:r>
            <a:r>
              <a:rPr lang="en-US" sz="1000" b="1" u="sng" dirty="0" smtClean="0">
                <a:latin typeface="Verdana" pitchFamily="34" charset="0"/>
              </a:rPr>
              <a:t>extinguished </a:t>
            </a:r>
            <a:r>
              <a:rPr lang="en-US" sz="1000" dirty="0" smtClean="0">
                <a:latin typeface="Verdana" pitchFamily="34" charset="0"/>
              </a:rPr>
              <a:t> the fire so no more mosquitoes would die.  </a:t>
            </a:r>
          </a:p>
          <a:p>
            <a:endParaRPr lang="en-US" sz="1000" dirty="0" smtClean="0">
              <a:latin typeface="Verdana" pitchFamily="34" charset="0"/>
            </a:endParaRPr>
          </a:p>
          <a:p>
            <a:r>
              <a:rPr lang="en-US" sz="1000" dirty="0" smtClean="0">
                <a:latin typeface="Verdana" pitchFamily="34" charset="0"/>
              </a:rPr>
              <a:t>Another time he made a camp-fire during a terrible snowstorm near a hollow log.  When he discovered that a bear and her cubs lived in the log he moved his camp ground, rather than disturb the bear.</a:t>
            </a:r>
          </a:p>
          <a:p>
            <a:endParaRPr lang="en-US" sz="1000" dirty="0" smtClean="0">
              <a:latin typeface="Verdana" pitchFamily="34" charset="0"/>
            </a:endParaRPr>
          </a:p>
          <a:p>
            <a:r>
              <a:rPr lang="en-US" sz="1000" dirty="0" smtClean="0">
                <a:latin typeface="Verdana" pitchFamily="34" charset="0"/>
              </a:rPr>
              <a:t>Then the story of how he bought a horse with the little money he had because the horse was too ill to even stand up properly.   He bought a few grassy acres of land, put the horse on the property and eventually the horse recovered.</a:t>
            </a:r>
          </a:p>
          <a:p>
            <a:endParaRPr lang="en-US" sz="1000" dirty="0" smtClean="0">
              <a:latin typeface="Verdana" pitchFamily="34" charset="0"/>
            </a:endParaRPr>
          </a:p>
          <a:p>
            <a:r>
              <a:rPr lang="en-US" sz="1000" dirty="0" smtClean="0">
                <a:latin typeface="Verdana" pitchFamily="34" charset="0"/>
              </a:rPr>
              <a:t>What did Johnny do next?  He gave the now healthy horse to a needy person who promised to treat the horse with kindness.</a:t>
            </a:r>
          </a:p>
          <a:p>
            <a:endParaRPr lang="en-US" sz="1000" dirty="0" smtClean="0">
              <a:latin typeface="Verdana" pitchFamily="34" charset="0"/>
            </a:endParaRPr>
          </a:p>
          <a:p>
            <a:r>
              <a:rPr lang="en-US" sz="1000" dirty="0" smtClean="0">
                <a:latin typeface="Verdana" pitchFamily="34" charset="0"/>
              </a:rPr>
              <a:t>Johnny Appleseed spread love, kindness and charity wherever he went. </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5"/>
            </a:pPr>
            <a:r>
              <a:rPr lang="en-US" sz="1000" dirty="0" smtClean="0">
                <a:latin typeface="Verdana" pitchFamily="34" charset="0"/>
              </a:rPr>
              <a:t>The story says, </a:t>
            </a:r>
            <a:r>
              <a:rPr lang="en-US" sz="1000" i="1" dirty="0" smtClean="0">
                <a:latin typeface="Verdana" pitchFamily="34" charset="0"/>
              </a:rPr>
              <a:t>“He instantly </a:t>
            </a:r>
            <a:r>
              <a:rPr lang="en-US" sz="1000" b="1" i="1" u="sng" dirty="0" smtClean="0">
                <a:latin typeface="Verdana" pitchFamily="34" charset="0"/>
              </a:rPr>
              <a:t>extinguished </a:t>
            </a:r>
            <a:r>
              <a:rPr lang="en-US" sz="1000" i="1" dirty="0" smtClean="0">
                <a:latin typeface="Verdana" pitchFamily="34" charset="0"/>
              </a:rPr>
              <a:t> the fire</a:t>
            </a:r>
            <a:r>
              <a:rPr lang="en-US" sz="1000" dirty="0" smtClean="0">
                <a:latin typeface="Verdana" pitchFamily="34" charset="0"/>
              </a:rPr>
              <a:t>“ most likely means</a:t>
            </a:r>
          </a:p>
          <a:p>
            <a:endParaRPr lang="en-US" sz="1000" i="1" dirty="0" smtClean="0">
              <a:latin typeface="Verdana" pitchFamily="34" charset="0"/>
            </a:endParaRPr>
          </a:p>
          <a:p>
            <a:pPr marL="571500" indent="-228600">
              <a:buFont typeface="+mj-lt"/>
              <a:buAutoNum type="alphaUcPeriod"/>
            </a:pPr>
            <a:r>
              <a:rPr lang="en-US" sz="1000" dirty="0" smtClean="0">
                <a:latin typeface="Verdana" pitchFamily="34" charset="0"/>
              </a:rPr>
              <a:t>he was upset about the fire.</a:t>
            </a:r>
          </a:p>
          <a:p>
            <a:pPr marL="571500" indent="-228600">
              <a:buFont typeface="+mj-lt"/>
              <a:buAutoNum type="alphaUcPeriod"/>
            </a:pPr>
            <a:r>
              <a:rPr lang="en-US" sz="1000" dirty="0" smtClean="0">
                <a:latin typeface="Verdana" pitchFamily="34" charset="0"/>
              </a:rPr>
              <a:t>the fire was too hot for the mosquitoes.</a:t>
            </a:r>
          </a:p>
          <a:p>
            <a:pPr marL="571500" indent="-228600">
              <a:buFont typeface="+mj-lt"/>
              <a:buAutoNum type="alphaUcPeriod"/>
            </a:pPr>
            <a:r>
              <a:rPr lang="en-US" sz="1000" dirty="0" smtClean="0">
                <a:latin typeface="Verdana" pitchFamily="34" charset="0"/>
              </a:rPr>
              <a:t>Johnny put out the fire.</a:t>
            </a:r>
          </a:p>
          <a:p>
            <a:pPr marL="571500" indent="-228600">
              <a:buFont typeface="+mj-lt"/>
              <a:buAutoNum type="alphaUcPeriod"/>
            </a:pPr>
            <a:r>
              <a:rPr lang="en-US" sz="1000" dirty="0" smtClean="0">
                <a:latin typeface="Verdana" pitchFamily="34" charset="0"/>
              </a:rPr>
              <a:t>added more wood to the fire.</a:t>
            </a:r>
          </a:p>
        </p:txBody>
      </p:sp>
      <p:pic>
        <p:nvPicPr>
          <p:cNvPr id="8" name="Picture 2" descr="C:\Documents and Settings\Rick\Local Settings\Temporary Internet Files\Content.IE5\W6RHCJ6T\MC910216978[1].png"/>
          <p:cNvPicPr>
            <a:picLocks noChangeAspect="1" noChangeArrowheads="1"/>
          </p:cNvPicPr>
          <p:nvPr/>
        </p:nvPicPr>
        <p:blipFill>
          <a:blip r:embed="rId4" cstate="print"/>
          <a:srcRect/>
          <a:stretch>
            <a:fillRect/>
          </a:stretch>
        </p:blipFill>
        <p:spPr bwMode="auto">
          <a:xfrm rot="642631">
            <a:off x="8557047" y="261070"/>
            <a:ext cx="530884" cy="55109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2615</Words>
  <Application>Microsoft Office PowerPoint</Application>
  <PresentationFormat>Custom</PresentationFormat>
  <Paragraphs>296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118</cp:revision>
  <dcterms:created xsi:type="dcterms:W3CDTF">2010-03-15T16:13:22Z</dcterms:created>
  <dcterms:modified xsi:type="dcterms:W3CDTF">2012-01-25T02:37:38Z</dcterms:modified>
</cp:coreProperties>
</file>