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varScale="1">
        <p:scale>
          <a:sx n="88" d="100"/>
          <a:sy n="88" d="100"/>
        </p:scale>
        <p:origin x="-102" y="-45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sp>
        <p:nvSpPr>
          <p:cNvPr id="6" name="Rectangle 5"/>
          <p:cNvSpPr>
            <a:spLocks noChangeArrowheads="1"/>
          </p:cNvSpPr>
          <p:nvPr/>
        </p:nvSpPr>
        <p:spPr bwMode="auto">
          <a:xfrm>
            <a:off x="5486400" y="1752600"/>
            <a:ext cx="4267200" cy="46243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a:t>
            </a:r>
            <a:r>
              <a:rPr kumimoji="0" lang="en-US" sz="1400" b="1" i="0" u="sng" strike="noStrike" cap="none" normalizeH="0" dirty="0" smtClean="0">
                <a:ln>
                  <a:noFill/>
                </a:ln>
                <a:solidFill>
                  <a:schemeClr val="tx1"/>
                </a:solidFill>
                <a:effectLst/>
                <a:latin typeface="Verdana" pitchFamily="34" charset="0"/>
                <a:ea typeface="Calibri" pitchFamily="34" charset="0"/>
                <a:cs typeface="Times New Roman" pitchFamily="18" charset="0"/>
              </a:rPr>
              <a:t> 4-3</a:t>
            </a:r>
            <a:endParaRPr kumimoji="0" lang="en-US" sz="1400" b="1" i="0" u="sng"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lvl="0" algn="ctr" eaLnBrk="0" hangingPunct="0"/>
            <a:r>
              <a:rPr lang="en-US" sz="1050" dirty="0" smtClean="0">
                <a:latin typeface="Verdana" pitchFamily="34" charset="0"/>
                <a:ea typeface="Calibri" pitchFamily="34" charset="0"/>
                <a:cs typeface="Times New Roman" pitchFamily="18" charset="0"/>
              </a:rPr>
              <a:t>Specified State Standards Listed Under:</a:t>
            </a:r>
          </a:p>
          <a:p>
            <a:pPr lvl="0" algn="ctr" eaLnBrk="0" hangingPunct="0"/>
            <a:endParaRPr lang="en-US" sz="1800" b="1" u="sng" dirty="0" smtClean="0">
              <a:latin typeface="Verdana" pitchFamily="34" charset="0"/>
              <a:ea typeface="Calibri" pitchFamily="34" charset="0"/>
              <a:cs typeface="Times New Roman" pitchFamily="18" charset="0"/>
            </a:endParaRPr>
          </a:p>
          <a:p>
            <a:pPr lvl="0" algn="ctr" eaLnBrk="0" hangingPunct="0"/>
            <a:r>
              <a:rPr lang="en-US" sz="1800" b="1" u="sng" dirty="0" smtClean="0">
                <a:latin typeface="Verdana" pitchFamily="34" charset="0"/>
                <a:ea typeface="Calibri" pitchFamily="34" charset="0"/>
                <a:cs typeface="Times New Roman" pitchFamily="18" charset="0"/>
              </a:rPr>
              <a:t>Develop an Interpretation </a:t>
            </a:r>
          </a:p>
          <a:p>
            <a:pPr lvl="0" algn="ctr" eaLnBrk="0" hangingPunct="0"/>
            <a:r>
              <a:rPr lang="en-US" sz="1000" dirty="0" smtClean="0">
                <a:latin typeface="Verdana" pitchFamily="34" charset="0"/>
                <a:ea typeface="Calibri" pitchFamily="34" charset="0"/>
                <a:cs typeface="Times New Roman" pitchFamily="18" charset="0"/>
              </a:rPr>
              <a:t>(Includes Informational and Literary Text)</a:t>
            </a:r>
            <a:endParaRPr lang="en-US" sz="1000" dirty="0" smtClean="0">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p:txBody>
      </p:sp>
      <p:sp>
        <p:nvSpPr>
          <p:cNvPr id="7" name="Text Box 5"/>
          <p:cNvSpPr txBox="1">
            <a:spLocks noChangeArrowheads="1"/>
          </p:cNvSpPr>
          <p:nvPr/>
        </p:nvSpPr>
        <p:spPr bwMode="auto">
          <a:xfrm>
            <a:off x="5334000" y="7162800"/>
            <a:ext cx="44196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
        <p:nvSpPr>
          <p:cNvPr id="8" name="Text Box 2"/>
          <p:cNvSpPr txBox="1">
            <a:spLocks noChangeArrowheads="1"/>
          </p:cNvSpPr>
          <p:nvPr/>
        </p:nvSpPr>
        <p:spPr bwMode="auto">
          <a:xfrm>
            <a:off x="5638800" y="381000"/>
            <a:ext cx="39624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kumimoji="0" lang="en-US" sz="900" b="0" i="0" u="none" strike="noStrike" cap="none" normalizeH="0" baseline="0" dirty="0" smtClean="0">
                <a:ln>
                  <a:noFill/>
                </a:ln>
                <a:solidFill>
                  <a:schemeClr val="tx1"/>
                </a:solidFill>
                <a:effectLst/>
                <a:latin typeface="Calibri" pitchFamily="34" charset="0"/>
              </a:rPr>
              <a:t>Most questions for Grade 4  OAKS , </a:t>
            </a:r>
            <a:r>
              <a:rPr kumimoji="0" lang="en-US" sz="900" b="1" i="1" u="sng" strike="noStrike" cap="none" normalizeH="0" baseline="0" dirty="0" smtClean="0">
                <a:ln>
                  <a:noFill/>
                </a:ln>
                <a:solidFill>
                  <a:schemeClr val="tx1"/>
                </a:solidFill>
                <a:effectLst/>
                <a:latin typeface="Calibri" pitchFamily="34" charset="0"/>
              </a:rPr>
              <a:t>Develop an Interpretation, </a:t>
            </a:r>
            <a:r>
              <a:rPr kumimoji="0" lang="en-US" sz="900" b="0" i="0" u="none" strike="noStrike" cap="none" normalizeH="0" baseline="0" dirty="0" smtClean="0">
                <a:ln>
                  <a:noFill/>
                </a:ln>
                <a:solidFill>
                  <a:schemeClr val="tx1"/>
                </a:solidFill>
                <a:effectLst/>
                <a:latin typeface="Calibri" pitchFamily="34" charset="0"/>
              </a:rPr>
              <a:t>asks students to predict what would most likely happen next, what a character’s intent is and/or characters’ feelings  by drawing valid inferences and conclusions based on textual evidence and  interpreting the meaning of idioms within context. </a:t>
            </a:r>
            <a:endParaRPr lang="en-US" sz="9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4" name="TextBox 3"/>
          <p:cNvSpPr txBox="1"/>
          <p:nvPr/>
        </p:nvSpPr>
        <p:spPr>
          <a:xfrm>
            <a:off x="304800" y="2286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
        <p:nvSpPr>
          <p:cNvPr id="5" name="Rectangle 4"/>
          <p:cNvSpPr/>
          <p:nvPr/>
        </p:nvSpPr>
        <p:spPr>
          <a:xfrm>
            <a:off x="381000" y="588794"/>
            <a:ext cx="4495800" cy="6878806"/>
          </a:xfrm>
          <a:prstGeom prst="rect">
            <a:avLst/>
          </a:prstGeom>
        </p:spPr>
        <p:txBody>
          <a:bodyPr wrap="square">
            <a:spAutoFit/>
          </a:bodyPr>
          <a:lstStyle/>
          <a:p>
            <a:pPr lvl="0" algn="ctr"/>
            <a:r>
              <a:rPr lang="en-US" sz="24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lang="en-US" sz="2400" b="1" dirty="0" smtClean="0">
              <a:effectLst>
                <a:outerShdw blurRad="38100" dist="38100" dir="2700000" algn="tl">
                  <a:srgbClr val="000000">
                    <a:alpha val="43137"/>
                  </a:srgbClr>
                </a:outerShdw>
              </a:effectLst>
              <a:latin typeface="Verdana" pitchFamily="34" charset="0"/>
            </a:endParaRPr>
          </a:p>
          <a:p>
            <a:pPr lvl="0" eaLnBrk="0" hangingPunct="0"/>
            <a:endParaRPr lang="en-US" sz="900" u="sng" dirty="0" smtClean="0">
              <a:latin typeface="Verdana" pitchFamily="34" charset="0"/>
              <a:ea typeface="Calibri" pitchFamily="34" charset="0"/>
              <a:cs typeface="Times New Roman" pitchFamily="18" charset="0"/>
            </a:endParaRPr>
          </a:p>
          <a:p>
            <a:pPr lvl="0" algn="ctr" eaLnBrk="0" hangingPunct="0"/>
            <a:r>
              <a:rPr lang="en-US" sz="900" u="sng" dirty="0" smtClean="0">
                <a:latin typeface="Verdana" pitchFamily="34" charset="0"/>
                <a:ea typeface="Calibri" pitchFamily="34" charset="0"/>
                <a:cs typeface="Times New Roman" pitchFamily="18" charset="0"/>
              </a:rPr>
              <a:t>Oregon State Released Practice Tests</a:t>
            </a:r>
            <a:endParaRPr lang="en-US" sz="900" u="sng" dirty="0" smtClean="0">
              <a:latin typeface="Verdana" pitchFamily="34" charset="0"/>
            </a:endParaRPr>
          </a:p>
          <a:p>
            <a:pPr lvl="0" eaLnBrk="0" hangingPunct="0"/>
            <a:endParaRPr lang="en-US" sz="900" u="sng" dirty="0" smtClean="0">
              <a:latin typeface="Verdana" pitchFamily="34" charset="0"/>
              <a:ea typeface="Calibri" pitchFamily="34" charset="0"/>
              <a:cs typeface="Times New Roman" pitchFamily="18" charset="0"/>
            </a:endParaRPr>
          </a:p>
          <a:p>
            <a:pPr lvl="0" eaLnBrk="0" hangingPunct="0"/>
            <a:r>
              <a:rPr lang="en-US" sz="900" b="1" u="sng" dirty="0" smtClean="0">
                <a:latin typeface="Verdana" pitchFamily="34" charset="0"/>
                <a:ea typeface="Calibri" pitchFamily="34" charset="0"/>
                <a:cs typeface="Times New Roman" pitchFamily="18" charset="0"/>
              </a:rPr>
              <a:t>I. Develop an Interpretation</a:t>
            </a:r>
          </a:p>
          <a:p>
            <a:pPr lvl="0" eaLnBrk="0" hangingPunct="0"/>
            <a:r>
              <a:rPr lang="en-US" sz="900" dirty="0" smtClean="0">
                <a:latin typeface="Verdana" pitchFamily="34" charset="0"/>
                <a:ea typeface="Calibri" pitchFamily="34" charset="0"/>
                <a:cs typeface="Times New Roman" pitchFamily="18" charset="0"/>
              </a:rPr>
              <a:t>(Includes </a:t>
            </a:r>
            <a:r>
              <a:rPr lang="en-US" sz="900" b="1" u="sng" dirty="0" smtClean="0">
                <a:latin typeface="Verdana" pitchFamily="34" charset="0"/>
                <a:ea typeface="Calibri" pitchFamily="34" charset="0"/>
                <a:cs typeface="Times New Roman" pitchFamily="18" charset="0"/>
              </a:rPr>
              <a:t>Informational</a:t>
            </a:r>
            <a:r>
              <a:rPr lang="en-US" sz="900" dirty="0" smtClean="0">
                <a:latin typeface="Verdana" pitchFamily="34" charset="0"/>
                <a:ea typeface="Calibri" pitchFamily="34" charset="0"/>
                <a:cs typeface="Times New Roman" pitchFamily="18" charset="0"/>
              </a:rPr>
              <a:t> and Literary Text)</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dirty="0" smtClean="0">
                <a:latin typeface="Verdana" pitchFamily="34" charset="0"/>
                <a:ea typeface="Calibri" pitchFamily="34" charset="0"/>
                <a:cs typeface="Times New Roman" pitchFamily="18" charset="0"/>
              </a:rPr>
              <a:t>Other state practice tests may be included as credited.  Any other state practice released test included aligns with Oregon’s OAKS format and standards.</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b="1" dirty="0" smtClean="0">
                <a:latin typeface="Verdana" pitchFamily="34" charset="0"/>
                <a:ea typeface="Calibri" pitchFamily="34" charset="0"/>
                <a:cs typeface="Times New Roman" pitchFamily="18" charset="0"/>
              </a:rPr>
              <a:t>O.D.E. Standards in this booklet include:</a:t>
            </a:r>
            <a:endParaRPr lang="en-US" sz="900" b="1" dirty="0" smtClean="0">
              <a:latin typeface="Verdana" pitchFamily="34" charset="0"/>
            </a:endParaRPr>
          </a:p>
          <a:p>
            <a:pPr lvl="0" eaLnBrk="0" hangingPunct="0"/>
            <a:r>
              <a:rPr lang="en-US" sz="900" dirty="0" smtClean="0">
                <a:latin typeface="Verdana" pitchFamily="34" charset="0"/>
                <a:ea typeface="Calibri" pitchFamily="34" charset="0"/>
                <a:cs typeface="Times New Roman" pitchFamily="18" charset="0"/>
              </a:rPr>
              <a:t>(Note:  These specific standards are assessed under the English/Language Arts Standards heading:  </a:t>
            </a:r>
            <a:r>
              <a:rPr lang="en-US" sz="900" b="1" u="sng" dirty="0" smtClean="0">
                <a:latin typeface="Verdana" pitchFamily="34" charset="0"/>
                <a:ea typeface="Calibri" pitchFamily="34" charset="0"/>
                <a:cs typeface="Times New Roman" pitchFamily="18" charset="0"/>
              </a:rPr>
              <a:t>Develop an Interpretation </a:t>
            </a:r>
            <a:r>
              <a:rPr lang="en-US" sz="900" dirty="0" smtClean="0">
                <a:latin typeface="Verdana" pitchFamily="34" charset="0"/>
                <a:ea typeface="Calibri" pitchFamily="34" charset="0"/>
                <a:cs typeface="Times New Roman" pitchFamily="18" charset="0"/>
              </a:rPr>
              <a:t> or </a:t>
            </a:r>
            <a:r>
              <a:rPr lang="en-US" sz="900" b="1" u="sng" dirty="0" smtClean="0">
                <a:latin typeface="Verdana" pitchFamily="34" charset="0"/>
                <a:ea typeface="Calibri" pitchFamily="34" charset="0"/>
                <a:cs typeface="Times New Roman" pitchFamily="18" charset="0"/>
              </a:rPr>
              <a:t>D.I.</a:t>
            </a:r>
            <a:r>
              <a:rPr lang="en-US" sz="900" dirty="0" smtClean="0">
                <a:latin typeface="Verdana" pitchFamily="34" charset="0"/>
                <a:ea typeface="Calibri" pitchFamily="34" charset="0"/>
                <a:cs typeface="Times New Roman" pitchFamily="18" charset="0"/>
              </a:rPr>
              <a:t> on OAKS.)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marL="225425"/>
            <a:r>
              <a:rPr lang="en-US" sz="900" b="1" u="sng" dirty="0" smtClean="0">
                <a:latin typeface="Verdana" pitchFamily="34" charset="0"/>
              </a:rPr>
              <a:t>EL.04.RE.22 </a:t>
            </a:r>
            <a:r>
              <a:rPr lang="en-US" sz="900" dirty="0" smtClean="0">
                <a:latin typeface="Verdana" pitchFamily="34" charset="0"/>
              </a:rPr>
              <a:t>Make and confirm predictions about text by using prior knowledge and ideas presented in the text itself, including illustrations, titles, topic sentences, and important words. (Some of the skills and concepts in the preceding standard are assessed at the classroom level and others at the state level.)</a:t>
            </a:r>
          </a:p>
          <a:p>
            <a:pPr marL="225425"/>
            <a:r>
              <a:rPr lang="en-US" sz="900" dirty="0" smtClean="0">
                <a:latin typeface="Verdana" pitchFamily="34" charset="0"/>
              </a:rPr>
              <a:t> </a:t>
            </a:r>
          </a:p>
          <a:p>
            <a:pPr marL="225425"/>
            <a:r>
              <a:rPr lang="en-US" sz="900" b="1" u="sng" dirty="0" smtClean="0">
                <a:latin typeface="Verdana" pitchFamily="34" charset="0"/>
              </a:rPr>
              <a:t>EL.04.RE.23</a:t>
            </a:r>
            <a:r>
              <a:rPr lang="en-US" sz="900" dirty="0" smtClean="0">
                <a:latin typeface="Verdana" pitchFamily="34" charset="0"/>
              </a:rPr>
              <a:t> Draw inferences or conclusions about an author's meaning supported by facts and events from the text.</a:t>
            </a:r>
          </a:p>
          <a:p>
            <a:pPr marL="225425"/>
            <a:endParaRPr lang="en-US" sz="900" dirty="0" smtClean="0">
              <a:latin typeface="Verdana" pitchFamily="34" charset="0"/>
            </a:endParaRPr>
          </a:p>
          <a:p>
            <a:pPr marL="225425"/>
            <a:r>
              <a:rPr lang="en-US" sz="900" b="1" u="sng" dirty="0" smtClean="0">
                <a:latin typeface="Verdana" pitchFamily="34" charset="0"/>
              </a:rPr>
              <a:t>EL.04.RE.24 </a:t>
            </a:r>
            <a:r>
              <a:rPr lang="en-US" sz="900" dirty="0" smtClean="0">
                <a:latin typeface="Verdana" pitchFamily="34" charset="0"/>
              </a:rPr>
              <a:t>Identify the main idea of a passage when it is not explicitly stated.</a:t>
            </a:r>
          </a:p>
          <a:p>
            <a:pPr lvl="0" eaLnBrk="0" hangingPunct="0"/>
            <a:endParaRPr lang="en-US" sz="900" i="1" dirty="0" smtClean="0">
              <a:latin typeface="Verdana" pitchFamily="34" charset="0"/>
              <a:ea typeface="Calibri" pitchFamily="34" charset="0"/>
              <a:cs typeface="Arial,Italic"/>
            </a:endParaRPr>
          </a:p>
          <a:p>
            <a:pPr lvl="0" eaLnBrk="0" hangingPunct="0"/>
            <a:r>
              <a:rPr lang="en-US" sz="800" dirty="0" smtClean="0">
                <a:latin typeface="Verdana" pitchFamily="34" charset="0"/>
                <a:ea typeface="Calibri" pitchFamily="34" charset="0"/>
                <a:cs typeface="Arial,Italic"/>
              </a:rPr>
              <a:t>Note:  Although none of the above standards are </a:t>
            </a:r>
            <a:r>
              <a:rPr lang="en-US" sz="800" b="1" u="sng" dirty="0" smtClean="0">
                <a:latin typeface="Verdana" pitchFamily="34" charset="0"/>
                <a:ea typeface="Calibri" pitchFamily="34" charset="0"/>
                <a:cs typeface="Arial,Italic"/>
              </a:rPr>
              <a:t>Power Standards </a:t>
            </a:r>
            <a:r>
              <a:rPr lang="en-US" sz="800" dirty="0" smtClean="0">
                <a:latin typeface="Verdana" pitchFamily="34" charset="0"/>
                <a:ea typeface="Calibri" pitchFamily="34" charset="0"/>
                <a:cs typeface="Arial,Italic"/>
              </a:rPr>
              <a:t>they are strongly assessed on OAKS as </a:t>
            </a:r>
            <a:r>
              <a:rPr lang="en-US" sz="800" b="1" u="sng" dirty="0" smtClean="0">
                <a:latin typeface="Verdana" pitchFamily="34" charset="0"/>
                <a:ea typeface="Calibri" pitchFamily="34" charset="0"/>
                <a:cs typeface="Arial,Italic"/>
              </a:rPr>
              <a:t>Informational Text </a:t>
            </a:r>
            <a:r>
              <a:rPr lang="en-US" sz="800" dirty="0" smtClean="0">
                <a:latin typeface="Verdana" pitchFamily="34" charset="0"/>
                <a:ea typeface="Calibri" pitchFamily="34" charset="0"/>
                <a:cs typeface="Arial,Italic"/>
              </a:rPr>
              <a:t>for </a:t>
            </a:r>
            <a:r>
              <a:rPr lang="en-US" sz="800" b="1" u="sng" dirty="0" smtClean="0">
                <a:latin typeface="Verdana" pitchFamily="34" charset="0"/>
                <a:ea typeface="Calibri" pitchFamily="34" charset="0"/>
                <a:cs typeface="Arial,Italic"/>
              </a:rPr>
              <a:t>D</a:t>
            </a:r>
            <a:r>
              <a:rPr lang="en-US" sz="800" dirty="0" smtClean="0">
                <a:latin typeface="Verdana" pitchFamily="34" charset="0"/>
                <a:ea typeface="Calibri" pitchFamily="34" charset="0"/>
                <a:cs typeface="Arial,Italic"/>
              </a:rPr>
              <a:t>eveloping an </a:t>
            </a:r>
            <a:r>
              <a:rPr lang="en-US" sz="800" u="sng" dirty="0" smtClean="0">
                <a:latin typeface="Verdana" pitchFamily="34" charset="0"/>
                <a:ea typeface="Calibri" pitchFamily="34" charset="0"/>
                <a:cs typeface="Arial,Italic"/>
              </a:rPr>
              <a:t>I</a:t>
            </a:r>
            <a:r>
              <a:rPr lang="en-US" sz="800" dirty="0" smtClean="0">
                <a:latin typeface="Verdana" pitchFamily="34" charset="0"/>
                <a:ea typeface="Calibri" pitchFamily="34" charset="0"/>
                <a:cs typeface="Arial,Italic"/>
              </a:rPr>
              <a:t>nterpretation.</a:t>
            </a:r>
          </a:p>
          <a:p>
            <a:pPr lvl="0" eaLnBrk="0" hangingPunct="0"/>
            <a:endParaRPr lang="en-US" sz="900" b="1" u="sng" dirty="0" smtClean="0">
              <a:latin typeface="Verdana" pitchFamily="34" charset="0"/>
              <a:ea typeface="Calibri" pitchFamily="34" charset="0"/>
              <a:cs typeface="Times New Roman" pitchFamily="18" charset="0"/>
            </a:endParaRPr>
          </a:p>
          <a:p>
            <a:pPr marL="285750" indent="-285750">
              <a:buAutoNum type="romanUcPeriod" startAt="2"/>
            </a:pPr>
            <a:r>
              <a:rPr lang="en-US" sz="900" b="1" u="sng" dirty="0" smtClean="0">
                <a:latin typeface="Verdana" pitchFamily="34" charset="0"/>
                <a:ea typeface="Calibri" pitchFamily="34" charset="0"/>
                <a:cs typeface="Times New Roman" pitchFamily="18" charset="0"/>
              </a:rPr>
              <a:t>Literary Text</a:t>
            </a:r>
            <a:endParaRPr lang="en-US" sz="900" dirty="0" smtClean="0">
              <a:latin typeface="Verdana" pitchFamily="34" charset="0"/>
            </a:endParaRPr>
          </a:p>
          <a:p>
            <a:pPr marL="285750" indent="-3175"/>
            <a:r>
              <a:rPr lang="en-US" sz="900" b="1" u="sng" dirty="0" smtClean="0">
                <a:latin typeface="Verdana" pitchFamily="34" charset="0"/>
              </a:rPr>
              <a:t>EL.04.LI.06 </a:t>
            </a:r>
            <a:r>
              <a:rPr lang="en-US" sz="900" dirty="0" smtClean="0">
                <a:latin typeface="Verdana" pitchFamily="34" charset="0"/>
              </a:rPr>
              <a:t>Use knowledge of the situation and setting and of a character's traits and motivations to determine the causes for that character's actions.</a:t>
            </a:r>
          </a:p>
          <a:p>
            <a:pPr marL="285750" indent="-3175"/>
            <a:endParaRPr lang="en-US" sz="900" dirty="0" smtClean="0">
              <a:latin typeface="Verdana" pitchFamily="34" charset="0"/>
            </a:endParaRPr>
          </a:p>
          <a:p>
            <a:pPr marL="285750" indent="-3175"/>
            <a:r>
              <a:rPr lang="en-US" sz="900" b="1" u="sng" dirty="0" smtClean="0">
                <a:latin typeface="Verdana" pitchFamily="34" charset="0"/>
              </a:rPr>
              <a:t>EL.04.LI.07</a:t>
            </a:r>
            <a:r>
              <a:rPr lang="en-US" sz="900" dirty="0" smtClean="0">
                <a:latin typeface="Verdana" pitchFamily="34" charset="0"/>
              </a:rPr>
              <a:t> Identify the main idea of a passage when it is not explicitly stated.</a:t>
            </a:r>
          </a:p>
          <a:p>
            <a:pPr marL="285750" indent="-3175"/>
            <a:endParaRPr lang="en-US" sz="900" dirty="0" smtClean="0">
              <a:latin typeface="Verdana" pitchFamily="34" charset="0"/>
            </a:endParaRPr>
          </a:p>
          <a:p>
            <a:pPr marL="285750" indent="-3175"/>
            <a:r>
              <a:rPr lang="en-US" sz="900" b="1" u="sng" dirty="0" smtClean="0">
                <a:latin typeface="Verdana" pitchFamily="34" charset="0"/>
              </a:rPr>
              <a:t>EL.04.LI.08 </a:t>
            </a:r>
            <a:r>
              <a:rPr lang="en-US" sz="900" dirty="0" smtClean="0">
                <a:latin typeface="Verdana" pitchFamily="34" charset="0"/>
              </a:rPr>
              <a:t>Draw inferences or conclusions about a text based </a:t>
            </a:r>
          </a:p>
          <a:p>
            <a:pPr marL="285750" indent="-3175"/>
            <a:r>
              <a:rPr lang="en-US" sz="900" dirty="0" smtClean="0">
                <a:latin typeface="Verdana" pitchFamily="34" charset="0"/>
              </a:rPr>
              <a:t>on explicitly stated information in Literary text.</a:t>
            </a:r>
          </a:p>
          <a:p>
            <a:pPr marL="285750" indent="-3175"/>
            <a:endParaRPr lang="en-US" sz="900" dirty="0" smtClean="0">
              <a:latin typeface="Verdana" pitchFamily="34" charset="0"/>
            </a:endParaRPr>
          </a:p>
          <a:p>
            <a:pPr marL="285750" indent="-3175"/>
            <a:r>
              <a:rPr lang="en-US" sz="900" b="1" u="sng" dirty="0" smtClean="0">
                <a:latin typeface="Verdana" pitchFamily="34" charset="0"/>
              </a:rPr>
              <a:t>EL.04.LI.05 </a:t>
            </a:r>
            <a:r>
              <a:rPr lang="en-US" sz="900" dirty="0" smtClean="0">
                <a:latin typeface="Verdana" pitchFamily="34" charset="0"/>
              </a:rPr>
              <a:t>Make and confirm predictions about text using ideas</a:t>
            </a:r>
          </a:p>
          <a:p>
            <a:pPr marL="285750" lvl="0" indent="-3175"/>
            <a:r>
              <a:rPr lang="en-US" sz="900" dirty="0" smtClean="0">
                <a:latin typeface="Verdana" pitchFamily="34" charset="0"/>
              </a:rPr>
              <a:t>presented in the text itself.</a:t>
            </a:r>
            <a:r>
              <a:rPr lang="en-US" sz="900" dirty="0" smtClean="0">
                <a:latin typeface="Verdana" pitchFamily="34" charset="0"/>
                <a:ea typeface="Calibri" pitchFamily="34" charset="0"/>
                <a:cs typeface="Arial,Italic"/>
              </a:rPr>
              <a:t> </a:t>
            </a:r>
          </a:p>
          <a:p>
            <a:pPr marL="285750" lvl="0" indent="-285750"/>
            <a:endParaRPr lang="en-US" sz="900" dirty="0" smtClean="0">
              <a:latin typeface="Verdana" pitchFamily="34" charset="0"/>
              <a:ea typeface="Calibri" pitchFamily="34" charset="0"/>
              <a:cs typeface="Arial,Italic"/>
            </a:endParaRPr>
          </a:p>
          <a:p>
            <a:pPr marL="285750" lvl="0" indent="-285750"/>
            <a:r>
              <a:rPr lang="en-US" sz="800" i="1" dirty="0" smtClean="0">
                <a:latin typeface="Verdana" pitchFamily="34" charset="0"/>
                <a:ea typeface="Calibri" pitchFamily="34" charset="0"/>
                <a:cs typeface="Arial,Italic"/>
              </a:rPr>
              <a:t>Note:  Although the boxed standards are not </a:t>
            </a:r>
            <a:r>
              <a:rPr lang="en-US" sz="800" b="1" i="1" u="sng" dirty="0" smtClean="0">
                <a:latin typeface="Verdana" pitchFamily="34" charset="0"/>
                <a:ea typeface="Calibri" pitchFamily="34" charset="0"/>
                <a:cs typeface="Arial,Italic"/>
              </a:rPr>
              <a:t>Power Standards </a:t>
            </a:r>
            <a:r>
              <a:rPr lang="en-US" sz="800" i="1" dirty="0" smtClean="0">
                <a:latin typeface="Verdana" pitchFamily="34" charset="0"/>
                <a:ea typeface="Calibri" pitchFamily="34" charset="0"/>
                <a:cs typeface="Arial,Italic"/>
              </a:rPr>
              <a:t>they are</a:t>
            </a:r>
          </a:p>
          <a:p>
            <a:pPr marL="285750" lvl="0" indent="-285750"/>
            <a:r>
              <a:rPr lang="en-US" sz="800" i="1" dirty="0" smtClean="0">
                <a:latin typeface="Verdana" pitchFamily="34" charset="0"/>
                <a:ea typeface="Calibri" pitchFamily="34" charset="0"/>
                <a:cs typeface="Arial,Italic"/>
              </a:rPr>
              <a:t>strongly assessed on the OAKS in </a:t>
            </a:r>
            <a:r>
              <a:rPr lang="en-US" sz="800" b="1" i="1" u="sng" dirty="0" smtClean="0">
                <a:latin typeface="Verdana" pitchFamily="34" charset="0"/>
                <a:ea typeface="Calibri" pitchFamily="34" charset="0"/>
                <a:cs typeface="Arial,Italic"/>
              </a:rPr>
              <a:t>Informational Text </a:t>
            </a:r>
            <a:r>
              <a:rPr lang="en-US" sz="800" i="1" dirty="0" smtClean="0">
                <a:latin typeface="Verdana" pitchFamily="34" charset="0"/>
                <a:ea typeface="Calibri" pitchFamily="34" charset="0"/>
                <a:cs typeface="Arial,Italic"/>
              </a:rPr>
              <a:t>for Developing an</a:t>
            </a:r>
          </a:p>
          <a:p>
            <a:pPr marL="285750" lvl="0" indent="-285750"/>
            <a:r>
              <a:rPr lang="en-US" sz="800" i="1" dirty="0" smtClean="0">
                <a:latin typeface="Verdana" pitchFamily="34" charset="0"/>
                <a:ea typeface="Calibri" pitchFamily="34" charset="0"/>
                <a:cs typeface="Arial,Italic"/>
              </a:rPr>
              <a:t>Interpretation.</a:t>
            </a:r>
          </a:p>
        </p:txBody>
      </p:sp>
      <p:sp>
        <p:nvSpPr>
          <p:cNvPr id="7" name="Rectangle 6"/>
          <p:cNvSpPr/>
          <p:nvPr/>
        </p:nvSpPr>
        <p:spPr>
          <a:xfrm>
            <a:off x="5715000" y="449282"/>
            <a:ext cx="3962400" cy="4662815"/>
          </a:xfrm>
          <a:prstGeom prst="rect">
            <a:avLst/>
          </a:prstGeom>
        </p:spPr>
        <p:txBody>
          <a:bodyPr wrap="square">
            <a:spAutoFit/>
          </a:bodyPr>
          <a:lstStyle/>
          <a:p>
            <a:r>
              <a:rPr lang="en-US" sz="900" dirty="0" smtClean="0">
                <a:latin typeface="Verdana" pitchFamily="34" charset="0"/>
              </a:rPr>
              <a:t>Mandy is recognized in the Baseball Hall of Fame in</a:t>
            </a:r>
          </a:p>
          <a:p>
            <a:r>
              <a:rPr lang="en-US" sz="900" dirty="0" smtClean="0">
                <a:latin typeface="Verdana" pitchFamily="34" charset="0"/>
              </a:rPr>
              <a:t>Cooperstown, New York; the Women’s Sports Hall of Fame; and the Woman’s Sports Foundation in San Francisco, California. In 1912, she held the world record for a woman throwing a baseball: 279 feet.</a:t>
            </a:r>
          </a:p>
          <a:p>
            <a:endParaRPr lang="en-US" sz="900" dirty="0" smtClean="0">
              <a:latin typeface="Verdana" pitchFamily="34" charset="0"/>
            </a:endParaRPr>
          </a:p>
          <a:p>
            <a:r>
              <a:rPr lang="en-US" sz="900" dirty="0" smtClean="0">
                <a:latin typeface="Verdana" pitchFamily="34" charset="0"/>
              </a:rPr>
              <a:t>Mandy’s earnings for her work as an umpire came in</a:t>
            </a:r>
          </a:p>
          <a:p>
            <a:r>
              <a:rPr lang="en-US" sz="900" dirty="0" smtClean="0">
                <a:latin typeface="Verdana" pitchFamily="34" charset="0"/>
              </a:rPr>
              <a:t>especially handy. She put herself through college and</a:t>
            </a:r>
          </a:p>
          <a:p>
            <a:r>
              <a:rPr lang="en-US" sz="900" dirty="0" smtClean="0">
                <a:latin typeface="Verdana" pitchFamily="34" charset="0"/>
              </a:rPr>
              <a:t>became a teacher and coach, organizing teams and</a:t>
            </a:r>
          </a:p>
          <a:p>
            <a:r>
              <a:rPr lang="en-US" sz="900" dirty="0" smtClean="0">
                <a:latin typeface="Verdana" pitchFamily="34" charset="0"/>
              </a:rPr>
              <a:t>encouraging athletes wherever she lived. Mandy died in</a:t>
            </a:r>
          </a:p>
          <a:p>
            <a:r>
              <a:rPr lang="en-US" sz="900" dirty="0" smtClean="0">
                <a:latin typeface="Verdana" pitchFamily="34" charset="0"/>
              </a:rPr>
              <a:t>1971. People who knew her remember her for her work as an umpire, teacher, and coach, and because she loved</a:t>
            </a:r>
          </a:p>
          <a:p>
            <a:r>
              <a:rPr lang="en-US" sz="900" dirty="0" smtClean="0">
                <a:latin typeface="Verdana" pitchFamily="34" charset="0"/>
              </a:rPr>
              <a:t>helping people as much as she loved sports.</a:t>
            </a:r>
            <a:r>
              <a:rPr lang="en-US" sz="900" dirty="0" smtClean="0"/>
              <a:t> </a:t>
            </a:r>
          </a:p>
          <a:p>
            <a:endParaRPr lang="en-US" sz="900" dirty="0" smtClean="0"/>
          </a:p>
          <a:p>
            <a:endParaRPr lang="en-US" sz="900" dirty="0" smtClean="0"/>
          </a:p>
          <a:p>
            <a:endParaRPr lang="en-US" sz="900" dirty="0" smtClean="0"/>
          </a:p>
          <a:p>
            <a:endParaRPr lang="en-US" sz="900" dirty="0" smtClean="0"/>
          </a:p>
          <a:p>
            <a:endParaRPr lang="en-US" sz="900" dirty="0" smtClean="0"/>
          </a:p>
          <a:p>
            <a:r>
              <a:rPr lang="en-US" sz="900" b="1" dirty="0" smtClean="0">
                <a:effectLst>
                  <a:outerShdw blurRad="38100" dist="38100" dir="2700000" algn="tl">
                    <a:srgbClr val="000000">
                      <a:alpha val="43137"/>
                    </a:srgbClr>
                  </a:outerShdw>
                </a:effectLst>
                <a:latin typeface="Verdana" pitchFamily="34" charset="0"/>
              </a:rPr>
              <a:t>AMANDA CLEMENT: THE UMPIRE IN A SKIRT</a:t>
            </a:r>
          </a:p>
          <a:p>
            <a:endParaRPr lang="en-US" sz="900" dirty="0" smtClean="0"/>
          </a:p>
          <a:p>
            <a:endParaRPr lang="en-US" sz="900" dirty="0" smtClean="0"/>
          </a:p>
          <a:p>
            <a:pPr marL="228600" indent="-228600">
              <a:buFont typeface="+mj-lt"/>
              <a:buAutoNum type="arabicPeriod" startAt="10"/>
            </a:pPr>
            <a:r>
              <a:rPr lang="en-US" sz="900" dirty="0" smtClean="0"/>
              <a:t>Which best explains why Mrs. Clement did not want her daughter to umpire the game?</a:t>
            </a:r>
          </a:p>
          <a:p>
            <a:endParaRPr lang="en-US" sz="900" dirty="0" smtClean="0"/>
          </a:p>
          <a:p>
            <a:pPr marL="466725" indent="-228600">
              <a:buFont typeface="+mj-lt"/>
              <a:buAutoNum type="alphaUcPeriod"/>
            </a:pPr>
            <a:r>
              <a:rPr lang="en-US" sz="900" dirty="0" smtClean="0"/>
              <a:t>She thought that Mandy was too tall.</a:t>
            </a:r>
          </a:p>
          <a:p>
            <a:pPr marL="466725" indent="-228600">
              <a:buFont typeface="+mj-lt"/>
              <a:buAutoNum type="alphaUcPeriod"/>
            </a:pPr>
            <a:r>
              <a:rPr lang="en-US" sz="900" dirty="0" smtClean="0"/>
              <a:t>She was afraid Mandy might get hurt.</a:t>
            </a:r>
          </a:p>
          <a:p>
            <a:pPr marL="466725" indent="-228600">
              <a:buFont typeface="+mj-lt"/>
              <a:buAutoNum type="alphaUcPeriod"/>
            </a:pPr>
            <a:r>
              <a:rPr lang="en-US" sz="900" dirty="0" smtClean="0"/>
              <a:t>She was afraid of what other people would say.</a:t>
            </a:r>
          </a:p>
          <a:p>
            <a:pPr marL="466725" indent="-228600">
              <a:buFont typeface="+mj-lt"/>
              <a:buAutoNum type="alphaUcPeriod"/>
            </a:pPr>
            <a:r>
              <a:rPr lang="en-US" sz="900" dirty="0" smtClean="0"/>
              <a:t>She thought one of the base umpires could do it. </a:t>
            </a:r>
          </a:p>
          <a:p>
            <a:endParaRPr lang="en-US" sz="900" dirty="0" smtClean="0"/>
          </a:p>
          <a:p>
            <a:endParaRPr lang="en-US" sz="900" dirty="0" smtClean="0"/>
          </a:p>
          <a:p>
            <a:endParaRPr lang="en-US" sz="900" dirty="0" smtClean="0">
              <a:latin typeface="Verdana" pitchFamily="34" charset="0"/>
            </a:endParaRPr>
          </a:p>
          <a:p>
            <a:endParaRPr lang="en-US" sz="900" dirty="0">
              <a:latin typeface="Verdana" pitchFamily="34" charset="0"/>
            </a:endParaRPr>
          </a:p>
        </p:txBody>
      </p:sp>
      <p:sp>
        <p:nvSpPr>
          <p:cNvPr id="8" name="Rectangle 7"/>
          <p:cNvSpPr/>
          <p:nvPr/>
        </p:nvSpPr>
        <p:spPr>
          <a:xfrm>
            <a:off x="5638800" y="7052846"/>
            <a:ext cx="3886200" cy="338554"/>
          </a:xfrm>
          <a:prstGeom prst="rect">
            <a:avLst/>
          </a:prstGeom>
        </p:spPr>
        <p:txBody>
          <a:bodyPr wrap="square">
            <a:spAutoFit/>
          </a:bodyPr>
          <a:lstStyle/>
          <a:p>
            <a:r>
              <a:rPr lang="en-US" sz="800" dirty="0" smtClean="0">
                <a:latin typeface="Verdana" pitchFamily="34" charset="0"/>
              </a:rPr>
              <a:t>Oregon  Dept. of Education… Office of Assessment and Information Services 2006-2008 Sample Test, Grade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638800" y="304800"/>
            <a:ext cx="3962400" cy="5016758"/>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WORK WANTED</a:t>
            </a:r>
          </a:p>
          <a:p>
            <a:endParaRPr lang="en-US" sz="900" i="1" dirty="0" smtClean="0">
              <a:latin typeface="Verdana" pitchFamily="34" charset="0"/>
            </a:endParaRPr>
          </a:p>
          <a:p>
            <a:r>
              <a:rPr lang="en-US" sz="900" i="1" dirty="0" smtClean="0">
                <a:latin typeface="Verdana" pitchFamily="34" charset="0"/>
              </a:rPr>
              <a:t>Dave comes home from school and learns about a big change his family is about to experience. Read to find out what happens.</a:t>
            </a:r>
          </a:p>
          <a:p>
            <a:endParaRPr lang="en-US" sz="900" dirty="0" smtClean="0">
              <a:latin typeface="Verdana" pitchFamily="34" charset="0"/>
            </a:endParaRPr>
          </a:p>
          <a:p>
            <a:endParaRPr lang="en-US" sz="900" dirty="0" smtClean="0">
              <a:latin typeface="Verdana" pitchFamily="34" charset="0"/>
            </a:endParaRPr>
          </a:p>
          <a:p>
            <a:r>
              <a:rPr lang="en-US" sz="900" dirty="0" smtClean="0">
                <a:latin typeface="Verdana" pitchFamily="34" charset="0"/>
              </a:rPr>
              <a:t>THE MOMENT I OPENED the front door that afternoon I noticed that the house was different. Maybe I just missed the sound of the television. All that winter and spring when I came home from school, Dad had been slumped in an easy chair in front of the TV.</a:t>
            </a:r>
          </a:p>
          <a:p>
            <a:endParaRPr lang="en-US" sz="900" dirty="0" smtClean="0">
              <a:latin typeface="Verdana" pitchFamily="34" charset="0"/>
            </a:endParaRPr>
          </a:p>
          <a:p>
            <a:r>
              <a:rPr lang="en-US" sz="900" dirty="0" smtClean="0">
                <a:latin typeface="Verdana" pitchFamily="34" charset="0"/>
              </a:rPr>
              <a:t> “Paper here yet, Dave?” he would ask. </a:t>
            </a:r>
          </a:p>
          <a:p>
            <a:endParaRPr lang="en-US" sz="900" dirty="0" smtClean="0">
              <a:latin typeface="Verdana" pitchFamily="34" charset="0"/>
            </a:endParaRPr>
          </a:p>
          <a:p>
            <a:r>
              <a:rPr lang="en-US" sz="900" dirty="0" smtClean="0">
                <a:latin typeface="Verdana" pitchFamily="34" charset="0"/>
              </a:rPr>
              <a:t>Then, if the paper had come, he immediately turned to the “Help Wanted” column. It never took long to go through the list of jobs. There wasn’t much work in </a:t>
            </a:r>
            <a:r>
              <a:rPr lang="en-US" sz="900" dirty="0" err="1" smtClean="0">
                <a:latin typeface="Verdana" pitchFamily="34" charset="0"/>
              </a:rPr>
              <a:t>Woodgrove</a:t>
            </a:r>
            <a:r>
              <a:rPr lang="en-US" sz="900" dirty="0" smtClean="0">
                <a:latin typeface="Verdana" pitchFamily="34" charset="0"/>
              </a:rPr>
              <a:t> since the lumber mill closed down. </a:t>
            </a:r>
          </a:p>
          <a:p>
            <a:endParaRPr lang="en-US" sz="900" dirty="0" smtClean="0">
              <a:latin typeface="Verdana" pitchFamily="34" charset="0"/>
            </a:endParaRPr>
          </a:p>
          <a:p>
            <a:r>
              <a:rPr lang="en-US" sz="900" dirty="0" smtClean="0">
                <a:latin typeface="Verdana" pitchFamily="34" charset="0"/>
              </a:rPr>
              <a:t>That Friday, however, the sounds in the house were different. Mom was rattling pots and pans. Dad was whistling.</a:t>
            </a:r>
          </a:p>
          <a:p>
            <a:endParaRPr lang="en-US" sz="900" dirty="0" smtClean="0">
              <a:latin typeface="Verdana" pitchFamily="34" charset="0"/>
            </a:endParaRPr>
          </a:p>
          <a:p>
            <a:r>
              <a:rPr lang="en-US" sz="900" dirty="0" smtClean="0">
                <a:latin typeface="Verdana" pitchFamily="34" charset="0"/>
              </a:rPr>
              <a:t>“What’s going on?” I asked, looking at all the cardboard boxes piled up in the living room. </a:t>
            </a:r>
          </a:p>
          <a:p>
            <a:endParaRPr lang="en-US" sz="900" dirty="0" smtClean="0">
              <a:latin typeface="Verdana" pitchFamily="34" charset="0"/>
            </a:endParaRPr>
          </a:p>
          <a:p>
            <a:r>
              <a:rPr lang="en-US" sz="900" dirty="0" smtClean="0">
                <a:latin typeface="Verdana" pitchFamily="34" charset="0"/>
              </a:rPr>
              <a:t>Mom came through from the kitchen, pushing her hair back from her forehead. Dad came out of the back room at the same time.</a:t>
            </a:r>
          </a:p>
          <a:p>
            <a:endParaRPr lang="en-US" sz="900" dirty="0" smtClean="0">
              <a:latin typeface="Verdana" pitchFamily="34" charset="0"/>
            </a:endParaRPr>
          </a:p>
          <a:p>
            <a:r>
              <a:rPr lang="en-US" sz="900" dirty="0" smtClean="0">
                <a:latin typeface="Verdana" pitchFamily="34" charset="0"/>
              </a:rPr>
              <a:t>“Tell him, Jim!” Mom said. Her eyes were bright, and she looked younger somehow. “</a:t>
            </a:r>
          </a:p>
          <a:p>
            <a:endParaRPr lang="en-US" sz="900" dirty="0" smtClean="0">
              <a:latin typeface="Verdana" pitchFamily="34" charset="0"/>
            </a:endParaRPr>
          </a:p>
          <a:p>
            <a:r>
              <a:rPr lang="en-US" sz="900" dirty="0" smtClean="0">
                <a:latin typeface="Verdana" pitchFamily="34" charset="0"/>
              </a:rPr>
              <a:t>I’ve got a job, Dave! We’re going up to Quartz Mountain Research Station for the summer. I’m going to be caretaker there. Where’s the letter about it, Molly?”</a:t>
            </a:r>
          </a:p>
          <a:p>
            <a:endParaRPr lang="en-US" sz="900" dirty="0" smtClean="0">
              <a:latin typeface="Verdana" pitchFamily="34" charset="0"/>
            </a:endParaRPr>
          </a:p>
        </p:txBody>
      </p:sp>
      <p:sp>
        <p:nvSpPr>
          <p:cNvPr id="5" name="Rectangle 4"/>
          <p:cNvSpPr/>
          <p:nvPr/>
        </p:nvSpPr>
        <p:spPr>
          <a:xfrm>
            <a:off x="5562600" y="7129046"/>
            <a:ext cx="3581400" cy="338554"/>
          </a:xfrm>
          <a:prstGeom prst="rect">
            <a:avLst/>
          </a:prstGeom>
        </p:spPr>
        <p:txBody>
          <a:bodyPr wrap="square">
            <a:spAutoFit/>
          </a:bodyPr>
          <a:lstStyle/>
          <a:p>
            <a:r>
              <a:rPr lang="en-US" sz="800" dirty="0" smtClean="0">
                <a:latin typeface="Verdana" pitchFamily="34" charset="0"/>
              </a:rPr>
              <a:t>Office of Assessment and Information Services Test Sampler, Grade 4Oregon Department of Education 9 September, 2005</a:t>
            </a:r>
          </a:p>
        </p:txBody>
      </p:sp>
      <p:sp>
        <p:nvSpPr>
          <p:cNvPr id="6" name="Rectangle 5"/>
          <p:cNvSpPr/>
          <p:nvPr/>
        </p:nvSpPr>
        <p:spPr>
          <a:xfrm>
            <a:off x="381000" y="304800"/>
            <a:ext cx="4419600" cy="6540252"/>
          </a:xfrm>
          <a:prstGeom prst="rect">
            <a:avLst/>
          </a:prstGeom>
        </p:spPr>
        <p:txBody>
          <a:bodyPr wrap="square">
            <a:spAutoFit/>
          </a:bodyPr>
          <a:lstStyle/>
          <a:p>
            <a:r>
              <a:rPr lang="en-US" sz="1300" b="1" i="1" u="sng" dirty="0" smtClean="0">
                <a:effectLst>
                  <a:outerShdw blurRad="38100" dist="38100" dir="2700000" algn="tl">
                    <a:srgbClr val="000000">
                      <a:alpha val="43137"/>
                    </a:srgbClr>
                  </a:outerShdw>
                </a:effectLst>
                <a:latin typeface="Verdana" pitchFamily="34" charset="0"/>
              </a:rPr>
              <a:t>AMANDA CLEMENT: THE UMPIRE IN A SKIRT</a:t>
            </a:r>
          </a:p>
          <a:p>
            <a:endParaRPr lang="en-US" sz="1000" i="1" dirty="0" smtClean="0">
              <a:latin typeface="Verdana" pitchFamily="34" charset="0"/>
            </a:endParaRPr>
          </a:p>
          <a:p>
            <a:r>
              <a:rPr lang="en-US" sz="900" i="1" dirty="0" smtClean="0">
                <a:latin typeface="Verdana" pitchFamily="34" charset="0"/>
              </a:rPr>
              <a:t>In a day and age when opportunities for women in sports were limited, Marilyn </a:t>
            </a:r>
            <a:r>
              <a:rPr lang="en-US" sz="900" i="1" dirty="0" err="1" smtClean="0">
                <a:latin typeface="Verdana" pitchFamily="34" charset="0"/>
              </a:rPr>
              <a:t>Kratz</a:t>
            </a:r>
            <a:r>
              <a:rPr lang="en-US" sz="900" i="1" dirty="0" smtClean="0">
                <a:latin typeface="Verdana" pitchFamily="34" charset="0"/>
              </a:rPr>
              <a:t> tells about a young woman who bravely challenged this practice and earned respect for her efforts and ability.</a:t>
            </a:r>
          </a:p>
          <a:p>
            <a:endParaRPr lang="en-US" sz="900" i="1" dirty="0" smtClean="0">
              <a:latin typeface="Verdana" pitchFamily="34" charset="0"/>
            </a:endParaRPr>
          </a:p>
          <a:p>
            <a:endParaRPr lang="en-US" sz="900" i="1" dirty="0" smtClean="0">
              <a:latin typeface="Verdana" pitchFamily="34" charset="0"/>
            </a:endParaRPr>
          </a:p>
          <a:p>
            <a:endParaRPr lang="en-US" sz="900" i="1" dirty="0" smtClean="0">
              <a:latin typeface="Verdana" pitchFamily="34" charset="0"/>
            </a:endParaRPr>
          </a:p>
          <a:p>
            <a:r>
              <a:rPr lang="en-US" sz="900" dirty="0" smtClean="0">
                <a:latin typeface="Verdana" pitchFamily="34" charset="0"/>
              </a:rPr>
              <a:t>IT WAS A HOT SUNDAY AFTERNOON in Hawarden, a small town in western Iowa. Amanda Clement was sixteen years old. She sat quietly in the grandstand with her mother but she imagined herself right out there on the baseball diamond with the players. Back home in Hudson, South Dakota, her brother Hank and his friends often asked her to umpire games. Sometimes, she was even allowed to play first base.</a:t>
            </a:r>
          </a:p>
          <a:p>
            <a:endParaRPr lang="en-US" sz="900" dirty="0" smtClean="0">
              <a:latin typeface="Verdana" pitchFamily="34" charset="0"/>
            </a:endParaRPr>
          </a:p>
          <a:p>
            <a:r>
              <a:rPr lang="en-US" sz="900" dirty="0" smtClean="0">
                <a:latin typeface="Verdana" pitchFamily="34" charset="0"/>
              </a:rPr>
              <a:t>Today, Mandy, as she was called, could only sit and watch Hank pitch for Renville against Hawarden. The year was 1904, and girls were not supposed to participate in sports. But when the umpire for the preliminary game between two local teams didn’t arrive, Hank asked Mandy to make the calls.</a:t>
            </a:r>
          </a:p>
          <a:p>
            <a:endParaRPr lang="en-US" sz="900" dirty="0" smtClean="0">
              <a:latin typeface="Verdana" pitchFamily="34" charset="0"/>
            </a:endParaRPr>
          </a:p>
          <a:p>
            <a:r>
              <a:rPr lang="en-US" sz="900" dirty="0" smtClean="0">
                <a:latin typeface="Verdana" pitchFamily="34" charset="0"/>
              </a:rPr>
              <a:t>Mrs. Clement didn’t want her daughter to umpire a public event, but at last Hank and Mandy persuaded her to give her consent. Mandy eagerly took her position behind the pitcher’s mound. Because only one umpire was used in those days, she had to call plays on the four bases as well as strikes and balls.</a:t>
            </a:r>
          </a:p>
          <a:p>
            <a:endParaRPr lang="en-US" sz="900" dirty="0" smtClean="0">
              <a:latin typeface="Verdana" pitchFamily="34" charset="0"/>
            </a:endParaRPr>
          </a:p>
          <a:p>
            <a:r>
              <a:rPr lang="en-US" sz="900" dirty="0" smtClean="0">
                <a:latin typeface="Verdana" pitchFamily="34" charset="0"/>
              </a:rPr>
              <a:t>Mandy was five feet ten inches tall and looked very impressive as she accurately called the plays. She did so well that the players for the big game asked her to umpire for them—with pay!</a:t>
            </a:r>
          </a:p>
          <a:p>
            <a:endParaRPr lang="en-US" sz="900" dirty="0" smtClean="0">
              <a:latin typeface="Verdana" pitchFamily="34" charset="0"/>
            </a:endParaRPr>
          </a:p>
          <a:p>
            <a:r>
              <a:rPr lang="en-US" sz="900" dirty="0" smtClean="0">
                <a:latin typeface="Verdana" pitchFamily="34" charset="0"/>
              </a:rPr>
              <a:t>Mrs. Clement was shocked at that idea. But Mandy finally persuaded her mother to allow her to do it. Amanda Clement became the first paid woman baseball umpire on record.</a:t>
            </a:r>
          </a:p>
          <a:p>
            <a:endParaRPr lang="en-US" sz="900" dirty="0" smtClean="0">
              <a:latin typeface="Verdana" pitchFamily="34" charset="0"/>
            </a:endParaRPr>
          </a:p>
          <a:p>
            <a:r>
              <a:rPr lang="en-US" sz="900" dirty="0" smtClean="0">
                <a:latin typeface="Verdana" pitchFamily="34" charset="0"/>
              </a:rPr>
              <a:t>Mandy’s fame spread quickly. Before long, she was umpiring games in North and South Dakota, Iowa, Minnesota, and Nebraska. Flyers, sent out to announce upcoming games, called Mandy the “World Champion Woman Umpire.” Her uniform was a long blue skirt, a black necktie, and a white blouse with UMPS stenciled across the front. Mandy kept her long dark hair tucked inside a peaked cap. </a:t>
            </a:r>
          </a:p>
          <a:p>
            <a:endParaRPr lang="en-US" sz="900" dirty="0" smtClean="0">
              <a:latin typeface="Verdana" pitchFamily="34" charset="0"/>
            </a:endParaRPr>
          </a:p>
          <a:p>
            <a:r>
              <a:rPr lang="en-US" sz="900" dirty="0" smtClean="0">
                <a:latin typeface="Verdana" pitchFamily="34" charset="0"/>
              </a:rPr>
              <a:t>She commanded respect and attention—players never said, “Kill the umpire!” They argued more politely, asking, “Beg your pardon, Miss Umpire, but wasn’t that one a bit high?”</a:t>
            </a:r>
          </a:p>
          <a:p>
            <a:endParaRPr lang="en-US" sz="900" dirty="0" smtClean="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457200" y="304800"/>
            <a:ext cx="4495800" cy="4524315"/>
          </a:xfrm>
          <a:prstGeom prst="rect">
            <a:avLst/>
          </a:prstGeom>
        </p:spPr>
        <p:txBody>
          <a:bodyPr wrap="square">
            <a:spAutoFit/>
          </a:bodyPr>
          <a:lstStyle/>
          <a:p>
            <a:r>
              <a:rPr lang="en-US" sz="900" dirty="0" smtClean="0">
                <a:latin typeface="Verdana" pitchFamily="34" charset="0"/>
              </a:rPr>
              <a:t>It took Mom a while to find the letter in the jumble of papers on</a:t>
            </a:r>
          </a:p>
          <a:p>
            <a:r>
              <a:rPr lang="en-US" sz="900" dirty="0" smtClean="0">
                <a:latin typeface="Verdana" pitchFamily="34" charset="0"/>
              </a:rPr>
              <a:t>the table. It was written on official-looking paper from Cascade</a:t>
            </a:r>
          </a:p>
          <a:p>
            <a:r>
              <a:rPr lang="en-US" sz="900" dirty="0" smtClean="0">
                <a:latin typeface="Verdana" pitchFamily="34" charset="0"/>
              </a:rPr>
              <a:t>University. It said:</a:t>
            </a:r>
          </a:p>
          <a:p>
            <a:endParaRPr lang="en-US" sz="900" dirty="0" smtClean="0">
              <a:latin typeface="Verdana" pitchFamily="34" charset="0"/>
            </a:endParaRPr>
          </a:p>
          <a:p>
            <a:r>
              <a:rPr lang="en-US" sz="900" i="1" dirty="0" smtClean="0">
                <a:latin typeface="Verdana" pitchFamily="34" charset="0"/>
              </a:rPr>
              <a:t>Dear Mr. Matheson,</a:t>
            </a:r>
          </a:p>
          <a:p>
            <a:pPr marL="225425"/>
            <a:r>
              <a:rPr lang="en-US" sz="900" i="1" dirty="0" smtClean="0">
                <a:latin typeface="Verdana" pitchFamily="34" charset="0"/>
              </a:rPr>
              <a:t>We are pleased to inform you that you</a:t>
            </a:r>
          </a:p>
          <a:p>
            <a:pPr marL="225425"/>
            <a:r>
              <a:rPr lang="en-US" sz="900" i="1" dirty="0" smtClean="0">
                <a:latin typeface="Verdana" pitchFamily="34" charset="0"/>
              </a:rPr>
              <a:t>have been chosen as caretaker for Quartz</a:t>
            </a:r>
          </a:p>
          <a:p>
            <a:pPr marL="225425"/>
            <a:r>
              <a:rPr lang="en-US" sz="900" i="1" dirty="0" smtClean="0">
                <a:latin typeface="Verdana" pitchFamily="34" charset="0"/>
              </a:rPr>
              <a:t>Mountain Research Station this summer.</a:t>
            </a:r>
          </a:p>
          <a:p>
            <a:pPr marL="225425"/>
            <a:r>
              <a:rPr lang="en-US" sz="900" i="1" dirty="0" smtClean="0">
                <a:latin typeface="Verdana" pitchFamily="34" charset="0"/>
              </a:rPr>
              <a:t>Because of budget cuts, the laboratory will</a:t>
            </a:r>
          </a:p>
          <a:p>
            <a:pPr marL="225425"/>
            <a:r>
              <a:rPr lang="en-US" sz="900" i="1" dirty="0" smtClean="0">
                <a:latin typeface="Verdana" pitchFamily="34" charset="0"/>
              </a:rPr>
              <a:t>not be fully used, but we do expect some</a:t>
            </a:r>
          </a:p>
          <a:p>
            <a:pPr marL="225425"/>
            <a:r>
              <a:rPr lang="en-US" sz="900" i="1" dirty="0" smtClean="0">
                <a:latin typeface="Verdana" pitchFamily="34" charset="0"/>
              </a:rPr>
              <a:t>scientists to be there by June 1.</a:t>
            </a:r>
          </a:p>
          <a:p>
            <a:pPr marL="225425"/>
            <a:r>
              <a:rPr lang="en-US" sz="900" i="1" dirty="0" smtClean="0">
                <a:latin typeface="Verdana" pitchFamily="34" charset="0"/>
              </a:rPr>
              <a:t>You and your family will stay in one of</a:t>
            </a:r>
          </a:p>
          <a:p>
            <a:pPr marL="225425"/>
            <a:r>
              <a:rPr lang="en-US" sz="900" i="1" dirty="0" smtClean="0">
                <a:latin typeface="Verdana" pitchFamily="34" charset="0"/>
              </a:rPr>
              <a:t>the staff houses. Dr. Barlow will be</a:t>
            </a:r>
          </a:p>
          <a:p>
            <a:pPr marL="225425"/>
            <a:r>
              <a:rPr lang="en-US" sz="900" i="1" dirty="0" smtClean="0">
                <a:latin typeface="Verdana" pitchFamily="34" charset="0"/>
              </a:rPr>
              <a:t>writing to you with more details about the</a:t>
            </a:r>
          </a:p>
          <a:p>
            <a:pPr marL="225425"/>
            <a:r>
              <a:rPr lang="en-US" sz="900" i="1" dirty="0" smtClean="0">
                <a:latin typeface="Verdana" pitchFamily="34" charset="0"/>
              </a:rPr>
              <a:t>job. Yours sincerely, </a:t>
            </a:r>
          </a:p>
          <a:p>
            <a:pPr marL="225425"/>
            <a:r>
              <a:rPr lang="en-US" sz="900" i="1" dirty="0" smtClean="0">
                <a:latin typeface="Verdana" pitchFamily="34" charset="0"/>
              </a:rPr>
              <a:t>Jeremy Johnson</a:t>
            </a:r>
          </a:p>
          <a:p>
            <a:pPr algn="ctr"/>
            <a:endParaRPr lang="en-US" sz="900" i="1" dirty="0" smtClean="0">
              <a:latin typeface="Verdana" pitchFamily="34" charset="0"/>
            </a:endParaRPr>
          </a:p>
          <a:p>
            <a:r>
              <a:rPr lang="en-US" sz="900" i="1" dirty="0" smtClean="0">
                <a:latin typeface="Verdana" pitchFamily="34" charset="0"/>
              </a:rPr>
              <a:t>“</a:t>
            </a:r>
            <a:r>
              <a:rPr lang="en-US" sz="900" dirty="0" smtClean="0">
                <a:latin typeface="Verdana" pitchFamily="34" charset="0"/>
              </a:rPr>
              <a:t>You’ll need to get out of school early,” Mom said.</a:t>
            </a:r>
          </a:p>
          <a:p>
            <a:endParaRPr lang="en-US" sz="900" dirty="0" smtClean="0">
              <a:latin typeface="Verdana" pitchFamily="34" charset="0"/>
            </a:endParaRPr>
          </a:p>
          <a:p>
            <a:r>
              <a:rPr lang="en-US" sz="900" dirty="0" smtClean="0">
                <a:latin typeface="Verdana" pitchFamily="34" charset="0"/>
              </a:rPr>
              <a:t>“You mean we’re going to live up there?” I asked, handing the letter back to Dad.</a:t>
            </a:r>
          </a:p>
          <a:p>
            <a:endParaRPr lang="en-US" sz="900" dirty="0" smtClean="0">
              <a:latin typeface="Verdana" pitchFamily="34" charset="0"/>
            </a:endParaRPr>
          </a:p>
          <a:p>
            <a:r>
              <a:rPr lang="en-US" sz="900" dirty="0" smtClean="0">
                <a:latin typeface="Verdana" pitchFamily="34" charset="0"/>
              </a:rPr>
              <a:t>“Yes,” Mom said, smiling. “It’ll be like having a summer vacation.” Quartz Mountain wasn’t the place I’d have chosen for a summer vacation.</a:t>
            </a:r>
          </a:p>
          <a:p>
            <a:endParaRPr lang="en-US" sz="900" dirty="0" smtClean="0">
              <a:latin typeface="Verdana" pitchFamily="34" charset="0"/>
            </a:endParaRPr>
          </a:p>
          <a:p>
            <a:r>
              <a:rPr lang="en-US" sz="900" dirty="0" smtClean="0">
                <a:latin typeface="Verdana" pitchFamily="34" charset="0"/>
              </a:rPr>
              <a:t>“What about baseball?” I asked.</a:t>
            </a:r>
          </a:p>
          <a:p>
            <a:endParaRPr lang="en-US" sz="900" dirty="0" smtClean="0">
              <a:latin typeface="Verdana" pitchFamily="34" charset="0"/>
            </a:endParaRPr>
          </a:p>
          <a:p>
            <a:r>
              <a:rPr lang="en-US" sz="900" dirty="0" smtClean="0">
                <a:latin typeface="Verdana" pitchFamily="34" charset="0"/>
              </a:rPr>
              <a:t>“You’ll be able to play baseball up there,” Dad answered. “The</a:t>
            </a:r>
          </a:p>
          <a:p>
            <a:r>
              <a:rPr lang="en-US" sz="900" dirty="0" smtClean="0">
                <a:latin typeface="Verdana" pitchFamily="34" charset="0"/>
              </a:rPr>
              <a:t>scientists who work there during the summer bring their families. And there will be college students too.”</a:t>
            </a:r>
          </a:p>
          <a:p>
            <a:pPr algn="ctr"/>
            <a:endParaRPr lang="en-US" sz="900" i="1" dirty="0" smtClean="0">
              <a:latin typeface="Verdana" pitchFamily="34" charset="0"/>
            </a:endParaRPr>
          </a:p>
          <a:p>
            <a:pPr algn="ctr"/>
            <a:endParaRPr lang="en-US" sz="900" i="1" dirty="0" smtClean="0">
              <a:latin typeface="Verdana" pitchFamily="34" charset="0"/>
            </a:endParaRPr>
          </a:p>
        </p:txBody>
      </p:sp>
      <p:sp>
        <p:nvSpPr>
          <p:cNvPr id="5" name="Rectangle 4"/>
          <p:cNvSpPr/>
          <p:nvPr/>
        </p:nvSpPr>
        <p:spPr>
          <a:xfrm>
            <a:off x="609600" y="4648200"/>
            <a:ext cx="3657600" cy="2554545"/>
          </a:xfrm>
          <a:prstGeom prst="rect">
            <a:avLst/>
          </a:prstGeom>
        </p:spPr>
        <p:txBody>
          <a:bodyPr wrap="square">
            <a:spAutoFit/>
          </a:bodyPr>
          <a:lstStyle/>
          <a:p>
            <a:pPr marL="228600" indent="-228600">
              <a:buFont typeface="+mj-lt"/>
              <a:buAutoNum type="arabicPeriod"/>
            </a:pPr>
            <a:r>
              <a:rPr lang="en-US" sz="800" dirty="0" smtClean="0">
                <a:latin typeface="Verdana" pitchFamily="34" charset="0"/>
              </a:rPr>
              <a:t>What do you think Dave will do when he moves to Quartz Mountain?</a:t>
            </a:r>
          </a:p>
          <a:p>
            <a:pPr marL="466725" indent="-228600">
              <a:buFont typeface="+mj-lt"/>
              <a:buAutoNum type="alphaUcPeriod"/>
            </a:pPr>
            <a:r>
              <a:rPr lang="en-US" sz="800" dirty="0" smtClean="0">
                <a:latin typeface="Verdana" pitchFamily="34" charset="0"/>
              </a:rPr>
              <a:t>Help in the lumber mill</a:t>
            </a:r>
          </a:p>
          <a:p>
            <a:pPr marL="466725" indent="-228600">
              <a:buFont typeface="+mj-lt"/>
              <a:buAutoNum type="alphaUcPeriod"/>
            </a:pPr>
            <a:r>
              <a:rPr lang="en-US" sz="800" dirty="0" smtClean="0">
                <a:latin typeface="Verdana" pitchFamily="34" charset="0"/>
              </a:rPr>
              <a:t>Work in the laboratory</a:t>
            </a:r>
          </a:p>
          <a:p>
            <a:pPr marL="466725" indent="-228600">
              <a:buFont typeface="+mj-lt"/>
              <a:buAutoNum type="alphaUcPeriod"/>
            </a:pPr>
            <a:r>
              <a:rPr lang="en-US" sz="800" dirty="0" smtClean="0">
                <a:latin typeface="Verdana" pitchFamily="34" charset="0"/>
              </a:rPr>
              <a:t>Do school work he missed</a:t>
            </a:r>
          </a:p>
          <a:p>
            <a:pPr marL="466725" indent="-228600">
              <a:buFont typeface="+mj-lt"/>
              <a:buAutoNum type="alphaUcPeriod"/>
            </a:pPr>
            <a:r>
              <a:rPr lang="en-US" sz="800" dirty="0" smtClean="0">
                <a:latin typeface="Verdana" pitchFamily="34" charset="0"/>
              </a:rPr>
              <a:t>Play baseball with someone</a:t>
            </a:r>
          </a:p>
          <a:p>
            <a:endParaRPr lang="en-US" sz="800" dirty="0" smtClean="0">
              <a:latin typeface="Verdana" pitchFamily="34" charset="0"/>
            </a:endParaRPr>
          </a:p>
          <a:p>
            <a:pPr marL="228600" indent="-228600">
              <a:buFont typeface="+mj-lt"/>
              <a:buAutoNum type="arabicPeriod" startAt="2"/>
            </a:pPr>
            <a:r>
              <a:rPr lang="en-US" sz="800" dirty="0" smtClean="0">
                <a:latin typeface="Verdana" pitchFamily="34" charset="0"/>
              </a:rPr>
              <a:t>Why were the sounds in the house different when Dave came home?</a:t>
            </a:r>
          </a:p>
          <a:p>
            <a:pPr marL="466725" indent="-228600">
              <a:buFont typeface="+mj-lt"/>
              <a:buAutoNum type="alphaUcPeriod"/>
            </a:pPr>
            <a:r>
              <a:rPr lang="en-US" sz="800" dirty="0" smtClean="0">
                <a:latin typeface="Verdana" pitchFamily="34" charset="0"/>
              </a:rPr>
              <a:t>There was activity and excitement.</a:t>
            </a:r>
          </a:p>
          <a:p>
            <a:pPr marL="466725" indent="-228600">
              <a:buFont typeface="+mj-lt"/>
              <a:buAutoNum type="alphaUcPeriod"/>
            </a:pPr>
            <a:r>
              <a:rPr lang="en-US" sz="800" dirty="0" smtClean="0">
                <a:latin typeface="Verdana" pitchFamily="34" charset="0"/>
              </a:rPr>
              <a:t>A baseball game was on television.</a:t>
            </a:r>
          </a:p>
          <a:p>
            <a:pPr marL="466725" indent="-228600">
              <a:buFont typeface="+mj-lt"/>
              <a:buAutoNum type="alphaUcPeriod"/>
            </a:pPr>
            <a:r>
              <a:rPr lang="en-US" sz="800" dirty="0" smtClean="0">
                <a:latin typeface="Verdana" pitchFamily="34" charset="0"/>
              </a:rPr>
              <a:t>The lumber mill closed down.</a:t>
            </a:r>
          </a:p>
          <a:p>
            <a:pPr marL="466725" indent="-228600">
              <a:buFont typeface="+mj-lt"/>
              <a:buAutoNum type="alphaUcPeriod"/>
            </a:pPr>
            <a:r>
              <a:rPr lang="en-US" sz="800" dirty="0" smtClean="0">
                <a:latin typeface="Verdana" pitchFamily="34" charset="0"/>
              </a:rPr>
              <a:t>Mom was cooking in the kitchen.</a:t>
            </a:r>
          </a:p>
          <a:p>
            <a:endParaRPr lang="en-US" sz="800" dirty="0" smtClean="0">
              <a:latin typeface="Verdana" pitchFamily="34" charset="0"/>
            </a:endParaRPr>
          </a:p>
          <a:p>
            <a:pPr marL="228600" indent="-228600">
              <a:buFont typeface="+mj-lt"/>
              <a:buAutoNum type="arabicPeriod" startAt="3"/>
            </a:pPr>
            <a:r>
              <a:rPr lang="en-US" sz="800" dirty="0" smtClean="0">
                <a:latin typeface="Verdana" pitchFamily="34" charset="0"/>
              </a:rPr>
              <a:t>Dave’s dad is often slumped in an easy chair when Dave gets home from school because</a:t>
            </a:r>
          </a:p>
          <a:p>
            <a:pPr marL="466725" indent="-228600">
              <a:buFont typeface="+mj-lt"/>
              <a:buAutoNum type="alphaUcPeriod"/>
            </a:pPr>
            <a:r>
              <a:rPr lang="en-US" sz="800" dirty="0" smtClean="0">
                <a:latin typeface="Verdana" pitchFamily="34" charset="0"/>
              </a:rPr>
              <a:t>he is tired from working so hard.</a:t>
            </a:r>
          </a:p>
          <a:p>
            <a:pPr marL="466725" indent="-228600">
              <a:buFont typeface="+mj-lt"/>
              <a:buAutoNum type="alphaUcPeriod"/>
            </a:pPr>
            <a:r>
              <a:rPr lang="en-US" sz="800" dirty="0" smtClean="0">
                <a:latin typeface="Verdana" pitchFamily="34" charset="0"/>
              </a:rPr>
              <a:t>he watches sad television programs.</a:t>
            </a:r>
          </a:p>
          <a:p>
            <a:pPr marL="466725" indent="-228600">
              <a:buFont typeface="+mj-lt"/>
              <a:buAutoNum type="alphaUcPeriod"/>
            </a:pPr>
            <a:r>
              <a:rPr lang="en-US" sz="800" dirty="0" smtClean="0">
                <a:latin typeface="Verdana" pitchFamily="34" charset="0"/>
              </a:rPr>
              <a:t>he is upset he can’t find a job.*</a:t>
            </a:r>
          </a:p>
          <a:p>
            <a:pPr marL="466725" indent="-228600">
              <a:buFont typeface="+mj-lt"/>
              <a:buAutoNum type="alphaUcPeriod"/>
            </a:pPr>
            <a:r>
              <a:rPr lang="en-US" sz="800" dirty="0" smtClean="0">
                <a:latin typeface="Verdana" pitchFamily="34" charset="0"/>
              </a:rPr>
              <a:t>he has an illness he hides from his family.</a:t>
            </a:r>
            <a:endParaRPr lang="en-US" sz="800" dirty="0">
              <a:latin typeface="Verdana" pitchFamily="34" charset="0"/>
            </a:endParaRPr>
          </a:p>
        </p:txBody>
      </p:sp>
      <p:sp>
        <p:nvSpPr>
          <p:cNvPr id="6" name="Rectangle 5"/>
          <p:cNvSpPr/>
          <p:nvPr/>
        </p:nvSpPr>
        <p:spPr>
          <a:xfrm>
            <a:off x="5562600" y="304800"/>
            <a:ext cx="3962400" cy="3277820"/>
          </a:xfrm>
          <a:prstGeom prst="rect">
            <a:avLst/>
          </a:prstGeom>
        </p:spPr>
        <p:txBody>
          <a:bodyPr wrap="square">
            <a:spAutoFit/>
          </a:bodyPr>
          <a:lstStyle/>
          <a:p>
            <a:r>
              <a:rPr lang="en-US" sz="900" dirty="0" smtClean="0">
                <a:latin typeface="Verdana" pitchFamily="34" charset="0"/>
              </a:rPr>
              <a:t>Mrs. </a:t>
            </a:r>
            <a:r>
              <a:rPr lang="en-US" sz="900" dirty="0" err="1" smtClean="0">
                <a:latin typeface="Verdana" pitchFamily="34" charset="0"/>
              </a:rPr>
              <a:t>Polansky</a:t>
            </a:r>
            <a:r>
              <a:rPr lang="en-US" sz="900" dirty="0" smtClean="0">
                <a:latin typeface="Verdana" pitchFamily="34" charset="0"/>
              </a:rPr>
              <a:t> looked around at her own unkempt yard.</a:t>
            </a:r>
          </a:p>
          <a:p>
            <a:r>
              <a:rPr lang="en-US" sz="900" dirty="0" smtClean="0">
                <a:latin typeface="Verdana" pitchFamily="34" charset="0"/>
              </a:rPr>
              <a:t>“Well, Fluffy,” she said to her cat, “Mr. Lee isn’t the only one who can do a bit of outdoor spring cleaning.”</a:t>
            </a:r>
          </a:p>
          <a:p>
            <a:endParaRPr lang="en-US" sz="900" dirty="0" smtClean="0">
              <a:latin typeface="Verdana" pitchFamily="34" charset="0"/>
            </a:endParaRPr>
          </a:p>
          <a:p>
            <a:r>
              <a:rPr lang="en-US" sz="900" dirty="0" smtClean="0">
                <a:latin typeface="Verdana" pitchFamily="34" charset="0"/>
              </a:rPr>
              <a:t>She went inside and got her work gloves and a trash bag.</a:t>
            </a:r>
          </a:p>
          <a:p>
            <a:endParaRPr lang="en-US" sz="900" dirty="0" smtClean="0">
              <a:latin typeface="Verdana" pitchFamily="34" charset="0"/>
            </a:endParaRPr>
          </a:p>
          <a:p>
            <a:r>
              <a:rPr lang="en-US" sz="900" dirty="0" smtClean="0">
                <a:latin typeface="Verdana" pitchFamily="34" charset="0"/>
              </a:rPr>
              <a:t>When Rachel got off the school bus that afternoon, the first thing she noticed was the woman planting geraniums around the edges of her front walk.</a:t>
            </a:r>
          </a:p>
          <a:p>
            <a:endParaRPr lang="en-US" sz="900" dirty="0" smtClean="0">
              <a:latin typeface="Verdana" pitchFamily="34" charset="0"/>
            </a:endParaRPr>
          </a:p>
          <a:p>
            <a:r>
              <a:rPr lang="en-US" sz="900" dirty="0" smtClean="0">
                <a:latin typeface="Verdana" pitchFamily="34" charset="0"/>
              </a:rPr>
              <a:t>Hadn’t that yard been strewn with dead branches and soggy newspapers this morning? Several other yards looked tidier, too.</a:t>
            </a:r>
          </a:p>
          <a:p>
            <a:endParaRPr lang="en-US" sz="900" dirty="0" smtClean="0">
              <a:latin typeface="Verdana" pitchFamily="34" charset="0"/>
            </a:endParaRPr>
          </a:p>
          <a:p>
            <a:r>
              <a:rPr lang="en-US" sz="900" dirty="0" smtClean="0">
                <a:latin typeface="Verdana" pitchFamily="34" charset="0"/>
              </a:rPr>
              <a:t>When she passed Lee’s Grocery, Mr. Lee was out front painting his door. He smiled at her as she walked by.</a:t>
            </a:r>
          </a:p>
          <a:p>
            <a:endParaRPr lang="en-US" sz="900" dirty="0" smtClean="0">
              <a:latin typeface="Verdana" pitchFamily="34" charset="0"/>
            </a:endParaRPr>
          </a:p>
          <a:p>
            <a:r>
              <a:rPr lang="en-US" sz="900" dirty="0" smtClean="0">
                <a:latin typeface="Verdana" pitchFamily="34" charset="0"/>
              </a:rPr>
              <a:t>Maybe my neighborhood doesn’t look so bad after all, Rachel thought.</a:t>
            </a:r>
          </a:p>
          <a:p>
            <a:endParaRPr lang="en-US" sz="900" dirty="0" smtClean="0">
              <a:latin typeface="Verdana" pitchFamily="34" charset="0"/>
            </a:endParaRPr>
          </a:p>
          <a:p>
            <a:r>
              <a:rPr lang="en-US" sz="900" dirty="0" smtClean="0">
                <a:latin typeface="Verdana" pitchFamily="34" charset="0"/>
              </a:rPr>
              <a:t>She knelt down and picked up a lone candy bar wrapper, slam-dunked it into the litter basket, and sang out loud the rest of the way home.</a:t>
            </a:r>
          </a:p>
          <a:p>
            <a:endParaRPr lang="en-US" sz="900" dirty="0" smtClean="0">
              <a:latin typeface="Verdana" pitchFamily="34" charset="0"/>
            </a:endParaRPr>
          </a:p>
        </p:txBody>
      </p:sp>
      <p:sp>
        <p:nvSpPr>
          <p:cNvPr id="7" name="Rectangle 6"/>
          <p:cNvSpPr/>
          <p:nvPr/>
        </p:nvSpPr>
        <p:spPr>
          <a:xfrm>
            <a:off x="5715000" y="3733800"/>
            <a:ext cx="3886200" cy="2862322"/>
          </a:xfrm>
          <a:prstGeom prst="rect">
            <a:avLst/>
          </a:prstGeom>
        </p:spPr>
        <p:txBody>
          <a:bodyPr wrap="square">
            <a:spAutoFit/>
          </a:bodyPr>
          <a:lstStyle/>
          <a:p>
            <a:r>
              <a:rPr lang="en-US" sz="900" b="1" dirty="0" smtClean="0">
                <a:latin typeface="Verdana" pitchFamily="34" charset="0"/>
              </a:rPr>
              <a:t>One Little Can</a:t>
            </a:r>
          </a:p>
          <a:p>
            <a:endParaRPr lang="en-US" sz="900" dirty="0" smtClean="0">
              <a:latin typeface="Verdana" pitchFamily="34" charset="0"/>
            </a:endParaRPr>
          </a:p>
          <a:p>
            <a:pPr marL="228600" indent="-228600">
              <a:buFont typeface="+mj-lt"/>
              <a:buAutoNum type="arabicPeriod" startAt="8"/>
            </a:pPr>
            <a:r>
              <a:rPr lang="en-US" sz="900" dirty="0" smtClean="0">
                <a:latin typeface="Verdana" pitchFamily="34" charset="0"/>
              </a:rPr>
              <a:t> Why does Mr. Lee sweep the litter in front of his store?</a:t>
            </a:r>
          </a:p>
          <a:p>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Mrs. </a:t>
            </a:r>
            <a:r>
              <a:rPr lang="en-US" sz="900" dirty="0" err="1" smtClean="0">
                <a:latin typeface="Verdana" pitchFamily="34" charset="0"/>
              </a:rPr>
              <a:t>Polansky</a:t>
            </a:r>
            <a:r>
              <a:rPr lang="en-US" sz="900" dirty="0" smtClean="0">
                <a:latin typeface="Verdana" pitchFamily="34" charset="0"/>
              </a:rPr>
              <a:t> tells him the sidewalk is dirty.</a:t>
            </a:r>
          </a:p>
          <a:p>
            <a:pPr marL="466725" indent="-228600">
              <a:buFont typeface="+mj-lt"/>
              <a:buAutoNum type="alphaUcPeriod"/>
            </a:pPr>
            <a:r>
              <a:rPr lang="en-US" sz="900" dirty="0" smtClean="0">
                <a:latin typeface="Verdana" pitchFamily="34" charset="0"/>
              </a:rPr>
              <a:t>It is something he does every day.</a:t>
            </a:r>
          </a:p>
          <a:p>
            <a:pPr marL="466725" indent="-228600">
              <a:buFont typeface="+mj-lt"/>
              <a:buAutoNum type="alphaUcPeriod"/>
            </a:pPr>
            <a:r>
              <a:rPr lang="en-US" sz="900" dirty="0" smtClean="0">
                <a:latin typeface="Verdana" pitchFamily="34" charset="0"/>
              </a:rPr>
              <a:t>He is following Rachel’s actions.</a:t>
            </a:r>
          </a:p>
          <a:p>
            <a:pPr marL="466725" indent="-228600">
              <a:buFont typeface="+mj-lt"/>
              <a:buAutoNum type="alphaUcPeriod"/>
            </a:pPr>
            <a:r>
              <a:rPr lang="en-US" sz="900" dirty="0" smtClean="0">
                <a:latin typeface="Verdana" pitchFamily="34" charset="0"/>
              </a:rPr>
              <a:t>He gets a warning letter from the city council. </a:t>
            </a:r>
          </a:p>
          <a:p>
            <a:endParaRPr lang="en-US" sz="900" dirty="0" smtClean="0">
              <a:latin typeface="Verdana" pitchFamily="34" charset="0"/>
            </a:endParaRPr>
          </a:p>
          <a:p>
            <a:pPr marL="228600" indent="-228600">
              <a:buFont typeface="+mj-lt"/>
              <a:buAutoNum type="arabicPeriod" startAt="9"/>
            </a:pPr>
            <a:r>
              <a:rPr lang="en-US" sz="900" dirty="0" smtClean="0">
                <a:latin typeface="Verdana" pitchFamily="34" charset="0"/>
              </a:rPr>
              <a:t>Why does Rachel sing on the way home?</a:t>
            </a:r>
          </a:p>
          <a:p>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She feels good about her neighborhood.</a:t>
            </a:r>
          </a:p>
          <a:p>
            <a:pPr marL="466725" indent="-228600">
              <a:buFont typeface="+mj-lt"/>
              <a:buAutoNum type="alphaUcPeriod"/>
            </a:pPr>
            <a:r>
              <a:rPr lang="en-US" sz="900" dirty="0" smtClean="0">
                <a:latin typeface="Verdana" pitchFamily="34" charset="0"/>
              </a:rPr>
              <a:t>A woman gives her some flowers.</a:t>
            </a:r>
          </a:p>
          <a:p>
            <a:pPr marL="466725" indent="-228600">
              <a:buFont typeface="+mj-lt"/>
              <a:buAutoNum type="alphaUcPeriod"/>
            </a:pPr>
            <a:r>
              <a:rPr lang="en-US" sz="900" dirty="0" smtClean="0">
                <a:latin typeface="Verdana" pitchFamily="34" charset="0"/>
              </a:rPr>
              <a:t>Mr. Lee gives her a candy bar to eat.</a:t>
            </a:r>
          </a:p>
          <a:p>
            <a:pPr marL="466725" indent="-228600">
              <a:buFont typeface="+mj-lt"/>
              <a:buAutoNum type="alphaUcPeriod"/>
            </a:pPr>
            <a:r>
              <a:rPr lang="en-US" sz="900" dirty="0" smtClean="0">
                <a:latin typeface="Verdana" pitchFamily="34" charset="0"/>
              </a:rPr>
              <a:t>Mr. Lee thanks her for her help.</a:t>
            </a: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a:latin typeface="Verdana" pitchFamily="34" charset="0"/>
            </a:endParaRPr>
          </a:p>
        </p:txBody>
      </p:sp>
      <p:sp>
        <p:nvSpPr>
          <p:cNvPr id="8" name="Rectangle 7"/>
          <p:cNvSpPr/>
          <p:nvPr/>
        </p:nvSpPr>
        <p:spPr>
          <a:xfrm>
            <a:off x="5562600" y="7129046"/>
            <a:ext cx="3581400" cy="338554"/>
          </a:xfrm>
          <a:prstGeom prst="rect">
            <a:avLst/>
          </a:prstGeom>
        </p:spPr>
        <p:txBody>
          <a:bodyPr wrap="square">
            <a:spAutoFit/>
          </a:bodyPr>
          <a:lstStyle/>
          <a:p>
            <a:r>
              <a:rPr lang="en-US" sz="800" dirty="0" smtClean="0">
                <a:latin typeface="Verdana" pitchFamily="34" charset="0"/>
              </a:rPr>
              <a:t>Office of Assessment and Information Services Test Sampler, Grade 4Oregon Department of Education 9 September, 2005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4" name="Rectangle 3"/>
          <p:cNvSpPr/>
          <p:nvPr/>
        </p:nvSpPr>
        <p:spPr>
          <a:xfrm>
            <a:off x="5486400" y="304800"/>
            <a:ext cx="4114800" cy="6124754"/>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PHILIPPE AND THE BLUE PARROT </a:t>
            </a:r>
          </a:p>
          <a:p>
            <a:endParaRPr lang="en-US" sz="900" i="1" dirty="0" smtClean="0">
              <a:latin typeface="Verdana" pitchFamily="34" charset="0"/>
            </a:endParaRPr>
          </a:p>
          <a:p>
            <a:r>
              <a:rPr lang="en-US" sz="900" i="1" dirty="0" smtClean="0">
                <a:latin typeface="Verdana" pitchFamily="34" charset="0"/>
              </a:rPr>
              <a:t>Read this story to find out about Philippe and his paintings.</a:t>
            </a:r>
          </a:p>
          <a:p>
            <a:endParaRPr lang="en-US" sz="900" dirty="0" smtClean="0">
              <a:latin typeface="Verdana" pitchFamily="34" charset="0"/>
            </a:endParaRPr>
          </a:p>
          <a:p>
            <a:endParaRPr lang="en-US" sz="900" dirty="0" smtClean="0">
              <a:latin typeface="Verdana" pitchFamily="34" charset="0"/>
            </a:endParaRPr>
          </a:p>
          <a:p>
            <a:r>
              <a:rPr lang="en-US" sz="900" dirty="0" smtClean="0">
                <a:latin typeface="Verdana" pitchFamily="34" charset="0"/>
              </a:rPr>
              <a:t>WHEN PHILIPPE WAS A YOUNG boy, his mother told him a story about a beautiful blue parrot who stole a golden earring from the sun.</a:t>
            </a:r>
          </a:p>
          <a:p>
            <a:endParaRPr lang="en-US" sz="900" dirty="0" smtClean="0">
              <a:latin typeface="Verdana" pitchFamily="34" charset="0"/>
            </a:endParaRPr>
          </a:p>
          <a:p>
            <a:r>
              <a:rPr lang="en-US" sz="900" dirty="0" smtClean="0">
                <a:latin typeface="Verdana" pitchFamily="34" charset="0"/>
              </a:rPr>
              <a:t>“Watch for it, Philippe, my boy,” she said. “And when you find that golden earring, we will never go hungry again.”</a:t>
            </a:r>
          </a:p>
          <a:p>
            <a:endParaRPr lang="en-US" sz="900" dirty="0" smtClean="0">
              <a:latin typeface="Verdana" pitchFamily="34" charset="0"/>
            </a:endParaRPr>
          </a:p>
          <a:p>
            <a:r>
              <a:rPr lang="en-US" sz="900" dirty="0" smtClean="0">
                <a:latin typeface="Verdana" pitchFamily="34" charset="0"/>
              </a:rPr>
              <a:t>And so Philippe kept his head down as he walked to school through the streets of Port-au-Prince, always looking for a glint of gold.</a:t>
            </a:r>
          </a:p>
          <a:p>
            <a:endParaRPr lang="en-US" sz="900" dirty="0" smtClean="0">
              <a:latin typeface="Verdana" pitchFamily="34" charset="0"/>
            </a:endParaRPr>
          </a:p>
          <a:p>
            <a:r>
              <a:rPr lang="en-US" sz="900" dirty="0" smtClean="0">
                <a:latin typeface="Verdana" pitchFamily="34" charset="0"/>
              </a:rPr>
              <a:t>Years passed. Philippe did well in his studies. He was especially good at art. When Philippe was thirteen, he decided to make a birthday gift for his mother.</a:t>
            </a:r>
          </a:p>
          <a:p>
            <a:endParaRPr lang="en-US" sz="900" dirty="0" smtClean="0">
              <a:latin typeface="Verdana" pitchFamily="34" charset="0"/>
            </a:endParaRPr>
          </a:p>
          <a:p>
            <a:r>
              <a:rPr lang="en-US" sz="900" dirty="0" smtClean="0">
                <a:latin typeface="Verdana" pitchFamily="34" charset="0"/>
              </a:rPr>
              <a:t>He took his art supplies to the park, and there, leaning the canvas against a bench, he painted </a:t>
            </a:r>
            <a:r>
              <a:rPr lang="en-US" sz="900" i="1" dirty="0" smtClean="0">
                <a:latin typeface="Verdana" pitchFamily="34" charset="0"/>
              </a:rPr>
              <a:t>Blue Parrot and the Sun. </a:t>
            </a:r>
            <a:r>
              <a:rPr lang="en-US" sz="900" dirty="0" smtClean="0">
                <a:latin typeface="Verdana" pitchFamily="34" charset="0"/>
              </a:rPr>
              <a:t>As he waiting for the paint to dry, he studied the blue smudges between his fingers and a drop of yellow shining on his black wrist.</a:t>
            </a:r>
          </a:p>
          <a:p>
            <a:endParaRPr lang="en-US" sz="900" dirty="0" smtClean="0">
              <a:latin typeface="Verdana" pitchFamily="34" charset="0"/>
            </a:endParaRPr>
          </a:p>
          <a:p>
            <a:r>
              <a:rPr lang="en-US" sz="900" dirty="0" smtClean="0">
                <a:latin typeface="Verdana" pitchFamily="34" charset="0"/>
              </a:rPr>
              <a:t>“Is that for sale?” </a:t>
            </a:r>
          </a:p>
          <a:p>
            <a:endParaRPr lang="en-US" sz="900" dirty="0" smtClean="0">
              <a:latin typeface="Verdana" pitchFamily="34" charset="0"/>
            </a:endParaRPr>
          </a:p>
          <a:p>
            <a:r>
              <a:rPr lang="en-US" sz="900" dirty="0" smtClean="0">
                <a:latin typeface="Verdana" pitchFamily="34" charset="0"/>
              </a:rPr>
              <a:t>Philippe was startled by the question. He had not heard the tourist walk up to him. The woman squinted her eyes at the bright colors and asked again.</a:t>
            </a:r>
          </a:p>
          <a:p>
            <a:endParaRPr lang="en-US" sz="900" dirty="0" smtClean="0">
              <a:latin typeface="Verdana" pitchFamily="34" charset="0"/>
            </a:endParaRPr>
          </a:p>
          <a:p>
            <a:r>
              <a:rPr lang="en-US" sz="900" dirty="0" smtClean="0">
                <a:latin typeface="Verdana" pitchFamily="34" charset="0"/>
              </a:rPr>
              <a:t>“Is that for sale?” Before Philippe could answer, she added, “I’ll pay twenty-five dollars for it.”</a:t>
            </a:r>
          </a:p>
          <a:p>
            <a:endParaRPr lang="en-US" sz="900" dirty="0" smtClean="0">
              <a:latin typeface="Verdana" pitchFamily="34" charset="0"/>
            </a:endParaRPr>
          </a:p>
          <a:p>
            <a:r>
              <a:rPr lang="en-US" sz="900" dirty="0" smtClean="0">
                <a:latin typeface="Verdana" pitchFamily="34" charset="0"/>
              </a:rPr>
              <a:t>Twenty-five dollars! That was more than Philippe had earned in his whole life. It would take a long time to make that much money, even if he could get a job. And what wonderful things he could buy his mother.</a:t>
            </a:r>
          </a:p>
          <a:p>
            <a:endParaRPr lang="en-US" sz="900" dirty="0" smtClean="0">
              <a:latin typeface="Verdana" pitchFamily="34" charset="0"/>
            </a:endParaRPr>
          </a:p>
          <a:p>
            <a:r>
              <a:rPr lang="en-US" sz="900" dirty="0" smtClean="0">
                <a:latin typeface="Verdana" pitchFamily="34" charset="0"/>
              </a:rPr>
              <a:t>And so Philippe sold </a:t>
            </a:r>
            <a:r>
              <a:rPr lang="en-US" sz="900" i="1" dirty="0" smtClean="0">
                <a:latin typeface="Verdana" pitchFamily="34" charset="0"/>
              </a:rPr>
              <a:t>Blue Parrot and the Sun.</a:t>
            </a:r>
          </a:p>
          <a:p>
            <a:endParaRPr lang="en-US" sz="900" i="1" dirty="0" smtClean="0">
              <a:latin typeface="Verdana" pitchFamily="34" charset="0"/>
            </a:endParaRPr>
          </a:p>
          <a:p>
            <a:r>
              <a:rPr lang="en-US" sz="900" dirty="0" smtClean="0">
                <a:latin typeface="Verdana" pitchFamily="34" charset="0"/>
              </a:rPr>
              <a:t>Years passed. Philippe’s paintings were sold in a Port-au-Prince</a:t>
            </a:r>
          </a:p>
          <a:p>
            <a:r>
              <a:rPr lang="en-US" sz="900" dirty="0" smtClean="0">
                <a:latin typeface="Verdana" pitchFamily="34" charset="0"/>
              </a:rPr>
              <a:t>gallery. Many tourists liked his work and bought the canvases.</a:t>
            </a:r>
          </a:p>
          <a:p>
            <a:endParaRPr lang="en-US" sz="900" dirty="0" smtClean="0">
              <a:latin typeface="Verdana" pitchFamily="34" charset="0"/>
            </a:endParaRPr>
          </a:p>
        </p:txBody>
      </p:sp>
      <p:sp>
        <p:nvSpPr>
          <p:cNvPr id="6" name="Rectangle 5"/>
          <p:cNvSpPr/>
          <p:nvPr/>
        </p:nvSpPr>
        <p:spPr>
          <a:xfrm>
            <a:off x="457200" y="304801"/>
            <a:ext cx="4267200" cy="7094250"/>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One Little Can </a:t>
            </a:r>
            <a:r>
              <a:rPr lang="en-US" sz="1400" dirty="0" smtClean="0">
                <a:latin typeface="Verdana" pitchFamily="34" charset="0"/>
              </a:rPr>
              <a:t>  </a:t>
            </a:r>
            <a:r>
              <a:rPr lang="en-US" sz="900" dirty="0" smtClean="0">
                <a:latin typeface="Verdana" pitchFamily="34" charset="0"/>
              </a:rPr>
              <a:t>by David </a:t>
            </a:r>
            <a:r>
              <a:rPr lang="en-US" sz="900" dirty="0" err="1" smtClean="0">
                <a:latin typeface="Verdana" pitchFamily="34" charset="0"/>
              </a:rPr>
              <a:t>LaRochelle</a:t>
            </a:r>
            <a:endParaRPr lang="en-US" sz="900" dirty="0" smtClean="0">
              <a:latin typeface="Verdana" pitchFamily="34" charset="0"/>
            </a:endParaRPr>
          </a:p>
          <a:p>
            <a:endParaRPr lang="en-US" sz="900" dirty="0" smtClean="0">
              <a:latin typeface="Verdana" pitchFamily="34" charset="0"/>
            </a:endParaRPr>
          </a:p>
          <a:p>
            <a:r>
              <a:rPr lang="en-US" sz="900" dirty="0" smtClean="0">
                <a:latin typeface="Verdana" pitchFamily="34" charset="0"/>
              </a:rPr>
              <a:t>Rachel scowled in disgust as she walked to the school bus stop. The sidewalk was littered with newspapers and candy wrappers. The front door to Lee’s Grocery was covered with ugly graffiti.</a:t>
            </a:r>
          </a:p>
          <a:p>
            <a:endParaRPr lang="en-US" sz="900" dirty="0" smtClean="0">
              <a:latin typeface="Verdana" pitchFamily="34" charset="0"/>
            </a:endParaRPr>
          </a:p>
          <a:p>
            <a:r>
              <a:rPr lang="en-US" sz="900" dirty="0" smtClean="0">
                <a:latin typeface="Verdana" pitchFamily="34" charset="0"/>
              </a:rPr>
              <a:t>“Yuck!” Rachel said as she brought her foot back to kick a soda can off the curb. Then she changed her mind, picked the can up, and tossed it into a litter</a:t>
            </a:r>
          </a:p>
          <a:p>
            <a:r>
              <a:rPr lang="en-US" sz="900" dirty="0" smtClean="0">
                <a:latin typeface="Verdana" pitchFamily="34" charset="0"/>
              </a:rPr>
              <a:t>basket on the corner. She hurried to meet her friends at the bus stop.</a:t>
            </a:r>
          </a:p>
          <a:p>
            <a:endParaRPr lang="en-US" sz="900" dirty="0" smtClean="0">
              <a:latin typeface="Verdana" pitchFamily="34" charset="0"/>
            </a:endParaRPr>
          </a:p>
          <a:p>
            <a:r>
              <a:rPr lang="en-US" sz="900" dirty="0" smtClean="0">
                <a:latin typeface="Verdana" pitchFamily="34" charset="0"/>
              </a:rPr>
              <a:t>Mr. Lee scowled as he looked out his grocery store window. “</a:t>
            </a:r>
            <a:r>
              <a:rPr lang="en-US" sz="900" dirty="0" err="1" smtClean="0">
                <a:latin typeface="Verdana" pitchFamily="34" charset="0"/>
              </a:rPr>
              <a:t>Hmph</a:t>
            </a:r>
            <a:r>
              <a:rPr lang="en-US" sz="900" dirty="0" smtClean="0">
                <a:latin typeface="Verdana" pitchFamily="34" charset="0"/>
              </a:rPr>
              <a:t>,” he said as the girl passed by. She’s probably another troublemaker, he thought.</a:t>
            </a:r>
          </a:p>
          <a:p>
            <a:endParaRPr lang="en-US" sz="900" dirty="0" smtClean="0">
              <a:latin typeface="Verdana" pitchFamily="34" charset="0"/>
            </a:endParaRPr>
          </a:p>
          <a:p>
            <a:r>
              <a:rPr lang="en-US" sz="900" dirty="0" smtClean="0">
                <a:latin typeface="Verdana" pitchFamily="34" charset="0"/>
              </a:rPr>
              <a:t>To confirm his suspicion, the girl stepped back to kick a piece of garbage into the street. What she did next, though, surprised him. She bent down, picked</a:t>
            </a:r>
          </a:p>
          <a:p>
            <a:r>
              <a:rPr lang="en-US" sz="900" dirty="0" smtClean="0">
                <a:latin typeface="Verdana" pitchFamily="34" charset="0"/>
              </a:rPr>
              <a:t>up the old can, and dropped it into a trash can.</a:t>
            </a:r>
          </a:p>
          <a:p>
            <a:endParaRPr lang="en-US" sz="900" dirty="0" smtClean="0">
              <a:latin typeface="Verdana" pitchFamily="34" charset="0"/>
            </a:endParaRPr>
          </a:p>
          <a:p>
            <a:r>
              <a:rPr lang="en-US" sz="900" dirty="0" smtClean="0">
                <a:latin typeface="Verdana" pitchFamily="34" charset="0"/>
              </a:rPr>
              <a:t>That’s a switch, thought Mr. Lee.</a:t>
            </a:r>
          </a:p>
          <a:p>
            <a:endParaRPr lang="en-US" sz="900" dirty="0" smtClean="0">
              <a:latin typeface="Verdana" pitchFamily="34" charset="0"/>
            </a:endParaRPr>
          </a:p>
          <a:p>
            <a:r>
              <a:rPr lang="en-US" sz="900" dirty="0" smtClean="0">
                <a:latin typeface="Verdana" pitchFamily="34" charset="0"/>
              </a:rPr>
              <a:t>All morning, he kept picturing that girl. At noon, when he walked to the corner to mail a letter, he noticed the litter that had piled up in front of his store.</a:t>
            </a:r>
          </a:p>
          <a:p>
            <a:endParaRPr lang="en-US" sz="900" dirty="0" smtClean="0">
              <a:latin typeface="Verdana" pitchFamily="34" charset="0"/>
            </a:endParaRPr>
          </a:p>
          <a:p>
            <a:r>
              <a:rPr lang="en-US" sz="900" dirty="0" smtClean="0">
                <a:latin typeface="Verdana" pitchFamily="34" charset="0"/>
              </a:rPr>
              <a:t>He thought of that girl again, then got a broom and started sweeping the walk.</a:t>
            </a:r>
          </a:p>
          <a:p>
            <a:endParaRPr lang="en-US" sz="900" dirty="0" smtClean="0">
              <a:latin typeface="Verdana" pitchFamily="34" charset="0"/>
            </a:endParaRPr>
          </a:p>
          <a:p>
            <a:r>
              <a:rPr lang="en-US" sz="900" dirty="0" smtClean="0">
                <a:latin typeface="Verdana" pitchFamily="34" charset="0"/>
              </a:rPr>
              <a:t>Mrs. </a:t>
            </a:r>
            <a:r>
              <a:rPr lang="en-US" sz="900" dirty="0" err="1" smtClean="0">
                <a:latin typeface="Verdana" pitchFamily="34" charset="0"/>
              </a:rPr>
              <a:t>Polansky</a:t>
            </a:r>
            <a:r>
              <a:rPr lang="en-US" sz="900" dirty="0" smtClean="0">
                <a:latin typeface="Verdana" pitchFamily="34" charset="0"/>
              </a:rPr>
              <a:t> peered out from between the window blinds in her living room. A crumpled sheet of newspaper blew into her yard and got snagged on a</a:t>
            </a:r>
          </a:p>
          <a:p>
            <a:r>
              <a:rPr lang="en-US" sz="900" dirty="0" smtClean="0">
                <a:latin typeface="Verdana" pitchFamily="34" charset="0"/>
              </a:rPr>
              <a:t>rosebush. She hated living across the street from Lee’s Grocery. Customers were always dropping their trash in front of the store, and it would blow into her yard.</a:t>
            </a:r>
          </a:p>
          <a:p>
            <a:endParaRPr lang="en-US" sz="900" dirty="0" smtClean="0">
              <a:latin typeface="Verdana" pitchFamily="34" charset="0"/>
            </a:endParaRPr>
          </a:p>
          <a:p>
            <a:r>
              <a:rPr lang="en-US" sz="900" dirty="0" smtClean="0">
                <a:latin typeface="Verdana" pitchFamily="34" charset="0"/>
              </a:rPr>
              <a:t>Maybe I should write a letter to the city council, she thought. If Mr. Lee is going to let his store be such an eyesore, maybe it should be shut down.</a:t>
            </a:r>
          </a:p>
          <a:p>
            <a:endParaRPr lang="en-US" sz="900" dirty="0" smtClean="0">
              <a:latin typeface="Verdana" pitchFamily="34" charset="0"/>
            </a:endParaRPr>
          </a:p>
          <a:p>
            <a:r>
              <a:rPr lang="en-US" sz="900" dirty="0" smtClean="0">
                <a:latin typeface="Verdana" pitchFamily="34" charset="0"/>
              </a:rPr>
              <a:t>Just then Mr. Lee walked out his door. He was sweeping up the trash on his sidewalk.</a:t>
            </a:r>
          </a:p>
          <a:p>
            <a:endParaRPr lang="en-US" sz="900" dirty="0" smtClean="0">
              <a:latin typeface="Verdana" pitchFamily="34" charset="0"/>
            </a:endParaRPr>
          </a:p>
          <a:p>
            <a:r>
              <a:rPr lang="en-US" sz="900" dirty="0" smtClean="0">
                <a:latin typeface="Verdana" pitchFamily="34" charset="0"/>
              </a:rPr>
              <a:t>That’s a change, thought Mrs. </a:t>
            </a:r>
            <a:r>
              <a:rPr lang="en-US" sz="900" dirty="0" err="1" smtClean="0">
                <a:latin typeface="Verdana" pitchFamily="34" charset="0"/>
              </a:rPr>
              <a:t>Polansky</a:t>
            </a:r>
            <a:r>
              <a:rPr lang="en-US" sz="900" dirty="0" smtClean="0">
                <a:latin typeface="Verdana" pitchFamily="34" charset="0"/>
              </a:rPr>
              <a:t>.</a:t>
            </a:r>
          </a:p>
          <a:p>
            <a:endParaRPr lang="en-US" sz="900" dirty="0" smtClean="0">
              <a:latin typeface="Verdana" pitchFamily="34" charset="0"/>
            </a:endParaRPr>
          </a:p>
          <a:p>
            <a:r>
              <a:rPr lang="en-US" sz="900" dirty="0" smtClean="0">
                <a:latin typeface="Verdana" pitchFamily="34" charset="0"/>
              </a:rPr>
              <a:t>A few minutes later, when she went to let her cat out, she noticed that the stray newspaper had </a:t>
            </a:r>
            <a:r>
              <a:rPr lang="en-US" sz="900" dirty="0" err="1" smtClean="0">
                <a:latin typeface="Verdana" pitchFamily="34" charset="0"/>
              </a:rPr>
              <a:t>unsnagged</a:t>
            </a:r>
            <a:r>
              <a:rPr lang="en-US" sz="900" dirty="0" smtClean="0">
                <a:latin typeface="Verdana" pitchFamily="34" charset="0"/>
              </a:rPr>
              <a:t> itself from her rosebush and was tumbling into the next yard.</a:t>
            </a:r>
          </a:p>
          <a:p>
            <a:endParaRPr lang="en-US" sz="900" dirty="0" smtClean="0">
              <a:latin typeface="Verdana" pitchFamily="34" charset="0"/>
            </a:endParaRPr>
          </a:p>
          <a:p>
            <a:endParaRPr lang="en-US" sz="900" dirty="0">
              <a:latin typeface="Verdana" pitchFamily="34" charset="0"/>
            </a:endParaRPr>
          </a:p>
        </p:txBody>
      </p:sp>
      <p:sp>
        <p:nvSpPr>
          <p:cNvPr id="9" name="Rectangle 8"/>
          <p:cNvSpPr/>
          <p:nvPr/>
        </p:nvSpPr>
        <p:spPr>
          <a:xfrm>
            <a:off x="5562600" y="7129046"/>
            <a:ext cx="3581400" cy="338554"/>
          </a:xfrm>
          <a:prstGeom prst="rect">
            <a:avLst/>
          </a:prstGeom>
        </p:spPr>
        <p:txBody>
          <a:bodyPr wrap="square">
            <a:spAutoFit/>
          </a:bodyPr>
          <a:lstStyle/>
          <a:p>
            <a:r>
              <a:rPr lang="en-US" sz="800" dirty="0" smtClean="0">
                <a:latin typeface="Verdana" pitchFamily="34" charset="0"/>
              </a:rPr>
              <a:t>Office of Assessment and Information Services Test Sampler, Grade 4Oregon Department of Education 9 September, 2005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457200" y="304800"/>
            <a:ext cx="4343400" cy="6047809"/>
          </a:xfrm>
          <a:prstGeom prst="rect">
            <a:avLst/>
          </a:prstGeom>
        </p:spPr>
        <p:txBody>
          <a:bodyPr wrap="square">
            <a:spAutoFit/>
          </a:bodyPr>
          <a:lstStyle/>
          <a:p>
            <a:r>
              <a:rPr lang="en-US" sz="900" b="1" i="1" dirty="0" smtClean="0">
                <a:latin typeface="Verdana" pitchFamily="34" charset="0"/>
              </a:rPr>
              <a:t>PHILIPPE AND THE BLUE PARROT CONTINUED… </a:t>
            </a:r>
          </a:p>
          <a:p>
            <a:endParaRPr lang="en-US" sz="900" dirty="0" smtClean="0">
              <a:latin typeface="Verdana" pitchFamily="34" charset="0"/>
            </a:endParaRPr>
          </a:p>
          <a:p>
            <a:r>
              <a:rPr lang="en-US" sz="900" dirty="0" smtClean="0">
                <a:latin typeface="Verdana" pitchFamily="34" charset="0"/>
              </a:rPr>
              <a:t>Every time Philippe painted a </a:t>
            </a:r>
            <a:r>
              <a:rPr lang="en-US" sz="900" i="1" dirty="0" smtClean="0">
                <a:latin typeface="Verdana" pitchFamily="34" charset="0"/>
              </a:rPr>
              <a:t>Blue Parrot and the Sun for his</a:t>
            </a:r>
          </a:p>
          <a:p>
            <a:r>
              <a:rPr lang="en-US" sz="900" dirty="0" smtClean="0">
                <a:latin typeface="Verdana" pitchFamily="34" charset="0"/>
              </a:rPr>
              <a:t>mother, the gallery owner had a buyer. The price went up and Philippe could not resist. But every time he sold a </a:t>
            </a:r>
            <a:r>
              <a:rPr lang="en-US" sz="900" i="1" dirty="0" smtClean="0">
                <a:latin typeface="Verdana" pitchFamily="34" charset="0"/>
              </a:rPr>
              <a:t>Blue Parrot, he put </a:t>
            </a:r>
            <a:r>
              <a:rPr lang="en-US" sz="900" dirty="0" smtClean="0">
                <a:latin typeface="Verdana" pitchFamily="34" charset="0"/>
              </a:rPr>
              <a:t>aside some money for his mother.</a:t>
            </a:r>
          </a:p>
          <a:p>
            <a:endParaRPr lang="en-US" sz="900" dirty="0" smtClean="0">
              <a:latin typeface="Verdana" pitchFamily="34" charset="0"/>
            </a:endParaRPr>
          </a:p>
          <a:p>
            <a:r>
              <a:rPr lang="en-US" sz="900" dirty="0" smtClean="0">
                <a:latin typeface="Verdana" pitchFamily="34" charset="0"/>
              </a:rPr>
              <a:t>Many years passed. Now Philippe’s paintings could not be afforded by most tourists. His work hung in galleries and museums in Europe and the United States.</a:t>
            </a:r>
          </a:p>
          <a:p>
            <a:endParaRPr lang="en-US" sz="900" dirty="0" smtClean="0">
              <a:latin typeface="Verdana" pitchFamily="34" charset="0"/>
            </a:endParaRPr>
          </a:p>
          <a:p>
            <a:r>
              <a:rPr lang="en-US" sz="900" dirty="0" smtClean="0">
                <a:latin typeface="Verdana" pitchFamily="34" charset="0"/>
              </a:rPr>
              <a:t>One day, he sat in his fine studio, ready to begin work on another </a:t>
            </a:r>
            <a:r>
              <a:rPr lang="en-US" sz="900" i="1" dirty="0" smtClean="0">
                <a:latin typeface="Verdana" pitchFamily="34" charset="0"/>
              </a:rPr>
              <a:t>Blue Parrot and the Sun. A journalist who had come to interview him </a:t>
            </a:r>
            <a:r>
              <a:rPr lang="en-US" sz="900" dirty="0" smtClean="0">
                <a:latin typeface="Verdana" pitchFamily="34" charset="0"/>
              </a:rPr>
              <a:t>stood nearby.</a:t>
            </a:r>
          </a:p>
          <a:p>
            <a:endParaRPr lang="en-US" sz="900" dirty="0" smtClean="0">
              <a:latin typeface="Verdana" pitchFamily="34" charset="0"/>
            </a:endParaRPr>
          </a:p>
          <a:p>
            <a:r>
              <a:rPr lang="en-US" sz="900" dirty="0" smtClean="0">
                <a:latin typeface="Verdana" pitchFamily="34" charset="0"/>
              </a:rPr>
              <a:t>“Monsieur, your </a:t>
            </a:r>
            <a:r>
              <a:rPr lang="en-US" sz="900" i="1" dirty="0" smtClean="0">
                <a:latin typeface="Verdana" pitchFamily="34" charset="0"/>
              </a:rPr>
              <a:t>Blue Parrot and the Sun paintings are now very </a:t>
            </a:r>
            <a:r>
              <a:rPr lang="en-US" sz="900" dirty="0" smtClean="0">
                <a:latin typeface="Verdana" pitchFamily="34" charset="0"/>
              </a:rPr>
              <a:t>famous. Some critics say that they have a life and power that your other works lack. Why is that? Do you know?”</a:t>
            </a:r>
          </a:p>
          <a:p>
            <a:endParaRPr lang="en-US" sz="900" dirty="0" smtClean="0">
              <a:latin typeface="Verdana" pitchFamily="34" charset="0"/>
            </a:endParaRPr>
          </a:p>
          <a:p>
            <a:r>
              <a:rPr lang="en-US" sz="900" dirty="0" smtClean="0">
                <a:latin typeface="Verdana" pitchFamily="34" charset="0"/>
              </a:rPr>
              <a:t>“Oh yes, I know,” Philippe replied slowly. “It is because I paint each </a:t>
            </a:r>
            <a:r>
              <a:rPr lang="en-US" sz="900" i="1" dirty="0" smtClean="0">
                <a:latin typeface="Verdana" pitchFamily="34" charset="0"/>
              </a:rPr>
              <a:t>Blue Parrot for my mother.”</a:t>
            </a:r>
          </a:p>
          <a:p>
            <a:endParaRPr lang="en-US" sz="900" i="1" dirty="0" smtClean="0">
              <a:latin typeface="Verdana" pitchFamily="34" charset="0"/>
            </a:endParaRPr>
          </a:p>
          <a:p>
            <a:r>
              <a:rPr lang="en-US" sz="900" dirty="0" smtClean="0">
                <a:latin typeface="Verdana" pitchFamily="34" charset="0"/>
              </a:rPr>
              <a:t>“And how much will this new one sell for?” the journalist asked. “Thousands, I suppose?”</a:t>
            </a:r>
          </a:p>
          <a:p>
            <a:endParaRPr lang="en-US" sz="900" dirty="0" smtClean="0">
              <a:latin typeface="Verdana" pitchFamily="34" charset="0"/>
            </a:endParaRPr>
          </a:p>
          <a:p>
            <a:r>
              <a:rPr lang="en-US" sz="900" dirty="0" smtClean="0">
                <a:latin typeface="Verdana" pitchFamily="34" charset="0"/>
              </a:rPr>
              <a:t>“Oh, this painting will not be for sale,” Philippe answered. He knew he had said that before, but this time, he really meant it. </a:t>
            </a:r>
          </a:p>
          <a:p>
            <a:endParaRPr lang="en-US" sz="900" dirty="0" smtClean="0">
              <a:latin typeface="Verdana" pitchFamily="34" charset="0"/>
            </a:endParaRPr>
          </a:p>
          <a:p>
            <a:r>
              <a:rPr lang="en-US" sz="900" dirty="0" smtClean="0">
                <a:latin typeface="Verdana" pitchFamily="34" charset="0"/>
              </a:rPr>
              <a:t>And he added: “I found the golden earring many years ago. Now it’s time to give it back.”</a:t>
            </a:r>
          </a:p>
          <a:p>
            <a:endParaRPr lang="en-US" sz="900" dirty="0" smtClean="0">
              <a:latin typeface="Verdana" pitchFamily="34" charset="0"/>
            </a:endParaRPr>
          </a:p>
          <a:p>
            <a:r>
              <a:rPr lang="en-US" sz="900" dirty="0" smtClean="0">
                <a:latin typeface="Verdana" pitchFamily="34" charset="0"/>
              </a:rPr>
              <a:t>There is a story the art collectors tell about a famous painting called </a:t>
            </a:r>
            <a:r>
              <a:rPr lang="en-US" sz="900" i="1" dirty="0" smtClean="0">
                <a:latin typeface="Verdana" pitchFamily="34" charset="0"/>
              </a:rPr>
              <a:t>Blue Parrot and the Sun. Oh, there are many, but the one to hunt </a:t>
            </a:r>
            <a:r>
              <a:rPr lang="en-US" sz="900" dirty="0" smtClean="0">
                <a:latin typeface="Verdana" pitchFamily="34" charset="0"/>
              </a:rPr>
              <a:t>for has a small golden earring hidden in the picture. Yes, that is the</a:t>
            </a:r>
          </a:p>
          <a:p>
            <a:r>
              <a:rPr lang="en-US" sz="900" dirty="0" smtClean="0">
                <a:latin typeface="Verdana" pitchFamily="34" charset="0"/>
              </a:rPr>
              <a:t>one worth a fortune. Some say it hangs on the wall of a simple house in the Haitian countryside. Others are not so sure. It could be anywhere. </a:t>
            </a:r>
          </a:p>
          <a:p>
            <a:endParaRPr lang="en-US" sz="900" i="1" dirty="0" smtClean="0">
              <a:latin typeface="Verdana" pitchFamily="34" charset="0"/>
            </a:endParaRPr>
          </a:p>
          <a:p>
            <a:endParaRPr lang="en-US" sz="900" i="1" dirty="0" smtClean="0">
              <a:latin typeface="Verdana" pitchFamily="34" charset="0"/>
            </a:endParaRPr>
          </a:p>
          <a:p>
            <a:endParaRPr lang="en-US" sz="900" i="1" dirty="0" smtClean="0">
              <a:latin typeface="Verdana" pitchFamily="34" charset="0"/>
            </a:endParaRPr>
          </a:p>
          <a:p>
            <a:endParaRPr lang="en-US" sz="900" i="1" dirty="0" smtClean="0">
              <a:latin typeface="Verdana" pitchFamily="34" charset="0"/>
            </a:endParaRPr>
          </a:p>
          <a:p>
            <a:endParaRPr lang="en-US" sz="900" dirty="0" smtClean="0">
              <a:latin typeface="Verdana" pitchFamily="34" charset="0"/>
            </a:endParaRPr>
          </a:p>
        </p:txBody>
      </p:sp>
      <p:pic>
        <p:nvPicPr>
          <p:cNvPr id="6" name="Picture 2"/>
          <p:cNvPicPr>
            <a:picLocks noChangeAspect="1" noChangeArrowheads="1"/>
          </p:cNvPicPr>
          <p:nvPr/>
        </p:nvPicPr>
        <p:blipFill>
          <a:blip r:embed="rId3" cstate="print"/>
          <a:srcRect/>
          <a:stretch>
            <a:fillRect/>
          </a:stretch>
        </p:blipFill>
        <p:spPr bwMode="auto">
          <a:xfrm>
            <a:off x="2514600" y="5410200"/>
            <a:ext cx="1143000" cy="1186070"/>
          </a:xfrm>
          <a:prstGeom prst="rect">
            <a:avLst/>
          </a:prstGeom>
          <a:noFill/>
          <a:ln w="9525">
            <a:noFill/>
            <a:miter lim="800000"/>
            <a:headEnd/>
            <a:tailEnd/>
          </a:ln>
          <a:effectLst/>
        </p:spPr>
      </p:pic>
      <p:sp>
        <p:nvSpPr>
          <p:cNvPr id="8" name="Rectangle 7"/>
          <p:cNvSpPr/>
          <p:nvPr/>
        </p:nvSpPr>
        <p:spPr>
          <a:xfrm>
            <a:off x="5562600" y="304800"/>
            <a:ext cx="3962400" cy="4031873"/>
          </a:xfrm>
          <a:prstGeom prst="rect">
            <a:avLst/>
          </a:prstGeom>
        </p:spPr>
        <p:txBody>
          <a:bodyPr wrap="square">
            <a:spAutoFit/>
          </a:bodyPr>
          <a:lstStyle/>
          <a:p>
            <a:pPr marL="228600" indent="-228600">
              <a:buFont typeface="+mj-lt"/>
              <a:buAutoNum type="arabicPeriod" startAt="4"/>
            </a:pPr>
            <a:r>
              <a:rPr lang="en-US" sz="800" dirty="0" smtClean="0">
                <a:latin typeface="Verdana" pitchFamily="34" charset="0"/>
              </a:rPr>
              <a:t>The main lesson or message the author wants us to learn from this story is</a:t>
            </a:r>
          </a:p>
          <a:p>
            <a:endParaRPr lang="en-US" sz="800" dirty="0" smtClean="0">
              <a:latin typeface="Verdana" pitchFamily="34" charset="0"/>
            </a:endParaRPr>
          </a:p>
          <a:p>
            <a:pPr marL="466725" indent="-228600">
              <a:buFont typeface="+mj-lt"/>
              <a:buAutoNum type="alphaUcPeriod"/>
            </a:pPr>
            <a:r>
              <a:rPr lang="en-US" sz="800" dirty="0" smtClean="0">
                <a:latin typeface="Verdana" pitchFamily="34" charset="0"/>
              </a:rPr>
              <a:t>people who paint can make lots of money.</a:t>
            </a:r>
          </a:p>
          <a:p>
            <a:pPr marL="466725" indent="-228600">
              <a:buFont typeface="+mj-lt"/>
              <a:buAutoNum type="alphaUcPeriod"/>
            </a:pPr>
            <a:r>
              <a:rPr lang="en-US" sz="800" dirty="0" smtClean="0">
                <a:latin typeface="Verdana" pitchFamily="34" charset="0"/>
              </a:rPr>
              <a:t>if you search hard enough, you’ll find what you’re looking for.</a:t>
            </a:r>
          </a:p>
          <a:p>
            <a:pPr marL="466725" indent="-228600">
              <a:buFont typeface="+mj-lt"/>
              <a:buAutoNum type="alphaUcPeriod"/>
            </a:pPr>
            <a:r>
              <a:rPr lang="en-US" sz="800" dirty="0" smtClean="0">
                <a:latin typeface="Verdana" pitchFamily="34" charset="0"/>
              </a:rPr>
              <a:t>take the time to honor those who help you succeed.</a:t>
            </a:r>
          </a:p>
          <a:p>
            <a:pPr marL="466725" indent="-228600">
              <a:buFont typeface="+mj-lt"/>
              <a:buAutoNum type="alphaUcPeriod"/>
            </a:pPr>
            <a:r>
              <a:rPr lang="en-US" sz="800" dirty="0" smtClean="0">
                <a:latin typeface="Verdana" pitchFamily="34" charset="0"/>
              </a:rPr>
              <a:t>if you’re rich enough, you can give better presents.</a:t>
            </a:r>
          </a:p>
          <a:p>
            <a:endParaRPr lang="en-US" sz="800" dirty="0" smtClean="0">
              <a:latin typeface="Verdana" pitchFamily="34" charset="0"/>
            </a:endParaRPr>
          </a:p>
          <a:p>
            <a:endParaRPr lang="en-US" sz="800" dirty="0" smtClean="0">
              <a:latin typeface="Verdana" pitchFamily="34" charset="0"/>
            </a:endParaRPr>
          </a:p>
          <a:p>
            <a:pPr marL="228600" indent="-228600">
              <a:buFont typeface="+mj-lt"/>
              <a:buAutoNum type="arabicPeriod" startAt="5"/>
            </a:pPr>
            <a:r>
              <a:rPr lang="en-US" sz="800" dirty="0" smtClean="0">
                <a:latin typeface="Verdana" pitchFamily="34" charset="0"/>
              </a:rPr>
              <a:t>Why did Philippe sell his first </a:t>
            </a:r>
            <a:r>
              <a:rPr lang="en-US" sz="800" i="1" dirty="0" smtClean="0">
                <a:latin typeface="Verdana" pitchFamily="34" charset="0"/>
              </a:rPr>
              <a:t>Blue Parrot and the Sun painting?</a:t>
            </a:r>
          </a:p>
          <a:p>
            <a:endParaRPr lang="en-US" sz="800" i="1" dirty="0" smtClean="0">
              <a:latin typeface="Verdana" pitchFamily="34" charset="0"/>
            </a:endParaRPr>
          </a:p>
          <a:p>
            <a:pPr marL="466725" indent="-228600">
              <a:buFont typeface="+mj-lt"/>
              <a:buAutoNum type="alphaUcPeriod"/>
            </a:pPr>
            <a:r>
              <a:rPr lang="en-US" sz="800" dirty="0" smtClean="0">
                <a:latin typeface="Verdana" pitchFamily="34" charset="0"/>
              </a:rPr>
              <a:t>He wanted to become famous.</a:t>
            </a:r>
          </a:p>
          <a:p>
            <a:pPr marL="466725" indent="-228600">
              <a:buFont typeface="+mj-lt"/>
              <a:buAutoNum type="alphaUcPeriod"/>
            </a:pPr>
            <a:r>
              <a:rPr lang="en-US" sz="800" dirty="0" smtClean="0">
                <a:latin typeface="Verdana" pitchFamily="34" charset="0"/>
              </a:rPr>
              <a:t>He wanted to help his mother.</a:t>
            </a:r>
          </a:p>
          <a:p>
            <a:pPr marL="466725" indent="-228600">
              <a:buFont typeface="+mj-lt"/>
              <a:buAutoNum type="alphaUcPeriod"/>
            </a:pPr>
            <a:r>
              <a:rPr lang="en-US" sz="800" dirty="0" smtClean="0">
                <a:latin typeface="Verdana" pitchFamily="34" charset="0"/>
              </a:rPr>
              <a:t>He didn’t like the painting.</a:t>
            </a:r>
          </a:p>
          <a:p>
            <a:pPr marL="466725" indent="-228600">
              <a:buFont typeface="+mj-lt"/>
              <a:buAutoNum type="alphaUcPeriod"/>
            </a:pPr>
            <a:r>
              <a:rPr lang="en-US" sz="800" dirty="0" smtClean="0">
                <a:latin typeface="Verdana" pitchFamily="34" charset="0"/>
              </a:rPr>
              <a:t>He was friends with the tourist.</a:t>
            </a:r>
            <a:r>
              <a:rPr lang="en-US" sz="800" b="1" dirty="0" smtClean="0">
                <a:latin typeface="Verdana" pitchFamily="34" charset="0"/>
              </a:rPr>
              <a:t> </a:t>
            </a:r>
          </a:p>
          <a:p>
            <a:endParaRPr lang="en-US" sz="800" b="1" dirty="0" smtClean="0">
              <a:latin typeface="Verdana" pitchFamily="34" charset="0"/>
            </a:endParaRPr>
          </a:p>
          <a:p>
            <a:endParaRPr lang="en-US" sz="800" b="1" dirty="0" smtClean="0">
              <a:latin typeface="Verdana" pitchFamily="34" charset="0"/>
            </a:endParaRPr>
          </a:p>
          <a:p>
            <a:pPr marL="228600" indent="-228600">
              <a:buFont typeface="+mj-lt"/>
              <a:buAutoNum type="arabicPeriod" startAt="6"/>
            </a:pPr>
            <a:r>
              <a:rPr lang="en-US" sz="800" dirty="0" smtClean="0">
                <a:latin typeface="Verdana" pitchFamily="34" charset="0"/>
              </a:rPr>
              <a:t>The author wants us to understand that Philippe found the golden earring</a:t>
            </a:r>
          </a:p>
          <a:p>
            <a:endParaRPr lang="en-US" sz="800" dirty="0" smtClean="0">
              <a:latin typeface="Verdana" pitchFamily="34" charset="0"/>
            </a:endParaRPr>
          </a:p>
          <a:p>
            <a:pPr marL="466725" indent="-228600">
              <a:buFont typeface="+mj-lt"/>
              <a:buAutoNum type="alphaUcPeriod"/>
            </a:pPr>
            <a:r>
              <a:rPr lang="en-US" sz="800" dirty="0" smtClean="0">
                <a:latin typeface="Verdana" pitchFamily="34" charset="0"/>
              </a:rPr>
              <a:t>and gave it to his mother.</a:t>
            </a:r>
          </a:p>
          <a:p>
            <a:pPr marL="466725" indent="-228600">
              <a:buFont typeface="+mj-lt"/>
              <a:buAutoNum type="alphaUcPeriod"/>
            </a:pPr>
            <a:r>
              <a:rPr lang="en-US" sz="800" dirty="0" smtClean="0">
                <a:latin typeface="Verdana" pitchFamily="34" charset="0"/>
              </a:rPr>
              <a:t>on a bench in the park.</a:t>
            </a:r>
          </a:p>
          <a:p>
            <a:pPr marL="466725" indent="-228600">
              <a:buFont typeface="+mj-lt"/>
              <a:buAutoNum type="alphaUcPeriod"/>
            </a:pPr>
            <a:r>
              <a:rPr lang="en-US" sz="800" dirty="0" smtClean="0">
                <a:latin typeface="Verdana" pitchFamily="34" charset="0"/>
              </a:rPr>
              <a:t>through success with painting.</a:t>
            </a:r>
          </a:p>
          <a:p>
            <a:pPr marL="466725" indent="-228600">
              <a:buFont typeface="+mj-lt"/>
              <a:buAutoNum type="alphaUcPeriod"/>
            </a:pPr>
            <a:r>
              <a:rPr lang="en-US" sz="800" dirty="0" smtClean="0">
                <a:latin typeface="Verdana" pitchFamily="34" charset="0"/>
              </a:rPr>
              <a:t>and buried it in a picture.</a:t>
            </a:r>
          </a:p>
          <a:p>
            <a:endParaRPr lang="en-US" sz="800" dirty="0" smtClean="0">
              <a:latin typeface="Verdana" pitchFamily="34" charset="0"/>
            </a:endParaRPr>
          </a:p>
          <a:p>
            <a:endParaRPr lang="en-US" sz="800" dirty="0" smtClean="0">
              <a:latin typeface="Verdana" pitchFamily="34" charset="0"/>
            </a:endParaRPr>
          </a:p>
          <a:p>
            <a:pPr marL="228600" indent="-228600">
              <a:buFont typeface="+mj-lt"/>
              <a:buAutoNum type="arabicPeriod" startAt="7"/>
            </a:pPr>
            <a:r>
              <a:rPr lang="en-US" sz="800" dirty="0" smtClean="0">
                <a:latin typeface="Verdana" pitchFamily="34" charset="0"/>
              </a:rPr>
              <a:t>The author hints that the painting Philippe says is not for sale is…</a:t>
            </a:r>
          </a:p>
          <a:p>
            <a:endParaRPr lang="en-US" sz="800" dirty="0" smtClean="0">
              <a:latin typeface="Verdana" pitchFamily="34" charset="0"/>
            </a:endParaRPr>
          </a:p>
          <a:p>
            <a:pPr marL="466725" indent="-228600">
              <a:buFont typeface="+mj-lt"/>
              <a:buAutoNum type="alphaUcPeriod"/>
            </a:pPr>
            <a:r>
              <a:rPr lang="en-US" sz="800" dirty="0" smtClean="0">
                <a:latin typeface="Verdana" pitchFamily="34" charset="0"/>
              </a:rPr>
              <a:t>sold by Philippe after all.</a:t>
            </a:r>
          </a:p>
          <a:p>
            <a:pPr marL="466725" indent="-228600">
              <a:buFont typeface="+mj-lt"/>
              <a:buAutoNum type="alphaUcPeriod"/>
            </a:pPr>
            <a:r>
              <a:rPr lang="en-US" sz="800" dirty="0" smtClean="0">
                <a:latin typeface="Verdana" pitchFamily="34" charset="0"/>
              </a:rPr>
              <a:t>given by Philippe to his mother.</a:t>
            </a:r>
          </a:p>
          <a:p>
            <a:pPr marL="466725" indent="-228600">
              <a:buFont typeface="+mj-lt"/>
              <a:buAutoNum type="alphaUcPeriod"/>
            </a:pPr>
            <a:r>
              <a:rPr lang="en-US" sz="800" dirty="0" smtClean="0">
                <a:latin typeface="Verdana" pitchFamily="34" charset="0"/>
              </a:rPr>
              <a:t>stolen from Philippe by the journalist.</a:t>
            </a:r>
          </a:p>
          <a:p>
            <a:pPr marL="466725" indent="-228600">
              <a:buFont typeface="+mj-lt"/>
              <a:buAutoNum type="alphaUcPeriod"/>
            </a:pPr>
            <a:r>
              <a:rPr lang="en-US" sz="800" dirty="0" smtClean="0">
                <a:latin typeface="Verdana" pitchFamily="34" charset="0"/>
              </a:rPr>
              <a:t>kept by Philippe to hang in his own home.</a:t>
            </a:r>
            <a:endParaRPr lang="en-US" sz="800" dirty="0">
              <a:latin typeface="Verdana" pitchFamily="34" charset="0"/>
            </a:endParaRPr>
          </a:p>
        </p:txBody>
      </p:sp>
      <p:sp>
        <p:nvSpPr>
          <p:cNvPr id="9" name="Rectangle 8"/>
          <p:cNvSpPr/>
          <p:nvPr/>
        </p:nvSpPr>
        <p:spPr>
          <a:xfrm>
            <a:off x="5562600" y="7129046"/>
            <a:ext cx="3581400" cy="338554"/>
          </a:xfrm>
          <a:prstGeom prst="rect">
            <a:avLst/>
          </a:prstGeom>
        </p:spPr>
        <p:txBody>
          <a:bodyPr wrap="square">
            <a:spAutoFit/>
          </a:bodyPr>
          <a:lstStyle/>
          <a:p>
            <a:r>
              <a:rPr lang="en-US" sz="800" dirty="0" smtClean="0">
                <a:latin typeface="Verdana" pitchFamily="34" charset="0"/>
              </a:rPr>
              <a:t>Office of Assessment and Information Services Test Sampler, Grade 4Oregon Department of Education 9 September, 2005</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3065</Words>
  <Application>Microsoft Office PowerPoint</Application>
  <PresentationFormat>Custom</PresentationFormat>
  <Paragraphs>326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117</cp:revision>
  <dcterms:created xsi:type="dcterms:W3CDTF">2010-03-15T16:13:22Z</dcterms:created>
  <dcterms:modified xsi:type="dcterms:W3CDTF">2012-01-25T02:37:18Z</dcterms:modified>
</cp:coreProperties>
</file>