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081" autoAdjust="0"/>
    <p:restoredTop sz="94660"/>
  </p:normalViewPr>
  <p:slideViewPr>
    <p:cSldViewPr>
      <p:cViewPr>
        <p:scale>
          <a:sx n="80" d="100"/>
          <a:sy n="80" d="100"/>
        </p:scale>
        <p:origin x="-336" y="-636"/>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15" name="Text Box 4"/>
          <p:cNvSpPr txBox="1">
            <a:spLocks noChangeArrowheads="1"/>
          </p:cNvSpPr>
          <p:nvPr/>
        </p:nvSpPr>
        <p:spPr bwMode="auto">
          <a:xfrm>
            <a:off x="228600" y="3124200"/>
            <a:ext cx="4800600" cy="214313"/>
          </a:xfrm>
          <a:prstGeom prst="rect">
            <a:avLst/>
          </a:prstGeom>
          <a:noFill/>
          <a:ln w="9525">
            <a:noFill/>
            <a:miter lim="800000"/>
            <a:headEnd/>
            <a:tailEnd/>
          </a:ln>
          <a:effectLst/>
        </p:spPr>
        <p:txBody>
          <a:bodyPr>
            <a:spAutoFit/>
          </a:bodyPr>
          <a:lstStyle/>
          <a:p>
            <a:pPr algn="ctr">
              <a:spcBef>
                <a:spcPct val="50000"/>
              </a:spcBef>
            </a:pPr>
            <a:r>
              <a:rPr lang="en-US" sz="800" dirty="0">
                <a:solidFill>
                  <a:schemeClr val="bg2"/>
                </a:solidFill>
                <a:latin typeface="Verdana" pitchFamily="34" charset="0"/>
              </a:rPr>
              <a:t>Blank</a:t>
            </a:r>
          </a:p>
        </p:txBody>
      </p:sp>
      <p:sp>
        <p:nvSpPr>
          <p:cNvPr id="5" name="Rectangle 4"/>
          <p:cNvSpPr>
            <a:spLocks noChangeArrowheads="1"/>
          </p:cNvSpPr>
          <p:nvPr/>
        </p:nvSpPr>
        <p:spPr bwMode="auto">
          <a:xfrm>
            <a:off x="5562600" y="1606183"/>
            <a:ext cx="4267200" cy="45089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a typeface="Calibri" pitchFamily="34" charset="0"/>
                <a:cs typeface="Times New Roman" pitchFamily="18" charset="0"/>
              </a:rPr>
              <a:t>Grade 4</a:t>
            </a:r>
            <a:endParaRPr kumimoji="0" lang="en-US" sz="4000" b="1"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Oregon State Released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Practice Tests</a:t>
            </a:r>
            <a:endParaRPr kumimoji="0" lang="en-US"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Booklet  #</a:t>
            </a:r>
            <a:r>
              <a:rPr kumimoji="0" lang="en-US" sz="1600" b="1" i="0" u="sng" strike="noStrike" cap="none" normalizeH="0" dirty="0" smtClean="0">
                <a:ln>
                  <a:noFill/>
                </a:ln>
                <a:solidFill>
                  <a:schemeClr val="tx1"/>
                </a:solidFill>
                <a:effectLst/>
                <a:latin typeface="Verdana" pitchFamily="34" charset="0"/>
                <a:ea typeface="Calibri" pitchFamily="34" charset="0"/>
                <a:cs typeface="Times New Roman" pitchFamily="18" charset="0"/>
              </a:rPr>
              <a:t> 4-2</a:t>
            </a:r>
            <a:endParaRPr kumimoji="0" lang="en-US" sz="1600" b="1" i="0" u="sng" strike="noStrike" cap="none" normalizeH="0" baseline="0" dirty="0" smtClean="0">
              <a:ln>
                <a:noFill/>
              </a:ln>
              <a:solidFill>
                <a:schemeClr val="tx1"/>
              </a:solidFill>
              <a:effectLst/>
              <a:latin typeface="Verdan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1400" b="1" u="sng" dirty="0" smtClean="0">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1400" b="1" u="sng" dirty="0" smtClean="0">
              <a:latin typeface="Verdana" pitchFamily="34" charset="0"/>
              <a:ea typeface="Calibri" pitchFamily="34" charset="0"/>
              <a:cs typeface="Times New Roman" pitchFamily="18" charset="0"/>
            </a:endParaRPr>
          </a:p>
          <a:p>
            <a:pPr lvl="0" algn="ctr" eaLnBrk="0" hangingPunct="0"/>
            <a:r>
              <a:rPr lang="en-US" sz="1050" dirty="0" smtClean="0">
                <a:latin typeface="Verdana" pitchFamily="34" charset="0"/>
                <a:ea typeface="Calibri" pitchFamily="34" charset="0"/>
                <a:cs typeface="Times New Roman" pitchFamily="18" charset="0"/>
              </a:rPr>
              <a:t>Specified State Standards Listed Under:</a:t>
            </a:r>
          </a:p>
          <a:p>
            <a:pPr lvl="0" algn="ctr" eaLnBrk="0" hangingPunct="0"/>
            <a:endParaRPr lang="en-US" sz="1050" dirty="0" smtClean="0">
              <a:latin typeface="Verdana" pitchFamily="34" charset="0"/>
              <a:ea typeface="Calibri" pitchFamily="34" charset="0"/>
              <a:cs typeface="Times New Roman" pitchFamily="18" charset="0"/>
            </a:endParaRPr>
          </a:p>
          <a:p>
            <a:pPr lvl="0" algn="ctr" eaLnBrk="0" hangingPunct="0"/>
            <a:r>
              <a:rPr lang="en-US" sz="1800" b="1" u="sng" dirty="0" smtClean="0">
                <a:latin typeface="Verdana" pitchFamily="34" charset="0"/>
                <a:ea typeface="Calibri" pitchFamily="34" charset="0"/>
                <a:cs typeface="Times New Roman" pitchFamily="18" charset="0"/>
              </a:rPr>
              <a:t>Develop an Interpretation </a:t>
            </a:r>
          </a:p>
          <a:p>
            <a:pPr lvl="0" algn="ctr" eaLnBrk="0" hangingPunct="0"/>
            <a:r>
              <a:rPr lang="en-US" sz="1000" dirty="0" smtClean="0">
                <a:latin typeface="Verdana" pitchFamily="34" charset="0"/>
                <a:ea typeface="Calibri" pitchFamily="34" charset="0"/>
                <a:cs typeface="Times New Roman" pitchFamily="18" charset="0"/>
              </a:rPr>
              <a:t>(Includes Informational and Literary Text)</a:t>
            </a:r>
            <a:endParaRPr lang="en-US" sz="1000" dirty="0" smtClean="0">
              <a:latin typeface="Verdan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p:txBody>
      </p:sp>
      <p:sp>
        <p:nvSpPr>
          <p:cNvPr id="6" name="Text Box 5"/>
          <p:cNvSpPr txBox="1">
            <a:spLocks noChangeArrowheads="1"/>
          </p:cNvSpPr>
          <p:nvPr/>
        </p:nvSpPr>
        <p:spPr bwMode="auto">
          <a:xfrm>
            <a:off x="5410200" y="7086600"/>
            <a:ext cx="4343400" cy="379412"/>
          </a:xfrm>
          <a:prstGeom prst="rect">
            <a:avLst/>
          </a:prstGeom>
          <a:noFill/>
          <a:ln w="9525">
            <a:noFill/>
            <a:miter lim="800000"/>
            <a:headEnd/>
            <a:tailEnd/>
          </a:ln>
        </p:spPr>
        <p:txBody>
          <a:bodyPr lIns="101882" tIns="50941" rIns="101882" bIns="50941"/>
          <a:lstStyle/>
          <a:p>
            <a:pPr algn="ctr" defTabSz="1019175"/>
            <a:r>
              <a:rPr lang="en-US" sz="800" dirty="0" smtClean="0">
                <a:latin typeface="Verdana" pitchFamily="34" charset="0"/>
              </a:rPr>
              <a:t>The Test Samples in this Booklet were taken from the Oregon State Department of Education WEB Site, unless otherwise noted.</a:t>
            </a:r>
            <a:endParaRPr lang="en-US" sz="800" dirty="0">
              <a:latin typeface="Verdana" pitchFamily="34" charset="0"/>
            </a:endParaRPr>
          </a:p>
        </p:txBody>
      </p:sp>
      <p:sp>
        <p:nvSpPr>
          <p:cNvPr id="7" name="Text Box 2"/>
          <p:cNvSpPr txBox="1">
            <a:spLocks noChangeArrowheads="1"/>
          </p:cNvSpPr>
          <p:nvPr/>
        </p:nvSpPr>
        <p:spPr bwMode="auto">
          <a:xfrm>
            <a:off x="5715000" y="381000"/>
            <a:ext cx="3810000" cy="6858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kumimoji="0" lang="en-US" sz="800" b="0" i="0" u="none" strike="noStrike" cap="none" normalizeH="0" baseline="0" dirty="0" smtClean="0">
                <a:ln>
                  <a:noFill/>
                </a:ln>
                <a:solidFill>
                  <a:schemeClr val="tx1"/>
                </a:solidFill>
                <a:effectLst/>
                <a:latin typeface="Calibri" pitchFamily="34" charset="0"/>
              </a:rPr>
              <a:t>Most questions for Grade 4  OAKS , </a:t>
            </a:r>
            <a:r>
              <a:rPr kumimoji="0" lang="en-US" sz="1000" b="1" i="1" u="sng" strike="noStrike" cap="none" normalizeH="0" baseline="0" dirty="0" smtClean="0">
                <a:ln>
                  <a:noFill/>
                </a:ln>
                <a:solidFill>
                  <a:schemeClr val="tx1"/>
                </a:solidFill>
                <a:effectLst/>
                <a:latin typeface="Calibri" pitchFamily="34" charset="0"/>
              </a:rPr>
              <a:t>Develop an Interpretation, </a:t>
            </a:r>
            <a:r>
              <a:rPr kumimoji="0" lang="en-US" sz="800" b="0" i="0" u="none" strike="noStrike" cap="none" normalizeH="0" baseline="0" dirty="0" smtClean="0">
                <a:ln>
                  <a:noFill/>
                </a:ln>
                <a:solidFill>
                  <a:schemeClr val="tx1"/>
                </a:solidFill>
                <a:effectLst/>
                <a:latin typeface="Calibri" pitchFamily="34" charset="0"/>
              </a:rPr>
              <a:t>asks students to predict what would most likely happen next, what a character’s intent is and/or characters’ feelings  by drawing valid inferences and conclusions based on textual evidence and  interpreting the meaning of idioms within context</a:t>
            </a:r>
            <a:r>
              <a:rPr lang="en-US" sz="800" dirty="0" smtClean="0">
                <a:latin typeface="Calibri" pitchFamily="34" charset="0"/>
              </a:rPr>
              <a:t>.</a:t>
            </a:r>
            <a:endParaRPr lang="en-US" sz="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4" name="TextBox 3"/>
          <p:cNvSpPr txBox="1"/>
          <p:nvPr/>
        </p:nvSpPr>
        <p:spPr>
          <a:xfrm>
            <a:off x="304800" y="228600"/>
            <a:ext cx="4572000" cy="276999"/>
          </a:xfrm>
          <a:prstGeom prst="rect">
            <a:avLst/>
          </a:prstGeom>
          <a:noFill/>
        </p:spPr>
        <p:txBody>
          <a:bodyPr wrap="square" rtlCol="0">
            <a:spAutoFit/>
          </a:bodyPr>
          <a:lstStyle/>
          <a:p>
            <a:r>
              <a:rPr lang="en-US" sz="1200" i="1" dirty="0" smtClean="0">
                <a:effectLst>
                  <a:outerShdw blurRad="38100" dist="38100" dir="2700000" algn="tl">
                    <a:srgbClr val="000000">
                      <a:alpha val="43137"/>
                    </a:srgbClr>
                  </a:outerShdw>
                </a:effectLst>
                <a:latin typeface="Verdana" pitchFamily="34" charset="0"/>
              </a:rPr>
              <a:t>Teacher Information page:</a:t>
            </a:r>
            <a:endParaRPr lang="en-US" sz="1200" i="1" dirty="0">
              <a:effectLst>
                <a:outerShdw blurRad="38100" dist="38100" dir="2700000" algn="tl">
                  <a:srgbClr val="000000">
                    <a:alpha val="43137"/>
                  </a:srgbClr>
                </a:outerShdw>
              </a:effectLst>
              <a:latin typeface="Verdana" pitchFamily="34" charset="0"/>
            </a:endParaRPr>
          </a:p>
        </p:txBody>
      </p:sp>
      <p:sp>
        <p:nvSpPr>
          <p:cNvPr id="5" name="Rectangle 4"/>
          <p:cNvSpPr/>
          <p:nvPr/>
        </p:nvSpPr>
        <p:spPr>
          <a:xfrm>
            <a:off x="381000" y="431929"/>
            <a:ext cx="4343400" cy="7078861"/>
          </a:xfrm>
          <a:prstGeom prst="rect">
            <a:avLst/>
          </a:prstGeom>
        </p:spPr>
        <p:txBody>
          <a:bodyPr wrap="square">
            <a:spAutoFit/>
          </a:bodyPr>
          <a:lstStyle/>
          <a:p>
            <a:pPr lvl="0" algn="ctr"/>
            <a:r>
              <a:rPr lang="en-US" b="1" dirty="0" smtClean="0">
                <a:effectLst>
                  <a:outerShdw blurRad="38100" dist="38100" dir="2700000" algn="tl">
                    <a:srgbClr val="000000">
                      <a:alpha val="43137"/>
                    </a:srgbClr>
                  </a:outerShdw>
                </a:effectLst>
                <a:latin typeface="Verdana" pitchFamily="34" charset="0"/>
                <a:ea typeface="Calibri" pitchFamily="34" charset="0"/>
                <a:cs typeface="Times New Roman" pitchFamily="18" charset="0"/>
              </a:rPr>
              <a:t>Grade 4</a:t>
            </a:r>
            <a:endParaRPr lang="en-US" b="1" dirty="0" smtClean="0">
              <a:effectLst>
                <a:outerShdw blurRad="38100" dist="38100" dir="2700000" algn="tl">
                  <a:srgbClr val="000000">
                    <a:alpha val="43137"/>
                  </a:srgbClr>
                </a:outerShdw>
              </a:effectLst>
              <a:latin typeface="Verdana" pitchFamily="34" charset="0"/>
            </a:endParaRPr>
          </a:p>
          <a:p>
            <a:pPr lvl="0" eaLnBrk="0" hangingPunct="0"/>
            <a:endParaRPr lang="en-US" sz="1200" u="sng" dirty="0" smtClean="0">
              <a:latin typeface="Verdana" pitchFamily="34" charset="0"/>
              <a:ea typeface="Calibri" pitchFamily="34" charset="0"/>
              <a:cs typeface="Times New Roman" pitchFamily="18" charset="0"/>
            </a:endParaRPr>
          </a:p>
          <a:p>
            <a:pPr lvl="0" algn="ctr" eaLnBrk="0" hangingPunct="0"/>
            <a:r>
              <a:rPr lang="en-US" sz="1100" u="sng" dirty="0" smtClean="0">
                <a:latin typeface="Verdana" pitchFamily="34" charset="0"/>
                <a:ea typeface="Calibri" pitchFamily="34" charset="0"/>
                <a:cs typeface="Times New Roman" pitchFamily="18" charset="0"/>
              </a:rPr>
              <a:t>Oregon State Released Practice Tests</a:t>
            </a:r>
            <a:endParaRPr lang="en-US" sz="1100" u="sng" dirty="0" smtClean="0">
              <a:latin typeface="Verdana" pitchFamily="34" charset="0"/>
            </a:endParaRPr>
          </a:p>
          <a:p>
            <a:pPr lvl="0" eaLnBrk="0" hangingPunct="0"/>
            <a:endParaRPr lang="en-US" sz="900" u="sng" dirty="0" smtClean="0">
              <a:latin typeface="Verdana" pitchFamily="34" charset="0"/>
              <a:ea typeface="Calibri" pitchFamily="34" charset="0"/>
              <a:cs typeface="Times New Roman" pitchFamily="18" charset="0"/>
            </a:endParaRPr>
          </a:p>
          <a:p>
            <a:pPr lvl="0" eaLnBrk="0" hangingPunct="0"/>
            <a:r>
              <a:rPr lang="en-US" sz="900" b="1" u="sng" dirty="0" err="1" smtClean="0">
                <a:latin typeface="Verdana" pitchFamily="34" charset="0"/>
                <a:ea typeface="Calibri" pitchFamily="34" charset="0"/>
                <a:cs typeface="Times New Roman" pitchFamily="18" charset="0"/>
              </a:rPr>
              <a:t>I.Develop</a:t>
            </a:r>
            <a:r>
              <a:rPr lang="en-US" sz="900" b="1" u="sng" dirty="0" smtClean="0">
                <a:latin typeface="Verdana" pitchFamily="34" charset="0"/>
                <a:ea typeface="Calibri" pitchFamily="34" charset="0"/>
                <a:cs typeface="Times New Roman" pitchFamily="18" charset="0"/>
              </a:rPr>
              <a:t> an Interpretation</a:t>
            </a:r>
          </a:p>
          <a:p>
            <a:pPr lvl="0" eaLnBrk="0" hangingPunct="0"/>
            <a:r>
              <a:rPr lang="en-US" sz="900" dirty="0" smtClean="0">
                <a:latin typeface="Verdana" pitchFamily="34" charset="0"/>
                <a:ea typeface="Calibri" pitchFamily="34" charset="0"/>
                <a:cs typeface="Times New Roman" pitchFamily="18" charset="0"/>
              </a:rPr>
              <a:t>(Includes </a:t>
            </a:r>
            <a:r>
              <a:rPr lang="en-US" sz="900" b="1" u="sng" dirty="0" smtClean="0">
                <a:latin typeface="Verdana" pitchFamily="34" charset="0"/>
                <a:ea typeface="Calibri" pitchFamily="34" charset="0"/>
                <a:cs typeface="Times New Roman" pitchFamily="18" charset="0"/>
              </a:rPr>
              <a:t>Informational</a:t>
            </a:r>
            <a:r>
              <a:rPr lang="en-US" sz="900" dirty="0" smtClean="0">
                <a:latin typeface="Verdana" pitchFamily="34" charset="0"/>
                <a:ea typeface="Calibri" pitchFamily="34" charset="0"/>
                <a:cs typeface="Times New Roman" pitchFamily="18" charset="0"/>
              </a:rPr>
              <a:t> and Literary Text)</a:t>
            </a:r>
            <a:endParaRPr lang="en-US" sz="900" dirty="0" smtClean="0">
              <a:latin typeface="Verdana" pitchFamily="34" charset="0"/>
            </a:endParaRPr>
          </a:p>
          <a:p>
            <a:pPr lvl="0" eaLnBrk="0" hangingPunct="0"/>
            <a:endParaRPr lang="en-US" sz="900" dirty="0" smtClean="0">
              <a:latin typeface="Verdana" pitchFamily="34" charset="0"/>
              <a:ea typeface="Calibri" pitchFamily="34" charset="0"/>
              <a:cs typeface="Times New Roman" pitchFamily="18" charset="0"/>
            </a:endParaRPr>
          </a:p>
          <a:p>
            <a:pPr lvl="0" eaLnBrk="0" hangingPunct="0"/>
            <a:r>
              <a:rPr lang="en-US" sz="900" dirty="0" smtClean="0">
                <a:latin typeface="Verdana" pitchFamily="34" charset="0"/>
                <a:ea typeface="Calibri" pitchFamily="34" charset="0"/>
                <a:cs typeface="Times New Roman" pitchFamily="18" charset="0"/>
              </a:rPr>
              <a:t>Other state practice tests may be included as credited.  Any other state practice released test included aligns with Oregon’s OAKS format and standards.</a:t>
            </a:r>
            <a:endParaRPr lang="en-US" sz="900" dirty="0" smtClean="0">
              <a:latin typeface="Verdana" pitchFamily="34" charset="0"/>
            </a:endParaRPr>
          </a:p>
          <a:p>
            <a:pPr lvl="0" eaLnBrk="0" hangingPunct="0"/>
            <a:endParaRPr lang="en-US" sz="900" dirty="0" smtClean="0">
              <a:latin typeface="Verdana" pitchFamily="34" charset="0"/>
              <a:ea typeface="Calibri" pitchFamily="34" charset="0"/>
              <a:cs typeface="Times New Roman" pitchFamily="18" charset="0"/>
            </a:endParaRPr>
          </a:p>
          <a:p>
            <a:pPr lvl="0" eaLnBrk="0" hangingPunct="0"/>
            <a:r>
              <a:rPr lang="en-US" sz="900" b="1" dirty="0" smtClean="0">
                <a:latin typeface="Verdana" pitchFamily="34" charset="0"/>
                <a:ea typeface="Calibri" pitchFamily="34" charset="0"/>
                <a:cs typeface="Times New Roman" pitchFamily="18" charset="0"/>
              </a:rPr>
              <a:t>O.D.E. Standards in this booklet include:</a:t>
            </a:r>
            <a:endParaRPr lang="en-US" sz="900" b="1" dirty="0" smtClean="0">
              <a:latin typeface="Verdana" pitchFamily="34" charset="0"/>
            </a:endParaRPr>
          </a:p>
          <a:p>
            <a:pPr lvl="0" eaLnBrk="0" hangingPunct="0"/>
            <a:r>
              <a:rPr lang="en-US" sz="900" dirty="0" smtClean="0">
                <a:latin typeface="Verdana" pitchFamily="34" charset="0"/>
                <a:ea typeface="Calibri" pitchFamily="34" charset="0"/>
                <a:cs typeface="Times New Roman" pitchFamily="18" charset="0"/>
              </a:rPr>
              <a:t>(Note:  These specific standards are assessed under the English/Language Arts Standards heading:  </a:t>
            </a:r>
            <a:r>
              <a:rPr lang="en-US" sz="900" b="1" u="sng" dirty="0" smtClean="0">
                <a:latin typeface="Verdana" pitchFamily="34" charset="0"/>
                <a:ea typeface="Calibri" pitchFamily="34" charset="0"/>
                <a:cs typeface="Times New Roman" pitchFamily="18" charset="0"/>
              </a:rPr>
              <a:t>Develop an Interpretation </a:t>
            </a:r>
            <a:r>
              <a:rPr lang="en-US" sz="900" dirty="0" smtClean="0">
                <a:latin typeface="Verdana" pitchFamily="34" charset="0"/>
                <a:ea typeface="Calibri" pitchFamily="34" charset="0"/>
                <a:cs typeface="Times New Roman" pitchFamily="18" charset="0"/>
              </a:rPr>
              <a:t> or </a:t>
            </a:r>
            <a:r>
              <a:rPr lang="en-US" sz="900" b="1" u="sng" dirty="0" smtClean="0">
                <a:latin typeface="Verdana" pitchFamily="34" charset="0"/>
                <a:ea typeface="Calibri" pitchFamily="34" charset="0"/>
                <a:cs typeface="Times New Roman" pitchFamily="18" charset="0"/>
              </a:rPr>
              <a:t>D.I.</a:t>
            </a:r>
            <a:r>
              <a:rPr lang="en-US" sz="900" dirty="0" smtClean="0">
                <a:latin typeface="Verdana" pitchFamily="34" charset="0"/>
                <a:ea typeface="Calibri" pitchFamily="34" charset="0"/>
                <a:cs typeface="Times New Roman" pitchFamily="18" charset="0"/>
              </a:rPr>
              <a:t> on OAKS.)</a:t>
            </a:r>
            <a:endParaRPr lang="en-US" sz="900" dirty="0" smtClean="0">
              <a:latin typeface="Verdana" pitchFamily="34" charset="0"/>
            </a:endParaRPr>
          </a:p>
          <a:p>
            <a:pPr lvl="0" eaLnBrk="0" hangingPunct="0"/>
            <a:endParaRPr lang="en-US" sz="900" b="1" i="1" u="sng" dirty="0" smtClean="0">
              <a:latin typeface="Verdana" pitchFamily="34" charset="0"/>
              <a:ea typeface="Calibri" pitchFamily="34" charset="0"/>
              <a:cs typeface="Arial,Italic"/>
            </a:endParaRPr>
          </a:p>
          <a:p>
            <a:pPr marL="174625"/>
            <a:r>
              <a:rPr lang="en-US" sz="900" b="1" u="sng" dirty="0" smtClean="0">
                <a:latin typeface="Verdana" pitchFamily="34" charset="0"/>
              </a:rPr>
              <a:t>EL.04.RE.22 </a:t>
            </a:r>
            <a:r>
              <a:rPr lang="en-US" sz="900" dirty="0" smtClean="0">
                <a:latin typeface="Verdana" pitchFamily="34" charset="0"/>
              </a:rPr>
              <a:t>Make and confirm predictions about text by using prior knowledge and ideas presented in the text itself, including illustrations, titles, topic sentences, and important words. (Some of the skills and concepts in the preceding standard are assessed at the classroom level and others at the state level.)</a:t>
            </a:r>
          </a:p>
          <a:p>
            <a:pPr marL="174625"/>
            <a:r>
              <a:rPr lang="en-US" sz="900" dirty="0" smtClean="0">
                <a:latin typeface="Verdana" pitchFamily="34" charset="0"/>
              </a:rPr>
              <a:t> </a:t>
            </a:r>
          </a:p>
          <a:p>
            <a:pPr marL="174625"/>
            <a:r>
              <a:rPr lang="en-US" sz="900" b="1" u="sng" dirty="0" smtClean="0">
                <a:latin typeface="Verdana" pitchFamily="34" charset="0"/>
              </a:rPr>
              <a:t>EL.04.RE.23</a:t>
            </a:r>
            <a:r>
              <a:rPr lang="en-US" sz="900" dirty="0" smtClean="0">
                <a:latin typeface="Verdana" pitchFamily="34" charset="0"/>
              </a:rPr>
              <a:t> Draw inferences or conclusions about an author's meaning supported by facts and events from the text.</a:t>
            </a:r>
          </a:p>
          <a:p>
            <a:pPr marL="174625"/>
            <a:endParaRPr lang="en-US" sz="900" dirty="0" smtClean="0">
              <a:latin typeface="Verdana" pitchFamily="34" charset="0"/>
            </a:endParaRPr>
          </a:p>
          <a:p>
            <a:pPr marL="174625"/>
            <a:r>
              <a:rPr lang="en-US" sz="900" b="1" u="sng" dirty="0" smtClean="0">
                <a:latin typeface="Verdana" pitchFamily="34" charset="0"/>
              </a:rPr>
              <a:t>EL.04.RE.24 </a:t>
            </a:r>
            <a:r>
              <a:rPr lang="en-US" sz="900" dirty="0" smtClean="0">
                <a:latin typeface="Verdana" pitchFamily="34" charset="0"/>
              </a:rPr>
              <a:t>Identify the main idea of a passage when it is not explicitly stated.</a:t>
            </a:r>
          </a:p>
          <a:p>
            <a:pPr lvl="0" eaLnBrk="0" hangingPunct="0"/>
            <a:endParaRPr lang="en-US" sz="900" i="1" dirty="0" smtClean="0">
              <a:latin typeface="Verdana" pitchFamily="34" charset="0"/>
              <a:ea typeface="Calibri" pitchFamily="34" charset="0"/>
              <a:cs typeface="Arial,Italic"/>
            </a:endParaRPr>
          </a:p>
          <a:p>
            <a:pPr lvl="0" eaLnBrk="0" hangingPunct="0"/>
            <a:r>
              <a:rPr lang="en-US" sz="800" dirty="0" smtClean="0">
                <a:latin typeface="Verdana" pitchFamily="34" charset="0"/>
                <a:ea typeface="Calibri" pitchFamily="34" charset="0"/>
                <a:cs typeface="Arial,Italic"/>
              </a:rPr>
              <a:t>Note:  Although none of the above standards are </a:t>
            </a:r>
            <a:r>
              <a:rPr lang="en-US" sz="800" b="1" u="sng" dirty="0" smtClean="0">
                <a:latin typeface="Verdana" pitchFamily="34" charset="0"/>
                <a:ea typeface="Calibri" pitchFamily="34" charset="0"/>
                <a:cs typeface="Arial,Italic"/>
              </a:rPr>
              <a:t>Power Standards </a:t>
            </a:r>
            <a:r>
              <a:rPr lang="en-US" sz="800" dirty="0" smtClean="0">
                <a:latin typeface="Verdana" pitchFamily="34" charset="0"/>
                <a:ea typeface="Calibri" pitchFamily="34" charset="0"/>
                <a:cs typeface="Arial,Italic"/>
              </a:rPr>
              <a:t>they are strongly assessed on OAKS as </a:t>
            </a:r>
            <a:r>
              <a:rPr lang="en-US" sz="800" b="1" u="sng" dirty="0" smtClean="0">
                <a:latin typeface="Verdana" pitchFamily="34" charset="0"/>
                <a:ea typeface="Calibri" pitchFamily="34" charset="0"/>
                <a:cs typeface="Arial,Italic"/>
              </a:rPr>
              <a:t>Informational Text </a:t>
            </a:r>
            <a:r>
              <a:rPr lang="en-US" sz="800" dirty="0" smtClean="0">
                <a:latin typeface="Verdana" pitchFamily="34" charset="0"/>
                <a:ea typeface="Calibri" pitchFamily="34" charset="0"/>
                <a:cs typeface="Arial,Italic"/>
              </a:rPr>
              <a:t>for </a:t>
            </a:r>
            <a:r>
              <a:rPr lang="en-US" sz="800" b="1" u="sng" dirty="0" smtClean="0">
                <a:latin typeface="Verdana" pitchFamily="34" charset="0"/>
                <a:ea typeface="Calibri" pitchFamily="34" charset="0"/>
                <a:cs typeface="Arial,Italic"/>
              </a:rPr>
              <a:t>D</a:t>
            </a:r>
            <a:r>
              <a:rPr lang="en-US" sz="800" dirty="0" smtClean="0">
                <a:latin typeface="Verdana" pitchFamily="34" charset="0"/>
                <a:ea typeface="Calibri" pitchFamily="34" charset="0"/>
                <a:cs typeface="Arial,Italic"/>
              </a:rPr>
              <a:t>eveloping an </a:t>
            </a:r>
            <a:r>
              <a:rPr lang="en-US" sz="800" u="sng" dirty="0" smtClean="0">
                <a:latin typeface="Verdana" pitchFamily="34" charset="0"/>
                <a:ea typeface="Calibri" pitchFamily="34" charset="0"/>
                <a:cs typeface="Arial,Italic"/>
              </a:rPr>
              <a:t>I</a:t>
            </a:r>
            <a:r>
              <a:rPr lang="en-US" sz="800" dirty="0" smtClean="0">
                <a:latin typeface="Verdana" pitchFamily="34" charset="0"/>
                <a:ea typeface="Calibri" pitchFamily="34" charset="0"/>
                <a:cs typeface="Arial,Italic"/>
              </a:rPr>
              <a:t>nterpretation.</a:t>
            </a:r>
          </a:p>
          <a:p>
            <a:pPr lvl="0" eaLnBrk="0" hangingPunct="0"/>
            <a:endParaRPr lang="en-US" sz="900" b="1" u="sng" dirty="0" smtClean="0">
              <a:latin typeface="Verdana" pitchFamily="34" charset="0"/>
              <a:ea typeface="Calibri" pitchFamily="34" charset="0"/>
              <a:cs typeface="Times New Roman" pitchFamily="18" charset="0"/>
            </a:endParaRPr>
          </a:p>
          <a:p>
            <a:pPr marL="285750" indent="-285750">
              <a:buAutoNum type="romanUcPeriod" startAt="2"/>
            </a:pPr>
            <a:r>
              <a:rPr lang="en-US" sz="900" b="1" u="sng" dirty="0" smtClean="0">
                <a:latin typeface="Verdana" pitchFamily="34" charset="0"/>
                <a:ea typeface="Calibri" pitchFamily="34" charset="0"/>
                <a:cs typeface="Times New Roman" pitchFamily="18" charset="0"/>
              </a:rPr>
              <a:t>Literary Text</a:t>
            </a:r>
            <a:endParaRPr lang="en-US" sz="900" dirty="0" smtClean="0">
              <a:latin typeface="Verdana" pitchFamily="34" charset="0"/>
            </a:endParaRPr>
          </a:p>
          <a:p>
            <a:pPr marL="223838" indent="1588"/>
            <a:r>
              <a:rPr lang="en-US" sz="900" b="1" u="sng" dirty="0" smtClean="0">
                <a:latin typeface="Verdana" pitchFamily="34" charset="0"/>
              </a:rPr>
              <a:t>EL.04.LI.06 </a:t>
            </a:r>
            <a:r>
              <a:rPr lang="en-US" sz="900" dirty="0" smtClean="0">
                <a:latin typeface="Verdana" pitchFamily="34" charset="0"/>
              </a:rPr>
              <a:t>Use knowledge of the situation and setting and of a character's traits and motivations to determine the causes for that character's actions.</a:t>
            </a:r>
          </a:p>
          <a:p>
            <a:pPr marL="223838" indent="1588"/>
            <a:endParaRPr lang="en-US" sz="900" dirty="0" smtClean="0">
              <a:latin typeface="Verdana" pitchFamily="34" charset="0"/>
            </a:endParaRPr>
          </a:p>
          <a:p>
            <a:pPr marL="223838" indent="1588"/>
            <a:r>
              <a:rPr lang="en-US" sz="900" b="1" u="sng" dirty="0" smtClean="0">
                <a:latin typeface="Verdana" pitchFamily="34" charset="0"/>
              </a:rPr>
              <a:t>EL.04.LI.07</a:t>
            </a:r>
            <a:r>
              <a:rPr lang="en-US" sz="900" dirty="0" smtClean="0">
                <a:latin typeface="Verdana" pitchFamily="34" charset="0"/>
              </a:rPr>
              <a:t> Identify the main idea of a passage when it is not explicitly stated.</a:t>
            </a:r>
          </a:p>
          <a:p>
            <a:pPr marL="223838" indent="1588"/>
            <a:endParaRPr lang="en-US" sz="900" dirty="0" smtClean="0">
              <a:latin typeface="Verdana" pitchFamily="34" charset="0"/>
            </a:endParaRPr>
          </a:p>
          <a:p>
            <a:pPr marL="223838" indent="1588"/>
            <a:r>
              <a:rPr lang="en-US" sz="900" b="1" u="sng" dirty="0" smtClean="0">
                <a:latin typeface="Verdana" pitchFamily="34" charset="0"/>
              </a:rPr>
              <a:t>EL.04.LI.08 </a:t>
            </a:r>
            <a:r>
              <a:rPr lang="en-US" sz="900" dirty="0" smtClean="0">
                <a:latin typeface="Verdana" pitchFamily="34" charset="0"/>
              </a:rPr>
              <a:t>Draw inferences or conclusions about a text based </a:t>
            </a:r>
          </a:p>
          <a:p>
            <a:pPr marL="223838" indent="1588"/>
            <a:r>
              <a:rPr lang="en-US" sz="900" dirty="0" smtClean="0">
                <a:latin typeface="Verdana" pitchFamily="34" charset="0"/>
              </a:rPr>
              <a:t>on explicitly stated information in Literary text.</a:t>
            </a:r>
          </a:p>
          <a:p>
            <a:pPr marL="223838" indent="1588"/>
            <a:endParaRPr lang="en-US" sz="900" dirty="0" smtClean="0">
              <a:latin typeface="Verdana" pitchFamily="34" charset="0"/>
            </a:endParaRPr>
          </a:p>
          <a:p>
            <a:pPr marL="223838" indent="1588"/>
            <a:r>
              <a:rPr lang="en-US" sz="900" b="1" u="sng" dirty="0" smtClean="0">
                <a:latin typeface="Verdana" pitchFamily="34" charset="0"/>
              </a:rPr>
              <a:t>EL.04.LI.05 </a:t>
            </a:r>
            <a:r>
              <a:rPr lang="en-US" sz="900" dirty="0" smtClean="0">
                <a:latin typeface="Verdana" pitchFamily="34" charset="0"/>
              </a:rPr>
              <a:t>Make and confirm predictions about text using ideas</a:t>
            </a:r>
          </a:p>
          <a:p>
            <a:pPr marL="223838" lvl="0" indent="1588"/>
            <a:r>
              <a:rPr lang="en-US" sz="900" dirty="0" smtClean="0">
                <a:latin typeface="Verdana" pitchFamily="34" charset="0"/>
              </a:rPr>
              <a:t>presented in the text itself.</a:t>
            </a:r>
            <a:r>
              <a:rPr lang="en-US" sz="900" dirty="0" smtClean="0">
                <a:latin typeface="Verdana" pitchFamily="34" charset="0"/>
                <a:ea typeface="Calibri" pitchFamily="34" charset="0"/>
                <a:cs typeface="Arial,Italic"/>
              </a:rPr>
              <a:t> </a:t>
            </a:r>
          </a:p>
          <a:p>
            <a:pPr marL="285750" lvl="0" indent="-285750"/>
            <a:endParaRPr lang="en-US" sz="900" dirty="0" smtClean="0">
              <a:latin typeface="Verdana" pitchFamily="34" charset="0"/>
              <a:ea typeface="Calibri" pitchFamily="34" charset="0"/>
              <a:cs typeface="Arial,Italic"/>
            </a:endParaRPr>
          </a:p>
          <a:p>
            <a:pPr marL="285750" lvl="0" indent="-285750"/>
            <a:r>
              <a:rPr lang="en-US" sz="800" i="1" dirty="0" smtClean="0">
                <a:latin typeface="Verdana" pitchFamily="34" charset="0"/>
                <a:ea typeface="Calibri" pitchFamily="34" charset="0"/>
                <a:cs typeface="Arial,Italic"/>
              </a:rPr>
              <a:t>Note:  Although the boxed standards are not </a:t>
            </a:r>
            <a:r>
              <a:rPr lang="en-US" sz="800" b="1" i="1" u="sng" dirty="0" smtClean="0">
                <a:latin typeface="Verdana" pitchFamily="34" charset="0"/>
                <a:ea typeface="Calibri" pitchFamily="34" charset="0"/>
                <a:cs typeface="Arial,Italic"/>
              </a:rPr>
              <a:t>Power Standards </a:t>
            </a:r>
            <a:r>
              <a:rPr lang="en-US" sz="800" i="1" dirty="0" smtClean="0">
                <a:latin typeface="Verdana" pitchFamily="34" charset="0"/>
                <a:ea typeface="Calibri" pitchFamily="34" charset="0"/>
                <a:cs typeface="Arial,Italic"/>
              </a:rPr>
              <a:t>they are</a:t>
            </a:r>
          </a:p>
          <a:p>
            <a:pPr marL="285750" lvl="0" indent="-285750"/>
            <a:r>
              <a:rPr lang="en-US" sz="800" i="1" dirty="0" smtClean="0">
                <a:latin typeface="Verdana" pitchFamily="34" charset="0"/>
                <a:ea typeface="Calibri" pitchFamily="34" charset="0"/>
                <a:cs typeface="Arial,Italic"/>
              </a:rPr>
              <a:t>strongly assessed on the OAKS in </a:t>
            </a:r>
            <a:r>
              <a:rPr lang="en-US" sz="800" b="1" i="1" u="sng" dirty="0" smtClean="0">
                <a:latin typeface="Verdana" pitchFamily="34" charset="0"/>
                <a:ea typeface="Calibri" pitchFamily="34" charset="0"/>
                <a:cs typeface="Arial,Italic"/>
              </a:rPr>
              <a:t>Informational Text </a:t>
            </a:r>
            <a:r>
              <a:rPr lang="en-US" sz="800" i="1" dirty="0" smtClean="0">
                <a:latin typeface="Verdana" pitchFamily="34" charset="0"/>
                <a:ea typeface="Calibri" pitchFamily="34" charset="0"/>
                <a:cs typeface="Arial,Italic"/>
              </a:rPr>
              <a:t>for Developing an</a:t>
            </a:r>
          </a:p>
          <a:p>
            <a:pPr marL="285750" lvl="0" indent="-285750"/>
            <a:r>
              <a:rPr lang="en-US" sz="800" i="1" dirty="0" smtClean="0">
                <a:latin typeface="Verdana" pitchFamily="34" charset="0"/>
                <a:ea typeface="Calibri" pitchFamily="34" charset="0"/>
                <a:cs typeface="Arial,Italic"/>
              </a:rPr>
              <a:t>Interpretation.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a:latin typeface="Verdana" pitchFamily="34" charset="0"/>
              </a:rPr>
              <a:t>Page 2</a:t>
            </a:r>
          </a:p>
        </p:txBody>
      </p:sp>
      <p:sp>
        <p:nvSpPr>
          <p:cNvPr id="4" name="Rectangle 3"/>
          <p:cNvSpPr/>
          <p:nvPr/>
        </p:nvSpPr>
        <p:spPr>
          <a:xfrm>
            <a:off x="5410200" y="304800"/>
            <a:ext cx="4343400" cy="6755696"/>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MISHKA</a:t>
            </a:r>
          </a:p>
          <a:p>
            <a:endParaRPr lang="en-US" sz="900" i="1" dirty="0" smtClean="0">
              <a:latin typeface="Verdana" pitchFamily="34" charset="0"/>
            </a:endParaRPr>
          </a:p>
          <a:p>
            <a:r>
              <a:rPr lang="en-US" sz="1000" i="1" dirty="0" err="1" smtClean="0">
                <a:latin typeface="Verdana" pitchFamily="34" charset="0"/>
              </a:rPr>
              <a:t>Miska</a:t>
            </a:r>
            <a:r>
              <a:rPr lang="en-US" sz="1000" i="1" dirty="0" smtClean="0">
                <a:latin typeface="Verdana" pitchFamily="34" charset="0"/>
              </a:rPr>
              <a:t> learns to play the fiddle from his grandfather. He then joins a circus and finds away to entertain audiences.</a:t>
            </a:r>
          </a:p>
          <a:p>
            <a:endParaRPr lang="en-US" sz="1000" dirty="0" smtClean="0">
              <a:latin typeface="Verdana" pitchFamily="34" charset="0"/>
            </a:endParaRPr>
          </a:p>
          <a:p>
            <a:pPr>
              <a:tabLst>
                <a:tab pos="225425" algn="l"/>
              </a:tabLst>
            </a:pPr>
            <a:r>
              <a:rPr lang="en-US" sz="1000" dirty="0" smtClean="0">
                <a:latin typeface="Verdana" pitchFamily="34" charset="0"/>
              </a:rPr>
              <a:t>	WHEN MISHKA WAS EIGHT, HIS GRANDFATHER made him a fiddle and taught him to play “The Blue Danube.” </a:t>
            </a:r>
            <a:r>
              <a:rPr lang="en-US" sz="1000" dirty="0" err="1" smtClean="0">
                <a:latin typeface="Verdana" pitchFamily="34" charset="0"/>
              </a:rPr>
              <a:t>Mishka</a:t>
            </a:r>
            <a:r>
              <a:rPr lang="en-US" sz="1000" dirty="0" smtClean="0">
                <a:latin typeface="Verdana" pitchFamily="34" charset="0"/>
              </a:rPr>
              <a:t> played to the two goats, the three hens, and the four ducks, but he soon became bored with such a small audience and set out to find fame elsewhere.</a:t>
            </a:r>
          </a:p>
          <a:p>
            <a:endParaRPr lang="en-US" sz="1000" dirty="0" smtClean="0">
              <a:latin typeface="Verdana" pitchFamily="34" charset="0"/>
            </a:endParaRPr>
          </a:p>
          <a:p>
            <a:pPr>
              <a:tabLst>
                <a:tab pos="225425" algn="l"/>
              </a:tabLst>
            </a:pPr>
            <a:r>
              <a:rPr lang="en-US" sz="1000" dirty="0" smtClean="0">
                <a:latin typeface="Verdana" pitchFamily="34" charset="0"/>
              </a:rPr>
              <a:t>	He had not gone far when he came to a circus— Hoffman’s Circus. “Surely I can find fame here!” thought </a:t>
            </a:r>
            <a:r>
              <a:rPr lang="en-US" sz="1000" dirty="0" err="1" smtClean="0">
                <a:latin typeface="Verdana" pitchFamily="34" charset="0"/>
              </a:rPr>
              <a:t>Mishka</a:t>
            </a:r>
            <a:r>
              <a:rPr lang="en-US" sz="1000" dirty="0" smtClean="0">
                <a:latin typeface="Verdana" pitchFamily="34" charset="0"/>
              </a:rPr>
              <a:t>, and he went inside.</a:t>
            </a:r>
          </a:p>
          <a:p>
            <a:endParaRPr lang="en-US" sz="1000" dirty="0" smtClean="0">
              <a:latin typeface="Verdana" pitchFamily="34" charset="0"/>
            </a:endParaRPr>
          </a:p>
          <a:p>
            <a:pPr>
              <a:tabLst>
                <a:tab pos="225425" algn="l"/>
              </a:tabLst>
            </a:pPr>
            <a:r>
              <a:rPr lang="en-US" sz="1000" dirty="0" smtClean="0">
                <a:latin typeface="Verdana" pitchFamily="34" charset="0"/>
              </a:rPr>
              <a:t>	He went to the Ringmaster and asked if he needed a good fiddler to play “The Blue Danube” in his show. The circus people laughed, and the Ringmaster said he could not be bothered with fiddlers, but he did need an odd-job man.</a:t>
            </a:r>
          </a:p>
          <a:p>
            <a:endParaRPr lang="en-US" sz="1000" dirty="0" smtClean="0">
              <a:latin typeface="Verdana" pitchFamily="34" charset="0"/>
            </a:endParaRPr>
          </a:p>
          <a:p>
            <a:pPr>
              <a:tabLst>
                <a:tab pos="225425" algn="l"/>
              </a:tabLst>
            </a:pPr>
            <a:r>
              <a:rPr lang="en-US" sz="1000" dirty="0" smtClean="0">
                <a:latin typeface="Verdana" pitchFamily="34" charset="0"/>
              </a:rPr>
              <a:t>	“Better than nothing,” said </a:t>
            </a:r>
            <a:r>
              <a:rPr lang="en-US" sz="1000" dirty="0" err="1" smtClean="0">
                <a:latin typeface="Verdana" pitchFamily="34" charset="0"/>
              </a:rPr>
              <a:t>Mishka</a:t>
            </a:r>
            <a:r>
              <a:rPr lang="en-US" sz="1000" dirty="0" smtClean="0">
                <a:latin typeface="Verdana" pitchFamily="34" charset="0"/>
              </a:rPr>
              <a:t>. And the first job the Ringmaster told him to do was to muck out the elephants. </a:t>
            </a:r>
          </a:p>
          <a:p>
            <a:endParaRPr lang="en-US" sz="1000" dirty="0" smtClean="0">
              <a:latin typeface="Verdana" pitchFamily="34" charset="0"/>
            </a:endParaRPr>
          </a:p>
          <a:p>
            <a:pPr>
              <a:tabLst>
                <a:tab pos="225425" algn="l"/>
              </a:tabLst>
            </a:pPr>
            <a:r>
              <a:rPr lang="en-US" sz="1000" dirty="0" smtClean="0">
                <a:latin typeface="Verdana" pitchFamily="34" charset="0"/>
              </a:rPr>
              <a:t>	When he had finished with the elephants, the Ravioli Brothers took him up on the trapeze and threw him around for a bit of practice.</a:t>
            </a:r>
          </a:p>
          <a:p>
            <a:endParaRPr lang="en-US" sz="1000" dirty="0" smtClean="0">
              <a:latin typeface="Verdana" pitchFamily="34" charset="0"/>
            </a:endParaRPr>
          </a:p>
          <a:p>
            <a:pPr>
              <a:tabLst>
                <a:tab pos="225425" algn="l"/>
              </a:tabLst>
            </a:pPr>
            <a:r>
              <a:rPr lang="en-US" sz="1000" dirty="0" smtClean="0">
                <a:latin typeface="Verdana" pitchFamily="34" charset="0"/>
              </a:rPr>
              <a:t>	After that, he lent a hand to Colonel Goulash, who could not cope with his lions—they kept taking bites out of his uniform and didn’t show him any respect. </a:t>
            </a:r>
            <a:r>
              <a:rPr lang="en-US" sz="1000" dirty="0" err="1" smtClean="0">
                <a:latin typeface="Verdana" pitchFamily="34" charset="0"/>
              </a:rPr>
              <a:t>Mishka</a:t>
            </a:r>
            <a:r>
              <a:rPr lang="en-US" sz="1000" dirty="0" smtClean="0">
                <a:latin typeface="Verdana" pitchFamily="34" charset="0"/>
              </a:rPr>
              <a:t> just played them a few bars of “The Blue Danube.” It calmed them down beautifully.</a:t>
            </a:r>
          </a:p>
          <a:p>
            <a:endParaRPr lang="en-US" sz="1000" dirty="0" smtClean="0">
              <a:latin typeface="Verdana" pitchFamily="34" charset="0"/>
            </a:endParaRPr>
          </a:p>
          <a:p>
            <a:pPr>
              <a:tabLst>
                <a:tab pos="225425" algn="l"/>
              </a:tabLst>
            </a:pPr>
            <a:r>
              <a:rPr lang="en-US" sz="1000" dirty="0" smtClean="0">
                <a:latin typeface="Verdana" pitchFamily="34" charset="0"/>
              </a:rPr>
              <a:t>	Then the two Pretzels tried </a:t>
            </a:r>
            <a:r>
              <a:rPr lang="en-US" sz="1000" dirty="0" err="1" smtClean="0">
                <a:latin typeface="Verdana" pitchFamily="34" charset="0"/>
              </a:rPr>
              <a:t>Mishka</a:t>
            </a:r>
            <a:r>
              <a:rPr lang="en-US" sz="1000" dirty="0" smtClean="0">
                <a:latin typeface="Verdana" pitchFamily="34" charset="0"/>
              </a:rPr>
              <a:t> out on the horses, but he felt sick and could not wait to get off.</a:t>
            </a:r>
          </a:p>
          <a:p>
            <a:endParaRPr lang="en-US" sz="1000" dirty="0" smtClean="0">
              <a:latin typeface="Verdana" pitchFamily="34" charset="0"/>
            </a:endParaRPr>
          </a:p>
          <a:p>
            <a:pPr>
              <a:tabLst>
                <a:tab pos="225425" algn="l"/>
              </a:tabLst>
            </a:pPr>
            <a:r>
              <a:rPr lang="en-US" sz="1000" dirty="0" smtClean="0">
                <a:latin typeface="Verdana" pitchFamily="34" charset="0"/>
              </a:rPr>
              <a:t>	Then the Ringmaster took </a:t>
            </a:r>
            <a:r>
              <a:rPr lang="en-US" sz="1000" dirty="0" err="1" smtClean="0">
                <a:latin typeface="Verdana" pitchFamily="34" charset="0"/>
              </a:rPr>
              <a:t>Mishka</a:t>
            </a:r>
            <a:r>
              <a:rPr lang="en-US" sz="1000" dirty="0" smtClean="0">
                <a:latin typeface="Verdana" pitchFamily="34" charset="0"/>
              </a:rPr>
              <a:t> along to help the clowns, who threw buckets of water over him—but </a:t>
            </a:r>
            <a:r>
              <a:rPr lang="en-US" sz="1000" dirty="0" err="1" smtClean="0">
                <a:latin typeface="Verdana" pitchFamily="34" charset="0"/>
              </a:rPr>
              <a:t>Mishka</a:t>
            </a:r>
            <a:r>
              <a:rPr lang="en-US" sz="1000" dirty="0" smtClean="0">
                <a:latin typeface="Verdana" pitchFamily="34" charset="0"/>
              </a:rPr>
              <a:t> did not think that was funny.</a:t>
            </a:r>
          </a:p>
          <a:p>
            <a:endParaRPr lang="en-US" sz="1000" dirty="0" smtClean="0">
              <a:latin typeface="Verdana" pitchFamily="34" charset="0"/>
            </a:endParaRPr>
          </a:p>
          <a:p>
            <a:pPr>
              <a:tabLst>
                <a:tab pos="225425" algn="l"/>
              </a:tabLst>
            </a:pPr>
            <a:r>
              <a:rPr lang="en-US" sz="1000" dirty="0" smtClean="0">
                <a:latin typeface="Verdana" pitchFamily="34" charset="0"/>
              </a:rPr>
              <a:t>	Running Water, the knife-thrower, used him for target practice—but </a:t>
            </a:r>
            <a:r>
              <a:rPr lang="en-US" sz="1000" dirty="0" err="1" smtClean="0">
                <a:latin typeface="Verdana" pitchFamily="34" charset="0"/>
              </a:rPr>
              <a:t>Mishka</a:t>
            </a:r>
            <a:r>
              <a:rPr lang="en-US" sz="1000" dirty="0" smtClean="0">
                <a:latin typeface="Verdana" pitchFamily="34" charset="0"/>
              </a:rPr>
              <a:t> was the wrong shape for it. Then he had to give the brown bear a bath and feed the sea lion with fish.</a:t>
            </a:r>
          </a:p>
        </p:txBody>
      </p:sp>
      <p:sp>
        <p:nvSpPr>
          <p:cNvPr id="5" name="Rectangle 4"/>
          <p:cNvSpPr/>
          <p:nvPr/>
        </p:nvSpPr>
        <p:spPr>
          <a:xfrm>
            <a:off x="5486400" y="7158335"/>
            <a:ext cx="3124200" cy="461665"/>
          </a:xfrm>
          <a:prstGeom prst="rect">
            <a:avLst/>
          </a:prstGeom>
        </p:spPr>
        <p:txBody>
          <a:bodyPr wrap="square">
            <a:spAutoFit/>
          </a:bodyPr>
          <a:lstStyle/>
          <a:p>
            <a:r>
              <a:rPr lang="en-US" sz="800" b="1" dirty="0" smtClean="0">
                <a:latin typeface="Verdana" pitchFamily="34" charset="0"/>
              </a:rPr>
              <a:t>Reading and Literature Oregon</a:t>
            </a:r>
          </a:p>
          <a:p>
            <a:r>
              <a:rPr lang="en-US" sz="800" dirty="0" smtClean="0">
                <a:latin typeface="Verdana" pitchFamily="34" charset="0"/>
              </a:rPr>
              <a:t>Office of Assessment and Information Services 2006-2008 Sample Test</a:t>
            </a:r>
            <a:endParaRPr lang="en-US" sz="800" dirty="0">
              <a:latin typeface="Verdana" pitchFamily="34" charset="0"/>
            </a:endParaRPr>
          </a:p>
        </p:txBody>
      </p:sp>
      <p:sp>
        <p:nvSpPr>
          <p:cNvPr id="6" name="Rectangle 5"/>
          <p:cNvSpPr/>
          <p:nvPr/>
        </p:nvSpPr>
        <p:spPr>
          <a:xfrm>
            <a:off x="457200" y="381000"/>
            <a:ext cx="4267200" cy="5355312"/>
          </a:xfrm>
          <a:prstGeom prst="rect">
            <a:avLst/>
          </a:prstGeom>
        </p:spPr>
        <p:txBody>
          <a:bodyPr wrap="square">
            <a:spAutoFit/>
          </a:bodyPr>
          <a:lstStyle/>
          <a:p>
            <a:pPr>
              <a:tabLst>
                <a:tab pos="225425" algn="l"/>
              </a:tabLst>
            </a:pPr>
            <a:r>
              <a:rPr lang="en-US" sz="1000" dirty="0" smtClean="0">
                <a:latin typeface="Verdana" pitchFamily="34" charset="0"/>
              </a:rPr>
              <a:t>	Rivers are great places to see fish, insects, and other wildlife. Lots of animals and birds live near rivers because there’s a good food supply, plenty of drinking water, nesting places, and shelter. To see wildlife, I step quietly. I never know what might be around the next bend—a deer and fawn drinking, a family of ducks, a dragonfly skimming the water hunting mosquitoes. Rivers are a source of life to many creatures.</a:t>
            </a:r>
          </a:p>
          <a:p>
            <a:endParaRPr lang="en-US" sz="1000" dirty="0" smtClean="0">
              <a:latin typeface="Verdana" pitchFamily="34" charset="0"/>
            </a:endParaRPr>
          </a:p>
          <a:p>
            <a:pPr>
              <a:tabLst>
                <a:tab pos="225425" algn="l"/>
              </a:tabLst>
            </a:pPr>
            <a:r>
              <a:rPr lang="en-US" sz="1000" dirty="0" smtClean="0">
                <a:latin typeface="Verdana" pitchFamily="34" charset="0"/>
              </a:rPr>
              <a:t>	Most rivers eventually empty into the sea. Once again, I got into my car with a map, this time to see where the West River goes. I followed it through the countryside of southern Vermont to find that it merges with the wide Connecticut River. The Connecticut River flows out of Vermont, south into Massachusetts, then into Connecticut. It finally joins Long Island Sound and the Atlantic Ocean.</a:t>
            </a:r>
          </a:p>
          <a:p>
            <a:endParaRPr lang="en-US" sz="1000" dirty="0" smtClean="0">
              <a:latin typeface="Verdana" pitchFamily="34" charset="0"/>
            </a:endParaRPr>
          </a:p>
          <a:p>
            <a:pPr>
              <a:tabLst>
                <a:tab pos="225425" algn="l"/>
              </a:tabLst>
            </a:pPr>
            <a:r>
              <a:rPr lang="en-US" sz="1000" dirty="0" smtClean="0">
                <a:latin typeface="Verdana" pitchFamily="34" charset="0"/>
              </a:rPr>
              <a:t>	The river outside my door is connected to faraway places. It’s neat to know that if I launched a sturdy boat into the river by my house, someday it might reach the open sea. That’s the best thing about a river. It’s water on the move, and it knows just where to go. </a:t>
            </a:r>
          </a:p>
          <a:p>
            <a:endParaRPr lang="en-US" sz="1000" dirty="0" smtClean="0">
              <a:latin typeface="Verdana" pitchFamily="34" charset="0"/>
            </a:endParaRPr>
          </a:p>
          <a:p>
            <a:endParaRPr lang="en-US" sz="1000" dirty="0" smtClean="0">
              <a:latin typeface="Verdana" pitchFamily="34" charset="0"/>
            </a:endParaRPr>
          </a:p>
          <a:p>
            <a:endParaRPr lang="en-US" sz="1000" dirty="0" smtClean="0">
              <a:latin typeface="Verdana" pitchFamily="34" charset="0"/>
            </a:endParaRPr>
          </a:p>
          <a:p>
            <a:r>
              <a:rPr lang="en-US" sz="1000" b="1" i="1" u="sng" dirty="0" smtClean="0">
                <a:effectLst>
                  <a:outerShdw blurRad="38100" dist="38100" dir="2700000" algn="tl">
                    <a:srgbClr val="000000">
                      <a:alpha val="43137"/>
                    </a:srgbClr>
                  </a:outerShdw>
                </a:effectLst>
                <a:latin typeface="Verdana" pitchFamily="34" charset="0"/>
              </a:rPr>
              <a:t>River to the Sea</a:t>
            </a:r>
            <a:endParaRPr lang="en-US" sz="1000" dirty="0" smtClean="0">
              <a:latin typeface="Verdana" pitchFamily="34" charset="0"/>
            </a:endParaRPr>
          </a:p>
          <a:p>
            <a:endParaRPr lang="en-US" sz="1000" dirty="0" smtClean="0">
              <a:latin typeface="Verdana" pitchFamily="34" charset="0"/>
            </a:endParaRPr>
          </a:p>
          <a:p>
            <a:pPr marL="228600" indent="-228600">
              <a:buAutoNum type="arabicPeriod" startAt="10"/>
            </a:pPr>
            <a:r>
              <a:rPr lang="en-US" sz="900" dirty="0" smtClean="0">
                <a:latin typeface="Verdana" pitchFamily="34" charset="0"/>
              </a:rPr>
              <a:t>Why did the author write this selection?</a:t>
            </a:r>
          </a:p>
          <a:p>
            <a:pPr marL="228600" indent="-228600"/>
            <a:endParaRPr lang="en-US" sz="900" dirty="0" smtClean="0">
              <a:latin typeface="Verdana" pitchFamily="34" charset="0"/>
            </a:endParaRPr>
          </a:p>
          <a:p>
            <a:pPr marL="466725" indent="-228600">
              <a:buFont typeface="+mj-lt"/>
              <a:buAutoNum type="alphaUcPeriod"/>
            </a:pPr>
            <a:r>
              <a:rPr lang="en-US" sz="900" dirty="0" smtClean="0">
                <a:latin typeface="Verdana" pitchFamily="34" charset="0"/>
              </a:rPr>
              <a:t>to encourage us to take part in water sports in rivers and streams</a:t>
            </a:r>
          </a:p>
          <a:p>
            <a:pPr marL="466725" indent="-228600">
              <a:buFont typeface="+mj-lt"/>
              <a:buAutoNum type="alphaUcPeriod"/>
            </a:pPr>
            <a:r>
              <a:rPr lang="en-US" sz="900" dirty="0" smtClean="0">
                <a:latin typeface="Verdana" pitchFamily="34" charset="0"/>
              </a:rPr>
              <a:t>to entertain us with tales of his boyhood fun along the river</a:t>
            </a:r>
          </a:p>
          <a:p>
            <a:pPr marL="466725" indent="-228600">
              <a:buFont typeface="+mj-lt"/>
              <a:buAutoNum type="alphaUcPeriod"/>
            </a:pPr>
            <a:r>
              <a:rPr lang="en-US" sz="900" dirty="0" smtClean="0">
                <a:latin typeface="Verdana" pitchFamily="34" charset="0"/>
              </a:rPr>
              <a:t>to tell what he learned about a river from its beginning to its end</a:t>
            </a:r>
          </a:p>
          <a:p>
            <a:pPr marL="466725" indent="-228600">
              <a:buFont typeface="+mj-lt"/>
              <a:buAutoNum type="alphaUcPeriod"/>
            </a:pPr>
            <a:r>
              <a:rPr lang="en-US" sz="900" dirty="0" smtClean="0">
                <a:latin typeface="Verdana" pitchFamily="34" charset="0"/>
              </a:rPr>
              <a:t>to explain how a river becomes polluted and endangered</a:t>
            </a:r>
            <a:endParaRPr lang="en-US" sz="900" dirty="0">
              <a:latin typeface="Verdana" pitchFamily="34" charset="0"/>
            </a:endParaRPr>
          </a:p>
        </p:txBody>
      </p:sp>
      <p:sp>
        <p:nvSpPr>
          <p:cNvPr id="7" name="Rectangle 6"/>
          <p:cNvSpPr/>
          <p:nvPr/>
        </p:nvSpPr>
        <p:spPr>
          <a:xfrm>
            <a:off x="457200" y="7010400"/>
            <a:ext cx="3124200" cy="461665"/>
          </a:xfrm>
          <a:prstGeom prst="rect">
            <a:avLst/>
          </a:prstGeom>
        </p:spPr>
        <p:txBody>
          <a:bodyPr wrap="square">
            <a:spAutoFit/>
          </a:bodyPr>
          <a:lstStyle/>
          <a:p>
            <a:r>
              <a:rPr lang="en-US" sz="800" b="1" dirty="0" smtClean="0">
                <a:latin typeface="Verdana" pitchFamily="34" charset="0"/>
              </a:rPr>
              <a:t>Reading and Literature Oregon</a:t>
            </a:r>
          </a:p>
          <a:p>
            <a:r>
              <a:rPr lang="en-US" sz="800" dirty="0" smtClean="0">
                <a:latin typeface="Verdana" pitchFamily="34" charset="0"/>
              </a:rPr>
              <a:t>Office of Assessment and Information Services 2006-2008 Sample Test</a:t>
            </a:r>
            <a:endParaRPr lang="en-US" sz="800"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a:latin typeface="Verdana" pitchFamily="34" charset="0"/>
              </a:rPr>
              <a:t>Page 3</a:t>
            </a:r>
          </a:p>
        </p:txBody>
      </p:sp>
      <p:sp>
        <p:nvSpPr>
          <p:cNvPr id="4" name="Rectangle 3"/>
          <p:cNvSpPr/>
          <p:nvPr/>
        </p:nvSpPr>
        <p:spPr>
          <a:xfrm>
            <a:off x="381000" y="228600"/>
            <a:ext cx="4495800" cy="3016210"/>
          </a:xfrm>
          <a:prstGeom prst="rect">
            <a:avLst/>
          </a:prstGeom>
        </p:spPr>
        <p:txBody>
          <a:bodyPr wrap="square">
            <a:spAutoFit/>
          </a:bodyPr>
          <a:lstStyle/>
          <a:p>
            <a:pPr>
              <a:tabLst>
                <a:tab pos="225425" algn="l"/>
              </a:tabLst>
            </a:pPr>
            <a:r>
              <a:rPr lang="en-US" sz="1000" dirty="0" smtClean="0">
                <a:latin typeface="Verdana" pitchFamily="34" charset="0"/>
              </a:rPr>
              <a:t>	All this was not </a:t>
            </a:r>
            <a:r>
              <a:rPr lang="en-US" sz="1000" dirty="0" err="1" smtClean="0">
                <a:latin typeface="Verdana" pitchFamily="34" charset="0"/>
              </a:rPr>
              <a:t>Mishka’s</a:t>
            </a:r>
            <a:r>
              <a:rPr lang="en-US" sz="1000" dirty="0" smtClean="0">
                <a:latin typeface="Verdana" pitchFamily="34" charset="0"/>
              </a:rPr>
              <a:t> idea of fame. Then one day the elephant trainer caught a cold, and </a:t>
            </a:r>
            <a:r>
              <a:rPr lang="en-US" sz="1000" dirty="0" err="1" smtClean="0">
                <a:latin typeface="Verdana" pitchFamily="34" charset="0"/>
              </a:rPr>
              <a:t>Mishka</a:t>
            </a:r>
            <a:r>
              <a:rPr lang="en-US" sz="1000" dirty="0" smtClean="0">
                <a:latin typeface="Verdana" pitchFamily="34" charset="0"/>
              </a:rPr>
              <a:t> offered to take his place. He brought out Mr. Hoffman’s largest elephant, climbed on to its head, stood upside down, and played “The Blue Danube.”</a:t>
            </a:r>
          </a:p>
          <a:p>
            <a:endParaRPr lang="en-US" sz="1000" dirty="0" smtClean="0">
              <a:latin typeface="Verdana" pitchFamily="34" charset="0"/>
            </a:endParaRPr>
          </a:p>
          <a:p>
            <a:pPr>
              <a:tabLst>
                <a:tab pos="225425" algn="l"/>
              </a:tabLst>
            </a:pPr>
            <a:r>
              <a:rPr lang="en-US" sz="1000" dirty="0" smtClean="0">
                <a:latin typeface="Verdana" pitchFamily="34" charset="0"/>
              </a:rPr>
              <a:t>	The people went wild, cheering and clapping, while the</a:t>
            </a:r>
          </a:p>
          <a:p>
            <a:r>
              <a:rPr lang="en-US" sz="1000" dirty="0" smtClean="0">
                <a:latin typeface="Verdana" pitchFamily="34" charset="0"/>
              </a:rPr>
              <a:t>Ringmaster scowled in a corner.</a:t>
            </a:r>
          </a:p>
          <a:p>
            <a:endParaRPr lang="en-US" sz="1000" dirty="0" smtClean="0">
              <a:latin typeface="Verdana" pitchFamily="34" charset="0"/>
            </a:endParaRPr>
          </a:p>
          <a:p>
            <a:pPr>
              <a:tabLst>
                <a:tab pos="225425" algn="l"/>
              </a:tabLst>
            </a:pPr>
            <a:r>
              <a:rPr lang="en-US" sz="1000" dirty="0" smtClean="0">
                <a:latin typeface="Verdana" pitchFamily="34" charset="0"/>
              </a:rPr>
              <a:t>	</a:t>
            </a:r>
            <a:r>
              <a:rPr lang="en-US" sz="1000" dirty="0" err="1" smtClean="0">
                <a:latin typeface="Verdana" pitchFamily="34" charset="0"/>
              </a:rPr>
              <a:t>Mishka</a:t>
            </a:r>
            <a:r>
              <a:rPr lang="en-US" sz="1000" dirty="0" smtClean="0">
                <a:latin typeface="Verdana" pitchFamily="34" charset="0"/>
              </a:rPr>
              <a:t> became the star of the circus, and people flocked to hear him play “The Blue Danube” on the head of the elephant.</a:t>
            </a:r>
          </a:p>
          <a:p>
            <a:endParaRPr lang="en-US" sz="1000" dirty="0" smtClean="0">
              <a:latin typeface="Verdana" pitchFamily="34" charset="0"/>
            </a:endParaRPr>
          </a:p>
          <a:p>
            <a:pPr>
              <a:tabLst>
                <a:tab pos="225425" algn="l"/>
              </a:tabLst>
            </a:pPr>
            <a:r>
              <a:rPr lang="en-US" sz="1000" dirty="0" smtClean="0">
                <a:latin typeface="Verdana" pitchFamily="34" charset="0"/>
              </a:rPr>
              <a:t>	Mr. Hoffman was kept busy selling tickets. He collected so much money that he decided to save up for an even bigger elephant.</a:t>
            </a:r>
          </a:p>
          <a:p>
            <a:endParaRPr lang="en-US" sz="1000" dirty="0" smtClean="0">
              <a:latin typeface="Verdana" pitchFamily="34" charset="0"/>
            </a:endParaRPr>
          </a:p>
          <a:p>
            <a:pPr>
              <a:tabLst>
                <a:tab pos="225425" algn="l"/>
              </a:tabLst>
            </a:pPr>
            <a:r>
              <a:rPr lang="en-US" sz="1000" dirty="0" smtClean="0">
                <a:latin typeface="Verdana" pitchFamily="34" charset="0"/>
              </a:rPr>
              <a:t>	As </a:t>
            </a:r>
            <a:r>
              <a:rPr lang="en-US" sz="1000" dirty="0" err="1" smtClean="0">
                <a:latin typeface="Verdana" pitchFamily="34" charset="0"/>
              </a:rPr>
              <a:t>Mishka</a:t>
            </a:r>
            <a:r>
              <a:rPr lang="en-US" sz="1000" dirty="0" smtClean="0">
                <a:latin typeface="Verdana" pitchFamily="34" charset="0"/>
              </a:rPr>
              <a:t> was now too busy and famous to do it—the</a:t>
            </a:r>
          </a:p>
          <a:p>
            <a:r>
              <a:rPr lang="en-US" sz="1000" dirty="0" smtClean="0">
                <a:latin typeface="Verdana" pitchFamily="34" charset="0"/>
              </a:rPr>
              <a:t>Ringmaster had to muck out the elephants himself. “Somebody’s got to do it,” said </a:t>
            </a:r>
            <a:r>
              <a:rPr lang="en-US" sz="1000" dirty="0" err="1" smtClean="0">
                <a:latin typeface="Verdana" pitchFamily="34" charset="0"/>
              </a:rPr>
              <a:t>Mishka</a:t>
            </a:r>
            <a:r>
              <a:rPr lang="en-US" sz="1000" dirty="0" smtClean="0">
                <a:latin typeface="Verdana" pitchFamily="34" charset="0"/>
              </a:rPr>
              <a:t>. And with that he</a:t>
            </a:r>
          </a:p>
          <a:p>
            <a:r>
              <a:rPr lang="en-US" sz="1000" dirty="0" smtClean="0">
                <a:latin typeface="Verdana" pitchFamily="34" charset="0"/>
              </a:rPr>
              <a:t>went on practicing a new piece, the “</a:t>
            </a:r>
            <a:r>
              <a:rPr lang="en-US" sz="1000" dirty="0" err="1" smtClean="0">
                <a:latin typeface="Verdana" pitchFamily="34" charset="0"/>
              </a:rPr>
              <a:t>Radetzky</a:t>
            </a:r>
            <a:r>
              <a:rPr lang="en-US" sz="1000" dirty="0" smtClean="0">
                <a:latin typeface="Verdana" pitchFamily="34" charset="0"/>
              </a:rPr>
              <a:t> March.”</a:t>
            </a:r>
          </a:p>
        </p:txBody>
      </p:sp>
      <p:sp>
        <p:nvSpPr>
          <p:cNvPr id="5" name="Rectangle 4"/>
          <p:cNvSpPr/>
          <p:nvPr/>
        </p:nvSpPr>
        <p:spPr>
          <a:xfrm>
            <a:off x="304800" y="7086600"/>
            <a:ext cx="3581400" cy="461665"/>
          </a:xfrm>
          <a:prstGeom prst="rect">
            <a:avLst/>
          </a:prstGeom>
        </p:spPr>
        <p:txBody>
          <a:bodyPr wrap="square">
            <a:spAutoFit/>
          </a:bodyPr>
          <a:lstStyle/>
          <a:p>
            <a:r>
              <a:rPr lang="en-US" sz="800" b="1" dirty="0" smtClean="0">
                <a:latin typeface="Verdana" pitchFamily="34" charset="0"/>
              </a:rPr>
              <a:t>Reading and Literature ODE</a:t>
            </a:r>
          </a:p>
          <a:p>
            <a:r>
              <a:rPr lang="en-US" sz="800" dirty="0" smtClean="0">
                <a:latin typeface="Verdana" pitchFamily="34" charset="0"/>
              </a:rPr>
              <a:t>Office of Assessment and Information Services 2006-2008 Sample Test</a:t>
            </a:r>
            <a:endParaRPr lang="en-US" sz="800" dirty="0">
              <a:latin typeface="Verdana" pitchFamily="34" charset="0"/>
            </a:endParaRPr>
          </a:p>
        </p:txBody>
      </p:sp>
      <p:sp>
        <p:nvSpPr>
          <p:cNvPr id="6" name="Rectangle 5"/>
          <p:cNvSpPr/>
          <p:nvPr/>
        </p:nvSpPr>
        <p:spPr>
          <a:xfrm>
            <a:off x="457200" y="3352800"/>
            <a:ext cx="4038600" cy="3831818"/>
          </a:xfrm>
          <a:prstGeom prst="rect">
            <a:avLst/>
          </a:prstGeom>
        </p:spPr>
        <p:txBody>
          <a:bodyPr wrap="square">
            <a:spAutoFit/>
          </a:bodyPr>
          <a:lstStyle/>
          <a:p>
            <a:r>
              <a:rPr lang="en-US" sz="900" b="1" i="1" dirty="0" smtClean="0">
                <a:latin typeface="Verdana" pitchFamily="34" charset="0"/>
              </a:rPr>
              <a:t>MISHKA</a:t>
            </a:r>
          </a:p>
          <a:p>
            <a:endParaRPr lang="en-US" sz="900" dirty="0" smtClean="0">
              <a:latin typeface="Verdana" pitchFamily="34" charset="0"/>
            </a:endParaRPr>
          </a:p>
          <a:p>
            <a:pPr marL="228600" indent="-228600">
              <a:buFont typeface="+mj-lt"/>
              <a:buAutoNum type="arabicPeriod"/>
            </a:pPr>
            <a:r>
              <a:rPr lang="en-US" sz="900" dirty="0" smtClean="0">
                <a:latin typeface="Verdana" pitchFamily="34" charset="0"/>
              </a:rPr>
              <a:t>Based on this story, what do you think will happen  later? </a:t>
            </a:r>
            <a:r>
              <a:rPr lang="en-US" sz="900" dirty="0" err="1" smtClean="0">
                <a:latin typeface="Verdana" pitchFamily="34" charset="0"/>
              </a:rPr>
              <a:t>Mishka</a:t>
            </a:r>
            <a:r>
              <a:rPr lang="en-US" sz="900" dirty="0" smtClean="0">
                <a:latin typeface="Verdana" pitchFamily="34" charset="0"/>
              </a:rPr>
              <a:t> will</a:t>
            </a:r>
          </a:p>
          <a:p>
            <a:endParaRPr lang="en-US" sz="900" dirty="0" smtClean="0">
              <a:latin typeface="Verdana" pitchFamily="34" charset="0"/>
            </a:endParaRPr>
          </a:p>
          <a:p>
            <a:pPr marL="517525" indent="-228600">
              <a:buFont typeface="+mj-lt"/>
              <a:buAutoNum type="alphaUcPeriod"/>
            </a:pPr>
            <a:r>
              <a:rPr lang="en-US" sz="900" dirty="0" smtClean="0">
                <a:latin typeface="Verdana" pitchFamily="34" charset="0"/>
              </a:rPr>
              <a:t>become the ringmaster.</a:t>
            </a:r>
          </a:p>
          <a:p>
            <a:pPr marL="517525" indent="-228600">
              <a:buFont typeface="+mj-lt"/>
              <a:buAutoNum type="alphaUcPeriod"/>
            </a:pPr>
            <a:r>
              <a:rPr lang="en-US" sz="900" dirty="0" smtClean="0">
                <a:latin typeface="Verdana" pitchFamily="34" charset="0"/>
              </a:rPr>
              <a:t>return home to his grandfather.</a:t>
            </a:r>
          </a:p>
          <a:p>
            <a:pPr marL="517525" indent="-228600">
              <a:buFont typeface="+mj-lt"/>
              <a:buAutoNum type="alphaUcPeriod"/>
            </a:pPr>
            <a:r>
              <a:rPr lang="en-US" sz="900" dirty="0" smtClean="0">
                <a:latin typeface="Verdana" pitchFamily="34" charset="0"/>
              </a:rPr>
              <a:t>continue to play his fiddle at the circus.</a:t>
            </a:r>
          </a:p>
          <a:p>
            <a:pPr marL="517525" indent="-228600">
              <a:buFont typeface="+mj-lt"/>
              <a:buAutoNum type="alphaUcPeriod"/>
            </a:pPr>
            <a:r>
              <a:rPr lang="en-US" sz="900" dirty="0" smtClean="0">
                <a:latin typeface="Verdana" pitchFamily="34" charset="0"/>
              </a:rPr>
              <a:t>practice to become a trapeze artist.</a:t>
            </a:r>
          </a:p>
          <a:p>
            <a:pPr marL="517525" indent="-228600">
              <a:buFont typeface="+mj-lt"/>
              <a:buAutoNum type="alphaUcPeriod"/>
            </a:pPr>
            <a:endParaRPr lang="en-US" sz="900" dirty="0" smtClean="0">
              <a:latin typeface="Verdana" pitchFamily="34" charset="0"/>
            </a:endParaRPr>
          </a:p>
          <a:p>
            <a:pPr marL="228600" indent="-228600">
              <a:buAutoNum type="arabicPeriod" startAt="2"/>
            </a:pPr>
            <a:r>
              <a:rPr lang="en-US" sz="900" dirty="0" smtClean="0">
                <a:latin typeface="Verdana" pitchFamily="34" charset="0"/>
              </a:rPr>
              <a:t>While </a:t>
            </a:r>
            <a:r>
              <a:rPr lang="en-US" sz="900" dirty="0" err="1" smtClean="0">
                <a:latin typeface="Verdana" pitchFamily="34" charset="0"/>
              </a:rPr>
              <a:t>Mishka</a:t>
            </a:r>
            <a:r>
              <a:rPr lang="en-US" sz="900" dirty="0" smtClean="0">
                <a:latin typeface="Verdana" pitchFamily="34" charset="0"/>
              </a:rPr>
              <a:t> played his fiddle, the Ringmaster “…scowled in the corner.” He was probably scowling because</a:t>
            </a:r>
          </a:p>
          <a:p>
            <a:pPr marL="228600" indent="-228600"/>
            <a:endParaRPr lang="en-US" sz="900" dirty="0" smtClean="0">
              <a:latin typeface="Verdana" pitchFamily="34" charset="0"/>
            </a:endParaRPr>
          </a:p>
          <a:p>
            <a:pPr marL="454025" indent="-228600">
              <a:buFont typeface="+mj-lt"/>
              <a:buAutoNum type="alphaUcPeriod"/>
            </a:pPr>
            <a:r>
              <a:rPr lang="en-US" sz="900" dirty="0" smtClean="0">
                <a:latin typeface="Verdana" pitchFamily="34" charset="0"/>
              </a:rPr>
              <a:t>the audience was booing.</a:t>
            </a:r>
          </a:p>
          <a:p>
            <a:pPr marL="454025" indent="-228600">
              <a:buFont typeface="+mj-lt"/>
              <a:buAutoNum type="alphaUcPeriod"/>
            </a:pPr>
            <a:r>
              <a:rPr lang="en-US" sz="900" dirty="0" smtClean="0">
                <a:latin typeface="Verdana" pitchFamily="34" charset="0"/>
              </a:rPr>
              <a:t>the elephant was in danger.</a:t>
            </a:r>
          </a:p>
          <a:p>
            <a:pPr marL="454025" indent="-228600">
              <a:buFont typeface="+mj-lt"/>
              <a:buAutoNum type="alphaUcPeriod"/>
            </a:pPr>
            <a:r>
              <a:rPr lang="en-US" sz="900" dirty="0" smtClean="0">
                <a:latin typeface="Verdana" pitchFamily="34" charset="0"/>
              </a:rPr>
              <a:t>nobody came to the circus.</a:t>
            </a:r>
          </a:p>
          <a:p>
            <a:pPr marL="454025" indent="-228600">
              <a:buFont typeface="+mj-lt"/>
              <a:buAutoNum type="alphaUcPeriod"/>
            </a:pPr>
            <a:r>
              <a:rPr lang="en-US" sz="900" dirty="0" err="1" smtClean="0">
                <a:latin typeface="Verdana" pitchFamily="34" charset="0"/>
              </a:rPr>
              <a:t>Mishka</a:t>
            </a:r>
            <a:r>
              <a:rPr lang="en-US" sz="900" dirty="0" smtClean="0">
                <a:latin typeface="Verdana" pitchFamily="34" charset="0"/>
              </a:rPr>
              <a:t> was getting all the attention.</a:t>
            </a:r>
          </a:p>
          <a:p>
            <a:endParaRPr lang="en-US" sz="900" dirty="0" smtClean="0">
              <a:latin typeface="Verdana" pitchFamily="34" charset="0"/>
            </a:endParaRPr>
          </a:p>
          <a:p>
            <a:pPr marL="228600" indent="-228600">
              <a:buAutoNum type="arabicPeriod" startAt="3"/>
            </a:pPr>
            <a:r>
              <a:rPr lang="en-US" sz="900" dirty="0" smtClean="0">
                <a:latin typeface="Verdana" pitchFamily="34" charset="0"/>
              </a:rPr>
              <a:t>People enjoyed watching </a:t>
            </a:r>
            <a:r>
              <a:rPr lang="en-US" sz="900" dirty="0" err="1" smtClean="0">
                <a:latin typeface="Verdana" pitchFamily="34" charset="0"/>
              </a:rPr>
              <a:t>Mishka</a:t>
            </a:r>
            <a:r>
              <a:rPr lang="en-US" sz="900" dirty="0" smtClean="0">
                <a:latin typeface="Verdana" pitchFamily="34" charset="0"/>
              </a:rPr>
              <a:t> play the fiddle on the elephant because</a:t>
            </a:r>
          </a:p>
          <a:p>
            <a:pPr marL="228600" indent="-228600">
              <a:buAutoNum type="arabicPeriod" startAt="3"/>
            </a:pPr>
            <a:endParaRPr lang="en-US" sz="900" dirty="0" smtClean="0">
              <a:latin typeface="Verdana" pitchFamily="34" charset="0"/>
            </a:endParaRPr>
          </a:p>
          <a:p>
            <a:pPr marL="466725" indent="-228600">
              <a:buFont typeface="+mj-lt"/>
              <a:buAutoNum type="alphaUcPeriod"/>
            </a:pPr>
            <a:r>
              <a:rPr lang="en-US" sz="900" dirty="0" smtClean="0">
                <a:latin typeface="Verdana" pitchFamily="34" charset="0"/>
              </a:rPr>
              <a:t>it was dangerous.</a:t>
            </a:r>
          </a:p>
          <a:p>
            <a:pPr marL="466725" indent="-228600">
              <a:buFont typeface="+mj-lt"/>
              <a:buAutoNum type="alphaUcPeriod"/>
            </a:pPr>
            <a:r>
              <a:rPr lang="en-US" sz="900" dirty="0" smtClean="0">
                <a:latin typeface="Verdana" pitchFamily="34" charset="0"/>
              </a:rPr>
              <a:t>they liked hearing “The Blue Danube.”</a:t>
            </a:r>
          </a:p>
          <a:p>
            <a:pPr marL="466725" indent="-228600">
              <a:buFont typeface="+mj-lt"/>
              <a:buAutoNum type="alphaUcPeriod"/>
            </a:pPr>
            <a:r>
              <a:rPr lang="en-US" sz="900" dirty="0" smtClean="0">
                <a:latin typeface="Verdana" pitchFamily="34" charset="0"/>
              </a:rPr>
              <a:t>they thought the elephant was big.</a:t>
            </a:r>
          </a:p>
          <a:p>
            <a:pPr marL="466725" indent="-228600">
              <a:buFont typeface="+mj-lt"/>
              <a:buAutoNum type="alphaUcPeriod"/>
            </a:pPr>
            <a:r>
              <a:rPr lang="en-US" sz="900" dirty="0" smtClean="0">
                <a:latin typeface="Verdana" pitchFamily="34" charset="0"/>
              </a:rPr>
              <a:t>they had never seen anything like it.</a:t>
            </a:r>
          </a:p>
          <a:p>
            <a:endParaRPr lang="en-US" sz="900" dirty="0" smtClean="0">
              <a:latin typeface="Verdana" pitchFamily="34" charset="0"/>
            </a:endParaRPr>
          </a:p>
          <a:p>
            <a:pPr marL="3175" indent="-3175">
              <a:buFont typeface="+mj-lt"/>
              <a:buAutoNum type="alphaUcPeriod"/>
            </a:pPr>
            <a:endParaRPr lang="en-US" sz="900" dirty="0" smtClean="0">
              <a:latin typeface="Verdana" pitchFamily="34" charset="0"/>
            </a:endParaRPr>
          </a:p>
        </p:txBody>
      </p:sp>
      <p:pic>
        <p:nvPicPr>
          <p:cNvPr id="8" name="Picture 2"/>
          <p:cNvPicPr>
            <a:picLocks noChangeAspect="1" noChangeArrowheads="1"/>
          </p:cNvPicPr>
          <p:nvPr/>
        </p:nvPicPr>
        <p:blipFill>
          <a:blip r:embed="rId3" cstate="print"/>
          <a:srcRect l="14583" t="33681" r="57083" b="19792"/>
          <a:stretch>
            <a:fillRect/>
          </a:stretch>
        </p:blipFill>
        <p:spPr bwMode="auto">
          <a:xfrm>
            <a:off x="3581400" y="6169959"/>
            <a:ext cx="762000" cy="750794"/>
          </a:xfrm>
          <a:prstGeom prst="rect">
            <a:avLst/>
          </a:prstGeom>
          <a:ln>
            <a:solidFill>
              <a:schemeClr val="tx1"/>
            </a:solidFill>
          </a:ln>
          <a:effectLst>
            <a:outerShdw blurRad="292100" dist="139700" dir="2700000" algn="tl" rotWithShape="0">
              <a:srgbClr val="333333">
                <a:alpha val="65000"/>
              </a:srgbClr>
            </a:outerShdw>
          </a:effectLst>
        </p:spPr>
      </p:pic>
      <p:pic>
        <p:nvPicPr>
          <p:cNvPr id="9" name="Picture 6"/>
          <p:cNvPicPr>
            <a:picLocks noChangeAspect="1" noChangeArrowheads="1"/>
          </p:cNvPicPr>
          <p:nvPr/>
        </p:nvPicPr>
        <p:blipFill>
          <a:blip r:embed="rId4"/>
          <a:srcRect l="28719" t="27083" r="23750" b="17708"/>
          <a:stretch>
            <a:fillRect/>
          </a:stretch>
        </p:blipFill>
        <p:spPr bwMode="auto">
          <a:xfrm>
            <a:off x="6529764" y="609601"/>
            <a:ext cx="2842835" cy="1981200"/>
          </a:xfrm>
          <a:prstGeom prst="rect">
            <a:avLst/>
          </a:prstGeom>
          <a:ln>
            <a:noFill/>
          </a:ln>
          <a:effectLst>
            <a:outerShdw blurRad="292100" dist="139700" dir="2700000" algn="tl" rotWithShape="0">
              <a:srgbClr val="333333">
                <a:alpha val="65000"/>
              </a:srgbClr>
            </a:outerShdw>
          </a:effectLst>
        </p:spPr>
      </p:pic>
      <p:sp>
        <p:nvSpPr>
          <p:cNvPr id="10" name="Rectangle 9"/>
          <p:cNvSpPr/>
          <p:nvPr/>
        </p:nvSpPr>
        <p:spPr>
          <a:xfrm>
            <a:off x="5562600" y="2819400"/>
            <a:ext cx="4038600" cy="3785652"/>
          </a:xfrm>
          <a:prstGeom prst="rect">
            <a:avLst/>
          </a:prstGeom>
        </p:spPr>
        <p:txBody>
          <a:bodyPr wrap="square">
            <a:spAutoFit/>
          </a:bodyPr>
          <a:lstStyle/>
          <a:p>
            <a:pPr>
              <a:tabLst>
                <a:tab pos="225425" algn="l"/>
              </a:tabLst>
            </a:pPr>
            <a:r>
              <a:rPr lang="en-US" sz="1000" dirty="0" smtClean="0">
                <a:latin typeface="Verdana" pitchFamily="34" charset="0"/>
              </a:rPr>
              <a:t>	I live beside the West River in Vermont. It’s deep enough to swim in and as wide as a two-lane road. I’ve fished and skimmed stones on the West River. But I didn’t know where it began or where it ended. I decided to find out. </a:t>
            </a:r>
          </a:p>
          <a:p>
            <a:endParaRPr lang="en-US" sz="1000" dirty="0" smtClean="0">
              <a:latin typeface="Verdana" pitchFamily="34" charset="0"/>
            </a:endParaRPr>
          </a:p>
          <a:p>
            <a:pPr>
              <a:tabLst>
                <a:tab pos="225425" algn="l"/>
              </a:tabLst>
            </a:pPr>
            <a:r>
              <a:rPr lang="en-US" sz="1000" dirty="0" smtClean="0">
                <a:latin typeface="Verdana" pitchFamily="34" charset="0"/>
              </a:rPr>
              <a:t>	Rivers often start in the mountains with no more than a trickle. Rain, melting snow, and water from springs have nowhere to go but down. As trickles follow the easiest paths down, they combine to form brooks. Brooks join to become streams, and streams meet to become rivers. As more and more water joins a river, it gets wider and deeper and faster.</a:t>
            </a:r>
          </a:p>
          <a:p>
            <a:endParaRPr lang="en-US" sz="1000" dirty="0" smtClean="0">
              <a:latin typeface="Verdana" pitchFamily="34" charset="0"/>
            </a:endParaRPr>
          </a:p>
          <a:p>
            <a:pPr>
              <a:tabLst>
                <a:tab pos="225425" algn="l"/>
              </a:tabLst>
            </a:pPr>
            <a:r>
              <a:rPr lang="en-US" sz="1000" dirty="0" smtClean="0">
                <a:latin typeface="Verdana" pitchFamily="34" charset="0"/>
              </a:rPr>
              <a:t>	That’s what happens to the West River. I followed a map to learn this. I drove into the wooded hills about fifteen miles north of my house. I saw that the West River begins as a dribble, skinny as a pencil. By the time it reaches my town, it has become a river.</a:t>
            </a:r>
          </a:p>
          <a:p>
            <a:endParaRPr lang="en-US" sz="1000" dirty="0" smtClean="0">
              <a:latin typeface="Verdana" pitchFamily="34" charset="0"/>
            </a:endParaRPr>
          </a:p>
          <a:p>
            <a:pPr>
              <a:tabLst>
                <a:tab pos="225425" algn="l"/>
              </a:tabLst>
            </a:pPr>
            <a:r>
              <a:rPr lang="en-US" sz="1000" dirty="0" smtClean="0">
                <a:latin typeface="Verdana" pitchFamily="34" charset="0"/>
              </a:rPr>
              <a:t>	Rivers work hard. They’re great diggers. The swift current of a river is a watery shovel digging up pebbles, silt, and sand. Rivers are also carriers. They carry lots of rocks and sand downstream. </a:t>
            </a:r>
            <a:endParaRPr lang="en-US" sz="1000" dirty="0"/>
          </a:p>
        </p:txBody>
      </p:sp>
      <p:sp>
        <p:nvSpPr>
          <p:cNvPr id="11" name="Rectangle 10"/>
          <p:cNvSpPr/>
          <p:nvPr/>
        </p:nvSpPr>
        <p:spPr>
          <a:xfrm>
            <a:off x="5562600" y="304800"/>
            <a:ext cx="3886200" cy="261610"/>
          </a:xfrm>
          <a:prstGeom prst="rect">
            <a:avLst/>
          </a:prstGeom>
        </p:spPr>
        <p:txBody>
          <a:bodyPr wrap="square">
            <a:spAutoFit/>
          </a:bodyPr>
          <a:lstStyle/>
          <a:p>
            <a:r>
              <a:rPr lang="en-US" sz="1100" b="1" i="1" u="sng" dirty="0" smtClean="0">
                <a:effectLst>
                  <a:outerShdw blurRad="38100" dist="38100" dir="2700000" algn="tl">
                    <a:srgbClr val="000000">
                      <a:alpha val="43137"/>
                    </a:srgbClr>
                  </a:outerShdw>
                </a:effectLst>
                <a:latin typeface="Verdana" pitchFamily="34" charset="0"/>
              </a:rPr>
              <a:t>River to the Sea</a:t>
            </a:r>
            <a:r>
              <a:rPr lang="en-US" sz="1100" dirty="0" smtClean="0">
                <a:latin typeface="Verdana" pitchFamily="34" charset="0"/>
              </a:rPr>
              <a:t>  </a:t>
            </a:r>
            <a:r>
              <a:rPr lang="en-US" sz="900" dirty="0" smtClean="0">
                <a:latin typeface="Verdana" pitchFamily="34" charset="0"/>
              </a:rPr>
              <a:t>by Stephen R. Swinburne</a:t>
            </a:r>
            <a:endParaRPr lang="en-US" sz="900"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4" name="Rectangle 3"/>
          <p:cNvSpPr/>
          <p:nvPr/>
        </p:nvSpPr>
        <p:spPr>
          <a:xfrm>
            <a:off x="5486400" y="304800"/>
            <a:ext cx="4114800" cy="7232749"/>
          </a:xfrm>
          <a:prstGeom prst="rect">
            <a:avLst/>
          </a:prstGeom>
        </p:spPr>
        <p:txBody>
          <a:bodyPr wrap="square">
            <a:spAutoFit/>
          </a:bodyPr>
          <a:lstStyle/>
          <a:p>
            <a:r>
              <a:rPr lang="en-US" sz="1400" b="1" i="1" u="sng" dirty="0" smtClean="0">
                <a:effectLst>
                  <a:outerShdw blurRad="38100" dist="38100" dir="2700000" algn="tl">
                    <a:srgbClr val="000000">
                      <a:alpha val="43137"/>
                    </a:srgbClr>
                  </a:outerShdw>
                </a:effectLst>
                <a:latin typeface="Verdana" pitchFamily="34" charset="0"/>
              </a:rPr>
              <a:t>WALKING JOSHUA</a:t>
            </a:r>
          </a:p>
          <a:p>
            <a:endParaRPr lang="en-US" sz="1000" i="1" dirty="0" smtClean="0">
              <a:latin typeface="Verdana" pitchFamily="34" charset="0"/>
            </a:endParaRPr>
          </a:p>
          <a:p>
            <a:r>
              <a:rPr lang="en-US" sz="1000" i="1" dirty="0" smtClean="0">
                <a:latin typeface="Verdana" pitchFamily="34" charset="0"/>
              </a:rPr>
              <a:t>Willa was lonely since she moved to a new town. To make matters worse, she thought she saw a ghost! Read this story from WILLA AND OLD MISS ANNIE by </a:t>
            </a:r>
            <a:r>
              <a:rPr lang="en-US" sz="1000" i="1" dirty="0" err="1" smtClean="0">
                <a:latin typeface="Verdana" pitchFamily="34" charset="0"/>
              </a:rPr>
              <a:t>Berlie</a:t>
            </a:r>
            <a:r>
              <a:rPr lang="en-US" sz="1000" i="1" dirty="0" smtClean="0">
                <a:latin typeface="Verdana" pitchFamily="34" charset="0"/>
              </a:rPr>
              <a:t> Doherty to find out what she really saw.</a:t>
            </a:r>
          </a:p>
          <a:p>
            <a:endParaRPr lang="en-US" sz="1000" i="1" dirty="0" smtClean="0">
              <a:latin typeface="Verdana" pitchFamily="34" charset="0"/>
            </a:endParaRPr>
          </a:p>
          <a:p>
            <a:r>
              <a:rPr lang="en-US" sz="1000" dirty="0" smtClean="0">
                <a:latin typeface="Verdana" pitchFamily="34" charset="0"/>
              </a:rPr>
              <a:t>OLD MISS ANNIE held out her hand. It was full of bumps, just like a twig that’s all twisted. Even though Willa was afraid of Old Miss Annie, she liked the way her eyes looked sad and smiling at the same time. </a:t>
            </a:r>
          </a:p>
          <a:p>
            <a:endParaRPr lang="en-US" sz="1000" dirty="0" smtClean="0">
              <a:latin typeface="Verdana" pitchFamily="34" charset="0"/>
            </a:endParaRPr>
          </a:p>
          <a:p>
            <a:r>
              <a:rPr lang="en-US" sz="1000" dirty="0" smtClean="0">
                <a:latin typeface="Verdana" pitchFamily="34" charset="0"/>
              </a:rPr>
              <a:t>“You go and see Joshua,” said Mum, “and I’ll call for you when I come back from the shops.”</a:t>
            </a:r>
          </a:p>
          <a:p>
            <a:endParaRPr lang="en-US" sz="1000" dirty="0" smtClean="0">
              <a:latin typeface="Verdana" pitchFamily="34" charset="0"/>
            </a:endParaRPr>
          </a:p>
          <a:p>
            <a:r>
              <a:rPr lang="en-US" sz="1000" dirty="0" smtClean="0">
                <a:latin typeface="Verdana" pitchFamily="34" charset="0"/>
              </a:rPr>
              <a:t>So Willa let go of Mum’s hand and followed Old Miss Annie</a:t>
            </a:r>
          </a:p>
          <a:p>
            <a:r>
              <a:rPr lang="en-US" sz="1000" dirty="0" smtClean="0">
                <a:latin typeface="Verdana" pitchFamily="34" charset="0"/>
              </a:rPr>
              <a:t>up her path and around to the garden at the back. And that was how she met Joshua.</a:t>
            </a:r>
          </a:p>
          <a:p>
            <a:endParaRPr lang="en-US" sz="1000" dirty="0" smtClean="0">
              <a:latin typeface="Verdana" pitchFamily="34" charset="0"/>
            </a:endParaRPr>
          </a:p>
          <a:p>
            <a:r>
              <a:rPr lang="en-US" sz="1000" dirty="0" smtClean="0">
                <a:latin typeface="Verdana" pitchFamily="34" charset="0"/>
              </a:rPr>
              <a:t>Joshua had yellow eyes and a beard like white silk. He had</a:t>
            </a:r>
          </a:p>
          <a:p>
            <a:r>
              <a:rPr lang="en-US" sz="1000" dirty="0" smtClean="0">
                <a:latin typeface="Verdana" pitchFamily="34" charset="0"/>
              </a:rPr>
              <a:t>horns that twisted around themselves and a big mouth like a saucer. He was tied by a rope to a post under the trees in</a:t>
            </a:r>
          </a:p>
          <a:p>
            <a:r>
              <a:rPr lang="en-US" sz="1000" dirty="0" smtClean="0">
                <a:latin typeface="Verdana" pitchFamily="34" charset="0"/>
              </a:rPr>
              <a:t>Miss Annie’s little garden, and when he tried to move away</a:t>
            </a:r>
          </a:p>
          <a:p>
            <a:r>
              <a:rPr lang="en-US" sz="1000" dirty="0" smtClean="0">
                <a:latin typeface="Verdana" pitchFamily="34" charset="0"/>
              </a:rPr>
              <a:t>from it, he jumped in the air. It was just as if he were dancing. And then he gave his sad cry, and Willa felt as if she was crying too.</a:t>
            </a:r>
          </a:p>
          <a:p>
            <a:endParaRPr lang="en-US" sz="1000" dirty="0" smtClean="0">
              <a:latin typeface="Verdana" pitchFamily="34" charset="0"/>
            </a:endParaRPr>
          </a:p>
          <a:p>
            <a:r>
              <a:rPr lang="en-US" sz="1000" dirty="0" smtClean="0">
                <a:latin typeface="Verdana" pitchFamily="34" charset="0"/>
              </a:rPr>
              <a:t>“Poor ghost,” she said. Old Miss Annie went over to Joshua and patted him and slipped the rope off the stick.</a:t>
            </a:r>
          </a:p>
          <a:p>
            <a:endParaRPr lang="en-US" sz="1000" dirty="0" smtClean="0">
              <a:latin typeface="Verdana" pitchFamily="34" charset="0"/>
            </a:endParaRPr>
          </a:p>
          <a:p>
            <a:r>
              <a:rPr lang="en-US" sz="1000" dirty="0" smtClean="0">
                <a:latin typeface="Verdana" pitchFamily="34" charset="0"/>
              </a:rPr>
              <a:t> “I’ll move the tether pin,” she said. “Then he can have some fresh grass.”</a:t>
            </a:r>
          </a:p>
          <a:p>
            <a:endParaRPr lang="en-US" sz="1000" dirty="0" smtClean="0">
              <a:latin typeface="Verdana" pitchFamily="34" charset="0"/>
            </a:endParaRPr>
          </a:p>
          <a:p>
            <a:r>
              <a:rPr lang="en-US" sz="1000" dirty="0" smtClean="0">
                <a:latin typeface="Verdana" pitchFamily="34" charset="0"/>
              </a:rPr>
              <a:t>“Why is he tied up?” asked Willa.</a:t>
            </a:r>
          </a:p>
          <a:p>
            <a:endParaRPr lang="en-US" sz="1000" dirty="0" smtClean="0">
              <a:latin typeface="Verdana" pitchFamily="34" charset="0"/>
            </a:endParaRPr>
          </a:p>
          <a:p>
            <a:r>
              <a:rPr lang="en-US" sz="1000" dirty="0" smtClean="0">
                <a:latin typeface="Verdana" pitchFamily="34" charset="0"/>
              </a:rPr>
              <a:t>“Because he’d eat everything in my garden.” Old Miss Annie</a:t>
            </a:r>
          </a:p>
          <a:p>
            <a:r>
              <a:rPr lang="en-US" sz="1000" dirty="0" smtClean="0">
                <a:latin typeface="Verdana" pitchFamily="34" charset="0"/>
              </a:rPr>
              <a:t>chuckled. “And he’d have hiccups.”</a:t>
            </a:r>
          </a:p>
          <a:p>
            <a:endParaRPr lang="en-US" sz="1000" dirty="0" smtClean="0">
              <a:latin typeface="Verdana" pitchFamily="34" charset="0"/>
            </a:endParaRPr>
          </a:p>
          <a:p>
            <a:r>
              <a:rPr lang="en-US" sz="1000" dirty="0" smtClean="0">
                <a:latin typeface="Verdana" pitchFamily="34" charset="0"/>
              </a:rPr>
              <a:t>Joshua cried again, and Willa put her hands over her ears.</a:t>
            </a:r>
          </a:p>
          <a:p>
            <a:r>
              <a:rPr lang="en-US" sz="1000" dirty="0" smtClean="0">
                <a:latin typeface="Verdana" pitchFamily="34" charset="0"/>
              </a:rPr>
              <a:t>“Why does he cry so much?” she shouted.</a:t>
            </a:r>
          </a:p>
          <a:p>
            <a:endParaRPr lang="en-US" sz="1000" dirty="0" smtClean="0">
              <a:latin typeface="Verdana" pitchFamily="34" charset="0"/>
            </a:endParaRPr>
          </a:p>
          <a:p>
            <a:r>
              <a:rPr lang="en-US" sz="1000" dirty="0" smtClean="0">
                <a:latin typeface="Verdana" pitchFamily="34" charset="0"/>
              </a:rPr>
              <a:t>“I think he’s lonely,” Old Miss Annie said. “And this garden is</a:t>
            </a:r>
          </a:p>
          <a:p>
            <a:r>
              <a:rPr lang="en-US" sz="1000" dirty="0" smtClean="0">
                <a:latin typeface="Verdana" pitchFamily="34" charset="0"/>
              </a:rPr>
              <a:t>too small for him.”</a:t>
            </a:r>
          </a:p>
          <a:p>
            <a:endParaRPr lang="en-US" sz="1000" dirty="0" smtClean="0">
              <a:latin typeface="Verdana" pitchFamily="34" charset="0"/>
            </a:endParaRPr>
          </a:p>
          <a:p>
            <a:endParaRPr lang="en-US" sz="1000" dirty="0" smtClean="0">
              <a:latin typeface="Verdana" pitchFamily="34" charset="0"/>
            </a:endParaRPr>
          </a:p>
        </p:txBody>
      </p:sp>
      <p:pic>
        <p:nvPicPr>
          <p:cNvPr id="5" name="Picture 2"/>
          <p:cNvPicPr>
            <a:picLocks noChangeAspect="1" noChangeArrowheads="1"/>
          </p:cNvPicPr>
          <p:nvPr/>
        </p:nvPicPr>
        <p:blipFill>
          <a:blip r:embed="rId3" cstate="print"/>
          <a:srcRect/>
          <a:stretch>
            <a:fillRect/>
          </a:stretch>
        </p:blipFill>
        <p:spPr bwMode="auto">
          <a:xfrm>
            <a:off x="8915400" y="5105400"/>
            <a:ext cx="457200" cy="519082"/>
          </a:xfrm>
          <a:prstGeom prst="rect">
            <a:avLst/>
          </a:prstGeom>
          <a:noFill/>
          <a:ln w="9525">
            <a:noFill/>
            <a:miter lim="800000"/>
            <a:headEnd/>
            <a:tailEnd/>
          </a:ln>
          <a:effectLst/>
        </p:spPr>
      </p:pic>
      <p:sp>
        <p:nvSpPr>
          <p:cNvPr id="8" name="Rectangle 7"/>
          <p:cNvSpPr/>
          <p:nvPr/>
        </p:nvSpPr>
        <p:spPr>
          <a:xfrm>
            <a:off x="457200" y="228600"/>
            <a:ext cx="3200400" cy="4708981"/>
          </a:xfrm>
          <a:prstGeom prst="rect">
            <a:avLst/>
          </a:prstGeom>
        </p:spPr>
        <p:txBody>
          <a:bodyPr wrap="square">
            <a:spAutoFit/>
          </a:bodyPr>
          <a:lstStyle/>
          <a:p>
            <a:r>
              <a:rPr lang="en-US" sz="1000" b="1" i="1" u="sng" dirty="0" smtClean="0">
                <a:latin typeface="Verdana" pitchFamily="34" charset="0"/>
              </a:rPr>
              <a:t>The Old Coat</a:t>
            </a:r>
            <a:r>
              <a:rPr lang="en-US" sz="1000" dirty="0" smtClean="0">
                <a:latin typeface="Verdana" pitchFamily="34" charset="0"/>
              </a:rPr>
              <a:t>   </a:t>
            </a:r>
            <a:r>
              <a:rPr lang="en-US" sz="800" dirty="0" smtClean="0">
                <a:latin typeface="Verdana" pitchFamily="34" charset="0"/>
              </a:rPr>
              <a:t>by </a:t>
            </a:r>
            <a:r>
              <a:rPr lang="en-US" sz="800" dirty="0" err="1" smtClean="0">
                <a:latin typeface="Verdana" pitchFamily="34" charset="0"/>
              </a:rPr>
              <a:t>Siv</a:t>
            </a:r>
            <a:r>
              <a:rPr lang="en-US" sz="800" dirty="0" smtClean="0">
                <a:latin typeface="Verdana" pitchFamily="34" charset="0"/>
              </a:rPr>
              <a:t> </a:t>
            </a:r>
            <a:r>
              <a:rPr lang="en-US" sz="800" dirty="0" err="1" smtClean="0">
                <a:latin typeface="Verdana" pitchFamily="34" charset="0"/>
              </a:rPr>
              <a:t>Cedering</a:t>
            </a:r>
            <a:endParaRPr lang="en-US" sz="800" dirty="0" smtClean="0">
              <a:latin typeface="Verdana" pitchFamily="34" charset="0"/>
            </a:endParaRPr>
          </a:p>
          <a:p>
            <a:endParaRPr lang="en-US" sz="1000" dirty="0" smtClean="0">
              <a:latin typeface="Verdana" pitchFamily="34" charset="0"/>
            </a:endParaRPr>
          </a:p>
          <a:p>
            <a:r>
              <a:rPr lang="en-US" sz="1000" dirty="0" smtClean="0">
                <a:latin typeface="Verdana" pitchFamily="34" charset="0"/>
              </a:rPr>
              <a:t>The old coat that hangs on the porch</a:t>
            </a:r>
          </a:p>
          <a:p>
            <a:r>
              <a:rPr lang="en-US" sz="1000" dirty="0" smtClean="0">
                <a:latin typeface="Verdana" pitchFamily="34" charset="0"/>
              </a:rPr>
              <a:t>doesn’t seem to think</a:t>
            </a:r>
          </a:p>
          <a:p>
            <a:r>
              <a:rPr lang="en-US" sz="1000" dirty="0" smtClean="0">
                <a:latin typeface="Verdana" pitchFamily="34" charset="0"/>
              </a:rPr>
              <a:t>or dream,</a:t>
            </a:r>
          </a:p>
          <a:p>
            <a:endParaRPr lang="en-US" sz="1000" dirty="0" smtClean="0">
              <a:latin typeface="Verdana" pitchFamily="34" charset="0"/>
            </a:endParaRPr>
          </a:p>
          <a:p>
            <a:r>
              <a:rPr lang="en-US" sz="1000" dirty="0" smtClean="0">
                <a:latin typeface="Verdana" pitchFamily="34" charset="0"/>
              </a:rPr>
              <a:t>but it goes along</a:t>
            </a:r>
          </a:p>
          <a:p>
            <a:r>
              <a:rPr lang="en-US" sz="1000" dirty="0" smtClean="0">
                <a:latin typeface="Verdana" pitchFamily="34" charset="0"/>
              </a:rPr>
              <a:t>when grandpa walks to the barn</a:t>
            </a:r>
          </a:p>
          <a:p>
            <a:r>
              <a:rPr lang="en-US" sz="1000" dirty="0" smtClean="0">
                <a:latin typeface="Verdana" pitchFamily="34" charset="0"/>
              </a:rPr>
              <a:t>to see that the horse is fed.</a:t>
            </a:r>
          </a:p>
          <a:p>
            <a:endParaRPr lang="en-US" sz="1000" dirty="0" smtClean="0">
              <a:latin typeface="Verdana" pitchFamily="34" charset="0"/>
            </a:endParaRPr>
          </a:p>
          <a:p>
            <a:r>
              <a:rPr lang="en-US" sz="1000" dirty="0" smtClean="0">
                <a:latin typeface="Verdana" pitchFamily="34" charset="0"/>
              </a:rPr>
              <a:t>It covers grandma’s apron</a:t>
            </a:r>
          </a:p>
          <a:p>
            <a:r>
              <a:rPr lang="en-US" sz="1000" dirty="0" smtClean="0">
                <a:latin typeface="Verdana" pitchFamily="34" charset="0"/>
              </a:rPr>
              <a:t>when she goes outside</a:t>
            </a:r>
          </a:p>
          <a:p>
            <a:r>
              <a:rPr lang="en-US" sz="1000" dirty="0" smtClean="0">
                <a:latin typeface="Verdana" pitchFamily="34" charset="0"/>
              </a:rPr>
              <a:t>to give the birds some bread.</a:t>
            </a:r>
          </a:p>
          <a:p>
            <a:endParaRPr lang="en-US" sz="1000" dirty="0" smtClean="0">
              <a:latin typeface="Verdana" pitchFamily="34" charset="0"/>
            </a:endParaRPr>
          </a:p>
          <a:p>
            <a:r>
              <a:rPr lang="en-US" sz="1000" dirty="0" smtClean="0">
                <a:latin typeface="Verdana" pitchFamily="34" charset="0"/>
              </a:rPr>
              <a:t>It flaps its sleeves</a:t>
            </a:r>
          </a:p>
          <a:p>
            <a:r>
              <a:rPr lang="en-US" sz="1000" dirty="0" smtClean="0">
                <a:latin typeface="Verdana" pitchFamily="34" charset="0"/>
              </a:rPr>
              <a:t>when mother runs to the coop</a:t>
            </a:r>
          </a:p>
          <a:p>
            <a:r>
              <a:rPr lang="en-US" sz="1000" dirty="0" smtClean="0">
                <a:latin typeface="Verdana" pitchFamily="34" charset="0"/>
              </a:rPr>
              <a:t>to check if the hens have laid.</a:t>
            </a:r>
          </a:p>
          <a:p>
            <a:endParaRPr lang="en-US" sz="1000" dirty="0" smtClean="0">
              <a:latin typeface="Verdana" pitchFamily="34" charset="0"/>
            </a:endParaRPr>
          </a:p>
          <a:p>
            <a:r>
              <a:rPr lang="en-US" sz="1000" dirty="0" smtClean="0">
                <a:latin typeface="Verdana" pitchFamily="34" charset="0"/>
              </a:rPr>
              <a:t>It buttons up tight in the storm</a:t>
            </a:r>
          </a:p>
          <a:p>
            <a:r>
              <a:rPr lang="en-US" sz="1000" dirty="0" smtClean="0">
                <a:latin typeface="Verdana" pitchFamily="34" charset="0"/>
              </a:rPr>
              <a:t>to keep father warm</a:t>
            </a:r>
          </a:p>
          <a:p>
            <a:r>
              <a:rPr lang="en-US" sz="1000" dirty="0" smtClean="0">
                <a:latin typeface="Verdana" pitchFamily="34" charset="0"/>
              </a:rPr>
              <a:t>when he puts the tools away in the shed.</a:t>
            </a:r>
          </a:p>
          <a:p>
            <a:endParaRPr lang="en-US" sz="1000" dirty="0" smtClean="0">
              <a:latin typeface="Verdana" pitchFamily="34" charset="0"/>
            </a:endParaRPr>
          </a:p>
          <a:p>
            <a:r>
              <a:rPr lang="en-US" sz="1000" dirty="0" smtClean="0">
                <a:latin typeface="Verdana" pitchFamily="34" charset="0"/>
              </a:rPr>
              <a:t>And in the evening, before I go to bed,</a:t>
            </a:r>
          </a:p>
          <a:p>
            <a:r>
              <a:rPr lang="en-US" sz="1000" dirty="0" smtClean="0">
                <a:latin typeface="Verdana" pitchFamily="34" charset="0"/>
              </a:rPr>
              <a:t>it stands with sleeves rolled up</a:t>
            </a:r>
          </a:p>
          <a:p>
            <a:r>
              <a:rPr lang="en-US" sz="1000" dirty="0" smtClean="0">
                <a:latin typeface="Verdana" pitchFamily="34" charset="0"/>
              </a:rPr>
              <a:t>in the yard</a:t>
            </a:r>
          </a:p>
          <a:p>
            <a:endParaRPr lang="en-US" sz="1000" dirty="0" smtClean="0">
              <a:latin typeface="Verdana" pitchFamily="34" charset="0"/>
            </a:endParaRPr>
          </a:p>
          <a:p>
            <a:r>
              <a:rPr lang="en-US" sz="1000" dirty="0" smtClean="0">
                <a:latin typeface="Verdana" pitchFamily="34" charset="0"/>
              </a:rPr>
              <a:t>looking for coat constellations</a:t>
            </a:r>
          </a:p>
          <a:p>
            <a:r>
              <a:rPr lang="en-US" sz="1000" dirty="0" smtClean="0">
                <a:latin typeface="Verdana" pitchFamily="34" charset="0"/>
              </a:rPr>
              <a:t>or the flapping wings</a:t>
            </a:r>
          </a:p>
          <a:p>
            <a:r>
              <a:rPr lang="en-US" sz="1000" dirty="0" smtClean="0">
                <a:latin typeface="Verdana" pitchFamily="34" charset="0"/>
              </a:rPr>
              <a:t>of some old coat bird.</a:t>
            </a:r>
            <a:endParaRPr lang="en-US" sz="1000" dirty="0">
              <a:latin typeface="Verdana" pitchFamily="34" charset="0"/>
            </a:endParaRPr>
          </a:p>
        </p:txBody>
      </p:sp>
      <p:pic>
        <p:nvPicPr>
          <p:cNvPr id="9" name="Picture 2"/>
          <p:cNvPicPr>
            <a:picLocks noChangeAspect="1" noChangeArrowheads="1"/>
          </p:cNvPicPr>
          <p:nvPr/>
        </p:nvPicPr>
        <p:blipFill>
          <a:blip r:embed="rId4" cstate="print"/>
          <a:srcRect/>
          <a:stretch>
            <a:fillRect/>
          </a:stretch>
        </p:blipFill>
        <p:spPr bwMode="auto">
          <a:xfrm>
            <a:off x="3124200" y="1371600"/>
            <a:ext cx="881075" cy="1219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Rectangle 9"/>
          <p:cNvSpPr/>
          <p:nvPr/>
        </p:nvSpPr>
        <p:spPr>
          <a:xfrm>
            <a:off x="457200" y="4800600"/>
            <a:ext cx="4419600" cy="2446824"/>
          </a:xfrm>
          <a:prstGeom prst="rect">
            <a:avLst/>
          </a:prstGeom>
        </p:spPr>
        <p:txBody>
          <a:bodyPr wrap="square">
            <a:spAutoFit/>
          </a:bodyPr>
          <a:lstStyle/>
          <a:p>
            <a:r>
              <a:rPr lang="en-US" sz="900" b="1" i="1" dirty="0" smtClean="0">
                <a:latin typeface="Verdana" pitchFamily="34" charset="0"/>
              </a:rPr>
              <a:t>The Old Coat</a:t>
            </a:r>
          </a:p>
          <a:p>
            <a:endParaRPr lang="en-US" sz="900" dirty="0" smtClean="0">
              <a:latin typeface="Verdana" pitchFamily="34" charset="0"/>
            </a:endParaRPr>
          </a:p>
          <a:p>
            <a:pPr marL="228600" indent="-228600">
              <a:buAutoNum type="arabicPeriod" startAt="8"/>
            </a:pPr>
            <a:r>
              <a:rPr lang="en-US" sz="900" dirty="0" smtClean="0">
                <a:latin typeface="Verdana" pitchFamily="34" charset="0"/>
              </a:rPr>
              <a:t>Which sentence best summarizes the poem?</a:t>
            </a:r>
          </a:p>
          <a:p>
            <a:pPr marL="228600" indent="-228600">
              <a:buAutoNum type="arabicPeriod" startAt="8"/>
            </a:pPr>
            <a:endParaRPr lang="en-US" sz="900" dirty="0" smtClean="0">
              <a:latin typeface="Verdana" pitchFamily="34" charset="0"/>
            </a:endParaRPr>
          </a:p>
          <a:p>
            <a:pPr marL="466725" indent="-228600">
              <a:buFont typeface="+mj-lt"/>
              <a:buAutoNum type="alphaUcPeriod"/>
            </a:pPr>
            <a:r>
              <a:rPr lang="en-US" sz="900" dirty="0" smtClean="0">
                <a:latin typeface="Verdana" pitchFamily="34" charset="0"/>
              </a:rPr>
              <a:t>The family members use the old coat for different reasons.</a:t>
            </a:r>
          </a:p>
          <a:p>
            <a:pPr marL="466725" indent="-228600">
              <a:buFont typeface="+mj-lt"/>
              <a:buAutoNum type="alphaUcPeriod"/>
            </a:pPr>
            <a:r>
              <a:rPr lang="en-US" sz="900" dirty="0" smtClean="0">
                <a:latin typeface="Verdana" pitchFamily="34" charset="0"/>
              </a:rPr>
              <a:t>The old coat enjoys being worn in the summer time.</a:t>
            </a:r>
          </a:p>
          <a:p>
            <a:pPr marL="466725" indent="-228600">
              <a:buFont typeface="+mj-lt"/>
              <a:buAutoNum type="alphaUcPeriod"/>
            </a:pPr>
            <a:r>
              <a:rPr lang="en-US" sz="900" dirty="0" smtClean="0">
                <a:latin typeface="Verdana" pitchFamily="34" charset="0"/>
              </a:rPr>
              <a:t>The family members enjoy feeding animals.</a:t>
            </a:r>
          </a:p>
          <a:p>
            <a:pPr marL="466725" indent="-228600">
              <a:buFont typeface="+mj-lt"/>
              <a:buAutoNum type="alphaUcPeriod"/>
            </a:pPr>
            <a:r>
              <a:rPr lang="en-US" sz="900" dirty="0" smtClean="0">
                <a:latin typeface="Verdana" pitchFamily="34" charset="0"/>
              </a:rPr>
              <a:t>The old coat likes to flap its sleeves. </a:t>
            </a:r>
          </a:p>
          <a:p>
            <a:endParaRPr lang="en-US" sz="900" dirty="0" smtClean="0">
              <a:latin typeface="Verdana" pitchFamily="34" charset="0"/>
            </a:endParaRPr>
          </a:p>
          <a:p>
            <a:pPr marL="228600" indent="-228600">
              <a:buAutoNum type="arabicPeriod" startAt="9"/>
            </a:pPr>
            <a:r>
              <a:rPr lang="en-US" sz="900" dirty="0" smtClean="0">
                <a:latin typeface="Verdana" pitchFamily="34" charset="0"/>
              </a:rPr>
              <a:t>Who is the speaker in the poem?</a:t>
            </a:r>
          </a:p>
          <a:p>
            <a:pPr marL="228600" indent="-228600"/>
            <a:endParaRPr lang="en-US" sz="900" dirty="0" smtClean="0">
              <a:latin typeface="Verdana" pitchFamily="34" charset="0"/>
            </a:endParaRPr>
          </a:p>
          <a:p>
            <a:pPr marL="466725" indent="-228600">
              <a:buFont typeface="+mj-lt"/>
              <a:buAutoNum type="alphaUcPeriod"/>
            </a:pPr>
            <a:r>
              <a:rPr lang="en-US" sz="900" dirty="0" smtClean="0">
                <a:latin typeface="Verdana" pitchFamily="34" charset="0"/>
              </a:rPr>
              <a:t>grandma</a:t>
            </a:r>
          </a:p>
          <a:p>
            <a:pPr marL="466725" indent="-228600">
              <a:buFont typeface="+mj-lt"/>
              <a:buAutoNum type="alphaUcPeriod"/>
            </a:pPr>
            <a:r>
              <a:rPr lang="en-US" sz="900" dirty="0" smtClean="0">
                <a:latin typeface="Verdana" pitchFamily="34" charset="0"/>
              </a:rPr>
              <a:t>mother</a:t>
            </a:r>
          </a:p>
          <a:p>
            <a:pPr marL="466725" indent="-228600">
              <a:buFont typeface="+mj-lt"/>
              <a:buAutoNum type="alphaUcPeriod"/>
            </a:pPr>
            <a:r>
              <a:rPr lang="en-US" sz="900" dirty="0" smtClean="0">
                <a:latin typeface="Verdana" pitchFamily="34" charset="0"/>
              </a:rPr>
              <a:t>father</a:t>
            </a:r>
          </a:p>
          <a:p>
            <a:pPr marL="466725" indent="-228600">
              <a:buFont typeface="+mj-lt"/>
              <a:buAutoNum type="alphaUcPeriod"/>
            </a:pPr>
            <a:r>
              <a:rPr lang="en-US" sz="900" dirty="0" smtClean="0">
                <a:latin typeface="Verdana" pitchFamily="34" charset="0"/>
              </a:rPr>
              <a:t>a child</a:t>
            </a:r>
          </a:p>
          <a:p>
            <a:endParaRPr lang="en-US" sz="900" dirty="0" smtClean="0">
              <a:latin typeface="Verdana" pitchFamily="34" charset="0"/>
            </a:endParaRPr>
          </a:p>
          <a:p>
            <a:endParaRPr lang="en-US" sz="900" dirty="0">
              <a:latin typeface="Verdana" pitchFamily="34" charset="0"/>
            </a:endParaRPr>
          </a:p>
        </p:txBody>
      </p:sp>
      <p:sp>
        <p:nvSpPr>
          <p:cNvPr id="11" name="Rectangle 10"/>
          <p:cNvSpPr/>
          <p:nvPr/>
        </p:nvSpPr>
        <p:spPr>
          <a:xfrm>
            <a:off x="304800" y="7086600"/>
            <a:ext cx="3581400" cy="461665"/>
          </a:xfrm>
          <a:prstGeom prst="rect">
            <a:avLst/>
          </a:prstGeom>
        </p:spPr>
        <p:txBody>
          <a:bodyPr wrap="square">
            <a:spAutoFit/>
          </a:bodyPr>
          <a:lstStyle/>
          <a:p>
            <a:r>
              <a:rPr lang="en-US" sz="800" b="1" dirty="0" smtClean="0">
                <a:latin typeface="Verdana" pitchFamily="34" charset="0"/>
              </a:rPr>
              <a:t>Reading and Literature ODE</a:t>
            </a:r>
          </a:p>
          <a:p>
            <a:r>
              <a:rPr lang="en-US" sz="800" dirty="0" smtClean="0">
                <a:latin typeface="Verdana" pitchFamily="34" charset="0"/>
              </a:rPr>
              <a:t>Office of Assessment and Information Services 2006-2008 Sample Test</a:t>
            </a:r>
            <a:endParaRPr lang="en-US" sz="800"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a:latin typeface="Verdana" pitchFamily="34" charset="0"/>
              </a:rPr>
              <a:t>Page 5 </a:t>
            </a:r>
          </a:p>
        </p:txBody>
      </p:sp>
      <p:sp>
        <p:nvSpPr>
          <p:cNvPr id="4" name="Rectangle 3"/>
          <p:cNvSpPr/>
          <p:nvPr/>
        </p:nvSpPr>
        <p:spPr>
          <a:xfrm>
            <a:off x="457200" y="304800"/>
            <a:ext cx="4267200" cy="2862322"/>
          </a:xfrm>
          <a:prstGeom prst="rect">
            <a:avLst/>
          </a:prstGeom>
        </p:spPr>
        <p:txBody>
          <a:bodyPr wrap="square">
            <a:spAutoFit/>
          </a:bodyPr>
          <a:lstStyle/>
          <a:p>
            <a:r>
              <a:rPr lang="en-US" sz="1000" dirty="0" smtClean="0">
                <a:latin typeface="Verdana" pitchFamily="34" charset="0"/>
              </a:rPr>
              <a:t>Willa thought that Joshua didn’t look like a ghost at all. He</a:t>
            </a:r>
          </a:p>
          <a:p>
            <a:r>
              <a:rPr lang="en-US" sz="1000" dirty="0" smtClean="0">
                <a:latin typeface="Verdana" pitchFamily="34" charset="0"/>
              </a:rPr>
              <a:t>looked like a small white horse, or a big white dog, or a sheep. “He doesn’t look like a ghost,” she said.</a:t>
            </a:r>
          </a:p>
          <a:p>
            <a:endParaRPr lang="en-US" sz="1000" dirty="0" smtClean="0">
              <a:latin typeface="Verdana" pitchFamily="34" charset="0"/>
            </a:endParaRPr>
          </a:p>
          <a:p>
            <a:r>
              <a:rPr lang="en-US" sz="1000" dirty="0" smtClean="0">
                <a:latin typeface="Verdana" pitchFamily="34" charset="0"/>
              </a:rPr>
              <a:t>Old Miss Annie put her head a little to one side as if she</a:t>
            </a:r>
          </a:p>
          <a:p>
            <a:r>
              <a:rPr lang="en-US" sz="1000" dirty="0" smtClean="0">
                <a:latin typeface="Verdana" pitchFamily="34" charset="0"/>
              </a:rPr>
              <a:t>couldn’t hear Willa properly. “We could take him for a walk, if you like,” she said.</a:t>
            </a:r>
          </a:p>
          <a:p>
            <a:endParaRPr lang="en-US" sz="1000" dirty="0" smtClean="0">
              <a:latin typeface="Verdana" pitchFamily="34" charset="0"/>
            </a:endParaRPr>
          </a:p>
          <a:p>
            <a:r>
              <a:rPr lang="en-US" sz="1000" dirty="0" smtClean="0">
                <a:latin typeface="Verdana" pitchFamily="34" charset="0"/>
              </a:rPr>
              <a:t>They both had to hold on to Joshua’s rope. He skipped in front</a:t>
            </a:r>
          </a:p>
          <a:p>
            <a:r>
              <a:rPr lang="en-US" sz="1000" dirty="0" smtClean="0">
                <a:latin typeface="Verdana" pitchFamily="34" charset="0"/>
              </a:rPr>
              <a:t>of them, tucking his head down and kicking his legs out. Willa and Old Miss Annie hung on to his rope and laughed all the way up the road. His feet made little scratching noises on the pavement. Everyone they passed smiled at them and said, “Hello, Miss Annie,” and “Hello, Joshua,” and when Old</a:t>
            </a:r>
          </a:p>
          <a:p>
            <a:r>
              <a:rPr lang="en-US" sz="1000" dirty="0" smtClean="0">
                <a:latin typeface="Verdana" pitchFamily="34" charset="0"/>
              </a:rPr>
              <a:t>Miss Annie introduced them to Willa they said, “Hello, Willa,” too, and smiled. Some of them were children.</a:t>
            </a:r>
          </a:p>
          <a:p>
            <a:endParaRPr lang="en-US" sz="1000" dirty="0" smtClean="0">
              <a:latin typeface="Verdana" pitchFamily="34" charset="0"/>
            </a:endParaRPr>
          </a:p>
          <a:p>
            <a:r>
              <a:rPr lang="en-US" sz="1000" dirty="0" smtClean="0">
                <a:latin typeface="Verdana" pitchFamily="34" charset="0"/>
              </a:rPr>
              <a:t>Willa felt proud to be the one taking Joshua for a walk.</a:t>
            </a:r>
            <a:endParaRPr lang="en-US" sz="1000" dirty="0">
              <a:latin typeface="Verdana" pitchFamily="34" charset="0"/>
            </a:endParaRPr>
          </a:p>
        </p:txBody>
      </p:sp>
      <p:sp>
        <p:nvSpPr>
          <p:cNvPr id="5" name="Rectangle 4"/>
          <p:cNvSpPr/>
          <p:nvPr/>
        </p:nvSpPr>
        <p:spPr>
          <a:xfrm>
            <a:off x="381000" y="3505200"/>
            <a:ext cx="4267200" cy="3416320"/>
          </a:xfrm>
          <a:prstGeom prst="rect">
            <a:avLst/>
          </a:prstGeom>
        </p:spPr>
        <p:txBody>
          <a:bodyPr wrap="square">
            <a:spAutoFit/>
          </a:bodyPr>
          <a:lstStyle/>
          <a:p>
            <a:r>
              <a:rPr lang="en-US" sz="900" b="1" i="1" dirty="0" smtClean="0">
                <a:latin typeface="Verdana" pitchFamily="34" charset="0"/>
              </a:rPr>
              <a:t>WALKING JOSHUA</a:t>
            </a:r>
          </a:p>
          <a:p>
            <a:endParaRPr lang="en-US" sz="900" b="1" i="1" u="sng" dirty="0" smtClean="0">
              <a:latin typeface="Verdana" pitchFamily="34" charset="0"/>
            </a:endParaRPr>
          </a:p>
          <a:p>
            <a:pPr marL="228600" indent="-228600">
              <a:buFont typeface="+mj-lt"/>
              <a:buAutoNum type="arabicPeriod" startAt="4"/>
            </a:pPr>
            <a:r>
              <a:rPr lang="en-US" sz="900" dirty="0" smtClean="0">
                <a:latin typeface="Verdana" pitchFamily="34" charset="0"/>
              </a:rPr>
              <a:t>Why is Joshua tied up?</a:t>
            </a:r>
          </a:p>
          <a:p>
            <a:endParaRPr lang="en-US" sz="900" dirty="0" smtClean="0">
              <a:latin typeface="Verdana" pitchFamily="34" charset="0"/>
            </a:endParaRPr>
          </a:p>
          <a:p>
            <a:pPr marL="463550" indent="-225425">
              <a:buFont typeface="+mj-lt"/>
              <a:buAutoNum type="alphaUcPeriod"/>
            </a:pPr>
            <a:r>
              <a:rPr lang="en-US" sz="900" dirty="0" smtClean="0">
                <a:latin typeface="Verdana" pitchFamily="34" charset="0"/>
              </a:rPr>
              <a:t>So he won’t run away</a:t>
            </a:r>
          </a:p>
          <a:p>
            <a:pPr marL="463550" indent="-225425">
              <a:buFont typeface="+mj-lt"/>
              <a:buAutoNum type="alphaUcPeriod"/>
            </a:pPr>
            <a:r>
              <a:rPr lang="en-US" sz="900" dirty="0" smtClean="0">
                <a:latin typeface="Verdana" pitchFamily="34" charset="0"/>
              </a:rPr>
              <a:t>So he won’t step on flowers in the garden</a:t>
            </a:r>
          </a:p>
          <a:p>
            <a:pPr marL="463550" indent="-225425">
              <a:buFont typeface="+mj-lt"/>
              <a:buAutoNum type="alphaUcPeriod"/>
            </a:pPr>
            <a:r>
              <a:rPr lang="en-US" sz="900" dirty="0" smtClean="0">
                <a:latin typeface="Verdana" pitchFamily="34" charset="0"/>
              </a:rPr>
              <a:t>So he won’t get sick</a:t>
            </a:r>
          </a:p>
          <a:p>
            <a:pPr marL="463550" indent="-225425">
              <a:buFont typeface="+mj-lt"/>
              <a:buAutoNum type="alphaUcPeriod"/>
            </a:pPr>
            <a:r>
              <a:rPr lang="en-US" sz="900" dirty="0" smtClean="0">
                <a:latin typeface="Verdana" pitchFamily="34" charset="0"/>
              </a:rPr>
              <a:t>So he won’t eat things in the garden</a:t>
            </a:r>
          </a:p>
          <a:p>
            <a:endParaRPr lang="en-US" sz="900" dirty="0" smtClean="0">
              <a:latin typeface="Verdana" pitchFamily="34" charset="0"/>
            </a:endParaRPr>
          </a:p>
          <a:p>
            <a:pPr marL="228600" indent="-228600">
              <a:buFont typeface="+mj-lt"/>
              <a:buAutoNum type="arabicPeriod" startAt="5"/>
            </a:pPr>
            <a:r>
              <a:rPr lang="en-US" sz="900" dirty="0" smtClean="0">
                <a:latin typeface="Verdana" pitchFamily="34" charset="0"/>
              </a:rPr>
              <a:t>Willa probably thought Joshua was a ghost because he</a:t>
            </a:r>
          </a:p>
          <a:p>
            <a:endParaRPr lang="en-US" sz="900" dirty="0" smtClean="0">
              <a:latin typeface="Verdana" pitchFamily="34" charset="0"/>
            </a:endParaRPr>
          </a:p>
          <a:p>
            <a:pPr marL="466725" indent="-228600">
              <a:buFont typeface="+mj-lt"/>
              <a:buAutoNum type="alphaUcPeriod"/>
            </a:pPr>
            <a:r>
              <a:rPr lang="en-US" sz="900" dirty="0" smtClean="0">
                <a:latin typeface="Verdana" pitchFamily="34" charset="0"/>
              </a:rPr>
              <a:t>was tied by the laundry.</a:t>
            </a:r>
          </a:p>
          <a:p>
            <a:pPr marL="466725" indent="-228600">
              <a:buFont typeface="+mj-lt"/>
              <a:buAutoNum type="alphaUcPeriod"/>
            </a:pPr>
            <a:r>
              <a:rPr lang="en-US" sz="900" dirty="0" smtClean="0">
                <a:latin typeface="Verdana" pitchFamily="34" charset="0"/>
              </a:rPr>
              <a:t>was white.</a:t>
            </a:r>
          </a:p>
          <a:p>
            <a:pPr marL="466725" indent="-228600">
              <a:buFont typeface="+mj-lt"/>
              <a:buAutoNum type="alphaUcPeriod"/>
            </a:pPr>
            <a:r>
              <a:rPr lang="en-US" sz="900" dirty="0" smtClean="0">
                <a:latin typeface="Verdana" pitchFamily="34" charset="0"/>
              </a:rPr>
              <a:t>tried to catch her.</a:t>
            </a:r>
          </a:p>
          <a:p>
            <a:pPr marL="466725" indent="-228600">
              <a:buFont typeface="+mj-lt"/>
              <a:buAutoNum type="alphaUcPeriod"/>
            </a:pPr>
            <a:r>
              <a:rPr lang="en-US" sz="900" dirty="0" smtClean="0">
                <a:latin typeface="Verdana" pitchFamily="34" charset="0"/>
              </a:rPr>
              <a:t>lived behind the house.</a:t>
            </a:r>
          </a:p>
          <a:p>
            <a:endParaRPr lang="en-US" sz="900" dirty="0" smtClean="0">
              <a:latin typeface="Verdana" pitchFamily="34" charset="0"/>
            </a:endParaRPr>
          </a:p>
          <a:p>
            <a:pPr marL="228600" indent="-228600">
              <a:buFont typeface="+mj-lt"/>
              <a:buAutoNum type="arabicPeriod" startAt="6"/>
            </a:pPr>
            <a:r>
              <a:rPr lang="en-US" sz="900" dirty="0" smtClean="0">
                <a:latin typeface="Verdana" pitchFamily="34" charset="0"/>
              </a:rPr>
              <a:t>What do you think will probably happen after the walk?</a:t>
            </a:r>
          </a:p>
          <a:p>
            <a:endParaRPr lang="en-US" sz="900" dirty="0" smtClean="0">
              <a:latin typeface="Verdana" pitchFamily="34" charset="0"/>
            </a:endParaRPr>
          </a:p>
          <a:p>
            <a:pPr marL="466725" indent="-228600">
              <a:buFont typeface="+mj-lt"/>
              <a:buAutoNum type="alphaUcPeriod"/>
            </a:pPr>
            <a:r>
              <a:rPr lang="en-US" sz="900" dirty="0" smtClean="0">
                <a:latin typeface="Verdana" pitchFamily="34" charset="0"/>
              </a:rPr>
              <a:t>Willa will make friends with some of the children she met.</a:t>
            </a:r>
          </a:p>
          <a:p>
            <a:pPr marL="466725" indent="-228600">
              <a:buFont typeface="+mj-lt"/>
              <a:buAutoNum type="alphaUcPeriod"/>
            </a:pPr>
            <a:r>
              <a:rPr lang="en-US" sz="900" dirty="0" smtClean="0">
                <a:latin typeface="Verdana" pitchFamily="34" charset="0"/>
              </a:rPr>
              <a:t>Miss Annie will get sick because she pulled so hard on the rope.</a:t>
            </a:r>
          </a:p>
          <a:p>
            <a:pPr marL="466725" indent="-228600">
              <a:buFont typeface="+mj-lt"/>
              <a:buAutoNum type="alphaUcPeriod"/>
            </a:pPr>
            <a:r>
              <a:rPr lang="en-US" sz="900" dirty="0" smtClean="0">
                <a:latin typeface="Verdana" pitchFamily="34" charset="0"/>
              </a:rPr>
              <a:t>Miss Annie will be much happier with Joshua out of the yard.</a:t>
            </a:r>
          </a:p>
          <a:p>
            <a:pPr marL="466725" indent="-228600">
              <a:buFont typeface="+mj-lt"/>
              <a:buAutoNum type="alphaUcPeriod"/>
            </a:pPr>
            <a:r>
              <a:rPr lang="en-US" sz="900" dirty="0" smtClean="0">
                <a:latin typeface="Verdana" pitchFamily="34" charset="0"/>
              </a:rPr>
              <a:t>Joshua will get in trouble because he scratched the pavement with his feet.</a:t>
            </a:r>
            <a:endParaRPr lang="en-US" sz="900" dirty="0">
              <a:latin typeface="Verdana" pitchFamily="34" charset="0"/>
            </a:endParaRPr>
          </a:p>
        </p:txBody>
      </p:sp>
      <p:pic>
        <p:nvPicPr>
          <p:cNvPr id="6" name="Picture 5"/>
          <p:cNvPicPr>
            <a:picLocks noChangeAspect="1" noChangeArrowheads="1"/>
          </p:cNvPicPr>
          <p:nvPr/>
        </p:nvPicPr>
        <p:blipFill>
          <a:blip r:embed="rId3" cstate="print"/>
          <a:srcRect/>
          <a:stretch>
            <a:fillRect/>
          </a:stretch>
        </p:blipFill>
        <p:spPr bwMode="auto">
          <a:xfrm>
            <a:off x="3552424" y="3276600"/>
            <a:ext cx="854475" cy="1143000"/>
          </a:xfrm>
          <a:prstGeom prst="rect">
            <a:avLst/>
          </a:prstGeom>
          <a:noFill/>
          <a:ln w="9525">
            <a:noFill/>
            <a:miter lim="800000"/>
            <a:headEnd/>
            <a:tailEnd/>
          </a:ln>
          <a:effectLst/>
        </p:spPr>
      </p:pic>
      <p:sp>
        <p:nvSpPr>
          <p:cNvPr id="7" name="Rectangle 6"/>
          <p:cNvSpPr/>
          <p:nvPr/>
        </p:nvSpPr>
        <p:spPr>
          <a:xfrm>
            <a:off x="5486400" y="228600"/>
            <a:ext cx="4191000" cy="6617196"/>
          </a:xfrm>
          <a:prstGeom prst="rect">
            <a:avLst/>
          </a:prstGeom>
        </p:spPr>
        <p:txBody>
          <a:bodyPr wrap="square">
            <a:spAutoFit/>
          </a:bodyPr>
          <a:lstStyle/>
          <a:p>
            <a:r>
              <a:rPr lang="en-US" sz="1000" b="1" i="1" u="sng" dirty="0" smtClean="0">
                <a:latin typeface="Verdana" pitchFamily="34" charset="0"/>
              </a:rPr>
              <a:t>ROLLER COASTERS</a:t>
            </a:r>
          </a:p>
          <a:p>
            <a:endParaRPr lang="en-US" sz="1000" i="1" dirty="0" smtClean="0">
              <a:latin typeface="Verdana" pitchFamily="34" charset="0"/>
            </a:endParaRPr>
          </a:p>
          <a:p>
            <a:r>
              <a:rPr lang="en-US" sz="1000" i="1" dirty="0" smtClean="0">
                <a:latin typeface="Verdana" pitchFamily="34" charset="0"/>
              </a:rPr>
              <a:t>Have you ever ridden on a roller coaster? Read this selection from the book I </a:t>
            </a:r>
            <a:r>
              <a:rPr lang="en-US" sz="1000" dirty="0" smtClean="0">
                <a:latin typeface="Verdana" pitchFamily="34" charset="0"/>
              </a:rPr>
              <a:t>WONDER...? MACHINES </a:t>
            </a:r>
            <a:r>
              <a:rPr lang="en-US" sz="1000" i="1" dirty="0" smtClean="0">
                <a:latin typeface="Verdana" pitchFamily="34" charset="0"/>
              </a:rPr>
              <a:t>by </a:t>
            </a:r>
            <a:r>
              <a:rPr lang="en-US" sz="1000" i="1" dirty="0" err="1" smtClean="0">
                <a:latin typeface="Verdana" pitchFamily="34" charset="0"/>
              </a:rPr>
              <a:t>Jaap</a:t>
            </a:r>
            <a:r>
              <a:rPr lang="en-US" sz="1000" i="1" dirty="0" smtClean="0">
                <a:latin typeface="Verdana" pitchFamily="34" charset="0"/>
              </a:rPr>
              <a:t> </a:t>
            </a:r>
            <a:r>
              <a:rPr lang="en-US" sz="1000" i="1" dirty="0" err="1" smtClean="0">
                <a:latin typeface="Verdana" pitchFamily="34" charset="0"/>
              </a:rPr>
              <a:t>Tuinman</a:t>
            </a:r>
            <a:r>
              <a:rPr lang="en-US" sz="1000" i="1" dirty="0" smtClean="0">
                <a:latin typeface="Verdana" pitchFamily="34" charset="0"/>
              </a:rPr>
              <a:t> to find out more about roller coasters.</a:t>
            </a:r>
          </a:p>
          <a:p>
            <a:endParaRPr lang="en-US" sz="1000" i="1" dirty="0" smtClean="0">
              <a:latin typeface="Verdana" pitchFamily="34" charset="0"/>
            </a:endParaRPr>
          </a:p>
          <a:p>
            <a:endParaRPr lang="en-US" sz="1000" i="1" dirty="0" smtClean="0">
              <a:latin typeface="Verdana" pitchFamily="34" charset="0"/>
            </a:endParaRPr>
          </a:p>
          <a:p>
            <a:endParaRPr lang="en-US" sz="1000" i="1" dirty="0" smtClean="0">
              <a:latin typeface="Verdana" pitchFamily="34" charset="0"/>
            </a:endParaRPr>
          </a:p>
          <a:p>
            <a:endParaRPr lang="en-US" sz="1000" i="1" dirty="0" smtClean="0">
              <a:latin typeface="Verdana" pitchFamily="34" charset="0"/>
            </a:endParaRPr>
          </a:p>
          <a:p>
            <a:endParaRPr lang="en-US" sz="1000" i="1" dirty="0" smtClean="0">
              <a:latin typeface="Verdana" pitchFamily="34" charset="0"/>
            </a:endParaRPr>
          </a:p>
          <a:p>
            <a:endParaRPr lang="en-US" sz="1000" i="1" dirty="0" smtClean="0">
              <a:latin typeface="Verdana" pitchFamily="34" charset="0"/>
            </a:endParaRPr>
          </a:p>
          <a:p>
            <a:endParaRPr lang="en-US" sz="1000" i="1" dirty="0" smtClean="0">
              <a:latin typeface="Verdana" pitchFamily="34" charset="0"/>
            </a:endParaRPr>
          </a:p>
          <a:p>
            <a:endParaRPr lang="en-US" sz="1000" dirty="0" smtClean="0">
              <a:latin typeface="Verdana" pitchFamily="34" charset="0"/>
            </a:endParaRPr>
          </a:p>
          <a:p>
            <a:r>
              <a:rPr lang="en-US" sz="1000" dirty="0" smtClean="0">
                <a:latin typeface="Verdana" pitchFamily="34" charset="0"/>
              </a:rPr>
              <a:t>WHAT MAKES A ROLLER COASTER GO?</a:t>
            </a:r>
          </a:p>
          <a:p>
            <a:endParaRPr lang="en-US" sz="1000" dirty="0" smtClean="0">
              <a:latin typeface="Verdana" pitchFamily="34" charset="0"/>
            </a:endParaRPr>
          </a:p>
          <a:p>
            <a:r>
              <a:rPr lang="en-US" sz="1000" dirty="0" smtClean="0">
                <a:latin typeface="Verdana" pitchFamily="34" charset="0"/>
              </a:rPr>
              <a:t>Gravity—the force that makes things fall toward the</a:t>
            </a:r>
          </a:p>
          <a:p>
            <a:r>
              <a:rPr lang="en-US" sz="1000" dirty="0" smtClean="0">
                <a:latin typeface="Verdana" pitchFamily="34" charset="0"/>
              </a:rPr>
              <a:t>ground. Roller coasters are powered by gravity, except at the very beginning of the ride. </a:t>
            </a:r>
          </a:p>
          <a:p>
            <a:endParaRPr lang="en-US" sz="1000" dirty="0" smtClean="0">
              <a:latin typeface="Verdana" pitchFamily="34" charset="0"/>
            </a:endParaRPr>
          </a:p>
          <a:p>
            <a:r>
              <a:rPr lang="en-US" sz="1000" dirty="0" smtClean="0">
                <a:latin typeface="Verdana" pitchFamily="34" charset="0"/>
              </a:rPr>
              <a:t>To get started, the roller-coaster cars hook on to a chain. It pulls them to the top of the first hill. The chain can pull the cars because gears connect it to a motor on the ground. When the cars get to the top of the first hill, the hooks let go. Then the cars roll down. They go faster and faster until they reach the bottom.</a:t>
            </a:r>
          </a:p>
          <a:p>
            <a:endParaRPr lang="en-US" sz="1000" dirty="0" smtClean="0">
              <a:latin typeface="Verdana" pitchFamily="34" charset="0"/>
            </a:endParaRPr>
          </a:p>
          <a:p>
            <a:r>
              <a:rPr lang="en-US" sz="1000" dirty="0" smtClean="0">
                <a:latin typeface="Verdana" pitchFamily="34" charset="0"/>
              </a:rPr>
              <a:t>As the cars go up the next hill, they slow down. The</a:t>
            </a:r>
          </a:p>
          <a:p>
            <a:r>
              <a:rPr lang="en-US" sz="1000" dirty="0" smtClean="0">
                <a:latin typeface="Verdana" pitchFamily="34" charset="0"/>
              </a:rPr>
              <a:t>same force of gravity that makes the cars go faster when they are coasting down makes them go slower when they are coasting up. </a:t>
            </a:r>
          </a:p>
          <a:p>
            <a:endParaRPr lang="en-US" sz="1000" dirty="0" smtClean="0">
              <a:latin typeface="Verdana" pitchFamily="34" charset="0"/>
            </a:endParaRPr>
          </a:p>
          <a:p>
            <a:r>
              <a:rPr lang="en-US" sz="1000" dirty="0" smtClean="0">
                <a:latin typeface="Verdana" pitchFamily="34" charset="0"/>
              </a:rPr>
              <a:t>Each hill that the cars go up is a little lower than the hill that the cars just rolled down. This is because gravity does not let the cars roll to a place that is as high as the hill they just came from.</a:t>
            </a:r>
          </a:p>
          <a:p>
            <a:endParaRPr lang="en-US" sz="1000" b="1" dirty="0" smtClean="0">
              <a:latin typeface="Verdana" pitchFamily="34" charset="0"/>
            </a:endParaRPr>
          </a:p>
          <a:p>
            <a:r>
              <a:rPr lang="en-US" sz="1000" b="1" dirty="0" smtClean="0">
                <a:latin typeface="Verdana" pitchFamily="34" charset="0"/>
              </a:rPr>
              <a:t> </a:t>
            </a:r>
          </a:p>
          <a:p>
            <a:pPr marL="228600" indent="-228600">
              <a:buFont typeface="+mj-lt"/>
              <a:buAutoNum type="arabicPeriod" startAt="7"/>
            </a:pPr>
            <a:r>
              <a:rPr lang="en-US" sz="900" dirty="0" smtClean="0">
                <a:latin typeface="Verdana" pitchFamily="34" charset="0"/>
              </a:rPr>
              <a:t>Why are the hooks not needed for most of the ride?</a:t>
            </a:r>
          </a:p>
          <a:p>
            <a:endParaRPr lang="en-US" sz="900" dirty="0" smtClean="0">
              <a:latin typeface="Verdana" pitchFamily="34" charset="0"/>
            </a:endParaRPr>
          </a:p>
          <a:p>
            <a:pPr marL="466725" indent="-228600">
              <a:buFont typeface="+mj-lt"/>
              <a:buAutoNum type="alphaUcPeriod"/>
            </a:pPr>
            <a:r>
              <a:rPr lang="en-US" sz="900" dirty="0" smtClean="0">
                <a:latin typeface="Verdana" pitchFamily="34" charset="0"/>
              </a:rPr>
              <a:t>The cars never go up again.</a:t>
            </a:r>
          </a:p>
          <a:p>
            <a:pPr marL="466725" indent="-228600">
              <a:buFont typeface="+mj-lt"/>
              <a:buAutoNum type="alphaUcPeriod"/>
            </a:pPr>
            <a:r>
              <a:rPr lang="en-US" sz="900" dirty="0" smtClean="0">
                <a:latin typeface="Verdana" pitchFamily="34" charset="0"/>
              </a:rPr>
              <a:t>The cars have their own motors.</a:t>
            </a:r>
          </a:p>
          <a:p>
            <a:pPr marL="466725" indent="-228600">
              <a:buFont typeface="+mj-lt"/>
              <a:buAutoNum type="alphaUcPeriod"/>
            </a:pPr>
            <a:r>
              <a:rPr lang="en-US" sz="900" dirty="0" smtClean="0">
                <a:latin typeface="Verdana" pitchFamily="34" charset="0"/>
              </a:rPr>
              <a:t>The cars use gravity to travel.</a:t>
            </a:r>
          </a:p>
          <a:p>
            <a:pPr marL="466725" indent="-228600">
              <a:buFont typeface="+mj-lt"/>
              <a:buAutoNum type="alphaUcPeriod"/>
            </a:pPr>
            <a:r>
              <a:rPr lang="en-US" sz="900" dirty="0" smtClean="0">
                <a:latin typeface="Verdana" pitchFamily="34" charset="0"/>
              </a:rPr>
              <a:t>The cars are connected to a chain</a:t>
            </a:r>
            <a:endParaRPr lang="en-US" sz="900" dirty="0">
              <a:latin typeface="Verdana" pitchFamily="34" charset="0"/>
            </a:endParaRPr>
          </a:p>
        </p:txBody>
      </p:sp>
      <p:pic>
        <p:nvPicPr>
          <p:cNvPr id="8" name="Picture 2"/>
          <p:cNvPicPr>
            <a:picLocks noChangeAspect="1" noChangeArrowheads="1"/>
          </p:cNvPicPr>
          <p:nvPr/>
        </p:nvPicPr>
        <p:blipFill>
          <a:blip r:embed="rId4"/>
          <a:srcRect/>
          <a:stretch>
            <a:fillRect/>
          </a:stretch>
        </p:blipFill>
        <p:spPr bwMode="auto">
          <a:xfrm>
            <a:off x="6629400" y="1219200"/>
            <a:ext cx="1676400" cy="915077"/>
          </a:xfrm>
          <a:prstGeom prst="rect">
            <a:avLst/>
          </a:prstGeom>
          <a:noFill/>
          <a:ln w="9525">
            <a:noFill/>
            <a:miter lim="800000"/>
            <a:headEnd/>
            <a:tailEnd/>
          </a:ln>
          <a:effectLst/>
        </p:spPr>
      </p:pic>
      <p:sp>
        <p:nvSpPr>
          <p:cNvPr id="9" name="Rectangle 8"/>
          <p:cNvSpPr/>
          <p:nvPr/>
        </p:nvSpPr>
        <p:spPr>
          <a:xfrm>
            <a:off x="304800" y="7086600"/>
            <a:ext cx="3581400" cy="461665"/>
          </a:xfrm>
          <a:prstGeom prst="rect">
            <a:avLst/>
          </a:prstGeom>
        </p:spPr>
        <p:txBody>
          <a:bodyPr wrap="square">
            <a:spAutoFit/>
          </a:bodyPr>
          <a:lstStyle/>
          <a:p>
            <a:r>
              <a:rPr lang="en-US" sz="800" b="1" dirty="0" smtClean="0">
                <a:latin typeface="Verdana" pitchFamily="34" charset="0"/>
              </a:rPr>
              <a:t>Reading and Literature ODE</a:t>
            </a:r>
          </a:p>
          <a:p>
            <a:r>
              <a:rPr lang="en-US" sz="800" dirty="0" smtClean="0">
                <a:latin typeface="Verdana" pitchFamily="34" charset="0"/>
              </a:rPr>
              <a:t>Office of Assessment and Information Services 2006-2008 Sample Test</a:t>
            </a:r>
            <a:endParaRPr lang="en-US" sz="800" dirty="0">
              <a:latin typeface="Verdana" pitchFamily="34" charset="0"/>
            </a:endParaRPr>
          </a:p>
        </p:txBody>
      </p:sp>
      <p:sp>
        <p:nvSpPr>
          <p:cNvPr id="10" name="Rectangle 9"/>
          <p:cNvSpPr/>
          <p:nvPr/>
        </p:nvSpPr>
        <p:spPr>
          <a:xfrm>
            <a:off x="5562600" y="7057900"/>
            <a:ext cx="3581400" cy="461665"/>
          </a:xfrm>
          <a:prstGeom prst="rect">
            <a:avLst/>
          </a:prstGeom>
        </p:spPr>
        <p:txBody>
          <a:bodyPr wrap="square">
            <a:spAutoFit/>
          </a:bodyPr>
          <a:lstStyle/>
          <a:p>
            <a:r>
              <a:rPr lang="en-US" sz="800" b="1" dirty="0" smtClean="0">
                <a:latin typeface="Verdana" pitchFamily="34" charset="0"/>
              </a:rPr>
              <a:t>Reading and Literature ODE</a:t>
            </a:r>
          </a:p>
          <a:p>
            <a:r>
              <a:rPr lang="en-US" sz="800" dirty="0" smtClean="0">
                <a:latin typeface="Verdana" pitchFamily="34" charset="0"/>
              </a:rPr>
              <a:t>Office of Assessment and Information Services 2006-2008 Sample Test</a:t>
            </a:r>
            <a:endParaRPr lang="en-US" sz="800" dirty="0">
              <a:latin typeface="Verdan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455</TotalTime>
  <Words>1623</Words>
  <Application>Microsoft Office PowerPoint</Application>
  <PresentationFormat>Custom</PresentationFormat>
  <Paragraphs>300</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117</cp:revision>
  <dcterms:created xsi:type="dcterms:W3CDTF">2010-03-15T16:13:22Z</dcterms:created>
  <dcterms:modified xsi:type="dcterms:W3CDTF">2012-01-25T02:36:59Z</dcterms:modified>
</cp:coreProperties>
</file>