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375" autoAdjust="0"/>
    <p:restoredTop sz="94660"/>
  </p:normalViewPr>
  <p:slideViewPr>
    <p:cSldViewPr>
      <p:cViewPr>
        <p:scale>
          <a:sx n="78" d="100"/>
          <a:sy n="78" d="100"/>
        </p:scale>
        <p:origin x="-564" y="-68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sp>
        <p:nvSpPr>
          <p:cNvPr id="5" name="Text Box 5"/>
          <p:cNvSpPr txBox="1">
            <a:spLocks noChangeArrowheads="1"/>
          </p:cNvSpPr>
          <p:nvPr/>
        </p:nvSpPr>
        <p:spPr bwMode="auto">
          <a:xfrm>
            <a:off x="5410200" y="7162800"/>
            <a:ext cx="43434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6" name="Rectangle 3"/>
          <p:cNvSpPr>
            <a:spLocks noChangeArrowheads="1"/>
          </p:cNvSpPr>
          <p:nvPr/>
        </p:nvSpPr>
        <p:spPr bwMode="auto">
          <a:xfrm>
            <a:off x="5486400" y="1600200"/>
            <a:ext cx="426720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a:t>
            </a:r>
            <a:r>
              <a:rPr kumimoji="0" lang="en-US" sz="1400" b="1" i="0" u="sng" strike="noStrike" cap="none" normalizeH="0" dirty="0" smtClean="0">
                <a:ln>
                  <a:noFill/>
                </a:ln>
                <a:solidFill>
                  <a:schemeClr val="tx1"/>
                </a:solidFill>
                <a:effectLst/>
                <a:latin typeface="Verdana" pitchFamily="34" charset="0"/>
                <a:ea typeface="Calibri" pitchFamily="34" charset="0"/>
                <a:cs typeface="Times New Roman" pitchFamily="18" charset="0"/>
              </a:rPr>
              <a:t> 4-1</a:t>
            </a:r>
            <a:endParaRPr kumimoji="0" lang="en-US" sz="1400" b="1" i="0" u="sng"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i="0" strike="noStrike" cap="none" normalizeH="0" baseline="0" dirty="0" smtClean="0">
                <a:ln>
                  <a:noFill/>
                </a:ln>
                <a:solidFill>
                  <a:schemeClr val="tx1"/>
                </a:solidFill>
                <a:effectLst/>
                <a:latin typeface="Verdana" pitchFamily="34" charset="0"/>
                <a:ea typeface="Calibri" pitchFamily="34" charset="0"/>
                <a:cs typeface="Times New Roman" pitchFamily="18" charset="0"/>
              </a:rPr>
              <a:t>Specified</a:t>
            </a:r>
            <a:r>
              <a:rPr kumimoji="0" lang="en-US" sz="1000" i="0" strike="noStrike" cap="none" normalizeH="0" dirty="0" smtClean="0">
                <a:ln>
                  <a:noFill/>
                </a:ln>
                <a:solidFill>
                  <a:schemeClr val="tx1"/>
                </a:solidFill>
                <a:effectLst/>
                <a:latin typeface="Verdana" pitchFamily="34" charset="0"/>
                <a:ea typeface="Calibri" pitchFamily="34" charset="0"/>
                <a:cs typeface="Times New Roman" pitchFamily="18" charset="0"/>
              </a:rPr>
              <a:t> State Standards Listed Under:</a:t>
            </a:r>
            <a:endParaRPr kumimoji="0" lang="en-US" sz="1000" i="0"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Develop an Interpretation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(Includes Informational and Literary Text)</a:t>
            </a:r>
          </a:p>
        </p:txBody>
      </p:sp>
      <p:sp>
        <p:nvSpPr>
          <p:cNvPr id="7" name="Text Box 2"/>
          <p:cNvSpPr txBox="1">
            <a:spLocks noChangeArrowheads="1"/>
          </p:cNvSpPr>
          <p:nvPr/>
        </p:nvSpPr>
        <p:spPr bwMode="auto">
          <a:xfrm>
            <a:off x="5562600" y="381000"/>
            <a:ext cx="40386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kumimoji="0" lang="en-US" sz="800" b="0" i="0" u="none" strike="noStrike" cap="none" normalizeH="0" baseline="0" dirty="0" smtClean="0">
                <a:ln>
                  <a:noFill/>
                </a:ln>
                <a:solidFill>
                  <a:schemeClr val="tx1"/>
                </a:solidFill>
                <a:effectLst/>
                <a:latin typeface="Calibri" pitchFamily="34" charset="0"/>
              </a:rPr>
              <a:t>Most questions for Grade 4  OAKS , </a:t>
            </a:r>
            <a:r>
              <a:rPr kumimoji="0" lang="en-US" sz="1000" b="1" i="1" u="sng" strike="noStrike" cap="none" normalizeH="0" baseline="0" dirty="0" smtClean="0">
                <a:ln>
                  <a:noFill/>
                </a:ln>
                <a:solidFill>
                  <a:schemeClr val="tx1"/>
                </a:solidFill>
                <a:effectLst/>
                <a:latin typeface="Calibri" pitchFamily="34" charset="0"/>
              </a:rPr>
              <a:t>Develop an Interpretation, </a:t>
            </a:r>
            <a:r>
              <a:rPr kumimoji="0" lang="en-US" sz="800" b="0" i="0" u="none" strike="noStrike" cap="none" normalizeH="0" baseline="0" dirty="0" smtClean="0">
                <a:ln>
                  <a:noFill/>
                </a:ln>
                <a:solidFill>
                  <a:schemeClr val="tx1"/>
                </a:solidFill>
                <a:effectLst/>
                <a:latin typeface="Calibri" pitchFamily="34" charset="0"/>
              </a:rPr>
              <a:t>asks students to predict what would most likely happen next, what a character’s intent is and/or characters’ feelings  by drawing valid inferences and conclusions based on textual evidence and  interpreting the meaning of idioms within context. </a:t>
            </a:r>
            <a:endParaRPr lang="en-US" sz="800" dirty="0" smtClean="0"/>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Rectangle 3"/>
          <p:cNvSpPr/>
          <p:nvPr/>
        </p:nvSpPr>
        <p:spPr>
          <a:xfrm>
            <a:off x="304800" y="533400"/>
            <a:ext cx="4648200" cy="6848029"/>
          </a:xfrm>
          <a:prstGeom prst="rect">
            <a:avLst/>
          </a:prstGeom>
        </p:spPr>
        <p:txBody>
          <a:bodyPr wrap="square">
            <a:spAutoFit/>
          </a:bodyPr>
          <a:lstStyle/>
          <a:p>
            <a:pPr lvl="0" algn="ctr"/>
            <a:r>
              <a:rPr lang="en-US" sz="16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lang="en-US" sz="1600" b="1" dirty="0" smtClean="0">
              <a:effectLst>
                <a:outerShdw blurRad="38100" dist="38100" dir="2700000" algn="tl">
                  <a:srgbClr val="000000">
                    <a:alpha val="43137"/>
                  </a:srgbClr>
                </a:outerShdw>
              </a:effectLst>
              <a:latin typeface="Verdana" pitchFamily="34" charset="0"/>
            </a:endParaRPr>
          </a:p>
          <a:p>
            <a:pPr lvl="0" eaLnBrk="0" hangingPunct="0"/>
            <a:endParaRPr lang="en-US" sz="900" u="sng" dirty="0" smtClean="0">
              <a:latin typeface="Verdana" pitchFamily="34" charset="0"/>
              <a:ea typeface="Calibri" pitchFamily="34" charset="0"/>
              <a:cs typeface="Times New Roman" pitchFamily="18" charset="0"/>
            </a:endParaRPr>
          </a:p>
          <a:p>
            <a:pPr lvl="0" algn="ctr" eaLnBrk="0" hangingPunct="0"/>
            <a:r>
              <a:rPr lang="en-US" sz="900" u="sng" dirty="0" smtClean="0">
                <a:latin typeface="Verdana" pitchFamily="34" charset="0"/>
                <a:ea typeface="Calibri" pitchFamily="34" charset="0"/>
                <a:cs typeface="Times New Roman" pitchFamily="18" charset="0"/>
              </a:rPr>
              <a:t>Oregon State Released Practice Tests</a:t>
            </a:r>
            <a:endParaRPr lang="en-US" sz="900" u="sng" dirty="0" smtClean="0">
              <a:latin typeface="Verdana" pitchFamily="34" charset="0"/>
            </a:endParaRPr>
          </a:p>
          <a:p>
            <a:pPr lvl="0" eaLnBrk="0" hangingPunct="0"/>
            <a:endParaRPr lang="en-US" sz="900" u="sng" dirty="0" smtClean="0">
              <a:latin typeface="Verdana" pitchFamily="34" charset="0"/>
              <a:ea typeface="Calibri" pitchFamily="34" charset="0"/>
              <a:cs typeface="Times New Roman" pitchFamily="18" charset="0"/>
            </a:endParaRPr>
          </a:p>
          <a:p>
            <a:pPr lvl="0" eaLnBrk="0" hangingPunct="0"/>
            <a:r>
              <a:rPr lang="en-US" sz="1000" b="1" u="sng" dirty="0" smtClean="0">
                <a:latin typeface="Verdana" pitchFamily="34" charset="0"/>
                <a:ea typeface="Calibri" pitchFamily="34" charset="0"/>
                <a:cs typeface="Times New Roman" pitchFamily="18" charset="0"/>
              </a:rPr>
              <a:t>I. Develop an Interpretation</a:t>
            </a:r>
          </a:p>
          <a:p>
            <a:pPr lvl="0" eaLnBrk="0" hangingPunct="0"/>
            <a:r>
              <a:rPr lang="en-US" sz="900" dirty="0" smtClean="0">
                <a:latin typeface="Verdana" pitchFamily="34" charset="0"/>
                <a:ea typeface="Calibri" pitchFamily="34" charset="0"/>
                <a:cs typeface="Times New Roman" pitchFamily="18" charset="0"/>
              </a:rPr>
              <a:t>(Includes </a:t>
            </a:r>
            <a:r>
              <a:rPr lang="en-US" sz="900" b="1" u="sng" dirty="0" smtClean="0">
                <a:latin typeface="Verdana" pitchFamily="34" charset="0"/>
                <a:ea typeface="Calibri" pitchFamily="34" charset="0"/>
                <a:cs typeface="Times New Roman" pitchFamily="18" charset="0"/>
              </a:rPr>
              <a:t>Informational</a:t>
            </a:r>
            <a:r>
              <a:rPr lang="en-US" sz="900" dirty="0" smtClean="0">
                <a:latin typeface="Verdana" pitchFamily="34" charset="0"/>
                <a:ea typeface="Calibri" pitchFamily="34" charset="0"/>
                <a:cs typeface="Times New Roman" pitchFamily="18" charset="0"/>
              </a:rPr>
              <a:t> and Literary Text)</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dirty="0" smtClean="0">
                <a:latin typeface="Verdana" pitchFamily="34" charset="0"/>
                <a:ea typeface="Calibri" pitchFamily="34" charset="0"/>
                <a:cs typeface="Times New Roman" pitchFamily="18" charset="0"/>
              </a:rPr>
              <a:t>Other state practice tests may be included as credited.  Any other state practice released test included aligns with Oregon’s OAKS format and standards.</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b="1" dirty="0" smtClean="0">
                <a:latin typeface="Verdana" pitchFamily="34" charset="0"/>
                <a:ea typeface="Calibri" pitchFamily="34" charset="0"/>
                <a:cs typeface="Times New Roman" pitchFamily="18" charset="0"/>
              </a:rPr>
              <a:t>O.D.E. Standards in this booklet include:</a:t>
            </a:r>
            <a:endParaRPr lang="en-US" sz="900" b="1" dirty="0" smtClean="0">
              <a:latin typeface="Verdana" pitchFamily="34" charset="0"/>
            </a:endParaRPr>
          </a:p>
          <a:p>
            <a:pPr lvl="0" eaLnBrk="0" hangingPunct="0"/>
            <a:r>
              <a:rPr lang="en-US" sz="900" dirty="0" smtClean="0">
                <a:latin typeface="Verdana" pitchFamily="34" charset="0"/>
                <a:ea typeface="Calibri" pitchFamily="34" charset="0"/>
                <a:cs typeface="Times New Roman" pitchFamily="18" charset="0"/>
              </a:rPr>
              <a:t>(Note:  These specific standards are assessed under the English/Language Arts Standards heading:  </a:t>
            </a:r>
            <a:r>
              <a:rPr lang="en-US" sz="900" b="1" u="sng" dirty="0" smtClean="0">
                <a:latin typeface="Verdana" pitchFamily="34" charset="0"/>
                <a:ea typeface="Calibri" pitchFamily="34" charset="0"/>
                <a:cs typeface="Times New Roman" pitchFamily="18" charset="0"/>
              </a:rPr>
              <a:t>Develop an Interpretation </a:t>
            </a:r>
            <a:r>
              <a:rPr lang="en-US" sz="900" dirty="0" smtClean="0">
                <a:latin typeface="Verdana" pitchFamily="34" charset="0"/>
                <a:ea typeface="Calibri" pitchFamily="34" charset="0"/>
                <a:cs typeface="Times New Roman" pitchFamily="18" charset="0"/>
              </a:rPr>
              <a:t> or </a:t>
            </a:r>
            <a:r>
              <a:rPr lang="en-US" sz="900" b="1" u="sng" dirty="0" smtClean="0">
                <a:latin typeface="Verdana" pitchFamily="34" charset="0"/>
                <a:ea typeface="Calibri" pitchFamily="34" charset="0"/>
                <a:cs typeface="Times New Roman" pitchFamily="18" charset="0"/>
              </a:rPr>
              <a:t>D.I.</a:t>
            </a:r>
            <a:r>
              <a:rPr lang="en-US" sz="900" dirty="0" smtClean="0">
                <a:latin typeface="Verdana" pitchFamily="34" charset="0"/>
                <a:ea typeface="Calibri" pitchFamily="34" charset="0"/>
                <a:cs typeface="Times New Roman" pitchFamily="18" charset="0"/>
              </a:rPr>
              <a:t> on OAKS.)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marL="225425"/>
            <a:r>
              <a:rPr lang="en-US" sz="900" b="1" u="sng" dirty="0" smtClean="0">
                <a:latin typeface="Verdana" pitchFamily="34" charset="0"/>
              </a:rPr>
              <a:t>EL.04.RE.22 </a:t>
            </a:r>
            <a:r>
              <a:rPr lang="en-US" sz="900" dirty="0" smtClean="0">
                <a:latin typeface="Verdana" pitchFamily="34" charset="0"/>
              </a:rPr>
              <a:t>Make and confirm predictions about text by using prior knowledge and ideas presented in the text itself, including illustrations, titles, topic sentences, and important words. (Some of the skills and concepts in the preceding standard are assessed at the classroom level and others at the state level.)</a:t>
            </a:r>
          </a:p>
          <a:p>
            <a:pPr marL="225425"/>
            <a:r>
              <a:rPr lang="en-US" sz="900" dirty="0" smtClean="0">
                <a:latin typeface="Verdana" pitchFamily="34" charset="0"/>
              </a:rPr>
              <a:t> </a:t>
            </a:r>
          </a:p>
          <a:p>
            <a:pPr marL="225425"/>
            <a:r>
              <a:rPr lang="en-US" sz="900" b="1" u="sng" dirty="0" smtClean="0">
                <a:latin typeface="Verdana" pitchFamily="34" charset="0"/>
              </a:rPr>
              <a:t>EL.04.RE.23</a:t>
            </a:r>
            <a:r>
              <a:rPr lang="en-US" sz="900" dirty="0" smtClean="0">
                <a:latin typeface="Verdana" pitchFamily="34" charset="0"/>
              </a:rPr>
              <a:t> Draw inferences or conclusions about an author's meaning supported by facts and events from the text.</a:t>
            </a:r>
          </a:p>
          <a:p>
            <a:pPr marL="225425"/>
            <a:endParaRPr lang="en-US" sz="900" dirty="0" smtClean="0">
              <a:latin typeface="Verdana" pitchFamily="34" charset="0"/>
            </a:endParaRPr>
          </a:p>
          <a:p>
            <a:pPr marL="225425"/>
            <a:r>
              <a:rPr lang="en-US" sz="900" b="1" u="sng" dirty="0" smtClean="0">
                <a:latin typeface="Verdana" pitchFamily="34" charset="0"/>
              </a:rPr>
              <a:t>EL.04.RE.24 </a:t>
            </a:r>
            <a:r>
              <a:rPr lang="en-US" sz="900" dirty="0" smtClean="0">
                <a:latin typeface="Verdana" pitchFamily="34" charset="0"/>
              </a:rPr>
              <a:t>Identify the main idea of a passage when it is not explicitly stated.</a:t>
            </a:r>
          </a:p>
          <a:p>
            <a:pPr lvl="0" eaLnBrk="0" hangingPunct="0"/>
            <a:endParaRPr lang="en-US" sz="900" i="1" dirty="0" smtClean="0">
              <a:latin typeface="Verdana" pitchFamily="34" charset="0"/>
              <a:ea typeface="Calibri" pitchFamily="34" charset="0"/>
              <a:cs typeface="Arial,Italic"/>
            </a:endParaRPr>
          </a:p>
          <a:p>
            <a:pPr lvl="0" eaLnBrk="0" hangingPunct="0"/>
            <a:r>
              <a:rPr lang="en-US" sz="900" dirty="0" smtClean="0">
                <a:latin typeface="Verdana" pitchFamily="34" charset="0"/>
                <a:ea typeface="Calibri" pitchFamily="34" charset="0"/>
                <a:cs typeface="Arial,Italic"/>
              </a:rPr>
              <a:t>Note:  Although </a:t>
            </a:r>
            <a:r>
              <a:rPr lang="en-US" sz="900" b="1" i="1" u="sng" dirty="0" smtClean="0">
                <a:latin typeface="Verdana" pitchFamily="34" charset="0"/>
                <a:ea typeface="Calibri" pitchFamily="34" charset="0"/>
                <a:cs typeface="Arial,Italic"/>
              </a:rPr>
              <a:t>none of the above standards </a:t>
            </a:r>
            <a:r>
              <a:rPr lang="en-US" sz="900" dirty="0" smtClean="0">
                <a:latin typeface="Verdana" pitchFamily="34" charset="0"/>
                <a:ea typeface="Calibri" pitchFamily="34" charset="0"/>
                <a:cs typeface="Arial,Italic"/>
              </a:rPr>
              <a:t>are </a:t>
            </a:r>
            <a:r>
              <a:rPr lang="en-US" sz="900" b="1" u="sng" dirty="0" smtClean="0">
                <a:latin typeface="Verdana" pitchFamily="34" charset="0"/>
                <a:ea typeface="Calibri" pitchFamily="34" charset="0"/>
                <a:cs typeface="Arial,Italic"/>
              </a:rPr>
              <a:t>Power Standards </a:t>
            </a:r>
            <a:r>
              <a:rPr lang="en-US" sz="900" dirty="0" smtClean="0">
                <a:latin typeface="Verdana" pitchFamily="34" charset="0"/>
                <a:ea typeface="Calibri" pitchFamily="34" charset="0"/>
                <a:cs typeface="Arial,Italic"/>
              </a:rPr>
              <a:t>they are strongly assessed on OAKS as </a:t>
            </a:r>
            <a:r>
              <a:rPr lang="en-US" sz="900" b="1" u="sng" dirty="0" smtClean="0">
                <a:latin typeface="Verdana" pitchFamily="34" charset="0"/>
                <a:ea typeface="Calibri" pitchFamily="34" charset="0"/>
                <a:cs typeface="Arial,Italic"/>
              </a:rPr>
              <a:t>Informational Text </a:t>
            </a:r>
            <a:r>
              <a:rPr lang="en-US" sz="900" dirty="0" smtClean="0">
                <a:latin typeface="Verdana" pitchFamily="34" charset="0"/>
                <a:ea typeface="Calibri" pitchFamily="34" charset="0"/>
                <a:cs typeface="Arial,Italic"/>
              </a:rPr>
              <a:t>for </a:t>
            </a:r>
            <a:r>
              <a:rPr lang="en-US" sz="900" b="1" u="sng" dirty="0" smtClean="0">
                <a:latin typeface="Verdana" pitchFamily="34" charset="0"/>
                <a:ea typeface="Calibri" pitchFamily="34" charset="0"/>
                <a:cs typeface="Arial,Italic"/>
              </a:rPr>
              <a:t>D</a:t>
            </a:r>
            <a:r>
              <a:rPr lang="en-US" sz="900" dirty="0" smtClean="0">
                <a:latin typeface="Verdana" pitchFamily="34" charset="0"/>
                <a:ea typeface="Calibri" pitchFamily="34" charset="0"/>
                <a:cs typeface="Arial,Italic"/>
              </a:rPr>
              <a:t>eveloping an </a:t>
            </a:r>
            <a:r>
              <a:rPr lang="en-US" sz="900" u="sng" dirty="0" smtClean="0">
                <a:latin typeface="Verdana" pitchFamily="34" charset="0"/>
                <a:ea typeface="Calibri" pitchFamily="34" charset="0"/>
                <a:cs typeface="Arial,Italic"/>
              </a:rPr>
              <a:t>I</a:t>
            </a:r>
            <a:r>
              <a:rPr lang="en-US" sz="900" dirty="0" smtClean="0">
                <a:latin typeface="Verdana" pitchFamily="34" charset="0"/>
                <a:ea typeface="Calibri" pitchFamily="34" charset="0"/>
                <a:cs typeface="Arial,Italic"/>
              </a:rPr>
              <a:t>nterpretation.</a:t>
            </a:r>
          </a:p>
          <a:p>
            <a:pPr lvl="0" eaLnBrk="0" hangingPunct="0"/>
            <a:endParaRPr lang="en-US" sz="900" b="1" u="sng" dirty="0" smtClean="0">
              <a:latin typeface="Verdana" pitchFamily="34" charset="0"/>
              <a:ea typeface="Calibri" pitchFamily="34" charset="0"/>
              <a:cs typeface="Times New Roman" pitchFamily="18" charset="0"/>
            </a:endParaRPr>
          </a:p>
          <a:p>
            <a:pPr>
              <a:buAutoNum type="romanUcPeriod" startAt="2"/>
            </a:pPr>
            <a:r>
              <a:rPr lang="en-US" sz="1000" b="1" u="sng" dirty="0" smtClean="0">
                <a:latin typeface="Verdana" pitchFamily="34" charset="0"/>
                <a:ea typeface="Calibri" pitchFamily="34" charset="0"/>
                <a:cs typeface="Times New Roman" pitchFamily="18" charset="0"/>
              </a:rPr>
              <a:t>Literary Text</a:t>
            </a:r>
            <a:endParaRPr lang="en-US" sz="1000" dirty="0" smtClean="0">
              <a:latin typeface="Verdana" pitchFamily="34" charset="0"/>
            </a:endParaRPr>
          </a:p>
          <a:p>
            <a:pPr marL="285750"/>
            <a:r>
              <a:rPr lang="en-US" sz="900" b="1" u="sng" dirty="0" smtClean="0">
                <a:latin typeface="Verdana" pitchFamily="34" charset="0"/>
              </a:rPr>
              <a:t>EL.04.LI.06 </a:t>
            </a:r>
            <a:r>
              <a:rPr lang="en-US" sz="900" dirty="0" smtClean="0">
                <a:latin typeface="Verdana" pitchFamily="34" charset="0"/>
              </a:rPr>
              <a:t>Use knowledge of the situation and setting and of a character's traits and motivations to determine the causes for that character's actions. </a:t>
            </a:r>
          </a:p>
          <a:p>
            <a:pPr marL="285750"/>
            <a:endParaRPr lang="en-US" sz="900" dirty="0" smtClean="0">
              <a:latin typeface="Verdana" pitchFamily="34" charset="0"/>
            </a:endParaRPr>
          </a:p>
          <a:p>
            <a:pPr marL="285750"/>
            <a:r>
              <a:rPr lang="en-US" sz="900" b="1" u="sng" dirty="0" smtClean="0">
                <a:latin typeface="Verdana" pitchFamily="34" charset="0"/>
              </a:rPr>
              <a:t>EL.04.LI.07</a:t>
            </a:r>
            <a:r>
              <a:rPr lang="en-US" sz="900" dirty="0" smtClean="0">
                <a:latin typeface="Verdana" pitchFamily="34" charset="0"/>
              </a:rPr>
              <a:t> Identify the main idea of a passage when it is not explicitly stated.</a:t>
            </a:r>
          </a:p>
          <a:p>
            <a:pPr marL="285750"/>
            <a:endParaRPr lang="en-US" sz="900" dirty="0" smtClean="0">
              <a:latin typeface="Verdana" pitchFamily="34" charset="0"/>
            </a:endParaRPr>
          </a:p>
          <a:p>
            <a:pPr marL="285750"/>
            <a:r>
              <a:rPr lang="en-US" sz="900" b="1" u="sng" dirty="0" smtClean="0">
                <a:latin typeface="Verdana" pitchFamily="34" charset="0"/>
              </a:rPr>
              <a:t>EL.04.LI.08 </a:t>
            </a:r>
            <a:r>
              <a:rPr lang="en-US" sz="900" dirty="0" smtClean="0">
                <a:latin typeface="Verdana" pitchFamily="34" charset="0"/>
              </a:rPr>
              <a:t>Draw inferences or conclusions about a text based </a:t>
            </a:r>
          </a:p>
          <a:p>
            <a:pPr marL="285750"/>
            <a:r>
              <a:rPr lang="en-US" sz="900" dirty="0" smtClean="0">
                <a:latin typeface="Verdana" pitchFamily="34" charset="0"/>
              </a:rPr>
              <a:t>on explicitly stated information Literary text</a:t>
            </a:r>
          </a:p>
          <a:p>
            <a:pPr marL="285750"/>
            <a:endParaRPr lang="en-US" sz="900" dirty="0" smtClean="0">
              <a:latin typeface="Verdana" pitchFamily="34" charset="0"/>
            </a:endParaRPr>
          </a:p>
          <a:p>
            <a:pPr marL="285750"/>
            <a:r>
              <a:rPr lang="en-US" sz="900" b="1" u="sng" dirty="0" smtClean="0">
                <a:latin typeface="Verdana" pitchFamily="34" charset="0"/>
              </a:rPr>
              <a:t>EL.04.LI.05 </a:t>
            </a:r>
            <a:r>
              <a:rPr lang="en-US" sz="900" dirty="0" smtClean="0">
                <a:latin typeface="Verdana" pitchFamily="34" charset="0"/>
              </a:rPr>
              <a:t>Make and confirm predictions about text using ideas</a:t>
            </a:r>
          </a:p>
          <a:p>
            <a:pPr marL="285750" lvl="0"/>
            <a:r>
              <a:rPr lang="en-US" sz="900" dirty="0" smtClean="0">
                <a:latin typeface="Verdana" pitchFamily="34" charset="0"/>
              </a:rPr>
              <a:t>presented in the text itself.</a:t>
            </a:r>
            <a:r>
              <a:rPr lang="en-US" sz="900" dirty="0" smtClean="0">
                <a:latin typeface="Verdana" pitchFamily="34" charset="0"/>
                <a:ea typeface="Calibri" pitchFamily="34" charset="0"/>
                <a:cs typeface="Arial,Italic"/>
              </a:rPr>
              <a:t> </a:t>
            </a:r>
          </a:p>
          <a:p>
            <a:pPr marL="285750" lvl="0" indent="-285750"/>
            <a:endParaRPr lang="en-US" sz="900" dirty="0" smtClean="0">
              <a:latin typeface="Verdana" pitchFamily="34" charset="0"/>
              <a:ea typeface="Calibri" pitchFamily="34" charset="0"/>
              <a:cs typeface="Arial,Italic"/>
            </a:endParaRPr>
          </a:p>
          <a:p>
            <a:pPr marL="285750" lvl="0" indent="-285750"/>
            <a:r>
              <a:rPr lang="en-US" sz="800" i="1" dirty="0" smtClean="0">
                <a:latin typeface="Verdana" pitchFamily="34" charset="0"/>
                <a:ea typeface="Calibri" pitchFamily="34" charset="0"/>
                <a:cs typeface="Arial,Italic"/>
              </a:rPr>
              <a:t>Note:  Although the boxed standards are not </a:t>
            </a:r>
            <a:r>
              <a:rPr lang="en-US" sz="800" b="1" i="1" u="sng" dirty="0" smtClean="0">
                <a:latin typeface="Verdana" pitchFamily="34" charset="0"/>
                <a:ea typeface="Calibri" pitchFamily="34" charset="0"/>
                <a:cs typeface="Arial,Italic"/>
              </a:rPr>
              <a:t>Power Standards </a:t>
            </a:r>
            <a:r>
              <a:rPr lang="en-US" sz="800" i="1" dirty="0" smtClean="0">
                <a:latin typeface="Verdana" pitchFamily="34" charset="0"/>
                <a:ea typeface="Calibri" pitchFamily="34" charset="0"/>
                <a:cs typeface="Arial,Italic"/>
              </a:rPr>
              <a:t>they are</a:t>
            </a:r>
          </a:p>
          <a:p>
            <a:pPr marL="285750" lvl="0" indent="-285750"/>
            <a:r>
              <a:rPr lang="en-US" sz="800" i="1" dirty="0" smtClean="0">
                <a:latin typeface="Verdana" pitchFamily="34" charset="0"/>
                <a:ea typeface="Calibri" pitchFamily="34" charset="0"/>
                <a:cs typeface="Arial,Italic"/>
              </a:rPr>
              <a:t>strongly assessed on the OAKS  as </a:t>
            </a:r>
            <a:r>
              <a:rPr lang="en-US" sz="800" b="1" i="1" u="sng" dirty="0" smtClean="0">
                <a:latin typeface="Verdana" pitchFamily="34" charset="0"/>
                <a:ea typeface="Calibri" pitchFamily="34" charset="0"/>
                <a:cs typeface="Arial,Italic"/>
              </a:rPr>
              <a:t>Informational Text </a:t>
            </a:r>
            <a:r>
              <a:rPr lang="en-US" sz="800" i="1" dirty="0" smtClean="0">
                <a:latin typeface="Verdana" pitchFamily="34" charset="0"/>
                <a:ea typeface="Calibri" pitchFamily="34" charset="0"/>
                <a:cs typeface="Arial,Italic"/>
              </a:rPr>
              <a:t>for Developing an</a:t>
            </a:r>
          </a:p>
          <a:p>
            <a:pPr marL="285750" lvl="0" indent="-285750"/>
            <a:r>
              <a:rPr lang="en-US" sz="800" i="1" dirty="0" smtClean="0">
                <a:latin typeface="Verdana" pitchFamily="34" charset="0"/>
                <a:ea typeface="Calibri" pitchFamily="34" charset="0"/>
                <a:cs typeface="Arial,Italic"/>
              </a:rPr>
              <a:t>Interpretation.</a:t>
            </a:r>
          </a:p>
        </p:txBody>
      </p:sp>
      <p:sp>
        <p:nvSpPr>
          <p:cNvPr id="5" name="TextBox 4"/>
          <p:cNvSpPr txBox="1"/>
          <p:nvPr/>
        </p:nvSpPr>
        <p:spPr>
          <a:xfrm>
            <a:off x="304800" y="1524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562600" y="484793"/>
            <a:ext cx="4114800" cy="6601807"/>
          </a:xfrm>
          <a:prstGeom prst="rect">
            <a:avLst/>
          </a:prstGeom>
        </p:spPr>
        <p:txBody>
          <a:bodyPr wrap="square">
            <a:spAutoFit/>
          </a:bodyPr>
          <a:lstStyle/>
          <a:p>
            <a:r>
              <a:rPr lang="en-US" sz="1600" b="1" i="1" u="sng" dirty="0" smtClean="0">
                <a:effectLst>
                  <a:outerShdw blurRad="38100" dist="38100" dir="2700000" algn="tl">
                    <a:srgbClr val="000000">
                      <a:alpha val="43137"/>
                    </a:srgbClr>
                  </a:outerShdw>
                </a:effectLst>
                <a:latin typeface="Verdana" pitchFamily="34" charset="0"/>
              </a:rPr>
              <a:t>WISHBONE’S WISH</a:t>
            </a:r>
            <a:r>
              <a:rPr lang="en-US" sz="1600" b="1" u="sng" dirty="0" smtClean="0">
                <a:effectLst>
                  <a:outerShdw blurRad="38100" dist="38100" dir="2700000" algn="tl">
                    <a:srgbClr val="000000">
                      <a:alpha val="43137"/>
                    </a:srgbClr>
                  </a:outerShdw>
                </a:effectLst>
                <a:latin typeface="Verdana" pitchFamily="34" charset="0"/>
              </a:rPr>
              <a:t> </a:t>
            </a:r>
          </a:p>
          <a:p>
            <a:endParaRPr lang="en-US" sz="1100" i="1" dirty="0" smtClean="0">
              <a:latin typeface="Verdana" pitchFamily="34" charset="0"/>
            </a:endParaRPr>
          </a:p>
          <a:p>
            <a:r>
              <a:rPr lang="en-US" sz="1100" i="1" dirty="0" smtClean="0">
                <a:latin typeface="Verdana" pitchFamily="34" charset="0"/>
              </a:rPr>
              <a:t>In this passage, author Michael Jan Friedman introduces us to Wishbone and some of his friends. In this part of the story, Wishbone watches as his friends play a game called roller hockey.</a:t>
            </a:r>
          </a:p>
          <a:p>
            <a:endParaRPr lang="en-US" sz="1100" i="1" dirty="0" smtClean="0">
              <a:latin typeface="Verdana" pitchFamily="34" charset="0"/>
            </a:endParaRPr>
          </a:p>
          <a:p>
            <a:endParaRPr lang="en-US" sz="1100" i="1" dirty="0" smtClean="0">
              <a:latin typeface="Verdana" pitchFamily="34" charset="0"/>
            </a:endParaRPr>
          </a:p>
          <a:p>
            <a:endParaRPr lang="en-US" sz="1100" i="1" dirty="0" smtClean="0">
              <a:latin typeface="Verdana" pitchFamily="34" charset="0"/>
            </a:endParaRPr>
          </a:p>
          <a:p>
            <a:pPr>
              <a:tabLst>
                <a:tab pos="225425" algn="l"/>
              </a:tabLst>
            </a:pPr>
            <a:r>
              <a:rPr lang="en-US" sz="1100" dirty="0" smtClean="0">
                <a:latin typeface="Verdana" pitchFamily="34" charset="0"/>
              </a:rPr>
              <a:t>	THERE WAS ONLY ONE PROBLEM. Wishbone wasn’t a roller-</a:t>
            </a:r>
            <a:r>
              <a:rPr lang="en-US" sz="1100" dirty="0" err="1" smtClean="0">
                <a:latin typeface="Verdana" pitchFamily="34" charset="0"/>
              </a:rPr>
              <a:t>blading</a:t>
            </a:r>
            <a:r>
              <a:rPr lang="en-US" sz="1100" dirty="0" smtClean="0">
                <a:latin typeface="Verdana" pitchFamily="34" charset="0"/>
              </a:rPr>
              <a:t> kind of guy. Feet were more his kind of thing—four of ‘</a:t>
            </a:r>
            <a:r>
              <a:rPr lang="en-US" sz="1100" dirty="0" err="1" smtClean="0">
                <a:latin typeface="Verdana" pitchFamily="34" charset="0"/>
              </a:rPr>
              <a:t>em</a:t>
            </a:r>
            <a:r>
              <a:rPr lang="en-US" sz="1100" dirty="0" smtClean="0">
                <a:latin typeface="Verdana" pitchFamily="34" charset="0"/>
              </a:rPr>
              <a:t>, to be exact.  So all he could do was watch.  The kids blasted back and forth across the gym floor, warming up for their chance at roller hockey glory.  Sighing, Wishbone snuffled and rested his head on his front paws.  He wanted to be in the middle of the action. Center stage, as it were.  That was where he really came alive. </a:t>
            </a:r>
          </a:p>
          <a:p>
            <a:endParaRPr lang="en-US" sz="1100" dirty="0" smtClean="0">
              <a:latin typeface="Verdana" pitchFamily="34" charset="0"/>
            </a:endParaRPr>
          </a:p>
          <a:p>
            <a:pPr>
              <a:tabLst>
                <a:tab pos="225425" algn="l"/>
              </a:tabLst>
            </a:pPr>
            <a:r>
              <a:rPr lang="en-US" sz="1100" dirty="0" smtClean="0">
                <a:latin typeface="Verdana" pitchFamily="34" charset="0"/>
              </a:rPr>
              <a:t>	If he couldn’t take part in the game, he could still root for his favorite humans. Joe, Samantha, and David were zipping around the place in their helmets and gloves and pads.  They flipped a red ball back and forth with considerable grace and accuracy.</a:t>
            </a:r>
          </a:p>
          <a:p>
            <a:endParaRPr lang="en-US" sz="1100" dirty="0" smtClean="0">
              <a:latin typeface="Verdana" pitchFamily="34" charset="0"/>
            </a:endParaRPr>
          </a:p>
          <a:p>
            <a:pPr>
              <a:tabLst>
                <a:tab pos="225425" algn="l"/>
              </a:tabLst>
            </a:pPr>
            <a:r>
              <a:rPr lang="en-US" sz="1100" dirty="0" smtClean="0">
                <a:latin typeface="Verdana" pitchFamily="34" charset="0"/>
              </a:rPr>
              <a:t>	Joe was the friendly, easygoing kid Wishbone lived</a:t>
            </a:r>
          </a:p>
          <a:p>
            <a:r>
              <a:rPr lang="en-US" sz="1100" dirty="0" smtClean="0">
                <a:latin typeface="Verdana" pitchFamily="34" charset="0"/>
              </a:rPr>
              <a:t>with.  He was also the best, most loyal friend anyone could ask for.  David was the inventor in the group. He was always ready to roll up his sleeves and build an answer to any problem. </a:t>
            </a:r>
          </a:p>
          <a:p>
            <a:endParaRPr lang="en-US" sz="1100" dirty="0" smtClean="0">
              <a:latin typeface="Verdana" pitchFamily="34" charset="0"/>
            </a:endParaRPr>
          </a:p>
          <a:p>
            <a:pPr>
              <a:tabLst>
                <a:tab pos="225425" algn="l"/>
              </a:tabLst>
            </a:pPr>
            <a:r>
              <a:rPr lang="en-US" sz="1100" dirty="0" smtClean="0">
                <a:latin typeface="Verdana" pitchFamily="34" charset="0"/>
              </a:rPr>
              <a:t>	And Samantha? She was the kind of human a person just couldn’t help liking—whether that person had two legs Sam could find something good to say even in the worst situation. </a:t>
            </a:r>
          </a:p>
          <a:p>
            <a:endParaRPr lang="en-US" sz="1100" dirty="0" smtClean="0">
              <a:latin typeface="Verdana" pitchFamily="34" charset="0"/>
            </a:endParaRPr>
          </a:p>
          <a:p>
            <a:endParaRPr lang="en-US" sz="1100" dirty="0" smtClean="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457200" y="3048000"/>
            <a:ext cx="4419600" cy="4370427"/>
          </a:xfrm>
          <a:prstGeom prst="rect">
            <a:avLst/>
          </a:prstGeom>
        </p:spPr>
        <p:txBody>
          <a:bodyPr wrap="square">
            <a:spAutoFit/>
          </a:bodyPr>
          <a:lstStyle/>
          <a:p>
            <a:endParaRPr lang="en-US" sz="1200" dirty="0" smtClean="0">
              <a:latin typeface="Verdana" pitchFamily="34" charset="0"/>
            </a:endParaRPr>
          </a:p>
          <a:p>
            <a:endParaRPr lang="en-US" sz="1200" dirty="0" smtClean="0">
              <a:latin typeface="Verdana" pitchFamily="34" charset="0"/>
            </a:endParaRPr>
          </a:p>
          <a:p>
            <a:endParaRPr lang="en-US" sz="1200" b="1" i="1" dirty="0" smtClean="0">
              <a:latin typeface="Verdana" pitchFamily="34" charset="0"/>
            </a:endParaRPr>
          </a:p>
          <a:p>
            <a:endParaRPr lang="en-US" sz="1200" b="1" i="1" dirty="0" smtClean="0">
              <a:latin typeface="Verdana" pitchFamily="34" charset="0"/>
            </a:endParaRPr>
          </a:p>
          <a:p>
            <a:r>
              <a:rPr lang="en-US" sz="1200" b="1" i="1" dirty="0" smtClean="0">
                <a:latin typeface="Verdana" pitchFamily="34" charset="0"/>
              </a:rPr>
              <a:t>WISHBONE’S WISH</a:t>
            </a:r>
            <a:r>
              <a:rPr lang="en-US" sz="1200" dirty="0" smtClean="0">
                <a:latin typeface="Verdana" pitchFamily="34" charset="0"/>
              </a:rPr>
              <a:t> </a:t>
            </a:r>
          </a:p>
          <a:p>
            <a:endParaRPr lang="en-US" sz="1000" dirty="0" smtClean="0">
              <a:latin typeface="Verdana" pitchFamily="34" charset="0"/>
            </a:endParaRPr>
          </a:p>
          <a:p>
            <a:pPr marL="228600" indent="-228600">
              <a:buFont typeface="+mj-lt"/>
              <a:buAutoNum type="arabicPeriod"/>
            </a:pPr>
            <a:r>
              <a:rPr lang="en-US" sz="1000" dirty="0" smtClean="0">
                <a:latin typeface="Verdana" pitchFamily="34" charset="0"/>
              </a:rPr>
              <a:t>Wishbone wanted to be in the middle of the action.” This lets us</a:t>
            </a:r>
          </a:p>
          <a:p>
            <a:pPr marL="225425"/>
            <a:r>
              <a:rPr lang="en-US" sz="1000" dirty="0" smtClean="0">
                <a:latin typeface="Verdana" pitchFamily="34" charset="0"/>
              </a:rPr>
              <a:t>know that usually Wishbone is</a:t>
            </a:r>
          </a:p>
          <a:p>
            <a:endParaRPr lang="en-US" sz="1000" dirty="0" smtClean="0">
              <a:latin typeface="Verdana" pitchFamily="34" charset="0"/>
            </a:endParaRPr>
          </a:p>
          <a:p>
            <a:pPr marL="285750"/>
            <a:r>
              <a:rPr lang="en-US" sz="1000" dirty="0" smtClean="0">
                <a:latin typeface="Verdana" pitchFamily="34" charset="0"/>
              </a:rPr>
              <a:t>A. calm and quiet.</a:t>
            </a:r>
          </a:p>
          <a:p>
            <a:pPr marL="285750"/>
            <a:r>
              <a:rPr lang="en-US" sz="1000" dirty="0" smtClean="0">
                <a:latin typeface="Verdana" pitchFamily="34" charset="0"/>
              </a:rPr>
              <a:t>B. old and tired.</a:t>
            </a:r>
          </a:p>
          <a:p>
            <a:pPr marL="285750"/>
            <a:r>
              <a:rPr lang="en-US" sz="1000" dirty="0" smtClean="0">
                <a:latin typeface="Verdana" pitchFamily="34" charset="0"/>
              </a:rPr>
              <a:t>C. playful and active.</a:t>
            </a:r>
          </a:p>
          <a:p>
            <a:pPr marL="285750"/>
            <a:r>
              <a:rPr lang="en-US" sz="1000" dirty="0" smtClean="0">
                <a:latin typeface="Verdana" pitchFamily="34" charset="0"/>
              </a:rPr>
              <a:t>D. mean and scary.</a:t>
            </a:r>
          </a:p>
          <a:p>
            <a:endParaRPr lang="en-US" sz="1000" b="1" dirty="0" smtClean="0">
              <a:latin typeface="Verdana" pitchFamily="34" charset="0"/>
            </a:endParaRPr>
          </a:p>
          <a:p>
            <a:endParaRPr lang="en-US" sz="1000" b="1" dirty="0" smtClean="0">
              <a:latin typeface="Verdana" pitchFamily="34" charset="0"/>
            </a:endParaRPr>
          </a:p>
          <a:p>
            <a:r>
              <a:rPr lang="en-US" sz="1000" dirty="0" smtClean="0">
                <a:latin typeface="Verdana" pitchFamily="34" charset="0"/>
              </a:rPr>
              <a:t>2.  Which kid in the group is most likely new in the neighborhood?</a:t>
            </a:r>
          </a:p>
          <a:p>
            <a:pPr marL="225425"/>
            <a:r>
              <a:rPr lang="en-US" sz="1000" dirty="0" smtClean="0">
                <a:latin typeface="Verdana" pitchFamily="34" charset="0"/>
              </a:rPr>
              <a:t>A. </a:t>
            </a:r>
            <a:r>
              <a:rPr lang="en-US" sz="1000" dirty="0" err="1" smtClean="0">
                <a:latin typeface="Verdana" pitchFamily="34" charset="0"/>
              </a:rPr>
              <a:t>Damont</a:t>
            </a:r>
            <a:endParaRPr lang="en-US" sz="1000" dirty="0" smtClean="0">
              <a:latin typeface="Verdana" pitchFamily="34" charset="0"/>
            </a:endParaRPr>
          </a:p>
          <a:p>
            <a:pPr marL="225425"/>
            <a:r>
              <a:rPr lang="el-GR" sz="1000" dirty="0" smtClean="0">
                <a:latin typeface="Verdana" pitchFamily="34" charset="0"/>
              </a:rPr>
              <a:t>Β. </a:t>
            </a:r>
            <a:r>
              <a:rPr lang="en-US" sz="1000" dirty="0" smtClean="0">
                <a:latin typeface="Verdana" pitchFamily="34" charset="0"/>
              </a:rPr>
              <a:t>David</a:t>
            </a:r>
          </a:p>
          <a:p>
            <a:pPr marL="225425"/>
            <a:r>
              <a:rPr lang="en-US" sz="1000" dirty="0" smtClean="0">
                <a:latin typeface="Verdana" pitchFamily="34" charset="0"/>
              </a:rPr>
              <a:t>C. Sam</a:t>
            </a:r>
          </a:p>
          <a:p>
            <a:r>
              <a:rPr lang="en-US" sz="1000" dirty="0" smtClean="0">
                <a:latin typeface="Verdana" pitchFamily="34" charset="0"/>
              </a:rPr>
              <a:t>      D. Nathaniel</a:t>
            </a:r>
          </a:p>
          <a:p>
            <a:endParaRPr lang="en-US" sz="1200" dirty="0" smtClean="0">
              <a:latin typeface="Verdana" pitchFamily="34" charset="0"/>
            </a:endParaRPr>
          </a:p>
          <a:p>
            <a:endParaRPr lang="en-US" sz="1200" dirty="0" smtClean="0">
              <a:latin typeface="Verdana" pitchFamily="34" charset="0"/>
            </a:endParaRPr>
          </a:p>
          <a:p>
            <a:endParaRPr lang="en-US" sz="800" dirty="0" smtClean="0">
              <a:latin typeface="Verdana" pitchFamily="34" charset="0"/>
            </a:endParaRPr>
          </a:p>
          <a:p>
            <a:r>
              <a:rPr lang="en-US" sz="800" dirty="0" smtClean="0">
                <a:latin typeface="Verdana" pitchFamily="34" charset="0"/>
              </a:rPr>
              <a:t>2009-2011 Sample Test, Grade 4</a:t>
            </a:r>
          </a:p>
          <a:p>
            <a:r>
              <a:rPr lang="en-US" sz="800" dirty="0" smtClean="0">
                <a:latin typeface="Verdana" pitchFamily="34" charset="0"/>
              </a:rPr>
              <a:t>Oregon Department of Education 1 August 2009</a:t>
            </a:r>
            <a:endParaRPr lang="en-US" sz="800" b="1" i="1" dirty="0" smtClean="0">
              <a:latin typeface="Verdana" pitchFamily="34" charset="0"/>
            </a:endParaRPr>
          </a:p>
        </p:txBody>
      </p:sp>
      <p:pic>
        <p:nvPicPr>
          <p:cNvPr id="5" name="Picture 4"/>
          <p:cNvPicPr>
            <a:picLocks noChangeAspect="1" noChangeArrowheads="1"/>
          </p:cNvPicPr>
          <p:nvPr/>
        </p:nvPicPr>
        <p:blipFill>
          <a:blip r:embed="rId3" cstate="print"/>
          <a:srcRect/>
          <a:stretch>
            <a:fillRect/>
          </a:stretch>
        </p:blipFill>
        <p:spPr bwMode="auto">
          <a:xfrm>
            <a:off x="2819400" y="3048000"/>
            <a:ext cx="1670579" cy="859155"/>
          </a:xfrm>
          <a:prstGeom prst="rect">
            <a:avLst/>
          </a:prstGeom>
          <a:noFill/>
          <a:ln w="9525">
            <a:noFill/>
            <a:miter lim="800000"/>
            <a:headEnd/>
            <a:tailEnd/>
          </a:ln>
        </p:spPr>
      </p:pic>
      <p:sp>
        <p:nvSpPr>
          <p:cNvPr id="6" name="TextBox 5"/>
          <p:cNvSpPr txBox="1"/>
          <p:nvPr/>
        </p:nvSpPr>
        <p:spPr>
          <a:xfrm>
            <a:off x="381000" y="381000"/>
            <a:ext cx="4191000" cy="2631490"/>
          </a:xfrm>
          <a:prstGeom prst="rect">
            <a:avLst/>
          </a:prstGeom>
          <a:noFill/>
        </p:spPr>
        <p:txBody>
          <a:bodyPr wrap="square" rtlCol="0">
            <a:spAutoFit/>
          </a:bodyPr>
          <a:lstStyle/>
          <a:p>
            <a:endParaRPr lang="en-US" sz="1100" dirty="0" smtClean="0">
              <a:latin typeface="Verdana" pitchFamily="34" charset="0"/>
            </a:endParaRPr>
          </a:p>
          <a:p>
            <a:r>
              <a:rPr lang="en-US" sz="1100" dirty="0" err="1" smtClean="0">
                <a:latin typeface="Verdana" pitchFamily="34" charset="0"/>
              </a:rPr>
              <a:t>Damont</a:t>
            </a:r>
            <a:r>
              <a:rPr lang="en-US" sz="1100" dirty="0" smtClean="0">
                <a:latin typeface="Verdana" pitchFamily="34" charset="0"/>
              </a:rPr>
              <a:t>, one of Wishbone’s least-favorite humans, was wheeling around the place like everyone else. Oh, sure, </a:t>
            </a:r>
            <a:r>
              <a:rPr lang="en-US" sz="1100" dirty="0" err="1" smtClean="0">
                <a:latin typeface="Verdana" pitchFamily="34" charset="0"/>
              </a:rPr>
              <a:t>Damont</a:t>
            </a:r>
            <a:r>
              <a:rPr lang="en-US" sz="1100" dirty="0" smtClean="0">
                <a:latin typeface="Verdana" pitchFamily="34" charset="0"/>
              </a:rPr>
              <a:t> could seem nice when he wanted to. However, he was a little too sly and slippery for Wishbone’s taste. Sort of like a bone with grease all over it.</a:t>
            </a:r>
          </a:p>
          <a:p>
            <a:endParaRPr lang="en-US" sz="1100" dirty="0" smtClean="0">
              <a:latin typeface="Verdana" pitchFamily="34" charset="0"/>
            </a:endParaRPr>
          </a:p>
          <a:p>
            <a:r>
              <a:rPr lang="en-US" sz="1100" dirty="0" smtClean="0">
                <a:latin typeface="Verdana" pitchFamily="34" charset="0"/>
              </a:rPr>
              <a:t> Wishbone knew the other kids as well. After all, he got around. The only kid he didn’t know was a tall, blond boy. He’d heard Joe call the kid Nathaniel on the way to the gym.</a:t>
            </a:r>
          </a:p>
          <a:p>
            <a:endParaRPr lang="en-US" sz="1100" dirty="0" smtClean="0">
              <a:latin typeface="Verdana" pitchFamily="34" charset="0"/>
            </a:endParaRPr>
          </a:p>
          <a:p>
            <a:r>
              <a:rPr lang="en-US" sz="1100" dirty="0" smtClean="0">
                <a:latin typeface="Verdana" pitchFamily="34" charset="0"/>
              </a:rPr>
              <a:t> As far as Wishbone could tell, Nathaniel seemed nice enough. A little awkward, but nice.</a:t>
            </a:r>
          </a:p>
          <a:p>
            <a:endParaRPr lang="en-US" sz="1100" dirty="0"/>
          </a:p>
        </p:txBody>
      </p:sp>
      <p:sp>
        <p:nvSpPr>
          <p:cNvPr id="7" name="Rectangle 6"/>
          <p:cNvSpPr/>
          <p:nvPr/>
        </p:nvSpPr>
        <p:spPr>
          <a:xfrm>
            <a:off x="5638800" y="3235672"/>
            <a:ext cx="3962400" cy="4231928"/>
          </a:xfrm>
          <a:prstGeom prst="rect">
            <a:avLst/>
          </a:prstGeom>
        </p:spPr>
        <p:txBody>
          <a:bodyPr wrap="square">
            <a:spAutoFit/>
          </a:bodyPr>
          <a:lstStyle/>
          <a:p>
            <a:r>
              <a:rPr lang="en-US" sz="1000" b="1" i="1" dirty="0" smtClean="0">
                <a:effectLst>
                  <a:outerShdw blurRad="38100" dist="38100" dir="2700000" algn="tl">
                    <a:srgbClr val="000000">
                      <a:alpha val="43137"/>
                    </a:srgbClr>
                  </a:outerShdw>
                </a:effectLst>
                <a:latin typeface="Verdana" pitchFamily="34" charset="0"/>
              </a:rPr>
              <a:t>I’M GOING TO BE FAMOUS</a:t>
            </a:r>
          </a:p>
          <a:p>
            <a:endParaRPr lang="en-US" sz="1000" b="1" dirty="0" smtClean="0">
              <a:latin typeface="Verdana" pitchFamily="34" charset="0"/>
            </a:endParaRPr>
          </a:p>
          <a:p>
            <a:pPr marL="228600" indent="-228600">
              <a:buFont typeface="+mj-lt"/>
              <a:buAutoNum type="arabicPeriod" startAt="8"/>
            </a:pPr>
            <a:r>
              <a:rPr lang="en-US" sz="900" dirty="0" smtClean="0">
                <a:latin typeface="Verdana" pitchFamily="34" charset="0"/>
              </a:rPr>
              <a:t>What is most likely to happen next in the story?</a:t>
            </a:r>
          </a:p>
          <a:p>
            <a:pPr marL="228600" indent="-228600">
              <a:buFont typeface="+mj-lt"/>
              <a:buAutoNum type="arabicPeriod" startAt="8"/>
            </a:pPr>
            <a:endParaRPr lang="en-US" sz="900" dirty="0" smtClean="0">
              <a:latin typeface="Verdana" pitchFamily="34" charset="0"/>
            </a:endParaRPr>
          </a:p>
          <a:p>
            <a:pPr marL="454025" indent="-228600">
              <a:buFont typeface="+mj-lt"/>
              <a:buAutoNum type="alphaUcPeriod"/>
            </a:pPr>
            <a:r>
              <a:rPr lang="en-US" sz="900" dirty="0" err="1" smtClean="0">
                <a:latin typeface="Verdana" pitchFamily="34" charset="0"/>
              </a:rPr>
              <a:t>Arlo</a:t>
            </a:r>
            <a:r>
              <a:rPr lang="en-US" sz="900" dirty="0" smtClean="0">
                <a:latin typeface="Verdana" pitchFamily="34" charset="0"/>
              </a:rPr>
              <a:t> will choose a completely different record to try to break.</a:t>
            </a:r>
          </a:p>
          <a:p>
            <a:pPr marL="454025" indent="-228600">
              <a:buFont typeface="+mj-lt"/>
              <a:buAutoNum type="alphaUcPeriod"/>
            </a:pPr>
            <a:r>
              <a:rPr lang="en-US" sz="900" dirty="0" smtClean="0">
                <a:latin typeface="Verdana" pitchFamily="34" charset="0"/>
              </a:rPr>
              <a:t>Mr. Dayton will decide to try to break a record of his own.</a:t>
            </a:r>
          </a:p>
          <a:p>
            <a:pPr marL="454025" indent="-228600">
              <a:buFont typeface="+mj-lt"/>
              <a:buAutoNum type="alphaUcPeriod"/>
            </a:pPr>
            <a:r>
              <a:rPr lang="en-US" sz="900" dirty="0" smtClean="0">
                <a:latin typeface="Verdana" pitchFamily="34" charset="0"/>
              </a:rPr>
              <a:t>All the boys will help </a:t>
            </a:r>
            <a:r>
              <a:rPr lang="en-US" sz="900" dirty="0" err="1" smtClean="0">
                <a:latin typeface="Verdana" pitchFamily="34" charset="0"/>
              </a:rPr>
              <a:t>Arlo</a:t>
            </a:r>
            <a:r>
              <a:rPr lang="en-US" sz="900" dirty="0" smtClean="0">
                <a:latin typeface="Verdana" pitchFamily="34" charset="0"/>
              </a:rPr>
              <a:t> as he tries to break the record.</a:t>
            </a:r>
          </a:p>
          <a:p>
            <a:pPr marL="454025" indent="-228600">
              <a:buFont typeface="+mj-lt"/>
              <a:buAutoNum type="alphaUcPeriod"/>
            </a:pPr>
            <a:r>
              <a:rPr lang="en-US" sz="900" dirty="0" err="1" smtClean="0">
                <a:latin typeface="Verdana" pitchFamily="34" charset="0"/>
              </a:rPr>
              <a:t>Arlo</a:t>
            </a:r>
            <a:r>
              <a:rPr lang="en-US" sz="900" dirty="0" smtClean="0">
                <a:latin typeface="Verdana" pitchFamily="34" charset="0"/>
              </a:rPr>
              <a:t> will work on ways to help him break the banana-eating record.</a:t>
            </a:r>
          </a:p>
          <a:p>
            <a:endParaRPr lang="en-US" sz="900" b="1" dirty="0" smtClean="0">
              <a:latin typeface="Verdana" pitchFamily="34" charset="0"/>
            </a:endParaRPr>
          </a:p>
          <a:p>
            <a:pPr marL="228600" indent="-228600">
              <a:buFont typeface="+mj-lt"/>
              <a:buAutoNum type="arabicPeriod" startAt="9"/>
            </a:pPr>
            <a:r>
              <a:rPr lang="en-US" sz="900" dirty="0" smtClean="0">
                <a:latin typeface="Verdana" pitchFamily="34" charset="0"/>
              </a:rPr>
              <a:t>Which character seems to be helping </a:t>
            </a:r>
            <a:r>
              <a:rPr lang="en-US" sz="900" dirty="0" err="1" smtClean="0">
                <a:latin typeface="Verdana" pitchFamily="34" charset="0"/>
              </a:rPr>
              <a:t>Arlo</a:t>
            </a:r>
            <a:r>
              <a:rPr lang="en-US" sz="900" dirty="0" smtClean="0">
                <a:latin typeface="Verdana" pitchFamily="34" charset="0"/>
              </a:rPr>
              <a:t> with his goal?</a:t>
            </a:r>
          </a:p>
          <a:p>
            <a:pPr marL="228600" indent="-228600">
              <a:buFont typeface="+mj-lt"/>
              <a:buAutoNum type="arabicPeriod" startAt="9"/>
            </a:pPr>
            <a:endParaRPr lang="en-US" sz="900" dirty="0" smtClean="0">
              <a:latin typeface="Verdana" pitchFamily="34" charset="0"/>
            </a:endParaRPr>
          </a:p>
          <a:p>
            <a:pPr marL="463550" indent="-238125">
              <a:buFont typeface="+mj-lt"/>
              <a:buAutoNum type="alphaUcPeriod"/>
            </a:pPr>
            <a:r>
              <a:rPr lang="en-US" sz="900" dirty="0" smtClean="0">
                <a:latin typeface="Verdana" pitchFamily="34" charset="0"/>
              </a:rPr>
              <a:t>Murray</a:t>
            </a:r>
          </a:p>
          <a:p>
            <a:pPr marL="463550" indent="-238125">
              <a:buFont typeface="+mj-lt"/>
              <a:buAutoNum type="alphaUcPeriod"/>
            </a:pPr>
            <a:r>
              <a:rPr lang="en-US" sz="900" dirty="0" smtClean="0">
                <a:latin typeface="Verdana" pitchFamily="34" charset="0"/>
              </a:rPr>
              <a:t>Ben</a:t>
            </a:r>
          </a:p>
          <a:p>
            <a:pPr marL="463550" indent="-238125">
              <a:buFont typeface="+mj-lt"/>
              <a:buAutoNum type="alphaUcPeriod"/>
            </a:pPr>
            <a:r>
              <a:rPr lang="en-US" sz="900" dirty="0" smtClean="0">
                <a:latin typeface="Verdana" pitchFamily="34" charset="0"/>
              </a:rPr>
              <a:t>Kerry</a:t>
            </a:r>
          </a:p>
          <a:p>
            <a:pPr marL="463550" indent="-238125">
              <a:buFont typeface="+mj-lt"/>
              <a:buAutoNum type="alphaUcPeriod"/>
            </a:pPr>
            <a:r>
              <a:rPr lang="en-US" sz="900" dirty="0" smtClean="0">
                <a:latin typeface="Verdana" pitchFamily="34" charset="0"/>
              </a:rPr>
              <a:t>John</a:t>
            </a:r>
          </a:p>
          <a:p>
            <a:endParaRPr lang="en-US" sz="900" dirty="0" smtClean="0">
              <a:latin typeface="Verdana" pitchFamily="34" charset="0"/>
            </a:endParaRPr>
          </a:p>
          <a:p>
            <a:pPr marL="228600" indent="-228600">
              <a:buFont typeface="+mj-lt"/>
              <a:buAutoNum type="arabicPeriod" startAt="10"/>
            </a:pPr>
            <a:r>
              <a:rPr lang="en-US" sz="900" dirty="0" smtClean="0">
                <a:latin typeface="Verdana" pitchFamily="34" charset="0"/>
              </a:rPr>
              <a:t>Based on what </a:t>
            </a:r>
            <a:r>
              <a:rPr lang="en-US" sz="900" dirty="0" err="1" smtClean="0">
                <a:latin typeface="Verdana" pitchFamily="34" charset="0"/>
              </a:rPr>
              <a:t>Arlo</a:t>
            </a:r>
            <a:r>
              <a:rPr lang="en-US" sz="900" dirty="0" smtClean="0">
                <a:latin typeface="Verdana" pitchFamily="34" charset="0"/>
              </a:rPr>
              <a:t> says in this part of the story, what most likely happened right before this meeting with Mr. Dayton?</a:t>
            </a:r>
          </a:p>
          <a:p>
            <a:pPr marL="228600" indent="-228600">
              <a:buFont typeface="+mj-lt"/>
              <a:buAutoNum type="arabicPeriod" startAt="10"/>
            </a:pPr>
            <a:endParaRPr lang="en-US" sz="900" dirty="0" smtClean="0">
              <a:latin typeface="Verdana" pitchFamily="34" charset="0"/>
            </a:endParaRPr>
          </a:p>
          <a:p>
            <a:pPr marL="466725" indent="-228600">
              <a:buFont typeface="+mj-lt"/>
              <a:buAutoNum type="alphaUcPeriod"/>
            </a:pPr>
            <a:r>
              <a:rPr lang="en-US" sz="900" dirty="0" err="1" smtClean="0">
                <a:latin typeface="Verdana" pitchFamily="34" charset="0"/>
              </a:rPr>
              <a:t>Arlo</a:t>
            </a:r>
            <a:r>
              <a:rPr lang="en-US" sz="900" dirty="0" smtClean="0">
                <a:latin typeface="Verdana" pitchFamily="34" charset="0"/>
              </a:rPr>
              <a:t> set a new world record.</a:t>
            </a:r>
          </a:p>
          <a:p>
            <a:pPr marL="466725" indent="-228600">
              <a:buFont typeface="+mj-lt"/>
              <a:buAutoNum type="alphaUcPeriod"/>
            </a:pPr>
            <a:r>
              <a:rPr lang="en-US" sz="900" dirty="0" smtClean="0">
                <a:latin typeface="Verdana" pitchFamily="34" charset="0"/>
              </a:rPr>
              <a:t>Murray set a new world record.</a:t>
            </a:r>
          </a:p>
          <a:p>
            <a:pPr marL="466725" indent="-228600">
              <a:buFont typeface="+mj-lt"/>
              <a:buAutoNum type="alphaUcPeriod"/>
            </a:pPr>
            <a:r>
              <a:rPr lang="en-US" sz="900" dirty="0" smtClean="0">
                <a:latin typeface="Verdana" pitchFamily="34" charset="0"/>
              </a:rPr>
              <a:t>Murray took cookies out of a cookie jar.</a:t>
            </a:r>
          </a:p>
          <a:p>
            <a:pPr marL="466725" indent="-228600">
              <a:buFont typeface="+mj-lt"/>
              <a:buAutoNum type="alphaUcPeriod"/>
            </a:pPr>
            <a:r>
              <a:rPr lang="en-US" sz="900" dirty="0" smtClean="0">
                <a:latin typeface="Verdana" pitchFamily="34" charset="0"/>
              </a:rPr>
              <a:t> </a:t>
            </a:r>
            <a:r>
              <a:rPr lang="en-US" sz="900" dirty="0" err="1" smtClean="0">
                <a:latin typeface="Verdana" pitchFamily="34" charset="0"/>
              </a:rPr>
              <a:t>Arlo</a:t>
            </a:r>
            <a:r>
              <a:rPr lang="en-US" sz="900" dirty="0" smtClean="0">
                <a:latin typeface="Verdana" pitchFamily="34" charset="0"/>
              </a:rPr>
              <a:t> got into a fight with Murray. </a:t>
            </a:r>
          </a:p>
          <a:p>
            <a:endParaRPr lang="en-US" sz="1000" dirty="0" smtClean="0">
              <a:latin typeface="Verdana" pitchFamily="34" charset="0"/>
            </a:endParaRPr>
          </a:p>
          <a:p>
            <a:endParaRPr lang="en-US" sz="800" dirty="0" smtClean="0">
              <a:latin typeface="Verdana" pitchFamily="34" charset="0"/>
            </a:endParaRPr>
          </a:p>
          <a:p>
            <a:r>
              <a:rPr lang="en-US" sz="800" dirty="0" smtClean="0">
                <a:latin typeface="Verdana" pitchFamily="34" charset="0"/>
              </a:rPr>
              <a:t>2009-2011 Sample Test, Grade 4</a:t>
            </a:r>
          </a:p>
          <a:p>
            <a:r>
              <a:rPr lang="en-US" sz="800" dirty="0" smtClean="0">
                <a:latin typeface="Verdana" pitchFamily="34" charset="0"/>
              </a:rPr>
              <a:t>Oregon Department of Education 1 August 2009</a:t>
            </a:r>
          </a:p>
        </p:txBody>
      </p:sp>
      <p:sp>
        <p:nvSpPr>
          <p:cNvPr id="8" name="Rectangle 7"/>
          <p:cNvSpPr/>
          <p:nvPr/>
        </p:nvSpPr>
        <p:spPr>
          <a:xfrm>
            <a:off x="5562600" y="228600"/>
            <a:ext cx="4038600" cy="2970044"/>
          </a:xfrm>
          <a:prstGeom prst="rect">
            <a:avLst/>
          </a:prstGeom>
        </p:spPr>
        <p:txBody>
          <a:bodyPr wrap="square">
            <a:spAutoFit/>
          </a:bodyPr>
          <a:lstStyle/>
          <a:p>
            <a:r>
              <a:rPr lang="en-US" sz="1100" dirty="0" smtClean="0">
                <a:latin typeface="Verdana" pitchFamily="34" charset="0"/>
              </a:rPr>
              <a:t>“</a:t>
            </a:r>
            <a:r>
              <a:rPr lang="en-US" sz="1100" dirty="0" err="1" smtClean="0">
                <a:latin typeface="Verdana" pitchFamily="34" charset="0"/>
              </a:rPr>
              <a:t>Arlo</a:t>
            </a:r>
            <a:r>
              <a:rPr lang="en-US" sz="1100" dirty="0" smtClean="0">
                <a:latin typeface="Verdana" pitchFamily="34" charset="0"/>
              </a:rPr>
              <a:t>,” Mr. Dayton said.</a:t>
            </a:r>
          </a:p>
          <a:p>
            <a:endParaRPr lang="en-US" sz="1100" dirty="0" smtClean="0">
              <a:latin typeface="Verdana" pitchFamily="34" charset="0"/>
            </a:endParaRPr>
          </a:p>
          <a:p>
            <a:r>
              <a:rPr lang="en-US" sz="1100" dirty="0" smtClean="0">
                <a:latin typeface="Verdana" pitchFamily="34" charset="0"/>
              </a:rPr>
              <a:t>“Yes sir, Mr. Dayton,” I replied.</a:t>
            </a:r>
          </a:p>
          <a:p>
            <a:endParaRPr lang="en-US" sz="1100" dirty="0" smtClean="0">
              <a:latin typeface="Verdana" pitchFamily="34" charset="0"/>
            </a:endParaRPr>
          </a:p>
          <a:p>
            <a:r>
              <a:rPr lang="en-US" sz="1100" dirty="0" smtClean="0">
                <a:latin typeface="Verdana" pitchFamily="34" charset="0"/>
              </a:rPr>
              <a:t>“Think about why you are doing this. OK?”</a:t>
            </a:r>
          </a:p>
          <a:p>
            <a:endParaRPr lang="en-US" sz="1100" dirty="0" smtClean="0">
              <a:latin typeface="Verdana" pitchFamily="34" charset="0"/>
            </a:endParaRPr>
          </a:p>
          <a:p>
            <a:r>
              <a:rPr lang="en-US" sz="1100" dirty="0" smtClean="0">
                <a:latin typeface="Verdana" pitchFamily="34" charset="0"/>
              </a:rPr>
              <a:t>That sounded easy enough. I’ve already thought about it</a:t>
            </a:r>
          </a:p>
          <a:p>
            <a:r>
              <a:rPr lang="en-US" sz="1100" dirty="0" smtClean="0">
                <a:latin typeface="Verdana" pitchFamily="34" charset="0"/>
              </a:rPr>
              <a:t>enough to turn an apple brown.</a:t>
            </a:r>
          </a:p>
          <a:p>
            <a:endParaRPr lang="en-US" sz="1100" dirty="0" smtClean="0">
              <a:latin typeface="Verdana" pitchFamily="34" charset="0"/>
            </a:endParaRPr>
          </a:p>
          <a:p>
            <a:r>
              <a:rPr lang="en-US" sz="1100" dirty="0" smtClean="0">
                <a:latin typeface="Verdana" pitchFamily="34" charset="0"/>
              </a:rPr>
              <a:t>“And don’t let this interfere with your schoolwork,” he</a:t>
            </a:r>
          </a:p>
          <a:p>
            <a:r>
              <a:rPr lang="en-US" sz="1100" dirty="0" smtClean="0">
                <a:latin typeface="Verdana" pitchFamily="34" charset="0"/>
              </a:rPr>
              <a:t>added.</a:t>
            </a:r>
          </a:p>
          <a:p>
            <a:endParaRPr lang="en-US" sz="1100" dirty="0" smtClean="0">
              <a:latin typeface="Verdana" pitchFamily="34" charset="0"/>
            </a:endParaRPr>
          </a:p>
          <a:p>
            <a:r>
              <a:rPr lang="en-US" sz="1100" dirty="0" smtClean="0">
                <a:latin typeface="Verdana" pitchFamily="34" charset="0"/>
              </a:rPr>
              <a:t>That didn’t sound easy. But I figured I could manage to</a:t>
            </a:r>
          </a:p>
          <a:p>
            <a:r>
              <a:rPr lang="en-US" sz="1100" dirty="0" smtClean="0">
                <a:latin typeface="Verdana" pitchFamily="34" charset="0"/>
              </a:rPr>
              <a:t>pay better attention in class. And if I never talk to Murray the Nerd again, that would be too soon.</a:t>
            </a:r>
            <a:r>
              <a:rPr lang="en-US" sz="1100" b="1" dirty="0" smtClean="0">
                <a:latin typeface="Verdana"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562600" y="277267"/>
            <a:ext cx="4114800" cy="3016210"/>
          </a:xfrm>
          <a:prstGeom prst="rect">
            <a:avLst/>
          </a:prstGeom>
        </p:spPr>
        <p:txBody>
          <a:bodyPr wrap="square">
            <a:spAutoFit/>
          </a:bodyPr>
          <a:lstStyle/>
          <a:p>
            <a:r>
              <a:rPr lang="en-US" sz="1400" b="1" i="1" u="sng" dirty="0" smtClean="0">
                <a:latin typeface="Verdana" pitchFamily="34" charset="0"/>
              </a:rPr>
              <a:t>GREAT PERFORMANCES IN AIR</a:t>
            </a:r>
          </a:p>
          <a:p>
            <a:endParaRPr lang="en-US" sz="1100" i="1" dirty="0" smtClean="0">
              <a:latin typeface="Verdana" pitchFamily="34" charset="0"/>
            </a:endParaRPr>
          </a:p>
          <a:p>
            <a:r>
              <a:rPr lang="en-US" sz="1100" i="1" dirty="0" smtClean="0">
                <a:latin typeface="Verdana" pitchFamily="34" charset="0"/>
              </a:rPr>
              <a:t>Circus performers lead exciting lives. Often they find themselves in the air. Truly, Ringling Brothers and Barnum Bailey Circus is the greatest show on earth.</a:t>
            </a:r>
          </a:p>
          <a:p>
            <a:endParaRPr lang="en-US" sz="1100" b="1" i="1" dirty="0" smtClean="0">
              <a:latin typeface="Verdana" pitchFamily="34" charset="0"/>
            </a:endParaRPr>
          </a:p>
          <a:p>
            <a:endParaRPr lang="en-US" sz="1100" b="1" i="1" dirty="0" smtClean="0">
              <a:latin typeface="Verdana" pitchFamily="34" charset="0"/>
            </a:endParaRPr>
          </a:p>
          <a:p>
            <a:r>
              <a:rPr lang="en-US" sz="1100" b="1" i="1" dirty="0" smtClean="0">
                <a:latin typeface="Verdana" pitchFamily="34" charset="0"/>
              </a:rPr>
              <a:t>HUMAN CANNONBALLS</a:t>
            </a:r>
          </a:p>
          <a:p>
            <a:r>
              <a:rPr lang="en-US" sz="1100" dirty="0" smtClean="0">
                <a:latin typeface="Verdana" pitchFamily="34" charset="0"/>
              </a:rPr>
              <a:t>These performers put on their back and knee braces and</a:t>
            </a:r>
          </a:p>
          <a:p>
            <a:r>
              <a:rPr lang="en-US" sz="1100" dirty="0" smtClean="0">
                <a:latin typeface="Verdana" pitchFamily="34" charset="0"/>
              </a:rPr>
              <a:t>their costumes, slide into a double-barreled cannon, tighten every muscle, close their eyes, and wait. </a:t>
            </a:r>
          </a:p>
          <a:p>
            <a:endParaRPr lang="en-US" sz="1100" dirty="0" smtClean="0">
              <a:latin typeface="Verdana" pitchFamily="34" charset="0"/>
            </a:endParaRPr>
          </a:p>
          <a:p>
            <a:r>
              <a:rPr lang="en-US" sz="1100" dirty="0" smtClean="0">
                <a:latin typeface="Verdana" pitchFamily="34" charset="0"/>
              </a:rPr>
              <a:t>Boom! Out they go, flying through the air at 65 miles per hour. One goes 32 feet high and into the net 110 feet away. The other goes 26 feet high and hits the net 85 feet away. In four seconds it’s all over.</a:t>
            </a:r>
            <a:endParaRPr lang="en-US" sz="1100" dirty="0">
              <a:latin typeface="Verdana" pitchFamily="34" charset="0"/>
            </a:endParaRPr>
          </a:p>
        </p:txBody>
      </p:sp>
      <p:grpSp>
        <p:nvGrpSpPr>
          <p:cNvPr id="5" name="Group 4"/>
          <p:cNvGrpSpPr/>
          <p:nvPr/>
        </p:nvGrpSpPr>
        <p:grpSpPr>
          <a:xfrm>
            <a:off x="6172200" y="3581400"/>
            <a:ext cx="2438400" cy="1143000"/>
            <a:chOff x="6172200" y="3262693"/>
            <a:chExt cx="2971800" cy="1537907"/>
          </a:xfrm>
        </p:grpSpPr>
        <p:pic>
          <p:nvPicPr>
            <p:cNvPr id="6" name="Picture 2"/>
            <p:cNvPicPr>
              <a:picLocks noChangeAspect="1" noChangeArrowheads="1"/>
            </p:cNvPicPr>
            <p:nvPr/>
          </p:nvPicPr>
          <p:blipFill>
            <a:blip r:embed="rId3" cstate="print"/>
            <a:srcRect/>
            <a:stretch>
              <a:fillRect/>
            </a:stretch>
          </p:blipFill>
          <p:spPr bwMode="auto">
            <a:xfrm>
              <a:off x="6172200" y="3262693"/>
              <a:ext cx="2971800" cy="775907"/>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6172200" y="4037094"/>
              <a:ext cx="2924300" cy="763506"/>
            </a:xfrm>
            <a:prstGeom prst="rect">
              <a:avLst/>
            </a:prstGeom>
            <a:noFill/>
            <a:ln w="9525">
              <a:noFill/>
              <a:miter lim="800000"/>
              <a:headEnd/>
              <a:tailEnd/>
            </a:ln>
          </p:spPr>
        </p:pic>
      </p:grpSp>
      <p:sp>
        <p:nvSpPr>
          <p:cNvPr id="8" name="Rectangle 7"/>
          <p:cNvSpPr/>
          <p:nvPr/>
        </p:nvSpPr>
        <p:spPr>
          <a:xfrm>
            <a:off x="5638800" y="5029200"/>
            <a:ext cx="3962400" cy="2339102"/>
          </a:xfrm>
          <a:prstGeom prst="rect">
            <a:avLst/>
          </a:prstGeom>
        </p:spPr>
        <p:txBody>
          <a:bodyPr wrap="square">
            <a:spAutoFit/>
          </a:bodyPr>
          <a:lstStyle/>
          <a:p>
            <a:endParaRPr lang="en-US" sz="1000" b="1" dirty="0" smtClean="0">
              <a:latin typeface="Verdana" pitchFamily="34" charset="0"/>
            </a:endParaRPr>
          </a:p>
          <a:p>
            <a:r>
              <a:rPr lang="en-US" sz="1000" b="1" i="1" dirty="0" smtClean="0">
                <a:latin typeface="Verdana" pitchFamily="34" charset="0"/>
              </a:rPr>
              <a:t>GREAT PERFORMANCES IN AIR</a:t>
            </a:r>
          </a:p>
          <a:p>
            <a:endParaRPr lang="en-US" sz="1000" b="1" i="1" dirty="0" smtClean="0">
              <a:latin typeface="Verdana" pitchFamily="34" charset="0"/>
            </a:endParaRPr>
          </a:p>
          <a:p>
            <a:pPr marL="228600" indent="-228600">
              <a:buFont typeface="+mj-lt"/>
              <a:buAutoNum type="arabicPeriod" startAt="3"/>
            </a:pPr>
            <a:r>
              <a:rPr lang="en-US" sz="1000" dirty="0" smtClean="0">
                <a:latin typeface="Verdana" pitchFamily="34" charset="0"/>
              </a:rPr>
              <a:t>The human cannonballs are planned with one person </a:t>
            </a:r>
          </a:p>
          <a:p>
            <a:r>
              <a:rPr lang="en-US" sz="1000" dirty="0" smtClean="0">
                <a:latin typeface="Verdana" pitchFamily="34" charset="0"/>
              </a:rPr>
              <a:t>going farther than the other so that</a:t>
            </a:r>
          </a:p>
          <a:p>
            <a:endParaRPr lang="en-US" sz="1000" dirty="0" smtClean="0">
              <a:latin typeface="Verdana" pitchFamily="34" charset="0"/>
            </a:endParaRPr>
          </a:p>
          <a:p>
            <a:pPr marL="347663" indent="-3175">
              <a:buFont typeface="+mj-lt"/>
              <a:buAutoNum type="alphaUcPeriod"/>
            </a:pPr>
            <a:r>
              <a:rPr lang="en-US" sz="1000" dirty="0" smtClean="0">
                <a:latin typeface="Verdana" pitchFamily="34" charset="0"/>
              </a:rPr>
              <a:t>  the landing looks better.</a:t>
            </a:r>
          </a:p>
          <a:p>
            <a:pPr marL="347663" indent="-3175">
              <a:buFont typeface="+mj-lt"/>
              <a:buAutoNum type="alphaUcPeriod"/>
            </a:pPr>
            <a:r>
              <a:rPr lang="en-US" sz="1000" dirty="0" smtClean="0">
                <a:latin typeface="Verdana" pitchFamily="34" charset="0"/>
              </a:rPr>
              <a:t>  one can do more somersaults.</a:t>
            </a:r>
          </a:p>
          <a:p>
            <a:pPr marL="347663" indent="-3175">
              <a:buFont typeface="+mj-lt"/>
              <a:buAutoNum type="alphaUcPeriod"/>
            </a:pPr>
            <a:r>
              <a:rPr lang="en-US" sz="1000" dirty="0" smtClean="0">
                <a:latin typeface="Verdana" pitchFamily="34" charset="0"/>
              </a:rPr>
              <a:t>  they don’t land on each other.</a:t>
            </a:r>
          </a:p>
          <a:p>
            <a:pPr marL="347663" indent="-3175">
              <a:buFont typeface="+mj-lt"/>
              <a:buAutoNum type="alphaUcPeriod"/>
            </a:pPr>
            <a:r>
              <a:rPr lang="en-US" sz="1000" dirty="0" smtClean="0">
                <a:latin typeface="Verdana" pitchFamily="34" charset="0"/>
              </a:rPr>
              <a:t>  the audience can see better. </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800" dirty="0" smtClean="0">
                <a:latin typeface="Verdana" pitchFamily="34" charset="0"/>
              </a:rPr>
              <a:t>2009-2011 Sample Test, Grade 4</a:t>
            </a:r>
          </a:p>
          <a:p>
            <a:r>
              <a:rPr lang="en-US" sz="800" dirty="0" smtClean="0">
                <a:latin typeface="Verdana" pitchFamily="34" charset="0"/>
              </a:rPr>
              <a:t>Oregon Department of Education 1 August 2009</a:t>
            </a:r>
            <a:endParaRPr lang="en-US" sz="800" b="1" i="1" dirty="0" smtClean="0">
              <a:latin typeface="Verdana" pitchFamily="34" charset="0"/>
            </a:endParaRPr>
          </a:p>
        </p:txBody>
      </p:sp>
      <p:sp>
        <p:nvSpPr>
          <p:cNvPr id="9" name="Rectangle 8"/>
          <p:cNvSpPr/>
          <p:nvPr/>
        </p:nvSpPr>
        <p:spPr>
          <a:xfrm>
            <a:off x="533400" y="363170"/>
            <a:ext cx="4267200" cy="657103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I’M GOING TO BE FAMOUS</a:t>
            </a:r>
          </a:p>
          <a:p>
            <a:endParaRPr lang="en-US" sz="1100" i="1" dirty="0" smtClean="0">
              <a:latin typeface="Verdana" pitchFamily="34" charset="0"/>
            </a:endParaRPr>
          </a:p>
          <a:p>
            <a:r>
              <a:rPr lang="en-US" sz="1100" i="1" dirty="0" smtClean="0">
                <a:latin typeface="Verdana" pitchFamily="34" charset="0"/>
              </a:rPr>
              <a:t>Read this fun story by Tom Birdseye about </a:t>
            </a:r>
            <a:r>
              <a:rPr lang="en-US" sz="1100" i="1" dirty="0" err="1" smtClean="0">
                <a:latin typeface="Verdana" pitchFamily="34" charset="0"/>
              </a:rPr>
              <a:t>Arlo</a:t>
            </a:r>
            <a:r>
              <a:rPr lang="en-US" sz="1100" i="1" dirty="0" smtClean="0">
                <a:latin typeface="Verdana" pitchFamily="34" charset="0"/>
              </a:rPr>
              <a:t> Moore who has taken on a huge challenge.</a:t>
            </a:r>
          </a:p>
          <a:p>
            <a:endParaRPr lang="en-US" sz="1100" i="1" dirty="0" smtClean="0">
              <a:latin typeface="Verdana" pitchFamily="34" charset="0"/>
            </a:endParaRPr>
          </a:p>
          <a:p>
            <a:endParaRPr lang="en-US" sz="1100" i="1" dirty="0" smtClean="0">
              <a:latin typeface="Verdana" pitchFamily="34" charset="0"/>
            </a:endParaRPr>
          </a:p>
          <a:p>
            <a:r>
              <a:rPr lang="en-US" sz="1100" dirty="0" smtClean="0">
                <a:latin typeface="Verdana" pitchFamily="34" charset="0"/>
              </a:rPr>
              <a:t>I THOUGHT I WAS in big trouble, for sure.  But Mr.  Dayton wanted to hear my side of the story.  So I told him about trying to break a world record by eating</a:t>
            </a:r>
          </a:p>
          <a:p>
            <a:r>
              <a:rPr lang="en-US" sz="1100" dirty="0" smtClean="0">
                <a:latin typeface="Verdana" pitchFamily="34" charset="0"/>
              </a:rPr>
              <a:t>seventeen bananas in less than two minutes.  And I told him about my bets with Kerry and John. And I even told him about the Positive Brain Approach that Ben and I are using.  </a:t>
            </a:r>
          </a:p>
          <a:p>
            <a:endParaRPr lang="en-US" sz="1100" dirty="0" smtClean="0">
              <a:latin typeface="Verdana" pitchFamily="34" charset="0"/>
            </a:endParaRPr>
          </a:p>
          <a:p>
            <a:r>
              <a:rPr lang="en-US" sz="1100" dirty="0" smtClean="0">
                <a:latin typeface="Verdana" pitchFamily="34" charset="0"/>
              </a:rPr>
              <a:t>I told him about Murray, and how mad it makes me that everybody is telling me I can’t break a world record and that it’s stupid that I would even try.  I told Mr. Dayton </a:t>
            </a:r>
            <a:r>
              <a:rPr lang="en-US" sz="1100" i="1" dirty="0" smtClean="0">
                <a:latin typeface="Verdana" pitchFamily="34" charset="0"/>
              </a:rPr>
              <a:t>everything.</a:t>
            </a:r>
          </a:p>
          <a:p>
            <a:endParaRPr lang="en-US" sz="1100" dirty="0" smtClean="0">
              <a:latin typeface="Verdana" pitchFamily="34" charset="0"/>
            </a:endParaRPr>
          </a:p>
          <a:p>
            <a:r>
              <a:rPr lang="en-US" sz="1100" dirty="0" smtClean="0">
                <a:latin typeface="Verdana" pitchFamily="34" charset="0"/>
              </a:rPr>
              <a:t>Then I stood there like I’d been caught with my hand stuck in the cookie jar. And I waited.</a:t>
            </a:r>
          </a:p>
          <a:p>
            <a:endParaRPr lang="en-US" sz="1100" b="1" dirty="0" smtClean="0">
              <a:latin typeface="Verdana" pitchFamily="34" charset="0"/>
            </a:endParaRPr>
          </a:p>
          <a:p>
            <a:r>
              <a:rPr lang="en-US" sz="1100" b="1" dirty="0" smtClean="0">
                <a:latin typeface="Verdana" pitchFamily="34" charset="0"/>
              </a:rPr>
              <a:t> </a:t>
            </a:r>
            <a:r>
              <a:rPr lang="en-US" sz="1100" dirty="0" smtClean="0">
                <a:latin typeface="Verdana" pitchFamily="34" charset="0"/>
              </a:rPr>
              <a:t>Mr. Dayton looked at me really hard and twitched his</a:t>
            </a:r>
          </a:p>
          <a:p>
            <a:r>
              <a:rPr lang="en-US" sz="1100" dirty="0" smtClean="0">
                <a:latin typeface="Verdana" pitchFamily="34" charset="0"/>
              </a:rPr>
              <a:t>mustache again.</a:t>
            </a:r>
          </a:p>
          <a:p>
            <a:endParaRPr lang="en-US" sz="1100" dirty="0" smtClean="0">
              <a:latin typeface="Verdana" pitchFamily="34" charset="0"/>
            </a:endParaRPr>
          </a:p>
          <a:p>
            <a:r>
              <a:rPr lang="en-US" sz="1100" dirty="0" smtClean="0">
                <a:latin typeface="Verdana" pitchFamily="34" charset="0"/>
              </a:rPr>
              <a:t>“</a:t>
            </a:r>
            <a:r>
              <a:rPr lang="en-US" sz="1100" dirty="0" err="1" smtClean="0">
                <a:latin typeface="Verdana" pitchFamily="34" charset="0"/>
              </a:rPr>
              <a:t>Arlo</a:t>
            </a:r>
            <a:r>
              <a:rPr lang="en-US" sz="1100" dirty="0" smtClean="0">
                <a:latin typeface="Verdana" pitchFamily="34" charset="0"/>
              </a:rPr>
              <a:t>,” he said, “I don’t see anything wrong with trying to</a:t>
            </a:r>
          </a:p>
          <a:p>
            <a:r>
              <a:rPr lang="en-US" sz="1100" dirty="0" smtClean="0">
                <a:latin typeface="Verdana" pitchFamily="34" charset="0"/>
              </a:rPr>
              <a:t>break a world record.”</a:t>
            </a:r>
          </a:p>
          <a:p>
            <a:endParaRPr lang="en-US" sz="1100" dirty="0" smtClean="0">
              <a:latin typeface="Verdana" pitchFamily="34" charset="0"/>
            </a:endParaRPr>
          </a:p>
          <a:p>
            <a:r>
              <a:rPr lang="en-US" sz="1100" dirty="0" smtClean="0">
                <a:latin typeface="Verdana" pitchFamily="34" charset="0"/>
              </a:rPr>
              <a:t>I think I probably let out a big sigh then. “But,” Mr. Dayton said, “I can’t help but wonder why you really want to do it.”</a:t>
            </a:r>
          </a:p>
          <a:p>
            <a:endParaRPr lang="en-US" sz="1100" dirty="0" smtClean="0">
              <a:latin typeface="Verdana" pitchFamily="34" charset="0"/>
            </a:endParaRPr>
          </a:p>
          <a:p>
            <a:r>
              <a:rPr lang="en-US" sz="1100" dirty="0" smtClean="0">
                <a:latin typeface="Verdana" pitchFamily="34" charset="0"/>
              </a:rPr>
              <a:t>That seemed a plain fact to me: I want to do it so I can be in the </a:t>
            </a:r>
            <a:r>
              <a:rPr lang="en-US" sz="1100" i="1" dirty="0" err="1" smtClean="0">
                <a:latin typeface="Verdana" pitchFamily="34" charset="0"/>
              </a:rPr>
              <a:t>Guiness</a:t>
            </a:r>
            <a:r>
              <a:rPr lang="en-US" sz="1100" i="1" dirty="0" smtClean="0">
                <a:latin typeface="Verdana" pitchFamily="34" charset="0"/>
              </a:rPr>
              <a:t> Book of World Records. It’ll be </a:t>
            </a:r>
            <a:r>
              <a:rPr lang="en-US" sz="1100" i="1" dirty="0" err="1" smtClean="0">
                <a:latin typeface="Verdana" pitchFamily="34" charset="0"/>
              </a:rPr>
              <a:t>Arlo</a:t>
            </a:r>
            <a:r>
              <a:rPr lang="en-US" sz="1100" i="1" dirty="0" smtClean="0">
                <a:latin typeface="Verdana" pitchFamily="34" charset="0"/>
              </a:rPr>
              <a:t> Moore, world-famous </a:t>
            </a:r>
            <a:r>
              <a:rPr lang="en-US" sz="1100" dirty="0" smtClean="0">
                <a:latin typeface="Verdana" pitchFamily="34" charset="0"/>
              </a:rPr>
              <a:t>banana-eater extraordinaire. I’ll be on TV. I’ll be in the movies. I’ll win my bets.</a:t>
            </a:r>
          </a:p>
          <a:p>
            <a:endParaRPr lang="en-US" sz="1100" dirty="0" smtClean="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04800"/>
            <a:ext cx="4267200" cy="701040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RUNNING WITH THE PACK </a:t>
            </a:r>
            <a:r>
              <a:rPr lang="en-US" sz="1400" dirty="0" smtClean="0">
                <a:latin typeface="Verdana" pitchFamily="34" charset="0"/>
              </a:rPr>
              <a:t>  </a:t>
            </a:r>
            <a:r>
              <a:rPr lang="en-US" sz="1100" dirty="0" smtClean="0">
                <a:latin typeface="Verdana" pitchFamily="34" charset="0"/>
              </a:rPr>
              <a:t>(INFORMATIONAL TEXT)</a:t>
            </a:r>
          </a:p>
          <a:p>
            <a:endParaRPr lang="en-US" sz="1000" dirty="0" smtClean="0">
              <a:latin typeface="Verdana" pitchFamily="34" charset="0"/>
            </a:endParaRPr>
          </a:p>
          <a:p>
            <a:pPr>
              <a:tabLst>
                <a:tab pos="225425" algn="l"/>
              </a:tabLst>
            </a:pPr>
            <a:r>
              <a:rPr lang="en-US" sz="1000" dirty="0" smtClean="0">
                <a:latin typeface="Verdana" pitchFamily="34" charset="0"/>
              </a:rPr>
              <a:t>	</a:t>
            </a:r>
            <a:r>
              <a:rPr lang="en-US" sz="1100" dirty="0" smtClean="0">
                <a:latin typeface="Verdana" pitchFamily="34" charset="0"/>
              </a:rPr>
              <a:t>IN A WELL-KNOWN FAIRY TALE, the Big Bad Wolf tries to eat up Little Red Riding Hood. This story is one of many</a:t>
            </a:r>
          </a:p>
          <a:p>
            <a:r>
              <a:rPr lang="en-US" sz="1100" dirty="0" smtClean="0">
                <a:latin typeface="Verdana" pitchFamily="34" charset="0"/>
              </a:rPr>
              <a:t>that have caused people to misunderstand and fear wolves. The truth is that healthy wolves do not attack people. Scientists say wolves tend to be intelligent and shy. They live in groups called packs, and cooperate to survive. </a:t>
            </a:r>
          </a:p>
          <a:p>
            <a:endParaRPr lang="en-US" sz="1100" dirty="0" smtClean="0">
              <a:latin typeface="Verdana" pitchFamily="34" charset="0"/>
            </a:endParaRPr>
          </a:p>
          <a:p>
            <a:pPr>
              <a:tabLst>
                <a:tab pos="225425" algn="l"/>
              </a:tabLst>
            </a:pPr>
            <a:r>
              <a:rPr lang="en-US" sz="1100" dirty="0" smtClean="0">
                <a:latin typeface="Verdana" pitchFamily="34" charset="0"/>
              </a:rPr>
              <a:t>	Wolves are the largest wild members of the dog family. Gray wolves live in parts of North America, Europe, and Asia—usually in packs with no more than eight members. A pack includes a head male and female, their young, and sometimes other adults. The head male usually decides when and what to hunt, and he settles fights. The head female leads the other females, the young, and sometimes the weaker males. The leaders and other pack members communicate by using facial expressions, body postures, and sounds. For example, by standing tall with its ears erect and tail held high, a leader says: “I’m boss.” By crouching and lowering its ears and tail, a follower replies: “I know.” </a:t>
            </a:r>
          </a:p>
          <a:p>
            <a:endParaRPr lang="en-US" sz="1100" dirty="0" smtClean="0">
              <a:latin typeface="Verdana" pitchFamily="34" charset="0"/>
            </a:endParaRPr>
          </a:p>
          <a:p>
            <a:pPr>
              <a:tabLst>
                <a:tab pos="225425" algn="l"/>
              </a:tabLst>
            </a:pPr>
            <a:r>
              <a:rPr lang="en-US" sz="1100" dirty="0" smtClean="0">
                <a:latin typeface="Verdana" pitchFamily="34" charset="0"/>
              </a:rPr>
              <a:t>	Usually only the head male and female have pups. But all pack members help raise the young. The mother gives birth to about six pups in a den underground, in a rock crevice, or under a fallen tree. She feeds them milk from her body. As the pups grow older, all the adults help feed them by bringing up meat they have swallowed. The whole pack plays with the pups and guards them against bears and other enemies. </a:t>
            </a:r>
          </a:p>
          <a:p>
            <a:endParaRPr lang="en-US" sz="1100" dirty="0" smtClean="0">
              <a:latin typeface="Verdana" pitchFamily="34" charset="0"/>
            </a:endParaRPr>
          </a:p>
          <a:p>
            <a:pPr>
              <a:tabLst>
                <a:tab pos="225425" algn="l"/>
              </a:tabLst>
            </a:pPr>
            <a:r>
              <a:rPr lang="en-US" sz="1100" dirty="0" smtClean="0">
                <a:latin typeface="Verdana" pitchFamily="34" charset="0"/>
              </a:rPr>
              <a:t>	Wolves will eat small mammals, lizards, and fruit, but they feed mainly on animals larger than themselves, such as deer and moose. Hunting large prey usually requires group efforts for success. However, even a group hunt may fail, and the wolves may have to go days without eating. </a:t>
            </a:r>
          </a:p>
        </p:txBody>
      </p:sp>
      <p:sp>
        <p:nvSpPr>
          <p:cNvPr id="5" name="Rectangle 4"/>
          <p:cNvSpPr/>
          <p:nvPr/>
        </p:nvSpPr>
        <p:spPr>
          <a:xfrm>
            <a:off x="5638800" y="2209800"/>
            <a:ext cx="3886200" cy="5078313"/>
          </a:xfrm>
          <a:prstGeom prst="rect">
            <a:avLst/>
          </a:prstGeom>
        </p:spPr>
        <p:txBody>
          <a:bodyPr wrap="square">
            <a:spAutoFit/>
          </a:bodyPr>
          <a:lstStyle/>
          <a:p>
            <a:r>
              <a:rPr lang="en-US" sz="1000" b="1" i="1" dirty="0" smtClean="0">
                <a:effectLst>
                  <a:outerShdw blurRad="38100" dist="38100" dir="2700000" algn="tl">
                    <a:srgbClr val="000000">
                      <a:alpha val="43137"/>
                    </a:srgbClr>
                  </a:outerShdw>
                </a:effectLst>
                <a:latin typeface="Verdana" pitchFamily="34" charset="0"/>
              </a:rPr>
              <a:t>RUNNING WITH THE PACK</a:t>
            </a:r>
          </a:p>
          <a:p>
            <a:endParaRPr lang="en-US" sz="900" b="1" i="1" u="sng" dirty="0" smtClean="0">
              <a:effectLst>
                <a:outerShdw blurRad="38100" dist="38100" dir="2700000" algn="tl">
                  <a:srgbClr val="000000">
                    <a:alpha val="43137"/>
                  </a:srgbClr>
                </a:outerShdw>
              </a:effectLst>
              <a:latin typeface="Verdana" pitchFamily="34" charset="0"/>
            </a:endParaRPr>
          </a:p>
          <a:p>
            <a:endParaRPr lang="en-US" sz="900" b="1" dirty="0" smtClean="0">
              <a:latin typeface="Verdana" pitchFamily="34" charset="0"/>
            </a:endParaRPr>
          </a:p>
          <a:p>
            <a:pPr marL="228600" indent="-228600">
              <a:buFont typeface="+mj-lt"/>
              <a:buAutoNum type="arabicPeriod" startAt="4"/>
            </a:pPr>
            <a:r>
              <a:rPr lang="en-US" sz="900" dirty="0" smtClean="0">
                <a:latin typeface="Verdana" pitchFamily="34" charset="0"/>
              </a:rPr>
              <a:t>If this article were to continue, the next part would most likely be about:</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other animals that are endangered.</a:t>
            </a:r>
          </a:p>
          <a:p>
            <a:pPr marL="466725" indent="-228600">
              <a:buFont typeface="+mj-lt"/>
              <a:buAutoNum type="alphaUcPeriod"/>
            </a:pPr>
            <a:r>
              <a:rPr lang="en-US" sz="900" dirty="0" smtClean="0">
                <a:latin typeface="Verdana" pitchFamily="34" charset="0"/>
              </a:rPr>
              <a:t>more famous stories that have wolves as characters.</a:t>
            </a:r>
          </a:p>
          <a:p>
            <a:pPr marL="466725" indent="-228600">
              <a:buFont typeface="+mj-lt"/>
              <a:buAutoNum type="alphaUcPeriod"/>
            </a:pPr>
            <a:r>
              <a:rPr lang="en-US" sz="900" dirty="0" smtClean="0">
                <a:latin typeface="Verdana" pitchFamily="34" charset="0"/>
              </a:rPr>
              <a:t>what different sorts of wolf howls might mean.</a:t>
            </a:r>
          </a:p>
          <a:p>
            <a:pPr marL="466725" indent="-228600">
              <a:buFont typeface="+mj-lt"/>
              <a:buAutoNum type="alphaUcPeriod"/>
            </a:pPr>
            <a:r>
              <a:rPr lang="en-US" sz="900" dirty="0" smtClean="0">
                <a:latin typeface="Verdana" pitchFamily="34" charset="0"/>
              </a:rPr>
              <a:t>which zoos have the best wolf exhibits.</a:t>
            </a:r>
          </a:p>
          <a:p>
            <a:endParaRPr lang="en-US" sz="900" dirty="0" smtClean="0">
              <a:latin typeface="Verdana" pitchFamily="34" charset="0"/>
            </a:endParaRPr>
          </a:p>
          <a:p>
            <a:pPr marL="228600" indent="-228600">
              <a:buFont typeface="+mj-lt"/>
              <a:buAutoNum type="arabicPeriod" startAt="5"/>
            </a:pPr>
            <a:r>
              <a:rPr lang="en-US" sz="900" dirty="0" smtClean="0">
                <a:latin typeface="Verdana" pitchFamily="34" charset="0"/>
              </a:rPr>
              <a:t>Wolves are endangered now because:</a:t>
            </a:r>
          </a:p>
          <a:p>
            <a:endParaRPr lang="en-US" sz="900" dirty="0" smtClean="0">
              <a:latin typeface="Verdana" pitchFamily="34" charset="0"/>
            </a:endParaRPr>
          </a:p>
          <a:p>
            <a:pPr marL="463550" indent="-238125">
              <a:buFont typeface="+mj-lt"/>
              <a:buAutoNum type="alphaUcPeriod"/>
            </a:pPr>
            <a:r>
              <a:rPr lang="en-US" sz="900" dirty="0" smtClean="0">
                <a:latin typeface="Verdana" pitchFamily="34" charset="0"/>
              </a:rPr>
              <a:t>weather has become too cold and many wolves have frozen.</a:t>
            </a:r>
          </a:p>
          <a:p>
            <a:pPr marL="463550" indent="-238125">
              <a:buFont typeface="+mj-lt"/>
              <a:buAutoNum type="alphaUcPeriod"/>
            </a:pPr>
            <a:r>
              <a:rPr lang="en-US" sz="900" dirty="0" smtClean="0">
                <a:latin typeface="Verdana" pitchFamily="34" charset="0"/>
              </a:rPr>
              <a:t>people have shot all the wolves to protect themselves.</a:t>
            </a:r>
          </a:p>
          <a:p>
            <a:pPr marL="463550" indent="-238125">
              <a:buFont typeface="+mj-lt"/>
              <a:buAutoNum type="alphaUcPeriod"/>
            </a:pPr>
            <a:r>
              <a:rPr lang="en-US" sz="900" dirty="0" smtClean="0">
                <a:latin typeface="Verdana" pitchFamily="34" charset="0"/>
              </a:rPr>
              <a:t>bears and cougars have killed many wolves.</a:t>
            </a:r>
          </a:p>
          <a:p>
            <a:pPr marL="463550" indent="-238125">
              <a:buFont typeface="+mj-lt"/>
              <a:buAutoNum type="alphaUcPeriod"/>
            </a:pPr>
            <a:r>
              <a:rPr lang="en-US" sz="900" dirty="0" smtClean="0">
                <a:latin typeface="Verdana" pitchFamily="34" charset="0"/>
              </a:rPr>
              <a:t>too many people have invaded the wolves’ territory.</a:t>
            </a:r>
          </a:p>
          <a:p>
            <a:endParaRPr lang="en-US" sz="900" dirty="0" smtClean="0">
              <a:latin typeface="Verdana" pitchFamily="34" charset="0"/>
            </a:endParaRPr>
          </a:p>
          <a:p>
            <a:pPr marL="228600" indent="-228600">
              <a:buFont typeface="+mj-lt"/>
              <a:buAutoNum type="arabicPeriod" startAt="6"/>
            </a:pPr>
            <a:r>
              <a:rPr lang="en-US" sz="900" dirty="0" smtClean="0">
                <a:latin typeface="Verdana" pitchFamily="34" charset="0"/>
              </a:rPr>
              <a:t>The main idea the author wants us to get from reading this article is that wolves:</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work closely together in packs in order to survive.</a:t>
            </a:r>
          </a:p>
          <a:p>
            <a:pPr marL="466725" indent="-228600">
              <a:buFont typeface="+mj-lt"/>
              <a:buAutoNum type="alphaUcPeriod"/>
            </a:pPr>
            <a:r>
              <a:rPr lang="en-US" sz="900" dirty="0" smtClean="0">
                <a:latin typeface="Verdana" pitchFamily="34" charset="0"/>
              </a:rPr>
              <a:t>used to live in many parts of North America.</a:t>
            </a:r>
          </a:p>
          <a:p>
            <a:pPr marL="466725" indent="-228600">
              <a:buFont typeface="+mj-lt"/>
              <a:buAutoNum type="alphaUcPeriod"/>
            </a:pPr>
            <a:r>
              <a:rPr lang="en-US" sz="900" dirty="0" smtClean="0">
                <a:latin typeface="Verdana" pitchFamily="34" charset="0"/>
              </a:rPr>
              <a:t>are dangerous if you don’t know how to treat them.</a:t>
            </a:r>
          </a:p>
          <a:p>
            <a:pPr marL="466725" indent="-228600">
              <a:buFont typeface="+mj-lt"/>
              <a:buAutoNum type="alphaUcPeriod"/>
            </a:pPr>
            <a:r>
              <a:rPr lang="en-US" sz="900" dirty="0" smtClean="0">
                <a:latin typeface="Verdana" pitchFamily="34" charset="0"/>
              </a:rPr>
              <a:t>are an endangered species because they need help hunting.</a:t>
            </a:r>
          </a:p>
          <a:p>
            <a:endParaRPr lang="en-US" sz="900" dirty="0" smtClean="0">
              <a:latin typeface="Verdana" pitchFamily="34" charset="0"/>
            </a:endParaRPr>
          </a:p>
          <a:p>
            <a:pPr marL="228600" indent="-228600">
              <a:buAutoNum type="arabicPeriod" startAt="10"/>
            </a:pPr>
            <a:endParaRPr lang="en-US" sz="900" dirty="0" smtClean="0">
              <a:latin typeface="Verdana" pitchFamily="34" charset="0"/>
            </a:endParaRPr>
          </a:p>
          <a:p>
            <a:pPr marL="228600" indent="-228600">
              <a:buFont typeface="+mj-lt"/>
              <a:buAutoNum type="arabicPeriod" startAt="7"/>
            </a:pPr>
            <a:r>
              <a:rPr lang="en-US" sz="900" dirty="0" smtClean="0">
                <a:latin typeface="Verdana" pitchFamily="34" charset="0"/>
              </a:rPr>
              <a:t>The fact that you hear but don’t see wolves is implied:</a:t>
            </a:r>
          </a:p>
          <a:p>
            <a:pPr marL="228600" indent="-228600">
              <a:buAutoNum type="arabicPeriod" startAt="7"/>
            </a:pPr>
            <a:endParaRPr lang="en-US" sz="900" dirty="0" smtClean="0">
              <a:latin typeface="Verdana" pitchFamily="34" charset="0"/>
            </a:endParaRPr>
          </a:p>
          <a:p>
            <a:pPr marL="466725" indent="-228600">
              <a:buAutoNum type="alphaUcPeriod"/>
            </a:pPr>
            <a:r>
              <a:rPr lang="en-US" sz="900" dirty="0" smtClean="0">
                <a:latin typeface="Verdana" pitchFamily="34" charset="0"/>
              </a:rPr>
              <a:t>because wolves are shy.</a:t>
            </a:r>
          </a:p>
          <a:p>
            <a:pPr marL="466725" indent="-228600">
              <a:buAutoNum type="alphaUcPeriod"/>
            </a:pPr>
            <a:r>
              <a:rPr lang="en-US" sz="900" dirty="0" smtClean="0">
                <a:latin typeface="Verdana" pitchFamily="34" charset="0"/>
              </a:rPr>
              <a:t>wolves camouflage themselves.</a:t>
            </a:r>
          </a:p>
          <a:p>
            <a:pPr marL="466725" indent="-228600">
              <a:buAutoNum type="alphaUcPeriod"/>
            </a:pPr>
            <a:r>
              <a:rPr lang="en-US" sz="900" dirty="0" smtClean="0">
                <a:latin typeface="Verdana" pitchFamily="34" charset="0"/>
              </a:rPr>
              <a:t>wolves only howl in packs.</a:t>
            </a:r>
          </a:p>
          <a:p>
            <a:pPr marL="466725" indent="-228600">
              <a:buAutoNum type="alphaUcPeriod"/>
            </a:pPr>
            <a:r>
              <a:rPr lang="en-US" sz="900" dirty="0" smtClean="0">
                <a:latin typeface="Verdana" pitchFamily="34" charset="0"/>
              </a:rPr>
              <a:t>because wolves rarely howl.</a:t>
            </a:r>
          </a:p>
          <a:p>
            <a:pPr marL="228600" indent="-228600">
              <a:buAutoNum type="alphaUcPeriod"/>
            </a:pPr>
            <a:endParaRPr lang="en-US" sz="900" dirty="0" smtClean="0">
              <a:latin typeface="Verdana" pitchFamily="34" charset="0"/>
            </a:endParaRPr>
          </a:p>
        </p:txBody>
      </p:sp>
      <p:pic>
        <p:nvPicPr>
          <p:cNvPr id="6" name="Picture 2"/>
          <p:cNvPicPr>
            <a:picLocks noChangeAspect="1" noChangeArrowheads="1"/>
          </p:cNvPicPr>
          <p:nvPr/>
        </p:nvPicPr>
        <p:blipFill>
          <a:blip r:embed="rId3" cstate="print"/>
          <a:srcRect/>
          <a:stretch>
            <a:fillRect/>
          </a:stretch>
        </p:blipFill>
        <p:spPr bwMode="auto">
          <a:xfrm>
            <a:off x="8229600" y="6584926"/>
            <a:ext cx="1143000" cy="654074"/>
          </a:xfrm>
          <a:prstGeom prst="rect">
            <a:avLst/>
          </a:prstGeom>
          <a:noFill/>
          <a:ln w="9525">
            <a:noFill/>
            <a:miter lim="800000"/>
            <a:headEnd/>
            <a:tailEnd/>
          </a:ln>
        </p:spPr>
      </p:pic>
      <p:sp>
        <p:nvSpPr>
          <p:cNvPr id="7" name="Rectangle 6"/>
          <p:cNvSpPr/>
          <p:nvPr/>
        </p:nvSpPr>
        <p:spPr>
          <a:xfrm>
            <a:off x="5562600" y="381000"/>
            <a:ext cx="4038600" cy="1615827"/>
          </a:xfrm>
          <a:prstGeom prst="rect">
            <a:avLst/>
          </a:prstGeom>
        </p:spPr>
        <p:txBody>
          <a:bodyPr wrap="square">
            <a:spAutoFit/>
          </a:bodyPr>
          <a:lstStyle/>
          <a:p>
            <a:pPr>
              <a:tabLst>
                <a:tab pos="225425" algn="l"/>
              </a:tabLst>
            </a:pPr>
            <a:r>
              <a:rPr lang="en-US" sz="1100" dirty="0" smtClean="0">
                <a:latin typeface="Verdana" pitchFamily="34" charset="0"/>
              </a:rPr>
              <a:t>	Wolves once roamed most of North America. But as people settled the land the wolves occupied, many wolves were killed. Today, gray wolves still occupy much of Canada, but they are considered endangered in most of the United States. They can be found in Alaska, Minnesota, Michigan, Montana, and Wisconsin. Because wolves are shy, you probably won’t see them if you visit these areas. But you may hear their howls echoing through the wilderness.</a:t>
            </a:r>
            <a:endParaRPr lang="en-US" sz="11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1401</Words>
  <Application>Microsoft Office PowerPoint</Application>
  <PresentationFormat>Custom</PresentationFormat>
  <Paragraphs>244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107</cp:revision>
  <dcterms:created xsi:type="dcterms:W3CDTF">2010-03-15T16:13:22Z</dcterms:created>
  <dcterms:modified xsi:type="dcterms:W3CDTF">2012-01-25T02:36:43Z</dcterms:modified>
</cp:coreProperties>
</file>