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DDFF"/>
    <a:srgbClr val="FFCCFF"/>
    <a:srgbClr val="E5F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05" autoAdjust="0"/>
    <p:restoredTop sz="94609" autoAdjust="0"/>
  </p:normalViewPr>
  <p:slideViewPr>
    <p:cSldViewPr>
      <p:cViewPr>
        <p:scale>
          <a:sx n="89" d="100"/>
          <a:sy n="89" d="100"/>
        </p:scale>
        <p:origin x="-78" y="-384"/>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066800"/>
            <a:ext cx="4038600" cy="677108"/>
          </a:xfrm>
          <a:prstGeom prst="rect">
            <a:avLst/>
          </a:prstGeom>
          <a:noFill/>
          <a:ln w="9525">
            <a:noFill/>
            <a:miter lim="800000"/>
            <a:headEnd/>
            <a:tailEnd/>
          </a:ln>
        </p:spPr>
        <p:txBody>
          <a:bodyPr wrap="square">
            <a:spAutoFit/>
          </a:bodyPr>
          <a:lstStyle/>
          <a:p>
            <a:pPr algn="ctr" defTabSz="1017588">
              <a:defRPr/>
            </a:pPr>
            <a:r>
              <a:rPr lang="en-US" sz="1600" b="1" i="1" dirty="0" smtClean="0">
                <a:effectLst>
                  <a:outerShdw blurRad="38100" dist="38100" dir="2700000" algn="tl">
                    <a:srgbClr val="C0C0C0"/>
                  </a:outerShdw>
                </a:effectLst>
                <a:latin typeface="Verdana" pitchFamily="34" charset="0"/>
              </a:rPr>
              <a:t>Measurement</a:t>
            </a:r>
          </a:p>
          <a:p>
            <a:pPr algn="ctr" defTabSz="1017588">
              <a:defRPr/>
            </a:pPr>
            <a:r>
              <a:rPr lang="en-US" sz="1100" dirty="0" smtClean="0">
                <a:effectLst>
                  <a:outerShdw blurRad="38100" dist="38100" dir="2700000" algn="tl">
                    <a:srgbClr val="C0C0C0"/>
                  </a:outerShdw>
                </a:effectLst>
                <a:latin typeface="Verdana" pitchFamily="34" charset="0"/>
              </a:rPr>
              <a:t>(Justify area measure with model, find areas of complex shapes)</a:t>
            </a:r>
            <a:endParaRPr lang="en-US" sz="1100" dirty="0" smtClean="0">
              <a:latin typeface="Verdana" pitchFamily="34" charset="0"/>
            </a:endParaRP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638800" y="3810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4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791200" y="68580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15000" y="243840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[4.3.5-4.3.6]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562600" y="18288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#9</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685800" y="1295400"/>
            <a:ext cx="40386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[4.3.5-4.3.6)</a:t>
            </a:r>
            <a:endParaRPr lang="en-US" sz="1000" dirty="0" smtClean="0">
              <a:effectLst>
                <a:outerShdw blurRad="38100" dist="38100" dir="2700000" algn="tl">
                  <a:srgbClr val="000000">
                    <a:alpha val="43137"/>
                  </a:srgbClr>
                </a:outerShdw>
              </a:effectLst>
              <a:latin typeface="Verdana" pitchFamily="34" charset="0"/>
            </a:endParaRPr>
          </a:p>
        </p:txBody>
      </p:sp>
      <p:sp>
        <p:nvSpPr>
          <p:cNvPr id="16" name="TextBox 15"/>
          <p:cNvSpPr txBox="1"/>
          <p:nvPr/>
        </p:nvSpPr>
        <p:spPr>
          <a:xfrm>
            <a:off x="609600" y="3505200"/>
            <a:ext cx="4343400" cy="2092881"/>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 </a:t>
            </a:r>
          </a:p>
          <a:p>
            <a:endParaRPr lang="en-US" sz="1000" b="1" dirty="0" smtClean="0">
              <a:effectLst>
                <a:outerShdw blurRad="38100" dist="38100" dir="2700000" algn="tl">
                  <a:srgbClr val="000000">
                    <a:alpha val="43137"/>
                  </a:srgbClr>
                </a:outerShdw>
              </a:effectLst>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4.3.5</a:t>
            </a:r>
          </a:p>
          <a:p>
            <a:pPr marL="458788" indent="-228600">
              <a:buFont typeface="+mj-lt"/>
              <a:buAutoNum type="arabicPeriod"/>
            </a:pPr>
            <a:r>
              <a:rPr lang="en-US" sz="1000" dirty="0" smtClean="0">
                <a:latin typeface="Verdana" pitchFamily="34" charset="0"/>
              </a:rPr>
              <a:t>What is the formula for finding the area of a rectangle?</a:t>
            </a:r>
          </a:p>
          <a:p>
            <a:pPr marL="458788" indent="-228600">
              <a:buFont typeface="+mj-lt"/>
              <a:buAutoNum type="arabicPeriod"/>
            </a:pPr>
            <a:r>
              <a:rPr lang="en-US" sz="1000" dirty="0" smtClean="0">
                <a:latin typeface="Verdana" pitchFamily="34" charset="0"/>
              </a:rPr>
              <a:t>Multiplication can be used to determine the area of a rectangle.</a:t>
            </a:r>
          </a:p>
          <a:p>
            <a:pPr marL="228600" indent="-228600">
              <a:buFont typeface="+mj-lt"/>
              <a:buAutoNum type="arabicPeriod"/>
            </a:pPr>
            <a:endParaRPr lang="en-US" sz="1000" dirty="0" smtClean="0">
              <a:latin typeface="Verdana" pitchFamily="34" charset="0"/>
            </a:endParaRPr>
          </a:p>
          <a:p>
            <a:pPr marL="228600" indent="-228600"/>
            <a:r>
              <a:rPr lang="en-US" sz="1000" b="1" u="sng" dirty="0" smtClean="0">
                <a:effectLst>
                  <a:outerShdw blurRad="38100" dist="38100" dir="2700000" algn="tl">
                    <a:srgbClr val="000000">
                      <a:alpha val="43137"/>
                    </a:srgbClr>
                  </a:outerShdw>
                </a:effectLst>
                <a:latin typeface="Verdana" pitchFamily="34" charset="0"/>
              </a:rPr>
              <a:t>4.3.6</a:t>
            </a:r>
          </a:p>
          <a:p>
            <a:pPr marL="458788" indent="-228600">
              <a:buFont typeface="+mj-lt"/>
              <a:buAutoNum type="arabicPeriod"/>
            </a:pPr>
            <a:r>
              <a:rPr lang="en-US" sz="1000" dirty="0" smtClean="0">
                <a:latin typeface="Verdana" pitchFamily="34" charset="0"/>
              </a:rPr>
              <a:t>How can you divide the area of a complex shape into small rectangles to detetermine the area of the whole shape?</a:t>
            </a:r>
          </a:p>
          <a:p>
            <a:pPr marL="228600" indent="-228600"/>
            <a:endParaRPr lang="en-US" sz="1000" dirty="0" smtClean="0">
              <a:latin typeface="Verdana" pitchFamily="34" charset="0"/>
            </a:endParaRPr>
          </a:p>
        </p:txBody>
      </p:sp>
      <p:sp>
        <p:nvSpPr>
          <p:cNvPr id="18" name="TextBox 17"/>
          <p:cNvSpPr txBox="1"/>
          <p:nvPr/>
        </p:nvSpPr>
        <p:spPr>
          <a:xfrm>
            <a:off x="457200" y="381000"/>
            <a:ext cx="4419600" cy="646331"/>
          </a:xfrm>
          <a:prstGeom prst="rect">
            <a:avLst/>
          </a:prstGeom>
          <a:noFill/>
        </p:spPr>
        <p:txBody>
          <a:bodyPr wrap="square" rtlCol="0">
            <a:spAutoFit/>
          </a:bodyPr>
          <a:lstStyle/>
          <a:p>
            <a:r>
              <a:rPr lang="en-US" sz="1400" b="1" i="1" dirty="0" smtClean="0">
                <a:effectLst>
                  <a:outerShdw blurRad="38100" dist="38100" dir="2700000" algn="tl">
                    <a:srgbClr val="000000">
                      <a:alpha val="43137"/>
                    </a:srgbClr>
                  </a:outerShdw>
                </a:effectLst>
                <a:latin typeface="Verdana" pitchFamily="34" charset="0"/>
              </a:rPr>
              <a:t>Teacher Information. . . </a:t>
            </a:r>
            <a:r>
              <a:rPr lang="en-US" sz="1100" i="1" dirty="0" smtClean="0">
                <a:latin typeface="Verdana" pitchFamily="34" charset="0"/>
              </a:rPr>
              <a:t>4</a:t>
            </a:r>
            <a:r>
              <a:rPr lang="en-US" sz="1100" i="1" baseline="30000" dirty="0" smtClean="0">
                <a:latin typeface="Verdana" pitchFamily="34" charset="0"/>
              </a:rPr>
              <a:t>th</a:t>
            </a:r>
            <a:r>
              <a:rPr lang="en-US" sz="1100" i="1" dirty="0" smtClean="0">
                <a:latin typeface="Verdana" pitchFamily="34" charset="0"/>
              </a:rPr>
              <a:t> Grade all standards in </a:t>
            </a:r>
            <a:r>
              <a:rPr lang="en-US" sz="1100" b="1" i="1" u="sng" dirty="0" smtClean="0">
                <a:latin typeface="Verdana" pitchFamily="34" charset="0"/>
              </a:rPr>
              <a:t>4.3.5-4.3.6</a:t>
            </a:r>
            <a:r>
              <a:rPr lang="en-US" sz="1100" i="1" dirty="0" smtClean="0">
                <a:latin typeface="Verdana" pitchFamily="34" charset="0"/>
              </a:rPr>
              <a:t> (Justify area measure with model, find areas of complex shapes)will be assessed in 2010-2011.  </a:t>
            </a:r>
            <a:endParaRPr lang="en-US" sz="1100" b="1" i="1" dirty="0">
              <a:effectLst>
                <a:outerShdw blurRad="38100" dist="38100" dir="2700000" algn="tl">
                  <a:srgbClr val="000000">
                    <a:alpha val="43137"/>
                  </a:srgbClr>
                </a:outerShdw>
              </a:effectLst>
              <a:latin typeface="Verdana" pitchFamily="34" charset="0"/>
            </a:endParaRPr>
          </a:p>
        </p:txBody>
      </p:sp>
      <p:graphicFrame>
        <p:nvGraphicFramePr>
          <p:cNvPr id="20" name="Table 19"/>
          <p:cNvGraphicFramePr>
            <a:graphicFrameLocks noGrp="1"/>
          </p:cNvGraphicFramePr>
          <p:nvPr/>
        </p:nvGraphicFramePr>
        <p:xfrm>
          <a:off x="5791200" y="3048000"/>
          <a:ext cx="3657600" cy="3597523"/>
        </p:xfrm>
        <a:graphic>
          <a:graphicData uri="http://schemas.openxmlformats.org/drawingml/2006/table">
            <a:tbl>
              <a:tblPr/>
              <a:tblGrid>
                <a:gridCol w="3657600"/>
              </a:tblGrid>
              <a:tr h="345478">
                <a:tc>
                  <a:txBody>
                    <a:bodyPr/>
                    <a:lstStyle/>
                    <a:p>
                      <a:pPr algn="l" fontAlgn="t"/>
                      <a:r>
                        <a:rPr lang="en-US" sz="1000" b="1" i="0" u="sng" strike="noStrike" dirty="0" smtClean="0">
                          <a:solidFill>
                            <a:srgbClr val="000000"/>
                          </a:solidFill>
                          <a:latin typeface="Calibri"/>
                        </a:rPr>
                        <a:t>  4.3:  </a:t>
                      </a:r>
                      <a:r>
                        <a:rPr lang="en-US" sz="1000" b="0" i="0" u="none" strike="noStrike" dirty="0" smtClean="0">
                          <a:solidFill>
                            <a:srgbClr val="000000"/>
                          </a:solidFill>
                          <a:latin typeface="Calibri"/>
                        </a:rPr>
                        <a:t>Understanding of area and determining the areas of two dimensional shapes.</a:t>
                      </a:r>
                      <a:endParaRPr lang="en-US" sz="10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1256">
                <a:tc>
                  <a:txBody>
                    <a:bodyPr/>
                    <a:lstStyle/>
                    <a:p>
                      <a:pPr algn="l" fontAlgn="t"/>
                      <a:r>
                        <a:rPr lang="en-US" sz="800" b="0" i="0" u="none" strike="noStrike" dirty="0">
                          <a:solidFill>
                            <a:srgbClr val="000000"/>
                          </a:solidFill>
                          <a:latin typeface="Verdana" pitchFamily="34" charset="0"/>
                        </a:rPr>
                        <a:t>4.3.1 Recognize area as an attribute of two-dimensional regions.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86686">
                <a:tc>
                  <a:txBody>
                    <a:bodyPr/>
                    <a:lstStyle/>
                    <a:p>
                      <a:pPr algn="l" fontAlgn="t"/>
                      <a:r>
                        <a:rPr lang="en-US" sz="800" b="0" i="0" u="none" strike="noStrike" dirty="0">
                          <a:solidFill>
                            <a:srgbClr val="000000"/>
                          </a:solidFill>
                          <a:latin typeface="Verdana" pitchFamily="34" charset="0"/>
                        </a:rPr>
                        <a:t>4.3.2  Determine area by finding the total number of same-sized units of area that </a:t>
                      </a:r>
                      <a:r>
                        <a:rPr lang="en-US" sz="800" b="0" i="0" u="none" strike="noStrike" dirty="0" smtClean="0">
                          <a:solidFill>
                            <a:srgbClr val="000000"/>
                          </a:solidFill>
                          <a:latin typeface="Verdana" pitchFamily="34" charset="0"/>
                        </a:rPr>
                        <a:t>cover a </a:t>
                      </a:r>
                      <a:r>
                        <a:rPr lang="en-US" sz="800" b="0" i="0" u="none" strike="noStrike" dirty="0">
                          <a:solidFill>
                            <a:srgbClr val="000000"/>
                          </a:solidFill>
                          <a:latin typeface="Verdana" pitchFamily="34" charset="0"/>
                        </a:rPr>
                        <a:t>a shape without gaps or overlaps.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3715">
                <a:tc>
                  <a:txBody>
                    <a:bodyPr/>
                    <a:lstStyle/>
                    <a:p>
                      <a:pPr algn="l" fontAlgn="t"/>
                      <a:r>
                        <a:rPr lang="en-US" sz="800" b="0" i="0" u="none" strike="noStrike" dirty="0">
                          <a:solidFill>
                            <a:srgbClr val="000000"/>
                          </a:solidFill>
                          <a:latin typeface="Verdana" pitchFamily="34" charset="0"/>
                        </a:rPr>
                        <a:t>4.3.3 Recognize a square that is one unit on a side as the standard unit for measuring area.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82527">
                <a:tc>
                  <a:txBody>
                    <a:bodyPr/>
                    <a:lstStyle/>
                    <a:p>
                      <a:pPr algn="l" fontAlgn="t"/>
                      <a:r>
                        <a:rPr lang="en-US" sz="800" b="0" i="0" u="none" strike="noStrike" dirty="0">
                          <a:solidFill>
                            <a:srgbClr val="000000"/>
                          </a:solidFill>
                          <a:latin typeface="Verdana"/>
                        </a:rPr>
                        <a:t>4.3.4  Determine the appropriate units, strategies, and tools to solving problems that involve estimating or measuring areas.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2540">
                <a:tc>
                  <a:txBody>
                    <a:bodyPr/>
                    <a:lstStyle/>
                    <a:p>
                      <a:pPr algn="l" fontAlgn="t"/>
                      <a:r>
                        <a:rPr lang="en-US" sz="1000" b="1" i="0" u="none" strike="noStrike" dirty="0">
                          <a:solidFill>
                            <a:srgbClr val="000000"/>
                          </a:solidFill>
                          <a:effectLst>
                            <a:outerShdw blurRad="38100" dist="38100" dir="2700000" algn="tl">
                              <a:srgbClr val="000000">
                                <a:alpha val="43137"/>
                              </a:srgbClr>
                            </a:outerShdw>
                          </a:effectLst>
                          <a:latin typeface="Verdana"/>
                        </a:rPr>
                        <a:t>4.3.5  Connect area measure to the area model used to represent multiplication and use this to justify the formula for area of a rectangle.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algn="l" fontAlgn="t"/>
                      <a:r>
                        <a:rPr lang="en-US" sz="1000" b="1" i="0" u="none" strike="noStrike" dirty="0">
                          <a:solidFill>
                            <a:srgbClr val="000000"/>
                          </a:solidFill>
                          <a:effectLst>
                            <a:outerShdw blurRad="38100" dist="38100" dir="2700000" algn="tl">
                              <a:srgbClr val="000000">
                                <a:alpha val="43137"/>
                              </a:srgbClr>
                            </a:outerShdw>
                          </a:effectLst>
                          <a:latin typeface="Verdana"/>
                        </a:rPr>
                        <a:t>4.3.6  Find the areas of complex shapes that can be subdivided into rectangles.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7286">
                <a:tc>
                  <a:txBody>
                    <a:bodyPr/>
                    <a:lstStyle/>
                    <a:p>
                      <a:pPr algn="l" fontAlgn="t"/>
                      <a:r>
                        <a:rPr lang="en-US" sz="700" b="0" i="0" u="none" strike="noStrike" dirty="0">
                          <a:solidFill>
                            <a:srgbClr val="000000"/>
                          </a:solidFill>
                          <a:latin typeface="Verdana"/>
                        </a:rPr>
                        <a:t>4.3.7  Solve problems involving perimeters and areas of rectangles and squares.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0835">
                <a:tc>
                  <a:txBody>
                    <a:bodyPr/>
                    <a:lstStyle/>
                    <a:p>
                      <a:pPr algn="l" fontAlgn="t"/>
                      <a:r>
                        <a:rPr lang="en-US" sz="700" b="0" i="0" u="none" strike="noStrike" dirty="0">
                          <a:solidFill>
                            <a:srgbClr val="000000"/>
                          </a:solidFill>
                          <a:latin typeface="Verdana"/>
                        </a:rPr>
                        <a:t>4.3.8  Recognize that rectangles with the same area can have different perimeters and that can have different areas.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2" name="Table 21"/>
          <p:cNvGraphicFramePr>
            <a:graphicFrameLocks noGrp="1"/>
          </p:cNvGraphicFramePr>
          <p:nvPr/>
        </p:nvGraphicFramePr>
        <p:xfrm>
          <a:off x="914400" y="1981200"/>
          <a:ext cx="3581400" cy="1143000"/>
        </p:xfrm>
        <a:graphic>
          <a:graphicData uri="http://schemas.openxmlformats.org/drawingml/2006/table">
            <a:tbl>
              <a:tblPr/>
              <a:tblGrid>
                <a:gridCol w="3581400"/>
              </a:tblGrid>
              <a:tr h="683012">
                <a:tc>
                  <a:txBody>
                    <a:bodyPr/>
                    <a:lstStyle/>
                    <a:p>
                      <a:pPr algn="l" fontAlgn="t"/>
                      <a:r>
                        <a:rPr lang="en-US" sz="1000" b="1" i="0" u="none" strike="noStrike" dirty="0">
                          <a:solidFill>
                            <a:srgbClr val="000000"/>
                          </a:solidFill>
                          <a:effectLst>
                            <a:outerShdw blurRad="38100" dist="38100" dir="2700000" algn="tl">
                              <a:srgbClr val="000000">
                                <a:alpha val="43137"/>
                              </a:srgbClr>
                            </a:outerShdw>
                          </a:effectLst>
                          <a:latin typeface="Verdana"/>
                        </a:rPr>
                        <a:t>4.3.5  Connect area measure to the area model used to represent multiplication and use this to justify the formula for area of a rectangle.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988">
                <a:tc>
                  <a:txBody>
                    <a:bodyPr/>
                    <a:lstStyle/>
                    <a:p>
                      <a:pPr algn="l" fontAlgn="t"/>
                      <a:r>
                        <a:rPr lang="en-US" sz="1000" b="1" i="0" u="none" strike="noStrike" dirty="0">
                          <a:solidFill>
                            <a:srgbClr val="000000"/>
                          </a:solidFill>
                          <a:effectLst>
                            <a:outerShdw blurRad="38100" dist="38100" dir="2700000" algn="tl">
                              <a:srgbClr val="000000">
                                <a:alpha val="43137"/>
                              </a:srgbClr>
                            </a:outerShdw>
                          </a:effectLst>
                          <a:latin typeface="Verdana"/>
                        </a:rPr>
                        <a:t>4.3.6  Find the areas of complex shapes that can be subdivided into rectangles.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457200" y="6096000"/>
            <a:ext cx="4267200" cy="1107996"/>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845624" y="5256074"/>
            <a:ext cx="3603175"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2" name="TextBox 11"/>
          <p:cNvSpPr txBox="1"/>
          <p:nvPr/>
        </p:nvSpPr>
        <p:spPr>
          <a:xfrm>
            <a:off x="685800" y="5394573"/>
            <a:ext cx="38862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5" name="TextBox 14"/>
          <p:cNvSpPr txBox="1"/>
          <p:nvPr/>
        </p:nvSpPr>
        <p:spPr>
          <a:xfrm>
            <a:off x="6858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4.3.5)</a:t>
            </a:r>
            <a:endParaRPr lang="en-US" sz="700" dirty="0">
              <a:latin typeface="Verdana" pitchFamily="34" charset="0"/>
            </a:endParaRPr>
          </a:p>
        </p:txBody>
      </p:sp>
      <p:sp>
        <p:nvSpPr>
          <p:cNvPr id="23" name="TextBox 22"/>
          <p:cNvSpPr txBox="1"/>
          <p:nvPr/>
        </p:nvSpPr>
        <p:spPr>
          <a:xfrm>
            <a:off x="58674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4.3.5)</a:t>
            </a:r>
            <a:endParaRPr lang="en-US" sz="700" dirty="0">
              <a:latin typeface="Verdana" pitchFamily="34" charset="0"/>
            </a:endParaRPr>
          </a:p>
        </p:txBody>
      </p:sp>
      <p:sp>
        <p:nvSpPr>
          <p:cNvPr id="21" name="TextBox 20"/>
          <p:cNvSpPr txBox="1"/>
          <p:nvPr/>
        </p:nvSpPr>
        <p:spPr>
          <a:xfrm>
            <a:off x="533400" y="381000"/>
            <a:ext cx="4114800" cy="3693319"/>
          </a:xfrm>
          <a:prstGeom prst="rect">
            <a:avLst/>
          </a:prstGeom>
          <a:noFill/>
        </p:spPr>
        <p:txBody>
          <a:bodyPr wrap="square" rtlCol="0">
            <a:spAutoFit/>
          </a:bodyPr>
          <a:lstStyle/>
          <a:p>
            <a:pPr marL="228600" indent="-228600">
              <a:buFont typeface="+mj-lt"/>
              <a:buAutoNum type="arabicPeriod"/>
            </a:pPr>
            <a:r>
              <a:rPr lang="en-US" sz="1100" dirty="0" smtClean="0">
                <a:latin typeface="Verdana" pitchFamily="34" charset="0"/>
              </a:rPr>
              <a:t>What shape best represents a rectangle.</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569913" indent="-228600">
              <a:buFont typeface="+mj-lt"/>
              <a:buAutoNum type="alphaUcPeriod"/>
            </a:pPr>
            <a:r>
              <a:rPr lang="en-US" sz="1200" dirty="0" smtClean="0">
                <a:latin typeface="Verdana" pitchFamily="34" charset="0"/>
              </a:rPr>
              <a:t> </a:t>
            </a:r>
          </a:p>
          <a:p>
            <a:pPr marL="569913" indent="-228600">
              <a:buFont typeface="+mj-lt"/>
              <a:buAutoNum type="alphaUcPeriod"/>
            </a:pPr>
            <a:endParaRPr lang="en-US" sz="1200" dirty="0" smtClean="0">
              <a:latin typeface="Verdana" pitchFamily="34" charset="0"/>
            </a:endParaRPr>
          </a:p>
          <a:p>
            <a:pPr marL="569913" indent="-228600">
              <a:buFont typeface="+mj-lt"/>
              <a:buAutoNum type="alphaUcPeriod"/>
            </a:pPr>
            <a:endParaRPr lang="en-US" sz="1200" dirty="0" smtClean="0">
              <a:latin typeface="Verdana" pitchFamily="34" charset="0"/>
            </a:endParaRPr>
          </a:p>
          <a:p>
            <a:pPr marL="569913" indent="-228600">
              <a:buFont typeface="+mj-lt"/>
              <a:buAutoNum type="alphaUcPeriod"/>
            </a:pPr>
            <a:endParaRPr lang="en-US" sz="1200" dirty="0" smtClean="0">
              <a:latin typeface="Verdana" pitchFamily="34" charset="0"/>
            </a:endParaRPr>
          </a:p>
          <a:p>
            <a:pPr marL="569913" indent="-228600">
              <a:buFont typeface="+mj-lt"/>
              <a:buAutoNum type="alphaUcPeriod"/>
            </a:pPr>
            <a:r>
              <a:rPr lang="en-US" sz="1200" dirty="0" smtClean="0">
                <a:latin typeface="Verdana" pitchFamily="34" charset="0"/>
              </a:rPr>
              <a:t> </a:t>
            </a:r>
          </a:p>
          <a:p>
            <a:pPr marL="569913" indent="-228600">
              <a:buFont typeface="+mj-lt"/>
              <a:buAutoNum type="alphaUcPeriod"/>
            </a:pPr>
            <a:endParaRPr lang="en-US" sz="1200" dirty="0" smtClean="0">
              <a:latin typeface="Verdana" pitchFamily="34" charset="0"/>
            </a:endParaRPr>
          </a:p>
          <a:p>
            <a:pPr marL="569913" indent="-228600">
              <a:buFont typeface="+mj-lt"/>
              <a:buAutoNum type="alphaUcPeriod"/>
            </a:pPr>
            <a:endParaRPr lang="en-US" sz="1200" dirty="0" smtClean="0">
              <a:latin typeface="Verdana" pitchFamily="34" charset="0"/>
            </a:endParaRPr>
          </a:p>
          <a:p>
            <a:pPr marL="569913" indent="-228600">
              <a:buFont typeface="+mj-lt"/>
              <a:buAutoNum type="alphaUcPeriod"/>
            </a:pPr>
            <a:endParaRPr lang="en-US" sz="1200" dirty="0" smtClean="0">
              <a:latin typeface="Verdana" pitchFamily="34" charset="0"/>
            </a:endParaRPr>
          </a:p>
          <a:p>
            <a:pPr marL="569913" indent="-228600">
              <a:buFont typeface="+mj-lt"/>
              <a:buAutoNum type="alphaUcPeriod"/>
            </a:pPr>
            <a:r>
              <a:rPr lang="en-US" sz="1200" dirty="0" smtClean="0">
                <a:latin typeface="Verdana" pitchFamily="34" charset="0"/>
              </a:rPr>
              <a:t> </a:t>
            </a:r>
          </a:p>
          <a:p>
            <a:pPr marL="569913" indent="-228600">
              <a:buFont typeface="+mj-lt"/>
              <a:buAutoNum type="alphaUcPeriod"/>
            </a:pPr>
            <a:endParaRPr lang="en-US" sz="1200" dirty="0" smtClean="0">
              <a:latin typeface="Verdana" pitchFamily="34" charset="0"/>
            </a:endParaRPr>
          </a:p>
          <a:p>
            <a:pPr marL="569913" indent="-228600">
              <a:buFont typeface="+mj-lt"/>
              <a:buAutoNum type="alphaUcPeriod"/>
            </a:pPr>
            <a:endParaRPr lang="en-US" sz="1200" dirty="0" smtClean="0">
              <a:latin typeface="Verdana" pitchFamily="34" charset="0"/>
            </a:endParaRPr>
          </a:p>
          <a:p>
            <a:pPr marL="569913" indent="-228600">
              <a:buFont typeface="+mj-lt"/>
              <a:buAutoNum type="alphaUcPeriod"/>
            </a:pPr>
            <a:endParaRPr lang="en-US" sz="1200" dirty="0" smtClean="0">
              <a:latin typeface="Verdana" pitchFamily="34" charset="0"/>
            </a:endParaRPr>
          </a:p>
          <a:p>
            <a:pPr marL="569913" indent="-228600">
              <a:buFont typeface="+mj-lt"/>
              <a:buAutoNum type="alphaUcPeriod"/>
            </a:pPr>
            <a:r>
              <a:rPr lang="en-US" sz="1200" dirty="0" smtClean="0">
                <a:latin typeface="Verdana" pitchFamily="34" charset="0"/>
              </a:rPr>
              <a:t> </a:t>
            </a:r>
          </a:p>
          <a:p>
            <a:pPr marL="569913" indent="-228600"/>
            <a:endParaRPr lang="en-US" sz="1200" dirty="0" smtClean="0">
              <a:latin typeface="Verdana" pitchFamily="34" charset="0"/>
            </a:endParaRPr>
          </a:p>
        </p:txBody>
      </p:sp>
      <p:sp>
        <p:nvSpPr>
          <p:cNvPr id="24" name="TextBox 23"/>
          <p:cNvSpPr txBox="1"/>
          <p:nvPr/>
        </p:nvSpPr>
        <p:spPr>
          <a:xfrm>
            <a:off x="5715000" y="457200"/>
            <a:ext cx="3352800" cy="3970318"/>
          </a:xfrm>
          <a:prstGeom prst="rect">
            <a:avLst/>
          </a:prstGeom>
          <a:noFill/>
        </p:spPr>
        <p:txBody>
          <a:bodyPr wrap="square" rtlCol="0">
            <a:spAutoFit/>
          </a:bodyPr>
          <a:lstStyle/>
          <a:p>
            <a:pPr marL="228600" indent="-228600">
              <a:buFont typeface="+mj-lt"/>
              <a:buAutoNum type="arabicPeriod" startAt="10"/>
            </a:pPr>
            <a:r>
              <a:rPr lang="en-US" sz="1200" dirty="0" smtClean="0">
                <a:latin typeface="Verdana" pitchFamily="34" charset="0"/>
              </a:rPr>
              <a:t>Which multiplification fact shows the area of the rectangle?</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61963" indent="-279400">
              <a:buFont typeface="+mj-lt"/>
              <a:buAutoNum type="alphaUcPeriod"/>
            </a:pPr>
            <a:r>
              <a:rPr lang="en-US" sz="1200" dirty="0" smtClean="0">
                <a:latin typeface="Verdana" pitchFamily="34" charset="0"/>
              </a:rPr>
              <a:t>4 x 4</a:t>
            </a:r>
          </a:p>
          <a:p>
            <a:pPr marL="461963" indent="-279400">
              <a:buFont typeface="+mj-lt"/>
              <a:buAutoNum type="alphaUcPeriod"/>
            </a:pPr>
            <a:endParaRPr lang="en-US" sz="1200" dirty="0" smtClean="0">
              <a:latin typeface="Verdana" pitchFamily="34" charset="0"/>
            </a:endParaRPr>
          </a:p>
          <a:p>
            <a:pPr marL="461963" indent="-279400">
              <a:buFont typeface="+mj-lt"/>
              <a:buAutoNum type="alphaUcPeriod"/>
            </a:pPr>
            <a:endParaRPr lang="en-US" sz="1200" dirty="0" smtClean="0">
              <a:latin typeface="Verdana" pitchFamily="34" charset="0"/>
            </a:endParaRPr>
          </a:p>
          <a:p>
            <a:pPr marL="461963" indent="-279400">
              <a:buFont typeface="+mj-lt"/>
              <a:buAutoNum type="alphaUcPeriod"/>
            </a:pPr>
            <a:r>
              <a:rPr lang="en-US" sz="1200" dirty="0" smtClean="0">
                <a:latin typeface="Verdana" pitchFamily="34" charset="0"/>
              </a:rPr>
              <a:t>10 x 4</a:t>
            </a:r>
          </a:p>
          <a:p>
            <a:pPr marL="461963" indent="-279400">
              <a:buFont typeface="+mj-lt"/>
              <a:buAutoNum type="alphaUcPeriod"/>
            </a:pPr>
            <a:endParaRPr lang="en-US" sz="1200" dirty="0" smtClean="0">
              <a:latin typeface="Verdana" pitchFamily="34" charset="0"/>
            </a:endParaRPr>
          </a:p>
          <a:p>
            <a:pPr marL="461963" indent="-279400">
              <a:buFont typeface="+mj-lt"/>
              <a:buAutoNum type="alphaUcPeriod"/>
            </a:pPr>
            <a:endParaRPr lang="en-US" sz="1200" dirty="0" smtClean="0">
              <a:latin typeface="Verdana" pitchFamily="34" charset="0"/>
            </a:endParaRPr>
          </a:p>
          <a:p>
            <a:pPr marL="461963" indent="-279400">
              <a:buFont typeface="+mj-lt"/>
              <a:buAutoNum type="alphaUcPeriod"/>
            </a:pPr>
            <a:r>
              <a:rPr lang="en-US" sz="1200" dirty="0" smtClean="0">
                <a:latin typeface="Verdana" pitchFamily="34" charset="0"/>
              </a:rPr>
              <a:t>1 x 4</a:t>
            </a:r>
          </a:p>
          <a:p>
            <a:pPr marL="461963" indent="-279400">
              <a:buFont typeface="+mj-lt"/>
              <a:buAutoNum type="alphaUcPeriod"/>
            </a:pPr>
            <a:endParaRPr lang="en-US" sz="1200" dirty="0" smtClean="0">
              <a:latin typeface="Verdana" pitchFamily="34" charset="0"/>
            </a:endParaRPr>
          </a:p>
          <a:p>
            <a:pPr marL="461963" indent="-279400">
              <a:buFont typeface="+mj-lt"/>
              <a:buAutoNum type="alphaUcPeriod"/>
            </a:pPr>
            <a:endParaRPr lang="en-US" sz="1200" dirty="0" smtClean="0">
              <a:latin typeface="Verdana" pitchFamily="34" charset="0"/>
            </a:endParaRPr>
          </a:p>
          <a:p>
            <a:pPr marL="461963" indent="-279400">
              <a:buFont typeface="+mj-lt"/>
              <a:buAutoNum type="alphaUcPeriod"/>
            </a:pPr>
            <a:r>
              <a:rPr lang="en-US" sz="1200" dirty="0" smtClean="0">
                <a:latin typeface="Verdana" pitchFamily="34" charset="0"/>
              </a:rPr>
              <a:t>4 x 8</a:t>
            </a:r>
          </a:p>
          <a:p>
            <a:endParaRPr lang="en-US" sz="1200" dirty="0" smtClean="0">
              <a:latin typeface="Verdana" pitchFamily="34" charset="0"/>
            </a:endParaRPr>
          </a:p>
          <a:p>
            <a:endParaRPr lang="en-US" sz="1200" dirty="0">
              <a:latin typeface="Verdana" pitchFamily="34" charset="0"/>
            </a:endParaRPr>
          </a:p>
        </p:txBody>
      </p:sp>
      <p:graphicFrame>
        <p:nvGraphicFramePr>
          <p:cNvPr id="25" name="Table 24"/>
          <p:cNvGraphicFramePr>
            <a:graphicFrameLocks noGrp="1"/>
          </p:cNvGraphicFramePr>
          <p:nvPr/>
        </p:nvGraphicFramePr>
        <p:xfrm>
          <a:off x="6705600" y="1143000"/>
          <a:ext cx="2540000" cy="762000"/>
        </p:xfrm>
        <a:graphic>
          <a:graphicData uri="http://schemas.openxmlformats.org/drawingml/2006/table">
            <a:tbl>
              <a:tblPr/>
              <a:tblGrid>
                <a:gridCol w="254000"/>
                <a:gridCol w="254000"/>
                <a:gridCol w="254000"/>
                <a:gridCol w="254000"/>
                <a:gridCol w="254000"/>
                <a:gridCol w="254000"/>
                <a:gridCol w="254000"/>
                <a:gridCol w="254000"/>
                <a:gridCol w="254000"/>
                <a:gridCol w="254000"/>
              </a:tblGrid>
              <a:tr h="190500">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6" name="Rectangle 25"/>
          <p:cNvSpPr/>
          <p:nvPr/>
        </p:nvSpPr>
        <p:spPr bwMode="auto">
          <a:xfrm>
            <a:off x="1371600" y="2813050"/>
            <a:ext cx="613103" cy="31115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7" name="Isosceles Triangle 26"/>
          <p:cNvSpPr/>
          <p:nvPr/>
        </p:nvSpPr>
        <p:spPr bwMode="auto">
          <a:xfrm>
            <a:off x="1371600" y="1219200"/>
            <a:ext cx="609600" cy="533400"/>
          </a:xfrm>
          <a:prstGeom prst="triangl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8" name="Oval 27"/>
          <p:cNvSpPr/>
          <p:nvPr/>
        </p:nvSpPr>
        <p:spPr bwMode="auto">
          <a:xfrm>
            <a:off x="1404651" y="1981200"/>
            <a:ext cx="525517" cy="533400"/>
          </a:xfrm>
          <a:prstGeom prst="ellips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9" name="Hexagon 28"/>
          <p:cNvSpPr/>
          <p:nvPr/>
        </p:nvSpPr>
        <p:spPr bwMode="auto">
          <a:xfrm>
            <a:off x="1382617" y="3429000"/>
            <a:ext cx="533400" cy="457200"/>
          </a:xfrm>
          <a:prstGeom prst="hexagon">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11" name="TextBox 10"/>
          <p:cNvSpPr txBox="1"/>
          <p:nvPr/>
        </p:nvSpPr>
        <p:spPr>
          <a:xfrm>
            <a:off x="5638800" y="5394573"/>
            <a:ext cx="38862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4" name="TextBox 13"/>
          <p:cNvSpPr txBox="1"/>
          <p:nvPr/>
        </p:nvSpPr>
        <p:spPr>
          <a:xfrm>
            <a:off x="6858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4.3.6)</a:t>
            </a:r>
            <a:endParaRPr lang="en-US" sz="700" dirty="0">
              <a:latin typeface="Verdana" pitchFamily="34" charset="0"/>
            </a:endParaRPr>
          </a:p>
        </p:txBody>
      </p:sp>
      <p:sp>
        <p:nvSpPr>
          <p:cNvPr id="16" name="TextBox 15"/>
          <p:cNvSpPr txBox="1"/>
          <p:nvPr/>
        </p:nvSpPr>
        <p:spPr>
          <a:xfrm>
            <a:off x="57150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4.3.6)</a:t>
            </a:r>
            <a:endParaRPr lang="en-US" sz="700" dirty="0">
              <a:latin typeface="Verdana" pitchFamily="34" charset="0"/>
            </a:endParaRPr>
          </a:p>
        </p:txBody>
      </p:sp>
      <p:graphicFrame>
        <p:nvGraphicFramePr>
          <p:cNvPr id="9" name="Table 8"/>
          <p:cNvGraphicFramePr>
            <a:graphicFrameLocks noGrp="1"/>
          </p:cNvGraphicFramePr>
          <p:nvPr/>
        </p:nvGraphicFramePr>
        <p:xfrm>
          <a:off x="762000" y="1143000"/>
          <a:ext cx="2514600" cy="1417320"/>
        </p:xfrm>
        <a:graphic>
          <a:graphicData uri="http://schemas.openxmlformats.org/drawingml/2006/table">
            <a:tbl>
              <a:tblPr/>
              <a:tblGrid>
                <a:gridCol w="209550"/>
                <a:gridCol w="209550"/>
                <a:gridCol w="209550"/>
                <a:gridCol w="209550"/>
                <a:gridCol w="209550"/>
                <a:gridCol w="209550"/>
                <a:gridCol w="209550"/>
                <a:gridCol w="209550"/>
                <a:gridCol w="209550"/>
                <a:gridCol w="209550"/>
                <a:gridCol w="209550"/>
                <a:gridCol w="209550"/>
              </a:tblGrid>
              <a:tr h="152400">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4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4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4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400">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52400">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r>
              <a:tr h="152400">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r>
              <a:tr h="152400">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
        <p:nvSpPr>
          <p:cNvPr id="10" name="TextBox 9"/>
          <p:cNvSpPr txBox="1"/>
          <p:nvPr/>
        </p:nvSpPr>
        <p:spPr>
          <a:xfrm>
            <a:off x="457200" y="304800"/>
            <a:ext cx="4267200" cy="4708981"/>
          </a:xfrm>
          <a:prstGeom prst="rect">
            <a:avLst/>
          </a:prstGeom>
          <a:noFill/>
        </p:spPr>
        <p:txBody>
          <a:bodyPr wrap="square" rtlCol="0">
            <a:spAutoFit/>
          </a:bodyPr>
          <a:lstStyle/>
          <a:p>
            <a:pPr marL="228600" indent="-228600">
              <a:buFont typeface="+mj-lt"/>
              <a:buAutoNum type="arabicPeriod" startAt="9"/>
            </a:pPr>
            <a:r>
              <a:rPr lang="en-US" sz="1200" dirty="0" smtClean="0">
                <a:latin typeface="Verdana" pitchFamily="34" charset="0"/>
              </a:rPr>
              <a:t>What is the best expression to represent the area of this complex shape?</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 4 x 4 </a:t>
            </a: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4 x 4 x 4</a:t>
            </a: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4 x 12 + 8</a:t>
            </a: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4 x 12 + 8</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a:latin typeface="Verdana" pitchFamily="34" charset="0"/>
            </a:endParaRPr>
          </a:p>
        </p:txBody>
      </p:sp>
      <p:sp>
        <p:nvSpPr>
          <p:cNvPr id="12" name="TextBox 11"/>
          <p:cNvSpPr txBox="1"/>
          <p:nvPr/>
        </p:nvSpPr>
        <p:spPr>
          <a:xfrm>
            <a:off x="609600" y="5256074"/>
            <a:ext cx="38862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graphicFrame>
        <p:nvGraphicFramePr>
          <p:cNvPr id="22" name="Table 21"/>
          <p:cNvGraphicFramePr>
            <a:graphicFrameLocks noGrp="1"/>
          </p:cNvGraphicFramePr>
          <p:nvPr/>
        </p:nvGraphicFramePr>
        <p:xfrm>
          <a:off x="7162800" y="1371600"/>
          <a:ext cx="2286000" cy="885825"/>
        </p:xfrm>
        <a:graphic>
          <a:graphicData uri="http://schemas.openxmlformats.org/drawingml/2006/table">
            <a:tbl>
              <a:tblPr/>
              <a:tblGrid>
                <a:gridCol w="190500"/>
                <a:gridCol w="190500"/>
                <a:gridCol w="190500"/>
                <a:gridCol w="190500"/>
                <a:gridCol w="190500"/>
                <a:gridCol w="190500"/>
                <a:gridCol w="190500"/>
                <a:gridCol w="190500"/>
                <a:gridCol w="190500"/>
                <a:gridCol w="190500"/>
                <a:gridCol w="190500"/>
                <a:gridCol w="190500"/>
              </a:tblGrid>
              <a:tr h="152400">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r>
              <a:tr h="1524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r>
              <a:tr h="152400">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r>
              <a:tr h="154305">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r>
              <a:tr h="1524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r>
            </a:tbl>
          </a:graphicData>
        </a:graphic>
      </p:graphicFrame>
      <p:sp>
        <p:nvSpPr>
          <p:cNvPr id="24" name="TextBox 23"/>
          <p:cNvSpPr txBox="1"/>
          <p:nvPr/>
        </p:nvSpPr>
        <p:spPr>
          <a:xfrm>
            <a:off x="5638800" y="381000"/>
            <a:ext cx="3581400" cy="3785652"/>
          </a:xfrm>
          <a:prstGeom prst="rect">
            <a:avLst/>
          </a:prstGeom>
          <a:noFill/>
        </p:spPr>
        <p:txBody>
          <a:bodyPr wrap="square" rtlCol="0">
            <a:spAutoFit/>
          </a:bodyPr>
          <a:lstStyle/>
          <a:p>
            <a:pPr marL="228600" indent="-228600">
              <a:buFont typeface="+mj-lt"/>
              <a:buAutoNum type="arabicPeriod" startAt="2"/>
            </a:pPr>
            <a:r>
              <a:rPr lang="en-US" sz="1200" dirty="0" smtClean="0">
                <a:latin typeface="Verdana" pitchFamily="34" charset="0"/>
              </a:rPr>
              <a:t>Study this complex shape.</a:t>
            </a:r>
          </a:p>
          <a:p>
            <a:endParaRPr lang="en-US" sz="1200" dirty="0" smtClean="0">
              <a:latin typeface="Verdana" pitchFamily="34" charset="0"/>
            </a:endParaRPr>
          </a:p>
          <a:p>
            <a:r>
              <a:rPr lang="en-US" sz="1200" dirty="0" smtClean="0">
                <a:latin typeface="Verdana" pitchFamily="34" charset="0"/>
              </a:rPr>
              <a:t>How many shaded rectangles does this figure represent?</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58788" indent="-228600">
              <a:buFont typeface="+mj-lt"/>
              <a:buAutoNum type="alphaUcPeriod"/>
            </a:pPr>
            <a:r>
              <a:rPr lang="en-US" sz="1200" dirty="0" smtClean="0">
                <a:latin typeface="Verdana" pitchFamily="34" charset="0"/>
              </a:rPr>
              <a:t> 2</a:t>
            </a:r>
          </a:p>
          <a:p>
            <a:pPr marL="458788" indent="-228600">
              <a:buFont typeface="+mj-lt"/>
              <a:buAutoNum type="alphaUcPeriod"/>
            </a:pPr>
            <a:endParaRPr lang="en-US" sz="1200" dirty="0" smtClean="0">
              <a:latin typeface="Verdana" pitchFamily="34" charset="0"/>
            </a:endParaRPr>
          </a:p>
          <a:p>
            <a:pPr marL="458788" indent="-228600">
              <a:buFont typeface="+mj-lt"/>
              <a:buAutoNum type="alphaUcPeriod"/>
            </a:pPr>
            <a:endParaRPr lang="en-US" sz="1200" dirty="0" smtClean="0">
              <a:latin typeface="Verdana" pitchFamily="34" charset="0"/>
            </a:endParaRPr>
          </a:p>
          <a:p>
            <a:pPr marL="458788" indent="-228600">
              <a:buFont typeface="+mj-lt"/>
              <a:buAutoNum type="alphaUcPeriod"/>
            </a:pPr>
            <a:r>
              <a:rPr lang="en-US" sz="1200" dirty="0" smtClean="0">
                <a:latin typeface="Verdana" pitchFamily="34" charset="0"/>
              </a:rPr>
              <a:t> 6</a:t>
            </a:r>
          </a:p>
          <a:p>
            <a:pPr marL="458788" indent="-228600">
              <a:buFont typeface="+mj-lt"/>
              <a:buAutoNum type="alphaUcPeriod"/>
            </a:pPr>
            <a:endParaRPr lang="en-US" sz="1200" dirty="0" smtClean="0">
              <a:latin typeface="Verdana" pitchFamily="34" charset="0"/>
            </a:endParaRPr>
          </a:p>
          <a:p>
            <a:pPr marL="458788" indent="-228600">
              <a:buFont typeface="+mj-lt"/>
              <a:buAutoNum type="alphaUcPeriod"/>
            </a:pPr>
            <a:endParaRPr lang="en-US" sz="1200" dirty="0" smtClean="0">
              <a:latin typeface="Verdana" pitchFamily="34" charset="0"/>
            </a:endParaRPr>
          </a:p>
          <a:p>
            <a:pPr marL="458788" indent="-228600">
              <a:buFont typeface="+mj-lt"/>
              <a:buAutoNum type="alphaUcPeriod"/>
            </a:pPr>
            <a:r>
              <a:rPr lang="en-US" sz="1200" dirty="0" smtClean="0">
                <a:latin typeface="Verdana" pitchFamily="34" charset="0"/>
              </a:rPr>
              <a:t> 5</a:t>
            </a:r>
          </a:p>
          <a:p>
            <a:pPr marL="458788" indent="-228600">
              <a:buFont typeface="+mj-lt"/>
              <a:buAutoNum type="alphaUcPeriod"/>
            </a:pPr>
            <a:endParaRPr lang="en-US" sz="1200" dirty="0" smtClean="0">
              <a:latin typeface="Verdana" pitchFamily="34" charset="0"/>
            </a:endParaRPr>
          </a:p>
          <a:p>
            <a:pPr marL="458788" indent="-228600">
              <a:buFont typeface="+mj-lt"/>
              <a:buAutoNum type="alphaUcPeriod"/>
            </a:pPr>
            <a:endParaRPr lang="en-US" sz="1200" dirty="0" smtClean="0">
              <a:latin typeface="Verdana" pitchFamily="34" charset="0"/>
            </a:endParaRPr>
          </a:p>
          <a:p>
            <a:pPr marL="458788" indent="-228600">
              <a:buFont typeface="+mj-lt"/>
              <a:buAutoNum type="alphaUcPeriod"/>
            </a:pPr>
            <a:r>
              <a:rPr lang="en-US" sz="1200" dirty="0" smtClean="0">
                <a:latin typeface="Verdana" pitchFamily="34" charset="0"/>
              </a:rPr>
              <a:t> 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5470773"/>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867400" y="5470773"/>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6" name="TextBox 15"/>
          <p:cNvSpPr txBox="1"/>
          <p:nvPr/>
        </p:nvSpPr>
        <p:spPr>
          <a:xfrm>
            <a:off x="5791200" y="7086600"/>
            <a:ext cx="37338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sp>
        <p:nvSpPr>
          <p:cNvPr id="14" name="TextBox 13"/>
          <p:cNvSpPr txBox="1"/>
          <p:nvPr/>
        </p:nvSpPr>
        <p:spPr>
          <a:xfrm>
            <a:off x="6858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sp>
        <p:nvSpPr>
          <p:cNvPr id="34" name="TextBox 33"/>
          <p:cNvSpPr txBox="1"/>
          <p:nvPr/>
        </p:nvSpPr>
        <p:spPr>
          <a:xfrm>
            <a:off x="457200" y="304800"/>
            <a:ext cx="4038600" cy="4339650"/>
          </a:xfrm>
          <a:prstGeom prst="rect">
            <a:avLst/>
          </a:prstGeom>
          <a:noFill/>
        </p:spPr>
        <p:txBody>
          <a:bodyPr wrap="square" rtlCol="0">
            <a:spAutoFit/>
          </a:bodyPr>
          <a:lstStyle/>
          <a:p>
            <a:pPr marL="228600" indent="-228600">
              <a:buFont typeface="+mj-lt"/>
              <a:buAutoNum type="arabicPeriod" startAt="3"/>
            </a:pPr>
            <a:r>
              <a:rPr lang="en-US" sz="1200" dirty="0" smtClean="0">
                <a:latin typeface="Verdana" pitchFamily="34" charset="0"/>
              </a:rPr>
              <a:t>What is the best expression to represent the area of this complex shape?</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 W x L x H</a:t>
            </a: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W x L</a:t>
            </a: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L </a:t>
            </a:r>
            <a:r>
              <a:rPr lang="en-US" sz="1200" dirty="0" smtClean="0">
                <a:latin typeface="Verdana" pitchFamily="34" charset="0"/>
                <a:sym typeface="Symbol"/>
              </a:rPr>
              <a:t> W</a:t>
            </a:r>
            <a:endParaRPr lang="en-US" sz="1200" dirty="0" smtClean="0">
              <a:latin typeface="Verdana" pitchFamily="34" charset="0"/>
            </a:endParaRP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L – W x H</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a:latin typeface="Verdana" pitchFamily="34" charset="0"/>
            </a:endParaRPr>
          </a:p>
        </p:txBody>
      </p:sp>
      <p:grpSp>
        <p:nvGrpSpPr>
          <p:cNvPr id="40" name="Group 39"/>
          <p:cNvGrpSpPr/>
          <p:nvPr/>
        </p:nvGrpSpPr>
        <p:grpSpPr>
          <a:xfrm>
            <a:off x="1752600" y="1219200"/>
            <a:ext cx="2286000" cy="915872"/>
            <a:chOff x="1752600" y="1219199"/>
            <a:chExt cx="2286000" cy="915872"/>
          </a:xfrm>
        </p:grpSpPr>
        <p:sp>
          <p:nvSpPr>
            <p:cNvPr id="15" name="TextBox 14"/>
            <p:cNvSpPr txBox="1"/>
            <p:nvPr/>
          </p:nvSpPr>
          <p:spPr>
            <a:xfrm>
              <a:off x="2514600" y="1307781"/>
              <a:ext cx="1295400" cy="230832"/>
            </a:xfrm>
            <a:prstGeom prst="rect">
              <a:avLst/>
            </a:prstGeom>
            <a:noFill/>
          </p:spPr>
          <p:txBody>
            <a:bodyPr wrap="square" rtlCol="0">
              <a:spAutoFit/>
            </a:bodyPr>
            <a:lstStyle/>
            <a:p>
              <a:pPr algn="ctr"/>
              <a:r>
                <a:rPr lang="en-US" sz="900" dirty="0" smtClean="0">
                  <a:latin typeface="Verdana" pitchFamily="34" charset="0"/>
                </a:rPr>
                <a:t>8 feet</a:t>
              </a:r>
              <a:endParaRPr lang="en-US" sz="900" dirty="0">
                <a:latin typeface="Verdana" pitchFamily="34" charset="0"/>
              </a:endParaRPr>
            </a:p>
          </p:txBody>
        </p:sp>
        <p:cxnSp>
          <p:nvCxnSpPr>
            <p:cNvPr id="18" name="Straight Connector 17"/>
            <p:cNvCxnSpPr/>
            <p:nvPr/>
          </p:nvCxnSpPr>
          <p:spPr bwMode="auto">
            <a:xfrm rot="5400000">
              <a:off x="3634272" y="1394928"/>
              <a:ext cx="353023" cy="1568"/>
            </a:xfrm>
            <a:prstGeom prst="line">
              <a:avLst/>
            </a:prstGeom>
            <a:solidFill>
              <a:schemeClr val="accent1"/>
            </a:solidFill>
            <a:ln w="6350" cap="flat" cmpd="sng" algn="ctr">
              <a:solidFill>
                <a:schemeClr val="tx1"/>
              </a:solidFill>
              <a:prstDash val="sysDash"/>
              <a:round/>
              <a:headEnd type="none" w="med" len="med"/>
              <a:tailEnd type="none" w="med" len="med"/>
            </a:ln>
            <a:effectLst/>
          </p:spPr>
        </p:cxnSp>
        <p:cxnSp>
          <p:nvCxnSpPr>
            <p:cNvPr id="20" name="Straight Connector 19"/>
            <p:cNvCxnSpPr/>
            <p:nvPr/>
          </p:nvCxnSpPr>
          <p:spPr bwMode="auto">
            <a:xfrm>
              <a:off x="1868677" y="1609087"/>
              <a:ext cx="376251" cy="1471"/>
            </a:xfrm>
            <a:prstGeom prst="line">
              <a:avLst/>
            </a:prstGeom>
            <a:solidFill>
              <a:schemeClr val="accent1"/>
            </a:solidFill>
            <a:ln w="6350" cap="flat" cmpd="sng" algn="ctr">
              <a:solidFill>
                <a:schemeClr val="tx1"/>
              </a:solidFill>
              <a:prstDash val="sysDash"/>
              <a:round/>
              <a:headEnd type="none" w="med" len="med"/>
              <a:tailEnd type="none" w="med" len="med"/>
            </a:ln>
            <a:effectLst/>
          </p:spPr>
        </p:cxnSp>
        <p:cxnSp>
          <p:nvCxnSpPr>
            <p:cNvPr id="22" name="Straight Connector 21"/>
            <p:cNvCxnSpPr/>
            <p:nvPr/>
          </p:nvCxnSpPr>
          <p:spPr bwMode="auto">
            <a:xfrm rot="5400000">
              <a:off x="2348397" y="1394927"/>
              <a:ext cx="353023" cy="1568"/>
            </a:xfrm>
            <a:prstGeom prst="line">
              <a:avLst/>
            </a:prstGeom>
            <a:solidFill>
              <a:schemeClr val="accent1"/>
            </a:solidFill>
            <a:ln w="6350" cap="flat" cmpd="sng" algn="ctr">
              <a:solidFill>
                <a:schemeClr val="tx1"/>
              </a:solidFill>
              <a:prstDash val="sysDash"/>
              <a:round/>
              <a:headEnd type="none" w="med" len="med"/>
              <a:tailEnd type="none" w="med" len="med"/>
            </a:ln>
            <a:effectLst/>
          </p:spPr>
        </p:cxnSp>
        <p:cxnSp>
          <p:nvCxnSpPr>
            <p:cNvPr id="23" name="Straight Connector 22"/>
            <p:cNvCxnSpPr/>
            <p:nvPr/>
          </p:nvCxnSpPr>
          <p:spPr bwMode="auto">
            <a:xfrm>
              <a:off x="1846381" y="2133600"/>
              <a:ext cx="376251" cy="1471"/>
            </a:xfrm>
            <a:prstGeom prst="line">
              <a:avLst/>
            </a:prstGeom>
            <a:solidFill>
              <a:schemeClr val="accent1"/>
            </a:solidFill>
            <a:ln w="6350" cap="flat" cmpd="sng" algn="ctr">
              <a:solidFill>
                <a:schemeClr val="tx1"/>
              </a:solidFill>
              <a:prstDash val="sysDash"/>
              <a:round/>
              <a:headEnd type="none" w="med" len="med"/>
              <a:tailEnd type="none" w="med" len="med"/>
            </a:ln>
            <a:effectLst/>
          </p:spPr>
        </p:cxnSp>
        <p:sp>
          <p:nvSpPr>
            <p:cNvPr id="24" name="TextBox 23"/>
            <p:cNvSpPr txBox="1"/>
            <p:nvPr/>
          </p:nvSpPr>
          <p:spPr>
            <a:xfrm>
              <a:off x="1752600" y="1733552"/>
              <a:ext cx="677252" cy="211814"/>
            </a:xfrm>
            <a:prstGeom prst="rect">
              <a:avLst/>
            </a:prstGeom>
            <a:noFill/>
          </p:spPr>
          <p:txBody>
            <a:bodyPr wrap="square" rtlCol="0">
              <a:spAutoFit/>
            </a:bodyPr>
            <a:lstStyle/>
            <a:p>
              <a:pPr algn="ctr"/>
              <a:r>
                <a:rPr lang="en-US" sz="900" dirty="0" smtClean="0">
                  <a:latin typeface="Verdana" pitchFamily="34" charset="0"/>
                </a:rPr>
                <a:t>4 feet</a:t>
              </a:r>
              <a:endParaRPr lang="en-US" sz="900" dirty="0">
                <a:latin typeface="Verdana" pitchFamily="34" charset="0"/>
              </a:endParaRPr>
            </a:p>
          </p:txBody>
        </p:sp>
        <p:sp>
          <p:nvSpPr>
            <p:cNvPr id="35" name="Parallelogram 34"/>
            <p:cNvSpPr/>
            <p:nvPr/>
          </p:nvSpPr>
          <p:spPr bwMode="auto">
            <a:xfrm>
              <a:off x="2286000" y="1600200"/>
              <a:ext cx="1752600" cy="533400"/>
            </a:xfrm>
            <a:prstGeom prst="parallelogram">
              <a:avLst>
                <a:gd name="adj" fmla="val 43750"/>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cxnSp>
          <p:nvCxnSpPr>
            <p:cNvPr id="36" name="Straight Connector 35"/>
            <p:cNvCxnSpPr/>
            <p:nvPr/>
          </p:nvCxnSpPr>
          <p:spPr bwMode="auto">
            <a:xfrm rot="5400000">
              <a:off x="2251475" y="1863326"/>
              <a:ext cx="533402" cy="7151"/>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39" name="Straight Connector 38"/>
            <p:cNvCxnSpPr/>
            <p:nvPr/>
          </p:nvCxnSpPr>
          <p:spPr bwMode="auto">
            <a:xfrm rot="5400000">
              <a:off x="3537350" y="1863326"/>
              <a:ext cx="533402" cy="7151"/>
            </a:xfrm>
            <a:prstGeom prst="line">
              <a:avLst/>
            </a:prstGeom>
            <a:solidFill>
              <a:schemeClr val="accent1"/>
            </a:solidFill>
            <a:ln w="6350" cap="flat" cmpd="sng" algn="ctr">
              <a:solidFill>
                <a:schemeClr val="tx1"/>
              </a:solidFill>
              <a:prstDash val="solid"/>
              <a:round/>
              <a:headEnd type="none" w="med" len="med"/>
              <a:tailEnd type="none" w="med" len="med"/>
            </a:ln>
            <a:effectLst/>
          </p:spPr>
        </p:cxnSp>
      </p:grpSp>
      <p:graphicFrame>
        <p:nvGraphicFramePr>
          <p:cNvPr id="19" name="Table 18"/>
          <p:cNvGraphicFramePr>
            <a:graphicFrameLocks noGrp="1"/>
          </p:cNvGraphicFramePr>
          <p:nvPr/>
        </p:nvGraphicFramePr>
        <p:xfrm>
          <a:off x="7315200" y="1447800"/>
          <a:ext cx="2286000" cy="885825"/>
        </p:xfrm>
        <a:graphic>
          <a:graphicData uri="http://schemas.openxmlformats.org/drawingml/2006/table">
            <a:tbl>
              <a:tblPr/>
              <a:tblGrid>
                <a:gridCol w="190500"/>
                <a:gridCol w="190500"/>
                <a:gridCol w="190500"/>
                <a:gridCol w="190500"/>
                <a:gridCol w="190500"/>
                <a:gridCol w="190500"/>
                <a:gridCol w="190500"/>
                <a:gridCol w="190500"/>
                <a:gridCol w="228600"/>
                <a:gridCol w="152400"/>
                <a:gridCol w="190500"/>
                <a:gridCol w="190500"/>
              </a:tblGrid>
              <a:tr h="152400">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r>
              <a:tr h="152400">
                <a:tc>
                  <a:txBody>
                    <a:bodyPr/>
                    <a:lstStyle/>
                    <a:p>
                      <a:pPr algn="l" fontAlgn="b"/>
                      <a:r>
                        <a:rPr lang="en-US" sz="1100" b="0" i="0" u="none" strike="noStrike">
                          <a:solidFill>
                            <a:srgbClr val="000000"/>
                          </a:solidFill>
                          <a:latin typeface="Calibri"/>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r>
              <a:tr h="152400">
                <a:tc>
                  <a:txBody>
                    <a:bodyPr/>
                    <a:lstStyle/>
                    <a:p>
                      <a:pPr algn="l" fontAlgn="b"/>
                      <a:endParaRPr lang="en-US" sz="11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r>
              <a:tr h="154305">
                <a:tc>
                  <a:txBody>
                    <a:bodyPr/>
                    <a:lstStyle/>
                    <a:p>
                      <a:pPr algn="l" fontAlgn="b"/>
                      <a:r>
                        <a:rPr lang="en-US" sz="1100" b="0" i="0" u="none" strike="noStrike">
                          <a:solidFill>
                            <a:srgbClr val="000000"/>
                          </a:solidFill>
                          <a:latin typeface="Calibri"/>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50000"/>
                      </a:schemeClr>
                    </a:solidFill>
                  </a:tcPr>
                </a:tc>
              </a:tr>
              <a:tr h="152400">
                <a:tc>
                  <a:txBody>
                    <a:bodyPr/>
                    <a:lstStyle/>
                    <a:p>
                      <a:pPr algn="l" fontAlgn="b"/>
                      <a:r>
                        <a:rPr lang="en-US" sz="1100" b="0" i="0" u="none" strike="noStrike">
                          <a:solidFill>
                            <a:srgbClr val="000000"/>
                          </a:solidFill>
                          <a:latin typeface="Calibri"/>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r>
            </a:tbl>
          </a:graphicData>
        </a:graphic>
      </p:graphicFrame>
      <p:sp>
        <p:nvSpPr>
          <p:cNvPr id="25" name="TextBox 24"/>
          <p:cNvSpPr txBox="1"/>
          <p:nvPr/>
        </p:nvSpPr>
        <p:spPr>
          <a:xfrm>
            <a:off x="5562600" y="381000"/>
            <a:ext cx="3733800" cy="4154984"/>
          </a:xfrm>
          <a:prstGeom prst="rect">
            <a:avLst/>
          </a:prstGeom>
          <a:noFill/>
        </p:spPr>
        <p:txBody>
          <a:bodyPr wrap="square" rtlCol="0">
            <a:spAutoFit/>
          </a:bodyPr>
          <a:lstStyle/>
          <a:p>
            <a:pPr marL="228600" indent="-228600">
              <a:buFont typeface="+mj-lt"/>
              <a:buAutoNum type="arabicPeriod" startAt="8"/>
            </a:pPr>
            <a:r>
              <a:rPr lang="en-US" sz="1200" dirty="0" smtClean="0">
                <a:latin typeface="Verdana" pitchFamily="34" charset="0"/>
              </a:rPr>
              <a:t>Study this complex shape. </a:t>
            </a:r>
          </a:p>
          <a:p>
            <a:endParaRPr lang="en-US" sz="1200" dirty="0" smtClean="0">
              <a:latin typeface="Verdana" pitchFamily="34" charset="0"/>
            </a:endParaRPr>
          </a:p>
          <a:p>
            <a:r>
              <a:rPr lang="en-US" sz="1200" dirty="0" smtClean="0">
                <a:latin typeface="Verdana" pitchFamily="34" charset="0"/>
              </a:rPr>
              <a:t>If each square represents 1 cm, find the area of the black rectangle?</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58788" indent="-228600">
              <a:buFont typeface="+mj-lt"/>
              <a:buAutoNum type="alphaUcPeriod"/>
            </a:pPr>
            <a:r>
              <a:rPr lang="en-US" sz="1200" dirty="0" smtClean="0">
                <a:latin typeface="Verdana" pitchFamily="34" charset="0"/>
              </a:rPr>
              <a:t> 5 x 3 = 15 cm</a:t>
            </a:r>
            <a:r>
              <a:rPr lang="en-US" sz="1200" baseline="30000" dirty="0" smtClean="0">
                <a:latin typeface="Verdana" pitchFamily="34" charset="0"/>
              </a:rPr>
              <a:t>2</a:t>
            </a:r>
          </a:p>
          <a:p>
            <a:pPr marL="458788" indent="-228600">
              <a:buFont typeface="+mj-lt"/>
              <a:buAutoNum type="alphaUcPeriod"/>
            </a:pPr>
            <a:endParaRPr lang="en-US" sz="1200" dirty="0" smtClean="0">
              <a:latin typeface="Verdana" pitchFamily="34" charset="0"/>
            </a:endParaRPr>
          </a:p>
          <a:p>
            <a:pPr marL="458788" indent="-228600">
              <a:buFont typeface="+mj-lt"/>
              <a:buAutoNum type="alphaUcPeriod"/>
            </a:pPr>
            <a:endParaRPr lang="en-US" sz="1200" dirty="0" smtClean="0">
              <a:latin typeface="Verdana" pitchFamily="34" charset="0"/>
            </a:endParaRPr>
          </a:p>
          <a:p>
            <a:pPr marL="458788" indent="-228600">
              <a:buFont typeface="+mj-lt"/>
              <a:buAutoNum type="alphaUcPeriod"/>
            </a:pPr>
            <a:r>
              <a:rPr lang="en-US" sz="1200" dirty="0" smtClean="0">
                <a:latin typeface="Verdana" pitchFamily="34" charset="0"/>
              </a:rPr>
              <a:t> 12 x 5 = 60 cm</a:t>
            </a:r>
            <a:r>
              <a:rPr lang="en-US" sz="1200" baseline="30000" dirty="0" smtClean="0">
                <a:latin typeface="Verdana" pitchFamily="34" charset="0"/>
              </a:rPr>
              <a:t>2</a:t>
            </a:r>
          </a:p>
          <a:p>
            <a:pPr marL="458788" indent="-228600">
              <a:buFont typeface="+mj-lt"/>
              <a:buAutoNum type="alphaUcPeriod"/>
            </a:pPr>
            <a:endParaRPr lang="en-US" sz="1200" dirty="0" smtClean="0">
              <a:latin typeface="Verdana" pitchFamily="34" charset="0"/>
            </a:endParaRPr>
          </a:p>
          <a:p>
            <a:pPr marL="458788" indent="-228600">
              <a:buFont typeface="+mj-lt"/>
              <a:buAutoNum type="alphaUcPeriod"/>
            </a:pPr>
            <a:endParaRPr lang="en-US" sz="1200" dirty="0" smtClean="0">
              <a:latin typeface="Verdana" pitchFamily="34" charset="0"/>
            </a:endParaRPr>
          </a:p>
          <a:p>
            <a:pPr marL="458788" indent="-228600">
              <a:buFont typeface="+mj-lt"/>
              <a:buAutoNum type="alphaUcPeriod"/>
            </a:pPr>
            <a:r>
              <a:rPr lang="en-US" sz="1200" dirty="0" smtClean="0">
                <a:latin typeface="Verdana" pitchFamily="34" charset="0"/>
              </a:rPr>
              <a:t> 3 x 6 = 18 cm</a:t>
            </a:r>
            <a:r>
              <a:rPr lang="en-US" sz="1200" baseline="30000" dirty="0" smtClean="0">
                <a:latin typeface="Verdana" pitchFamily="34" charset="0"/>
              </a:rPr>
              <a:t>2</a:t>
            </a:r>
          </a:p>
          <a:p>
            <a:pPr marL="458788" indent="-228600">
              <a:buFont typeface="+mj-lt"/>
              <a:buAutoNum type="alphaUcPeriod"/>
            </a:pPr>
            <a:endParaRPr lang="en-US" sz="1200" dirty="0" smtClean="0">
              <a:latin typeface="Verdana" pitchFamily="34" charset="0"/>
            </a:endParaRPr>
          </a:p>
          <a:p>
            <a:pPr marL="458788" indent="-228600">
              <a:buFont typeface="+mj-lt"/>
              <a:buAutoNum type="alphaUcPeriod"/>
            </a:pPr>
            <a:endParaRPr lang="en-US" sz="1200" dirty="0" smtClean="0">
              <a:latin typeface="Verdana" pitchFamily="34" charset="0"/>
            </a:endParaRPr>
          </a:p>
          <a:p>
            <a:pPr marL="458788" indent="-228600">
              <a:buFont typeface="+mj-lt"/>
              <a:buAutoNum type="alphaUcPeriod"/>
            </a:pPr>
            <a:r>
              <a:rPr lang="en-US" sz="1200" dirty="0" smtClean="0">
                <a:latin typeface="Verdana" pitchFamily="34" charset="0"/>
              </a:rPr>
              <a:t> 6 </a:t>
            </a:r>
            <a:r>
              <a:rPr lang="en-US" sz="1200" dirty="0" smtClean="0">
                <a:latin typeface="Verdana" pitchFamily="34" charset="0"/>
                <a:sym typeface="Symbol"/>
              </a:rPr>
              <a:t> 3 = 2 cm</a:t>
            </a:r>
            <a:r>
              <a:rPr lang="en-US" sz="1200" baseline="30000" dirty="0" smtClean="0">
                <a:latin typeface="Verdana" pitchFamily="34" charset="0"/>
                <a:sym typeface="Symbol"/>
              </a:rPr>
              <a:t>2</a:t>
            </a:r>
            <a:endParaRPr lang="en-US" sz="1200" baseline="30000" dirty="0" smtClean="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1" name="TextBox 10"/>
          <p:cNvSpPr txBox="1"/>
          <p:nvPr/>
        </p:nvSpPr>
        <p:spPr>
          <a:xfrm>
            <a:off x="609600" y="5193774"/>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6" name="TextBox 15"/>
          <p:cNvSpPr txBox="1"/>
          <p:nvPr/>
        </p:nvSpPr>
        <p:spPr>
          <a:xfrm>
            <a:off x="5791200" y="5193774"/>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3" name="TextBox 12"/>
          <p:cNvSpPr txBox="1"/>
          <p:nvPr/>
        </p:nvSpPr>
        <p:spPr>
          <a:xfrm>
            <a:off x="6858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sp>
        <p:nvSpPr>
          <p:cNvPr id="10" name="TextBox 9"/>
          <p:cNvSpPr txBox="1"/>
          <p:nvPr/>
        </p:nvSpPr>
        <p:spPr>
          <a:xfrm>
            <a:off x="58674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grpSp>
        <p:nvGrpSpPr>
          <p:cNvPr id="18" name="Group 17"/>
          <p:cNvGrpSpPr/>
          <p:nvPr/>
        </p:nvGrpSpPr>
        <p:grpSpPr>
          <a:xfrm>
            <a:off x="7391400" y="1066800"/>
            <a:ext cx="1752600" cy="1524000"/>
            <a:chOff x="7543800" y="1600200"/>
            <a:chExt cx="1066800" cy="914400"/>
          </a:xfrm>
        </p:grpSpPr>
        <p:sp>
          <p:nvSpPr>
            <p:cNvPr id="8" name="Rectangle 7"/>
            <p:cNvSpPr/>
            <p:nvPr/>
          </p:nvSpPr>
          <p:spPr bwMode="auto">
            <a:xfrm>
              <a:off x="7848600" y="1600200"/>
              <a:ext cx="457200" cy="228600"/>
            </a:xfrm>
            <a:prstGeom prst="rect">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7848600" y="1828800"/>
              <a:ext cx="457200" cy="228600"/>
            </a:xfrm>
            <a:prstGeom prst="rect">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2" name="Rectangle 11"/>
            <p:cNvSpPr/>
            <p:nvPr/>
          </p:nvSpPr>
          <p:spPr bwMode="auto">
            <a:xfrm>
              <a:off x="7848600" y="2057400"/>
              <a:ext cx="457200" cy="228600"/>
            </a:xfrm>
            <a:prstGeom prst="rect">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4" name="Rectangle 13"/>
            <p:cNvSpPr/>
            <p:nvPr/>
          </p:nvSpPr>
          <p:spPr bwMode="auto">
            <a:xfrm>
              <a:off x="8305800" y="2057400"/>
              <a:ext cx="304800" cy="228600"/>
            </a:xfrm>
            <a:prstGeom prst="rect">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5" name="Rectangle 14"/>
            <p:cNvSpPr/>
            <p:nvPr/>
          </p:nvSpPr>
          <p:spPr bwMode="auto">
            <a:xfrm>
              <a:off x="7543800" y="2057400"/>
              <a:ext cx="304800" cy="228600"/>
            </a:xfrm>
            <a:prstGeom prst="rect">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7" name="Rectangle 16"/>
            <p:cNvSpPr/>
            <p:nvPr/>
          </p:nvSpPr>
          <p:spPr bwMode="auto">
            <a:xfrm>
              <a:off x="7848600" y="2286000"/>
              <a:ext cx="457200" cy="228600"/>
            </a:xfrm>
            <a:prstGeom prst="rect">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sp>
        <p:nvSpPr>
          <p:cNvPr id="19" name="TextBox 18"/>
          <p:cNvSpPr txBox="1"/>
          <p:nvPr/>
        </p:nvSpPr>
        <p:spPr>
          <a:xfrm>
            <a:off x="5638800" y="304800"/>
            <a:ext cx="3810000" cy="3970318"/>
          </a:xfrm>
          <a:prstGeom prst="rect">
            <a:avLst/>
          </a:prstGeom>
          <a:noFill/>
        </p:spPr>
        <p:txBody>
          <a:bodyPr wrap="square" rtlCol="0">
            <a:spAutoFit/>
          </a:bodyPr>
          <a:lstStyle/>
          <a:p>
            <a:pPr marL="228600" indent="-228600">
              <a:buFont typeface="+mj-lt"/>
              <a:buAutoNum type="arabicPeriod" startAt="4"/>
            </a:pPr>
            <a:r>
              <a:rPr lang="en-US" sz="1200" dirty="0" smtClean="0">
                <a:latin typeface="Verdana" pitchFamily="34" charset="0"/>
              </a:rPr>
              <a:t>What kind of prism would this figure represent?</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 Cube</a:t>
            </a: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Triangular</a:t>
            </a: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Rectangular</a:t>
            </a: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Cylinder</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a:latin typeface="Verdana" pitchFamily="34" charset="0"/>
            </a:endParaRPr>
          </a:p>
        </p:txBody>
      </p:sp>
      <p:sp>
        <p:nvSpPr>
          <p:cNvPr id="20" name="TextBox 19"/>
          <p:cNvSpPr txBox="1"/>
          <p:nvPr/>
        </p:nvSpPr>
        <p:spPr>
          <a:xfrm>
            <a:off x="457200" y="381000"/>
            <a:ext cx="3810000" cy="3416320"/>
          </a:xfrm>
          <a:prstGeom prst="rect">
            <a:avLst/>
          </a:prstGeom>
          <a:noFill/>
        </p:spPr>
        <p:txBody>
          <a:bodyPr wrap="square" rtlCol="0">
            <a:spAutoFit/>
          </a:bodyPr>
          <a:lstStyle/>
          <a:p>
            <a:pPr marL="228600" indent="-228600">
              <a:buFont typeface="+mj-lt"/>
              <a:buAutoNum type="arabicPeriod" startAt="7"/>
            </a:pPr>
            <a:r>
              <a:rPr lang="en-US" sz="1200" dirty="0" smtClean="0">
                <a:latin typeface="Verdana" pitchFamily="34" charset="0"/>
              </a:rPr>
              <a:t>What is the formula for finding a the area of a rectangle?</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 w </a:t>
            </a:r>
            <a:r>
              <a:rPr lang="en-US" sz="1200" dirty="0" smtClean="0">
                <a:latin typeface="Verdana" pitchFamily="34" charset="0"/>
                <a:sym typeface="Symbol"/>
              </a:rPr>
              <a:t> h = area</a:t>
            </a:r>
            <a:endParaRPr lang="en-US" sz="1200" dirty="0" smtClean="0">
              <a:latin typeface="Verdana" pitchFamily="34" charset="0"/>
            </a:endParaRP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h x w = area</a:t>
            </a: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w x h x L = area</a:t>
            </a: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endParaRPr lang="en-US" sz="1200" dirty="0" smtClean="0">
              <a:latin typeface="Verdana" pitchFamily="34" charset="0"/>
            </a:endParaRPr>
          </a:p>
          <a:p>
            <a:pPr marL="465138" indent="-228600">
              <a:buFont typeface="+mj-lt"/>
              <a:buAutoNum type="alphaUcPeriod"/>
            </a:pPr>
            <a:r>
              <a:rPr lang="en-US" sz="1200" dirty="0" smtClean="0">
                <a:latin typeface="Verdana" pitchFamily="34" charset="0"/>
              </a:rPr>
              <a:t>H – w = area</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685800" y="5193774"/>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3" name="TextBox 32"/>
          <p:cNvSpPr txBox="1"/>
          <p:nvPr/>
        </p:nvSpPr>
        <p:spPr>
          <a:xfrm>
            <a:off x="5791200" y="5193774"/>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3" name="TextBox 12"/>
          <p:cNvSpPr txBox="1"/>
          <p:nvPr/>
        </p:nvSpPr>
        <p:spPr>
          <a:xfrm>
            <a:off x="685800" y="71628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sp>
        <p:nvSpPr>
          <p:cNvPr id="14" name="TextBox 13"/>
          <p:cNvSpPr txBox="1"/>
          <p:nvPr/>
        </p:nvSpPr>
        <p:spPr>
          <a:xfrm>
            <a:off x="5791200" y="71628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4.2.5)</a:t>
            </a:r>
            <a:endParaRPr lang="en-US" sz="700" dirty="0">
              <a:latin typeface="Verdana" pitchFamily="34" charset="0"/>
            </a:endParaRPr>
          </a:p>
        </p:txBody>
      </p:sp>
      <p:grpSp>
        <p:nvGrpSpPr>
          <p:cNvPr id="24" name="Group 23"/>
          <p:cNvGrpSpPr/>
          <p:nvPr/>
        </p:nvGrpSpPr>
        <p:grpSpPr>
          <a:xfrm>
            <a:off x="7881786" y="1541581"/>
            <a:ext cx="1186014" cy="2192219"/>
            <a:chOff x="7881786" y="1541581"/>
            <a:chExt cx="1186014" cy="2192219"/>
          </a:xfrm>
        </p:grpSpPr>
        <p:sp>
          <p:nvSpPr>
            <p:cNvPr id="12" name="TextBox 11"/>
            <p:cNvSpPr txBox="1"/>
            <p:nvPr/>
          </p:nvSpPr>
          <p:spPr>
            <a:xfrm>
              <a:off x="8458200" y="2742084"/>
              <a:ext cx="609600" cy="229716"/>
            </a:xfrm>
            <a:prstGeom prst="rect">
              <a:avLst/>
            </a:prstGeom>
            <a:noFill/>
          </p:spPr>
          <p:txBody>
            <a:bodyPr wrap="square" rtlCol="0">
              <a:spAutoFit/>
            </a:bodyPr>
            <a:lstStyle/>
            <a:p>
              <a:pPr algn="ctr"/>
              <a:r>
                <a:rPr lang="en-US" sz="900" dirty="0" smtClean="0">
                  <a:latin typeface="Verdana" pitchFamily="34" charset="0"/>
                </a:rPr>
                <a:t>10 cm</a:t>
              </a:r>
              <a:endParaRPr lang="en-US" sz="900" dirty="0">
                <a:latin typeface="Verdana" pitchFamily="34" charset="0"/>
              </a:endParaRPr>
            </a:p>
          </p:txBody>
        </p:sp>
        <p:cxnSp>
          <p:nvCxnSpPr>
            <p:cNvPr id="15" name="Straight Connector 14"/>
            <p:cNvCxnSpPr/>
            <p:nvPr/>
          </p:nvCxnSpPr>
          <p:spPr bwMode="auto">
            <a:xfrm rot="10800000">
              <a:off x="8487648" y="3505200"/>
              <a:ext cx="353023" cy="1568"/>
            </a:xfrm>
            <a:prstGeom prst="line">
              <a:avLst/>
            </a:prstGeom>
            <a:solidFill>
              <a:schemeClr val="accent1"/>
            </a:solidFill>
            <a:ln w="6350" cap="flat" cmpd="sng" algn="ctr">
              <a:solidFill>
                <a:schemeClr val="tx1"/>
              </a:solidFill>
              <a:prstDash val="sysDash"/>
              <a:round/>
              <a:headEnd type="none" w="med" len="med"/>
              <a:tailEnd type="none" w="med" len="med"/>
            </a:ln>
            <a:effectLst/>
          </p:spPr>
        </p:cxnSp>
        <p:cxnSp>
          <p:nvCxnSpPr>
            <p:cNvPr id="16" name="Straight Connector 15"/>
            <p:cNvCxnSpPr/>
            <p:nvPr/>
          </p:nvCxnSpPr>
          <p:spPr bwMode="auto">
            <a:xfrm rot="5400000">
              <a:off x="8261923" y="1751267"/>
              <a:ext cx="376251" cy="1471"/>
            </a:xfrm>
            <a:prstGeom prst="line">
              <a:avLst/>
            </a:prstGeom>
            <a:solidFill>
              <a:schemeClr val="accent1"/>
            </a:solidFill>
            <a:ln w="6350" cap="flat" cmpd="sng" algn="ctr">
              <a:solidFill>
                <a:schemeClr val="tx1"/>
              </a:solidFill>
              <a:prstDash val="sysDash"/>
              <a:round/>
              <a:headEnd type="none" w="med" len="med"/>
              <a:tailEnd type="none" w="med" len="med"/>
            </a:ln>
            <a:effectLst/>
          </p:spPr>
        </p:cxnSp>
        <p:cxnSp>
          <p:nvCxnSpPr>
            <p:cNvPr id="17" name="Straight Connector 16"/>
            <p:cNvCxnSpPr/>
            <p:nvPr/>
          </p:nvCxnSpPr>
          <p:spPr bwMode="auto">
            <a:xfrm rot="10800000">
              <a:off x="8487649" y="2219325"/>
              <a:ext cx="353023" cy="1568"/>
            </a:xfrm>
            <a:prstGeom prst="line">
              <a:avLst/>
            </a:prstGeom>
            <a:solidFill>
              <a:schemeClr val="accent1"/>
            </a:solidFill>
            <a:ln w="6350" cap="flat" cmpd="sng" algn="ctr">
              <a:solidFill>
                <a:schemeClr val="tx1"/>
              </a:solidFill>
              <a:prstDash val="sysDash"/>
              <a:round/>
              <a:headEnd type="none" w="med" len="med"/>
              <a:tailEnd type="none" w="med" len="med"/>
            </a:ln>
            <a:effectLst/>
          </p:spPr>
        </p:cxnSp>
        <p:cxnSp>
          <p:nvCxnSpPr>
            <p:cNvPr id="19" name="Straight Connector 18"/>
            <p:cNvCxnSpPr/>
            <p:nvPr/>
          </p:nvCxnSpPr>
          <p:spPr bwMode="auto">
            <a:xfrm rot="5400000">
              <a:off x="7737410" y="1728971"/>
              <a:ext cx="376251" cy="1471"/>
            </a:xfrm>
            <a:prstGeom prst="line">
              <a:avLst/>
            </a:prstGeom>
            <a:solidFill>
              <a:schemeClr val="accent1"/>
            </a:solidFill>
            <a:ln w="6350" cap="flat" cmpd="sng" algn="ctr">
              <a:solidFill>
                <a:schemeClr val="tx1"/>
              </a:solidFill>
              <a:prstDash val="sysDash"/>
              <a:round/>
              <a:headEnd type="none" w="med" len="med"/>
              <a:tailEnd type="none" w="med" len="med"/>
            </a:ln>
            <a:effectLst/>
          </p:spPr>
        </p:cxnSp>
        <p:sp>
          <p:nvSpPr>
            <p:cNvPr id="20" name="TextBox 19"/>
            <p:cNvSpPr txBox="1"/>
            <p:nvPr/>
          </p:nvSpPr>
          <p:spPr>
            <a:xfrm>
              <a:off x="7881786" y="1680519"/>
              <a:ext cx="677252" cy="230832"/>
            </a:xfrm>
            <a:prstGeom prst="rect">
              <a:avLst/>
            </a:prstGeom>
            <a:noFill/>
          </p:spPr>
          <p:txBody>
            <a:bodyPr wrap="square" rtlCol="0">
              <a:spAutoFit/>
            </a:bodyPr>
            <a:lstStyle/>
            <a:p>
              <a:pPr algn="ctr"/>
              <a:r>
                <a:rPr lang="en-US" sz="900" dirty="0" smtClean="0">
                  <a:latin typeface="Verdana" pitchFamily="34" charset="0"/>
                </a:rPr>
                <a:t>3 cm</a:t>
              </a:r>
              <a:endParaRPr lang="en-US" sz="900" dirty="0">
                <a:latin typeface="Verdana" pitchFamily="34" charset="0"/>
              </a:endParaRPr>
            </a:p>
          </p:txBody>
        </p:sp>
        <p:sp>
          <p:nvSpPr>
            <p:cNvPr id="21" name="Parallelogram 20"/>
            <p:cNvSpPr/>
            <p:nvPr/>
          </p:nvSpPr>
          <p:spPr bwMode="auto">
            <a:xfrm rot="5400000">
              <a:off x="7316671" y="2590800"/>
              <a:ext cx="1752600" cy="533400"/>
            </a:xfrm>
            <a:prstGeom prst="parallelogram">
              <a:avLst>
                <a:gd name="adj" fmla="val 43750"/>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cxnSp>
          <p:nvCxnSpPr>
            <p:cNvPr id="22" name="Straight Connector 21"/>
            <p:cNvCxnSpPr/>
            <p:nvPr/>
          </p:nvCxnSpPr>
          <p:spPr bwMode="auto">
            <a:xfrm rot="10800000">
              <a:off x="7926269" y="2209801"/>
              <a:ext cx="533402" cy="7151"/>
            </a:xfrm>
            <a:prstGeom prst="line">
              <a:avLst/>
            </a:prstGeom>
            <a:solidFill>
              <a:schemeClr val="accent1"/>
            </a:solidFill>
            <a:ln w="635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rot="10800000">
              <a:off x="7926269" y="3495676"/>
              <a:ext cx="533402" cy="7151"/>
            </a:xfrm>
            <a:prstGeom prst="line">
              <a:avLst/>
            </a:prstGeom>
            <a:solidFill>
              <a:schemeClr val="accent1"/>
            </a:solidFill>
            <a:ln w="6350" cap="flat" cmpd="sng" algn="ctr">
              <a:solidFill>
                <a:schemeClr val="tx1"/>
              </a:solidFill>
              <a:prstDash val="solid"/>
              <a:round/>
              <a:headEnd type="none" w="med" len="med"/>
              <a:tailEnd type="none" w="med" len="med"/>
            </a:ln>
            <a:effectLst/>
          </p:spPr>
        </p:cxnSp>
      </p:grpSp>
      <p:sp>
        <p:nvSpPr>
          <p:cNvPr id="25" name="TextBox 24"/>
          <p:cNvSpPr txBox="1"/>
          <p:nvPr/>
        </p:nvSpPr>
        <p:spPr>
          <a:xfrm>
            <a:off x="5562600" y="381000"/>
            <a:ext cx="4038600" cy="3785652"/>
          </a:xfrm>
          <a:prstGeom prst="rect">
            <a:avLst/>
          </a:prstGeom>
          <a:noFill/>
        </p:spPr>
        <p:txBody>
          <a:bodyPr wrap="square" rtlCol="0">
            <a:spAutoFit/>
          </a:bodyPr>
          <a:lstStyle/>
          <a:p>
            <a:pPr marL="228600" indent="-228600">
              <a:buFont typeface="+mj-lt"/>
              <a:buAutoNum type="arabicPeriod" startAt="6"/>
            </a:pPr>
            <a:r>
              <a:rPr lang="en-US" sz="1200" dirty="0" smtClean="0">
                <a:latin typeface="Verdana" pitchFamily="34" charset="0"/>
              </a:rPr>
              <a:t>Look at the complex figure below.</a:t>
            </a:r>
          </a:p>
          <a:p>
            <a:pPr marL="228600" indent="-228600">
              <a:buFont typeface="+mj-lt"/>
              <a:buAutoNum type="arabicPeriod" startAt="6"/>
            </a:pPr>
            <a:endParaRPr lang="en-US" sz="1200" dirty="0" smtClean="0">
              <a:latin typeface="Verdana" pitchFamily="34" charset="0"/>
            </a:endParaRPr>
          </a:p>
          <a:p>
            <a:pPr marL="228600" indent="-3175"/>
            <a:r>
              <a:rPr lang="en-US" sz="1200" dirty="0" smtClean="0">
                <a:latin typeface="Verdana" pitchFamily="34" charset="0"/>
              </a:rPr>
              <a:t>What is the area of the rectangle?</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 13</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30</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33</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26</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a:latin typeface="Verdana" pitchFamily="34" charset="0"/>
            </a:endParaRPr>
          </a:p>
        </p:txBody>
      </p:sp>
      <p:sp>
        <p:nvSpPr>
          <p:cNvPr id="10" name="TextBox 9"/>
          <p:cNvSpPr txBox="1"/>
          <p:nvPr/>
        </p:nvSpPr>
        <p:spPr>
          <a:xfrm>
            <a:off x="533400" y="304800"/>
            <a:ext cx="4191000" cy="4339650"/>
          </a:xfrm>
          <a:prstGeom prst="rect">
            <a:avLst/>
          </a:prstGeom>
          <a:noFill/>
        </p:spPr>
        <p:txBody>
          <a:bodyPr wrap="square" rtlCol="0">
            <a:spAutoFit/>
          </a:bodyPr>
          <a:lstStyle/>
          <a:p>
            <a:pPr marL="228600" indent="-228600">
              <a:buFont typeface="+mj-lt"/>
              <a:buAutoNum type="arabicPeriod" startAt="5"/>
            </a:pPr>
            <a:r>
              <a:rPr lang="en-US" sz="1200" dirty="0" smtClean="0">
                <a:latin typeface="Verdana" pitchFamily="34" charset="0"/>
              </a:rPr>
              <a:t>Study the shaded area in the figure below.</a:t>
            </a:r>
          </a:p>
          <a:p>
            <a:pPr marL="228600" indent="-228600">
              <a:buFont typeface="+mj-lt"/>
              <a:buAutoNum type="arabicPeriod" startAt="5"/>
            </a:pPr>
            <a:endParaRPr lang="en-US" sz="1200" dirty="0" smtClean="0">
              <a:latin typeface="Verdana" pitchFamily="34" charset="0"/>
            </a:endParaRPr>
          </a:p>
          <a:p>
            <a:pPr marL="228600" indent="-3175"/>
            <a:r>
              <a:rPr lang="en-US" sz="1200" dirty="0" smtClean="0">
                <a:latin typeface="Verdana" pitchFamily="34" charset="0"/>
              </a:rPr>
              <a:t>Which answer best describes the area of the shaded figure?</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 6 x 2 = 12 unites squared</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6 x 10 = 66 unites squared</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2 x 4 = 8 unites squared</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2 x 5 = 10 unites squared</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a:latin typeface="Verdana" pitchFamily="34" charset="0"/>
            </a:endParaRPr>
          </a:p>
        </p:txBody>
      </p:sp>
      <p:graphicFrame>
        <p:nvGraphicFramePr>
          <p:cNvPr id="9" name="Table 8"/>
          <p:cNvGraphicFramePr>
            <a:graphicFrameLocks noGrp="1"/>
          </p:cNvGraphicFramePr>
          <p:nvPr/>
        </p:nvGraphicFramePr>
        <p:xfrm>
          <a:off x="3048000" y="1219200"/>
          <a:ext cx="1397000" cy="1062990"/>
        </p:xfrm>
        <a:graphic>
          <a:graphicData uri="http://schemas.openxmlformats.org/drawingml/2006/table">
            <a:tbl>
              <a:tblPr/>
              <a:tblGrid>
                <a:gridCol w="139700"/>
                <a:gridCol w="139700"/>
                <a:gridCol w="139700"/>
                <a:gridCol w="139700"/>
                <a:gridCol w="139700"/>
                <a:gridCol w="139700"/>
                <a:gridCol w="139700"/>
                <a:gridCol w="139700"/>
                <a:gridCol w="139700"/>
                <a:gridCol w="139700"/>
              </a:tblGrid>
              <a:tr h="139065">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9065">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9065">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9065">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endParaRPr lang="en-US" sz="1100" b="0" i="0" u="none" strike="noStrike">
                        <a:solidFill>
                          <a:srgbClr val="000000"/>
                        </a:solidFill>
                        <a:latin typeface="Calibri"/>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endParaRPr lang="en-US" sz="1100" b="0" i="0" u="none" strike="noStrike">
                        <a:solidFill>
                          <a:srgbClr val="000000"/>
                        </a:solidFill>
                        <a:latin typeface="Calibri"/>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latin typeface="Calibri"/>
                      </a:endParaRPr>
                    </a:p>
                  </a:txBody>
                  <a:tcPr marL="9525" marR="9525" marT="9525" marB="0" anchor="b">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9065">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9065">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latin typeface="Calibri"/>
                        </a:rPr>
                        <a:t> </a:t>
                      </a:r>
                    </a:p>
                  </a:txBody>
                  <a:tcPr marL="9525" marR="9525" marT="9525" marB="0" anchor="b">
                    <a:lnL w="12700" cap="flat" cmpd="sng" algn="ctr">
                      <a:solidFill>
                        <a:schemeClr val="bg1">
                          <a:lumMod val="8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2811</TotalTime>
  <Words>957</Words>
  <Application>Microsoft Office PowerPoint</Application>
  <PresentationFormat>Custom</PresentationFormat>
  <Paragraphs>597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567</cp:revision>
  <dcterms:created xsi:type="dcterms:W3CDTF">2010-03-15T16:13:22Z</dcterms:created>
  <dcterms:modified xsi:type="dcterms:W3CDTF">2012-01-25T02:20:18Z</dcterms:modified>
</cp:coreProperties>
</file>