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DDFF"/>
    <a:srgbClr val="FFCCFF"/>
    <a:srgbClr val="E5F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057" autoAdjust="0"/>
    <p:restoredTop sz="94621" autoAdjust="0"/>
  </p:normalViewPr>
  <p:slideViewPr>
    <p:cSldViewPr>
      <p:cViewPr>
        <p:scale>
          <a:sx n="84" d="100"/>
          <a:sy n="84" d="100"/>
        </p:scale>
        <p:origin x="-204" y="-534"/>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dirty="0"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dirty="0"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dirty="0"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dirty="0"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dirty="0"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TextBox 25"/>
          <p:cNvSpPr txBox="1">
            <a:spLocks noChangeArrowheads="1"/>
          </p:cNvSpPr>
          <p:nvPr/>
        </p:nvSpPr>
        <p:spPr bwMode="auto">
          <a:xfrm>
            <a:off x="5562600" y="1143000"/>
            <a:ext cx="4038600" cy="707886"/>
          </a:xfrm>
          <a:prstGeom prst="rect">
            <a:avLst/>
          </a:prstGeom>
          <a:noFill/>
          <a:ln w="9525">
            <a:noFill/>
            <a:miter lim="800000"/>
            <a:headEnd/>
            <a:tailEnd/>
          </a:ln>
        </p:spPr>
        <p:txBody>
          <a:bodyPr wrap="square">
            <a:spAutoFit/>
          </a:bodyPr>
          <a:lstStyle/>
          <a:p>
            <a:pPr algn="ctr" defTabSz="1017588">
              <a:defRPr/>
            </a:pPr>
            <a:r>
              <a:rPr lang="en-US" sz="1600" b="1" i="1" dirty="0" smtClean="0">
                <a:effectLst>
                  <a:outerShdw blurRad="38100" dist="38100" dir="2700000" algn="tl">
                    <a:srgbClr val="C0C0C0"/>
                  </a:outerShdw>
                </a:effectLst>
                <a:latin typeface="Verdana" pitchFamily="34" charset="0"/>
              </a:rPr>
              <a:t>Measurement</a:t>
            </a:r>
          </a:p>
          <a:p>
            <a:pPr algn="ctr" defTabSz="1017588">
              <a:defRPr/>
            </a:pPr>
            <a:r>
              <a:rPr lang="en-US" sz="1200" dirty="0" smtClean="0">
                <a:effectLst>
                  <a:outerShdw blurRad="38100" dist="38100" dir="2700000" algn="tl">
                    <a:srgbClr val="C0C0C0"/>
                  </a:outerShdw>
                </a:effectLst>
                <a:latin typeface="Verdana" pitchFamily="34" charset="0"/>
              </a:rPr>
              <a:t>(Recognize area as an attribute of a 2-D Region using many tools and strategies)</a:t>
            </a:r>
            <a:endParaRPr lang="en-US" sz="1200" dirty="0" smtClean="0">
              <a:latin typeface="Verdana" pitchFamily="34" charset="0"/>
            </a:endParaRPr>
          </a:p>
        </p:txBody>
      </p:sp>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8" name="TextBox 7"/>
          <p:cNvSpPr txBox="1"/>
          <p:nvPr/>
        </p:nvSpPr>
        <p:spPr>
          <a:xfrm>
            <a:off x="5638800" y="381000"/>
            <a:ext cx="2743200" cy="738664"/>
          </a:xfrm>
          <a:prstGeom prst="rect">
            <a:avLst/>
          </a:prstGeom>
          <a:noFill/>
        </p:spPr>
        <p:txBody>
          <a:bodyPr wrap="square" rtlCol="0">
            <a:spAutoFit/>
          </a:bodyPr>
          <a:lstStyle/>
          <a:p>
            <a:r>
              <a:rPr lang="en-US" sz="2400" b="1" i="1" dirty="0" smtClean="0">
                <a:effectLst>
                  <a:outerShdw blurRad="38100" dist="38100" dir="2700000" algn="tl">
                    <a:srgbClr val="000000">
                      <a:alpha val="43137"/>
                    </a:srgbClr>
                  </a:outerShdw>
                </a:effectLst>
                <a:latin typeface="Verdana" pitchFamily="34" charset="0"/>
              </a:rPr>
              <a:t>Grade 4 MATH:</a:t>
            </a:r>
          </a:p>
          <a:p>
            <a:r>
              <a:rPr lang="en-US" sz="900" dirty="0" smtClean="0">
                <a:latin typeface="Verdana" pitchFamily="34" charset="0"/>
              </a:rPr>
              <a:t>Oregon Department of Education Standards for Practice or Progress Monitoring.</a:t>
            </a:r>
            <a:endParaRPr lang="en-US" sz="900" dirty="0">
              <a:latin typeface="Verdana" pitchFamily="34" charset="0"/>
            </a:endParaRPr>
          </a:p>
        </p:txBody>
      </p:sp>
      <p:sp>
        <p:nvSpPr>
          <p:cNvPr id="9" name="TextBox 8"/>
          <p:cNvSpPr txBox="1"/>
          <p:nvPr/>
        </p:nvSpPr>
        <p:spPr>
          <a:xfrm>
            <a:off x="5867400" y="6934200"/>
            <a:ext cx="3733800" cy="338554"/>
          </a:xfrm>
          <a:prstGeom prst="rect">
            <a:avLst/>
          </a:prstGeom>
          <a:noFill/>
        </p:spPr>
        <p:txBody>
          <a:bodyPr wrap="square" rtlCol="0">
            <a:spAutoFit/>
          </a:bodyPr>
          <a:lstStyle/>
          <a:p>
            <a:pPr algn="ctr"/>
            <a:r>
              <a:rPr lang="en-US" sz="800" dirty="0" smtClean="0">
                <a:latin typeface="Verdana" pitchFamily="34" charset="0"/>
              </a:rPr>
              <a:t>These problems are presented in an </a:t>
            </a:r>
            <a:r>
              <a:rPr lang="en-US" sz="800" b="1" dirty="0" smtClean="0">
                <a:effectLst>
                  <a:outerShdw blurRad="38100" dist="38100" dir="2700000" algn="tl">
                    <a:srgbClr val="000000">
                      <a:alpha val="43137"/>
                    </a:srgbClr>
                  </a:outerShdw>
                </a:effectLst>
                <a:latin typeface="Verdana" pitchFamily="34" charset="0"/>
              </a:rPr>
              <a:t>OAKS testing format</a:t>
            </a:r>
            <a:r>
              <a:rPr lang="en-US" sz="800" dirty="0" smtClean="0">
                <a:latin typeface="Verdana" pitchFamily="34" charset="0"/>
              </a:rPr>
              <a:t>.  </a:t>
            </a:r>
          </a:p>
          <a:p>
            <a:pPr algn="ctr"/>
            <a:r>
              <a:rPr lang="en-US" sz="800" dirty="0" smtClean="0">
                <a:latin typeface="Verdana" pitchFamily="34" charset="0"/>
              </a:rPr>
              <a:t>A passing grade is </a:t>
            </a:r>
            <a:r>
              <a:rPr lang="en-US" sz="800" u="sng" dirty="0" smtClean="0">
                <a:latin typeface="Verdana" pitchFamily="34" charset="0"/>
              </a:rPr>
              <a:t>80%</a:t>
            </a:r>
            <a:endParaRPr lang="en-US" sz="800" u="sng" dirty="0">
              <a:latin typeface="Verdana" pitchFamily="34" charset="0"/>
            </a:endParaRPr>
          </a:p>
        </p:txBody>
      </p:sp>
      <p:sp>
        <p:nvSpPr>
          <p:cNvPr id="12" name="TextBox 11"/>
          <p:cNvSpPr txBox="1"/>
          <p:nvPr/>
        </p:nvSpPr>
        <p:spPr>
          <a:xfrm>
            <a:off x="5715000" y="2362200"/>
            <a:ext cx="35814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on </a:t>
            </a:r>
            <a:r>
              <a:rPr lang="en-US" sz="1000" b="1" u="sng" dirty="0" smtClean="0">
                <a:latin typeface="Verdana" pitchFamily="34" charset="0"/>
              </a:rPr>
              <a:t>ONLY</a:t>
            </a:r>
            <a:r>
              <a:rPr lang="en-US" sz="1000" dirty="0" smtClean="0">
                <a:effectLst>
                  <a:outerShdw blurRad="38100" dist="38100" dir="2700000" algn="tl">
                    <a:srgbClr val="000000">
                      <a:alpha val="43137"/>
                    </a:srgbClr>
                  </a:outerShdw>
                </a:effectLst>
                <a:latin typeface="Verdana" pitchFamily="34" charset="0"/>
              </a:rPr>
              <a:t>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[4.3.1-4.3.4] </a:t>
            </a:r>
            <a:r>
              <a:rPr lang="en-US" sz="1000" dirty="0" smtClean="0">
                <a:effectLst>
                  <a:outerShdw blurRad="38100" dist="38100" dir="2700000" algn="tl">
                    <a:srgbClr val="000000">
                      <a:alpha val="43137"/>
                    </a:srgbClr>
                  </a:outerShdw>
                </a:effectLst>
                <a:latin typeface="Verdana" pitchFamily="34" charset="0"/>
              </a:rPr>
              <a:t>below table.</a:t>
            </a:r>
            <a:endParaRPr lang="en-US" sz="1000" dirty="0">
              <a:effectLst>
                <a:outerShdw blurRad="38100" dist="38100" dir="2700000" algn="tl">
                  <a:srgbClr val="000000">
                    <a:alpha val="43137"/>
                  </a:srgbClr>
                </a:outerShdw>
              </a:effectLst>
              <a:latin typeface="Verdana" pitchFamily="34" charset="0"/>
            </a:endParaRPr>
          </a:p>
        </p:txBody>
      </p:sp>
      <p:sp>
        <p:nvSpPr>
          <p:cNvPr id="11" name="TextBox 10"/>
          <p:cNvSpPr txBox="1"/>
          <p:nvPr/>
        </p:nvSpPr>
        <p:spPr>
          <a:xfrm>
            <a:off x="5562600" y="1828800"/>
            <a:ext cx="4038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Book #8</a:t>
            </a:r>
            <a:endParaRPr lang="en-US" sz="2400" b="1" dirty="0">
              <a:effectLst>
                <a:outerShdw blurRad="38100" dist="38100" dir="2700000" algn="tl">
                  <a:srgbClr val="000000">
                    <a:alpha val="43137"/>
                  </a:srgbClr>
                </a:outerShdw>
              </a:effectLst>
            </a:endParaRPr>
          </a:p>
        </p:txBody>
      </p:sp>
      <p:sp>
        <p:nvSpPr>
          <p:cNvPr id="13" name="TextBox 12"/>
          <p:cNvSpPr txBox="1"/>
          <p:nvPr/>
        </p:nvSpPr>
        <p:spPr>
          <a:xfrm>
            <a:off x="685800" y="1047690"/>
            <a:ext cx="3581400" cy="400110"/>
          </a:xfrm>
          <a:prstGeom prst="rect">
            <a:avLst/>
          </a:prstGeom>
          <a:noFill/>
        </p:spPr>
        <p:txBody>
          <a:bodyPr wrap="square" rtlCol="0">
            <a:spAutoFit/>
          </a:bodyPr>
          <a:lstStyle/>
          <a:p>
            <a:r>
              <a:rPr lang="en-US" sz="1000" dirty="0" smtClean="0">
                <a:effectLst>
                  <a:outerShdw blurRad="38100" dist="38100" dir="2700000" algn="tl">
                    <a:srgbClr val="000000">
                      <a:alpha val="43137"/>
                    </a:srgbClr>
                  </a:outerShdw>
                </a:effectLst>
                <a:latin typeface="Verdana" pitchFamily="34" charset="0"/>
              </a:rPr>
              <a:t>This booklet will focus on ONLY the items in</a:t>
            </a:r>
            <a:r>
              <a:rPr lang="en-US" sz="1000" b="1" i="1" u="sng" dirty="0" smtClean="0">
                <a:effectLst>
                  <a:outerShdw blurRad="38100" dist="38100" dir="2700000" algn="tl">
                    <a:srgbClr val="000000">
                      <a:alpha val="43137"/>
                    </a:srgbClr>
                  </a:outerShdw>
                </a:effectLst>
                <a:latin typeface="Verdana" pitchFamily="34" charset="0"/>
              </a:rPr>
              <a:t> Bold Black [4.3.1-4.3.4)</a:t>
            </a:r>
            <a:endParaRPr lang="en-US" sz="1000" dirty="0" smtClean="0">
              <a:effectLst>
                <a:outerShdw blurRad="38100" dist="38100" dir="2700000" algn="tl">
                  <a:srgbClr val="000000">
                    <a:alpha val="43137"/>
                  </a:srgbClr>
                </a:outerShdw>
              </a:effectLst>
              <a:latin typeface="Verdana" pitchFamily="34" charset="0"/>
            </a:endParaRPr>
          </a:p>
        </p:txBody>
      </p:sp>
      <p:sp>
        <p:nvSpPr>
          <p:cNvPr id="16" name="TextBox 15"/>
          <p:cNvSpPr txBox="1"/>
          <p:nvPr/>
        </p:nvSpPr>
        <p:spPr>
          <a:xfrm>
            <a:off x="457200" y="3429000"/>
            <a:ext cx="4191000" cy="2708434"/>
          </a:xfrm>
          <a:prstGeom prst="rect">
            <a:avLst/>
          </a:prstGeom>
          <a:noFill/>
        </p:spPr>
        <p:txBody>
          <a:bodyPr wrap="square" rtlCol="0">
            <a:spAutoFit/>
          </a:bodyPr>
          <a:lstStyle/>
          <a:p>
            <a:r>
              <a:rPr lang="en-US" sz="1000" b="1" u="sng" dirty="0" smtClean="0">
                <a:effectLst>
                  <a:outerShdw blurRad="38100" dist="38100" dir="2700000" algn="tl">
                    <a:srgbClr val="000000">
                      <a:alpha val="43137"/>
                    </a:srgbClr>
                  </a:outerShdw>
                </a:effectLst>
                <a:latin typeface="Verdana" pitchFamily="34" charset="0"/>
              </a:rPr>
              <a:t>Teachers:  </a:t>
            </a:r>
            <a:r>
              <a:rPr lang="en-US" sz="1000" dirty="0" smtClean="0">
                <a:effectLst>
                  <a:outerShdw blurRad="38100" dist="38100" dir="2700000" algn="tl">
                    <a:srgbClr val="000000">
                      <a:alpha val="43137"/>
                    </a:srgbClr>
                  </a:outerShdw>
                </a:effectLst>
                <a:latin typeface="Verdana" pitchFamily="34" charset="0"/>
              </a:rPr>
              <a:t>To assure that the above standards are understood, always remind, ask and show your students: </a:t>
            </a:r>
          </a:p>
          <a:p>
            <a:endParaRPr lang="en-US" sz="1000" b="1" dirty="0" smtClean="0">
              <a:effectLst>
                <a:outerShdw blurRad="38100" dist="38100" dir="2700000" algn="tl">
                  <a:srgbClr val="000000">
                    <a:alpha val="43137"/>
                  </a:srgbClr>
                </a:outerShdw>
              </a:effectLst>
              <a:latin typeface="Verdana" pitchFamily="34" charset="0"/>
            </a:endParaRPr>
          </a:p>
          <a:p>
            <a:r>
              <a:rPr lang="en-US" sz="1000" b="1" u="sng" dirty="0" smtClean="0">
                <a:effectLst>
                  <a:outerShdw blurRad="38100" dist="38100" dir="2700000" algn="tl">
                    <a:srgbClr val="000000">
                      <a:alpha val="43137"/>
                    </a:srgbClr>
                  </a:outerShdw>
                </a:effectLst>
                <a:latin typeface="Verdana" pitchFamily="34" charset="0"/>
              </a:rPr>
              <a:t>4.3.1</a:t>
            </a:r>
          </a:p>
          <a:p>
            <a:pPr marL="466725" indent="-228600">
              <a:buFont typeface="+mj-lt"/>
              <a:buAutoNum type="arabicPeriod"/>
            </a:pPr>
            <a:r>
              <a:rPr lang="en-US" sz="1000" dirty="0" smtClean="0">
                <a:latin typeface="Verdana" pitchFamily="34" charset="0"/>
              </a:rPr>
              <a:t>What is area?  </a:t>
            </a:r>
          </a:p>
          <a:p>
            <a:pPr marL="466725" indent="-228600">
              <a:buFont typeface="+mj-lt"/>
              <a:buAutoNum type="arabicPeriod"/>
            </a:pPr>
            <a:r>
              <a:rPr lang="en-US" sz="1000" dirty="0" smtClean="0">
                <a:latin typeface="Verdana" pitchFamily="34" charset="0"/>
              </a:rPr>
              <a:t>Area measures the interior of a 2-dimensional region.</a:t>
            </a:r>
          </a:p>
          <a:p>
            <a:pPr marL="228600" indent="-228600"/>
            <a:r>
              <a:rPr lang="en-US" sz="1000" b="1" u="sng" dirty="0" smtClean="0">
                <a:effectLst>
                  <a:outerShdw blurRad="38100" dist="38100" dir="2700000" algn="tl">
                    <a:srgbClr val="000000">
                      <a:alpha val="43137"/>
                    </a:srgbClr>
                  </a:outerShdw>
                </a:effectLst>
                <a:latin typeface="Verdana" pitchFamily="34" charset="0"/>
              </a:rPr>
              <a:t>4.3.2</a:t>
            </a:r>
          </a:p>
          <a:p>
            <a:pPr marL="466725" indent="-228600">
              <a:buFont typeface="+mj-lt"/>
              <a:buAutoNum type="arabicPeriod"/>
            </a:pPr>
            <a:r>
              <a:rPr lang="en-US" sz="1000" dirty="0" smtClean="0">
                <a:latin typeface="Verdana" pitchFamily="34" charset="0"/>
              </a:rPr>
              <a:t>Area is measured in equal sized units.</a:t>
            </a:r>
          </a:p>
          <a:p>
            <a:pPr marL="466725" indent="-228600">
              <a:buFont typeface="+mj-lt"/>
              <a:buAutoNum type="arabicPeriod"/>
            </a:pPr>
            <a:r>
              <a:rPr lang="en-US" sz="1000" dirty="0" smtClean="0">
                <a:latin typeface="Verdana" pitchFamily="34" charset="0"/>
              </a:rPr>
              <a:t>How can you figure out the area of a 2-D shape that has been divided into equal sized units?</a:t>
            </a:r>
          </a:p>
          <a:p>
            <a:pPr marL="228600" indent="-228600"/>
            <a:r>
              <a:rPr lang="en-US" sz="1000" b="1" u="sng" dirty="0" smtClean="0">
                <a:effectLst>
                  <a:outerShdw blurRad="38100" dist="38100" dir="2700000" algn="tl">
                    <a:srgbClr val="000000">
                      <a:alpha val="43137"/>
                    </a:srgbClr>
                  </a:outerShdw>
                </a:effectLst>
                <a:latin typeface="Verdana" pitchFamily="34" charset="0"/>
              </a:rPr>
              <a:t>4.3.3</a:t>
            </a:r>
          </a:p>
          <a:p>
            <a:pPr marL="466725" indent="-228600">
              <a:buFont typeface="+mj-lt"/>
              <a:buAutoNum type="arabicPeriod"/>
            </a:pPr>
            <a:r>
              <a:rPr lang="en-US" sz="1000" dirty="0" smtClean="0">
                <a:latin typeface="Verdana" pitchFamily="34" charset="0"/>
              </a:rPr>
              <a:t>When you aren’t given the dimensions how can you find the area?</a:t>
            </a:r>
          </a:p>
          <a:p>
            <a:pPr marL="466725" indent="-228600">
              <a:buFont typeface="+mj-lt"/>
              <a:buAutoNum type="arabicPeriod"/>
            </a:pPr>
            <a:r>
              <a:rPr lang="en-US" sz="1000" dirty="0" smtClean="0">
                <a:latin typeface="Verdana" pitchFamily="34" charset="0"/>
              </a:rPr>
              <a:t>We can use non-standard measures to find area.</a:t>
            </a:r>
          </a:p>
          <a:p>
            <a:pPr marL="228600" indent="-228600"/>
            <a:r>
              <a:rPr lang="en-US" sz="1000" b="1" u="sng" dirty="0" smtClean="0">
                <a:effectLst>
                  <a:outerShdw blurRad="38100" dist="38100" dir="2700000" algn="tl">
                    <a:srgbClr val="000000">
                      <a:alpha val="43137"/>
                    </a:srgbClr>
                  </a:outerShdw>
                </a:effectLst>
                <a:latin typeface="Verdana" pitchFamily="34" charset="0"/>
              </a:rPr>
              <a:t>4.3.4</a:t>
            </a:r>
          </a:p>
          <a:p>
            <a:pPr marL="466725" indent="-228600">
              <a:buFont typeface="+mj-lt"/>
              <a:buAutoNum type="arabicPeriod"/>
            </a:pPr>
            <a:r>
              <a:rPr lang="en-US" sz="1000" dirty="0" smtClean="0">
                <a:latin typeface="Verdana" pitchFamily="34" charset="0"/>
              </a:rPr>
              <a:t>What units can you use to measure area?  What tools?  What strategies?</a:t>
            </a:r>
          </a:p>
        </p:txBody>
      </p:sp>
      <p:sp>
        <p:nvSpPr>
          <p:cNvPr id="18" name="TextBox 17"/>
          <p:cNvSpPr txBox="1"/>
          <p:nvPr/>
        </p:nvSpPr>
        <p:spPr>
          <a:xfrm>
            <a:off x="457200" y="381000"/>
            <a:ext cx="4419600" cy="615553"/>
          </a:xfrm>
          <a:prstGeom prst="rect">
            <a:avLst/>
          </a:prstGeom>
          <a:noFill/>
        </p:spPr>
        <p:txBody>
          <a:bodyPr wrap="square" rtlCol="0">
            <a:spAutoFit/>
          </a:bodyPr>
          <a:lstStyle/>
          <a:p>
            <a:r>
              <a:rPr lang="en-US" sz="1400" b="1" i="1" dirty="0" smtClean="0">
                <a:effectLst>
                  <a:outerShdw blurRad="38100" dist="38100" dir="2700000" algn="tl">
                    <a:srgbClr val="000000">
                      <a:alpha val="43137"/>
                    </a:srgbClr>
                  </a:outerShdw>
                </a:effectLst>
                <a:latin typeface="Verdana" pitchFamily="34" charset="0"/>
              </a:rPr>
              <a:t>Teacher Information. . . </a:t>
            </a:r>
            <a:r>
              <a:rPr lang="en-US" sz="1000" i="1" dirty="0" smtClean="0">
                <a:latin typeface="Verdana" pitchFamily="34" charset="0"/>
              </a:rPr>
              <a:t>4</a:t>
            </a:r>
            <a:r>
              <a:rPr lang="en-US" sz="1000" i="1" baseline="30000" dirty="0" smtClean="0">
                <a:latin typeface="Verdana" pitchFamily="34" charset="0"/>
              </a:rPr>
              <a:t>th</a:t>
            </a:r>
            <a:r>
              <a:rPr lang="en-US" sz="1000" i="1" dirty="0" smtClean="0">
                <a:latin typeface="Verdana" pitchFamily="34" charset="0"/>
              </a:rPr>
              <a:t> Grade all standards in 4.3.1-4.3.4 (recognize area as an attribute of a 2-D region using many tools and strategies )will be assessed in 2010-2011.  </a:t>
            </a:r>
            <a:endParaRPr lang="en-US" sz="1000" b="1" i="1" dirty="0">
              <a:effectLst>
                <a:outerShdw blurRad="38100" dist="38100" dir="2700000" algn="tl">
                  <a:srgbClr val="000000">
                    <a:alpha val="43137"/>
                  </a:srgbClr>
                </a:outerShdw>
              </a:effectLst>
              <a:latin typeface="Verdana" pitchFamily="34" charset="0"/>
            </a:endParaRPr>
          </a:p>
        </p:txBody>
      </p:sp>
      <p:graphicFrame>
        <p:nvGraphicFramePr>
          <p:cNvPr id="20" name="Table 19"/>
          <p:cNvGraphicFramePr>
            <a:graphicFrameLocks noGrp="1"/>
          </p:cNvGraphicFramePr>
          <p:nvPr/>
        </p:nvGraphicFramePr>
        <p:xfrm>
          <a:off x="5715000" y="3243943"/>
          <a:ext cx="3657600" cy="3461658"/>
        </p:xfrm>
        <a:graphic>
          <a:graphicData uri="http://schemas.openxmlformats.org/drawingml/2006/table">
            <a:tbl>
              <a:tblPr/>
              <a:tblGrid>
                <a:gridCol w="3657600"/>
              </a:tblGrid>
              <a:tr h="375406">
                <a:tc>
                  <a:txBody>
                    <a:bodyPr/>
                    <a:lstStyle/>
                    <a:p>
                      <a:pPr algn="l" fontAlgn="t"/>
                      <a:r>
                        <a:rPr lang="en-US" sz="1000" b="1" i="0" u="sng" strike="noStrike" dirty="0" smtClean="0">
                          <a:solidFill>
                            <a:srgbClr val="000000"/>
                          </a:solidFill>
                          <a:latin typeface="Calibri"/>
                        </a:rPr>
                        <a:t>  4.3:  </a:t>
                      </a:r>
                      <a:r>
                        <a:rPr lang="en-US" sz="1000" b="0" i="0" u="none" strike="noStrike" dirty="0" smtClean="0">
                          <a:solidFill>
                            <a:srgbClr val="000000"/>
                          </a:solidFill>
                          <a:latin typeface="Calibri"/>
                        </a:rPr>
                        <a:t>Understanding of area and determining the areas of two dimensional shapes.</a:t>
                      </a:r>
                      <a:endParaRPr lang="en-US" sz="1000" b="0" i="0" u="none" strike="noStrike" dirty="0">
                        <a:solidFill>
                          <a:srgbClr val="000000"/>
                        </a:solidFill>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93609">
                <a:tc>
                  <a:txBody>
                    <a:bodyPr/>
                    <a:lstStyle/>
                    <a:p>
                      <a:pPr algn="l" fontAlgn="t"/>
                      <a:r>
                        <a:rPr lang="en-US" sz="1000" b="1" i="0" u="none" strike="noStrike" dirty="0">
                          <a:solidFill>
                            <a:srgbClr val="000000"/>
                          </a:solidFill>
                          <a:effectLst>
                            <a:outerShdw blurRad="38100" dist="38100" dir="2700000" algn="tl">
                              <a:srgbClr val="000000">
                                <a:alpha val="43137"/>
                              </a:srgbClr>
                            </a:outerShdw>
                          </a:effectLst>
                          <a:latin typeface="Verdana" pitchFamily="34" charset="0"/>
                        </a:rPr>
                        <a:t>4.3.1 Recognize area as an attribute of two-dimensional regions.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584724">
                <a:tc>
                  <a:txBody>
                    <a:bodyPr/>
                    <a:lstStyle/>
                    <a:p>
                      <a:pPr algn="l" fontAlgn="t"/>
                      <a:r>
                        <a:rPr lang="en-US" sz="1000" b="1" i="0" u="none" strike="noStrike" dirty="0">
                          <a:solidFill>
                            <a:srgbClr val="000000"/>
                          </a:solidFill>
                          <a:effectLst>
                            <a:outerShdw blurRad="38100" dist="38100" dir="2700000" algn="tl">
                              <a:srgbClr val="000000">
                                <a:alpha val="43137"/>
                              </a:srgbClr>
                            </a:outerShdw>
                          </a:effectLst>
                          <a:latin typeface="Verdana" pitchFamily="34" charset="0"/>
                        </a:rPr>
                        <a:t>4.3.2  Determine area by finding the total number of same-sized units of area that </a:t>
                      </a:r>
                      <a:r>
                        <a:rPr lang="en-US" sz="1000" b="1" i="0" u="none" strike="noStrike" dirty="0" smtClean="0">
                          <a:solidFill>
                            <a:srgbClr val="000000"/>
                          </a:solidFill>
                          <a:effectLst>
                            <a:outerShdw blurRad="38100" dist="38100" dir="2700000" algn="tl">
                              <a:srgbClr val="000000">
                                <a:alpha val="43137"/>
                              </a:srgbClr>
                            </a:outerShdw>
                          </a:effectLst>
                          <a:latin typeface="Verdana" pitchFamily="34" charset="0"/>
                        </a:rPr>
                        <a:t>cover a shape </a:t>
                      </a:r>
                      <a:r>
                        <a:rPr lang="en-US" sz="1000" b="1" i="0" u="none" strike="noStrike" dirty="0">
                          <a:solidFill>
                            <a:srgbClr val="000000"/>
                          </a:solidFill>
                          <a:effectLst>
                            <a:outerShdw blurRad="38100" dist="38100" dir="2700000" algn="tl">
                              <a:srgbClr val="000000">
                                <a:alpha val="43137"/>
                              </a:srgbClr>
                            </a:outerShdw>
                          </a:effectLst>
                          <a:latin typeface="Verdana" pitchFamily="34" charset="0"/>
                        </a:rPr>
                        <a:t>without gaps or overlaps.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6957">
                <a:tc>
                  <a:txBody>
                    <a:bodyPr/>
                    <a:lstStyle/>
                    <a:p>
                      <a:pPr algn="l" fontAlgn="t"/>
                      <a:r>
                        <a:rPr lang="en-US" sz="1000" b="1" i="0" u="none" strike="noStrike" dirty="0">
                          <a:solidFill>
                            <a:srgbClr val="000000"/>
                          </a:solidFill>
                          <a:effectLst>
                            <a:outerShdw blurRad="38100" dist="38100" dir="2700000" algn="tl">
                              <a:srgbClr val="000000">
                                <a:alpha val="43137"/>
                              </a:srgbClr>
                            </a:outerShdw>
                          </a:effectLst>
                          <a:latin typeface="Verdana" pitchFamily="34" charset="0"/>
                        </a:rPr>
                        <a:t>4.3.3 Recognize a square that is one unit on a side as the standard unit for measuring area.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584724">
                <a:tc>
                  <a:txBody>
                    <a:bodyPr/>
                    <a:lstStyle/>
                    <a:p>
                      <a:pPr algn="l" fontAlgn="t"/>
                      <a:r>
                        <a:rPr lang="en-US" sz="1000" b="1" i="0" u="none" strike="noStrike" dirty="0">
                          <a:solidFill>
                            <a:srgbClr val="000000"/>
                          </a:solidFill>
                          <a:effectLst>
                            <a:outerShdw blurRad="38100" dist="38100" dir="2700000" algn="tl">
                              <a:srgbClr val="000000">
                                <a:alpha val="43137"/>
                              </a:srgbClr>
                            </a:outerShdw>
                          </a:effectLst>
                          <a:latin typeface="Verdana"/>
                        </a:rPr>
                        <a:t>4.3.4  Determine the appropriate units, strategies, and tools to solving problems that involve estimating or measuring areas.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694">
                <a:tc>
                  <a:txBody>
                    <a:bodyPr/>
                    <a:lstStyle/>
                    <a:p>
                      <a:pPr algn="l" fontAlgn="t"/>
                      <a:r>
                        <a:rPr lang="en-US" sz="700" b="0" i="0" u="none" strike="noStrike" dirty="0">
                          <a:solidFill>
                            <a:srgbClr val="000000"/>
                          </a:solidFill>
                          <a:latin typeface="Verdana"/>
                        </a:rPr>
                        <a:t>4.3.5  Connect area measure to the area model used to represent multiplication and use this to justify the formula for area of a rectangle.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0515">
                <a:tc>
                  <a:txBody>
                    <a:bodyPr/>
                    <a:lstStyle/>
                    <a:p>
                      <a:pPr algn="l" fontAlgn="t"/>
                      <a:r>
                        <a:rPr lang="en-US" sz="700" b="0" i="0" u="none" strike="noStrike" dirty="0">
                          <a:solidFill>
                            <a:srgbClr val="000000"/>
                          </a:solidFill>
                          <a:latin typeface="Verdana"/>
                        </a:rPr>
                        <a:t>4.3.6  Find the areas of complex shapes that can be subdivided into rectangles.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2192">
                <a:tc>
                  <a:txBody>
                    <a:bodyPr/>
                    <a:lstStyle/>
                    <a:p>
                      <a:pPr algn="l" fontAlgn="t"/>
                      <a:r>
                        <a:rPr lang="en-US" sz="700" b="0" i="0" u="none" strike="noStrike" dirty="0">
                          <a:solidFill>
                            <a:srgbClr val="000000"/>
                          </a:solidFill>
                          <a:latin typeface="Verdana"/>
                        </a:rPr>
                        <a:t>4.3.7  Solve problems involving perimeters and areas of rectangles and squares.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8837">
                <a:tc>
                  <a:txBody>
                    <a:bodyPr/>
                    <a:lstStyle/>
                    <a:p>
                      <a:pPr algn="l" fontAlgn="t"/>
                      <a:r>
                        <a:rPr lang="en-US" sz="700" b="0" i="0" u="none" strike="noStrike" dirty="0">
                          <a:solidFill>
                            <a:srgbClr val="000000"/>
                          </a:solidFill>
                          <a:latin typeface="Verdana"/>
                        </a:rPr>
                        <a:t>4.3.8  Recognize that rectangles with the same area can have different perimeters and that can have different areas.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1" name="Table 20"/>
          <p:cNvGraphicFramePr>
            <a:graphicFrameLocks noGrp="1"/>
          </p:cNvGraphicFramePr>
          <p:nvPr/>
        </p:nvGraphicFramePr>
        <p:xfrm>
          <a:off x="762000" y="1524000"/>
          <a:ext cx="3810000" cy="1828799"/>
        </p:xfrm>
        <a:graphic>
          <a:graphicData uri="http://schemas.openxmlformats.org/drawingml/2006/table">
            <a:tbl>
              <a:tblPr/>
              <a:tblGrid>
                <a:gridCol w="3810000"/>
              </a:tblGrid>
              <a:tr h="359973">
                <a:tc>
                  <a:txBody>
                    <a:bodyPr/>
                    <a:lstStyle/>
                    <a:p>
                      <a:pPr algn="l" fontAlgn="t"/>
                      <a:r>
                        <a:rPr lang="en-US" sz="900" b="1" i="0" u="none" strike="noStrike" dirty="0">
                          <a:solidFill>
                            <a:srgbClr val="000000"/>
                          </a:solidFill>
                          <a:effectLst>
                            <a:outerShdw blurRad="38100" dist="38100" dir="2700000" algn="tl">
                              <a:srgbClr val="000000">
                                <a:alpha val="43137"/>
                              </a:srgbClr>
                            </a:outerShdw>
                          </a:effectLst>
                          <a:latin typeface="Verdana" pitchFamily="34" charset="0"/>
                        </a:rPr>
                        <a:t>4.3.1 Recognize area as an attribute of two-dimensional regions.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4505">
                <a:tc>
                  <a:txBody>
                    <a:bodyPr/>
                    <a:lstStyle/>
                    <a:p>
                      <a:pPr algn="l" fontAlgn="t"/>
                      <a:r>
                        <a:rPr lang="en-US" sz="900" b="1" i="0" u="none" strike="noStrike" dirty="0">
                          <a:solidFill>
                            <a:srgbClr val="000000"/>
                          </a:solidFill>
                          <a:effectLst>
                            <a:outerShdw blurRad="38100" dist="38100" dir="2700000" algn="tl">
                              <a:srgbClr val="000000">
                                <a:alpha val="43137"/>
                              </a:srgbClr>
                            </a:outerShdw>
                          </a:effectLst>
                          <a:latin typeface="Verdana" pitchFamily="34" charset="0"/>
                        </a:rPr>
                        <a:t>4.3.2  Determine area by finding the total number of same-sized units of area that </a:t>
                      </a:r>
                      <a:r>
                        <a:rPr lang="en-US" sz="900" b="1" i="0" u="none" strike="noStrike" dirty="0" smtClean="0">
                          <a:solidFill>
                            <a:srgbClr val="000000"/>
                          </a:solidFill>
                          <a:effectLst>
                            <a:outerShdw blurRad="38100" dist="38100" dir="2700000" algn="tl">
                              <a:srgbClr val="000000">
                                <a:alpha val="43137"/>
                              </a:srgbClr>
                            </a:outerShdw>
                          </a:effectLst>
                          <a:latin typeface="Verdana" pitchFamily="34" charset="0"/>
                        </a:rPr>
                        <a:t>cover a</a:t>
                      </a:r>
                      <a:r>
                        <a:rPr lang="en-US" sz="900" b="1" i="0" u="none" strike="noStrike" baseline="0" dirty="0" smtClean="0">
                          <a:solidFill>
                            <a:srgbClr val="000000"/>
                          </a:solidFill>
                          <a:effectLst>
                            <a:outerShdw blurRad="38100" dist="38100" dir="2700000" algn="tl">
                              <a:srgbClr val="000000">
                                <a:alpha val="43137"/>
                              </a:srgbClr>
                            </a:outerShdw>
                          </a:effectLst>
                          <a:latin typeface="Verdana" pitchFamily="34" charset="0"/>
                        </a:rPr>
                        <a:t> </a:t>
                      </a:r>
                      <a:r>
                        <a:rPr lang="en-US" sz="900" b="1" i="0" u="none" strike="noStrike" dirty="0" smtClean="0">
                          <a:solidFill>
                            <a:srgbClr val="000000"/>
                          </a:solidFill>
                          <a:effectLst>
                            <a:outerShdw blurRad="38100" dist="38100" dir="2700000" algn="tl">
                              <a:srgbClr val="000000">
                                <a:alpha val="43137"/>
                              </a:srgbClr>
                            </a:outerShdw>
                          </a:effectLst>
                          <a:latin typeface="Verdana" pitchFamily="34" charset="0"/>
                        </a:rPr>
                        <a:t>shape </a:t>
                      </a:r>
                      <a:r>
                        <a:rPr lang="en-US" sz="900" b="1" i="0" u="none" strike="noStrike" dirty="0">
                          <a:solidFill>
                            <a:srgbClr val="000000"/>
                          </a:solidFill>
                          <a:effectLst>
                            <a:outerShdw blurRad="38100" dist="38100" dir="2700000" algn="tl">
                              <a:srgbClr val="000000">
                                <a:alpha val="43137"/>
                              </a:srgbClr>
                            </a:outerShdw>
                          </a:effectLst>
                          <a:latin typeface="Verdana" pitchFamily="34" charset="0"/>
                        </a:rPr>
                        <a:t>without gaps or overlaps.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816">
                <a:tc>
                  <a:txBody>
                    <a:bodyPr/>
                    <a:lstStyle/>
                    <a:p>
                      <a:pPr algn="l" fontAlgn="t"/>
                      <a:r>
                        <a:rPr lang="en-US" sz="900" b="1" i="0" u="none" strike="noStrike" dirty="0">
                          <a:solidFill>
                            <a:srgbClr val="000000"/>
                          </a:solidFill>
                          <a:effectLst>
                            <a:outerShdw blurRad="38100" dist="38100" dir="2700000" algn="tl">
                              <a:srgbClr val="000000">
                                <a:alpha val="43137"/>
                              </a:srgbClr>
                            </a:outerShdw>
                          </a:effectLst>
                          <a:latin typeface="Verdana" pitchFamily="34" charset="0"/>
                        </a:rPr>
                        <a:t>4.3.3 Recognize a square that is one unit on a side as the standard unit for measuring area.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4505">
                <a:tc>
                  <a:txBody>
                    <a:bodyPr/>
                    <a:lstStyle/>
                    <a:p>
                      <a:pPr algn="l" fontAlgn="t"/>
                      <a:r>
                        <a:rPr lang="en-US" sz="900" b="1" i="0" u="none" strike="noStrike" dirty="0">
                          <a:solidFill>
                            <a:srgbClr val="000000"/>
                          </a:solidFill>
                          <a:effectLst>
                            <a:outerShdw blurRad="38100" dist="38100" dir="2700000" algn="tl">
                              <a:srgbClr val="000000">
                                <a:alpha val="43137"/>
                              </a:srgbClr>
                            </a:outerShdw>
                          </a:effectLst>
                          <a:latin typeface="Verdana"/>
                        </a:rPr>
                        <a:t>4.3.4  Determine the appropriate units, strategies, and tools to solving problems that involve estimating or measuring areas.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 name="TextBox 14"/>
          <p:cNvSpPr txBox="1"/>
          <p:nvPr/>
        </p:nvSpPr>
        <p:spPr>
          <a:xfrm>
            <a:off x="457200" y="6172200"/>
            <a:ext cx="4267200" cy="1107996"/>
          </a:xfrm>
          <a:prstGeom prst="rect">
            <a:avLst/>
          </a:prstGeom>
          <a:noFill/>
        </p:spPr>
        <p:txBody>
          <a:bodyPr wrap="square" rtlCol="0">
            <a:spAutoFit/>
          </a:bodyPr>
          <a:ls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31" name="TextBox 30"/>
          <p:cNvSpPr txBox="1"/>
          <p:nvPr/>
        </p:nvSpPr>
        <p:spPr>
          <a:xfrm>
            <a:off x="5867400" y="5671572"/>
            <a:ext cx="3276600" cy="1338828"/>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2" name="TextBox 11"/>
          <p:cNvSpPr txBox="1"/>
          <p:nvPr/>
        </p:nvSpPr>
        <p:spPr>
          <a:xfrm>
            <a:off x="762000" y="5394573"/>
            <a:ext cx="32766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5" name="TextBox 14"/>
          <p:cNvSpPr txBox="1"/>
          <p:nvPr/>
        </p:nvSpPr>
        <p:spPr>
          <a:xfrm>
            <a:off x="685800" y="7086600"/>
            <a:ext cx="3581400" cy="200055"/>
          </a:xfrm>
          <a:prstGeom prst="rect">
            <a:avLst/>
          </a:prstGeom>
          <a:noFill/>
        </p:spPr>
        <p:txBody>
          <a:bodyPr wrap="square" rtlCol="0">
            <a:spAutoFit/>
          </a:bodyPr>
          <a:lstStyle/>
          <a:p>
            <a:r>
              <a:rPr lang="en-US" sz="700" dirty="0" smtClean="0">
                <a:latin typeface="Verdana" pitchFamily="34" charset="0"/>
              </a:rPr>
              <a:t>Ohio 2006 State Released Tests aligned with: (ODE Standard 4.3.1)</a:t>
            </a:r>
            <a:endParaRPr lang="en-US" sz="700" dirty="0">
              <a:latin typeface="Verdana" pitchFamily="34" charset="0"/>
            </a:endParaRPr>
          </a:p>
        </p:txBody>
      </p:sp>
      <p:sp>
        <p:nvSpPr>
          <p:cNvPr id="10" name="TextBox 9"/>
          <p:cNvSpPr txBox="1"/>
          <p:nvPr/>
        </p:nvSpPr>
        <p:spPr>
          <a:xfrm>
            <a:off x="5867400" y="7086600"/>
            <a:ext cx="3505200" cy="200055"/>
          </a:xfrm>
          <a:prstGeom prst="rect">
            <a:avLst/>
          </a:prstGeom>
          <a:noFill/>
        </p:spPr>
        <p:txBody>
          <a:bodyPr wrap="square" rtlCol="0">
            <a:spAutoFit/>
          </a:bodyPr>
          <a:lstStyle/>
          <a:p>
            <a:r>
              <a:rPr lang="en-US" sz="700" dirty="0" smtClean="0">
                <a:latin typeface="Verdana" pitchFamily="34" charset="0"/>
              </a:rPr>
              <a:t>Ohio 2006 State Released Tests aligned with: (ODE Standard 4.3.1)</a:t>
            </a:r>
            <a:endParaRPr lang="en-US" sz="700" dirty="0">
              <a:latin typeface="Verdana" pitchFamily="34" charset="0"/>
            </a:endParaRPr>
          </a:p>
        </p:txBody>
      </p:sp>
      <p:graphicFrame>
        <p:nvGraphicFramePr>
          <p:cNvPr id="11" name="Table 10"/>
          <p:cNvGraphicFramePr>
            <a:graphicFrameLocks noGrp="1"/>
          </p:cNvGraphicFramePr>
          <p:nvPr/>
        </p:nvGraphicFramePr>
        <p:xfrm>
          <a:off x="2971800" y="1295400"/>
          <a:ext cx="1249680" cy="1524000"/>
        </p:xfrm>
        <a:graphic>
          <a:graphicData uri="http://schemas.openxmlformats.org/drawingml/2006/table">
            <a:tbl>
              <a:tblPr firstRow="1" bandRow="1">
                <a:solidFill>
                  <a:schemeClr val="bg1"/>
                </a:solidFill>
                <a:effectLst>
                  <a:outerShdw blurRad="50800" dist="50800" dir="5400000" algn="ctr" rotWithShape="0">
                    <a:schemeClr val="bg1">
                      <a:alpha val="41000"/>
                    </a:schemeClr>
                  </a:outerShdw>
                </a:effectLst>
                <a:tableStyleId>{5C22544A-7EE6-4342-B048-85BDC9FD1C3A}</a:tableStyleId>
              </a:tblPr>
              <a:tblGrid>
                <a:gridCol w="208280"/>
                <a:gridCol w="208280"/>
                <a:gridCol w="208280"/>
                <a:gridCol w="208280"/>
                <a:gridCol w="208280"/>
                <a:gridCol w="208280"/>
              </a:tblGrid>
              <a:tr h="19050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500" dirty="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500" dirty="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500" dirty="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500" dirty="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500" dirty="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r>
              <a:tr h="19050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50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50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500" dirty="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500" dirty="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500" dirty="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r>
              <a:tr h="19050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500" dirty="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no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500" dirty="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500" dirty="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tr>
              <a:tr h="19050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500" dirty="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500">
                        <a:ln>
                          <a:solidFill>
                            <a:schemeClr val="accent1">
                              <a:alpha val="32000"/>
                            </a:schemeClr>
                          </a:solidFill>
                        </a:ln>
                        <a:solidFill>
                          <a:srgbClr val="C00000"/>
                        </a:solidFill>
                      </a:endParaRPr>
                    </a:p>
                  </a:txBody>
                  <a:tcPr>
                    <a:lnL w="12700" cap="flat" cmpd="sng" algn="ctr">
                      <a:no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lang="en-US" sz="50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endParaRPr lang="en-US" sz="500" dirty="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9050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500" dirty="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r>
              <a:tr h="19050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500" dirty="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r>
              <a:tr h="19050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500" dirty="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r>
              <a:tr h="190500">
                <a:tc>
                  <a:txBody>
                    <a:bodyPr/>
                    <a:lstStyle/>
                    <a:p>
                      <a:endParaRPr lang="en-US" sz="50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500" dirty="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500" dirty="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500" dirty="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500" dirty="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500" dirty="0">
                        <a:ln>
                          <a:solidFill>
                            <a:schemeClr val="accent1">
                              <a:alpha val="32000"/>
                            </a:schemeClr>
                          </a:solidFill>
                        </a:ln>
                        <a:solidFill>
                          <a:srgbClr val="C00000"/>
                        </a:solidFill>
                      </a:endParaRPr>
                    </a:p>
                  </a:txBody>
                  <a:tcPr>
                    <a:lnL w="3175"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7" name="TextBox 16"/>
          <p:cNvSpPr txBox="1"/>
          <p:nvPr/>
        </p:nvSpPr>
        <p:spPr>
          <a:xfrm>
            <a:off x="533400" y="381000"/>
            <a:ext cx="3657600" cy="3970318"/>
          </a:xfrm>
          <a:prstGeom prst="rect">
            <a:avLst/>
          </a:prstGeom>
          <a:noFill/>
        </p:spPr>
        <p:txBody>
          <a:bodyPr wrap="square" rtlCol="0">
            <a:spAutoFit/>
          </a:bodyPr>
          <a:lstStyle/>
          <a:p>
            <a:pPr marL="228600" indent="-228600">
              <a:buFont typeface="+mj-lt"/>
              <a:buAutoNum type="arabicPeriod"/>
            </a:pPr>
            <a:r>
              <a:rPr lang="en-US" sz="1200" dirty="0" smtClean="0">
                <a:latin typeface="Verdana" pitchFamily="34" charset="0"/>
              </a:rPr>
              <a:t>A figure is show on the gird.</a:t>
            </a:r>
          </a:p>
          <a:p>
            <a:pPr marL="228600" indent="-228600"/>
            <a:endParaRPr lang="en-US" sz="1200" dirty="0" smtClean="0">
              <a:latin typeface="Verdana" pitchFamily="34" charset="0"/>
            </a:endParaRPr>
          </a:p>
          <a:p>
            <a:pPr marL="228600" indent="-228600"/>
            <a:r>
              <a:rPr lang="en-US" sz="1200" dirty="0" smtClean="0">
                <a:latin typeface="Verdana" pitchFamily="34" charset="0"/>
              </a:rPr>
              <a:t>What is the area of the figure?</a:t>
            </a:r>
          </a:p>
          <a:p>
            <a:pPr marL="228600" indent="-228600"/>
            <a:endParaRPr lang="en-US" sz="1200" dirty="0" smtClean="0">
              <a:latin typeface="Verdana" pitchFamily="34" charset="0"/>
            </a:endParaRPr>
          </a:p>
          <a:p>
            <a:pPr marL="228600" indent="-228600"/>
            <a:endParaRPr lang="en-US" sz="1200" dirty="0" smtClean="0">
              <a:latin typeface="Verdana" pitchFamily="34" charset="0"/>
            </a:endParaRPr>
          </a:p>
          <a:p>
            <a:pPr marL="228600" indent="-228600"/>
            <a:endParaRPr lang="en-US" sz="1200" dirty="0" smtClean="0">
              <a:latin typeface="Verdana" pitchFamily="34" charset="0"/>
            </a:endParaRPr>
          </a:p>
          <a:p>
            <a:pPr marL="228600" indent="-228600"/>
            <a:endParaRPr lang="en-US" sz="1200" dirty="0" smtClean="0">
              <a:latin typeface="Verdana" pitchFamily="34" charset="0"/>
            </a:endParaRPr>
          </a:p>
          <a:p>
            <a:pPr marL="228600" indent="-228600"/>
            <a:endParaRPr lang="en-US" sz="1200" dirty="0" smtClean="0">
              <a:latin typeface="Verdana" pitchFamily="34" charset="0"/>
            </a:endParaRPr>
          </a:p>
          <a:p>
            <a:pPr marL="228600" indent="-228600"/>
            <a:endParaRPr lang="en-US" sz="1200" dirty="0" smtClean="0">
              <a:latin typeface="Verdana" pitchFamily="34" charset="0"/>
            </a:endParaRPr>
          </a:p>
          <a:p>
            <a:pPr marL="228600" indent="-228600"/>
            <a:endParaRPr lang="en-US" sz="1200" dirty="0" smtClean="0">
              <a:latin typeface="Verdana" pitchFamily="34" charset="0"/>
            </a:endParaRPr>
          </a:p>
          <a:p>
            <a:pPr marL="573088" indent="-228600">
              <a:buFont typeface="+mj-lt"/>
              <a:buAutoNum type="alphaUcPeriod"/>
            </a:pPr>
            <a:r>
              <a:rPr lang="en-US" sz="1200" dirty="0" smtClean="0">
                <a:latin typeface="Verdana" pitchFamily="34" charset="0"/>
              </a:rPr>
              <a:t>16 square units</a:t>
            </a: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r>
              <a:rPr lang="en-US" sz="1200" dirty="0" smtClean="0">
                <a:latin typeface="Verdana" pitchFamily="34" charset="0"/>
              </a:rPr>
              <a:t>19 square units</a:t>
            </a: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r>
              <a:rPr lang="en-US" sz="1200" dirty="0" smtClean="0">
                <a:latin typeface="Verdana" pitchFamily="34" charset="0"/>
              </a:rPr>
              <a:t>20 square units</a:t>
            </a: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r>
              <a:rPr lang="en-US" sz="1200" dirty="0" smtClean="0">
                <a:latin typeface="Verdana" pitchFamily="34" charset="0"/>
              </a:rPr>
              <a:t>25 square units</a:t>
            </a:r>
          </a:p>
          <a:p>
            <a:pPr marL="228600" indent="-228600"/>
            <a:endParaRPr lang="en-US" sz="1200" dirty="0">
              <a:latin typeface="Verdana" pitchFamily="34" charset="0"/>
            </a:endParaRPr>
          </a:p>
        </p:txBody>
      </p:sp>
      <p:graphicFrame>
        <p:nvGraphicFramePr>
          <p:cNvPr id="13" name="Table 12"/>
          <p:cNvGraphicFramePr>
            <a:graphicFrameLocks noGrp="1"/>
          </p:cNvGraphicFramePr>
          <p:nvPr/>
        </p:nvGraphicFramePr>
        <p:xfrm>
          <a:off x="7010400" y="1219200"/>
          <a:ext cx="833120" cy="1005840"/>
        </p:xfrm>
        <a:graphic>
          <a:graphicData uri="http://schemas.openxmlformats.org/drawingml/2006/table">
            <a:tbl>
              <a:tblPr firstRow="1" bandRow="1">
                <a:solidFill>
                  <a:schemeClr val="bg1"/>
                </a:solidFill>
                <a:effectLst>
                  <a:outerShdw blurRad="50800" dist="50800" dir="5400000" algn="ctr" rotWithShape="0">
                    <a:schemeClr val="bg1">
                      <a:alpha val="41000"/>
                    </a:schemeClr>
                  </a:outerShdw>
                </a:effectLst>
                <a:tableStyleId>{5C22544A-7EE6-4342-B048-85BDC9FD1C3A}</a:tableStyleId>
              </a:tblPr>
              <a:tblGrid>
                <a:gridCol w="208280"/>
                <a:gridCol w="208280"/>
                <a:gridCol w="208280"/>
                <a:gridCol w="208280"/>
              </a:tblGrid>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bl>
          </a:graphicData>
        </a:graphic>
      </p:graphicFrame>
      <p:graphicFrame>
        <p:nvGraphicFramePr>
          <p:cNvPr id="18" name="Table 17"/>
          <p:cNvGraphicFramePr>
            <a:graphicFrameLocks noGrp="1"/>
          </p:cNvGraphicFramePr>
          <p:nvPr/>
        </p:nvGraphicFramePr>
        <p:xfrm>
          <a:off x="7086600" y="3276600"/>
          <a:ext cx="833120" cy="1341120"/>
        </p:xfrm>
        <a:graphic>
          <a:graphicData uri="http://schemas.openxmlformats.org/drawingml/2006/table">
            <a:tbl>
              <a:tblPr firstRow="1" bandRow="1">
                <a:solidFill>
                  <a:schemeClr val="bg1"/>
                </a:solidFill>
                <a:effectLst>
                  <a:outerShdw blurRad="50800" dist="50800" dir="5400000" algn="ctr" rotWithShape="0">
                    <a:schemeClr val="bg1">
                      <a:alpha val="41000"/>
                    </a:schemeClr>
                  </a:outerShdw>
                </a:effectLst>
                <a:tableStyleId>{5C22544A-7EE6-4342-B048-85BDC9FD1C3A}</a:tableStyleId>
              </a:tblPr>
              <a:tblGrid>
                <a:gridCol w="208280"/>
                <a:gridCol w="208280"/>
                <a:gridCol w="208280"/>
                <a:gridCol w="208280"/>
              </a:tblGrid>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0">
                <a:tc>
                  <a:txBody>
                    <a:bodyPr/>
                    <a:lstStyle/>
                    <a:p>
                      <a:endParaRPr lang="en-US" sz="50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bl>
          </a:graphicData>
        </a:graphic>
      </p:graphicFrame>
      <p:sp>
        <p:nvSpPr>
          <p:cNvPr id="19" name="TextBox 18"/>
          <p:cNvSpPr txBox="1"/>
          <p:nvPr/>
        </p:nvSpPr>
        <p:spPr>
          <a:xfrm>
            <a:off x="5638800" y="381000"/>
            <a:ext cx="3124200" cy="3600986"/>
          </a:xfrm>
          <a:prstGeom prst="rect">
            <a:avLst/>
          </a:prstGeom>
          <a:noFill/>
        </p:spPr>
        <p:txBody>
          <a:bodyPr wrap="square" rtlCol="0">
            <a:spAutoFit/>
          </a:bodyPr>
          <a:lstStyle/>
          <a:p>
            <a:pPr marL="341313" indent="-341313">
              <a:buFont typeface="+mj-lt"/>
              <a:buAutoNum type="arabicPeriod" startAt="10"/>
            </a:pPr>
            <a:r>
              <a:rPr lang="en-US" sz="1200" dirty="0" smtClean="0">
                <a:latin typeface="Verdana" pitchFamily="34" charset="0"/>
              </a:rPr>
              <a:t>Which figure has the larger area?</a:t>
            </a:r>
          </a:p>
          <a:p>
            <a:pPr marL="341313" indent="-341313"/>
            <a:endParaRPr lang="en-US" sz="1200" dirty="0" smtClean="0">
              <a:latin typeface="Verdana" pitchFamily="34" charset="0"/>
            </a:endParaRPr>
          </a:p>
          <a:p>
            <a:pPr marL="341313" indent="-341313"/>
            <a:endParaRPr lang="en-US" sz="1200" dirty="0" smtClean="0">
              <a:latin typeface="Verdana" pitchFamily="34" charset="0"/>
            </a:endParaRPr>
          </a:p>
          <a:p>
            <a:pPr marL="341313" indent="-341313"/>
            <a:endParaRPr lang="en-US" sz="1200" dirty="0" smtClean="0">
              <a:latin typeface="Verdana" pitchFamily="34" charset="0"/>
            </a:endParaRPr>
          </a:p>
          <a:p>
            <a:pPr marL="341313" indent="-341313"/>
            <a:endParaRPr lang="en-US" sz="1200" dirty="0" smtClean="0">
              <a:latin typeface="Verdana" pitchFamily="34" charset="0"/>
            </a:endParaRPr>
          </a:p>
          <a:p>
            <a:pPr marL="341313" indent="-341313"/>
            <a:endParaRPr lang="en-US" sz="1200" dirty="0" smtClean="0">
              <a:latin typeface="Verdana" pitchFamily="34" charset="0"/>
            </a:endParaRPr>
          </a:p>
          <a:p>
            <a:pPr marL="579438" indent="-341313">
              <a:buFont typeface="+mj-lt"/>
              <a:buAutoNum type="alphaUcPeriod"/>
            </a:pPr>
            <a:r>
              <a:rPr lang="en-US" sz="1200" dirty="0" smtClean="0">
                <a:latin typeface="Verdana" pitchFamily="34" charset="0"/>
              </a:rPr>
              <a:t>A</a:t>
            </a:r>
          </a:p>
          <a:p>
            <a:pPr marL="579438" indent="-341313">
              <a:buFont typeface="+mj-lt"/>
              <a:buAutoNum type="alphaUcPeriod"/>
            </a:pPr>
            <a:endParaRPr lang="en-US" sz="1200" dirty="0" smtClean="0">
              <a:latin typeface="Verdana" pitchFamily="34" charset="0"/>
            </a:endParaRPr>
          </a:p>
          <a:p>
            <a:pPr marL="579438" indent="-341313">
              <a:buFont typeface="+mj-lt"/>
              <a:buAutoNum type="alphaUcPeriod"/>
            </a:pPr>
            <a:endParaRPr lang="en-US" sz="1200" dirty="0" smtClean="0">
              <a:latin typeface="Verdana" pitchFamily="34" charset="0"/>
            </a:endParaRPr>
          </a:p>
          <a:p>
            <a:pPr marL="579438" indent="-341313">
              <a:buFont typeface="+mj-lt"/>
              <a:buAutoNum type="alphaUcPeriod"/>
            </a:pPr>
            <a:endParaRPr lang="en-US" sz="1200" dirty="0" smtClean="0">
              <a:latin typeface="Verdana" pitchFamily="34" charset="0"/>
            </a:endParaRPr>
          </a:p>
          <a:p>
            <a:pPr marL="579438" indent="-341313">
              <a:buFont typeface="+mj-lt"/>
              <a:buAutoNum type="alphaUcPeriod"/>
            </a:pPr>
            <a:r>
              <a:rPr lang="en-US" sz="1200" dirty="0" smtClean="0">
                <a:latin typeface="Verdana" pitchFamily="34" charset="0"/>
              </a:rPr>
              <a:t>B</a:t>
            </a:r>
          </a:p>
          <a:p>
            <a:pPr marL="579438" indent="-341313">
              <a:buFont typeface="+mj-lt"/>
              <a:buAutoNum type="alphaUcPeriod"/>
            </a:pPr>
            <a:endParaRPr lang="en-US" sz="1200" dirty="0" smtClean="0">
              <a:latin typeface="Verdana" pitchFamily="34" charset="0"/>
            </a:endParaRPr>
          </a:p>
          <a:p>
            <a:pPr marL="579438" indent="-341313">
              <a:buFont typeface="+mj-lt"/>
              <a:buAutoNum type="alphaUcPeriod"/>
            </a:pPr>
            <a:endParaRPr lang="en-US" sz="1200" dirty="0" smtClean="0">
              <a:latin typeface="Verdana" pitchFamily="34" charset="0"/>
            </a:endParaRPr>
          </a:p>
          <a:p>
            <a:pPr marL="579438" indent="-341313">
              <a:buFont typeface="+mj-lt"/>
              <a:buAutoNum type="alphaUcPeriod"/>
            </a:pPr>
            <a:endParaRPr lang="en-US" sz="1200" dirty="0" smtClean="0">
              <a:latin typeface="Verdana" pitchFamily="34" charset="0"/>
            </a:endParaRPr>
          </a:p>
          <a:p>
            <a:pPr marL="579438" indent="-341313">
              <a:buFont typeface="+mj-lt"/>
              <a:buAutoNum type="alphaUcPeriod"/>
            </a:pPr>
            <a:r>
              <a:rPr lang="en-US" sz="1200" dirty="0" smtClean="0">
                <a:latin typeface="Verdana" pitchFamily="34" charset="0"/>
              </a:rPr>
              <a:t>C</a:t>
            </a:r>
          </a:p>
          <a:p>
            <a:pPr marL="579438" indent="-341313">
              <a:buFont typeface="+mj-lt"/>
              <a:buAutoNum type="alphaUcPeriod"/>
            </a:pPr>
            <a:endParaRPr lang="en-US" sz="1200" dirty="0" smtClean="0">
              <a:latin typeface="Verdana" pitchFamily="34" charset="0"/>
            </a:endParaRPr>
          </a:p>
          <a:p>
            <a:pPr marL="579438" indent="-341313">
              <a:buFont typeface="+mj-lt"/>
              <a:buAutoNum type="alphaUcPeriod"/>
            </a:pPr>
            <a:endParaRPr lang="en-US" sz="1200" dirty="0" smtClean="0">
              <a:latin typeface="Verdana" pitchFamily="34" charset="0"/>
            </a:endParaRPr>
          </a:p>
          <a:p>
            <a:pPr marL="579438" indent="-341313">
              <a:buFont typeface="+mj-lt"/>
              <a:buAutoNum type="alphaUcPeriod"/>
            </a:pPr>
            <a:endParaRPr lang="en-US" sz="1200" dirty="0" smtClean="0">
              <a:latin typeface="Verdana" pitchFamily="34" charset="0"/>
            </a:endParaRPr>
          </a:p>
          <a:p>
            <a:pPr marL="579438" indent="-341313">
              <a:buFont typeface="+mj-lt"/>
              <a:buAutoNum type="alphaUcPeriod"/>
            </a:pPr>
            <a:r>
              <a:rPr lang="en-US" sz="1200" dirty="0" smtClean="0">
                <a:latin typeface="Verdana" pitchFamily="34" charset="0"/>
              </a:rPr>
              <a:t>D</a:t>
            </a:r>
            <a:endParaRPr lang="en-US" sz="1200" dirty="0">
              <a:latin typeface="Verdana" pitchFamily="34" charset="0"/>
            </a:endParaRPr>
          </a:p>
        </p:txBody>
      </p:sp>
      <p:graphicFrame>
        <p:nvGraphicFramePr>
          <p:cNvPr id="20" name="Table 19"/>
          <p:cNvGraphicFramePr>
            <a:graphicFrameLocks noGrp="1"/>
          </p:cNvGraphicFramePr>
          <p:nvPr/>
        </p:nvGraphicFramePr>
        <p:xfrm>
          <a:off x="8382000" y="990600"/>
          <a:ext cx="833120" cy="838200"/>
        </p:xfrm>
        <a:graphic>
          <a:graphicData uri="http://schemas.openxmlformats.org/drawingml/2006/table">
            <a:tbl>
              <a:tblPr firstRow="1" bandRow="1">
                <a:solidFill>
                  <a:schemeClr val="bg1"/>
                </a:solidFill>
                <a:effectLst>
                  <a:outerShdw blurRad="50800" dist="50800" dir="5400000" algn="ctr" rotWithShape="0">
                    <a:schemeClr val="bg1">
                      <a:alpha val="41000"/>
                    </a:schemeClr>
                  </a:outerShdw>
                </a:effectLst>
                <a:tableStyleId>{5C22544A-7EE6-4342-B048-85BDC9FD1C3A}</a:tableStyleId>
              </a:tblPr>
              <a:tblGrid>
                <a:gridCol w="208280"/>
                <a:gridCol w="208280"/>
                <a:gridCol w="208280"/>
                <a:gridCol w="208280"/>
              </a:tblGrid>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bl>
          </a:graphicData>
        </a:graphic>
      </p:graphicFrame>
      <p:graphicFrame>
        <p:nvGraphicFramePr>
          <p:cNvPr id="21" name="Table 20"/>
          <p:cNvGraphicFramePr>
            <a:graphicFrameLocks noGrp="1"/>
          </p:cNvGraphicFramePr>
          <p:nvPr/>
        </p:nvGraphicFramePr>
        <p:xfrm>
          <a:off x="8382000" y="2438400"/>
          <a:ext cx="1041400" cy="1173480"/>
        </p:xfrm>
        <a:graphic>
          <a:graphicData uri="http://schemas.openxmlformats.org/drawingml/2006/table">
            <a:tbl>
              <a:tblPr firstRow="1" bandRow="1">
                <a:solidFill>
                  <a:schemeClr val="bg1"/>
                </a:solidFill>
                <a:effectLst>
                  <a:outerShdw blurRad="50800" dist="50800" dir="5400000" algn="ctr" rotWithShape="0">
                    <a:schemeClr val="bg1">
                      <a:alpha val="41000"/>
                    </a:schemeClr>
                  </a:outerShdw>
                </a:effectLst>
                <a:tableStyleId>{5C22544A-7EE6-4342-B048-85BDC9FD1C3A}</a:tableStyleId>
              </a:tblPr>
              <a:tblGrid>
                <a:gridCol w="208280"/>
                <a:gridCol w="208280"/>
                <a:gridCol w="208280"/>
                <a:gridCol w="208280"/>
                <a:gridCol w="208280"/>
              </a:tblGrid>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0">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0">
                <a:tc>
                  <a:txBody>
                    <a:bodyPr/>
                    <a:lstStyle/>
                    <a:p>
                      <a:endParaRPr lang="en-US" sz="50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sz="500" dirty="0">
                        <a:ln>
                          <a:solidFill>
                            <a:schemeClr val="accent1">
                              <a:alpha val="32000"/>
                            </a:schemeClr>
                          </a:solidFill>
                        </a:ln>
                        <a:solidFill>
                          <a:srgbClr val="C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bl>
          </a:graphicData>
        </a:graphic>
      </p:graphicFrame>
      <p:sp>
        <p:nvSpPr>
          <p:cNvPr id="22" name="TextBox 21"/>
          <p:cNvSpPr txBox="1"/>
          <p:nvPr/>
        </p:nvSpPr>
        <p:spPr>
          <a:xfrm>
            <a:off x="7239000" y="1524000"/>
            <a:ext cx="457200" cy="400110"/>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A</a:t>
            </a:r>
            <a:endParaRPr lang="en-US" b="1" dirty="0">
              <a:effectLst>
                <a:outerShdw blurRad="38100" dist="38100" dir="2700000" algn="tl">
                  <a:srgbClr val="000000">
                    <a:alpha val="43137"/>
                  </a:srgbClr>
                </a:outerShdw>
              </a:effectLst>
            </a:endParaRPr>
          </a:p>
        </p:txBody>
      </p:sp>
      <p:sp>
        <p:nvSpPr>
          <p:cNvPr id="23" name="TextBox 22"/>
          <p:cNvSpPr txBox="1"/>
          <p:nvPr/>
        </p:nvSpPr>
        <p:spPr>
          <a:xfrm>
            <a:off x="8610600" y="1219200"/>
            <a:ext cx="457200" cy="400110"/>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B</a:t>
            </a:r>
            <a:endParaRPr lang="en-US" b="1" dirty="0">
              <a:effectLst>
                <a:outerShdw blurRad="38100" dist="38100" dir="2700000" algn="tl">
                  <a:srgbClr val="000000">
                    <a:alpha val="43137"/>
                  </a:srgbClr>
                </a:outerShdw>
              </a:effectLst>
            </a:endParaRPr>
          </a:p>
        </p:txBody>
      </p:sp>
      <p:sp>
        <p:nvSpPr>
          <p:cNvPr id="24" name="TextBox 23"/>
          <p:cNvSpPr txBox="1"/>
          <p:nvPr/>
        </p:nvSpPr>
        <p:spPr>
          <a:xfrm>
            <a:off x="8709378" y="2796822"/>
            <a:ext cx="457200" cy="400110"/>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C</a:t>
            </a:r>
            <a:endParaRPr lang="en-US" b="1" dirty="0">
              <a:effectLst>
                <a:outerShdw blurRad="38100" dist="38100" dir="2700000" algn="tl">
                  <a:srgbClr val="000000">
                    <a:alpha val="43137"/>
                  </a:srgbClr>
                </a:outerShdw>
              </a:effectLst>
            </a:endParaRPr>
          </a:p>
        </p:txBody>
      </p:sp>
      <p:sp>
        <p:nvSpPr>
          <p:cNvPr id="25" name="TextBox 24"/>
          <p:cNvSpPr txBox="1"/>
          <p:nvPr/>
        </p:nvSpPr>
        <p:spPr>
          <a:xfrm>
            <a:off x="7337778" y="3733800"/>
            <a:ext cx="457200" cy="400110"/>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D</a:t>
            </a:r>
            <a:endParaRPr lang="en-US"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2</a:t>
            </a:r>
          </a:p>
        </p:txBody>
      </p:sp>
      <p:sp>
        <p:nvSpPr>
          <p:cNvPr id="35" name="TextBox 34"/>
          <p:cNvSpPr txBox="1"/>
          <p:nvPr/>
        </p:nvSpPr>
        <p:spPr>
          <a:xfrm>
            <a:off x="609600" y="5533072"/>
            <a:ext cx="3733800" cy="1477328"/>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1" name="TextBox 10"/>
          <p:cNvSpPr txBox="1"/>
          <p:nvPr/>
        </p:nvSpPr>
        <p:spPr>
          <a:xfrm>
            <a:off x="5638800" y="5394573"/>
            <a:ext cx="38862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6" name="TextBox 15"/>
          <p:cNvSpPr txBox="1"/>
          <p:nvPr/>
        </p:nvSpPr>
        <p:spPr>
          <a:xfrm>
            <a:off x="57150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4.3.2)</a:t>
            </a:r>
            <a:endParaRPr lang="en-US" sz="700" dirty="0">
              <a:latin typeface="Verdana" pitchFamily="34" charset="0"/>
            </a:endParaRPr>
          </a:p>
        </p:txBody>
      </p:sp>
      <p:sp>
        <p:nvSpPr>
          <p:cNvPr id="9" name="TextBox 8"/>
          <p:cNvSpPr txBox="1"/>
          <p:nvPr/>
        </p:nvSpPr>
        <p:spPr>
          <a:xfrm>
            <a:off x="990600" y="7086600"/>
            <a:ext cx="3276600" cy="200055"/>
          </a:xfrm>
          <a:prstGeom prst="rect">
            <a:avLst/>
          </a:prstGeom>
          <a:noFill/>
        </p:spPr>
        <p:txBody>
          <a:bodyPr wrap="square" rtlCol="0">
            <a:spAutoFit/>
          </a:bodyPr>
          <a:lstStyle/>
          <a:p>
            <a:r>
              <a:rPr lang="en-US" sz="700" dirty="0" smtClean="0">
                <a:latin typeface="Verdana" pitchFamily="34" charset="0"/>
              </a:rPr>
              <a:t>Ohio 2008 State Released Tests aligned with: (ODE Standard 4.3.2)</a:t>
            </a:r>
            <a:endParaRPr lang="en-US" sz="700" dirty="0">
              <a:latin typeface="Verdana" pitchFamily="34" charset="0"/>
            </a:endParaRPr>
          </a:p>
        </p:txBody>
      </p:sp>
      <p:sp>
        <p:nvSpPr>
          <p:cNvPr id="13" name="TextBox 12"/>
          <p:cNvSpPr txBox="1"/>
          <p:nvPr/>
        </p:nvSpPr>
        <p:spPr>
          <a:xfrm>
            <a:off x="5638800" y="457200"/>
            <a:ext cx="3810000" cy="3970318"/>
          </a:xfrm>
          <a:prstGeom prst="rect">
            <a:avLst/>
          </a:prstGeom>
          <a:noFill/>
        </p:spPr>
        <p:txBody>
          <a:bodyPr wrap="square" rtlCol="0">
            <a:spAutoFit/>
          </a:bodyPr>
          <a:lstStyle/>
          <a:p>
            <a:pPr marL="228600" indent="-228600">
              <a:buFont typeface="+mj-lt"/>
              <a:buAutoNum type="arabicPeriod" startAt="2"/>
            </a:pPr>
            <a:r>
              <a:rPr lang="en-US" sz="1200" dirty="0" smtClean="0">
                <a:latin typeface="Verdana" pitchFamily="34" charset="0"/>
              </a:rPr>
              <a:t>Which calculation is correct for the area of this rectangle?</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573088" indent="-228600">
              <a:buFont typeface="+mj-lt"/>
              <a:buAutoNum type="alphaUcPeriod"/>
            </a:pPr>
            <a:r>
              <a:rPr lang="en-US" sz="1200" dirty="0" smtClean="0">
                <a:latin typeface="Verdana" pitchFamily="34" charset="0"/>
              </a:rPr>
              <a:t>16 cm</a:t>
            </a:r>
            <a:r>
              <a:rPr lang="en-US" sz="1200" baseline="30000" dirty="0" smtClean="0">
                <a:latin typeface="Verdana" pitchFamily="34" charset="0"/>
              </a:rPr>
              <a:t>2</a:t>
            </a: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r>
              <a:rPr lang="en-US" sz="1200" dirty="0" smtClean="0">
                <a:latin typeface="Verdana" pitchFamily="34" charset="0"/>
              </a:rPr>
              <a:t>10 cm</a:t>
            </a:r>
            <a:r>
              <a:rPr lang="en-US" sz="1200" baseline="30000" dirty="0" smtClean="0">
                <a:latin typeface="Verdana" pitchFamily="34" charset="0"/>
              </a:rPr>
              <a:t>2</a:t>
            </a: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r>
              <a:rPr lang="en-US" sz="1200" dirty="0" smtClean="0">
                <a:latin typeface="Verdana" pitchFamily="34" charset="0"/>
              </a:rPr>
              <a:t>39 cm</a:t>
            </a:r>
            <a:r>
              <a:rPr lang="en-US" sz="1200" baseline="30000" dirty="0" smtClean="0">
                <a:latin typeface="Verdana" pitchFamily="34" charset="0"/>
              </a:rPr>
              <a:t>2</a:t>
            </a: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r>
              <a:rPr lang="en-US" sz="1200" dirty="0" smtClean="0">
                <a:latin typeface="Verdana" pitchFamily="34" charset="0"/>
              </a:rPr>
              <a:t>36 cm</a:t>
            </a:r>
            <a:r>
              <a:rPr lang="en-US" sz="1200" baseline="30000" dirty="0" smtClean="0">
                <a:latin typeface="Verdana" pitchFamily="34" charset="0"/>
              </a:rPr>
              <a:t>2</a:t>
            </a:r>
            <a:endParaRPr lang="en-US" sz="1200" baseline="30000" dirty="0">
              <a:latin typeface="Verdana" pitchFamily="34" charset="0"/>
            </a:endParaRPr>
          </a:p>
        </p:txBody>
      </p:sp>
      <p:grpSp>
        <p:nvGrpSpPr>
          <p:cNvPr id="18" name="Group 17"/>
          <p:cNvGrpSpPr/>
          <p:nvPr/>
        </p:nvGrpSpPr>
        <p:grpSpPr>
          <a:xfrm>
            <a:off x="5867400" y="1290450"/>
            <a:ext cx="3429000" cy="766950"/>
            <a:chOff x="5867400" y="1290450"/>
            <a:chExt cx="3429000" cy="766950"/>
          </a:xfrm>
        </p:grpSpPr>
        <p:sp>
          <p:nvSpPr>
            <p:cNvPr id="14" name="Rectangle 13"/>
            <p:cNvSpPr/>
            <p:nvPr/>
          </p:nvSpPr>
          <p:spPr bwMode="auto">
            <a:xfrm>
              <a:off x="5867400" y="1524000"/>
              <a:ext cx="2743200" cy="533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5" name="TextBox 14"/>
            <p:cNvSpPr txBox="1"/>
            <p:nvPr/>
          </p:nvSpPr>
          <p:spPr>
            <a:xfrm>
              <a:off x="6781800" y="1290450"/>
              <a:ext cx="1295400" cy="276999"/>
            </a:xfrm>
            <a:prstGeom prst="rect">
              <a:avLst/>
            </a:prstGeom>
            <a:noFill/>
          </p:spPr>
          <p:txBody>
            <a:bodyPr wrap="square" rtlCol="0">
              <a:spAutoFit/>
            </a:bodyPr>
            <a:lstStyle/>
            <a:p>
              <a:r>
                <a:rPr lang="en-US" sz="1200" dirty="0" smtClean="0">
                  <a:latin typeface="Verdana" pitchFamily="34" charset="0"/>
                </a:rPr>
                <a:t>13 cm</a:t>
              </a:r>
              <a:endParaRPr lang="en-US" sz="1200" dirty="0">
                <a:latin typeface="Verdana" pitchFamily="34" charset="0"/>
              </a:endParaRPr>
            </a:p>
          </p:txBody>
        </p:sp>
        <p:sp>
          <p:nvSpPr>
            <p:cNvPr id="17" name="TextBox 16"/>
            <p:cNvSpPr txBox="1"/>
            <p:nvPr/>
          </p:nvSpPr>
          <p:spPr>
            <a:xfrm>
              <a:off x="8610600" y="1676400"/>
              <a:ext cx="685800" cy="276999"/>
            </a:xfrm>
            <a:prstGeom prst="rect">
              <a:avLst/>
            </a:prstGeom>
            <a:noFill/>
          </p:spPr>
          <p:txBody>
            <a:bodyPr wrap="square" rtlCol="0">
              <a:spAutoFit/>
            </a:bodyPr>
            <a:lstStyle/>
            <a:p>
              <a:r>
                <a:rPr lang="en-US" sz="1200" dirty="0" smtClean="0">
                  <a:latin typeface="Verdana" pitchFamily="34" charset="0"/>
                </a:rPr>
                <a:t>3 cm</a:t>
              </a:r>
              <a:endParaRPr lang="en-US" sz="1200" dirty="0">
                <a:latin typeface="Verdana" pitchFamily="34" charset="0"/>
              </a:endParaRPr>
            </a:p>
          </p:txBody>
        </p:sp>
      </p:grpSp>
      <p:graphicFrame>
        <p:nvGraphicFramePr>
          <p:cNvPr id="19" name="Table 18"/>
          <p:cNvGraphicFramePr>
            <a:graphicFrameLocks noGrp="1"/>
          </p:cNvGraphicFramePr>
          <p:nvPr/>
        </p:nvGraphicFramePr>
        <p:xfrm>
          <a:off x="2667000" y="1752600"/>
          <a:ext cx="2082800" cy="1752600"/>
        </p:xfrm>
        <a:graphic>
          <a:graphicData uri="http://schemas.openxmlformats.org/drawingml/2006/table">
            <a:tbl>
              <a:tblPr firstRow="1" bandRow="1">
                <a:tableStyleId>{5C22544A-7EE6-4342-B048-85BDC9FD1C3A}</a:tableStyleId>
              </a:tblPr>
              <a:tblGrid>
                <a:gridCol w="208280"/>
                <a:gridCol w="208280"/>
                <a:gridCol w="208280"/>
                <a:gridCol w="208280"/>
                <a:gridCol w="208280"/>
                <a:gridCol w="208280"/>
                <a:gridCol w="208280"/>
                <a:gridCol w="208280"/>
                <a:gridCol w="208280"/>
                <a:gridCol w="208280"/>
              </a:tblGrid>
              <a:tr h="17526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c>
                  <a:txBody>
                    <a:bodyPr/>
                    <a:lstStyle/>
                    <a:p>
                      <a:endParaRPr lang="en-US" sz="1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c>
                  <a:txBody>
                    <a:bodyPr/>
                    <a:lstStyle/>
                    <a:p>
                      <a:endParaRPr lang="en-US" sz="1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c>
                  <a:txBody>
                    <a:bodyPr/>
                    <a:lstStyle/>
                    <a:p>
                      <a:endParaRPr lang="en-US" sz="1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c>
                  <a:txBody>
                    <a:bodyPr/>
                    <a:lstStyle/>
                    <a:p>
                      <a:endParaRPr lang="en-US" sz="100" dirty="0"/>
                    </a:p>
                  </a:txBody>
                  <a:tcPr>
                    <a:lnL w="12700" cap="flat" cmpd="sng" algn="ctr">
                      <a:solidFill>
                        <a:schemeClr val="bg1">
                          <a:lumMod val="50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c>
                  <a:txBody>
                    <a:bodyPr/>
                    <a:lstStyle/>
                    <a:p>
                      <a:endParaRPr lang="en-US" sz="1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c>
                  <a:txBody>
                    <a:bodyPr/>
                    <a:lstStyle/>
                    <a:p>
                      <a:endParaRPr lang="en-US" sz="1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c>
                  <a:txBody>
                    <a:bodyPr/>
                    <a:lstStyle/>
                    <a:p>
                      <a:endParaRPr lang="en-US" sz="1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c>
                  <a:txBody>
                    <a:bodyPr/>
                    <a:lstStyle/>
                    <a:p>
                      <a:endParaRPr lang="en-US" sz="100" dirty="0"/>
                    </a:p>
                  </a:txBody>
                  <a:tcPr>
                    <a:lnL w="12700" cap="flat" cmpd="sng" algn="ctr">
                      <a:solidFill>
                        <a:schemeClr val="bg1">
                          <a:lumMod val="50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c>
                  <a:txBody>
                    <a:bodyPr/>
                    <a:lstStyle/>
                    <a:p>
                      <a:endParaRPr lang="en-US" sz="1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c>
                  <a:txBody>
                    <a:bodyPr/>
                    <a:lstStyle/>
                    <a:p>
                      <a:endParaRPr lang="en-US" sz="1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c>
                  <a:txBody>
                    <a:bodyPr/>
                    <a:lstStyle/>
                    <a:p>
                      <a:endParaRPr lang="en-US" sz="1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c>
                  <a:txBody>
                    <a:bodyPr/>
                    <a:lstStyle/>
                    <a:p>
                      <a:endParaRPr lang="en-US" sz="1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c>
                  <a:txBody>
                    <a:bodyPr/>
                    <a:lstStyle/>
                    <a:p>
                      <a:endParaRPr lang="en-US" sz="1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c>
                  <a:txBody>
                    <a:bodyPr/>
                    <a:lstStyle/>
                    <a:p>
                      <a:endParaRPr lang="en-US" sz="100"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bl>
          </a:graphicData>
        </a:graphic>
      </p:graphicFrame>
      <p:sp>
        <p:nvSpPr>
          <p:cNvPr id="20" name="TextBox 19"/>
          <p:cNvSpPr txBox="1"/>
          <p:nvPr/>
        </p:nvSpPr>
        <p:spPr>
          <a:xfrm>
            <a:off x="533400" y="381000"/>
            <a:ext cx="3886200" cy="3785652"/>
          </a:xfrm>
          <a:prstGeom prst="rect">
            <a:avLst/>
          </a:prstGeom>
          <a:noFill/>
        </p:spPr>
        <p:txBody>
          <a:bodyPr wrap="square" rtlCol="0">
            <a:spAutoFit/>
          </a:bodyPr>
          <a:lstStyle/>
          <a:p>
            <a:pPr marL="346075" indent="-346075">
              <a:buFont typeface="+mj-lt"/>
              <a:buAutoNum type="arabicPeriod" startAt="9"/>
            </a:pPr>
            <a:r>
              <a:rPr lang="en-US" sz="1200" dirty="0" smtClean="0">
                <a:latin typeface="Verdana" pitchFamily="34" charset="0"/>
              </a:rPr>
              <a:t>Tommy said that one measurement of the shaded figure shown is 14 squares.</a:t>
            </a:r>
          </a:p>
          <a:p>
            <a:pPr marL="346075" indent="-346075">
              <a:buFont typeface="+mj-lt"/>
              <a:buAutoNum type="arabicPeriod" startAt="9"/>
            </a:pPr>
            <a:endParaRPr lang="en-US" sz="1200" dirty="0" smtClean="0">
              <a:latin typeface="Verdana" pitchFamily="34" charset="0"/>
            </a:endParaRPr>
          </a:p>
          <a:p>
            <a:pPr marL="12700" indent="-12700"/>
            <a:r>
              <a:rPr lang="en-US" sz="1200" dirty="0" smtClean="0">
                <a:latin typeface="Verdana" pitchFamily="34" charset="0"/>
              </a:rPr>
              <a:t>Which measurement of the shaded figure is 14 squares?</a:t>
            </a:r>
          </a:p>
          <a:p>
            <a:pPr marL="12700" indent="-12700"/>
            <a:endParaRPr lang="en-US" sz="1200" dirty="0" smtClean="0">
              <a:latin typeface="Verdana" pitchFamily="34" charset="0"/>
            </a:endParaRPr>
          </a:p>
          <a:p>
            <a:pPr marL="12700" indent="-12700"/>
            <a:endParaRPr lang="en-US" sz="1200" dirty="0" smtClean="0">
              <a:latin typeface="Verdana" pitchFamily="34" charset="0"/>
            </a:endParaRPr>
          </a:p>
          <a:p>
            <a:pPr marL="12700" indent="-12700"/>
            <a:endParaRPr lang="en-US" sz="1200" dirty="0" smtClean="0">
              <a:latin typeface="Verdana" pitchFamily="34" charset="0"/>
            </a:endParaRPr>
          </a:p>
          <a:p>
            <a:pPr marL="12700" indent="-12700"/>
            <a:endParaRPr lang="en-US" sz="1200" dirty="0" smtClean="0">
              <a:latin typeface="Verdana" pitchFamily="34" charset="0"/>
            </a:endParaRPr>
          </a:p>
          <a:p>
            <a:pPr marL="12700" indent="-12700"/>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area</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height</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perimeter</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volume</a:t>
            </a:r>
            <a:endParaRPr lang="en-US" sz="12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3</a:t>
            </a:r>
          </a:p>
        </p:txBody>
      </p:sp>
      <p:sp>
        <p:nvSpPr>
          <p:cNvPr id="9" name="TextBox 8"/>
          <p:cNvSpPr txBox="1"/>
          <p:nvPr/>
        </p:nvSpPr>
        <p:spPr>
          <a:xfrm>
            <a:off x="609600" y="5332274"/>
            <a:ext cx="36576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1" name="TextBox 20"/>
          <p:cNvSpPr txBox="1"/>
          <p:nvPr/>
        </p:nvSpPr>
        <p:spPr>
          <a:xfrm>
            <a:off x="5867400" y="5256074"/>
            <a:ext cx="36576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6" name="TextBox 15"/>
          <p:cNvSpPr txBox="1"/>
          <p:nvPr/>
        </p:nvSpPr>
        <p:spPr>
          <a:xfrm>
            <a:off x="5791200" y="7086600"/>
            <a:ext cx="3733800" cy="200055"/>
          </a:xfrm>
          <a:prstGeom prst="rect">
            <a:avLst/>
          </a:prstGeom>
          <a:noFill/>
        </p:spPr>
        <p:txBody>
          <a:bodyPr wrap="square" rtlCol="0">
            <a:spAutoFit/>
          </a:bodyPr>
          <a:lstStyle/>
          <a:p>
            <a:r>
              <a:rPr lang="en-US" sz="700" dirty="0" smtClean="0">
                <a:latin typeface="Verdana" pitchFamily="34" charset="0"/>
              </a:rPr>
              <a:t>Rick and Susan Richmond ODE Standard 4.3.3</a:t>
            </a:r>
            <a:endParaRPr lang="en-US" sz="700" dirty="0">
              <a:latin typeface="Verdana" pitchFamily="34" charset="0"/>
            </a:endParaRPr>
          </a:p>
        </p:txBody>
      </p:sp>
      <p:sp>
        <p:nvSpPr>
          <p:cNvPr id="14" name="TextBox 13"/>
          <p:cNvSpPr txBox="1"/>
          <p:nvPr/>
        </p:nvSpPr>
        <p:spPr>
          <a:xfrm>
            <a:off x="685800" y="71628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4.3.3)</a:t>
            </a:r>
            <a:endParaRPr lang="en-US" sz="700" dirty="0">
              <a:latin typeface="Verdana" pitchFamily="34" charset="0"/>
            </a:endParaRPr>
          </a:p>
        </p:txBody>
      </p:sp>
      <p:pic>
        <p:nvPicPr>
          <p:cNvPr id="3074" name="Picture 2"/>
          <p:cNvPicPr>
            <a:picLocks noChangeAspect="1" noChangeArrowheads="1"/>
          </p:cNvPicPr>
          <p:nvPr/>
        </p:nvPicPr>
        <p:blipFill>
          <a:blip r:embed="rId3"/>
          <a:srcRect l="33333" t="49074" r="44445" b="21296"/>
          <a:stretch>
            <a:fillRect/>
          </a:stretch>
        </p:blipFill>
        <p:spPr bwMode="auto">
          <a:xfrm>
            <a:off x="2819400" y="1219200"/>
            <a:ext cx="1905000" cy="1905000"/>
          </a:xfrm>
          <a:prstGeom prst="rect">
            <a:avLst/>
          </a:prstGeom>
          <a:noFill/>
          <a:ln w="9525">
            <a:noFill/>
            <a:miter lim="800000"/>
            <a:headEnd/>
            <a:tailEnd/>
          </a:ln>
          <a:effectLst/>
        </p:spPr>
      </p:pic>
      <p:sp>
        <p:nvSpPr>
          <p:cNvPr id="11" name="TextBox 10"/>
          <p:cNvSpPr txBox="1"/>
          <p:nvPr/>
        </p:nvSpPr>
        <p:spPr>
          <a:xfrm>
            <a:off x="533400" y="381000"/>
            <a:ext cx="4267200" cy="3416320"/>
          </a:xfrm>
          <a:prstGeom prst="rect">
            <a:avLst/>
          </a:prstGeom>
          <a:noFill/>
        </p:spPr>
        <p:txBody>
          <a:bodyPr wrap="square" rtlCol="0">
            <a:spAutoFit/>
          </a:bodyPr>
          <a:lstStyle/>
          <a:p>
            <a:pPr marL="228600" indent="-228600">
              <a:buFont typeface="+mj-lt"/>
              <a:buAutoNum type="arabicPeriod" startAt="3"/>
            </a:pPr>
            <a:r>
              <a:rPr lang="en-US" sz="1200" dirty="0" smtClean="0">
                <a:latin typeface="Verdana" pitchFamily="34" charset="0"/>
              </a:rPr>
              <a:t>The figure shown has 4 sides.</a:t>
            </a:r>
          </a:p>
          <a:p>
            <a:pPr marL="228600" indent="-228600"/>
            <a:endParaRPr lang="en-US" sz="1200" dirty="0" smtClean="0">
              <a:latin typeface="Verdana" pitchFamily="34" charset="0"/>
            </a:endParaRPr>
          </a:p>
          <a:p>
            <a:pPr marL="228600" indent="-228600"/>
            <a:r>
              <a:rPr lang="en-US" sz="1200" dirty="0" smtClean="0">
                <a:latin typeface="Verdana" pitchFamily="34" charset="0"/>
              </a:rPr>
              <a:t>Select the answer that best describes this figure?</a:t>
            </a:r>
          </a:p>
          <a:p>
            <a:pPr marL="228600" indent="-228600"/>
            <a:endParaRPr lang="en-US" sz="1200" dirty="0" smtClean="0">
              <a:latin typeface="Verdana" pitchFamily="34" charset="0"/>
            </a:endParaRPr>
          </a:p>
          <a:p>
            <a:pPr marL="228600" indent="-228600"/>
            <a:endParaRPr lang="en-US" sz="1200" dirty="0" smtClean="0">
              <a:latin typeface="Verdana" pitchFamily="34" charset="0"/>
            </a:endParaRPr>
          </a:p>
          <a:p>
            <a:pPr marL="228600" indent="-228600"/>
            <a:endParaRPr lang="en-US" sz="1200" dirty="0" smtClean="0">
              <a:latin typeface="Verdana" pitchFamily="34" charset="0"/>
            </a:endParaRPr>
          </a:p>
          <a:p>
            <a:pPr marL="228600" indent="-228600"/>
            <a:endParaRPr lang="en-US" sz="1200" dirty="0" smtClean="0">
              <a:latin typeface="Verdana" pitchFamily="34" charset="0"/>
            </a:endParaRPr>
          </a:p>
          <a:p>
            <a:pPr marL="514350" indent="-228600">
              <a:buFont typeface="+mj-lt"/>
              <a:buAutoNum type="alphaUcPeriod"/>
            </a:pPr>
            <a:r>
              <a:rPr lang="en-US" sz="1200" dirty="0" smtClean="0">
                <a:latin typeface="Verdana" pitchFamily="34" charset="0"/>
              </a:rPr>
              <a:t>Triangle</a:t>
            </a:r>
          </a:p>
          <a:p>
            <a:pPr marL="514350" indent="-228600">
              <a:buFont typeface="+mj-lt"/>
              <a:buAutoNum type="alphaUcPeriod"/>
            </a:pPr>
            <a:endParaRPr lang="en-US" sz="1200" dirty="0" smtClean="0">
              <a:latin typeface="Verdana" pitchFamily="34" charset="0"/>
            </a:endParaRPr>
          </a:p>
          <a:p>
            <a:pPr marL="514350" indent="-228600">
              <a:buFont typeface="+mj-lt"/>
              <a:buAutoNum type="alphaUcPeriod"/>
            </a:pPr>
            <a:endParaRPr lang="en-US" sz="1200" dirty="0" smtClean="0">
              <a:latin typeface="Verdana" pitchFamily="34" charset="0"/>
            </a:endParaRPr>
          </a:p>
          <a:p>
            <a:pPr marL="514350" indent="-228600">
              <a:buFont typeface="+mj-lt"/>
              <a:buAutoNum type="alphaUcPeriod"/>
            </a:pPr>
            <a:r>
              <a:rPr lang="en-US" sz="1200" dirty="0" smtClean="0">
                <a:latin typeface="Verdana" pitchFamily="34" charset="0"/>
              </a:rPr>
              <a:t>Rectangle</a:t>
            </a:r>
          </a:p>
          <a:p>
            <a:pPr marL="514350" indent="-228600">
              <a:buFont typeface="+mj-lt"/>
              <a:buAutoNum type="alphaUcPeriod"/>
            </a:pPr>
            <a:endParaRPr lang="en-US" sz="1200" dirty="0" smtClean="0">
              <a:latin typeface="Verdana" pitchFamily="34" charset="0"/>
            </a:endParaRPr>
          </a:p>
          <a:p>
            <a:pPr marL="514350" indent="-228600">
              <a:buFont typeface="+mj-lt"/>
              <a:buAutoNum type="alphaUcPeriod"/>
            </a:pPr>
            <a:endParaRPr lang="en-US" sz="1200" dirty="0" smtClean="0">
              <a:latin typeface="Verdana" pitchFamily="34" charset="0"/>
            </a:endParaRPr>
          </a:p>
          <a:p>
            <a:pPr marL="514350" indent="-228600">
              <a:buFont typeface="+mj-lt"/>
              <a:buAutoNum type="alphaUcPeriod"/>
            </a:pPr>
            <a:r>
              <a:rPr lang="en-US" sz="1200" dirty="0" smtClean="0">
                <a:latin typeface="Verdana" pitchFamily="34" charset="0"/>
              </a:rPr>
              <a:t>Square</a:t>
            </a:r>
          </a:p>
          <a:p>
            <a:pPr marL="514350" indent="-228600">
              <a:buFont typeface="+mj-lt"/>
              <a:buAutoNum type="alphaUcPeriod"/>
            </a:pPr>
            <a:endParaRPr lang="en-US" sz="1200" dirty="0" smtClean="0">
              <a:latin typeface="Verdana" pitchFamily="34" charset="0"/>
            </a:endParaRPr>
          </a:p>
          <a:p>
            <a:pPr marL="514350" indent="-228600">
              <a:buFont typeface="+mj-lt"/>
              <a:buAutoNum type="alphaUcPeriod"/>
            </a:pPr>
            <a:endParaRPr lang="en-US" sz="1200" dirty="0" smtClean="0">
              <a:latin typeface="Verdana" pitchFamily="34" charset="0"/>
            </a:endParaRPr>
          </a:p>
          <a:p>
            <a:pPr marL="514350" indent="-228600">
              <a:buFont typeface="+mj-lt"/>
              <a:buAutoNum type="alphaUcPeriod"/>
            </a:pPr>
            <a:r>
              <a:rPr lang="en-US" sz="1200" dirty="0" smtClean="0">
                <a:latin typeface="Verdana" pitchFamily="34" charset="0"/>
              </a:rPr>
              <a:t>Hexagon</a:t>
            </a:r>
          </a:p>
          <a:p>
            <a:pPr marL="228600" indent="-228600"/>
            <a:endParaRPr lang="en-US" sz="1200" dirty="0">
              <a:latin typeface="Verdana" pitchFamily="34" charset="0"/>
            </a:endParaRPr>
          </a:p>
        </p:txBody>
      </p:sp>
      <p:graphicFrame>
        <p:nvGraphicFramePr>
          <p:cNvPr id="12" name="Table 11"/>
          <p:cNvGraphicFramePr>
            <a:graphicFrameLocks noGrp="1"/>
          </p:cNvGraphicFramePr>
          <p:nvPr/>
        </p:nvGraphicFramePr>
        <p:xfrm>
          <a:off x="7391400" y="1447800"/>
          <a:ext cx="2082800" cy="1752600"/>
        </p:xfrm>
        <a:graphic>
          <a:graphicData uri="http://schemas.openxmlformats.org/drawingml/2006/table">
            <a:tbl>
              <a:tblPr firstRow="1" bandRow="1">
                <a:tableStyleId>{5C22544A-7EE6-4342-B048-85BDC9FD1C3A}</a:tableStyleId>
              </a:tblPr>
              <a:tblGrid>
                <a:gridCol w="208280"/>
                <a:gridCol w="208280"/>
                <a:gridCol w="208280"/>
                <a:gridCol w="208280"/>
                <a:gridCol w="208280"/>
                <a:gridCol w="208280"/>
                <a:gridCol w="208280"/>
                <a:gridCol w="208280"/>
                <a:gridCol w="208280"/>
                <a:gridCol w="208280"/>
              </a:tblGrid>
              <a:tr h="17526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12700"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solid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r>
            </a:tbl>
          </a:graphicData>
        </a:graphic>
      </p:graphicFrame>
      <p:sp>
        <p:nvSpPr>
          <p:cNvPr id="15" name="TextBox 14"/>
          <p:cNvSpPr txBox="1"/>
          <p:nvPr/>
        </p:nvSpPr>
        <p:spPr>
          <a:xfrm>
            <a:off x="5715000" y="381000"/>
            <a:ext cx="3429000" cy="3231654"/>
          </a:xfrm>
          <a:prstGeom prst="rect">
            <a:avLst/>
          </a:prstGeom>
          <a:noFill/>
        </p:spPr>
        <p:txBody>
          <a:bodyPr wrap="square" rtlCol="0">
            <a:spAutoFit/>
          </a:bodyPr>
          <a:lstStyle/>
          <a:p>
            <a:pPr marL="228600" indent="-228600">
              <a:buFont typeface="+mj-lt"/>
              <a:buAutoNum type="arabicPeriod" startAt="8"/>
            </a:pPr>
            <a:r>
              <a:rPr lang="en-US" sz="1200" dirty="0" smtClean="0">
                <a:latin typeface="Verdana" pitchFamily="34" charset="0"/>
              </a:rPr>
              <a:t>In this figure, each block represents </a:t>
            </a:r>
          </a:p>
          <a:p>
            <a:pPr marL="228600" indent="-228600"/>
            <a:r>
              <a:rPr lang="en-US" sz="1200" dirty="0" smtClean="0">
                <a:latin typeface="Verdana" pitchFamily="34" charset="0"/>
              </a:rPr>
              <a:t>	1 square inch.</a:t>
            </a:r>
          </a:p>
          <a:p>
            <a:pPr marL="228600" indent="-228600"/>
            <a:endParaRPr lang="en-US" sz="1200" dirty="0" smtClean="0">
              <a:latin typeface="Verdana" pitchFamily="34" charset="0"/>
            </a:endParaRPr>
          </a:p>
          <a:p>
            <a:pPr marL="228600" indent="-228600"/>
            <a:r>
              <a:rPr lang="en-US" sz="1200" dirty="0" smtClean="0">
                <a:latin typeface="Verdana" pitchFamily="34" charset="0"/>
              </a:rPr>
              <a:t>How many square inches are there? </a:t>
            </a:r>
          </a:p>
          <a:p>
            <a:pPr marL="228600" indent="-228600"/>
            <a:endParaRPr lang="en-US" sz="1200" dirty="0" smtClean="0">
              <a:latin typeface="Verdana" pitchFamily="34" charset="0"/>
            </a:endParaRPr>
          </a:p>
          <a:p>
            <a:pPr marL="228600" indent="-228600"/>
            <a:endParaRPr lang="en-US" sz="1200" dirty="0" smtClean="0">
              <a:latin typeface="Verdana" pitchFamily="34" charset="0"/>
            </a:endParaRPr>
          </a:p>
          <a:p>
            <a:pPr marL="228600" indent="-228600"/>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50</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10</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100</a:t>
            </a: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endParaRPr lang="en-US" sz="1200" dirty="0" smtClean="0">
              <a:latin typeface="Verdana" pitchFamily="34" charset="0"/>
            </a:endParaRPr>
          </a:p>
          <a:p>
            <a:pPr marL="228600" indent="-228600">
              <a:buFont typeface="+mj-lt"/>
              <a:buAutoNum type="alphaUcPeriod"/>
            </a:pPr>
            <a:r>
              <a:rPr lang="en-US" sz="1200" dirty="0" smtClean="0">
                <a:latin typeface="Verdana" pitchFamily="34" charset="0"/>
              </a:rPr>
              <a:t>90</a:t>
            </a:r>
            <a:endParaRPr lang="en-US" sz="1200"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16" name="TextBox 15"/>
          <p:cNvSpPr txBox="1"/>
          <p:nvPr/>
        </p:nvSpPr>
        <p:spPr>
          <a:xfrm>
            <a:off x="5715000" y="5486400"/>
            <a:ext cx="38100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3" name="TextBox 12"/>
          <p:cNvSpPr txBox="1"/>
          <p:nvPr/>
        </p:nvSpPr>
        <p:spPr>
          <a:xfrm>
            <a:off x="685800" y="7117644"/>
            <a:ext cx="2438400" cy="200055"/>
          </a:xfrm>
          <a:prstGeom prst="rect">
            <a:avLst/>
          </a:prstGeom>
          <a:noFill/>
        </p:spPr>
        <p:txBody>
          <a:bodyPr wrap="square" rtlCol="0">
            <a:spAutoFit/>
          </a:bodyPr>
          <a:lstStyle/>
          <a:p>
            <a:r>
              <a:rPr lang="en-US" sz="700" dirty="0" smtClean="0">
                <a:latin typeface="Verdana" pitchFamily="34" charset="0"/>
              </a:rPr>
              <a:t>Rick and Susan Richmond (ODE Standard 4.3.4</a:t>
            </a:r>
            <a:endParaRPr lang="en-US" sz="700" dirty="0">
              <a:latin typeface="Verdana" pitchFamily="34" charset="0"/>
            </a:endParaRPr>
          </a:p>
        </p:txBody>
      </p:sp>
      <p:sp>
        <p:nvSpPr>
          <p:cNvPr id="10" name="TextBox 9"/>
          <p:cNvSpPr txBox="1"/>
          <p:nvPr/>
        </p:nvSpPr>
        <p:spPr>
          <a:xfrm>
            <a:off x="5867400" y="70866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4.3.4)</a:t>
            </a:r>
            <a:endParaRPr lang="en-US" sz="700" dirty="0">
              <a:latin typeface="Verdana" pitchFamily="34" charset="0"/>
            </a:endParaRPr>
          </a:p>
        </p:txBody>
      </p:sp>
      <p:sp>
        <p:nvSpPr>
          <p:cNvPr id="9" name="TextBox 8"/>
          <p:cNvSpPr txBox="1"/>
          <p:nvPr/>
        </p:nvSpPr>
        <p:spPr>
          <a:xfrm>
            <a:off x="533400" y="381000"/>
            <a:ext cx="3810000" cy="3970318"/>
          </a:xfrm>
          <a:prstGeom prst="rect">
            <a:avLst/>
          </a:prstGeom>
          <a:noFill/>
        </p:spPr>
        <p:txBody>
          <a:bodyPr wrap="square" rtlCol="0">
            <a:spAutoFit/>
          </a:bodyPr>
          <a:lstStyle/>
          <a:p>
            <a:pPr marL="228600" indent="-228600">
              <a:buFont typeface="+mj-lt"/>
              <a:buAutoNum type="arabicPeriod" startAt="7"/>
            </a:pPr>
            <a:r>
              <a:rPr lang="en-US" sz="1200" dirty="0" smtClean="0"/>
              <a:t>If one shaded block is 1 square meter, then how many square meters in the whole shaded figure?</a:t>
            </a:r>
          </a:p>
          <a:p>
            <a:pPr marL="228600" indent="-228600"/>
            <a:endParaRPr lang="en-US" sz="1200" dirty="0" smtClean="0"/>
          </a:p>
          <a:p>
            <a:pPr marL="228600" indent="-228600"/>
            <a:endParaRPr lang="en-US" sz="1200" dirty="0" smtClean="0"/>
          </a:p>
          <a:p>
            <a:pPr marL="228600" indent="-228600"/>
            <a:endParaRPr lang="en-US" sz="1200" dirty="0" smtClean="0"/>
          </a:p>
          <a:p>
            <a:pPr marL="228600" indent="-228600"/>
            <a:endParaRPr lang="en-US" sz="1200" dirty="0" smtClean="0"/>
          </a:p>
          <a:p>
            <a:pPr marL="228600" indent="-228600"/>
            <a:endParaRPr lang="en-US" sz="1200" dirty="0" smtClean="0"/>
          </a:p>
          <a:p>
            <a:pPr marL="228600" indent="-228600"/>
            <a:endParaRPr lang="en-US" sz="1200" dirty="0" smtClean="0"/>
          </a:p>
          <a:p>
            <a:pPr marL="228600" indent="-228600"/>
            <a:endParaRPr lang="en-US" sz="1200" dirty="0" smtClean="0"/>
          </a:p>
          <a:p>
            <a:pPr marL="228600" indent="-228600"/>
            <a:endParaRPr lang="en-US" sz="1200" dirty="0" smtClean="0"/>
          </a:p>
          <a:p>
            <a:pPr marL="627063" indent="-228600">
              <a:buFont typeface="+mj-lt"/>
              <a:buAutoNum type="alphaUcPeriod"/>
            </a:pPr>
            <a:r>
              <a:rPr lang="en-US" sz="1200" dirty="0" smtClean="0"/>
              <a:t>100</a:t>
            </a:r>
          </a:p>
          <a:p>
            <a:pPr marL="627063" indent="-228600">
              <a:buFont typeface="+mj-lt"/>
              <a:buAutoNum type="alphaUcPeriod"/>
            </a:pPr>
            <a:endParaRPr lang="en-US" sz="1200" dirty="0" smtClean="0"/>
          </a:p>
          <a:p>
            <a:pPr marL="627063" indent="-228600">
              <a:buFont typeface="+mj-lt"/>
              <a:buAutoNum type="alphaUcPeriod"/>
            </a:pPr>
            <a:endParaRPr lang="en-US" sz="1200" dirty="0" smtClean="0"/>
          </a:p>
          <a:p>
            <a:pPr marL="627063" indent="-228600">
              <a:buFont typeface="+mj-lt"/>
              <a:buAutoNum type="alphaUcPeriod"/>
            </a:pPr>
            <a:r>
              <a:rPr lang="en-US" sz="1200" dirty="0" smtClean="0"/>
              <a:t>55</a:t>
            </a:r>
          </a:p>
          <a:p>
            <a:pPr marL="627063" indent="-228600">
              <a:buFont typeface="+mj-lt"/>
              <a:buAutoNum type="alphaUcPeriod"/>
            </a:pPr>
            <a:endParaRPr lang="en-US" sz="1200" dirty="0" smtClean="0"/>
          </a:p>
          <a:p>
            <a:pPr marL="627063" indent="-228600">
              <a:buFont typeface="+mj-lt"/>
              <a:buAutoNum type="alphaUcPeriod"/>
            </a:pPr>
            <a:endParaRPr lang="en-US" sz="1200" dirty="0" smtClean="0"/>
          </a:p>
          <a:p>
            <a:pPr marL="627063" indent="-228600">
              <a:buFont typeface="+mj-lt"/>
              <a:buAutoNum type="alphaUcPeriod"/>
            </a:pPr>
            <a:r>
              <a:rPr lang="en-US" sz="1200" dirty="0" smtClean="0"/>
              <a:t>72</a:t>
            </a:r>
          </a:p>
          <a:p>
            <a:pPr marL="627063" indent="-228600">
              <a:buFont typeface="+mj-lt"/>
              <a:buAutoNum type="alphaUcPeriod"/>
            </a:pPr>
            <a:endParaRPr lang="en-US" sz="1200" dirty="0" smtClean="0"/>
          </a:p>
          <a:p>
            <a:pPr marL="627063" indent="-228600">
              <a:buFont typeface="+mj-lt"/>
              <a:buAutoNum type="alphaUcPeriod"/>
            </a:pPr>
            <a:endParaRPr lang="en-US" sz="1200" dirty="0" smtClean="0"/>
          </a:p>
          <a:p>
            <a:pPr marL="627063" indent="-228600">
              <a:buFont typeface="+mj-lt"/>
              <a:buAutoNum type="alphaUcPeriod"/>
            </a:pPr>
            <a:r>
              <a:rPr lang="en-US" sz="1200" dirty="0" smtClean="0"/>
              <a:t>49</a:t>
            </a:r>
          </a:p>
          <a:p>
            <a:pPr marL="228600" indent="-228600"/>
            <a:endParaRPr lang="en-US" sz="1200" dirty="0"/>
          </a:p>
        </p:txBody>
      </p:sp>
      <p:graphicFrame>
        <p:nvGraphicFramePr>
          <p:cNvPr id="28" name="Table 27"/>
          <p:cNvGraphicFramePr>
            <a:graphicFrameLocks noGrp="1"/>
          </p:cNvGraphicFramePr>
          <p:nvPr/>
        </p:nvGraphicFramePr>
        <p:xfrm>
          <a:off x="7696200" y="1219200"/>
          <a:ext cx="1457960" cy="1066800"/>
        </p:xfrm>
        <a:graphic>
          <a:graphicData uri="http://schemas.openxmlformats.org/drawingml/2006/table">
            <a:tbl>
              <a:tblPr firstRow="1" bandRow="1">
                <a:tableStyleId>{5C22544A-7EE6-4342-B048-85BDC9FD1C3A}</a:tableStyleId>
              </a:tblPr>
              <a:tblGrid>
                <a:gridCol w="208280"/>
                <a:gridCol w="208280"/>
                <a:gridCol w="208280"/>
                <a:gridCol w="208280"/>
                <a:gridCol w="208280"/>
                <a:gridCol w="208280"/>
                <a:gridCol w="208280"/>
              </a:tblGrid>
              <a:tr h="17780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r>
              <a:tr h="17780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r>
              <a:tr h="17780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r>
              <a:tr h="17780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r>
              <a:tr h="17780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r>
              <a:tr h="17780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sp>
        <p:nvSpPr>
          <p:cNvPr id="29" name="TextBox 28"/>
          <p:cNvSpPr txBox="1"/>
          <p:nvPr/>
        </p:nvSpPr>
        <p:spPr>
          <a:xfrm>
            <a:off x="5638800" y="381000"/>
            <a:ext cx="3733800" cy="3416320"/>
          </a:xfrm>
          <a:prstGeom prst="rect">
            <a:avLst/>
          </a:prstGeom>
          <a:noFill/>
        </p:spPr>
        <p:txBody>
          <a:bodyPr wrap="square" rtlCol="0">
            <a:spAutoFit/>
          </a:bodyPr>
          <a:lstStyle/>
          <a:p>
            <a:pPr marL="228600" indent="-228600">
              <a:buFont typeface="+mj-lt"/>
              <a:buAutoNum type="arabicPeriod" startAt="4"/>
            </a:pPr>
            <a:r>
              <a:rPr lang="en-US" sz="1200" dirty="0" smtClean="0">
                <a:latin typeface="Verdana" pitchFamily="34" charset="0"/>
              </a:rPr>
              <a:t>If each shaded block is 3 cm, what is the area of the shaded figure?</a:t>
            </a:r>
          </a:p>
          <a:p>
            <a:pPr marL="228600" indent="-228600"/>
            <a:endParaRPr lang="en-US" sz="1200" dirty="0" smtClean="0">
              <a:latin typeface="Verdana" pitchFamily="34" charset="0"/>
            </a:endParaRPr>
          </a:p>
          <a:p>
            <a:pPr marL="228600" indent="-228600"/>
            <a:endParaRPr lang="en-US" sz="1200" dirty="0" smtClean="0">
              <a:latin typeface="Verdana" pitchFamily="34" charset="0"/>
            </a:endParaRPr>
          </a:p>
          <a:p>
            <a:pPr marL="228600" indent="-228600"/>
            <a:endParaRPr lang="en-US" sz="1200" dirty="0" smtClean="0">
              <a:latin typeface="Verdana" pitchFamily="34" charset="0"/>
            </a:endParaRPr>
          </a:p>
          <a:p>
            <a:pPr marL="228600" indent="-228600"/>
            <a:endParaRPr lang="en-US" sz="1200" dirty="0" smtClean="0">
              <a:latin typeface="Verdana" pitchFamily="34" charset="0"/>
            </a:endParaRPr>
          </a:p>
          <a:p>
            <a:pPr marL="228600" indent="-228600"/>
            <a:endParaRPr lang="en-US" sz="1200" dirty="0" smtClean="0">
              <a:latin typeface="Verdana" pitchFamily="34" charset="0"/>
            </a:endParaRPr>
          </a:p>
          <a:p>
            <a:pPr marL="573088" indent="-228600">
              <a:buFont typeface="+mj-lt"/>
              <a:buAutoNum type="alphaUcPeriod"/>
            </a:pPr>
            <a:r>
              <a:rPr lang="en-US" sz="1200" dirty="0" smtClean="0">
                <a:latin typeface="Verdana" pitchFamily="34" charset="0"/>
              </a:rPr>
              <a:t>12 cm</a:t>
            </a:r>
            <a:r>
              <a:rPr lang="en-US" sz="1200" baseline="30000" dirty="0" smtClean="0">
                <a:latin typeface="Verdana" pitchFamily="34" charset="0"/>
              </a:rPr>
              <a:t>2</a:t>
            </a: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r>
              <a:rPr lang="en-US" sz="1200" dirty="0" smtClean="0">
                <a:latin typeface="Verdana" pitchFamily="34" charset="0"/>
              </a:rPr>
              <a:t>26 cm</a:t>
            </a:r>
            <a:r>
              <a:rPr lang="en-US" sz="1200" baseline="30000" dirty="0" smtClean="0">
                <a:latin typeface="Verdana" pitchFamily="34" charset="0"/>
              </a:rPr>
              <a:t>2</a:t>
            </a: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r>
              <a:rPr lang="en-US" sz="1200" dirty="0" smtClean="0">
                <a:latin typeface="Verdana" pitchFamily="34" charset="0"/>
              </a:rPr>
              <a:t>36 cm</a:t>
            </a:r>
            <a:r>
              <a:rPr lang="en-US" sz="1200" baseline="30000" dirty="0" smtClean="0">
                <a:latin typeface="Verdana" pitchFamily="34" charset="0"/>
              </a:rPr>
              <a:t>2</a:t>
            </a: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endParaRPr lang="en-US" sz="1200" dirty="0" smtClean="0">
              <a:latin typeface="Verdana" pitchFamily="34" charset="0"/>
            </a:endParaRPr>
          </a:p>
          <a:p>
            <a:pPr marL="573088" indent="-228600">
              <a:buFont typeface="+mj-lt"/>
              <a:buAutoNum type="alphaUcPeriod"/>
            </a:pPr>
            <a:r>
              <a:rPr lang="en-US" sz="1200" dirty="0" smtClean="0">
                <a:latin typeface="Verdana" pitchFamily="34" charset="0"/>
              </a:rPr>
              <a:t>15 cm</a:t>
            </a:r>
            <a:r>
              <a:rPr lang="en-US" sz="1200" baseline="30000" dirty="0" smtClean="0">
                <a:latin typeface="Verdana" pitchFamily="34" charset="0"/>
              </a:rPr>
              <a:t>2</a:t>
            </a:r>
          </a:p>
          <a:p>
            <a:pPr marL="228600" indent="-228600"/>
            <a:endParaRPr lang="en-US" sz="1200" dirty="0" smtClean="0">
              <a:latin typeface="Verdana" pitchFamily="34" charset="0"/>
            </a:endParaRPr>
          </a:p>
        </p:txBody>
      </p:sp>
      <p:graphicFrame>
        <p:nvGraphicFramePr>
          <p:cNvPr id="30" name="Table 29"/>
          <p:cNvGraphicFramePr>
            <a:graphicFrameLocks noGrp="1"/>
          </p:cNvGraphicFramePr>
          <p:nvPr/>
        </p:nvGraphicFramePr>
        <p:xfrm>
          <a:off x="2438400" y="1371600"/>
          <a:ext cx="2082800" cy="1752600"/>
        </p:xfrm>
        <a:graphic>
          <a:graphicData uri="http://schemas.openxmlformats.org/drawingml/2006/table">
            <a:tbl>
              <a:tblPr firstRow="1" bandRow="1">
                <a:tableStyleId>{5C22544A-7EE6-4342-B048-85BDC9FD1C3A}</a:tableStyleId>
              </a:tblPr>
              <a:tblGrid>
                <a:gridCol w="208280"/>
                <a:gridCol w="208280"/>
                <a:gridCol w="208280"/>
                <a:gridCol w="208280"/>
                <a:gridCol w="208280"/>
                <a:gridCol w="208280"/>
                <a:gridCol w="208280"/>
                <a:gridCol w="208280"/>
                <a:gridCol w="208280"/>
                <a:gridCol w="208280"/>
              </a:tblGrid>
              <a:tr h="17526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noFill/>
                  </a:tcPr>
                </a:tc>
              </a:tr>
              <a:tr h="175260">
                <a:tc>
                  <a:txBody>
                    <a:bodyPr/>
                    <a:lstStyle/>
                    <a:p>
                      <a:endParaRPr lang="en-US" sz="100" dirty="0"/>
                    </a:p>
                  </a:txBody>
                  <a:tcPr>
                    <a:lnL w="3175" cap="flat" cmpd="sng" algn="ctr">
                      <a:solidFill>
                        <a:schemeClr val="tx1"/>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lang="en-US" sz="100" dirty="0"/>
                    </a:p>
                  </a:txBody>
                  <a:tcPr>
                    <a:lnL w="3175" cap="flat" cmpd="sng" algn="ctr">
                      <a:solidFill>
                        <a:schemeClr val="bg1">
                          <a:lumMod val="75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sp>
        <p:nvSpPr>
          <p:cNvPr id="11" name="TextBox 10"/>
          <p:cNvSpPr txBox="1"/>
          <p:nvPr/>
        </p:nvSpPr>
        <p:spPr>
          <a:xfrm>
            <a:off x="533400" y="5486400"/>
            <a:ext cx="38100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dirty="0">
                <a:latin typeface="Verdana" pitchFamily="34" charset="0"/>
              </a:rPr>
              <a:t>Page 5 </a:t>
            </a:r>
          </a:p>
        </p:txBody>
      </p:sp>
      <p:sp>
        <p:nvSpPr>
          <p:cNvPr id="37" name="TextBox 36"/>
          <p:cNvSpPr txBox="1"/>
          <p:nvPr/>
        </p:nvSpPr>
        <p:spPr>
          <a:xfrm>
            <a:off x="685800" y="5179874"/>
            <a:ext cx="36576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3" name="TextBox 32"/>
          <p:cNvSpPr txBox="1"/>
          <p:nvPr/>
        </p:nvSpPr>
        <p:spPr>
          <a:xfrm>
            <a:off x="5791200" y="5179874"/>
            <a:ext cx="36576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3" name="TextBox 12"/>
          <p:cNvSpPr txBox="1"/>
          <p:nvPr/>
        </p:nvSpPr>
        <p:spPr>
          <a:xfrm>
            <a:off x="685800" y="70104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4.3.4)</a:t>
            </a:r>
            <a:endParaRPr lang="en-US" sz="700" dirty="0">
              <a:latin typeface="Verdana" pitchFamily="34" charset="0"/>
            </a:endParaRPr>
          </a:p>
        </p:txBody>
      </p:sp>
      <p:sp>
        <p:nvSpPr>
          <p:cNvPr id="14" name="TextBox 13"/>
          <p:cNvSpPr txBox="1"/>
          <p:nvPr/>
        </p:nvSpPr>
        <p:spPr>
          <a:xfrm>
            <a:off x="5791200" y="7010400"/>
            <a:ext cx="2438400" cy="200055"/>
          </a:xfrm>
          <a:prstGeom prst="rect">
            <a:avLst/>
          </a:prstGeom>
          <a:noFill/>
        </p:spPr>
        <p:txBody>
          <a:bodyPr wrap="square" rtlCol="0">
            <a:spAutoFit/>
          </a:bodyPr>
          <a:lstStyle/>
          <a:p>
            <a:r>
              <a:rPr lang="en-US" sz="700" dirty="0" smtClean="0">
                <a:latin typeface="Verdana" pitchFamily="34" charset="0"/>
              </a:rPr>
              <a:t>Rick and Susan Richmond (ODE Standard 4.3.4)</a:t>
            </a:r>
            <a:endParaRPr lang="en-US" sz="700" dirty="0">
              <a:latin typeface="Verdana" pitchFamily="34" charset="0"/>
            </a:endParaRPr>
          </a:p>
        </p:txBody>
      </p:sp>
      <p:sp>
        <p:nvSpPr>
          <p:cNvPr id="9" name="TextBox 8"/>
          <p:cNvSpPr txBox="1"/>
          <p:nvPr/>
        </p:nvSpPr>
        <p:spPr>
          <a:xfrm>
            <a:off x="533400" y="381000"/>
            <a:ext cx="3581400" cy="3231654"/>
          </a:xfrm>
          <a:prstGeom prst="rect">
            <a:avLst/>
          </a:prstGeom>
          <a:noFill/>
        </p:spPr>
        <p:txBody>
          <a:bodyPr wrap="square" rtlCol="0">
            <a:spAutoFit/>
          </a:bodyPr>
          <a:lstStyle/>
          <a:p>
            <a:pPr marL="228600" indent="-228600">
              <a:buFont typeface="+mj-lt"/>
              <a:buAutoNum type="arabicPeriod" startAt="5"/>
            </a:pPr>
            <a:r>
              <a:rPr lang="en-US" sz="1200" dirty="0" smtClean="0"/>
              <a:t>The area of a rectangle is 20 square inches.  The length is 4 inches.  What is the rectangles width?</a:t>
            </a:r>
          </a:p>
          <a:p>
            <a:pPr marL="228600" indent="-228600"/>
            <a:endParaRPr lang="en-US" sz="1200" dirty="0" smtClean="0"/>
          </a:p>
          <a:p>
            <a:pPr marL="228600" indent="-228600"/>
            <a:endParaRPr lang="en-US" sz="1200" dirty="0" smtClean="0"/>
          </a:p>
          <a:p>
            <a:pPr marL="228600" indent="-228600"/>
            <a:endParaRPr lang="en-US" sz="1200" dirty="0" smtClean="0"/>
          </a:p>
          <a:p>
            <a:pPr marL="692150" indent="-288925">
              <a:buFont typeface="+mj-lt"/>
              <a:buAutoNum type="alphaUcPeriod"/>
            </a:pPr>
            <a:r>
              <a:rPr lang="en-US" sz="1200" dirty="0" smtClean="0"/>
              <a:t>80 inches</a:t>
            </a:r>
          </a:p>
          <a:p>
            <a:pPr marL="692150" indent="-288925">
              <a:buFont typeface="+mj-lt"/>
              <a:buAutoNum type="alphaUcPeriod"/>
            </a:pPr>
            <a:endParaRPr lang="en-US" sz="1200" dirty="0" smtClean="0"/>
          </a:p>
          <a:p>
            <a:pPr marL="692150" indent="-288925">
              <a:buFont typeface="+mj-lt"/>
              <a:buAutoNum type="alphaUcPeriod"/>
            </a:pPr>
            <a:endParaRPr lang="en-US" sz="1200" dirty="0" smtClean="0"/>
          </a:p>
          <a:p>
            <a:pPr marL="692150" indent="-288925">
              <a:buFont typeface="+mj-lt"/>
              <a:buAutoNum type="alphaUcPeriod"/>
            </a:pPr>
            <a:r>
              <a:rPr lang="en-US" sz="1200" dirty="0" smtClean="0"/>
              <a:t>16 inches</a:t>
            </a:r>
          </a:p>
          <a:p>
            <a:pPr marL="692150" indent="-288925">
              <a:buFont typeface="+mj-lt"/>
              <a:buAutoNum type="alphaUcPeriod"/>
            </a:pPr>
            <a:endParaRPr lang="en-US" sz="1200" dirty="0" smtClean="0"/>
          </a:p>
          <a:p>
            <a:pPr marL="692150" indent="-288925">
              <a:buFont typeface="+mj-lt"/>
              <a:buAutoNum type="alphaUcPeriod"/>
            </a:pPr>
            <a:endParaRPr lang="en-US" sz="1200" dirty="0" smtClean="0"/>
          </a:p>
          <a:p>
            <a:pPr marL="692150" indent="-288925">
              <a:buFont typeface="+mj-lt"/>
              <a:buAutoNum type="alphaUcPeriod"/>
            </a:pPr>
            <a:r>
              <a:rPr lang="en-US" sz="1200" dirty="0" smtClean="0"/>
              <a:t>  5 inches</a:t>
            </a:r>
          </a:p>
          <a:p>
            <a:pPr marL="692150" indent="-288925">
              <a:buFont typeface="+mj-lt"/>
              <a:buAutoNum type="alphaUcPeriod"/>
            </a:pPr>
            <a:endParaRPr lang="en-US" sz="1200" dirty="0" smtClean="0"/>
          </a:p>
          <a:p>
            <a:pPr marL="692150" indent="-288925">
              <a:buFont typeface="+mj-lt"/>
              <a:buAutoNum type="alphaUcPeriod"/>
            </a:pPr>
            <a:endParaRPr lang="en-US" sz="1200" dirty="0" smtClean="0"/>
          </a:p>
          <a:p>
            <a:pPr marL="692150" indent="-288925">
              <a:buFont typeface="+mj-lt"/>
              <a:buAutoNum type="alphaUcPeriod"/>
            </a:pPr>
            <a:r>
              <a:rPr lang="en-US" sz="1200" dirty="0" smtClean="0"/>
              <a:t>10 inches</a:t>
            </a:r>
          </a:p>
          <a:p>
            <a:pPr marL="228600" indent="-228600"/>
            <a:endParaRPr lang="en-US" sz="1200" dirty="0" smtClean="0"/>
          </a:p>
        </p:txBody>
      </p:sp>
      <p:sp>
        <p:nvSpPr>
          <p:cNvPr id="10" name="TextBox 9"/>
          <p:cNvSpPr txBox="1"/>
          <p:nvPr/>
        </p:nvSpPr>
        <p:spPr>
          <a:xfrm>
            <a:off x="5638800" y="381000"/>
            <a:ext cx="3505200" cy="3600986"/>
          </a:xfrm>
          <a:prstGeom prst="rect">
            <a:avLst/>
          </a:prstGeom>
          <a:noFill/>
        </p:spPr>
        <p:txBody>
          <a:bodyPr wrap="square" rtlCol="0">
            <a:spAutoFit/>
          </a:bodyPr>
          <a:lstStyle/>
          <a:p>
            <a:pPr marL="228600" indent="-228600">
              <a:buFont typeface="+mj-lt"/>
              <a:buAutoNum type="arabicPeriod" startAt="6"/>
            </a:pPr>
            <a:r>
              <a:rPr lang="en-US" sz="1200" dirty="0" smtClean="0">
                <a:latin typeface="Verdana" pitchFamily="34" charset="0"/>
              </a:rPr>
              <a:t>What is the width of this rectangle if the area is 80 square yards?</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631825" indent="-287338">
              <a:buFont typeface="+mj-lt"/>
              <a:buAutoNum type="alphaUcPeriod"/>
            </a:pPr>
            <a:r>
              <a:rPr lang="en-US" sz="1200" dirty="0" smtClean="0">
                <a:latin typeface="Verdana" pitchFamily="34" charset="0"/>
              </a:rPr>
              <a:t>3 yd.</a:t>
            </a:r>
          </a:p>
          <a:p>
            <a:pPr marL="631825" indent="-287338">
              <a:buFont typeface="+mj-lt"/>
              <a:buAutoNum type="alphaUcPeriod"/>
            </a:pPr>
            <a:endParaRPr lang="en-US" sz="1200" dirty="0" smtClean="0">
              <a:latin typeface="Verdana" pitchFamily="34" charset="0"/>
            </a:endParaRPr>
          </a:p>
          <a:p>
            <a:pPr marL="631825" indent="-287338">
              <a:buFont typeface="+mj-lt"/>
              <a:buAutoNum type="alphaUcPeriod"/>
            </a:pPr>
            <a:endParaRPr lang="en-US" sz="1200" dirty="0" smtClean="0">
              <a:latin typeface="Verdana" pitchFamily="34" charset="0"/>
            </a:endParaRPr>
          </a:p>
          <a:p>
            <a:pPr marL="631825" indent="-287338">
              <a:buFont typeface="+mj-lt"/>
              <a:buAutoNum type="alphaUcPeriod"/>
            </a:pPr>
            <a:r>
              <a:rPr lang="en-US" sz="1200" dirty="0" smtClean="0">
                <a:latin typeface="Verdana" pitchFamily="34" charset="0"/>
              </a:rPr>
              <a:t>2 yd.</a:t>
            </a:r>
          </a:p>
          <a:p>
            <a:pPr marL="631825" indent="-287338">
              <a:buFont typeface="+mj-lt"/>
              <a:buAutoNum type="alphaUcPeriod"/>
            </a:pPr>
            <a:endParaRPr lang="en-US" sz="1200" dirty="0" smtClean="0">
              <a:latin typeface="Verdana" pitchFamily="34" charset="0"/>
            </a:endParaRPr>
          </a:p>
          <a:p>
            <a:pPr marL="631825" indent="-287338">
              <a:buFont typeface="+mj-lt"/>
              <a:buAutoNum type="alphaUcPeriod"/>
            </a:pPr>
            <a:endParaRPr lang="en-US" sz="1200" dirty="0" smtClean="0">
              <a:latin typeface="Verdana" pitchFamily="34" charset="0"/>
            </a:endParaRPr>
          </a:p>
          <a:p>
            <a:pPr marL="631825" indent="-287338">
              <a:buFont typeface="+mj-lt"/>
              <a:buAutoNum type="alphaUcPeriod"/>
            </a:pPr>
            <a:r>
              <a:rPr lang="en-US" sz="1200" dirty="0" smtClean="0">
                <a:latin typeface="Verdana" pitchFamily="34" charset="0"/>
              </a:rPr>
              <a:t>5 yd.</a:t>
            </a:r>
          </a:p>
          <a:p>
            <a:pPr marL="631825" indent="-287338">
              <a:buFont typeface="+mj-lt"/>
              <a:buAutoNum type="alphaUcPeriod"/>
            </a:pPr>
            <a:endParaRPr lang="en-US" sz="1200" dirty="0" smtClean="0">
              <a:latin typeface="Verdana" pitchFamily="34" charset="0"/>
            </a:endParaRPr>
          </a:p>
          <a:p>
            <a:pPr marL="631825" indent="-287338">
              <a:buFont typeface="+mj-lt"/>
              <a:buAutoNum type="alphaUcPeriod"/>
            </a:pPr>
            <a:endParaRPr lang="en-US" sz="1200" dirty="0" smtClean="0">
              <a:latin typeface="Verdana" pitchFamily="34" charset="0"/>
            </a:endParaRPr>
          </a:p>
          <a:p>
            <a:pPr marL="631825" indent="-287338">
              <a:buFont typeface="+mj-lt"/>
              <a:buAutoNum type="alphaUcPeriod"/>
            </a:pPr>
            <a:r>
              <a:rPr lang="en-US" sz="1200" dirty="0" smtClean="0">
                <a:latin typeface="Verdana" pitchFamily="34" charset="0"/>
              </a:rPr>
              <a:t>6 yd.</a:t>
            </a:r>
          </a:p>
        </p:txBody>
      </p:sp>
      <p:sp>
        <p:nvSpPr>
          <p:cNvPr id="11" name="Rectangle 10"/>
          <p:cNvSpPr/>
          <p:nvPr/>
        </p:nvSpPr>
        <p:spPr bwMode="auto">
          <a:xfrm>
            <a:off x="6400800" y="1171700"/>
            <a:ext cx="2133600" cy="4572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2" name="Rectangle 11"/>
          <p:cNvSpPr/>
          <p:nvPr/>
        </p:nvSpPr>
        <p:spPr bwMode="auto">
          <a:xfrm>
            <a:off x="2971800" y="1447800"/>
            <a:ext cx="762000" cy="914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noFill/>
              <a:effectLst/>
              <a:latin typeface="Arial" charset="0"/>
            </a:endParaRPr>
          </a:p>
        </p:txBody>
      </p:sp>
      <p:sp>
        <p:nvSpPr>
          <p:cNvPr id="15" name="TextBox 14"/>
          <p:cNvSpPr txBox="1"/>
          <p:nvPr/>
        </p:nvSpPr>
        <p:spPr>
          <a:xfrm>
            <a:off x="2936175" y="1219200"/>
            <a:ext cx="914400" cy="276999"/>
          </a:xfrm>
          <a:prstGeom prst="rect">
            <a:avLst/>
          </a:prstGeom>
          <a:noFill/>
        </p:spPr>
        <p:txBody>
          <a:bodyPr wrap="square" rtlCol="0">
            <a:spAutoFit/>
          </a:bodyPr>
          <a:lstStyle/>
          <a:p>
            <a:r>
              <a:rPr lang="en-US" sz="1200" dirty="0" smtClean="0">
                <a:latin typeface="Verdana" pitchFamily="34" charset="0"/>
              </a:rPr>
              <a:t>4 Inches</a:t>
            </a:r>
            <a:endParaRPr lang="en-US" sz="1200" dirty="0">
              <a:latin typeface="Verdana" pitchFamily="34" charset="0"/>
            </a:endParaRPr>
          </a:p>
        </p:txBody>
      </p:sp>
      <p:sp>
        <p:nvSpPr>
          <p:cNvPr id="16" name="TextBox 15"/>
          <p:cNvSpPr txBox="1"/>
          <p:nvPr/>
        </p:nvSpPr>
        <p:spPr>
          <a:xfrm>
            <a:off x="3710050" y="1752600"/>
            <a:ext cx="838200" cy="276999"/>
          </a:xfrm>
          <a:prstGeom prst="rect">
            <a:avLst/>
          </a:prstGeom>
          <a:noFill/>
        </p:spPr>
        <p:txBody>
          <a:bodyPr wrap="square" rtlCol="0">
            <a:spAutoFit/>
          </a:bodyPr>
          <a:lstStyle/>
          <a:p>
            <a:r>
              <a:rPr lang="en-US" sz="1200" b="1" dirty="0" smtClean="0">
                <a:latin typeface="Verdana" pitchFamily="34" charset="0"/>
              </a:rPr>
              <a:t>?</a:t>
            </a:r>
            <a:r>
              <a:rPr lang="en-US" sz="1200" dirty="0" smtClean="0">
                <a:latin typeface="Verdana" pitchFamily="34" charset="0"/>
              </a:rPr>
              <a:t> inches</a:t>
            </a:r>
            <a:endParaRPr lang="en-US" sz="1200" dirty="0">
              <a:latin typeface="Verdana" pitchFamily="34" charset="0"/>
            </a:endParaRPr>
          </a:p>
        </p:txBody>
      </p:sp>
      <p:sp>
        <p:nvSpPr>
          <p:cNvPr id="17" name="TextBox 16"/>
          <p:cNvSpPr txBox="1"/>
          <p:nvPr/>
        </p:nvSpPr>
        <p:spPr>
          <a:xfrm>
            <a:off x="8534400" y="1219200"/>
            <a:ext cx="685800" cy="276999"/>
          </a:xfrm>
          <a:prstGeom prst="rect">
            <a:avLst/>
          </a:prstGeom>
          <a:noFill/>
        </p:spPr>
        <p:txBody>
          <a:bodyPr wrap="square" rtlCol="0">
            <a:spAutoFit/>
          </a:bodyPr>
          <a:lstStyle/>
          <a:p>
            <a:r>
              <a:rPr lang="en-US" sz="1200" b="1" dirty="0" smtClean="0">
                <a:latin typeface="Verdana" pitchFamily="34" charset="0"/>
              </a:rPr>
              <a:t>? </a:t>
            </a:r>
            <a:r>
              <a:rPr lang="en-US" sz="1200" dirty="0" smtClean="0">
                <a:latin typeface="Verdana" pitchFamily="34" charset="0"/>
              </a:rPr>
              <a:t>Yd.</a:t>
            </a:r>
            <a:endParaRPr lang="en-US" sz="1200" dirty="0">
              <a:latin typeface="Verdana" pitchFamily="34" charset="0"/>
            </a:endParaRPr>
          </a:p>
        </p:txBody>
      </p:sp>
      <p:sp>
        <p:nvSpPr>
          <p:cNvPr id="18" name="TextBox 17"/>
          <p:cNvSpPr txBox="1"/>
          <p:nvPr/>
        </p:nvSpPr>
        <p:spPr>
          <a:xfrm>
            <a:off x="6934200" y="943100"/>
            <a:ext cx="1295400" cy="276999"/>
          </a:xfrm>
          <a:prstGeom prst="rect">
            <a:avLst/>
          </a:prstGeom>
          <a:noFill/>
        </p:spPr>
        <p:txBody>
          <a:bodyPr wrap="square" rtlCol="0">
            <a:spAutoFit/>
          </a:bodyPr>
          <a:lstStyle/>
          <a:p>
            <a:r>
              <a:rPr lang="en-US" sz="1200" dirty="0" smtClean="0">
                <a:latin typeface="Verdana" pitchFamily="34" charset="0"/>
              </a:rPr>
              <a:t>16 yd.</a:t>
            </a:r>
            <a:endParaRPr lang="en-US" sz="1200" dirty="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2588</TotalTime>
  <Words>985</Words>
  <Application>Microsoft Office PowerPoint</Application>
  <PresentationFormat>Custom</PresentationFormat>
  <Paragraphs>349</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540</cp:revision>
  <dcterms:created xsi:type="dcterms:W3CDTF">2010-03-15T16:13:22Z</dcterms:created>
  <dcterms:modified xsi:type="dcterms:W3CDTF">2012-01-25T02:19:52Z</dcterms:modified>
</cp:coreProperties>
</file>