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notesSlides/notesSlide6.xml" ContentType="application/vnd.openxmlformats-officedocument.presentationml.notes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8" r:id="rId2"/>
    <p:sldId id="256" r:id="rId3"/>
    <p:sldId id="257" r:id="rId4"/>
    <p:sldId id="259" r:id="rId5"/>
    <p:sldId id="260" r:id="rId6"/>
    <p:sldId id="261" r:id="rId7"/>
  </p:sldIdLst>
  <p:sldSz cx="10058400" cy="7772400"/>
  <p:notesSz cx="7010400" cy="9296400"/>
  <p:defaultTextStyle>
    <a:defPPr>
      <a:defRPr lang="en-US"/>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DFF"/>
    <a:srgbClr val="FFCCFF"/>
    <a:srgbClr val="E5F5FF"/>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105" autoAdjust="0"/>
    <p:restoredTop sz="94609" autoAdjust="0"/>
  </p:normalViewPr>
  <p:slideViewPr>
    <p:cSldViewPr>
      <p:cViewPr>
        <p:scale>
          <a:sx n="80" d="100"/>
          <a:sy n="80" d="100"/>
        </p:scale>
        <p:origin x="-336" y="-636"/>
      </p:cViewPr>
      <p:guideLst>
        <p:guide orient="horz" pos="2448"/>
        <p:guide pos="316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dirty="0"/>
          </a:p>
        </p:txBody>
      </p:sp>
      <p:sp>
        <p:nvSpPr>
          <p:cNvPr id="12291"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n-US" dirty="0"/>
          </a:p>
        </p:txBody>
      </p:sp>
      <p:sp>
        <p:nvSpPr>
          <p:cNvPr id="3076" name="Rectangle 4"/>
          <p:cNvSpPr>
            <a:spLocks noGrp="1" noRot="1" noChangeAspect="1" noChangeArrowheads="1" noTextEdit="1"/>
          </p:cNvSpPr>
          <p:nvPr>
            <p:ph type="sldImg" idx="2"/>
          </p:nvPr>
        </p:nvSpPr>
        <p:spPr bwMode="auto">
          <a:xfrm>
            <a:off x="1249363" y="696913"/>
            <a:ext cx="4511675" cy="3486150"/>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dirty="0"/>
          </a:p>
        </p:txBody>
      </p:sp>
      <p:sp>
        <p:nvSpPr>
          <p:cNvPr id="12295"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A272BB57-D48C-41C2-9B7A-47BDB6CA305F}"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Slide Image Placeholder 1"/>
          <p:cNvSpPr>
            <a:spLocks noGrp="1" noRot="1" noChangeAspect="1"/>
          </p:cNvSpPr>
          <p:nvPr>
            <p:ph type="sldImg"/>
          </p:nvPr>
        </p:nvSpPr>
        <p:spPr>
          <a:ln/>
        </p:spPr>
      </p:sp>
      <p:sp>
        <p:nvSpPr>
          <p:cNvPr id="5122" name="Notes Placeholder 2"/>
          <p:cNvSpPr>
            <a:spLocks noGrp="1"/>
          </p:cNvSpPr>
          <p:nvPr>
            <p:ph type="body" idx="1"/>
          </p:nvPr>
        </p:nvSpPr>
        <p:spPr>
          <a:noFill/>
          <a:ln/>
        </p:spPr>
        <p:txBody>
          <a:bodyPr/>
          <a:lstStyle/>
          <a:p>
            <a:pPr eaLnBrk="1" hangingPunct="1"/>
            <a:endParaRPr lang="en-US" dirty="0" smtClean="0"/>
          </a:p>
        </p:txBody>
      </p:sp>
      <p:sp>
        <p:nvSpPr>
          <p:cNvPr id="5123" name="Slide Number Placeholder 3"/>
          <p:cNvSpPr>
            <a:spLocks noGrp="1"/>
          </p:cNvSpPr>
          <p:nvPr>
            <p:ph type="sldNum" sz="quarter" idx="5"/>
          </p:nvPr>
        </p:nvSpPr>
        <p:spPr>
          <a:noFill/>
        </p:spPr>
        <p:txBody>
          <a:bodyPr/>
          <a:lstStyle/>
          <a:p>
            <a:fld id="{3EC103BF-8C43-45FB-8146-CFAF29281610}" type="slidenum">
              <a:rPr lang="en-US" smtClean="0"/>
              <a:pPr/>
              <a:t>1</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lide Image Placeholder 1"/>
          <p:cNvSpPr>
            <a:spLocks noGrp="1" noRot="1" noChangeAspect="1"/>
          </p:cNvSpPr>
          <p:nvPr>
            <p:ph type="sldImg"/>
          </p:nvPr>
        </p:nvSpPr>
        <p:spPr>
          <a:ln/>
        </p:spPr>
      </p:sp>
      <p:sp>
        <p:nvSpPr>
          <p:cNvPr id="7170" name="Notes Placeholder 2"/>
          <p:cNvSpPr>
            <a:spLocks noGrp="1"/>
          </p:cNvSpPr>
          <p:nvPr>
            <p:ph type="body" idx="1"/>
          </p:nvPr>
        </p:nvSpPr>
        <p:spPr>
          <a:noFill/>
          <a:ln/>
        </p:spPr>
        <p:txBody>
          <a:bodyPr/>
          <a:lstStyle/>
          <a:p>
            <a:pPr eaLnBrk="1" hangingPunct="1"/>
            <a:endParaRPr lang="en-US" dirty="0" smtClean="0"/>
          </a:p>
        </p:txBody>
      </p:sp>
      <p:sp>
        <p:nvSpPr>
          <p:cNvPr id="7171" name="Slide Number Placeholder 3"/>
          <p:cNvSpPr>
            <a:spLocks noGrp="1"/>
          </p:cNvSpPr>
          <p:nvPr>
            <p:ph type="sldNum" sz="quarter" idx="5"/>
          </p:nvPr>
        </p:nvSpPr>
        <p:spPr>
          <a:noFill/>
        </p:spPr>
        <p:txBody>
          <a:bodyPr/>
          <a:lstStyle/>
          <a:p>
            <a:fld id="{42F96DA4-ABA7-4855-954E-2EE22F3D6777}" type="slidenum">
              <a:rPr lang="en-US" smtClean="0"/>
              <a:pPr/>
              <a:t>2</a:t>
            </a:fld>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p:cNvSpPr>
          <p:nvPr>
            <p:ph type="sldImg"/>
          </p:nvPr>
        </p:nvSpPr>
        <p:spPr>
          <a:ln/>
        </p:spPr>
      </p:sp>
      <p:sp>
        <p:nvSpPr>
          <p:cNvPr id="9218" name="Notes Placeholder 2"/>
          <p:cNvSpPr>
            <a:spLocks noGrp="1"/>
          </p:cNvSpPr>
          <p:nvPr>
            <p:ph type="body" idx="1"/>
          </p:nvPr>
        </p:nvSpPr>
        <p:spPr>
          <a:noFill/>
          <a:ln/>
        </p:spPr>
        <p:txBody>
          <a:bodyPr/>
          <a:lstStyle/>
          <a:p>
            <a:pPr eaLnBrk="1" hangingPunct="1"/>
            <a:endParaRPr lang="en-US" dirty="0" smtClean="0"/>
          </a:p>
        </p:txBody>
      </p:sp>
      <p:sp>
        <p:nvSpPr>
          <p:cNvPr id="9219" name="Slide Number Placeholder 3"/>
          <p:cNvSpPr>
            <a:spLocks noGrp="1"/>
          </p:cNvSpPr>
          <p:nvPr>
            <p:ph type="sldNum" sz="quarter" idx="5"/>
          </p:nvPr>
        </p:nvSpPr>
        <p:spPr>
          <a:noFill/>
        </p:spPr>
        <p:txBody>
          <a:bodyPr/>
          <a:lstStyle/>
          <a:p>
            <a:fld id="{E5DB4875-4BEE-4A56-A094-F4BDDFD9AF18}" type="slidenum">
              <a:rPr lang="en-US" smtClean="0"/>
              <a:pPr/>
              <a:t>3</a:t>
            </a:fld>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lide Image Placeholder 1"/>
          <p:cNvSpPr>
            <a:spLocks noGrp="1" noRot="1" noChangeAspect="1"/>
          </p:cNvSpPr>
          <p:nvPr>
            <p:ph type="sldImg"/>
          </p:nvPr>
        </p:nvSpPr>
        <p:spPr>
          <a:ln/>
        </p:spPr>
      </p:sp>
      <p:sp>
        <p:nvSpPr>
          <p:cNvPr id="11266" name="Notes Placeholder 2"/>
          <p:cNvSpPr>
            <a:spLocks noGrp="1"/>
          </p:cNvSpPr>
          <p:nvPr>
            <p:ph type="body" idx="1"/>
          </p:nvPr>
        </p:nvSpPr>
        <p:spPr>
          <a:noFill/>
          <a:ln/>
        </p:spPr>
        <p:txBody>
          <a:bodyPr/>
          <a:lstStyle/>
          <a:p>
            <a:pPr eaLnBrk="1" hangingPunct="1"/>
            <a:endParaRPr lang="en-US" dirty="0" smtClean="0"/>
          </a:p>
        </p:txBody>
      </p:sp>
      <p:sp>
        <p:nvSpPr>
          <p:cNvPr id="11267" name="Slide Number Placeholder 3"/>
          <p:cNvSpPr>
            <a:spLocks noGrp="1"/>
          </p:cNvSpPr>
          <p:nvPr>
            <p:ph type="sldNum" sz="quarter" idx="5"/>
          </p:nvPr>
        </p:nvSpPr>
        <p:spPr>
          <a:noFill/>
        </p:spPr>
        <p:txBody>
          <a:bodyPr/>
          <a:lstStyle/>
          <a:p>
            <a:fld id="{12691B44-7342-42D1-8A61-7D3053CD1CB2}" type="slidenum">
              <a:rPr lang="en-US" smtClean="0"/>
              <a:pPr/>
              <a:t>4</a:t>
            </a:fld>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p:cNvSpPr>
            <a:spLocks noGrp="1" noRot="1" noChangeAspect="1"/>
          </p:cNvSpPr>
          <p:nvPr>
            <p:ph type="sldImg"/>
          </p:nvPr>
        </p:nvSpPr>
        <p:spPr>
          <a:ln/>
        </p:spPr>
      </p:sp>
      <p:sp>
        <p:nvSpPr>
          <p:cNvPr id="13314" name="Notes Placeholder 2"/>
          <p:cNvSpPr>
            <a:spLocks noGrp="1"/>
          </p:cNvSpPr>
          <p:nvPr>
            <p:ph type="body" idx="1"/>
          </p:nvPr>
        </p:nvSpPr>
        <p:spPr>
          <a:noFill/>
          <a:ln/>
        </p:spPr>
        <p:txBody>
          <a:bodyPr/>
          <a:lstStyle/>
          <a:p>
            <a:pPr eaLnBrk="1" hangingPunct="1"/>
            <a:endParaRPr lang="en-US" dirty="0" smtClean="0"/>
          </a:p>
        </p:txBody>
      </p:sp>
      <p:sp>
        <p:nvSpPr>
          <p:cNvPr id="13315" name="Slide Number Placeholder 3"/>
          <p:cNvSpPr>
            <a:spLocks noGrp="1"/>
          </p:cNvSpPr>
          <p:nvPr>
            <p:ph type="sldNum" sz="quarter" idx="5"/>
          </p:nvPr>
        </p:nvSpPr>
        <p:spPr>
          <a:noFill/>
        </p:spPr>
        <p:txBody>
          <a:bodyPr/>
          <a:lstStyle/>
          <a:p>
            <a:fld id="{39C54778-E6CA-4B3E-9913-EEE54B65D3E5}" type="slidenum">
              <a:rPr lang="en-US" smtClean="0"/>
              <a:pPr/>
              <a:t>5</a:t>
            </a:fld>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a:ln/>
        </p:spPr>
      </p:sp>
      <p:sp>
        <p:nvSpPr>
          <p:cNvPr id="15362" name="Notes Placeholder 2"/>
          <p:cNvSpPr>
            <a:spLocks noGrp="1"/>
          </p:cNvSpPr>
          <p:nvPr>
            <p:ph type="body" idx="1"/>
          </p:nvPr>
        </p:nvSpPr>
        <p:spPr>
          <a:noFill/>
          <a:ln/>
        </p:spPr>
        <p:txBody>
          <a:bodyPr/>
          <a:lstStyle/>
          <a:p>
            <a:pPr eaLnBrk="1" hangingPunct="1"/>
            <a:endParaRPr lang="en-US" dirty="0" smtClean="0"/>
          </a:p>
        </p:txBody>
      </p:sp>
      <p:sp>
        <p:nvSpPr>
          <p:cNvPr id="15363" name="Slide Number Placeholder 3"/>
          <p:cNvSpPr>
            <a:spLocks noGrp="1"/>
          </p:cNvSpPr>
          <p:nvPr>
            <p:ph type="sldNum" sz="quarter" idx="5"/>
          </p:nvPr>
        </p:nvSpPr>
        <p:spPr>
          <a:noFill/>
        </p:spPr>
        <p:txBody>
          <a:bodyPr/>
          <a:lstStyle/>
          <a:p>
            <a:fld id="{1CB73679-3EAB-4DDE-B32B-7A093FDDB24D}" type="slidenum">
              <a:rPr lang="en-US" smtClean="0"/>
              <a:pPr/>
              <a:t>6</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0" r:id="rId1"/>
  </p:sldLayoutIdLst>
  <p:txStyles>
    <p:titleStyle>
      <a:lvl1pPr algn="ctr" defTabSz="1019175" rtl="0" eaLnBrk="0" fontAlgn="base" hangingPunct="0">
        <a:spcBef>
          <a:spcPct val="0"/>
        </a:spcBef>
        <a:spcAft>
          <a:spcPct val="0"/>
        </a:spcAft>
        <a:defRPr sz="4900">
          <a:solidFill>
            <a:schemeClr val="tx2"/>
          </a:solidFill>
          <a:latin typeface="+mj-lt"/>
          <a:ea typeface="+mj-ea"/>
          <a:cs typeface="+mj-cs"/>
        </a:defRPr>
      </a:lvl1pPr>
      <a:lvl2pPr algn="ctr" defTabSz="1019175" rtl="0" eaLnBrk="0" fontAlgn="base" hangingPunct="0">
        <a:spcBef>
          <a:spcPct val="0"/>
        </a:spcBef>
        <a:spcAft>
          <a:spcPct val="0"/>
        </a:spcAft>
        <a:defRPr sz="4900">
          <a:solidFill>
            <a:schemeClr val="tx2"/>
          </a:solidFill>
          <a:latin typeface="Arial" charset="0"/>
        </a:defRPr>
      </a:lvl2pPr>
      <a:lvl3pPr algn="ctr" defTabSz="1019175" rtl="0" eaLnBrk="0" fontAlgn="base" hangingPunct="0">
        <a:spcBef>
          <a:spcPct val="0"/>
        </a:spcBef>
        <a:spcAft>
          <a:spcPct val="0"/>
        </a:spcAft>
        <a:defRPr sz="4900">
          <a:solidFill>
            <a:schemeClr val="tx2"/>
          </a:solidFill>
          <a:latin typeface="Arial" charset="0"/>
        </a:defRPr>
      </a:lvl3pPr>
      <a:lvl4pPr algn="ctr" defTabSz="1019175" rtl="0" eaLnBrk="0" fontAlgn="base" hangingPunct="0">
        <a:spcBef>
          <a:spcPct val="0"/>
        </a:spcBef>
        <a:spcAft>
          <a:spcPct val="0"/>
        </a:spcAft>
        <a:defRPr sz="4900">
          <a:solidFill>
            <a:schemeClr val="tx2"/>
          </a:solidFill>
          <a:latin typeface="Arial" charset="0"/>
        </a:defRPr>
      </a:lvl4pPr>
      <a:lvl5pPr algn="ctr" defTabSz="1019175" rtl="0" eaLnBrk="0" fontAlgn="base" hangingPunct="0">
        <a:spcBef>
          <a:spcPct val="0"/>
        </a:spcBef>
        <a:spcAft>
          <a:spcPct val="0"/>
        </a:spcAft>
        <a:defRPr sz="4900">
          <a:solidFill>
            <a:schemeClr val="tx2"/>
          </a:solidFill>
          <a:latin typeface="Arial" charset="0"/>
        </a:defRPr>
      </a:lvl5pPr>
      <a:lvl6pPr marL="457200" algn="ctr" defTabSz="1019175" rtl="0" fontAlgn="base">
        <a:spcBef>
          <a:spcPct val="0"/>
        </a:spcBef>
        <a:spcAft>
          <a:spcPct val="0"/>
        </a:spcAft>
        <a:defRPr sz="4900">
          <a:solidFill>
            <a:schemeClr val="tx2"/>
          </a:solidFill>
          <a:latin typeface="Arial" charset="0"/>
        </a:defRPr>
      </a:lvl6pPr>
      <a:lvl7pPr marL="914400" algn="ctr" defTabSz="1019175" rtl="0" fontAlgn="base">
        <a:spcBef>
          <a:spcPct val="0"/>
        </a:spcBef>
        <a:spcAft>
          <a:spcPct val="0"/>
        </a:spcAft>
        <a:defRPr sz="4900">
          <a:solidFill>
            <a:schemeClr val="tx2"/>
          </a:solidFill>
          <a:latin typeface="Arial" charset="0"/>
        </a:defRPr>
      </a:lvl7pPr>
      <a:lvl8pPr marL="1371600" algn="ctr" defTabSz="1019175" rtl="0" fontAlgn="base">
        <a:spcBef>
          <a:spcPct val="0"/>
        </a:spcBef>
        <a:spcAft>
          <a:spcPct val="0"/>
        </a:spcAft>
        <a:defRPr sz="4900">
          <a:solidFill>
            <a:schemeClr val="tx2"/>
          </a:solidFill>
          <a:latin typeface="Arial" charset="0"/>
        </a:defRPr>
      </a:lvl8pPr>
      <a:lvl9pPr marL="1828800" algn="ctr" defTabSz="1019175" rtl="0" fontAlgn="base">
        <a:spcBef>
          <a:spcPct val="0"/>
        </a:spcBef>
        <a:spcAft>
          <a:spcPct val="0"/>
        </a:spcAft>
        <a:defRPr sz="4900">
          <a:solidFill>
            <a:schemeClr val="tx2"/>
          </a:solidFill>
          <a:latin typeface="Arial" charset="0"/>
        </a:defRPr>
      </a:lvl9pPr>
    </p:titleStyle>
    <p:bodyStyle>
      <a:lvl1pPr marL="382588" indent="-382588" algn="l" defTabSz="1019175" rtl="0" eaLnBrk="0" fontAlgn="base" hangingPunct="0">
        <a:spcBef>
          <a:spcPct val="20000"/>
        </a:spcBef>
        <a:spcAft>
          <a:spcPct val="0"/>
        </a:spcAft>
        <a:buChar char="•"/>
        <a:defRPr sz="3600">
          <a:solidFill>
            <a:schemeClr val="tx1"/>
          </a:solidFill>
          <a:latin typeface="+mn-lt"/>
          <a:ea typeface="+mn-ea"/>
          <a:cs typeface="+mn-cs"/>
        </a:defRPr>
      </a:lvl1pPr>
      <a:lvl2pPr marL="827088" indent="-317500" algn="l" defTabSz="1019175" rtl="0" eaLnBrk="0" fontAlgn="base" hangingPunct="0">
        <a:spcBef>
          <a:spcPct val="20000"/>
        </a:spcBef>
        <a:spcAft>
          <a:spcPct val="0"/>
        </a:spcAft>
        <a:buChar char="–"/>
        <a:defRPr sz="3100">
          <a:solidFill>
            <a:schemeClr val="tx1"/>
          </a:solidFill>
          <a:latin typeface="+mn-lt"/>
        </a:defRPr>
      </a:lvl2pPr>
      <a:lvl3pPr marL="1273175" indent="-254000" algn="l" defTabSz="1019175" rtl="0" eaLnBrk="0" fontAlgn="base" hangingPunct="0">
        <a:spcBef>
          <a:spcPct val="20000"/>
        </a:spcBef>
        <a:spcAft>
          <a:spcPct val="0"/>
        </a:spcAft>
        <a:buChar char="•"/>
        <a:defRPr sz="2700">
          <a:solidFill>
            <a:schemeClr val="tx1"/>
          </a:solidFill>
          <a:latin typeface="+mn-lt"/>
        </a:defRPr>
      </a:lvl3pPr>
      <a:lvl4pPr marL="1782763" indent="-254000" algn="l" defTabSz="1019175" rtl="0" eaLnBrk="0" fontAlgn="base" hangingPunct="0">
        <a:spcBef>
          <a:spcPct val="20000"/>
        </a:spcBef>
        <a:spcAft>
          <a:spcPct val="0"/>
        </a:spcAft>
        <a:buChar char="–"/>
        <a:defRPr sz="2200">
          <a:solidFill>
            <a:schemeClr val="tx1"/>
          </a:solidFill>
          <a:latin typeface="+mn-lt"/>
        </a:defRPr>
      </a:lvl4pPr>
      <a:lvl5pPr marL="2292350" indent="-254000" algn="l" defTabSz="1019175" rtl="0" eaLnBrk="0" fontAlgn="base" hangingPunct="0">
        <a:spcBef>
          <a:spcPct val="20000"/>
        </a:spcBef>
        <a:spcAft>
          <a:spcPct val="0"/>
        </a:spcAft>
        <a:buChar char="»"/>
        <a:defRPr sz="2200">
          <a:solidFill>
            <a:schemeClr val="tx1"/>
          </a:solidFill>
          <a:latin typeface="+mn-lt"/>
        </a:defRPr>
      </a:lvl5pPr>
      <a:lvl6pPr marL="2749550" indent="-254000" algn="l" defTabSz="1019175" rtl="0" fontAlgn="base">
        <a:spcBef>
          <a:spcPct val="20000"/>
        </a:spcBef>
        <a:spcAft>
          <a:spcPct val="0"/>
        </a:spcAft>
        <a:buChar char="»"/>
        <a:defRPr sz="2200">
          <a:solidFill>
            <a:schemeClr val="tx1"/>
          </a:solidFill>
          <a:latin typeface="+mn-lt"/>
        </a:defRPr>
      </a:lvl6pPr>
      <a:lvl7pPr marL="3206750" indent="-254000" algn="l" defTabSz="1019175" rtl="0" fontAlgn="base">
        <a:spcBef>
          <a:spcPct val="20000"/>
        </a:spcBef>
        <a:spcAft>
          <a:spcPct val="0"/>
        </a:spcAft>
        <a:buChar char="»"/>
        <a:defRPr sz="2200">
          <a:solidFill>
            <a:schemeClr val="tx1"/>
          </a:solidFill>
          <a:latin typeface="+mn-lt"/>
        </a:defRPr>
      </a:lvl7pPr>
      <a:lvl8pPr marL="3663950" indent="-254000" algn="l" defTabSz="1019175" rtl="0" fontAlgn="base">
        <a:spcBef>
          <a:spcPct val="20000"/>
        </a:spcBef>
        <a:spcAft>
          <a:spcPct val="0"/>
        </a:spcAft>
        <a:buChar char="»"/>
        <a:defRPr sz="2200">
          <a:solidFill>
            <a:schemeClr val="tx1"/>
          </a:solidFill>
          <a:latin typeface="+mn-lt"/>
        </a:defRPr>
      </a:lvl8pPr>
      <a:lvl9pPr marL="4121150" indent="-254000" algn="l" defTabSz="1019175" rtl="0" fontAlgn="base">
        <a:spcBef>
          <a:spcPct val="20000"/>
        </a:spcBef>
        <a:spcAft>
          <a:spcPct val="0"/>
        </a:spcAft>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 name="TextBox 25"/>
          <p:cNvSpPr txBox="1">
            <a:spLocks noChangeArrowheads="1"/>
          </p:cNvSpPr>
          <p:nvPr/>
        </p:nvSpPr>
        <p:spPr bwMode="auto">
          <a:xfrm>
            <a:off x="5562600" y="1143000"/>
            <a:ext cx="4038600" cy="707886"/>
          </a:xfrm>
          <a:prstGeom prst="rect">
            <a:avLst/>
          </a:prstGeom>
          <a:noFill/>
          <a:ln w="9525">
            <a:noFill/>
            <a:miter lim="800000"/>
            <a:headEnd/>
            <a:tailEnd/>
          </a:ln>
        </p:spPr>
        <p:txBody>
          <a:bodyPr wrap="square">
            <a:spAutoFit/>
          </a:bodyPr>
          <a:lstStyle/>
          <a:p>
            <a:pPr algn="ctr" defTabSz="1017588">
              <a:defRPr/>
            </a:pPr>
            <a:r>
              <a:rPr lang="en-US" sz="1600" b="1" i="1" dirty="0" smtClean="0">
                <a:effectLst>
                  <a:outerShdw blurRad="38100" dist="38100" dir="2700000" algn="tl">
                    <a:srgbClr val="C0C0C0"/>
                  </a:outerShdw>
                </a:effectLst>
                <a:latin typeface="Verdana" pitchFamily="34" charset="0"/>
              </a:rPr>
              <a:t>Numbers &amp; Operations</a:t>
            </a:r>
          </a:p>
          <a:p>
            <a:pPr algn="ctr" defTabSz="1017588">
              <a:defRPr/>
            </a:pPr>
            <a:r>
              <a:rPr lang="en-US" sz="1200" dirty="0" smtClean="0">
                <a:effectLst>
                  <a:outerShdw blurRad="38100" dist="38100" dir="2700000" algn="tl">
                    <a:srgbClr val="C0C0C0"/>
                  </a:outerShdw>
                </a:effectLst>
                <a:latin typeface="Verdana" pitchFamily="34" charset="0"/>
              </a:rPr>
              <a:t>(Justify Place Value and Number Properties in Multiplication)</a:t>
            </a:r>
            <a:endParaRPr lang="en-US" sz="1200" dirty="0" smtClean="0">
              <a:latin typeface="Verdana" pitchFamily="34" charset="0"/>
            </a:endParaRPr>
          </a:p>
        </p:txBody>
      </p:sp>
      <p:sp>
        <p:nvSpPr>
          <p:cNvPr id="14" name="Text Box 3"/>
          <p:cNvSpPr txBox="1">
            <a:spLocks noChangeArrowheads="1"/>
          </p:cNvSpPr>
          <p:nvPr/>
        </p:nvSpPr>
        <p:spPr bwMode="auto">
          <a:xfrm>
            <a:off x="3962400" y="7469188"/>
            <a:ext cx="749300" cy="26987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11</a:t>
            </a:r>
            <a:endParaRPr lang="en-US" sz="700" dirty="0">
              <a:latin typeface="Verdana" pitchFamily="34" charset="0"/>
            </a:endParaRPr>
          </a:p>
        </p:txBody>
      </p:sp>
      <p:sp>
        <p:nvSpPr>
          <p:cNvPr id="8" name="TextBox 7"/>
          <p:cNvSpPr txBox="1"/>
          <p:nvPr/>
        </p:nvSpPr>
        <p:spPr>
          <a:xfrm>
            <a:off x="5638800" y="381000"/>
            <a:ext cx="2743200" cy="738664"/>
          </a:xfrm>
          <a:prstGeom prst="rect">
            <a:avLst/>
          </a:prstGeom>
          <a:noFill/>
        </p:spPr>
        <p:txBody>
          <a:bodyPr wrap="square" rtlCol="0">
            <a:spAutoFit/>
          </a:bodyPr>
          <a:lstStyle/>
          <a:p>
            <a:r>
              <a:rPr lang="en-US" sz="2400" b="1" i="1" dirty="0" smtClean="0">
                <a:effectLst>
                  <a:outerShdw blurRad="38100" dist="38100" dir="2700000" algn="tl">
                    <a:srgbClr val="000000">
                      <a:alpha val="43137"/>
                    </a:srgbClr>
                  </a:outerShdw>
                </a:effectLst>
                <a:latin typeface="Verdana" pitchFamily="34" charset="0"/>
              </a:rPr>
              <a:t>Grade 4 MATH:</a:t>
            </a:r>
          </a:p>
          <a:p>
            <a:r>
              <a:rPr lang="en-US" sz="900" dirty="0" smtClean="0">
                <a:latin typeface="Verdana" pitchFamily="34" charset="0"/>
              </a:rPr>
              <a:t>Oregon Department of Education Standards for Practice or Progress Monitoring.</a:t>
            </a:r>
            <a:endParaRPr lang="en-US" sz="900" dirty="0">
              <a:latin typeface="Verdana" pitchFamily="34" charset="0"/>
            </a:endParaRPr>
          </a:p>
        </p:txBody>
      </p:sp>
      <p:sp>
        <p:nvSpPr>
          <p:cNvPr id="9" name="TextBox 8"/>
          <p:cNvSpPr txBox="1"/>
          <p:nvPr/>
        </p:nvSpPr>
        <p:spPr>
          <a:xfrm>
            <a:off x="5867400" y="6934200"/>
            <a:ext cx="3733800" cy="338554"/>
          </a:xfrm>
          <a:prstGeom prst="rect">
            <a:avLst/>
          </a:prstGeom>
          <a:noFill/>
        </p:spPr>
        <p:txBody>
          <a:bodyPr wrap="square" rtlCol="0">
            <a:spAutoFit/>
          </a:bodyPr>
          <a:lstStyle/>
          <a:p>
            <a:pPr algn="ctr"/>
            <a:r>
              <a:rPr lang="en-US" sz="800" dirty="0" smtClean="0">
                <a:latin typeface="Verdana" pitchFamily="34" charset="0"/>
              </a:rPr>
              <a:t>These problems are presented in an </a:t>
            </a:r>
            <a:r>
              <a:rPr lang="en-US" sz="800" b="1" dirty="0" smtClean="0">
                <a:effectLst>
                  <a:outerShdw blurRad="38100" dist="38100" dir="2700000" algn="tl">
                    <a:srgbClr val="000000">
                      <a:alpha val="43137"/>
                    </a:srgbClr>
                  </a:outerShdw>
                </a:effectLst>
                <a:latin typeface="Verdana" pitchFamily="34" charset="0"/>
              </a:rPr>
              <a:t>OAKS testing format</a:t>
            </a:r>
            <a:r>
              <a:rPr lang="en-US" sz="800" dirty="0" smtClean="0">
                <a:latin typeface="Verdana" pitchFamily="34" charset="0"/>
              </a:rPr>
              <a:t>.  </a:t>
            </a:r>
          </a:p>
          <a:p>
            <a:pPr algn="ctr"/>
            <a:r>
              <a:rPr lang="en-US" sz="800" dirty="0" smtClean="0">
                <a:latin typeface="Verdana" pitchFamily="34" charset="0"/>
              </a:rPr>
              <a:t>A passing grade is </a:t>
            </a:r>
            <a:r>
              <a:rPr lang="en-US" sz="800" u="sng" dirty="0" smtClean="0">
                <a:latin typeface="Verdana" pitchFamily="34" charset="0"/>
              </a:rPr>
              <a:t>80%</a:t>
            </a:r>
            <a:endParaRPr lang="en-US" sz="800" u="sng" dirty="0">
              <a:latin typeface="Verdana" pitchFamily="34" charset="0"/>
            </a:endParaRPr>
          </a:p>
        </p:txBody>
      </p:sp>
      <p:sp>
        <p:nvSpPr>
          <p:cNvPr id="12" name="TextBox 11"/>
          <p:cNvSpPr txBox="1"/>
          <p:nvPr/>
        </p:nvSpPr>
        <p:spPr>
          <a:xfrm>
            <a:off x="5715000" y="2362200"/>
            <a:ext cx="3581400" cy="400110"/>
          </a:xfrm>
          <a:prstGeom prst="rect">
            <a:avLst/>
          </a:prstGeom>
          <a:noFill/>
        </p:spPr>
        <p:txBody>
          <a:bodyPr wrap="square" rtlCol="0">
            <a:spAutoFit/>
          </a:bodyPr>
          <a:lstStyle/>
          <a:p>
            <a:pPr algn="ctr"/>
            <a:r>
              <a:rPr lang="en-US" sz="1000" dirty="0" smtClean="0">
                <a:effectLst>
                  <a:outerShdw blurRad="38100" dist="38100" dir="2700000" algn="tl">
                    <a:srgbClr val="000000">
                      <a:alpha val="43137"/>
                    </a:srgbClr>
                  </a:outerShdw>
                </a:effectLst>
                <a:latin typeface="Verdana" pitchFamily="34" charset="0"/>
              </a:rPr>
              <a:t>This booklet will focus on </a:t>
            </a:r>
            <a:r>
              <a:rPr lang="en-US" sz="1000" b="1" u="sng" dirty="0" smtClean="0">
                <a:latin typeface="Verdana" pitchFamily="34" charset="0"/>
              </a:rPr>
              <a:t>ONLY</a:t>
            </a:r>
            <a:r>
              <a:rPr lang="en-US" sz="1000" dirty="0" smtClean="0">
                <a:effectLst>
                  <a:outerShdw blurRad="38100" dist="38100" dir="2700000" algn="tl">
                    <a:srgbClr val="000000">
                      <a:alpha val="43137"/>
                    </a:srgbClr>
                  </a:outerShdw>
                </a:effectLst>
                <a:latin typeface="Verdana" pitchFamily="34" charset="0"/>
              </a:rPr>
              <a:t> the items in </a:t>
            </a:r>
          </a:p>
          <a:p>
            <a:pPr algn="ctr"/>
            <a:r>
              <a:rPr lang="en-US" sz="1000" b="1" i="1" u="sng" dirty="0" smtClean="0">
                <a:effectLst>
                  <a:outerShdw blurRad="38100" dist="38100" dir="2700000" algn="tl">
                    <a:srgbClr val="000000">
                      <a:alpha val="43137"/>
                    </a:srgbClr>
                  </a:outerShdw>
                </a:effectLst>
                <a:latin typeface="Verdana" pitchFamily="34" charset="0"/>
              </a:rPr>
              <a:t>Bold Black [4.2.5] </a:t>
            </a:r>
            <a:r>
              <a:rPr lang="en-US" sz="1000" dirty="0" smtClean="0">
                <a:effectLst>
                  <a:outerShdw blurRad="38100" dist="38100" dir="2700000" algn="tl">
                    <a:srgbClr val="000000">
                      <a:alpha val="43137"/>
                    </a:srgbClr>
                  </a:outerShdw>
                </a:effectLst>
                <a:latin typeface="Verdana" pitchFamily="34" charset="0"/>
              </a:rPr>
              <a:t>below table.</a:t>
            </a:r>
            <a:endParaRPr lang="en-US" sz="1000" dirty="0">
              <a:effectLst>
                <a:outerShdw blurRad="38100" dist="38100" dir="2700000" algn="tl">
                  <a:srgbClr val="000000">
                    <a:alpha val="43137"/>
                  </a:srgbClr>
                </a:outerShdw>
              </a:effectLst>
              <a:latin typeface="Verdana" pitchFamily="34" charset="0"/>
            </a:endParaRPr>
          </a:p>
        </p:txBody>
      </p:sp>
      <p:sp>
        <p:nvSpPr>
          <p:cNvPr id="11" name="TextBox 10"/>
          <p:cNvSpPr txBox="1"/>
          <p:nvPr/>
        </p:nvSpPr>
        <p:spPr>
          <a:xfrm>
            <a:off x="5562600" y="1828800"/>
            <a:ext cx="4038600" cy="461665"/>
          </a:xfrm>
          <a:prstGeom prst="rect">
            <a:avLst/>
          </a:prstGeom>
          <a:noFill/>
        </p:spPr>
        <p:txBody>
          <a:bodyPr wrap="square" rtlCol="0">
            <a:spAutoFit/>
          </a:bodyPr>
          <a:lstStyle/>
          <a:p>
            <a:pPr algn="ctr"/>
            <a:r>
              <a:rPr lang="en-US" sz="2400" b="1" dirty="0" smtClean="0">
                <a:effectLst>
                  <a:outerShdw blurRad="38100" dist="38100" dir="2700000" algn="tl">
                    <a:srgbClr val="000000">
                      <a:alpha val="43137"/>
                    </a:srgbClr>
                  </a:outerShdw>
                </a:effectLst>
              </a:rPr>
              <a:t>Book #7</a:t>
            </a:r>
            <a:endParaRPr lang="en-US" sz="2400" b="1" dirty="0">
              <a:effectLst>
                <a:outerShdw blurRad="38100" dist="38100" dir="2700000" algn="tl">
                  <a:srgbClr val="000000">
                    <a:alpha val="43137"/>
                  </a:srgbClr>
                </a:outerShdw>
              </a:effectLst>
            </a:endParaRPr>
          </a:p>
        </p:txBody>
      </p:sp>
      <p:sp>
        <p:nvSpPr>
          <p:cNvPr id="13" name="TextBox 12"/>
          <p:cNvSpPr txBox="1"/>
          <p:nvPr/>
        </p:nvSpPr>
        <p:spPr>
          <a:xfrm>
            <a:off x="914400" y="1752600"/>
            <a:ext cx="3581400" cy="400110"/>
          </a:xfrm>
          <a:prstGeom prst="rect">
            <a:avLst/>
          </a:prstGeom>
          <a:noFill/>
        </p:spPr>
        <p:txBody>
          <a:bodyPr wrap="square" rtlCol="0">
            <a:spAutoFit/>
          </a:bodyPr>
          <a:lstStyle/>
          <a:p>
            <a:r>
              <a:rPr lang="en-US" sz="1000" dirty="0" smtClean="0">
                <a:effectLst>
                  <a:outerShdw blurRad="38100" dist="38100" dir="2700000" algn="tl">
                    <a:srgbClr val="000000">
                      <a:alpha val="43137"/>
                    </a:srgbClr>
                  </a:outerShdw>
                </a:effectLst>
                <a:latin typeface="Verdana" pitchFamily="34" charset="0"/>
              </a:rPr>
              <a:t>This booklet will focus on ONLY the items in</a:t>
            </a:r>
            <a:r>
              <a:rPr lang="en-US" sz="1000" b="1" i="1" u="sng" dirty="0" smtClean="0">
                <a:effectLst>
                  <a:outerShdw blurRad="38100" dist="38100" dir="2700000" algn="tl">
                    <a:srgbClr val="000000">
                      <a:alpha val="43137"/>
                    </a:srgbClr>
                  </a:outerShdw>
                </a:effectLst>
                <a:latin typeface="Verdana" pitchFamily="34" charset="0"/>
              </a:rPr>
              <a:t> Bold Black [4.2.5)</a:t>
            </a:r>
            <a:endParaRPr lang="en-US" sz="1000" dirty="0" smtClean="0">
              <a:effectLst>
                <a:outerShdw blurRad="38100" dist="38100" dir="2700000" algn="tl">
                  <a:srgbClr val="000000">
                    <a:alpha val="43137"/>
                  </a:srgbClr>
                </a:outerShdw>
              </a:effectLst>
              <a:latin typeface="Verdana" pitchFamily="34" charset="0"/>
            </a:endParaRPr>
          </a:p>
        </p:txBody>
      </p:sp>
      <p:sp>
        <p:nvSpPr>
          <p:cNvPr id="16" name="TextBox 15"/>
          <p:cNvSpPr txBox="1"/>
          <p:nvPr/>
        </p:nvSpPr>
        <p:spPr>
          <a:xfrm>
            <a:off x="533400" y="3581400"/>
            <a:ext cx="4343400" cy="1785104"/>
          </a:xfrm>
          <a:prstGeom prst="rect">
            <a:avLst/>
          </a:prstGeom>
          <a:noFill/>
        </p:spPr>
        <p:txBody>
          <a:bodyPr wrap="square" rtlCol="0">
            <a:spAutoFit/>
          </a:bodyPr>
          <a:lstStyle/>
          <a:p>
            <a:r>
              <a:rPr lang="en-US" sz="1000" b="1" u="sng" dirty="0" smtClean="0">
                <a:effectLst>
                  <a:outerShdw blurRad="38100" dist="38100" dir="2700000" algn="tl">
                    <a:srgbClr val="000000">
                      <a:alpha val="43137"/>
                    </a:srgbClr>
                  </a:outerShdw>
                </a:effectLst>
                <a:latin typeface="Verdana" pitchFamily="34" charset="0"/>
              </a:rPr>
              <a:t>Teachers:  </a:t>
            </a:r>
            <a:r>
              <a:rPr lang="en-US" sz="1000" dirty="0" smtClean="0">
                <a:effectLst>
                  <a:outerShdw blurRad="38100" dist="38100" dir="2700000" algn="tl">
                    <a:srgbClr val="000000">
                      <a:alpha val="43137"/>
                    </a:srgbClr>
                  </a:outerShdw>
                </a:effectLst>
                <a:latin typeface="Verdana" pitchFamily="34" charset="0"/>
              </a:rPr>
              <a:t>To assure that the above standards are understood, always remind, ask and show your students: </a:t>
            </a:r>
            <a:endParaRPr lang="en-US" sz="1000" b="1" dirty="0" smtClean="0">
              <a:effectLst>
                <a:outerShdw blurRad="38100" dist="38100" dir="2700000" algn="tl">
                  <a:srgbClr val="000000">
                    <a:alpha val="43137"/>
                  </a:srgbClr>
                </a:outerShdw>
              </a:effectLst>
              <a:latin typeface="Verdana" pitchFamily="34" charset="0"/>
            </a:endParaRPr>
          </a:p>
          <a:p>
            <a:endParaRPr lang="en-US" sz="1000" dirty="0" smtClean="0">
              <a:effectLst>
                <a:outerShdw blurRad="38100" dist="38100" dir="2700000" algn="tl">
                  <a:srgbClr val="000000">
                    <a:alpha val="43137"/>
                  </a:srgbClr>
                </a:outerShdw>
              </a:effectLst>
              <a:latin typeface="Verdana" pitchFamily="34" charset="0"/>
            </a:endParaRPr>
          </a:p>
          <a:p>
            <a:endParaRPr lang="en-US" sz="1000" dirty="0" smtClean="0">
              <a:effectLst>
                <a:outerShdw blurRad="38100" dist="38100" dir="2700000" algn="tl">
                  <a:srgbClr val="000000">
                    <a:alpha val="43137"/>
                  </a:srgbClr>
                </a:outerShdw>
              </a:effectLst>
              <a:latin typeface="Verdana" pitchFamily="34" charset="0"/>
            </a:endParaRPr>
          </a:p>
          <a:p>
            <a:endParaRPr lang="en-US" sz="1000" dirty="0" smtClean="0">
              <a:effectLst>
                <a:outerShdw blurRad="38100" dist="38100" dir="2700000" algn="tl">
                  <a:srgbClr val="000000">
                    <a:alpha val="43137"/>
                  </a:srgbClr>
                </a:outerShdw>
              </a:effectLst>
              <a:latin typeface="Verdana" pitchFamily="34" charset="0"/>
            </a:endParaRPr>
          </a:p>
          <a:p>
            <a:r>
              <a:rPr lang="en-US" sz="1000" b="1" u="sng" dirty="0" smtClean="0">
                <a:effectLst>
                  <a:outerShdw blurRad="38100" dist="38100" dir="2700000" algn="tl">
                    <a:srgbClr val="000000">
                      <a:alpha val="43137"/>
                    </a:srgbClr>
                  </a:outerShdw>
                </a:effectLst>
                <a:latin typeface="Verdana" pitchFamily="34" charset="0"/>
              </a:rPr>
              <a:t>4.2.5</a:t>
            </a:r>
          </a:p>
          <a:p>
            <a:endParaRPr lang="en-US" sz="1000" b="1" u="sng" dirty="0" smtClean="0">
              <a:effectLst>
                <a:outerShdw blurRad="38100" dist="38100" dir="2700000" algn="tl">
                  <a:srgbClr val="000000">
                    <a:alpha val="43137"/>
                  </a:srgbClr>
                </a:outerShdw>
              </a:effectLst>
              <a:latin typeface="Verdana" pitchFamily="34" charset="0"/>
            </a:endParaRPr>
          </a:p>
          <a:p>
            <a:pPr marL="228600" indent="-228600">
              <a:buFont typeface="+mj-lt"/>
              <a:buAutoNum type="arabicPeriod"/>
            </a:pPr>
            <a:r>
              <a:rPr lang="en-US" sz="1000" dirty="0" smtClean="0">
                <a:latin typeface="Verdana" pitchFamily="34" charset="0"/>
              </a:rPr>
              <a:t>Show and Explain the specific steps in multiplication.</a:t>
            </a:r>
          </a:p>
          <a:p>
            <a:pPr marL="228600" indent="-228600">
              <a:buFont typeface="+mj-lt"/>
              <a:buAutoNum type="arabicPeriod"/>
            </a:pPr>
            <a:r>
              <a:rPr lang="en-US" sz="1000" dirty="0" smtClean="0">
                <a:latin typeface="Verdana" pitchFamily="34" charset="0"/>
              </a:rPr>
              <a:t>Know how Place Value can help you with multiplying multi-digit numbers.</a:t>
            </a:r>
          </a:p>
          <a:p>
            <a:pPr marL="228600" indent="-228600">
              <a:buFont typeface="+mj-lt"/>
              <a:buAutoNum type="arabicPeriod"/>
            </a:pPr>
            <a:endParaRPr lang="en-US" sz="1000" dirty="0" smtClean="0">
              <a:latin typeface="Verdana" pitchFamily="34" charset="0"/>
            </a:endParaRPr>
          </a:p>
        </p:txBody>
      </p:sp>
      <p:sp>
        <p:nvSpPr>
          <p:cNvPr id="18" name="TextBox 17"/>
          <p:cNvSpPr txBox="1"/>
          <p:nvPr/>
        </p:nvSpPr>
        <p:spPr>
          <a:xfrm>
            <a:off x="533400" y="609600"/>
            <a:ext cx="4419600" cy="1015663"/>
          </a:xfrm>
          <a:prstGeom prst="rect">
            <a:avLst/>
          </a:prstGeom>
          <a:noFill/>
        </p:spPr>
        <p:txBody>
          <a:bodyPr wrap="square" rtlCol="0">
            <a:spAutoFit/>
          </a:bodyPr>
          <a:lstStyle/>
          <a:p>
            <a:r>
              <a:rPr lang="en-US" sz="1400" b="1" i="1" dirty="0" smtClean="0">
                <a:effectLst>
                  <a:outerShdw blurRad="38100" dist="38100" dir="2700000" algn="tl">
                    <a:srgbClr val="000000">
                      <a:alpha val="43137"/>
                    </a:srgbClr>
                  </a:outerShdw>
                </a:effectLst>
                <a:latin typeface="Verdana" pitchFamily="34" charset="0"/>
              </a:rPr>
              <a:t>Teacher Information. . . </a:t>
            </a:r>
            <a:r>
              <a:rPr lang="en-US" sz="1200" i="1" dirty="0" smtClean="0">
                <a:latin typeface="Verdana" pitchFamily="34" charset="0"/>
              </a:rPr>
              <a:t>4</a:t>
            </a:r>
            <a:r>
              <a:rPr lang="en-US" sz="1200" i="1" baseline="30000" dirty="0" smtClean="0">
                <a:latin typeface="Verdana" pitchFamily="34" charset="0"/>
              </a:rPr>
              <a:t>th</a:t>
            </a:r>
            <a:r>
              <a:rPr lang="en-US" sz="1200" i="1" dirty="0" smtClean="0">
                <a:latin typeface="Verdana" pitchFamily="34" charset="0"/>
              </a:rPr>
              <a:t> Grade all standards in 4.2.5 (Estimation Strategies for Multiplication) will be assessed in 2010-2011</a:t>
            </a:r>
            <a:r>
              <a:rPr lang="en-US" sz="1100" i="1" dirty="0" smtClean="0">
                <a:latin typeface="Verdana" pitchFamily="34" charset="0"/>
              </a:rPr>
              <a:t>.  </a:t>
            </a:r>
            <a:r>
              <a:rPr lang="en-US" sz="1100" b="1" dirty="0" smtClean="0">
                <a:latin typeface="Verdana" pitchFamily="34" charset="0"/>
              </a:rPr>
              <a:t>Teachers:  Encourage problems where students must reason or justify in their thinking in order to find the correct answer.</a:t>
            </a:r>
            <a:endParaRPr lang="en-US" sz="1100" b="1" i="1" dirty="0">
              <a:effectLst>
                <a:outerShdw blurRad="38100" dist="38100" dir="2700000" algn="tl">
                  <a:srgbClr val="000000">
                    <a:alpha val="43137"/>
                  </a:srgbClr>
                </a:outerShdw>
              </a:effectLst>
              <a:latin typeface="Verdana" pitchFamily="34" charset="0"/>
            </a:endParaRPr>
          </a:p>
        </p:txBody>
      </p:sp>
      <p:sp>
        <p:nvSpPr>
          <p:cNvPr id="15" name="TextBox 14"/>
          <p:cNvSpPr txBox="1"/>
          <p:nvPr/>
        </p:nvSpPr>
        <p:spPr>
          <a:xfrm>
            <a:off x="609600" y="5791200"/>
            <a:ext cx="4267200" cy="1107996"/>
          </a:xfrm>
          <a:prstGeom prst="rect">
            <a:avLst/>
          </a:prstGeom>
          <a:noFill/>
        </p:spPr>
        <p:txBody>
          <a:bodyPr wrap="square" rtlCol="0">
            <a:spAutoFit/>
          </a:bodyPr>
          <a:lstStyle/>
          <a:p>
            <a:r>
              <a:rPr lang="en-US" sz="600" dirty="0" smtClean="0">
                <a:latin typeface="Verdana" pitchFamily="34" charset="0"/>
              </a:rPr>
              <a:t>The test samples and strand data for this booklet can be found on the Oregon State Departments of Education web site.  The use of this booklet was designed for the Hillsboro School District based on HSD Power Standards along with the ODE strand categories.  This booklet is paid for and furnished to teachers for instruction by the HSD.</a:t>
            </a:r>
          </a:p>
          <a:p>
            <a:endParaRPr lang="en-US" sz="600" dirty="0" smtClean="0">
              <a:latin typeface="Verdana" pitchFamily="34" charset="0"/>
            </a:endParaRPr>
          </a:p>
          <a:p>
            <a:r>
              <a:rPr lang="en-US" sz="600" dirty="0" smtClean="0">
                <a:latin typeface="Verdana" pitchFamily="34" charset="0"/>
              </a:rPr>
              <a:t>The concept of this booklet was created by Rick &amp; Susan Richmond</a:t>
            </a:r>
          </a:p>
          <a:p>
            <a:r>
              <a:rPr lang="en-US" sz="600" dirty="0" smtClean="0">
                <a:latin typeface="Verdana" pitchFamily="34" charset="0"/>
              </a:rPr>
              <a:t>© Rick &amp; Susan Richmond 2010  Revision: Original 03-2010</a:t>
            </a:r>
          </a:p>
          <a:p>
            <a:endParaRPr lang="en-US" sz="600" dirty="0" smtClean="0">
              <a:latin typeface="Verdana" pitchFamily="34" charset="0"/>
            </a:endParaRPr>
          </a:p>
          <a:p>
            <a:r>
              <a:rPr lang="en-US" sz="600" dirty="0" smtClean="0">
                <a:latin typeface="Verdana" pitchFamily="34" charset="0"/>
              </a:rPr>
              <a:t>No part of this publication may be reproduced or transmitted in any form or by any means, electronic or mechanical, without written permission from Rick &amp; Susan Richmond and the Oregon State Department of Education and the Hillsboro School District.</a:t>
            </a:r>
            <a:endParaRPr lang="en-US" sz="600" dirty="0">
              <a:latin typeface="Verdana" pitchFamily="34" charset="0"/>
            </a:endParaRPr>
          </a:p>
        </p:txBody>
      </p:sp>
      <p:graphicFrame>
        <p:nvGraphicFramePr>
          <p:cNvPr id="19" name="Table 18"/>
          <p:cNvGraphicFramePr>
            <a:graphicFrameLocks noGrp="1"/>
          </p:cNvGraphicFramePr>
          <p:nvPr/>
        </p:nvGraphicFramePr>
        <p:xfrm>
          <a:off x="5715000" y="3048000"/>
          <a:ext cx="3810000" cy="3581400"/>
        </p:xfrm>
        <a:graphic>
          <a:graphicData uri="http://schemas.openxmlformats.org/drawingml/2006/table">
            <a:tbl>
              <a:tblPr/>
              <a:tblGrid>
                <a:gridCol w="3810000"/>
              </a:tblGrid>
              <a:tr h="466725">
                <a:tc>
                  <a:txBody>
                    <a:bodyPr/>
                    <a:lstStyle/>
                    <a:p>
                      <a:pPr algn="l" fontAlgn="t"/>
                      <a:r>
                        <a:rPr lang="en-US" sz="900" b="1" i="0" u="sng" strike="noStrike" dirty="0" smtClean="0">
                          <a:solidFill>
                            <a:srgbClr val="000000"/>
                          </a:solidFill>
                          <a:latin typeface="Calibri"/>
                        </a:rPr>
                        <a:t>NUMBERS</a:t>
                      </a:r>
                      <a:r>
                        <a:rPr lang="en-US" sz="900" b="1" i="0" u="sng" strike="noStrike" baseline="0" dirty="0" smtClean="0">
                          <a:solidFill>
                            <a:srgbClr val="000000"/>
                          </a:solidFill>
                          <a:latin typeface="Calibri"/>
                        </a:rPr>
                        <a:t> AND OPERATIONS</a:t>
                      </a:r>
                      <a:r>
                        <a:rPr lang="en-US" sz="900" b="0" i="0" u="none" strike="noStrike" baseline="0" dirty="0" smtClean="0">
                          <a:solidFill>
                            <a:srgbClr val="000000"/>
                          </a:solidFill>
                          <a:latin typeface="Calibri"/>
                        </a:rPr>
                        <a:t>:  Develop fluency with multiplication facts and related division facts, and with multi-digit whole number multiplication.</a:t>
                      </a:r>
                      <a:endParaRPr lang="en-US" sz="900" b="0" i="0" u="none" strike="noStrike" dirty="0">
                        <a:solidFill>
                          <a:srgbClr val="000000"/>
                        </a:solidFill>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6725">
                <a:tc>
                  <a:txBody>
                    <a:bodyPr/>
                    <a:lstStyle/>
                    <a:p>
                      <a:pPr algn="l" fontAlgn="t"/>
                      <a:r>
                        <a:rPr lang="en-US" sz="800" b="0" i="0" u="sng" strike="noStrike" dirty="0">
                          <a:solidFill>
                            <a:srgbClr val="000000"/>
                          </a:solidFill>
                          <a:latin typeface="Calibri"/>
                        </a:rPr>
                        <a:t>4.2.1 </a:t>
                      </a:r>
                      <a:r>
                        <a:rPr lang="en-US" sz="800" b="0" i="0" u="none" strike="noStrike" dirty="0">
                          <a:solidFill>
                            <a:srgbClr val="000000"/>
                          </a:solidFill>
                          <a:latin typeface="Calibri"/>
                        </a:rPr>
                        <a:t> Apply with fluency multiplication facts to 10 times 10 and related division facts</a:t>
                      </a:r>
                      <a:r>
                        <a:rPr lang="en-US" sz="800" b="0" i="0" u="none" strike="noStrike" dirty="0" smtClean="0">
                          <a:solidFill>
                            <a:srgbClr val="000000"/>
                          </a:solidFill>
                          <a:latin typeface="Calibri"/>
                        </a:rPr>
                        <a:t>.  (NEW,</a:t>
                      </a:r>
                      <a:r>
                        <a:rPr lang="en-US" sz="800" b="0" i="0" u="none" strike="noStrike" baseline="0" dirty="0" smtClean="0">
                          <a:solidFill>
                            <a:srgbClr val="000000"/>
                          </a:solidFill>
                          <a:latin typeface="Calibri"/>
                        </a:rPr>
                        <a:t> NOT PRESENT IN FORMER STANDARDS)…</a:t>
                      </a:r>
                      <a:endParaRPr lang="en-US" sz="800" b="0" i="0" u="none" strike="noStrike" dirty="0">
                        <a:solidFill>
                          <a:srgbClr val="000000"/>
                        </a:solidFill>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9600">
                <a:tc>
                  <a:txBody>
                    <a:bodyPr/>
                    <a:lstStyle/>
                    <a:p>
                      <a:pPr algn="l" fontAlgn="t"/>
                      <a:r>
                        <a:rPr lang="en-US" sz="1000" b="0" i="0" u="sng" strike="noStrike" dirty="0">
                          <a:solidFill>
                            <a:srgbClr val="000000"/>
                          </a:solidFill>
                          <a:latin typeface="Calibri"/>
                        </a:rPr>
                        <a:t>4.2.2 </a:t>
                      </a:r>
                      <a:r>
                        <a:rPr lang="en-US" sz="1000" b="0" i="0" u="none" strike="noStrike" dirty="0">
                          <a:solidFill>
                            <a:srgbClr val="000000"/>
                          </a:solidFill>
                          <a:latin typeface="Calibri"/>
                        </a:rPr>
                        <a:t> Apply understanding of models for multiplication ( e.g., equal-sized groups, arrays, area models, equal intervals on the number line ), place value, and properties of operations </a:t>
                      </a:r>
                      <a:r>
                        <a:rPr lang="en-US" sz="1000" b="0" i="0" u="none" strike="noStrike" dirty="0" smtClean="0">
                          <a:solidFill>
                            <a:srgbClr val="000000"/>
                          </a:solidFill>
                          <a:latin typeface="Calibri"/>
                        </a:rPr>
                        <a:t> </a:t>
                      </a:r>
                    </a:p>
                    <a:p>
                      <a:pPr algn="l" fontAlgn="t"/>
                      <a:r>
                        <a:rPr lang="en-US" sz="1000" b="0" i="0" u="none" strike="noStrike" dirty="0" smtClean="0">
                          <a:solidFill>
                            <a:srgbClr val="000000"/>
                          </a:solidFill>
                          <a:latin typeface="Calibri"/>
                        </a:rPr>
                        <a:t>( </a:t>
                      </a:r>
                      <a:r>
                        <a:rPr lang="en-US" sz="1000" b="0" i="0" u="none" strike="noStrike" dirty="0">
                          <a:solidFill>
                            <a:srgbClr val="000000"/>
                          </a:solidFill>
                          <a:latin typeface="Calibri"/>
                        </a:rPr>
                        <a:t>commutative, associative, and distributive).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09600">
                <a:tc>
                  <a:txBody>
                    <a:bodyPr/>
                    <a:lstStyle/>
                    <a:p>
                      <a:pPr algn="l" fontAlgn="t"/>
                      <a:r>
                        <a:rPr lang="en-US" sz="1000" b="0" i="0" u="none" strike="noStrike" dirty="0">
                          <a:solidFill>
                            <a:srgbClr val="000000"/>
                          </a:solidFill>
                          <a:latin typeface="Calibri"/>
                        </a:rPr>
                        <a:t>4.2.3  Select and use appropriate estimation strategies for multiplication (e.g., use benchmarks, overestimate, </a:t>
                      </a:r>
                      <a:r>
                        <a:rPr lang="en-US" sz="1000" b="0" i="0" u="none" strike="noStrike" dirty="0" smtClean="0">
                          <a:solidFill>
                            <a:srgbClr val="000000"/>
                          </a:solidFill>
                          <a:latin typeface="Calibri"/>
                        </a:rPr>
                        <a:t>underestimate, </a:t>
                      </a:r>
                      <a:r>
                        <a:rPr lang="en-US" sz="1000" b="0" i="0" u="none" strike="noStrike" dirty="0">
                          <a:solidFill>
                            <a:srgbClr val="000000"/>
                          </a:solidFill>
                          <a:latin typeface="Calibri"/>
                        </a:rPr>
                        <a:t>round) to calculate mentally based on the problem situation when computing with whole numbers</a:t>
                      </a:r>
                      <a:r>
                        <a:rPr lang="en-US" sz="1000" b="0" i="0" u="none" strike="noStrike" dirty="0" smtClean="0">
                          <a:solidFill>
                            <a:srgbClr val="000000"/>
                          </a:solidFill>
                          <a:latin typeface="Calibri"/>
                        </a:rPr>
                        <a:t>.</a:t>
                      </a:r>
                      <a:endParaRPr lang="en-US" sz="1000" b="0" i="0" u="none" strike="noStrike" dirty="0">
                        <a:solidFill>
                          <a:srgbClr val="000000"/>
                        </a:solidFill>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5300">
                <a:tc>
                  <a:txBody>
                    <a:bodyPr/>
                    <a:lstStyle/>
                    <a:p>
                      <a:pPr algn="l" fontAlgn="t"/>
                      <a:r>
                        <a:rPr lang="en-US" sz="1000" b="0" i="0" u="none" strike="noStrike" dirty="0">
                          <a:solidFill>
                            <a:srgbClr val="000000"/>
                          </a:solidFill>
                          <a:latin typeface="Calibri"/>
                        </a:rPr>
                        <a:t>4.2.4  Develop and use accurate, efficient and generalizable methods to multiply multi-digit whole numbers.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914400">
                <a:tc>
                  <a:txBody>
                    <a:bodyPr/>
                    <a:lstStyle/>
                    <a:p>
                      <a:pPr algn="l" fontAlgn="t"/>
                      <a:r>
                        <a:rPr lang="en-US" sz="1400" b="1" i="0" u="none" strike="noStrike" dirty="0">
                          <a:solidFill>
                            <a:srgbClr val="000000"/>
                          </a:solidFill>
                          <a:effectLst>
                            <a:outerShdw blurRad="38100" dist="38100" dir="2700000" algn="tl">
                              <a:srgbClr val="000000">
                                <a:alpha val="43137"/>
                              </a:srgbClr>
                            </a:outerShdw>
                          </a:effectLst>
                          <a:latin typeface="Calibri"/>
                        </a:rPr>
                        <a:t>4.2.5  Develop fluency with efficient procedures for multiplying multi-digit whole numbers and justify why the procedures work on the basis of place value and number properties.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17" name="Rectangle 16"/>
          <p:cNvSpPr/>
          <p:nvPr/>
        </p:nvSpPr>
        <p:spPr>
          <a:xfrm>
            <a:off x="685800" y="2438400"/>
            <a:ext cx="4038600" cy="830997"/>
          </a:xfrm>
          <a:prstGeom prst="rect">
            <a:avLst/>
          </a:prstGeom>
          <a:ln>
            <a:solidFill>
              <a:schemeClr val="tx1"/>
            </a:solidFill>
          </a:ln>
        </p:spPr>
        <p:txBody>
          <a:bodyPr wrap="square">
            <a:spAutoFit/>
          </a:bodyPr>
          <a:lstStyle/>
          <a:p>
            <a:pPr fontAlgn="t"/>
            <a:r>
              <a:rPr lang="en-US" sz="1200" b="1" u="sng" dirty="0" smtClean="0">
                <a:solidFill>
                  <a:srgbClr val="000000"/>
                </a:solidFill>
                <a:effectLst>
                  <a:outerShdw blurRad="38100" dist="38100" dir="2700000" algn="tl">
                    <a:srgbClr val="000000">
                      <a:alpha val="43137"/>
                    </a:srgbClr>
                  </a:outerShdw>
                </a:effectLst>
                <a:latin typeface="Calibri"/>
              </a:rPr>
              <a:t>4.2.5 </a:t>
            </a:r>
            <a:r>
              <a:rPr lang="en-US" sz="1200" b="1" dirty="0" smtClean="0">
                <a:solidFill>
                  <a:srgbClr val="000000"/>
                </a:solidFill>
                <a:effectLst>
                  <a:outerShdw blurRad="38100" dist="38100" dir="2700000" algn="tl">
                    <a:srgbClr val="000000">
                      <a:alpha val="43137"/>
                    </a:srgbClr>
                  </a:outerShdw>
                </a:effectLst>
                <a:latin typeface="Calibri"/>
              </a:rPr>
              <a:t> Develop fluency with efficient procedures for multiplying multi-digit whole numbers and justify why the procedures work on the basis of place value and number properties.</a:t>
            </a:r>
            <a:endParaRPr lang="en-US" sz="1200" b="1" dirty="0">
              <a:solidFill>
                <a:srgbClr val="000000"/>
              </a:solidFill>
              <a:effectLst>
                <a:outerShdw blurRad="38100" dist="38100" dir="2700000" algn="tl">
                  <a:srgbClr val="000000">
                    <a:alpha val="43137"/>
                  </a:srgbClr>
                </a:outerShdw>
              </a:effectLst>
              <a:latin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3"/>
          <p:cNvSpPr txBox="1">
            <a:spLocks noChangeArrowheads="1"/>
          </p:cNvSpPr>
          <p:nvPr/>
        </p:nvSpPr>
        <p:spPr bwMode="auto">
          <a:xfrm>
            <a:off x="3962400" y="7469188"/>
            <a:ext cx="749300" cy="269875"/>
          </a:xfrm>
          <a:prstGeom prst="rect">
            <a:avLst/>
          </a:prstGeom>
          <a:noFill/>
          <a:ln w="9525">
            <a:noFill/>
            <a:miter lim="800000"/>
            <a:headEnd/>
            <a:tailEnd/>
          </a:ln>
        </p:spPr>
        <p:txBody>
          <a:bodyPr/>
          <a:lstStyle/>
          <a:p>
            <a:pPr algn="r" defTabSz="1019175"/>
            <a:r>
              <a:rPr lang="en-US" sz="700" dirty="0">
                <a:latin typeface="Verdana" pitchFamily="34" charset="0"/>
              </a:rPr>
              <a:t>Page 1</a:t>
            </a:r>
          </a:p>
        </p:txBody>
      </p:sp>
      <p:sp>
        <p:nvSpPr>
          <p:cNvPr id="6146" name="Text Box 3"/>
          <p:cNvSpPr txBox="1">
            <a:spLocks noChangeArrowheads="1"/>
          </p:cNvSpPr>
          <p:nvPr/>
        </p:nvSpPr>
        <p:spPr bwMode="auto">
          <a:xfrm>
            <a:off x="8839200" y="7443788"/>
            <a:ext cx="749300" cy="26987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10</a:t>
            </a:r>
            <a:endParaRPr lang="en-US" sz="700" dirty="0">
              <a:latin typeface="Verdana" pitchFamily="34" charset="0"/>
            </a:endParaRPr>
          </a:p>
        </p:txBody>
      </p:sp>
      <p:sp>
        <p:nvSpPr>
          <p:cNvPr id="31" name="TextBox 30"/>
          <p:cNvSpPr txBox="1"/>
          <p:nvPr/>
        </p:nvSpPr>
        <p:spPr>
          <a:xfrm>
            <a:off x="5715000" y="4979075"/>
            <a:ext cx="3733799" cy="2031325"/>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p:txBody>
      </p:sp>
      <p:sp>
        <p:nvSpPr>
          <p:cNvPr id="12" name="TextBox 11"/>
          <p:cNvSpPr txBox="1"/>
          <p:nvPr/>
        </p:nvSpPr>
        <p:spPr>
          <a:xfrm>
            <a:off x="609600" y="4876800"/>
            <a:ext cx="4038600" cy="2031325"/>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p:txBody>
      </p:sp>
      <p:sp>
        <p:nvSpPr>
          <p:cNvPr id="15" name="TextBox 14"/>
          <p:cNvSpPr txBox="1"/>
          <p:nvPr/>
        </p:nvSpPr>
        <p:spPr>
          <a:xfrm>
            <a:off x="685800" y="7086600"/>
            <a:ext cx="2438400" cy="200055"/>
          </a:xfrm>
          <a:prstGeom prst="rect">
            <a:avLst/>
          </a:prstGeom>
          <a:noFill/>
        </p:spPr>
        <p:txBody>
          <a:bodyPr wrap="square" rtlCol="0">
            <a:spAutoFit/>
          </a:bodyPr>
          <a:lstStyle/>
          <a:p>
            <a:r>
              <a:rPr lang="en-US" sz="700" dirty="0" smtClean="0">
                <a:latin typeface="Verdana" pitchFamily="34" charset="0"/>
              </a:rPr>
              <a:t>Rick and Susan Richmond (ODE Standard 4.2.5)</a:t>
            </a:r>
            <a:endParaRPr lang="en-US" sz="700" dirty="0">
              <a:latin typeface="Verdana" pitchFamily="34" charset="0"/>
            </a:endParaRPr>
          </a:p>
        </p:txBody>
      </p:sp>
      <p:pic>
        <p:nvPicPr>
          <p:cNvPr id="1027" name="Picture 3" descr="C:\Documents and Settings\Rick\Local Settings\Temporary Internet Files\Content.IE5\MD56881M\MC900300049[1].wmf"/>
          <p:cNvPicPr>
            <a:picLocks noChangeAspect="1" noChangeArrowheads="1"/>
          </p:cNvPicPr>
          <p:nvPr/>
        </p:nvPicPr>
        <p:blipFill>
          <a:blip r:embed="rId3"/>
          <a:srcRect/>
          <a:stretch>
            <a:fillRect/>
          </a:stretch>
        </p:blipFill>
        <p:spPr bwMode="auto">
          <a:xfrm>
            <a:off x="6324600" y="1295400"/>
            <a:ext cx="590369" cy="480905"/>
          </a:xfrm>
          <a:prstGeom prst="rect">
            <a:avLst/>
          </a:prstGeom>
          <a:noFill/>
        </p:spPr>
      </p:pic>
      <p:pic>
        <p:nvPicPr>
          <p:cNvPr id="17" name="Picture 3" descr="C:\Documents and Settings\Rick\Local Settings\Temporary Internet Files\Content.IE5\MD56881M\MC900300049[1].wmf"/>
          <p:cNvPicPr>
            <a:picLocks noChangeAspect="1" noChangeArrowheads="1"/>
          </p:cNvPicPr>
          <p:nvPr/>
        </p:nvPicPr>
        <p:blipFill>
          <a:blip r:embed="rId3"/>
          <a:srcRect/>
          <a:stretch>
            <a:fillRect/>
          </a:stretch>
        </p:blipFill>
        <p:spPr bwMode="auto">
          <a:xfrm>
            <a:off x="6324600" y="2050475"/>
            <a:ext cx="590369" cy="480905"/>
          </a:xfrm>
          <a:prstGeom prst="rect">
            <a:avLst/>
          </a:prstGeom>
          <a:noFill/>
        </p:spPr>
      </p:pic>
      <p:pic>
        <p:nvPicPr>
          <p:cNvPr id="18" name="Picture 3" descr="C:\Documents and Settings\Rick\Local Settings\Temporary Internet Files\Content.IE5\MD56881M\MC900300049[1].wmf"/>
          <p:cNvPicPr>
            <a:picLocks noChangeAspect="1" noChangeArrowheads="1"/>
          </p:cNvPicPr>
          <p:nvPr/>
        </p:nvPicPr>
        <p:blipFill>
          <a:blip r:embed="rId3"/>
          <a:srcRect/>
          <a:stretch>
            <a:fillRect/>
          </a:stretch>
        </p:blipFill>
        <p:spPr bwMode="auto">
          <a:xfrm>
            <a:off x="7239000" y="1974275"/>
            <a:ext cx="590369" cy="480905"/>
          </a:xfrm>
          <a:prstGeom prst="rect">
            <a:avLst/>
          </a:prstGeom>
          <a:noFill/>
        </p:spPr>
      </p:pic>
      <p:pic>
        <p:nvPicPr>
          <p:cNvPr id="19" name="Picture 3" descr="C:\Documents and Settings\Rick\Local Settings\Temporary Internet Files\Content.IE5\MD56881M\MC900300049[1].wmf"/>
          <p:cNvPicPr>
            <a:picLocks noChangeAspect="1" noChangeArrowheads="1"/>
          </p:cNvPicPr>
          <p:nvPr/>
        </p:nvPicPr>
        <p:blipFill>
          <a:blip r:embed="rId3"/>
          <a:srcRect/>
          <a:stretch>
            <a:fillRect/>
          </a:stretch>
        </p:blipFill>
        <p:spPr bwMode="auto">
          <a:xfrm>
            <a:off x="8153400" y="1974275"/>
            <a:ext cx="590369" cy="480905"/>
          </a:xfrm>
          <a:prstGeom prst="rect">
            <a:avLst/>
          </a:prstGeom>
          <a:noFill/>
        </p:spPr>
      </p:pic>
      <p:pic>
        <p:nvPicPr>
          <p:cNvPr id="20" name="Picture 3" descr="C:\Documents and Settings\Rick\Local Settings\Temporary Internet Files\Content.IE5\MD56881M\MC900300049[1].wmf"/>
          <p:cNvPicPr>
            <a:picLocks noChangeAspect="1" noChangeArrowheads="1"/>
          </p:cNvPicPr>
          <p:nvPr/>
        </p:nvPicPr>
        <p:blipFill>
          <a:blip r:embed="rId3"/>
          <a:srcRect/>
          <a:stretch>
            <a:fillRect/>
          </a:stretch>
        </p:blipFill>
        <p:spPr bwMode="auto">
          <a:xfrm>
            <a:off x="7315200" y="1295400"/>
            <a:ext cx="590369" cy="480905"/>
          </a:xfrm>
          <a:prstGeom prst="rect">
            <a:avLst/>
          </a:prstGeom>
          <a:noFill/>
        </p:spPr>
      </p:pic>
      <p:pic>
        <p:nvPicPr>
          <p:cNvPr id="21" name="Picture 3" descr="C:\Documents and Settings\Rick\Local Settings\Temporary Internet Files\Content.IE5\MD56881M\MC900300049[1].wmf"/>
          <p:cNvPicPr>
            <a:picLocks noChangeAspect="1" noChangeArrowheads="1"/>
          </p:cNvPicPr>
          <p:nvPr/>
        </p:nvPicPr>
        <p:blipFill>
          <a:blip r:embed="rId3"/>
          <a:srcRect/>
          <a:stretch>
            <a:fillRect/>
          </a:stretch>
        </p:blipFill>
        <p:spPr bwMode="auto">
          <a:xfrm>
            <a:off x="8229600" y="1219200"/>
            <a:ext cx="590369" cy="480905"/>
          </a:xfrm>
          <a:prstGeom prst="rect">
            <a:avLst/>
          </a:prstGeom>
          <a:noFill/>
        </p:spPr>
      </p:pic>
      <p:sp>
        <p:nvSpPr>
          <p:cNvPr id="22" name="TextBox 21"/>
          <p:cNvSpPr txBox="1"/>
          <p:nvPr/>
        </p:nvSpPr>
        <p:spPr>
          <a:xfrm>
            <a:off x="5562600" y="381000"/>
            <a:ext cx="3733800" cy="4339650"/>
          </a:xfrm>
          <a:prstGeom prst="rect">
            <a:avLst/>
          </a:prstGeom>
          <a:noFill/>
        </p:spPr>
        <p:txBody>
          <a:bodyPr wrap="square" rtlCol="0">
            <a:spAutoFit/>
          </a:bodyPr>
          <a:lstStyle/>
          <a:p>
            <a:pPr marL="347663" indent="-347663">
              <a:buFont typeface="+mj-lt"/>
              <a:buAutoNum type="arabicPeriod" startAt="10"/>
            </a:pPr>
            <a:r>
              <a:rPr lang="en-US" sz="1200" dirty="0" smtClean="0"/>
              <a:t>If each ice cube represents 10, which equation shows how many in all?</a:t>
            </a:r>
          </a:p>
          <a:p>
            <a:pPr marL="347663" indent="-347663">
              <a:buFont typeface="+mj-lt"/>
              <a:buAutoNum type="arabicPeriod" startAt="10"/>
            </a:pPr>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pPr marL="858838" indent="-395288">
              <a:buAutoNum type="alphaUcPeriod"/>
            </a:pPr>
            <a:r>
              <a:rPr lang="en-US" sz="1200" dirty="0" smtClean="0"/>
              <a:t>3 x 60</a:t>
            </a:r>
          </a:p>
          <a:p>
            <a:pPr marL="858838" indent="-395288">
              <a:buAutoNum type="alphaUcPeriod"/>
            </a:pPr>
            <a:endParaRPr lang="en-US" sz="1200" dirty="0" smtClean="0"/>
          </a:p>
          <a:p>
            <a:pPr marL="858838" indent="-395288">
              <a:buAutoNum type="alphaUcPeriod"/>
            </a:pPr>
            <a:endParaRPr lang="en-US" sz="1200" dirty="0" smtClean="0"/>
          </a:p>
          <a:p>
            <a:pPr marL="858838" indent="-395288">
              <a:buAutoNum type="alphaUcPeriod"/>
            </a:pPr>
            <a:r>
              <a:rPr lang="en-US" sz="1200" dirty="0" smtClean="0"/>
              <a:t>6 x 30</a:t>
            </a:r>
          </a:p>
          <a:p>
            <a:pPr marL="858838" indent="-395288">
              <a:buAutoNum type="alphaUcPeriod"/>
            </a:pPr>
            <a:endParaRPr lang="en-US" sz="1200" dirty="0" smtClean="0"/>
          </a:p>
          <a:p>
            <a:pPr marL="858838" indent="-395288">
              <a:buAutoNum type="alphaUcPeriod"/>
            </a:pPr>
            <a:endParaRPr lang="en-US" sz="1200" dirty="0" smtClean="0"/>
          </a:p>
          <a:p>
            <a:pPr marL="858838" indent="-395288">
              <a:buAutoNum type="alphaUcPeriod"/>
            </a:pPr>
            <a:r>
              <a:rPr lang="en-US" sz="1200" dirty="0" smtClean="0"/>
              <a:t>30 x 3</a:t>
            </a:r>
          </a:p>
          <a:p>
            <a:pPr marL="858838" indent="-395288">
              <a:buAutoNum type="alphaUcPeriod"/>
            </a:pPr>
            <a:endParaRPr lang="en-US" sz="1200" dirty="0" smtClean="0"/>
          </a:p>
          <a:p>
            <a:pPr marL="858838" indent="-395288">
              <a:buAutoNum type="alphaUcPeriod"/>
            </a:pPr>
            <a:endParaRPr lang="en-US" sz="1200" dirty="0" smtClean="0"/>
          </a:p>
          <a:p>
            <a:pPr marL="858838" indent="-395288">
              <a:buAutoNum type="alphaUcPeriod"/>
            </a:pPr>
            <a:r>
              <a:rPr lang="en-US" sz="1200" dirty="0" smtClean="0"/>
              <a:t>6 x 20</a:t>
            </a:r>
            <a:endParaRPr lang="en-US" sz="1200" dirty="0"/>
          </a:p>
        </p:txBody>
      </p:sp>
      <p:sp>
        <p:nvSpPr>
          <p:cNvPr id="23" name="TextBox 22"/>
          <p:cNvSpPr txBox="1"/>
          <p:nvPr/>
        </p:nvSpPr>
        <p:spPr>
          <a:xfrm>
            <a:off x="5867400" y="7086600"/>
            <a:ext cx="2438400" cy="200055"/>
          </a:xfrm>
          <a:prstGeom prst="rect">
            <a:avLst/>
          </a:prstGeom>
          <a:noFill/>
        </p:spPr>
        <p:txBody>
          <a:bodyPr wrap="square" rtlCol="0">
            <a:spAutoFit/>
          </a:bodyPr>
          <a:lstStyle/>
          <a:p>
            <a:r>
              <a:rPr lang="en-US" sz="700" dirty="0" smtClean="0">
                <a:latin typeface="Verdana" pitchFamily="34" charset="0"/>
              </a:rPr>
              <a:t>Rick and Susan Richmond (ODE Standard 4.2.5)</a:t>
            </a:r>
            <a:endParaRPr lang="en-US" sz="700" dirty="0">
              <a:latin typeface="Verdana" pitchFamily="34" charset="0"/>
            </a:endParaRPr>
          </a:p>
        </p:txBody>
      </p:sp>
      <p:sp>
        <p:nvSpPr>
          <p:cNvPr id="16" name="TextBox 15"/>
          <p:cNvSpPr txBox="1"/>
          <p:nvPr/>
        </p:nvSpPr>
        <p:spPr>
          <a:xfrm>
            <a:off x="685800" y="533400"/>
            <a:ext cx="3429000" cy="3231654"/>
          </a:xfrm>
          <a:prstGeom prst="rect">
            <a:avLst/>
          </a:prstGeom>
          <a:noFill/>
        </p:spPr>
        <p:txBody>
          <a:bodyPr wrap="square" rtlCol="0">
            <a:spAutoFit/>
          </a:bodyPr>
          <a:lstStyle/>
          <a:p>
            <a:pPr marL="228600" indent="-228600">
              <a:buFont typeface="+mj-lt"/>
              <a:buAutoNum type="arabicPeriod"/>
            </a:pPr>
            <a:r>
              <a:rPr lang="en-US" sz="1200" dirty="0" smtClean="0">
                <a:latin typeface="Verdana" pitchFamily="34" charset="0"/>
              </a:rPr>
              <a:t>Sally had 2 hundred-dollar bills,  6 ten-dollar bills, and 7 ones.</a:t>
            </a:r>
          </a:p>
          <a:p>
            <a:endParaRPr lang="en-US" sz="1200" dirty="0" smtClean="0">
              <a:latin typeface="Verdana" pitchFamily="34" charset="0"/>
            </a:endParaRPr>
          </a:p>
          <a:p>
            <a:r>
              <a:rPr lang="en-US" sz="1200" dirty="0" smtClean="0">
                <a:latin typeface="Verdana" pitchFamily="34" charset="0"/>
              </a:rPr>
              <a:t>How much money does Sally have?</a:t>
            </a:r>
          </a:p>
          <a:p>
            <a:endParaRPr lang="en-US" sz="1200" dirty="0" smtClean="0">
              <a:latin typeface="Verdana" pitchFamily="34" charset="0"/>
            </a:endParaRPr>
          </a:p>
          <a:p>
            <a:endParaRPr lang="en-US" sz="1200" dirty="0" smtClean="0">
              <a:latin typeface="Verdana" pitchFamily="34" charset="0"/>
            </a:endParaRPr>
          </a:p>
          <a:p>
            <a:pPr marL="228600" indent="-228600">
              <a:buFont typeface="+mj-lt"/>
              <a:buAutoNum type="alphaUcPeriod"/>
            </a:pPr>
            <a:r>
              <a:rPr lang="en-US" sz="1200" dirty="0" smtClean="0">
                <a:latin typeface="Verdana" pitchFamily="34" charset="0"/>
              </a:rPr>
              <a:t>467</a:t>
            </a:r>
          </a:p>
          <a:p>
            <a:pPr marL="228600" indent="-228600">
              <a:buFont typeface="+mj-lt"/>
              <a:buAutoNum type="alphaUcPeriod"/>
            </a:pPr>
            <a:endParaRPr lang="en-US" sz="1200" dirty="0" smtClean="0">
              <a:latin typeface="Verdana" pitchFamily="34" charset="0"/>
            </a:endParaRPr>
          </a:p>
          <a:p>
            <a:pPr marL="228600" indent="-228600">
              <a:buFont typeface="+mj-lt"/>
              <a:buAutoNum type="alphaUcPeriod"/>
            </a:pPr>
            <a:endParaRPr lang="en-US" sz="1200" dirty="0" smtClean="0">
              <a:latin typeface="Verdana" pitchFamily="34" charset="0"/>
            </a:endParaRPr>
          </a:p>
          <a:p>
            <a:pPr marL="228600" indent="-228600">
              <a:buFont typeface="+mj-lt"/>
              <a:buAutoNum type="alphaUcPeriod"/>
            </a:pPr>
            <a:r>
              <a:rPr lang="en-US" sz="1200" dirty="0" smtClean="0">
                <a:latin typeface="Verdana" pitchFamily="34" charset="0"/>
              </a:rPr>
              <a:t>387</a:t>
            </a:r>
          </a:p>
          <a:p>
            <a:pPr marL="228600" indent="-228600">
              <a:buFont typeface="+mj-lt"/>
              <a:buAutoNum type="alphaUcPeriod"/>
            </a:pPr>
            <a:endParaRPr lang="en-US" sz="1200" dirty="0" smtClean="0">
              <a:latin typeface="Verdana" pitchFamily="34" charset="0"/>
            </a:endParaRPr>
          </a:p>
          <a:p>
            <a:pPr marL="228600" indent="-228600">
              <a:buFont typeface="+mj-lt"/>
              <a:buAutoNum type="alphaUcPeriod"/>
            </a:pPr>
            <a:endParaRPr lang="en-US" sz="1200" dirty="0" smtClean="0">
              <a:latin typeface="Verdana" pitchFamily="34" charset="0"/>
            </a:endParaRPr>
          </a:p>
          <a:p>
            <a:pPr marL="228600" indent="-228600">
              <a:buFont typeface="+mj-lt"/>
              <a:buAutoNum type="alphaUcPeriod"/>
            </a:pPr>
            <a:r>
              <a:rPr lang="en-US" sz="1200" dirty="0" smtClean="0">
                <a:latin typeface="Verdana" pitchFamily="34" charset="0"/>
              </a:rPr>
              <a:t>267</a:t>
            </a:r>
          </a:p>
          <a:p>
            <a:pPr marL="228600" indent="-228600">
              <a:buFont typeface="+mj-lt"/>
              <a:buAutoNum type="alphaUcPeriod"/>
            </a:pPr>
            <a:endParaRPr lang="en-US" sz="1200" dirty="0" smtClean="0">
              <a:latin typeface="Verdana" pitchFamily="34" charset="0"/>
            </a:endParaRPr>
          </a:p>
          <a:p>
            <a:pPr marL="228600" indent="-228600">
              <a:buFont typeface="+mj-lt"/>
              <a:buAutoNum type="alphaUcPeriod"/>
            </a:pPr>
            <a:endParaRPr lang="en-US" sz="1200" dirty="0" smtClean="0">
              <a:latin typeface="Verdana" pitchFamily="34" charset="0"/>
            </a:endParaRPr>
          </a:p>
          <a:p>
            <a:pPr marL="228600" indent="-228600">
              <a:buFont typeface="+mj-lt"/>
              <a:buAutoNum type="alphaUcPeriod"/>
            </a:pPr>
            <a:r>
              <a:rPr lang="en-US" sz="1200" dirty="0" smtClean="0">
                <a:latin typeface="Verdana" pitchFamily="34" charset="0"/>
              </a:rPr>
              <a:t>167</a:t>
            </a:r>
          </a:p>
          <a:p>
            <a:pPr marL="228600" indent="-228600"/>
            <a:endParaRPr lang="en-US" sz="1200" dirty="0" smtClean="0">
              <a:latin typeface="Verdan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ext Box 3"/>
          <p:cNvSpPr txBox="1">
            <a:spLocks noChangeArrowheads="1"/>
          </p:cNvSpPr>
          <p:nvPr/>
        </p:nvSpPr>
        <p:spPr bwMode="auto">
          <a:xfrm>
            <a:off x="3962400" y="7424738"/>
            <a:ext cx="749300" cy="27622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9</a:t>
            </a:r>
            <a:endParaRPr lang="en-US" sz="700" dirty="0">
              <a:latin typeface="Verdana" pitchFamily="34" charset="0"/>
            </a:endParaRPr>
          </a:p>
        </p:txBody>
      </p:sp>
      <p:sp>
        <p:nvSpPr>
          <p:cNvPr id="8194" name="Text Box 3"/>
          <p:cNvSpPr txBox="1">
            <a:spLocks noChangeArrowheads="1"/>
          </p:cNvSpPr>
          <p:nvPr/>
        </p:nvSpPr>
        <p:spPr bwMode="auto">
          <a:xfrm>
            <a:off x="8839200" y="7440613"/>
            <a:ext cx="749300" cy="276225"/>
          </a:xfrm>
          <a:prstGeom prst="rect">
            <a:avLst/>
          </a:prstGeom>
          <a:noFill/>
          <a:ln w="9525">
            <a:noFill/>
            <a:miter lim="800000"/>
            <a:headEnd/>
            <a:tailEnd/>
          </a:ln>
        </p:spPr>
        <p:txBody>
          <a:bodyPr/>
          <a:lstStyle/>
          <a:p>
            <a:pPr algn="r" defTabSz="1019175"/>
            <a:r>
              <a:rPr lang="en-US" sz="700" dirty="0">
                <a:latin typeface="Verdana" pitchFamily="34" charset="0"/>
              </a:rPr>
              <a:t>Page 2</a:t>
            </a:r>
          </a:p>
        </p:txBody>
      </p:sp>
      <p:sp>
        <p:nvSpPr>
          <p:cNvPr id="35" name="TextBox 34"/>
          <p:cNvSpPr txBox="1"/>
          <p:nvPr/>
        </p:nvSpPr>
        <p:spPr>
          <a:xfrm>
            <a:off x="762000" y="4876800"/>
            <a:ext cx="3657600" cy="2031325"/>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11" name="TextBox 10"/>
          <p:cNvSpPr txBox="1"/>
          <p:nvPr/>
        </p:nvSpPr>
        <p:spPr>
          <a:xfrm>
            <a:off x="5638800" y="4876800"/>
            <a:ext cx="3886200" cy="2031325"/>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p:txBody>
      </p:sp>
      <p:sp>
        <p:nvSpPr>
          <p:cNvPr id="14" name="TextBox 13"/>
          <p:cNvSpPr txBox="1"/>
          <p:nvPr/>
        </p:nvSpPr>
        <p:spPr>
          <a:xfrm>
            <a:off x="685800" y="7086600"/>
            <a:ext cx="2438400" cy="200055"/>
          </a:xfrm>
          <a:prstGeom prst="rect">
            <a:avLst/>
          </a:prstGeom>
          <a:noFill/>
        </p:spPr>
        <p:txBody>
          <a:bodyPr wrap="square" rtlCol="0">
            <a:spAutoFit/>
          </a:bodyPr>
          <a:lstStyle/>
          <a:p>
            <a:r>
              <a:rPr lang="en-US" sz="700" dirty="0" smtClean="0">
                <a:latin typeface="Verdana" pitchFamily="34" charset="0"/>
              </a:rPr>
              <a:t>Rick and Susan Richmond (ODE Standard 4.2.5)</a:t>
            </a:r>
            <a:endParaRPr lang="en-US" sz="700" dirty="0">
              <a:latin typeface="Verdana" pitchFamily="34" charset="0"/>
            </a:endParaRPr>
          </a:p>
        </p:txBody>
      </p:sp>
      <p:sp>
        <p:nvSpPr>
          <p:cNvPr id="16" name="TextBox 15"/>
          <p:cNvSpPr txBox="1"/>
          <p:nvPr/>
        </p:nvSpPr>
        <p:spPr>
          <a:xfrm>
            <a:off x="5715000" y="7086600"/>
            <a:ext cx="2438400" cy="200055"/>
          </a:xfrm>
          <a:prstGeom prst="rect">
            <a:avLst/>
          </a:prstGeom>
          <a:noFill/>
        </p:spPr>
        <p:txBody>
          <a:bodyPr wrap="square" rtlCol="0">
            <a:spAutoFit/>
          </a:bodyPr>
          <a:lstStyle/>
          <a:p>
            <a:r>
              <a:rPr lang="en-US" sz="700" dirty="0" smtClean="0">
                <a:latin typeface="Verdana" pitchFamily="34" charset="0"/>
              </a:rPr>
              <a:t>Rick and Susan Richmond (ODE Standard 4.2.5)</a:t>
            </a:r>
            <a:endParaRPr lang="en-US" sz="700" dirty="0">
              <a:latin typeface="Verdana" pitchFamily="34" charset="0"/>
            </a:endParaRPr>
          </a:p>
        </p:txBody>
      </p:sp>
      <p:sp>
        <p:nvSpPr>
          <p:cNvPr id="17" name="Rectangle 16"/>
          <p:cNvSpPr/>
          <p:nvPr/>
        </p:nvSpPr>
        <p:spPr>
          <a:xfrm>
            <a:off x="5638800" y="533400"/>
            <a:ext cx="3733800" cy="3600986"/>
          </a:xfrm>
          <a:prstGeom prst="rect">
            <a:avLst/>
          </a:prstGeom>
        </p:spPr>
        <p:txBody>
          <a:bodyPr wrap="square">
            <a:spAutoFit/>
          </a:bodyPr>
          <a:lstStyle/>
          <a:p>
            <a:pPr marL="228600" indent="-228600">
              <a:buFont typeface="+mj-lt"/>
              <a:buAutoNum type="arabicPeriod" startAt="2"/>
            </a:pPr>
            <a:r>
              <a:rPr lang="en-US" sz="1200" dirty="0" smtClean="0"/>
              <a:t>Mr. Johnson usually eats three meals a day.  </a:t>
            </a:r>
          </a:p>
          <a:p>
            <a:endParaRPr lang="en-US" sz="1200" dirty="0" smtClean="0"/>
          </a:p>
          <a:p>
            <a:r>
              <a:rPr lang="en-US" sz="1200" dirty="0" smtClean="0"/>
              <a:t>How many meals does he eat in a ten day period.</a:t>
            </a:r>
          </a:p>
          <a:p>
            <a:endParaRPr lang="en-US" sz="1200" dirty="0" smtClean="0"/>
          </a:p>
          <a:p>
            <a:r>
              <a:rPr lang="en-US" sz="1200" dirty="0" smtClean="0"/>
              <a:t>Choose the equation that would best solve the problem.</a:t>
            </a:r>
          </a:p>
          <a:p>
            <a:endParaRPr lang="en-US" sz="1200" dirty="0" smtClean="0"/>
          </a:p>
          <a:p>
            <a:endParaRPr lang="en-US" sz="1200" dirty="0" smtClean="0"/>
          </a:p>
          <a:p>
            <a:pPr marL="692150" indent="-287338">
              <a:buAutoNum type="alphaUcPeriod"/>
            </a:pPr>
            <a:r>
              <a:rPr lang="en-US" sz="1200" dirty="0" smtClean="0"/>
              <a:t>3 x 10</a:t>
            </a:r>
          </a:p>
          <a:p>
            <a:pPr marL="692150" indent="-287338">
              <a:buAutoNum type="alphaUcPeriod"/>
            </a:pPr>
            <a:endParaRPr lang="en-US" sz="1200" dirty="0" smtClean="0"/>
          </a:p>
          <a:p>
            <a:pPr marL="692150" indent="-287338">
              <a:buAutoNum type="alphaUcPeriod"/>
            </a:pPr>
            <a:endParaRPr lang="en-US" sz="1200" dirty="0" smtClean="0"/>
          </a:p>
          <a:p>
            <a:pPr marL="692150" indent="-287338">
              <a:buAutoNum type="alphaUcPeriod"/>
            </a:pPr>
            <a:r>
              <a:rPr lang="en-US" sz="1200" dirty="0" smtClean="0"/>
              <a:t>3 x 1</a:t>
            </a:r>
          </a:p>
          <a:p>
            <a:pPr marL="692150" indent="-287338">
              <a:buAutoNum type="alphaUcPeriod"/>
            </a:pPr>
            <a:endParaRPr lang="en-US" sz="1200" dirty="0" smtClean="0"/>
          </a:p>
          <a:p>
            <a:pPr marL="692150" indent="-287338">
              <a:buAutoNum type="alphaUcPeriod"/>
            </a:pPr>
            <a:endParaRPr lang="en-US" sz="1200" dirty="0" smtClean="0"/>
          </a:p>
          <a:p>
            <a:pPr marL="692150" indent="-287338">
              <a:buAutoNum type="alphaUcPeriod"/>
            </a:pPr>
            <a:r>
              <a:rPr lang="en-US" sz="1200" dirty="0" smtClean="0"/>
              <a:t>7 x 3</a:t>
            </a:r>
          </a:p>
          <a:p>
            <a:pPr marL="692150" indent="-287338">
              <a:buAutoNum type="alphaUcPeriod"/>
            </a:pPr>
            <a:endParaRPr lang="en-US" sz="1200" dirty="0" smtClean="0"/>
          </a:p>
          <a:p>
            <a:pPr marL="692150" indent="-287338">
              <a:buAutoNum type="alphaUcPeriod"/>
            </a:pPr>
            <a:endParaRPr lang="en-US" sz="1200" dirty="0" smtClean="0"/>
          </a:p>
          <a:p>
            <a:pPr marL="692150" indent="-287338">
              <a:buAutoNum type="alphaUcPeriod"/>
            </a:pPr>
            <a:r>
              <a:rPr lang="en-US" sz="1200" dirty="0" smtClean="0"/>
              <a:t>5 x 7</a:t>
            </a:r>
          </a:p>
          <a:p>
            <a:r>
              <a:rPr lang="en-US" sz="1200" dirty="0" smtClean="0"/>
              <a:t> </a:t>
            </a:r>
            <a:endParaRPr lang="en-US" sz="1200" dirty="0"/>
          </a:p>
        </p:txBody>
      </p:sp>
      <p:sp>
        <p:nvSpPr>
          <p:cNvPr id="9" name="TextBox 8"/>
          <p:cNvSpPr txBox="1"/>
          <p:nvPr/>
        </p:nvSpPr>
        <p:spPr>
          <a:xfrm>
            <a:off x="609600" y="457200"/>
            <a:ext cx="4191000" cy="3785652"/>
          </a:xfrm>
          <a:prstGeom prst="rect">
            <a:avLst/>
          </a:prstGeom>
          <a:noFill/>
        </p:spPr>
        <p:txBody>
          <a:bodyPr wrap="square" rtlCol="0">
            <a:spAutoFit/>
          </a:bodyPr>
          <a:lstStyle/>
          <a:p>
            <a:pPr marL="228600" indent="-228600">
              <a:buFont typeface="+mj-lt"/>
              <a:buAutoNum type="arabicPeriod" startAt="9"/>
            </a:pPr>
            <a:r>
              <a:rPr lang="en-US" sz="1200" dirty="0" smtClean="0">
                <a:latin typeface="Verdana" pitchFamily="34" charset="0"/>
              </a:rPr>
              <a:t>Molly is making a quilt.  Yesterday she sowed some squares.  Today she sewed together 3 rows with 20 squares each.  She has sewn a total of 100 squares.  </a:t>
            </a:r>
          </a:p>
          <a:p>
            <a:pPr marL="228600" indent="-228600">
              <a:buFont typeface="+mj-lt"/>
              <a:buAutoNum type="arabicPeriod" startAt="9"/>
            </a:pPr>
            <a:endParaRPr lang="en-US" sz="1200" dirty="0" smtClean="0">
              <a:latin typeface="Verdana" pitchFamily="34" charset="0"/>
            </a:endParaRPr>
          </a:p>
          <a:p>
            <a:pPr marL="228600" indent="-228600"/>
            <a:r>
              <a:rPr lang="en-US" sz="1200" dirty="0" smtClean="0">
                <a:latin typeface="Verdana" pitchFamily="34" charset="0"/>
              </a:rPr>
              <a:t>How many squares did Molly sew yesterday?</a:t>
            </a: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pPr marL="631825" indent="-346075">
              <a:buFont typeface="+mj-lt"/>
              <a:buAutoNum type="alphaUcPeriod"/>
            </a:pPr>
            <a:r>
              <a:rPr lang="en-US" sz="1200" dirty="0" smtClean="0">
                <a:latin typeface="Verdana" pitchFamily="34" charset="0"/>
              </a:rPr>
              <a:t>50 squares</a:t>
            </a:r>
          </a:p>
          <a:p>
            <a:pPr marL="631825" indent="-346075">
              <a:buFont typeface="+mj-lt"/>
              <a:buAutoNum type="alphaUcPeriod"/>
            </a:pPr>
            <a:endParaRPr lang="en-US" sz="1200" dirty="0" smtClean="0">
              <a:latin typeface="Verdana" pitchFamily="34" charset="0"/>
            </a:endParaRPr>
          </a:p>
          <a:p>
            <a:pPr marL="631825" indent="-346075">
              <a:buFont typeface="+mj-lt"/>
              <a:buAutoNum type="alphaUcPeriod"/>
            </a:pPr>
            <a:endParaRPr lang="en-US" sz="1200" dirty="0" smtClean="0">
              <a:latin typeface="Verdana" pitchFamily="34" charset="0"/>
            </a:endParaRPr>
          </a:p>
          <a:p>
            <a:pPr marL="631825" indent="-346075">
              <a:buFont typeface="+mj-lt"/>
              <a:buAutoNum type="alphaUcPeriod"/>
            </a:pPr>
            <a:r>
              <a:rPr lang="en-US" sz="1200" dirty="0" smtClean="0">
                <a:latin typeface="Verdana" pitchFamily="34" charset="0"/>
              </a:rPr>
              <a:t>35 squares</a:t>
            </a:r>
          </a:p>
          <a:p>
            <a:pPr marL="631825" indent="-346075">
              <a:buFont typeface="+mj-lt"/>
              <a:buAutoNum type="alphaUcPeriod"/>
            </a:pPr>
            <a:endParaRPr lang="en-US" sz="1200" dirty="0" smtClean="0">
              <a:latin typeface="Verdana" pitchFamily="34" charset="0"/>
            </a:endParaRPr>
          </a:p>
          <a:p>
            <a:pPr marL="631825" indent="-346075">
              <a:buFont typeface="+mj-lt"/>
              <a:buAutoNum type="alphaUcPeriod"/>
            </a:pPr>
            <a:endParaRPr lang="en-US" sz="1200" dirty="0" smtClean="0">
              <a:latin typeface="Verdana" pitchFamily="34" charset="0"/>
            </a:endParaRPr>
          </a:p>
          <a:p>
            <a:pPr marL="631825" indent="-346075">
              <a:buFont typeface="+mj-lt"/>
              <a:buAutoNum type="alphaUcPeriod"/>
            </a:pPr>
            <a:r>
              <a:rPr lang="en-US" sz="1200" dirty="0" smtClean="0">
                <a:latin typeface="Verdana" pitchFamily="34" charset="0"/>
              </a:rPr>
              <a:t>40 squares</a:t>
            </a:r>
          </a:p>
          <a:p>
            <a:pPr marL="631825" indent="-346075">
              <a:buFont typeface="+mj-lt"/>
              <a:buAutoNum type="alphaUcPeriod"/>
            </a:pPr>
            <a:endParaRPr lang="en-US" sz="1200" dirty="0" smtClean="0">
              <a:latin typeface="Verdana" pitchFamily="34" charset="0"/>
            </a:endParaRPr>
          </a:p>
          <a:p>
            <a:pPr marL="631825" indent="-346075">
              <a:buFont typeface="+mj-lt"/>
              <a:buAutoNum type="alphaUcPeriod"/>
            </a:pPr>
            <a:endParaRPr lang="en-US" sz="1200" dirty="0" smtClean="0">
              <a:latin typeface="Verdana" pitchFamily="34" charset="0"/>
            </a:endParaRPr>
          </a:p>
          <a:p>
            <a:pPr marL="631825" indent="-346075">
              <a:buFont typeface="+mj-lt"/>
              <a:buAutoNum type="alphaUcPeriod"/>
            </a:pPr>
            <a:r>
              <a:rPr lang="en-US" sz="1200" dirty="0" smtClean="0">
                <a:latin typeface="Verdana" pitchFamily="34" charset="0"/>
              </a:rPr>
              <a:t>80 squares</a:t>
            </a:r>
          </a:p>
          <a:p>
            <a:endParaRPr lang="en-US" sz="1200" dirty="0" smtClean="0">
              <a:latin typeface="Verdana"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ext Box 2"/>
          <p:cNvSpPr txBox="1">
            <a:spLocks noChangeArrowheads="1"/>
          </p:cNvSpPr>
          <p:nvPr/>
        </p:nvSpPr>
        <p:spPr bwMode="auto">
          <a:xfrm>
            <a:off x="8839200" y="7413625"/>
            <a:ext cx="749300" cy="28892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8</a:t>
            </a:r>
            <a:endParaRPr lang="en-US" sz="700" dirty="0">
              <a:latin typeface="Verdana" pitchFamily="34" charset="0"/>
            </a:endParaRPr>
          </a:p>
        </p:txBody>
      </p:sp>
      <p:sp>
        <p:nvSpPr>
          <p:cNvPr id="10242" name="Text Box 3"/>
          <p:cNvSpPr txBox="1">
            <a:spLocks noChangeArrowheads="1"/>
          </p:cNvSpPr>
          <p:nvPr/>
        </p:nvSpPr>
        <p:spPr bwMode="auto">
          <a:xfrm>
            <a:off x="3962400" y="7413625"/>
            <a:ext cx="749300" cy="276225"/>
          </a:xfrm>
          <a:prstGeom prst="rect">
            <a:avLst/>
          </a:prstGeom>
          <a:noFill/>
          <a:ln w="9525">
            <a:noFill/>
            <a:miter lim="800000"/>
            <a:headEnd/>
            <a:tailEnd/>
          </a:ln>
        </p:spPr>
        <p:txBody>
          <a:bodyPr/>
          <a:lstStyle/>
          <a:p>
            <a:pPr algn="r" defTabSz="1019175"/>
            <a:r>
              <a:rPr lang="en-US" sz="700" dirty="0">
                <a:latin typeface="Verdana" pitchFamily="34" charset="0"/>
              </a:rPr>
              <a:t>Page 3</a:t>
            </a:r>
          </a:p>
        </p:txBody>
      </p:sp>
      <p:sp>
        <p:nvSpPr>
          <p:cNvPr id="9" name="TextBox 8"/>
          <p:cNvSpPr txBox="1"/>
          <p:nvPr/>
        </p:nvSpPr>
        <p:spPr>
          <a:xfrm>
            <a:off x="609600" y="5256074"/>
            <a:ext cx="4114800" cy="1754326"/>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21" name="TextBox 20"/>
          <p:cNvSpPr txBox="1"/>
          <p:nvPr/>
        </p:nvSpPr>
        <p:spPr>
          <a:xfrm>
            <a:off x="5715000" y="5256074"/>
            <a:ext cx="3733800" cy="1754326"/>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16" name="TextBox 15"/>
          <p:cNvSpPr txBox="1"/>
          <p:nvPr/>
        </p:nvSpPr>
        <p:spPr>
          <a:xfrm>
            <a:off x="5791200" y="7086600"/>
            <a:ext cx="3657600" cy="200055"/>
          </a:xfrm>
          <a:prstGeom prst="rect">
            <a:avLst/>
          </a:prstGeom>
          <a:noFill/>
        </p:spPr>
        <p:txBody>
          <a:bodyPr wrap="square" rtlCol="0">
            <a:spAutoFit/>
          </a:bodyPr>
          <a:lstStyle/>
          <a:p>
            <a:r>
              <a:rPr lang="en-US" sz="700" dirty="0" smtClean="0">
                <a:latin typeface="Verdana" pitchFamily="34" charset="0"/>
              </a:rPr>
              <a:t>Rick and Susan Richmond ODE Standard 4.2.5</a:t>
            </a:r>
            <a:endParaRPr lang="en-US" sz="700" dirty="0">
              <a:latin typeface="Verdana" pitchFamily="34" charset="0"/>
            </a:endParaRPr>
          </a:p>
        </p:txBody>
      </p:sp>
      <p:sp>
        <p:nvSpPr>
          <p:cNvPr id="14" name="TextBox 13"/>
          <p:cNvSpPr txBox="1"/>
          <p:nvPr/>
        </p:nvSpPr>
        <p:spPr>
          <a:xfrm>
            <a:off x="685800" y="7086600"/>
            <a:ext cx="2438400" cy="200055"/>
          </a:xfrm>
          <a:prstGeom prst="rect">
            <a:avLst/>
          </a:prstGeom>
          <a:noFill/>
        </p:spPr>
        <p:txBody>
          <a:bodyPr wrap="square" rtlCol="0">
            <a:spAutoFit/>
          </a:bodyPr>
          <a:lstStyle/>
          <a:p>
            <a:r>
              <a:rPr lang="en-US" sz="700" dirty="0" smtClean="0">
                <a:latin typeface="Verdana" pitchFamily="34" charset="0"/>
              </a:rPr>
              <a:t>Rick and Susan Richmond (ODE Standard 4.2.5)</a:t>
            </a:r>
            <a:endParaRPr lang="en-US" sz="700" dirty="0">
              <a:latin typeface="Verdana" pitchFamily="34" charset="0"/>
            </a:endParaRPr>
          </a:p>
        </p:txBody>
      </p:sp>
      <p:sp>
        <p:nvSpPr>
          <p:cNvPr id="8" name="TextBox 7"/>
          <p:cNvSpPr txBox="1"/>
          <p:nvPr/>
        </p:nvSpPr>
        <p:spPr>
          <a:xfrm>
            <a:off x="609600" y="457200"/>
            <a:ext cx="4267200" cy="3231654"/>
          </a:xfrm>
          <a:prstGeom prst="rect">
            <a:avLst/>
          </a:prstGeom>
          <a:noFill/>
        </p:spPr>
        <p:txBody>
          <a:bodyPr wrap="square" rtlCol="0">
            <a:spAutoFit/>
          </a:bodyPr>
          <a:lstStyle/>
          <a:p>
            <a:pPr marL="228600" indent="-228600">
              <a:buFont typeface="+mj-lt"/>
              <a:buAutoNum type="arabicPeriod" startAt="3"/>
            </a:pPr>
            <a:r>
              <a:rPr lang="en-US" sz="1200" dirty="0" smtClean="0"/>
              <a:t>What basic multiplication fact would best help you find the correct product of:</a:t>
            </a:r>
          </a:p>
          <a:p>
            <a:endParaRPr lang="en-US" sz="1200" dirty="0" smtClean="0"/>
          </a:p>
          <a:p>
            <a:pPr algn="ctr"/>
            <a:r>
              <a:rPr lang="en-US" sz="1600" dirty="0" smtClean="0"/>
              <a:t>9 x 400?</a:t>
            </a:r>
          </a:p>
          <a:p>
            <a:pPr algn="ctr"/>
            <a:endParaRPr lang="en-US" sz="1600" dirty="0" smtClean="0"/>
          </a:p>
          <a:p>
            <a:pPr algn="ctr"/>
            <a:endParaRPr lang="en-US" sz="1600" dirty="0" smtClean="0"/>
          </a:p>
          <a:p>
            <a:pPr marL="631825" indent="-228600">
              <a:buFont typeface="+mj-lt"/>
              <a:buAutoNum type="alphaUcPeriod"/>
            </a:pPr>
            <a:r>
              <a:rPr lang="en-US" sz="1200" dirty="0" smtClean="0"/>
              <a:t> 9 x 40</a:t>
            </a:r>
          </a:p>
          <a:p>
            <a:pPr marL="631825" indent="-228600">
              <a:buFont typeface="+mj-lt"/>
              <a:buAutoNum type="alphaUcPeriod"/>
            </a:pPr>
            <a:endParaRPr lang="en-US" sz="1200" dirty="0" smtClean="0"/>
          </a:p>
          <a:p>
            <a:pPr marL="631825" indent="-228600">
              <a:buFont typeface="+mj-lt"/>
              <a:buAutoNum type="alphaUcPeriod"/>
            </a:pPr>
            <a:endParaRPr lang="en-US" sz="1200" dirty="0" smtClean="0"/>
          </a:p>
          <a:p>
            <a:pPr marL="631825" indent="-228600">
              <a:buFont typeface="+mj-lt"/>
              <a:buAutoNum type="alphaUcPeriod"/>
            </a:pPr>
            <a:r>
              <a:rPr lang="en-US" sz="1200" dirty="0" smtClean="0"/>
              <a:t>4 x 90</a:t>
            </a:r>
          </a:p>
          <a:p>
            <a:pPr marL="631825" indent="-228600">
              <a:buFont typeface="+mj-lt"/>
              <a:buAutoNum type="alphaUcPeriod"/>
            </a:pPr>
            <a:endParaRPr lang="en-US" sz="1200" dirty="0" smtClean="0"/>
          </a:p>
          <a:p>
            <a:pPr marL="631825" indent="-228600">
              <a:buFont typeface="+mj-lt"/>
              <a:buAutoNum type="alphaUcPeriod"/>
            </a:pPr>
            <a:endParaRPr lang="en-US" sz="1200" dirty="0" smtClean="0"/>
          </a:p>
          <a:p>
            <a:pPr marL="631825" indent="-228600">
              <a:buFont typeface="+mj-lt"/>
              <a:buAutoNum type="alphaUcPeriod"/>
            </a:pPr>
            <a:r>
              <a:rPr lang="en-US" sz="1200" dirty="0" smtClean="0"/>
              <a:t>9 x 4</a:t>
            </a:r>
          </a:p>
          <a:p>
            <a:pPr marL="631825" indent="-228600">
              <a:buFont typeface="+mj-lt"/>
              <a:buAutoNum type="alphaUcPeriod"/>
            </a:pPr>
            <a:endParaRPr lang="en-US" sz="1200" dirty="0" smtClean="0"/>
          </a:p>
          <a:p>
            <a:pPr marL="631825" indent="-228600">
              <a:buFont typeface="+mj-lt"/>
              <a:buAutoNum type="alphaUcPeriod"/>
            </a:pPr>
            <a:endParaRPr lang="en-US" sz="1200" dirty="0" smtClean="0"/>
          </a:p>
          <a:p>
            <a:pPr marL="631825" indent="-228600">
              <a:buFont typeface="+mj-lt"/>
              <a:buAutoNum type="alphaUcPeriod"/>
            </a:pPr>
            <a:r>
              <a:rPr lang="en-US" sz="1200" dirty="0" smtClean="0"/>
              <a:t>40 x 90</a:t>
            </a:r>
          </a:p>
        </p:txBody>
      </p:sp>
      <p:graphicFrame>
        <p:nvGraphicFramePr>
          <p:cNvPr id="11" name="Table 10"/>
          <p:cNvGraphicFramePr>
            <a:graphicFrameLocks noGrp="1"/>
          </p:cNvGraphicFramePr>
          <p:nvPr/>
        </p:nvGraphicFramePr>
        <p:xfrm>
          <a:off x="7239000" y="1512125"/>
          <a:ext cx="2082800" cy="1447800"/>
        </p:xfrm>
        <a:graphic>
          <a:graphicData uri="http://schemas.openxmlformats.org/drawingml/2006/table">
            <a:tbl>
              <a:tblPr firstRow="1" bandRow="1">
                <a:effectLst>
                  <a:outerShdw blurRad="76200" dir="13500000" sy="23000" kx="1200000" algn="br" rotWithShape="0">
                    <a:prstClr val="black">
                      <a:alpha val="20000"/>
                    </a:prstClr>
                  </a:outerShdw>
                </a:effectLst>
                <a:tableStyleId>{5C22544A-7EE6-4342-B048-85BDC9FD1C3A}</a:tableStyleId>
              </a:tblPr>
              <a:tblGrid>
                <a:gridCol w="208280"/>
                <a:gridCol w="208280"/>
                <a:gridCol w="208280"/>
                <a:gridCol w="208280"/>
                <a:gridCol w="208280"/>
                <a:gridCol w="208280"/>
                <a:gridCol w="208280"/>
                <a:gridCol w="208280"/>
                <a:gridCol w="208280"/>
                <a:gridCol w="208280"/>
              </a:tblGrid>
              <a:tr h="144780">
                <a:tc>
                  <a:txBody>
                    <a:bodyPr/>
                    <a:lstStyle/>
                    <a:p>
                      <a:endParaRPr lang="en-US" sz="100" dirty="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00" dirty="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00" dirty="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0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0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0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0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0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0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00" dirty="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144780">
                <a:tc>
                  <a:txBody>
                    <a:bodyPr/>
                    <a:lstStyle/>
                    <a:p>
                      <a:endParaRPr lang="en-US" sz="10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0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00" dirty="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00" dirty="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0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00" dirty="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0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0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0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00" dirty="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144780">
                <a:tc>
                  <a:txBody>
                    <a:bodyPr/>
                    <a:lstStyle/>
                    <a:p>
                      <a:endParaRPr lang="en-US" sz="10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0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0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00" dirty="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00" dirty="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0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0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0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0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00" dirty="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144780">
                <a:tc>
                  <a:txBody>
                    <a:bodyPr/>
                    <a:lstStyle/>
                    <a:p>
                      <a:endParaRPr lang="en-US" sz="10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0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0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0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00" dirty="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00" dirty="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0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0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0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00" dirty="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144780">
                <a:tc>
                  <a:txBody>
                    <a:bodyPr/>
                    <a:lstStyle/>
                    <a:p>
                      <a:endParaRPr lang="en-US" sz="10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0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0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0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00" dirty="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00" dirty="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0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0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0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00" dirty="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144780">
                <a:tc>
                  <a:txBody>
                    <a:bodyPr/>
                    <a:lstStyle/>
                    <a:p>
                      <a:endParaRPr lang="en-US" sz="10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0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0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0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0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00" dirty="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0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0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0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00" dirty="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144780">
                <a:tc>
                  <a:txBody>
                    <a:bodyPr/>
                    <a:lstStyle/>
                    <a:p>
                      <a:endParaRPr lang="en-US" sz="10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0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0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0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0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00" dirty="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0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0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0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00" dirty="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144780">
                <a:tc>
                  <a:txBody>
                    <a:bodyPr/>
                    <a:lstStyle/>
                    <a:p>
                      <a:endParaRPr lang="en-US" sz="10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00" dirty="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0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0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0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00" dirty="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00" dirty="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00" dirty="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0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00" dirty="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144780">
                <a:tc>
                  <a:txBody>
                    <a:bodyPr/>
                    <a:lstStyle/>
                    <a:p>
                      <a:endParaRPr lang="en-US" sz="10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0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0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0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0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0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0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0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00" dirty="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00" dirty="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144780">
                <a:tc>
                  <a:txBody>
                    <a:bodyPr/>
                    <a:lstStyle/>
                    <a:p>
                      <a:endParaRPr lang="en-US" sz="10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0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0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0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0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0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0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0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0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00" dirty="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graphicFrame>
        <p:nvGraphicFramePr>
          <p:cNvPr id="12" name="Table 11"/>
          <p:cNvGraphicFramePr>
            <a:graphicFrameLocks noGrp="1"/>
          </p:cNvGraphicFramePr>
          <p:nvPr/>
        </p:nvGraphicFramePr>
        <p:xfrm>
          <a:off x="7239000" y="3493325"/>
          <a:ext cx="2082800" cy="152400"/>
        </p:xfrm>
        <a:graphic>
          <a:graphicData uri="http://schemas.openxmlformats.org/drawingml/2006/table">
            <a:tbl>
              <a:tblPr firstRow="1" bandRow="1">
                <a:effectLst>
                  <a:outerShdw blurRad="76200" dir="13500000" sy="23000" kx="1200000" algn="br" rotWithShape="0">
                    <a:prstClr val="black">
                      <a:alpha val="20000"/>
                    </a:prstClr>
                  </a:outerShdw>
                </a:effectLst>
                <a:tableStyleId>{5C22544A-7EE6-4342-B048-85BDC9FD1C3A}</a:tableStyleId>
              </a:tblPr>
              <a:tblGrid>
                <a:gridCol w="208280"/>
                <a:gridCol w="208280"/>
                <a:gridCol w="208280"/>
                <a:gridCol w="208280"/>
                <a:gridCol w="208280"/>
                <a:gridCol w="208280"/>
                <a:gridCol w="208280"/>
                <a:gridCol w="208280"/>
                <a:gridCol w="208280"/>
                <a:gridCol w="208280"/>
              </a:tblGrid>
              <a:tr h="152400">
                <a:tc>
                  <a:txBody>
                    <a:bodyPr/>
                    <a:lstStyle/>
                    <a:p>
                      <a:endParaRPr lang="en-US" sz="100" dirty="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00" dirty="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00" dirty="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0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00" dirty="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0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0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0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0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00" dirty="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graphicFrame>
        <p:nvGraphicFramePr>
          <p:cNvPr id="13" name="Table 12"/>
          <p:cNvGraphicFramePr>
            <a:graphicFrameLocks noGrp="1"/>
          </p:cNvGraphicFramePr>
          <p:nvPr/>
        </p:nvGraphicFramePr>
        <p:xfrm>
          <a:off x="8126220" y="4150360"/>
          <a:ext cx="208280" cy="193040"/>
        </p:xfrm>
        <a:graphic>
          <a:graphicData uri="http://schemas.openxmlformats.org/drawingml/2006/table">
            <a:tbl>
              <a:tblPr firstRow="1" bandRow="1">
                <a:effectLst>
                  <a:outerShdw blurRad="76200" dir="13500000" sy="23000" kx="1200000" algn="br" rotWithShape="0">
                    <a:prstClr val="black">
                      <a:alpha val="20000"/>
                    </a:prstClr>
                  </a:outerShdw>
                </a:effectLst>
                <a:tableStyleId>{5C22544A-7EE6-4342-B048-85BDC9FD1C3A}</a:tableStyleId>
              </a:tblPr>
              <a:tblGrid>
                <a:gridCol w="208280"/>
              </a:tblGrid>
              <a:tr h="193040">
                <a:tc>
                  <a:txBody>
                    <a:bodyPr/>
                    <a:lstStyle/>
                    <a:p>
                      <a:endParaRPr lang="en-US" sz="100" dirty="0">
                        <a:ln>
                          <a:solidFill>
                            <a:schemeClr val="tx1"/>
                          </a:solidFill>
                        </a:ln>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
        <p:nvSpPr>
          <p:cNvPr id="15" name="TextBox 14"/>
          <p:cNvSpPr txBox="1"/>
          <p:nvPr/>
        </p:nvSpPr>
        <p:spPr>
          <a:xfrm>
            <a:off x="8001000" y="1271650"/>
            <a:ext cx="533400" cy="276999"/>
          </a:xfrm>
          <a:prstGeom prst="rect">
            <a:avLst/>
          </a:prstGeom>
          <a:noFill/>
        </p:spPr>
        <p:txBody>
          <a:bodyPr wrap="square" rtlCol="0">
            <a:spAutoFit/>
          </a:bodyPr>
          <a:lstStyle/>
          <a:p>
            <a:r>
              <a:rPr lang="en-US" sz="1200" b="1" dirty="0" smtClean="0">
                <a:effectLst>
                  <a:outerShdw blurRad="38100" dist="38100" dir="2700000" algn="tl">
                    <a:srgbClr val="000000">
                      <a:alpha val="43137"/>
                    </a:srgbClr>
                  </a:outerShdw>
                </a:effectLst>
                <a:latin typeface="Verdana" pitchFamily="34" charset="0"/>
              </a:rPr>
              <a:t>Flat</a:t>
            </a:r>
            <a:endParaRPr lang="en-US" sz="1200" b="1" dirty="0">
              <a:effectLst>
                <a:outerShdw blurRad="38100" dist="38100" dir="2700000" algn="tl">
                  <a:srgbClr val="000000">
                    <a:alpha val="43137"/>
                  </a:srgbClr>
                </a:outerShdw>
              </a:effectLst>
              <a:latin typeface="Verdana" pitchFamily="34" charset="0"/>
            </a:endParaRPr>
          </a:p>
        </p:txBody>
      </p:sp>
      <p:sp>
        <p:nvSpPr>
          <p:cNvPr id="17" name="TextBox 16"/>
          <p:cNvSpPr txBox="1"/>
          <p:nvPr/>
        </p:nvSpPr>
        <p:spPr>
          <a:xfrm>
            <a:off x="8001000" y="3263826"/>
            <a:ext cx="533400" cy="276999"/>
          </a:xfrm>
          <a:prstGeom prst="rect">
            <a:avLst/>
          </a:prstGeom>
          <a:noFill/>
        </p:spPr>
        <p:txBody>
          <a:bodyPr wrap="square" rtlCol="0">
            <a:spAutoFit/>
          </a:bodyPr>
          <a:lstStyle/>
          <a:p>
            <a:r>
              <a:rPr lang="en-US" sz="1200" b="1" dirty="0" smtClean="0">
                <a:effectLst>
                  <a:outerShdw blurRad="38100" dist="38100" dir="2700000" algn="tl">
                    <a:srgbClr val="000000">
                      <a:alpha val="43137"/>
                    </a:srgbClr>
                  </a:outerShdw>
                </a:effectLst>
                <a:latin typeface="Verdana" pitchFamily="34" charset="0"/>
              </a:rPr>
              <a:t>Rod</a:t>
            </a:r>
            <a:endParaRPr lang="en-US" sz="1200" b="1" dirty="0">
              <a:effectLst>
                <a:outerShdw blurRad="38100" dist="38100" dir="2700000" algn="tl">
                  <a:srgbClr val="000000">
                    <a:alpha val="43137"/>
                  </a:srgbClr>
                </a:outerShdw>
              </a:effectLst>
              <a:latin typeface="Verdana" pitchFamily="34" charset="0"/>
            </a:endParaRPr>
          </a:p>
        </p:txBody>
      </p:sp>
      <p:sp>
        <p:nvSpPr>
          <p:cNvPr id="18" name="TextBox 17"/>
          <p:cNvSpPr txBox="1"/>
          <p:nvPr/>
        </p:nvSpPr>
        <p:spPr>
          <a:xfrm>
            <a:off x="7941625" y="3914001"/>
            <a:ext cx="685800" cy="276999"/>
          </a:xfrm>
          <a:prstGeom prst="rect">
            <a:avLst/>
          </a:prstGeom>
          <a:noFill/>
        </p:spPr>
        <p:txBody>
          <a:bodyPr wrap="square" rtlCol="0">
            <a:spAutoFit/>
          </a:bodyPr>
          <a:lstStyle/>
          <a:p>
            <a:r>
              <a:rPr lang="en-US" sz="1200" b="1" dirty="0" smtClean="0">
                <a:effectLst>
                  <a:outerShdw blurRad="38100" dist="38100" dir="2700000" algn="tl">
                    <a:srgbClr val="000000">
                      <a:alpha val="43137"/>
                    </a:srgbClr>
                  </a:outerShdw>
                </a:effectLst>
                <a:latin typeface="Verdana" pitchFamily="34" charset="0"/>
              </a:rPr>
              <a:t>Cube</a:t>
            </a:r>
            <a:endParaRPr lang="en-US" sz="1200" b="1" dirty="0">
              <a:effectLst>
                <a:outerShdw blurRad="38100" dist="38100" dir="2700000" algn="tl">
                  <a:srgbClr val="000000">
                    <a:alpha val="43137"/>
                  </a:srgbClr>
                </a:outerShdw>
              </a:effectLst>
              <a:latin typeface="Verdana" pitchFamily="34" charset="0"/>
            </a:endParaRPr>
          </a:p>
        </p:txBody>
      </p:sp>
      <p:sp>
        <p:nvSpPr>
          <p:cNvPr id="19" name="TextBox 18"/>
          <p:cNvSpPr txBox="1"/>
          <p:nvPr/>
        </p:nvSpPr>
        <p:spPr>
          <a:xfrm>
            <a:off x="5562600" y="381000"/>
            <a:ext cx="3962400" cy="3647152"/>
          </a:xfrm>
          <a:prstGeom prst="rect">
            <a:avLst/>
          </a:prstGeom>
          <a:noFill/>
        </p:spPr>
        <p:txBody>
          <a:bodyPr wrap="square" rtlCol="0">
            <a:spAutoFit/>
          </a:bodyPr>
          <a:lstStyle/>
          <a:p>
            <a:pPr marL="228600" indent="-228600">
              <a:buFont typeface="+mj-lt"/>
              <a:buAutoNum type="arabicPeriod" startAt="8"/>
            </a:pPr>
            <a:r>
              <a:rPr lang="en-US" sz="1100" dirty="0" smtClean="0">
                <a:latin typeface="Verdana" pitchFamily="34" charset="0"/>
              </a:rPr>
              <a:t>Look at the diagrams below.</a:t>
            </a:r>
          </a:p>
          <a:p>
            <a:pPr marL="228600" indent="-228600">
              <a:buFont typeface="+mj-lt"/>
              <a:buAutoNum type="arabicPeriod" startAt="8"/>
            </a:pPr>
            <a:endParaRPr lang="en-US" sz="1100" dirty="0" smtClean="0">
              <a:latin typeface="Verdana" pitchFamily="34" charset="0"/>
            </a:endParaRPr>
          </a:p>
          <a:p>
            <a:pPr marL="228600" indent="-228600"/>
            <a:r>
              <a:rPr lang="en-US" sz="1100" dirty="0" smtClean="0">
                <a:latin typeface="Verdana" pitchFamily="34" charset="0"/>
              </a:rPr>
              <a:t>How many cubes in a flat?</a:t>
            </a:r>
          </a:p>
          <a:p>
            <a:pPr marL="228600" indent="-228600"/>
            <a:endParaRPr lang="en-US" sz="1100" dirty="0" smtClean="0">
              <a:latin typeface="Verdana" pitchFamily="34" charset="0"/>
            </a:endParaRPr>
          </a:p>
          <a:p>
            <a:pPr marL="228600" indent="-228600"/>
            <a:endParaRPr lang="en-US" sz="1100" dirty="0" smtClean="0">
              <a:latin typeface="Verdana" pitchFamily="34" charset="0"/>
            </a:endParaRPr>
          </a:p>
          <a:p>
            <a:pPr marL="228600" indent="-228600"/>
            <a:endParaRPr lang="en-US" sz="1100" dirty="0" smtClean="0">
              <a:latin typeface="Verdana" pitchFamily="34" charset="0"/>
            </a:endParaRPr>
          </a:p>
          <a:p>
            <a:pPr marL="228600" indent="-228600"/>
            <a:endParaRPr lang="en-US" sz="1100" dirty="0" smtClean="0">
              <a:latin typeface="Verdana" pitchFamily="34" charset="0"/>
            </a:endParaRPr>
          </a:p>
          <a:p>
            <a:pPr marL="228600" indent="-228600"/>
            <a:endParaRPr lang="en-US" sz="1100" dirty="0" smtClean="0">
              <a:latin typeface="Verdana" pitchFamily="34" charset="0"/>
            </a:endParaRPr>
          </a:p>
          <a:p>
            <a:pPr marL="228600" indent="-228600">
              <a:buFont typeface="+mj-lt"/>
              <a:buAutoNum type="alphaUcPeriod"/>
            </a:pPr>
            <a:r>
              <a:rPr lang="en-US" sz="1100" dirty="0" smtClean="0">
                <a:latin typeface="Verdana" pitchFamily="34" charset="0"/>
              </a:rPr>
              <a:t>55</a:t>
            </a:r>
          </a:p>
          <a:p>
            <a:pPr marL="228600" indent="-228600">
              <a:buFont typeface="+mj-lt"/>
              <a:buAutoNum type="alphaUcPeriod"/>
            </a:pPr>
            <a:endParaRPr lang="en-US" sz="1100" dirty="0" smtClean="0">
              <a:latin typeface="Verdana" pitchFamily="34" charset="0"/>
            </a:endParaRPr>
          </a:p>
          <a:p>
            <a:pPr marL="228600" indent="-228600">
              <a:buFont typeface="+mj-lt"/>
              <a:buAutoNum type="alphaUcPeriod"/>
            </a:pPr>
            <a:endParaRPr lang="en-US" sz="1100" dirty="0" smtClean="0">
              <a:latin typeface="Verdana" pitchFamily="34" charset="0"/>
            </a:endParaRPr>
          </a:p>
          <a:p>
            <a:pPr marL="228600" indent="-228600">
              <a:buFont typeface="+mj-lt"/>
              <a:buAutoNum type="alphaUcPeriod"/>
            </a:pPr>
            <a:r>
              <a:rPr lang="en-US" sz="1100" dirty="0" smtClean="0">
                <a:latin typeface="Verdana" pitchFamily="34" charset="0"/>
              </a:rPr>
              <a:t>80</a:t>
            </a:r>
          </a:p>
          <a:p>
            <a:pPr marL="228600" indent="-228600">
              <a:buFont typeface="+mj-lt"/>
              <a:buAutoNum type="alphaUcPeriod"/>
            </a:pPr>
            <a:endParaRPr lang="en-US" sz="1100" dirty="0" smtClean="0">
              <a:latin typeface="Verdana" pitchFamily="34" charset="0"/>
            </a:endParaRPr>
          </a:p>
          <a:p>
            <a:pPr marL="228600" indent="-228600">
              <a:buFont typeface="+mj-lt"/>
              <a:buAutoNum type="alphaUcPeriod"/>
            </a:pPr>
            <a:endParaRPr lang="en-US" sz="1100" dirty="0" smtClean="0">
              <a:latin typeface="Verdana" pitchFamily="34" charset="0"/>
            </a:endParaRPr>
          </a:p>
          <a:p>
            <a:pPr marL="228600" indent="-228600">
              <a:buFont typeface="+mj-lt"/>
              <a:buAutoNum type="alphaUcPeriod"/>
            </a:pPr>
            <a:r>
              <a:rPr lang="en-US" sz="1100" dirty="0" smtClean="0">
                <a:latin typeface="Verdana" pitchFamily="34" charset="0"/>
              </a:rPr>
              <a:t>100</a:t>
            </a:r>
          </a:p>
          <a:p>
            <a:pPr marL="228600" indent="-228600">
              <a:buFont typeface="+mj-lt"/>
              <a:buAutoNum type="alphaUcPeriod"/>
            </a:pPr>
            <a:endParaRPr lang="en-US" sz="1100" dirty="0" smtClean="0">
              <a:latin typeface="Verdana" pitchFamily="34" charset="0"/>
            </a:endParaRPr>
          </a:p>
          <a:p>
            <a:pPr marL="228600" indent="-228600">
              <a:buFont typeface="+mj-lt"/>
              <a:buAutoNum type="alphaUcPeriod"/>
            </a:pPr>
            <a:endParaRPr lang="en-US" sz="1100" dirty="0" smtClean="0">
              <a:latin typeface="Verdana" pitchFamily="34" charset="0"/>
            </a:endParaRPr>
          </a:p>
          <a:p>
            <a:pPr marL="228600" indent="-228600">
              <a:buFont typeface="+mj-lt"/>
              <a:buAutoNum type="alphaUcPeriod"/>
            </a:pPr>
            <a:r>
              <a:rPr lang="en-US" sz="1100" dirty="0" smtClean="0">
                <a:latin typeface="Verdana" pitchFamily="34" charset="0"/>
              </a:rPr>
              <a:t>10</a:t>
            </a:r>
          </a:p>
          <a:p>
            <a:pPr marL="228600" indent="-228600"/>
            <a:endParaRPr lang="en-US" sz="1100" dirty="0" smtClean="0">
              <a:latin typeface="Verdana" pitchFamily="34" charset="0"/>
            </a:endParaRPr>
          </a:p>
          <a:p>
            <a:pPr marL="228600" indent="-228600"/>
            <a:endParaRPr lang="en-US" sz="1100" dirty="0" smtClean="0">
              <a:latin typeface="Verdana" pitchFamily="34" charset="0"/>
            </a:endParaRPr>
          </a:p>
          <a:p>
            <a:pPr marL="228600" indent="-228600"/>
            <a:endParaRPr lang="en-US" sz="1100" dirty="0">
              <a:latin typeface="Verdana"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ext Box 2"/>
          <p:cNvSpPr txBox="1">
            <a:spLocks noChangeArrowheads="1"/>
          </p:cNvSpPr>
          <p:nvPr/>
        </p:nvSpPr>
        <p:spPr bwMode="auto">
          <a:xfrm>
            <a:off x="8839200" y="7413625"/>
            <a:ext cx="749300" cy="250825"/>
          </a:xfrm>
          <a:prstGeom prst="rect">
            <a:avLst/>
          </a:prstGeom>
          <a:noFill/>
          <a:ln w="9525">
            <a:noFill/>
            <a:miter lim="800000"/>
            <a:headEnd/>
            <a:tailEnd/>
          </a:ln>
        </p:spPr>
        <p:txBody>
          <a:bodyPr/>
          <a:lstStyle/>
          <a:p>
            <a:pPr algn="r" defTabSz="1019175"/>
            <a:r>
              <a:rPr lang="en-US" sz="700" dirty="0">
                <a:latin typeface="Verdana" pitchFamily="34" charset="0"/>
              </a:rPr>
              <a:t>Page 4</a:t>
            </a:r>
          </a:p>
        </p:txBody>
      </p:sp>
      <p:sp>
        <p:nvSpPr>
          <p:cNvPr id="12290" name="Text Box 3"/>
          <p:cNvSpPr txBox="1">
            <a:spLocks noChangeArrowheads="1"/>
          </p:cNvSpPr>
          <p:nvPr/>
        </p:nvSpPr>
        <p:spPr bwMode="auto">
          <a:xfrm>
            <a:off x="3962400" y="7404100"/>
            <a:ext cx="749300" cy="25082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7</a:t>
            </a:r>
            <a:endParaRPr lang="en-US" sz="700" dirty="0">
              <a:latin typeface="Verdana" pitchFamily="34" charset="0"/>
            </a:endParaRPr>
          </a:p>
        </p:txBody>
      </p:sp>
      <p:sp>
        <p:nvSpPr>
          <p:cNvPr id="11" name="TextBox 10"/>
          <p:cNvSpPr txBox="1"/>
          <p:nvPr/>
        </p:nvSpPr>
        <p:spPr>
          <a:xfrm>
            <a:off x="533400" y="5041374"/>
            <a:ext cx="3810000" cy="1892826"/>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16" name="TextBox 15"/>
          <p:cNvSpPr txBox="1"/>
          <p:nvPr/>
        </p:nvSpPr>
        <p:spPr>
          <a:xfrm>
            <a:off x="5791200" y="4979075"/>
            <a:ext cx="3657600" cy="2031325"/>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13" name="TextBox 12"/>
          <p:cNvSpPr txBox="1"/>
          <p:nvPr/>
        </p:nvSpPr>
        <p:spPr>
          <a:xfrm>
            <a:off x="685800" y="7086600"/>
            <a:ext cx="2438400" cy="200055"/>
          </a:xfrm>
          <a:prstGeom prst="rect">
            <a:avLst/>
          </a:prstGeom>
          <a:noFill/>
        </p:spPr>
        <p:txBody>
          <a:bodyPr wrap="square" rtlCol="0">
            <a:spAutoFit/>
          </a:bodyPr>
          <a:lstStyle/>
          <a:p>
            <a:r>
              <a:rPr lang="en-US" sz="700" dirty="0" smtClean="0">
                <a:latin typeface="Verdana" pitchFamily="34" charset="0"/>
              </a:rPr>
              <a:t>Rick and Susan Richmond (ODE Standard 4.2.5)</a:t>
            </a:r>
            <a:endParaRPr lang="en-US" sz="700" dirty="0">
              <a:latin typeface="Verdana" pitchFamily="34" charset="0"/>
            </a:endParaRPr>
          </a:p>
        </p:txBody>
      </p:sp>
      <p:sp>
        <p:nvSpPr>
          <p:cNvPr id="8" name="TextBox 7"/>
          <p:cNvSpPr txBox="1"/>
          <p:nvPr/>
        </p:nvSpPr>
        <p:spPr>
          <a:xfrm>
            <a:off x="609600" y="457200"/>
            <a:ext cx="3581400" cy="3477875"/>
          </a:xfrm>
          <a:prstGeom prst="rect">
            <a:avLst/>
          </a:prstGeom>
          <a:noFill/>
        </p:spPr>
        <p:txBody>
          <a:bodyPr wrap="square" rtlCol="0">
            <a:spAutoFit/>
          </a:bodyPr>
          <a:lstStyle/>
          <a:p>
            <a:pPr marL="228600" indent="-228600">
              <a:buFont typeface="+mj-lt"/>
              <a:buAutoNum type="arabicPeriod" startAt="7"/>
            </a:pPr>
            <a:r>
              <a:rPr lang="en-US" sz="1200" dirty="0" smtClean="0">
                <a:latin typeface="Verdana" pitchFamily="34" charset="0"/>
              </a:rPr>
              <a:t>Stormy has 4 dollar bills.  She wants to play a video game that takes dimes.  How many dimes can she get for her dollars?</a:t>
            </a:r>
          </a:p>
          <a:p>
            <a:pPr marL="228600" indent="-228600">
              <a:buFont typeface="+mj-lt"/>
              <a:buAutoNum type="arabicPeriod" startAt="7"/>
            </a:pPr>
            <a:endParaRPr lang="en-US" sz="1200" dirty="0" smtClean="0">
              <a:latin typeface="Verdana" pitchFamily="34" charset="0"/>
            </a:endParaRPr>
          </a:p>
          <a:p>
            <a:pPr marL="228600" indent="-228600">
              <a:buFont typeface="+mj-lt"/>
              <a:buAutoNum type="arabicPeriod" startAt="7"/>
            </a:pPr>
            <a:endParaRPr lang="en-US" sz="1200" dirty="0" smtClean="0">
              <a:latin typeface="Verdana" pitchFamily="34" charset="0"/>
            </a:endParaRPr>
          </a:p>
          <a:p>
            <a:pPr marL="228600" indent="-228600">
              <a:buFont typeface="+mj-lt"/>
              <a:buAutoNum type="arabicPeriod" startAt="7"/>
            </a:pPr>
            <a:endParaRPr lang="en-US" sz="1200" dirty="0" smtClean="0">
              <a:latin typeface="Verdana" pitchFamily="34" charset="0"/>
            </a:endParaRPr>
          </a:p>
          <a:p>
            <a:pPr marL="228600" indent="-228600">
              <a:buFont typeface="+mj-lt"/>
              <a:buAutoNum type="alphaUcPeriod"/>
            </a:pPr>
            <a:r>
              <a:rPr lang="en-US" sz="1200" dirty="0" smtClean="0">
                <a:latin typeface="Verdana" pitchFamily="34" charset="0"/>
              </a:rPr>
              <a:t>40</a:t>
            </a:r>
          </a:p>
          <a:p>
            <a:pPr marL="228600" indent="-228600">
              <a:buFont typeface="+mj-lt"/>
              <a:buAutoNum type="alphaUcPeriod"/>
            </a:pPr>
            <a:endParaRPr lang="en-US" sz="1200" dirty="0" smtClean="0">
              <a:latin typeface="Verdana" pitchFamily="34" charset="0"/>
            </a:endParaRPr>
          </a:p>
          <a:p>
            <a:pPr marL="228600" indent="-228600">
              <a:buFont typeface="+mj-lt"/>
              <a:buAutoNum type="alphaUcPeriod"/>
            </a:pPr>
            <a:endParaRPr lang="en-US" sz="1200" dirty="0" smtClean="0">
              <a:latin typeface="Verdana" pitchFamily="34" charset="0"/>
            </a:endParaRPr>
          </a:p>
          <a:p>
            <a:pPr marL="228600" indent="-228600">
              <a:buFont typeface="+mj-lt"/>
              <a:buAutoNum type="alphaUcPeriod"/>
            </a:pPr>
            <a:r>
              <a:rPr lang="en-US" sz="1200" dirty="0" smtClean="0">
                <a:latin typeface="Verdana" pitchFamily="34" charset="0"/>
              </a:rPr>
              <a:t>400</a:t>
            </a:r>
          </a:p>
          <a:p>
            <a:pPr marL="228600" indent="-228600">
              <a:buFont typeface="+mj-lt"/>
              <a:buAutoNum type="alphaUcPeriod"/>
            </a:pPr>
            <a:endParaRPr lang="en-US" sz="1200" dirty="0" smtClean="0">
              <a:latin typeface="Verdana" pitchFamily="34" charset="0"/>
            </a:endParaRPr>
          </a:p>
          <a:p>
            <a:pPr marL="228600" indent="-228600">
              <a:buFont typeface="+mj-lt"/>
              <a:buAutoNum type="alphaUcPeriod"/>
            </a:pPr>
            <a:endParaRPr lang="en-US" sz="1200" dirty="0" smtClean="0">
              <a:latin typeface="Verdana" pitchFamily="34" charset="0"/>
            </a:endParaRPr>
          </a:p>
          <a:p>
            <a:pPr marL="228600" indent="-228600">
              <a:buFont typeface="+mj-lt"/>
              <a:buAutoNum type="alphaUcPeriod"/>
            </a:pPr>
            <a:r>
              <a:rPr lang="en-US" sz="1200" dirty="0" smtClean="0">
                <a:latin typeface="Verdana" pitchFamily="34" charset="0"/>
              </a:rPr>
              <a:t>80</a:t>
            </a:r>
          </a:p>
          <a:p>
            <a:pPr marL="228600" indent="-228600">
              <a:buFont typeface="+mj-lt"/>
              <a:buAutoNum type="alphaUcPeriod"/>
            </a:pPr>
            <a:endParaRPr lang="en-US" sz="1200" dirty="0" smtClean="0">
              <a:latin typeface="Verdana" pitchFamily="34" charset="0"/>
            </a:endParaRPr>
          </a:p>
          <a:p>
            <a:pPr marL="228600" indent="-228600">
              <a:buFont typeface="+mj-lt"/>
              <a:buAutoNum type="alphaUcPeriod"/>
            </a:pPr>
            <a:endParaRPr lang="en-US" sz="1200" dirty="0" smtClean="0">
              <a:latin typeface="Verdana" pitchFamily="34" charset="0"/>
            </a:endParaRPr>
          </a:p>
          <a:p>
            <a:pPr marL="228600" indent="-228600">
              <a:buFont typeface="+mj-lt"/>
              <a:buAutoNum type="alphaUcPeriod"/>
            </a:pPr>
            <a:r>
              <a:rPr lang="en-US" sz="1200" dirty="0" smtClean="0">
                <a:latin typeface="Verdana" pitchFamily="34" charset="0"/>
              </a:rPr>
              <a:t>100</a:t>
            </a:r>
          </a:p>
          <a:p>
            <a:pPr marL="228600" indent="-228600"/>
            <a:endParaRPr lang="en-US" sz="1600" dirty="0">
              <a:latin typeface="Verdana" pitchFamily="34" charset="0"/>
            </a:endParaRPr>
          </a:p>
        </p:txBody>
      </p:sp>
      <p:sp>
        <p:nvSpPr>
          <p:cNvPr id="9" name="TextBox 8"/>
          <p:cNvSpPr txBox="1"/>
          <p:nvPr/>
        </p:nvSpPr>
        <p:spPr>
          <a:xfrm>
            <a:off x="5715000" y="457200"/>
            <a:ext cx="3810000" cy="3416320"/>
          </a:xfrm>
          <a:prstGeom prst="rect">
            <a:avLst/>
          </a:prstGeom>
          <a:noFill/>
        </p:spPr>
        <p:txBody>
          <a:bodyPr wrap="square" rtlCol="0">
            <a:spAutoFit/>
          </a:bodyPr>
          <a:lstStyle/>
          <a:p>
            <a:pPr marL="228600" indent="-228600">
              <a:buFont typeface="+mj-lt"/>
              <a:buAutoNum type="arabicPeriod" startAt="4"/>
            </a:pPr>
            <a:r>
              <a:rPr lang="en-US" sz="1200" dirty="0" smtClean="0">
                <a:latin typeface="Verdana" pitchFamily="34" charset="0"/>
              </a:rPr>
              <a:t>Lucy and Jen want to buy the same dress for each girl in their club.  There are 9 girls in their club not including Lucy and Jen.  The dress they want to buy costs $12.18.  What would be the total if they bought dresses?</a:t>
            </a:r>
          </a:p>
          <a:p>
            <a:endParaRPr lang="en-US" sz="1200" dirty="0" smtClean="0">
              <a:latin typeface="Verdana" pitchFamily="34" charset="0"/>
            </a:endParaRPr>
          </a:p>
          <a:p>
            <a:endParaRPr lang="en-US" sz="1200" dirty="0" smtClean="0">
              <a:latin typeface="Verdana" pitchFamily="34" charset="0"/>
            </a:endParaRPr>
          </a:p>
          <a:p>
            <a:pPr marL="750888" indent="-334963">
              <a:buFont typeface="+mj-lt"/>
              <a:buAutoNum type="alphaUcPeriod"/>
            </a:pPr>
            <a:r>
              <a:rPr lang="en-US" sz="1200" dirty="0" smtClean="0">
                <a:latin typeface="Verdana" pitchFamily="34" charset="0"/>
              </a:rPr>
              <a:t>$109.62</a:t>
            </a:r>
          </a:p>
          <a:p>
            <a:pPr marL="750888" indent="-334963">
              <a:buFont typeface="+mj-lt"/>
              <a:buAutoNum type="alphaUcPeriod"/>
            </a:pPr>
            <a:endParaRPr lang="en-US" sz="1200" dirty="0" smtClean="0">
              <a:latin typeface="Verdana" pitchFamily="34" charset="0"/>
            </a:endParaRPr>
          </a:p>
          <a:p>
            <a:pPr marL="750888" indent="-334963">
              <a:buFont typeface="+mj-lt"/>
              <a:buAutoNum type="alphaUcPeriod"/>
            </a:pPr>
            <a:endParaRPr lang="en-US" sz="1200" dirty="0" smtClean="0">
              <a:latin typeface="Verdana" pitchFamily="34" charset="0"/>
            </a:endParaRPr>
          </a:p>
          <a:p>
            <a:pPr marL="750888" indent="-334963">
              <a:buFont typeface="+mj-lt"/>
              <a:buAutoNum type="alphaUcPeriod"/>
            </a:pPr>
            <a:r>
              <a:rPr lang="en-US" sz="1200" dirty="0" smtClean="0">
                <a:latin typeface="Verdana" pitchFamily="34" charset="0"/>
              </a:rPr>
              <a:t>$108.00</a:t>
            </a:r>
          </a:p>
          <a:p>
            <a:pPr marL="750888" indent="-334963">
              <a:buFont typeface="+mj-lt"/>
              <a:buAutoNum type="alphaUcPeriod"/>
            </a:pPr>
            <a:endParaRPr lang="en-US" sz="1200" dirty="0" smtClean="0">
              <a:latin typeface="Verdana" pitchFamily="34" charset="0"/>
            </a:endParaRPr>
          </a:p>
          <a:p>
            <a:pPr marL="750888" indent="-334963">
              <a:buFont typeface="+mj-lt"/>
              <a:buAutoNum type="alphaUcPeriod"/>
            </a:pPr>
            <a:endParaRPr lang="en-US" sz="1200" dirty="0" smtClean="0">
              <a:latin typeface="Verdana" pitchFamily="34" charset="0"/>
            </a:endParaRPr>
          </a:p>
          <a:p>
            <a:pPr marL="750888" indent="-334963">
              <a:buFont typeface="+mj-lt"/>
              <a:buAutoNum type="alphaUcPeriod"/>
            </a:pPr>
            <a:r>
              <a:rPr lang="en-US" sz="1200" dirty="0" smtClean="0">
                <a:latin typeface="Verdana" pitchFamily="34" charset="0"/>
              </a:rPr>
              <a:t>$133.98</a:t>
            </a:r>
          </a:p>
          <a:p>
            <a:pPr marL="750888" indent="-334963">
              <a:buFont typeface="+mj-lt"/>
              <a:buAutoNum type="alphaUcPeriod"/>
            </a:pPr>
            <a:endParaRPr lang="en-US" sz="1200" dirty="0" smtClean="0">
              <a:latin typeface="Verdana" pitchFamily="34" charset="0"/>
            </a:endParaRPr>
          </a:p>
          <a:p>
            <a:pPr marL="750888" indent="-334963">
              <a:buFont typeface="+mj-lt"/>
              <a:buAutoNum type="alphaUcPeriod"/>
            </a:pPr>
            <a:endParaRPr lang="en-US" sz="1200" dirty="0" smtClean="0">
              <a:latin typeface="Verdana" pitchFamily="34" charset="0"/>
            </a:endParaRPr>
          </a:p>
          <a:p>
            <a:pPr marL="750888" indent="-334963">
              <a:buFont typeface="+mj-lt"/>
              <a:buAutoNum type="alphaUcPeriod"/>
            </a:pPr>
            <a:r>
              <a:rPr lang="en-US" sz="1200" dirty="0" smtClean="0">
                <a:latin typeface="Verdana" pitchFamily="34" charset="0"/>
              </a:rPr>
              <a:t>$180.00</a:t>
            </a:r>
            <a:endParaRPr lang="en-US" sz="1200" dirty="0">
              <a:latin typeface="Verdana" pitchFamily="34" charset="0"/>
            </a:endParaRPr>
          </a:p>
        </p:txBody>
      </p:sp>
      <p:sp>
        <p:nvSpPr>
          <p:cNvPr id="10" name="TextBox 9"/>
          <p:cNvSpPr txBox="1"/>
          <p:nvPr/>
        </p:nvSpPr>
        <p:spPr>
          <a:xfrm>
            <a:off x="5867400" y="7086600"/>
            <a:ext cx="2438400" cy="200055"/>
          </a:xfrm>
          <a:prstGeom prst="rect">
            <a:avLst/>
          </a:prstGeom>
          <a:noFill/>
        </p:spPr>
        <p:txBody>
          <a:bodyPr wrap="square" rtlCol="0">
            <a:spAutoFit/>
          </a:bodyPr>
          <a:lstStyle/>
          <a:p>
            <a:r>
              <a:rPr lang="en-US" sz="700" dirty="0" smtClean="0">
                <a:latin typeface="Verdana" pitchFamily="34" charset="0"/>
              </a:rPr>
              <a:t>Rick and Susan Richmond (ODE Standard 4.2.5)</a:t>
            </a:r>
            <a:endParaRPr lang="en-US" sz="700" dirty="0">
              <a:latin typeface="Verdana"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2"/>
          <p:cNvSpPr txBox="1">
            <a:spLocks noChangeArrowheads="1"/>
          </p:cNvSpPr>
          <p:nvPr/>
        </p:nvSpPr>
        <p:spPr bwMode="auto">
          <a:xfrm>
            <a:off x="8991600" y="7423150"/>
            <a:ext cx="596900" cy="228600"/>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6</a:t>
            </a:r>
            <a:endParaRPr lang="en-US" sz="700" dirty="0">
              <a:latin typeface="Verdana" pitchFamily="34" charset="0"/>
            </a:endParaRPr>
          </a:p>
        </p:txBody>
      </p:sp>
      <p:sp>
        <p:nvSpPr>
          <p:cNvPr id="14338" name="Text Box 3"/>
          <p:cNvSpPr txBox="1">
            <a:spLocks noChangeArrowheads="1"/>
          </p:cNvSpPr>
          <p:nvPr/>
        </p:nvSpPr>
        <p:spPr bwMode="auto">
          <a:xfrm>
            <a:off x="4114800" y="7423150"/>
            <a:ext cx="622300" cy="228600"/>
          </a:xfrm>
          <a:prstGeom prst="rect">
            <a:avLst/>
          </a:prstGeom>
          <a:noFill/>
          <a:ln w="9525">
            <a:noFill/>
            <a:miter lim="800000"/>
            <a:headEnd/>
            <a:tailEnd/>
          </a:ln>
        </p:spPr>
        <p:txBody>
          <a:bodyPr/>
          <a:lstStyle/>
          <a:p>
            <a:pPr algn="r" defTabSz="1019175"/>
            <a:r>
              <a:rPr lang="en-US" sz="700" dirty="0">
                <a:latin typeface="Verdana" pitchFamily="34" charset="0"/>
              </a:rPr>
              <a:t>Page 5 </a:t>
            </a:r>
          </a:p>
        </p:txBody>
      </p:sp>
      <p:sp>
        <p:nvSpPr>
          <p:cNvPr id="37" name="TextBox 36"/>
          <p:cNvSpPr txBox="1"/>
          <p:nvPr/>
        </p:nvSpPr>
        <p:spPr>
          <a:xfrm>
            <a:off x="685800" y="5029200"/>
            <a:ext cx="3657600" cy="1892826"/>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33" name="TextBox 32"/>
          <p:cNvSpPr txBox="1"/>
          <p:nvPr/>
        </p:nvSpPr>
        <p:spPr>
          <a:xfrm>
            <a:off x="5791200" y="4953000"/>
            <a:ext cx="3657600" cy="1892826"/>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8" name="TextBox 7"/>
          <p:cNvSpPr txBox="1"/>
          <p:nvPr/>
        </p:nvSpPr>
        <p:spPr>
          <a:xfrm>
            <a:off x="609600" y="457200"/>
            <a:ext cx="4191000" cy="2862322"/>
          </a:xfrm>
          <a:prstGeom prst="rect">
            <a:avLst/>
          </a:prstGeom>
          <a:noFill/>
        </p:spPr>
        <p:txBody>
          <a:bodyPr wrap="square" rtlCol="0">
            <a:spAutoFit/>
          </a:bodyPr>
          <a:lstStyle/>
          <a:p>
            <a:pPr marL="228600" indent="-228600">
              <a:buFont typeface="+mj-lt"/>
              <a:buAutoNum type="arabicPeriod" startAt="5"/>
            </a:pPr>
            <a:r>
              <a:rPr lang="en-US" sz="1200" dirty="0" smtClean="0"/>
              <a:t>Tommy practices with his soccer team for 60 minutes each day 5 times a week.  How many minutes does he practice in one week?</a:t>
            </a:r>
          </a:p>
          <a:p>
            <a:endParaRPr lang="en-US" sz="1200" dirty="0" smtClean="0"/>
          </a:p>
          <a:p>
            <a:endParaRPr lang="en-US" sz="1200" dirty="0" smtClean="0"/>
          </a:p>
          <a:p>
            <a:pPr marL="631825" indent="-288925">
              <a:buFont typeface="+mj-lt"/>
              <a:buAutoNum type="alphaUcPeriod"/>
            </a:pPr>
            <a:r>
              <a:rPr lang="en-US" sz="1200" dirty="0" smtClean="0"/>
              <a:t>420 minutes</a:t>
            </a:r>
          </a:p>
          <a:p>
            <a:pPr marL="631825" indent="-288925">
              <a:buFont typeface="+mj-lt"/>
              <a:buAutoNum type="alphaUcPeriod"/>
            </a:pPr>
            <a:endParaRPr lang="en-US" sz="1200" dirty="0" smtClean="0"/>
          </a:p>
          <a:p>
            <a:pPr marL="631825" indent="-288925">
              <a:buFont typeface="+mj-lt"/>
              <a:buAutoNum type="alphaUcPeriod"/>
            </a:pPr>
            <a:endParaRPr lang="en-US" sz="1200" dirty="0" smtClean="0"/>
          </a:p>
          <a:p>
            <a:pPr marL="631825" indent="-288925">
              <a:buFont typeface="+mj-lt"/>
              <a:buAutoNum type="alphaUcPeriod"/>
            </a:pPr>
            <a:r>
              <a:rPr lang="en-US" sz="1200" dirty="0" smtClean="0"/>
              <a:t>350 minutes</a:t>
            </a:r>
          </a:p>
          <a:p>
            <a:pPr marL="631825" indent="-288925">
              <a:buFont typeface="+mj-lt"/>
              <a:buAutoNum type="alphaUcPeriod"/>
            </a:pPr>
            <a:endParaRPr lang="en-US" sz="1200" dirty="0" smtClean="0"/>
          </a:p>
          <a:p>
            <a:pPr marL="631825" indent="-288925">
              <a:buFont typeface="+mj-lt"/>
              <a:buAutoNum type="alphaUcPeriod"/>
            </a:pPr>
            <a:endParaRPr lang="en-US" sz="1200" dirty="0" smtClean="0"/>
          </a:p>
          <a:p>
            <a:pPr marL="631825" indent="-288925">
              <a:buFont typeface="+mj-lt"/>
              <a:buAutoNum type="alphaUcPeriod"/>
            </a:pPr>
            <a:r>
              <a:rPr lang="en-US" sz="1200" dirty="0" smtClean="0"/>
              <a:t>200 minutes</a:t>
            </a:r>
          </a:p>
          <a:p>
            <a:pPr marL="631825" indent="-288925">
              <a:buFont typeface="+mj-lt"/>
              <a:buAutoNum type="alphaUcPeriod"/>
            </a:pPr>
            <a:endParaRPr lang="en-US" sz="1200" dirty="0" smtClean="0"/>
          </a:p>
          <a:p>
            <a:pPr marL="631825" indent="-288925">
              <a:buFont typeface="+mj-lt"/>
              <a:buAutoNum type="alphaUcPeriod"/>
            </a:pPr>
            <a:endParaRPr lang="en-US" sz="1200" dirty="0" smtClean="0"/>
          </a:p>
          <a:p>
            <a:pPr marL="631825" indent="-288925">
              <a:buFont typeface="+mj-lt"/>
              <a:buAutoNum type="alphaUcPeriod"/>
            </a:pPr>
            <a:r>
              <a:rPr lang="en-US" sz="1200" dirty="0" smtClean="0"/>
              <a:t>300 minutes</a:t>
            </a:r>
            <a:endParaRPr lang="en-US" sz="1200" dirty="0"/>
          </a:p>
        </p:txBody>
      </p:sp>
      <p:sp>
        <p:nvSpPr>
          <p:cNvPr id="10" name="TextBox 9"/>
          <p:cNvSpPr txBox="1"/>
          <p:nvPr/>
        </p:nvSpPr>
        <p:spPr>
          <a:xfrm>
            <a:off x="5791200" y="609600"/>
            <a:ext cx="3429000" cy="2862322"/>
          </a:xfrm>
          <a:prstGeom prst="rect">
            <a:avLst/>
          </a:prstGeom>
          <a:noFill/>
        </p:spPr>
        <p:txBody>
          <a:bodyPr wrap="square" rtlCol="0">
            <a:spAutoFit/>
          </a:bodyPr>
          <a:lstStyle/>
          <a:p>
            <a:pPr marL="228600" indent="-228600">
              <a:buFont typeface="+mj-lt"/>
              <a:buAutoNum type="arabicPeriod" startAt="6"/>
            </a:pPr>
            <a:r>
              <a:rPr lang="en-US" sz="1200" dirty="0" smtClean="0">
                <a:latin typeface="Verdana" pitchFamily="34" charset="0"/>
              </a:rPr>
              <a:t>Choose the missing product.</a:t>
            </a:r>
          </a:p>
          <a:p>
            <a:endParaRPr lang="en-US" sz="1200" dirty="0" smtClean="0">
              <a:latin typeface="Verdana" pitchFamily="34" charset="0"/>
            </a:endParaRPr>
          </a:p>
          <a:p>
            <a:r>
              <a:rPr lang="en-US" sz="1200" dirty="0" smtClean="0">
                <a:latin typeface="Verdana" pitchFamily="34" charset="0"/>
              </a:rPr>
              <a:t>30 x 19 = 570,  so 30 x 18 = </a:t>
            </a:r>
          </a:p>
          <a:p>
            <a:endParaRPr lang="en-US" sz="1200" dirty="0" smtClean="0">
              <a:latin typeface="Verdana" pitchFamily="34" charset="0"/>
            </a:endParaRPr>
          </a:p>
          <a:p>
            <a:endParaRPr lang="en-US" sz="1200" dirty="0" smtClean="0">
              <a:latin typeface="Verdana" pitchFamily="34" charset="0"/>
            </a:endParaRPr>
          </a:p>
          <a:p>
            <a:pPr marL="631825" indent="-347663">
              <a:buFont typeface="+mj-lt"/>
              <a:buAutoNum type="alphaUcPeriod"/>
            </a:pPr>
            <a:r>
              <a:rPr lang="en-US" sz="1200" dirty="0" smtClean="0">
                <a:latin typeface="Verdana" pitchFamily="34" charset="0"/>
              </a:rPr>
              <a:t>580</a:t>
            </a:r>
          </a:p>
          <a:p>
            <a:pPr marL="631825" indent="-347663">
              <a:buFont typeface="+mj-lt"/>
              <a:buAutoNum type="alphaUcPeriod"/>
            </a:pPr>
            <a:endParaRPr lang="en-US" sz="1200" dirty="0" smtClean="0">
              <a:latin typeface="Verdana" pitchFamily="34" charset="0"/>
            </a:endParaRPr>
          </a:p>
          <a:p>
            <a:pPr marL="631825" indent="-347663">
              <a:buFont typeface="+mj-lt"/>
              <a:buAutoNum type="alphaUcPeriod"/>
            </a:pPr>
            <a:endParaRPr lang="en-US" sz="1200" dirty="0" smtClean="0">
              <a:latin typeface="Verdana" pitchFamily="34" charset="0"/>
            </a:endParaRPr>
          </a:p>
          <a:p>
            <a:pPr marL="631825" indent="-347663">
              <a:buFont typeface="+mj-lt"/>
              <a:buAutoNum type="alphaUcPeriod"/>
            </a:pPr>
            <a:r>
              <a:rPr lang="en-US" sz="1200" dirty="0" smtClean="0">
                <a:latin typeface="Verdana" pitchFamily="34" charset="0"/>
              </a:rPr>
              <a:t>560</a:t>
            </a:r>
          </a:p>
          <a:p>
            <a:pPr marL="631825" indent="-347663">
              <a:buFont typeface="+mj-lt"/>
              <a:buAutoNum type="alphaUcPeriod"/>
            </a:pPr>
            <a:endParaRPr lang="en-US" sz="1200" dirty="0" smtClean="0">
              <a:latin typeface="Verdana" pitchFamily="34" charset="0"/>
            </a:endParaRPr>
          </a:p>
          <a:p>
            <a:pPr marL="631825" indent="-347663">
              <a:buFont typeface="+mj-lt"/>
              <a:buAutoNum type="alphaUcPeriod"/>
            </a:pPr>
            <a:endParaRPr lang="en-US" sz="1200" dirty="0" smtClean="0">
              <a:latin typeface="Verdana" pitchFamily="34" charset="0"/>
            </a:endParaRPr>
          </a:p>
          <a:p>
            <a:pPr marL="631825" indent="-347663">
              <a:buFont typeface="+mj-lt"/>
              <a:buAutoNum type="alphaUcPeriod"/>
            </a:pPr>
            <a:r>
              <a:rPr lang="en-US" sz="1200" dirty="0" smtClean="0">
                <a:latin typeface="Verdana" pitchFamily="34" charset="0"/>
              </a:rPr>
              <a:t>540</a:t>
            </a:r>
          </a:p>
          <a:p>
            <a:pPr marL="631825" indent="-347663">
              <a:buFont typeface="+mj-lt"/>
              <a:buAutoNum type="alphaUcPeriod"/>
            </a:pPr>
            <a:endParaRPr lang="en-US" sz="1200" dirty="0" smtClean="0">
              <a:latin typeface="Verdana" pitchFamily="34" charset="0"/>
            </a:endParaRPr>
          </a:p>
          <a:p>
            <a:pPr marL="631825" indent="-347663">
              <a:buFont typeface="+mj-lt"/>
              <a:buAutoNum type="alphaUcPeriod"/>
            </a:pPr>
            <a:endParaRPr lang="en-US" sz="1200" dirty="0" smtClean="0">
              <a:latin typeface="Verdana" pitchFamily="34" charset="0"/>
            </a:endParaRPr>
          </a:p>
          <a:p>
            <a:pPr marL="631825" indent="-347663">
              <a:buFont typeface="+mj-lt"/>
              <a:buAutoNum type="alphaUcPeriod"/>
            </a:pPr>
            <a:r>
              <a:rPr lang="en-US" sz="1200" dirty="0" smtClean="0">
                <a:latin typeface="Verdana" pitchFamily="34" charset="0"/>
              </a:rPr>
              <a:t>520</a:t>
            </a:r>
            <a:endParaRPr lang="en-US" sz="1200" dirty="0">
              <a:latin typeface="Verdana" pitchFamily="34" charset="0"/>
            </a:endParaRPr>
          </a:p>
        </p:txBody>
      </p:sp>
      <p:sp>
        <p:nvSpPr>
          <p:cNvPr id="12" name="Rectangle 11"/>
          <p:cNvSpPr/>
          <p:nvPr/>
        </p:nvSpPr>
        <p:spPr bwMode="auto">
          <a:xfrm>
            <a:off x="8229600" y="990600"/>
            <a:ext cx="533400" cy="3048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13" name="TextBox 12"/>
          <p:cNvSpPr txBox="1"/>
          <p:nvPr/>
        </p:nvSpPr>
        <p:spPr>
          <a:xfrm>
            <a:off x="685800" y="7010400"/>
            <a:ext cx="2438400" cy="200055"/>
          </a:xfrm>
          <a:prstGeom prst="rect">
            <a:avLst/>
          </a:prstGeom>
          <a:noFill/>
        </p:spPr>
        <p:txBody>
          <a:bodyPr wrap="square" rtlCol="0">
            <a:spAutoFit/>
          </a:bodyPr>
          <a:lstStyle/>
          <a:p>
            <a:r>
              <a:rPr lang="en-US" sz="700" dirty="0" smtClean="0">
                <a:latin typeface="Verdana" pitchFamily="34" charset="0"/>
              </a:rPr>
              <a:t>Rick and Susan Richmond (ODE Standard 4.2.5)</a:t>
            </a:r>
            <a:endParaRPr lang="en-US" sz="700" dirty="0">
              <a:latin typeface="Verdana" pitchFamily="34" charset="0"/>
            </a:endParaRPr>
          </a:p>
        </p:txBody>
      </p:sp>
      <p:sp>
        <p:nvSpPr>
          <p:cNvPr id="14" name="TextBox 13"/>
          <p:cNvSpPr txBox="1"/>
          <p:nvPr/>
        </p:nvSpPr>
        <p:spPr>
          <a:xfrm>
            <a:off x="5791200" y="7010400"/>
            <a:ext cx="2438400" cy="200055"/>
          </a:xfrm>
          <a:prstGeom prst="rect">
            <a:avLst/>
          </a:prstGeom>
          <a:noFill/>
        </p:spPr>
        <p:txBody>
          <a:bodyPr wrap="square" rtlCol="0">
            <a:spAutoFit/>
          </a:bodyPr>
          <a:lstStyle/>
          <a:p>
            <a:r>
              <a:rPr lang="en-US" sz="700" dirty="0" smtClean="0">
                <a:latin typeface="Verdana" pitchFamily="34" charset="0"/>
              </a:rPr>
              <a:t>Rick and Susan Richmond (ODE Standard 4.2.5)</a:t>
            </a:r>
            <a:endParaRPr lang="en-US" sz="700" dirty="0">
              <a:latin typeface="Verdana" pitchFamily="34"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19175"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19175"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2422</TotalTime>
  <Words>949</Words>
  <Application>Microsoft Office PowerPoint</Application>
  <PresentationFormat>Custom</PresentationFormat>
  <Paragraphs>336</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Default Design</vt:lpstr>
      <vt:lpstr>Slide 1</vt:lpstr>
      <vt:lpstr>Slide 2</vt:lpstr>
      <vt:lpstr>Slide 3</vt:lpstr>
      <vt:lpstr>Slide 4</vt:lpstr>
      <vt:lpstr>Slide 5</vt:lpstr>
      <vt:lpstr>Slide 6</vt:lpstr>
    </vt:vector>
  </TitlesOfParts>
  <Company>Merix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rickr</dc:creator>
  <cp:lastModifiedBy>Rick Richmond</cp:lastModifiedBy>
  <cp:revision>502</cp:revision>
  <dcterms:created xsi:type="dcterms:W3CDTF">2010-03-15T16:13:22Z</dcterms:created>
  <dcterms:modified xsi:type="dcterms:W3CDTF">2012-01-25T02:19:32Z</dcterms:modified>
</cp:coreProperties>
</file>