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19" autoAdjust="0"/>
    <p:restoredTop sz="94638"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523220"/>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Numbers &amp; Operations</a:t>
            </a:r>
          </a:p>
          <a:p>
            <a:pPr algn="ctr" defTabSz="1017588">
              <a:defRPr/>
            </a:pPr>
            <a:r>
              <a:rPr lang="en-US" sz="1200" dirty="0" smtClean="0">
                <a:effectLst>
                  <a:outerShdw blurRad="38100" dist="38100" dir="2700000" algn="tl">
                    <a:srgbClr val="C0C0C0"/>
                  </a:outerShdw>
                </a:effectLst>
                <a:latin typeface="Verdana" pitchFamily="34" charset="0"/>
              </a:rPr>
              <a:t>(Multiplying Multi-Digit Whole Numbers)</a:t>
            </a:r>
            <a:endParaRPr lang="en-US" sz="1200" dirty="0" smtClean="0">
              <a:latin typeface="Verdana" pitchFamily="34" charset="0"/>
            </a:endParaRP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3622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[4.2.4]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8288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#6</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838200" y="15240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[4.2.4)</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533400" y="3124200"/>
            <a:ext cx="4343400" cy="1169551"/>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endParaRPr lang="en-US" sz="1000" b="1"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4.2.4</a:t>
            </a:r>
          </a:p>
          <a:p>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What are the steps for multiplying larger numbers?</a:t>
            </a:r>
          </a:p>
          <a:p>
            <a:pPr marL="228600" indent="-228600">
              <a:buFont typeface="+mj-lt"/>
              <a:buAutoNum type="arabicPeriod"/>
            </a:pPr>
            <a:endParaRPr lang="en-US" sz="1000" dirty="0" smtClean="0">
              <a:latin typeface="Verdana" pitchFamily="34" charset="0"/>
            </a:endParaRPr>
          </a:p>
        </p:txBody>
      </p:sp>
      <p:sp>
        <p:nvSpPr>
          <p:cNvPr id="18" name="TextBox 17"/>
          <p:cNvSpPr txBox="1"/>
          <p:nvPr/>
        </p:nvSpPr>
        <p:spPr>
          <a:xfrm>
            <a:off x="533400" y="609600"/>
            <a:ext cx="4419600" cy="861774"/>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4</a:t>
            </a:r>
            <a:r>
              <a:rPr lang="en-US" sz="1200" i="1" baseline="30000" dirty="0" smtClean="0">
                <a:latin typeface="Verdana" pitchFamily="34" charset="0"/>
              </a:rPr>
              <a:t>th</a:t>
            </a:r>
            <a:r>
              <a:rPr lang="en-US" sz="1200" i="1" dirty="0" smtClean="0">
                <a:latin typeface="Verdana" pitchFamily="34" charset="0"/>
              </a:rPr>
              <a:t> Grade all standards in</a:t>
            </a:r>
            <a:r>
              <a:rPr lang="en-US" sz="1200" b="1" i="1" u="sng" dirty="0" smtClean="0">
                <a:latin typeface="Verdana" pitchFamily="34" charset="0"/>
              </a:rPr>
              <a:t> 4.2.4 </a:t>
            </a:r>
            <a:r>
              <a:rPr lang="en-US" sz="1200" i="1" dirty="0" smtClean="0">
                <a:latin typeface="Verdana" pitchFamily="34" charset="0"/>
              </a:rPr>
              <a:t>(multiplying  multi-digit whole numbers with justification of place value )will be assessed in 2010-2011.  </a:t>
            </a:r>
            <a:endParaRPr lang="en-US" sz="1400" b="1" i="1" dirty="0">
              <a:effectLst>
                <a:outerShdw blurRad="38100" dist="38100" dir="2700000" algn="tl">
                  <a:srgbClr val="000000">
                    <a:alpha val="43137"/>
                  </a:srgbClr>
                </a:outerShdw>
              </a:effectLst>
              <a:latin typeface="Verdana" pitchFamily="34" charset="0"/>
            </a:endParaRPr>
          </a:p>
        </p:txBody>
      </p:sp>
      <p:sp>
        <p:nvSpPr>
          <p:cNvPr id="15" name="TextBox 14"/>
          <p:cNvSpPr txBox="1"/>
          <p:nvPr/>
        </p:nvSpPr>
        <p:spPr>
          <a:xfrm>
            <a:off x="609600" y="54864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graphicFrame>
        <p:nvGraphicFramePr>
          <p:cNvPr id="19" name="Table 18"/>
          <p:cNvGraphicFramePr>
            <a:graphicFrameLocks noGrp="1"/>
          </p:cNvGraphicFramePr>
          <p:nvPr/>
        </p:nvGraphicFramePr>
        <p:xfrm>
          <a:off x="5715000" y="3048000"/>
          <a:ext cx="3810000" cy="3326130"/>
        </p:xfrm>
        <a:graphic>
          <a:graphicData uri="http://schemas.openxmlformats.org/drawingml/2006/table">
            <a:tbl>
              <a:tblPr/>
              <a:tblGrid>
                <a:gridCol w="3810000"/>
              </a:tblGrid>
              <a:tr h="466725">
                <a:tc>
                  <a:txBody>
                    <a:bodyPr/>
                    <a:lstStyle/>
                    <a:p>
                      <a:pPr algn="l" fontAlgn="t"/>
                      <a:r>
                        <a:rPr lang="en-US" sz="900" b="1" i="0" u="sng" strike="noStrike" dirty="0" smtClean="0">
                          <a:solidFill>
                            <a:srgbClr val="000000"/>
                          </a:solidFill>
                          <a:latin typeface="Calibri"/>
                        </a:rPr>
                        <a:t>NUMBERS</a:t>
                      </a:r>
                      <a:r>
                        <a:rPr lang="en-US" sz="900" b="1" i="0" u="sng" strike="noStrike" baseline="0" dirty="0" smtClean="0">
                          <a:solidFill>
                            <a:srgbClr val="000000"/>
                          </a:solidFill>
                          <a:latin typeface="Calibri"/>
                        </a:rPr>
                        <a:t> AND OPERATIONS</a:t>
                      </a:r>
                      <a:r>
                        <a:rPr lang="en-US" sz="900" b="0" i="0" u="none" strike="noStrike" baseline="0" dirty="0" smtClean="0">
                          <a:solidFill>
                            <a:srgbClr val="000000"/>
                          </a:solidFill>
                          <a:latin typeface="Calibri"/>
                        </a:rPr>
                        <a:t>:  Develop fluency with multiplication facts and related division facts, and with multi-digit whole number multiplication.</a:t>
                      </a:r>
                      <a:endParaRPr lang="en-US" sz="900" b="0"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25">
                <a:tc>
                  <a:txBody>
                    <a:bodyPr/>
                    <a:lstStyle/>
                    <a:p>
                      <a:pPr algn="l" fontAlgn="t"/>
                      <a:r>
                        <a:rPr lang="en-US" sz="800" b="0" i="0" u="sng" strike="noStrike" dirty="0">
                          <a:solidFill>
                            <a:srgbClr val="000000"/>
                          </a:solidFill>
                          <a:latin typeface="Calibri"/>
                        </a:rPr>
                        <a:t>4.2.1 </a:t>
                      </a:r>
                      <a:r>
                        <a:rPr lang="en-US" sz="800" b="0" i="0" u="none" strike="noStrike" dirty="0">
                          <a:solidFill>
                            <a:srgbClr val="000000"/>
                          </a:solidFill>
                          <a:latin typeface="Calibri"/>
                        </a:rPr>
                        <a:t> Apply with fluency multiplication facts to 10 times 10 and related division facts</a:t>
                      </a:r>
                      <a:r>
                        <a:rPr lang="en-US" sz="800" b="0" i="0" u="none" strike="noStrike" dirty="0" smtClean="0">
                          <a:solidFill>
                            <a:srgbClr val="000000"/>
                          </a:solidFill>
                          <a:latin typeface="Calibri"/>
                        </a:rPr>
                        <a:t>.  (NEW,</a:t>
                      </a:r>
                      <a:r>
                        <a:rPr lang="en-US" sz="800" b="0" i="0" u="none" strike="noStrike" baseline="0" dirty="0" smtClean="0">
                          <a:solidFill>
                            <a:srgbClr val="000000"/>
                          </a:solidFill>
                          <a:latin typeface="Calibri"/>
                        </a:rPr>
                        <a:t> NOT PRESENT IN FORMER STANDARDS)…</a:t>
                      </a:r>
                      <a:endParaRPr lang="en-US" sz="800" b="0"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l" fontAlgn="t"/>
                      <a:r>
                        <a:rPr lang="en-US" sz="800" b="0" i="0" u="sng" strike="noStrike" dirty="0">
                          <a:solidFill>
                            <a:srgbClr val="000000"/>
                          </a:solidFill>
                          <a:latin typeface="Calibri"/>
                        </a:rPr>
                        <a:t>4.2.2 </a:t>
                      </a:r>
                      <a:r>
                        <a:rPr lang="en-US" sz="800" b="0" i="0" u="none" strike="noStrike" dirty="0">
                          <a:solidFill>
                            <a:srgbClr val="000000"/>
                          </a:solidFill>
                          <a:latin typeface="Calibri"/>
                        </a:rPr>
                        <a:t> Apply understanding of models for multiplication ( e.g., equal-sized groups, arrays, area models, equal intervals on the number line ), place value, and properties of operations </a:t>
                      </a:r>
                      <a:r>
                        <a:rPr lang="en-US" sz="800" b="0" i="0" u="none" strike="noStrike" dirty="0" smtClean="0">
                          <a:solidFill>
                            <a:srgbClr val="000000"/>
                          </a:solidFill>
                          <a:latin typeface="Calibri"/>
                        </a:rPr>
                        <a:t> </a:t>
                      </a:r>
                    </a:p>
                    <a:p>
                      <a:pPr algn="l" fontAlgn="t"/>
                      <a:r>
                        <a:rPr lang="en-US" sz="800" b="0" i="0" u="none" strike="noStrike" dirty="0" smtClean="0">
                          <a:solidFill>
                            <a:srgbClr val="000000"/>
                          </a:solidFill>
                          <a:latin typeface="Calibri"/>
                        </a:rPr>
                        <a:t>( </a:t>
                      </a:r>
                      <a:r>
                        <a:rPr lang="en-US" sz="800" b="0" i="0" u="none" strike="noStrike" dirty="0">
                          <a:solidFill>
                            <a:srgbClr val="000000"/>
                          </a:solidFill>
                          <a:latin typeface="Calibri"/>
                        </a:rPr>
                        <a:t>commutative, associative, and distributive).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00">
                <a:tc>
                  <a:txBody>
                    <a:bodyPr/>
                    <a:lstStyle/>
                    <a:p>
                      <a:pPr algn="l" fontAlgn="t"/>
                      <a:r>
                        <a:rPr lang="en-US" sz="1000" b="0" i="0" u="none" strike="noStrike" dirty="0">
                          <a:solidFill>
                            <a:srgbClr val="000000"/>
                          </a:solidFill>
                          <a:latin typeface="Calibri"/>
                        </a:rPr>
                        <a:t>4.2.3  Select and use appropriate estimation strategies for multiplication (e.g., use benchmarks, overestimate, </a:t>
                      </a:r>
                      <a:r>
                        <a:rPr lang="en-US" sz="1000" b="0" i="0" u="none" strike="noStrike" dirty="0" smtClean="0">
                          <a:solidFill>
                            <a:srgbClr val="000000"/>
                          </a:solidFill>
                          <a:latin typeface="Calibri"/>
                        </a:rPr>
                        <a:t>underestimate, </a:t>
                      </a:r>
                      <a:r>
                        <a:rPr lang="en-US" sz="1000" b="0" i="0" u="none" strike="noStrike" dirty="0">
                          <a:solidFill>
                            <a:srgbClr val="000000"/>
                          </a:solidFill>
                          <a:latin typeface="Calibri"/>
                        </a:rPr>
                        <a:t>round) to calculate mentally based on the problem situation when computing with whole numbers</a:t>
                      </a:r>
                      <a:r>
                        <a:rPr lang="en-US" sz="1000" b="0" i="0" u="none" strike="noStrike" dirty="0" smtClean="0">
                          <a:solidFill>
                            <a:srgbClr val="000000"/>
                          </a:solidFill>
                          <a:latin typeface="Calibri"/>
                        </a:rPr>
                        <a:t>.</a:t>
                      </a:r>
                      <a:endParaRPr lang="en-US" sz="1000" b="0"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l" fontAlgn="t"/>
                      <a:r>
                        <a:rPr lang="en-US" sz="1400" b="1" i="0" u="none" strike="noStrike" dirty="0">
                          <a:solidFill>
                            <a:srgbClr val="000000"/>
                          </a:solidFill>
                          <a:effectLst>
                            <a:outerShdw blurRad="38100" dist="38100" dir="2700000" algn="tl">
                              <a:srgbClr val="000000">
                                <a:alpha val="43137"/>
                              </a:srgbClr>
                            </a:outerShdw>
                          </a:effectLst>
                          <a:latin typeface="Calibri"/>
                        </a:rPr>
                        <a:t>4.2.4  Develop and use accurate, efficient and generalizable methods to multiply multi-digit whole numbers.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l" fontAlgn="t"/>
                      <a:r>
                        <a:rPr lang="en-US" sz="800" b="0" i="0" u="none" strike="noStrike" dirty="0">
                          <a:solidFill>
                            <a:srgbClr val="000000"/>
                          </a:solidFill>
                          <a:latin typeface="Calibri"/>
                        </a:rPr>
                        <a:t>4.2.5  Develop fluency with efficient procedures for multiplying multi-digit whole numbers and justify why the procedures work on the basis of place value and number properties.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0" name="Rectangle 19"/>
          <p:cNvSpPr/>
          <p:nvPr/>
        </p:nvSpPr>
        <p:spPr>
          <a:xfrm>
            <a:off x="685800" y="2433935"/>
            <a:ext cx="4114800" cy="461665"/>
          </a:xfrm>
          <a:prstGeom prst="rect">
            <a:avLst/>
          </a:prstGeom>
          <a:ln>
            <a:solidFill>
              <a:schemeClr val="tx1"/>
            </a:solidFill>
          </a:ln>
        </p:spPr>
        <p:txBody>
          <a:bodyPr wrap="square">
            <a:spAutoFit/>
          </a:bodyPr>
          <a:lstStyle/>
          <a:p>
            <a:pPr fontAlgn="t"/>
            <a:r>
              <a:rPr lang="en-US" sz="1200" b="1" u="sng" dirty="0" smtClean="0">
                <a:solidFill>
                  <a:srgbClr val="000000"/>
                </a:solidFill>
                <a:effectLst>
                  <a:outerShdw blurRad="38100" dist="38100" dir="2700000" algn="tl">
                    <a:srgbClr val="000000">
                      <a:alpha val="43137"/>
                    </a:srgbClr>
                  </a:outerShdw>
                </a:effectLst>
                <a:latin typeface="Calibri"/>
              </a:rPr>
              <a:t>4.2.4</a:t>
            </a:r>
            <a:r>
              <a:rPr lang="en-US" sz="1200" b="1" dirty="0" smtClean="0">
                <a:solidFill>
                  <a:srgbClr val="000000"/>
                </a:solidFill>
                <a:effectLst>
                  <a:outerShdw blurRad="38100" dist="38100" dir="2700000" algn="tl">
                    <a:srgbClr val="000000">
                      <a:alpha val="43137"/>
                    </a:srgbClr>
                  </a:outerShdw>
                </a:effectLst>
                <a:latin typeface="Calibri"/>
              </a:rPr>
              <a:t>  Develop and use accurate, efficient and generalizable methods to multiply multi-digit whole numbers.</a:t>
            </a:r>
            <a:endParaRPr lang="en-US" sz="1200" b="1" dirty="0">
              <a:solidFill>
                <a:srgbClr val="000000"/>
              </a:solidFill>
              <a:effectLst>
                <a:outerShdw blurRad="38100" dist="38100" dir="2700000" algn="tl">
                  <a:srgbClr val="000000">
                    <a:alpha val="43137"/>
                  </a:srgbClr>
                </a:outerShdw>
              </a:effectLst>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91200" y="5257800"/>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762000" y="5394573"/>
            <a:ext cx="38862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685800" y="7086600"/>
            <a:ext cx="3962400" cy="200055"/>
          </a:xfrm>
          <a:prstGeom prst="rect">
            <a:avLst/>
          </a:prstGeom>
          <a:noFill/>
        </p:spPr>
        <p:txBody>
          <a:bodyPr wrap="square" rtlCol="0">
            <a:spAutoFit/>
          </a:bodyPr>
          <a:lstStyle/>
          <a:p>
            <a:r>
              <a:rPr lang="en-US" sz="700" dirty="0" smtClean="0">
                <a:latin typeface="Verdana" pitchFamily="34" charset="0"/>
              </a:rPr>
              <a:t>Oregon Released Test Sample 2008-2010 ODE Standard 4.2.4</a:t>
            </a:r>
            <a:endParaRPr lang="en-US" sz="700" dirty="0">
              <a:latin typeface="Verdana" pitchFamily="34" charset="0"/>
            </a:endParaRPr>
          </a:p>
        </p:txBody>
      </p:sp>
      <p:sp>
        <p:nvSpPr>
          <p:cNvPr id="25" name="TextBox 24"/>
          <p:cNvSpPr txBox="1"/>
          <p:nvPr/>
        </p:nvSpPr>
        <p:spPr>
          <a:xfrm>
            <a:off x="5867400" y="7086600"/>
            <a:ext cx="3581400" cy="200055"/>
          </a:xfrm>
          <a:prstGeom prst="rect">
            <a:avLst/>
          </a:prstGeom>
          <a:noFill/>
        </p:spPr>
        <p:txBody>
          <a:bodyPr wrap="square" rtlCol="0">
            <a:spAutoFit/>
          </a:bodyPr>
          <a:lstStyle/>
          <a:p>
            <a:r>
              <a:rPr lang="en-US" sz="700" dirty="0" smtClean="0">
                <a:latin typeface="Verdana" pitchFamily="34" charset="0"/>
              </a:rPr>
              <a:t>Ohio State Released Test 2009  (ODE Standard 4.2.4)</a:t>
            </a:r>
            <a:endParaRPr lang="en-US" sz="700" dirty="0">
              <a:latin typeface="Verdana" pitchFamily="34" charset="0"/>
            </a:endParaRPr>
          </a:p>
        </p:txBody>
      </p:sp>
      <p:sp>
        <p:nvSpPr>
          <p:cNvPr id="16" name="Rectangle 15"/>
          <p:cNvSpPr/>
          <p:nvPr/>
        </p:nvSpPr>
        <p:spPr>
          <a:xfrm>
            <a:off x="533400" y="381000"/>
            <a:ext cx="4267200" cy="3231654"/>
          </a:xfrm>
          <a:prstGeom prst="rect">
            <a:avLst/>
          </a:prstGeom>
        </p:spPr>
        <p:txBody>
          <a:bodyPr wrap="square">
            <a:spAutoFit/>
          </a:bodyPr>
          <a:lstStyle/>
          <a:p>
            <a:pPr marL="228600" indent="-228600">
              <a:buFont typeface="+mj-lt"/>
              <a:buAutoNum type="arabicPeriod"/>
            </a:pPr>
            <a:r>
              <a:rPr lang="en-US" sz="1200" dirty="0" smtClean="0">
                <a:latin typeface="Verdana" pitchFamily="34" charset="0"/>
              </a:rPr>
              <a:t>Lucy has 6 bags. She wants each bag to have 179 pieces of candy in it. </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How many pieces of candy does Lucy need?</a:t>
            </a:r>
          </a:p>
          <a:p>
            <a:endParaRPr lang="en-US" sz="1200" dirty="0" smtClean="0">
              <a:latin typeface="Verdana" pitchFamily="34" charset="0"/>
            </a:endParaRPr>
          </a:p>
          <a:p>
            <a:endParaRPr lang="en-US" sz="1200" dirty="0" smtClean="0">
              <a:latin typeface="Verdana" pitchFamily="34" charset="0"/>
            </a:endParaRPr>
          </a:p>
          <a:p>
            <a:pPr marL="688975" indent="-296863">
              <a:buFont typeface="+mj-lt"/>
              <a:buAutoNum type="alphaUcPeriod"/>
            </a:pPr>
            <a:r>
              <a:rPr lang="en-US" sz="1200" dirty="0" smtClean="0">
                <a:latin typeface="Verdana" pitchFamily="34" charset="0"/>
              </a:rPr>
              <a:t>185</a:t>
            </a:r>
          </a:p>
          <a:p>
            <a:pPr marL="688975" indent="-296863">
              <a:buFont typeface="+mj-lt"/>
              <a:buAutoNum type="alphaUcPeriod"/>
            </a:pPr>
            <a:endParaRPr lang="en-US" sz="1200" dirty="0" smtClean="0">
              <a:latin typeface="Verdana" pitchFamily="34" charset="0"/>
            </a:endParaRPr>
          </a:p>
          <a:p>
            <a:pPr marL="688975" indent="-296863">
              <a:buFont typeface="+mj-lt"/>
              <a:buAutoNum type="alphaUcPeriod"/>
            </a:pPr>
            <a:endParaRPr lang="en-US" sz="1200" dirty="0" smtClean="0">
              <a:latin typeface="Verdana" pitchFamily="34" charset="0"/>
            </a:endParaRPr>
          </a:p>
          <a:p>
            <a:pPr marL="688975" indent="-296863">
              <a:buFont typeface="+mj-lt"/>
              <a:buAutoNum type="alphaUcPeriod"/>
            </a:pPr>
            <a:r>
              <a:rPr lang="en-US" sz="1200" dirty="0" smtClean="0">
                <a:latin typeface="Verdana" pitchFamily="34" charset="0"/>
              </a:rPr>
              <a:t>624</a:t>
            </a:r>
          </a:p>
          <a:p>
            <a:pPr marL="688975" indent="-296863">
              <a:buFont typeface="+mj-lt"/>
              <a:buAutoNum type="alphaUcPeriod"/>
            </a:pPr>
            <a:endParaRPr lang="en-US" sz="1200" dirty="0" smtClean="0">
              <a:latin typeface="Verdana" pitchFamily="34" charset="0"/>
            </a:endParaRPr>
          </a:p>
          <a:p>
            <a:pPr marL="688975" indent="-296863">
              <a:buFont typeface="+mj-lt"/>
              <a:buAutoNum type="alphaUcPeriod"/>
            </a:pPr>
            <a:endParaRPr lang="en-US" sz="1200" dirty="0" smtClean="0">
              <a:latin typeface="Verdana" pitchFamily="34" charset="0"/>
            </a:endParaRPr>
          </a:p>
          <a:p>
            <a:pPr marL="688975" indent="-296863">
              <a:buFont typeface="+mj-lt"/>
              <a:buAutoNum type="alphaUcPeriod"/>
            </a:pPr>
            <a:r>
              <a:rPr lang="en-US" sz="1200" dirty="0" smtClean="0">
                <a:latin typeface="Verdana" pitchFamily="34" charset="0"/>
              </a:rPr>
              <a:t>1074</a:t>
            </a:r>
          </a:p>
          <a:p>
            <a:pPr marL="688975" indent="-296863">
              <a:buFont typeface="+mj-lt"/>
              <a:buAutoNum type="alphaUcPeriod"/>
            </a:pPr>
            <a:endParaRPr lang="en-US" sz="1200" dirty="0" smtClean="0">
              <a:latin typeface="Verdana" pitchFamily="34" charset="0"/>
            </a:endParaRPr>
          </a:p>
          <a:p>
            <a:pPr marL="688975" indent="-296863">
              <a:buFont typeface="+mj-lt"/>
              <a:buAutoNum type="alphaUcPeriod"/>
            </a:pPr>
            <a:endParaRPr lang="en-US" sz="1200" dirty="0" smtClean="0">
              <a:latin typeface="Verdana" pitchFamily="34" charset="0"/>
            </a:endParaRPr>
          </a:p>
          <a:p>
            <a:pPr marL="688975" indent="-296863">
              <a:buFont typeface="+mj-lt"/>
              <a:buAutoNum type="alphaUcPeriod"/>
            </a:pPr>
            <a:r>
              <a:rPr lang="en-US" sz="1200" dirty="0" smtClean="0">
                <a:latin typeface="Verdana" pitchFamily="34" charset="0"/>
              </a:rPr>
              <a:t>1084</a:t>
            </a:r>
            <a:endParaRPr lang="en-US" sz="1200" dirty="0">
              <a:latin typeface="Verdana" pitchFamily="34" charset="0"/>
            </a:endParaRPr>
          </a:p>
        </p:txBody>
      </p:sp>
      <p:sp>
        <p:nvSpPr>
          <p:cNvPr id="10" name="TextBox 9"/>
          <p:cNvSpPr txBox="1"/>
          <p:nvPr/>
        </p:nvSpPr>
        <p:spPr>
          <a:xfrm>
            <a:off x="5638800" y="609600"/>
            <a:ext cx="3886200" cy="3970318"/>
          </a:xfrm>
          <a:prstGeom prst="rect">
            <a:avLst/>
          </a:prstGeom>
          <a:noFill/>
        </p:spPr>
        <p:txBody>
          <a:bodyPr wrap="square" rtlCol="0">
            <a:spAutoFit/>
          </a:bodyPr>
          <a:lstStyle/>
          <a:p>
            <a:pPr marL="406400" indent="-406400">
              <a:buFont typeface="+mj-lt"/>
              <a:buAutoNum type="arabicPeriod" startAt="10"/>
            </a:pPr>
            <a:r>
              <a:rPr lang="en-US" sz="1200" dirty="0" smtClean="0">
                <a:latin typeface="Verdana" pitchFamily="34" charset="0"/>
              </a:rPr>
              <a:t>The 4</a:t>
            </a:r>
            <a:r>
              <a:rPr lang="en-US" sz="1200" baseline="30000" dirty="0" smtClean="0">
                <a:latin typeface="Verdana" pitchFamily="34" charset="0"/>
              </a:rPr>
              <a:t>th</a:t>
            </a:r>
            <a:r>
              <a:rPr lang="en-US" sz="1200" dirty="0" smtClean="0">
                <a:latin typeface="Verdana" pitchFamily="34" charset="0"/>
              </a:rPr>
              <a:t> grade class is selling T-shirts.  The table shows the number of each type of T-shirts the class sold.</a:t>
            </a:r>
          </a:p>
          <a:p>
            <a:pPr marL="406400" indent="-406400"/>
            <a:endParaRPr lang="en-US" sz="1200" dirty="0" smtClean="0">
              <a:latin typeface="Verdana" pitchFamily="34" charset="0"/>
            </a:endParaRPr>
          </a:p>
          <a:p>
            <a:pPr marL="406400" indent="-406400"/>
            <a:endParaRPr lang="en-US" sz="1200" dirty="0" smtClean="0">
              <a:latin typeface="Verdana" pitchFamily="34" charset="0"/>
            </a:endParaRPr>
          </a:p>
          <a:p>
            <a:pPr marL="406400" indent="-406400"/>
            <a:endParaRPr lang="en-US" sz="1200" dirty="0" smtClean="0">
              <a:latin typeface="Verdana" pitchFamily="34" charset="0"/>
            </a:endParaRPr>
          </a:p>
          <a:p>
            <a:pPr marL="406400" indent="-406400"/>
            <a:endParaRPr lang="en-US" sz="1200" dirty="0" smtClean="0">
              <a:latin typeface="Verdana" pitchFamily="34" charset="0"/>
            </a:endParaRPr>
          </a:p>
          <a:p>
            <a:pPr marL="406400" indent="-406400"/>
            <a:endParaRPr lang="en-US" sz="1200" dirty="0" smtClean="0">
              <a:latin typeface="Verdana" pitchFamily="34" charset="0"/>
            </a:endParaRPr>
          </a:p>
          <a:p>
            <a:pPr marL="406400" indent="-406400"/>
            <a:endParaRPr lang="en-US" sz="1200" dirty="0" smtClean="0">
              <a:latin typeface="Verdana" pitchFamily="34" charset="0"/>
            </a:endParaRPr>
          </a:p>
          <a:p>
            <a:pPr marL="3175" indent="-3175"/>
            <a:r>
              <a:rPr lang="en-US" sz="1100" dirty="0" smtClean="0">
                <a:latin typeface="Verdana" pitchFamily="34" charset="0"/>
              </a:rPr>
              <a:t>Short-sleeve shirts were sold for $8.00 each and long-sleeve shirts were sold for $12.00 each.</a:t>
            </a:r>
          </a:p>
          <a:p>
            <a:pPr marL="3175" indent="-3175"/>
            <a:endParaRPr lang="en-US" sz="1100" dirty="0" smtClean="0">
              <a:latin typeface="Verdana" pitchFamily="34" charset="0"/>
            </a:endParaRPr>
          </a:p>
          <a:p>
            <a:pPr marL="3175" indent="-3175"/>
            <a:r>
              <a:rPr lang="en-US" sz="1100" dirty="0" smtClean="0">
                <a:latin typeface="Verdana" pitchFamily="34" charset="0"/>
              </a:rPr>
              <a:t>How much money did the class collect?</a:t>
            </a:r>
          </a:p>
          <a:p>
            <a:pPr marL="3175" indent="-3175"/>
            <a:endParaRPr lang="en-US" sz="1100" dirty="0" smtClean="0">
              <a:latin typeface="Verdana" pitchFamily="34" charset="0"/>
            </a:endParaRPr>
          </a:p>
          <a:p>
            <a:pPr marL="631825" indent="-346075">
              <a:buFont typeface="+mj-lt"/>
              <a:buAutoNum type="alphaUcPeriod"/>
            </a:pPr>
            <a:r>
              <a:rPr lang="en-US" sz="1100" dirty="0" smtClean="0">
                <a:latin typeface="Verdana" pitchFamily="34" charset="0"/>
              </a:rPr>
              <a:t>$62</a:t>
            </a:r>
          </a:p>
          <a:p>
            <a:pPr marL="631825" indent="-346075">
              <a:buFont typeface="+mj-lt"/>
              <a:buAutoNum type="alphaUcPeriod"/>
            </a:pPr>
            <a:endParaRPr lang="en-US" sz="1100" dirty="0" smtClean="0">
              <a:latin typeface="Verdana" pitchFamily="34" charset="0"/>
            </a:endParaRPr>
          </a:p>
          <a:p>
            <a:pPr marL="631825" indent="-346075">
              <a:buFont typeface="+mj-lt"/>
              <a:buAutoNum type="alphaUcPeriod"/>
            </a:pPr>
            <a:r>
              <a:rPr lang="en-US" sz="1100" dirty="0" smtClean="0">
                <a:latin typeface="Verdana" pitchFamily="34" charset="0"/>
              </a:rPr>
              <a:t>$216</a:t>
            </a:r>
          </a:p>
          <a:p>
            <a:pPr marL="631825" indent="-346075">
              <a:buFont typeface="+mj-lt"/>
              <a:buAutoNum type="alphaUcPeriod"/>
            </a:pPr>
            <a:endParaRPr lang="en-US" sz="1100" dirty="0" smtClean="0">
              <a:latin typeface="Verdana" pitchFamily="34" charset="0"/>
            </a:endParaRPr>
          </a:p>
          <a:p>
            <a:pPr marL="631825" indent="-346075">
              <a:buFont typeface="+mj-lt"/>
              <a:buAutoNum type="alphaUcPeriod"/>
            </a:pPr>
            <a:r>
              <a:rPr lang="en-US" sz="1100" dirty="0" smtClean="0">
                <a:latin typeface="Verdana" pitchFamily="34" charset="0"/>
              </a:rPr>
              <a:t>$396</a:t>
            </a:r>
          </a:p>
          <a:p>
            <a:pPr marL="631825" indent="-346075">
              <a:buFont typeface="+mj-lt"/>
              <a:buAutoNum type="alphaUcPeriod"/>
            </a:pPr>
            <a:endParaRPr lang="en-US" sz="1100" dirty="0" smtClean="0">
              <a:latin typeface="Verdana" pitchFamily="34" charset="0"/>
            </a:endParaRPr>
          </a:p>
          <a:p>
            <a:pPr marL="631825" indent="-346075">
              <a:buFont typeface="+mj-lt"/>
              <a:buAutoNum type="alphaUcPeriod"/>
            </a:pPr>
            <a:r>
              <a:rPr lang="en-US" sz="1100" dirty="0" smtClean="0">
                <a:latin typeface="Verdana" pitchFamily="34" charset="0"/>
              </a:rPr>
              <a:t>$444</a:t>
            </a:r>
          </a:p>
          <a:p>
            <a:pPr marL="3175" indent="-3175"/>
            <a:endParaRPr lang="en-US" sz="1200" dirty="0">
              <a:latin typeface="Verdana" pitchFamily="34" charset="0"/>
            </a:endParaRPr>
          </a:p>
        </p:txBody>
      </p:sp>
      <p:graphicFrame>
        <p:nvGraphicFramePr>
          <p:cNvPr id="11" name="Table 10"/>
          <p:cNvGraphicFramePr>
            <a:graphicFrameLocks noGrp="1"/>
          </p:cNvGraphicFramePr>
          <p:nvPr/>
        </p:nvGraphicFramePr>
        <p:xfrm>
          <a:off x="6553200" y="1371600"/>
          <a:ext cx="2286000" cy="731520"/>
        </p:xfrm>
        <a:graphic>
          <a:graphicData uri="http://schemas.openxmlformats.org/drawingml/2006/table">
            <a:tbl>
              <a:tblPr firstRow="1" bandRow="1">
                <a:tableStyleId>{5C22544A-7EE6-4342-B048-85BDC9FD1C3A}</a:tableStyleId>
              </a:tblPr>
              <a:tblGrid>
                <a:gridCol w="1066800"/>
                <a:gridCol w="1219200"/>
              </a:tblGrid>
              <a:tr h="304800">
                <a:tc>
                  <a:txBody>
                    <a:bodyPr/>
                    <a:lstStyle/>
                    <a:p>
                      <a:pPr algn="ctr"/>
                      <a:r>
                        <a:rPr lang="en-US" sz="800" dirty="0" smtClean="0">
                          <a:latin typeface="Verdana" pitchFamily="34" charset="0"/>
                        </a:rPr>
                        <a:t>Type of T-Shirt</a:t>
                      </a:r>
                      <a:endParaRPr lang="en-US" sz="800" dirty="0">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800" dirty="0" smtClean="0">
                          <a:latin typeface="Verdana" pitchFamily="34" charset="0"/>
                        </a:rPr>
                        <a:t>Number Sold</a:t>
                      </a:r>
                      <a:endParaRPr lang="en-US" sz="800" dirty="0">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152400">
                <a:tc>
                  <a:txBody>
                    <a:bodyPr/>
                    <a:lstStyle/>
                    <a:p>
                      <a:pPr algn="ctr"/>
                      <a:r>
                        <a:rPr lang="en-US" sz="800" dirty="0" smtClean="0">
                          <a:latin typeface="Verdana" pitchFamily="34" charset="0"/>
                        </a:rPr>
                        <a:t>Short Sleeve</a:t>
                      </a:r>
                      <a:endParaRPr lang="en-US" sz="800" dirty="0">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Verdana" pitchFamily="34" charset="0"/>
                        </a:rPr>
                        <a:t>27</a:t>
                      </a:r>
                      <a:endParaRPr lang="en-US" sz="800" dirty="0">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sz="800" dirty="0" smtClean="0">
                          <a:latin typeface="Verdana" pitchFamily="34" charset="0"/>
                        </a:rPr>
                        <a:t>Long Sleeve</a:t>
                      </a:r>
                      <a:endParaRPr lang="en-US" sz="800" dirty="0">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dirty="0" smtClean="0">
                          <a:latin typeface="Verdana" pitchFamily="34" charset="0"/>
                        </a:rPr>
                        <a:t>15</a:t>
                      </a:r>
                      <a:endParaRPr lang="en-US" sz="800" dirty="0">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685800" y="5791200"/>
            <a:ext cx="4038600" cy="120032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TextBox 10"/>
          <p:cNvSpPr txBox="1"/>
          <p:nvPr/>
        </p:nvSpPr>
        <p:spPr>
          <a:xfrm>
            <a:off x="5638800" y="5791200"/>
            <a:ext cx="3886200" cy="106182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20" name="TextBox 19"/>
          <p:cNvSpPr txBox="1"/>
          <p:nvPr/>
        </p:nvSpPr>
        <p:spPr>
          <a:xfrm>
            <a:off x="5715000" y="7010400"/>
            <a:ext cx="3733800" cy="200055"/>
          </a:xfrm>
          <a:prstGeom prst="rect">
            <a:avLst/>
          </a:prstGeom>
          <a:noFill/>
        </p:spPr>
        <p:txBody>
          <a:bodyPr wrap="square" rtlCol="0">
            <a:spAutoFit/>
          </a:bodyPr>
          <a:lstStyle/>
          <a:p>
            <a:r>
              <a:rPr lang="en-US" sz="700" dirty="0" smtClean="0">
                <a:latin typeface="Verdana" pitchFamily="34" charset="0"/>
              </a:rPr>
              <a:t>Ohio State Released Test 2006 (ODE Standard 4.2.4)</a:t>
            </a:r>
            <a:endParaRPr lang="en-US" sz="700" dirty="0">
              <a:latin typeface="Verdana" pitchFamily="34" charset="0"/>
            </a:endParaRPr>
          </a:p>
        </p:txBody>
      </p:sp>
      <p:sp>
        <p:nvSpPr>
          <p:cNvPr id="10" name="Rectangle 9"/>
          <p:cNvSpPr/>
          <p:nvPr/>
        </p:nvSpPr>
        <p:spPr>
          <a:xfrm>
            <a:off x="685800" y="457200"/>
            <a:ext cx="3733800" cy="3416320"/>
          </a:xfrm>
          <a:prstGeom prst="rect">
            <a:avLst/>
          </a:prstGeom>
        </p:spPr>
        <p:txBody>
          <a:bodyPr wrap="square">
            <a:spAutoFit/>
          </a:bodyPr>
          <a:lstStyle/>
          <a:p>
            <a:pPr marL="228600" indent="-228600">
              <a:buFont typeface="+mj-lt"/>
              <a:buAutoNum type="arabicPeriod" startAt="9"/>
            </a:pPr>
            <a:r>
              <a:rPr lang="en-US" sz="1200" dirty="0" smtClean="0"/>
              <a:t>On the first day of the country fair 725 people bought tickets. On the last day 686 tickets were sold. </a:t>
            </a:r>
          </a:p>
          <a:p>
            <a:endParaRPr lang="en-US" sz="1200" dirty="0" smtClean="0"/>
          </a:p>
          <a:p>
            <a:r>
              <a:rPr lang="en-US" sz="1200" dirty="0" smtClean="0"/>
              <a:t>How many fewer people bought tickets on the last day?</a:t>
            </a:r>
          </a:p>
          <a:p>
            <a:endParaRPr lang="en-US" sz="1200" dirty="0" smtClean="0"/>
          </a:p>
          <a:p>
            <a:endParaRPr lang="en-US" sz="1200" dirty="0" smtClean="0"/>
          </a:p>
          <a:p>
            <a:pPr marL="631825" indent="-346075">
              <a:buFont typeface="+mj-lt"/>
              <a:buAutoNum type="alphaUcPeriod"/>
            </a:pPr>
            <a:r>
              <a:rPr lang="en-US" sz="1200" dirty="0" smtClean="0"/>
              <a:t>179</a:t>
            </a:r>
          </a:p>
          <a:p>
            <a:pPr marL="631825" indent="-346075">
              <a:buFont typeface="+mj-lt"/>
              <a:buAutoNum type="alphaUcPeriod"/>
            </a:pPr>
            <a:endParaRPr lang="en-US" sz="1200" dirty="0" smtClean="0"/>
          </a:p>
          <a:p>
            <a:pPr marL="631825" indent="-346075">
              <a:buFont typeface="+mj-lt"/>
              <a:buAutoNum type="alphaUcPeriod"/>
            </a:pPr>
            <a:endParaRPr lang="en-US" sz="1200" dirty="0" smtClean="0"/>
          </a:p>
          <a:p>
            <a:pPr marL="631825" indent="-346075">
              <a:buFont typeface="+mj-lt"/>
              <a:buAutoNum type="alphaUcPeriod"/>
            </a:pPr>
            <a:r>
              <a:rPr lang="en-US" sz="1200" dirty="0" smtClean="0"/>
              <a:t>161</a:t>
            </a:r>
          </a:p>
          <a:p>
            <a:pPr marL="631825" indent="-346075">
              <a:buFont typeface="+mj-lt"/>
              <a:buAutoNum type="alphaUcPeriod"/>
            </a:pPr>
            <a:endParaRPr lang="en-US" sz="1200" dirty="0" smtClean="0"/>
          </a:p>
          <a:p>
            <a:pPr marL="631825" indent="-346075">
              <a:buFont typeface="+mj-lt"/>
              <a:buAutoNum type="alphaUcPeriod"/>
            </a:pPr>
            <a:endParaRPr lang="en-US" sz="1200" dirty="0" smtClean="0"/>
          </a:p>
          <a:p>
            <a:pPr marL="631825" indent="-346075">
              <a:buFont typeface="+mj-lt"/>
              <a:buAutoNum type="alphaUcPeriod"/>
            </a:pPr>
            <a:r>
              <a:rPr lang="en-US" sz="1200" dirty="0" smtClean="0"/>
              <a:t>49</a:t>
            </a:r>
          </a:p>
          <a:p>
            <a:pPr marL="631825" indent="-346075">
              <a:buFont typeface="+mj-lt"/>
              <a:buAutoNum type="alphaUcPeriod"/>
            </a:pPr>
            <a:endParaRPr lang="en-US" sz="1200" dirty="0" smtClean="0"/>
          </a:p>
          <a:p>
            <a:pPr marL="631825" indent="-346075">
              <a:buFont typeface="+mj-lt"/>
              <a:buAutoNum type="alphaUcPeriod"/>
            </a:pPr>
            <a:endParaRPr lang="en-US" sz="1200" dirty="0" smtClean="0"/>
          </a:p>
          <a:p>
            <a:pPr marL="631825" indent="-346075">
              <a:buFont typeface="+mj-lt"/>
              <a:buAutoNum type="alphaUcPeriod"/>
            </a:pPr>
            <a:r>
              <a:rPr lang="en-US" sz="1200" dirty="0" smtClean="0"/>
              <a:t>39</a:t>
            </a:r>
            <a:endParaRPr lang="en-US" sz="1200" dirty="0"/>
          </a:p>
        </p:txBody>
      </p:sp>
      <p:sp>
        <p:nvSpPr>
          <p:cNvPr id="12" name="TextBox 11"/>
          <p:cNvSpPr txBox="1"/>
          <p:nvPr/>
        </p:nvSpPr>
        <p:spPr>
          <a:xfrm>
            <a:off x="685800" y="7086600"/>
            <a:ext cx="4114800" cy="200055"/>
          </a:xfrm>
          <a:prstGeom prst="rect">
            <a:avLst/>
          </a:prstGeom>
          <a:noFill/>
        </p:spPr>
        <p:txBody>
          <a:bodyPr wrap="square" rtlCol="0">
            <a:spAutoFit/>
          </a:bodyPr>
          <a:lstStyle/>
          <a:p>
            <a:r>
              <a:rPr lang="en-US" sz="700" dirty="0" smtClean="0">
                <a:latin typeface="Verdana" pitchFamily="34" charset="0"/>
              </a:rPr>
              <a:t>Oregon Item Difficulty Sample 2008-2010 ODE Standard 4.2.4</a:t>
            </a:r>
            <a:endParaRPr lang="en-US" sz="700" dirty="0">
              <a:latin typeface="Verdana" pitchFamily="34" charset="0"/>
            </a:endParaRPr>
          </a:p>
        </p:txBody>
      </p:sp>
      <p:sp>
        <p:nvSpPr>
          <p:cNvPr id="13" name="TextBox 12"/>
          <p:cNvSpPr txBox="1"/>
          <p:nvPr/>
        </p:nvSpPr>
        <p:spPr>
          <a:xfrm>
            <a:off x="5638800" y="381000"/>
            <a:ext cx="3886200" cy="1015663"/>
          </a:xfrm>
          <a:prstGeom prst="rect">
            <a:avLst/>
          </a:prstGeom>
          <a:noFill/>
        </p:spPr>
        <p:txBody>
          <a:bodyPr wrap="square" rtlCol="0">
            <a:spAutoFit/>
          </a:bodyPr>
          <a:lstStyle/>
          <a:p>
            <a:pPr marL="228600" indent="-228600">
              <a:buFont typeface="+mj-lt"/>
              <a:buAutoNum type="arabicPeriod" startAt="2"/>
            </a:pPr>
            <a:r>
              <a:rPr lang="en-US" sz="1200" dirty="0" smtClean="0">
                <a:latin typeface="Verdana" pitchFamily="34" charset="0"/>
              </a:rPr>
              <a:t>Mai Lee is buying notebooks.  The first notebook costs $0.78 and each additional notebook costs $0.22.</a:t>
            </a:r>
          </a:p>
          <a:p>
            <a:pPr marL="228600" indent="-228600"/>
            <a:endParaRPr lang="en-US" sz="1200" dirty="0" smtClean="0">
              <a:latin typeface="Verdana" pitchFamily="34" charset="0"/>
            </a:endParaRPr>
          </a:p>
          <a:p>
            <a:pPr marL="228600" indent="-228600"/>
            <a:r>
              <a:rPr lang="en-US" sz="1200" dirty="0" smtClean="0">
                <a:latin typeface="Verdana" pitchFamily="34" charset="0"/>
              </a:rPr>
              <a:t>Which table shows the cost of the notebooks?</a:t>
            </a:r>
            <a:endParaRPr lang="en-US" sz="1200" dirty="0">
              <a:latin typeface="Verdana" pitchFamily="34" charset="0"/>
            </a:endParaRPr>
          </a:p>
        </p:txBody>
      </p:sp>
      <p:graphicFrame>
        <p:nvGraphicFramePr>
          <p:cNvPr id="14" name="Table 13"/>
          <p:cNvGraphicFramePr>
            <a:graphicFrameLocks noGrp="1"/>
          </p:cNvGraphicFramePr>
          <p:nvPr/>
        </p:nvGraphicFramePr>
        <p:xfrm>
          <a:off x="6019800" y="1752600"/>
          <a:ext cx="1371600" cy="1402080"/>
        </p:xfrm>
        <a:graphic>
          <a:graphicData uri="http://schemas.openxmlformats.org/drawingml/2006/table">
            <a:tbl>
              <a:tblPr firstRow="1" bandRow="1">
                <a:tableStyleId>{5C22544A-7EE6-4342-B048-85BDC9FD1C3A}</a:tableStyleId>
              </a:tblPr>
              <a:tblGrid>
                <a:gridCol w="838200"/>
                <a:gridCol w="533400"/>
              </a:tblGrid>
              <a:tr h="152400">
                <a:tc>
                  <a:txBody>
                    <a:bodyPr/>
                    <a:lstStyle/>
                    <a:p>
                      <a:pPr algn="ctr"/>
                      <a:r>
                        <a:rPr lang="en-US" sz="800" b="1" dirty="0" smtClean="0">
                          <a:solidFill>
                            <a:schemeClr val="tx1"/>
                          </a:solidFill>
                          <a:latin typeface="Verdana" pitchFamily="34" charset="0"/>
                        </a:rPr>
                        <a:t>Number of Notebooks</a:t>
                      </a:r>
                      <a:endParaRPr lang="en-US" sz="800" b="1"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b="1" dirty="0" smtClean="0">
                          <a:solidFill>
                            <a:schemeClr val="tx1"/>
                          </a:solidFill>
                          <a:latin typeface="Verdana" pitchFamily="34" charset="0"/>
                        </a:rPr>
                        <a:t>Cost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52400">
                <a:tc>
                  <a:txBody>
                    <a:bodyPr/>
                    <a:lstStyle/>
                    <a:p>
                      <a:pPr algn="ctr"/>
                      <a:r>
                        <a:rPr lang="en-US" sz="800" b="1" dirty="0" smtClean="0">
                          <a:solidFill>
                            <a:schemeClr val="tx1"/>
                          </a:solidFill>
                          <a:latin typeface="Verdana" pitchFamily="34" charset="0"/>
                        </a:rPr>
                        <a:t>1</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$0.22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$0.44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3</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$0.66</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$0.88</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5</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$1.10</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TextBox 17"/>
          <p:cNvSpPr txBox="1"/>
          <p:nvPr/>
        </p:nvSpPr>
        <p:spPr>
          <a:xfrm>
            <a:off x="6477000" y="142869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A</a:t>
            </a:r>
            <a:endParaRPr lang="en-US" b="1" dirty="0">
              <a:effectLst>
                <a:outerShdw blurRad="38100" dist="38100" dir="2700000" algn="tl">
                  <a:srgbClr val="000000">
                    <a:alpha val="43137"/>
                  </a:srgbClr>
                </a:outerShdw>
              </a:effectLst>
              <a:latin typeface="Verdana" pitchFamily="34" charset="0"/>
            </a:endParaRPr>
          </a:p>
        </p:txBody>
      </p:sp>
      <p:graphicFrame>
        <p:nvGraphicFramePr>
          <p:cNvPr id="19" name="Table 18"/>
          <p:cNvGraphicFramePr>
            <a:graphicFrameLocks noGrp="1"/>
          </p:cNvGraphicFramePr>
          <p:nvPr/>
        </p:nvGraphicFramePr>
        <p:xfrm>
          <a:off x="8077200" y="1752600"/>
          <a:ext cx="1371600" cy="1402080"/>
        </p:xfrm>
        <a:graphic>
          <a:graphicData uri="http://schemas.openxmlformats.org/drawingml/2006/table">
            <a:tbl>
              <a:tblPr firstRow="1" bandRow="1">
                <a:tableStyleId>{5C22544A-7EE6-4342-B048-85BDC9FD1C3A}</a:tableStyleId>
              </a:tblPr>
              <a:tblGrid>
                <a:gridCol w="838200"/>
                <a:gridCol w="533400"/>
              </a:tblGrid>
              <a:tr h="152400">
                <a:tc>
                  <a:txBody>
                    <a:bodyPr/>
                    <a:lstStyle/>
                    <a:p>
                      <a:pPr algn="ctr"/>
                      <a:r>
                        <a:rPr lang="en-US" sz="800" b="1" dirty="0" smtClean="0">
                          <a:solidFill>
                            <a:schemeClr val="tx1"/>
                          </a:solidFill>
                          <a:latin typeface="Verdana" pitchFamily="34" charset="0"/>
                        </a:rPr>
                        <a:t>Number of Notebooks</a:t>
                      </a:r>
                      <a:endParaRPr lang="en-US" sz="800" b="1"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b="1" dirty="0" smtClean="0">
                          <a:solidFill>
                            <a:schemeClr val="tx1"/>
                          </a:solidFill>
                          <a:latin typeface="Verdana" pitchFamily="34" charset="0"/>
                        </a:rPr>
                        <a:t>Cost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52400">
                <a:tc>
                  <a:txBody>
                    <a:bodyPr/>
                    <a:lstStyle/>
                    <a:p>
                      <a:pPr algn="ctr"/>
                      <a:r>
                        <a:rPr lang="en-US" sz="800" b="1" dirty="0" smtClean="0">
                          <a:solidFill>
                            <a:schemeClr val="tx1"/>
                          </a:solidFill>
                          <a:latin typeface="Verdana" pitchFamily="34" charset="0"/>
                        </a:rPr>
                        <a:t>1</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$0.78</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$1.00</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3</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$1.22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$1.44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5</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$1.66</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1" name="TextBox 20"/>
          <p:cNvSpPr txBox="1"/>
          <p:nvPr/>
        </p:nvSpPr>
        <p:spPr>
          <a:xfrm>
            <a:off x="8534400" y="142869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B</a:t>
            </a:r>
            <a:endParaRPr lang="en-US" b="1" dirty="0">
              <a:effectLst>
                <a:outerShdw blurRad="38100" dist="38100" dir="2700000" algn="tl">
                  <a:srgbClr val="000000">
                    <a:alpha val="43137"/>
                  </a:srgbClr>
                </a:outerShdw>
              </a:effectLst>
              <a:latin typeface="Verdana" pitchFamily="34" charset="0"/>
            </a:endParaRPr>
          </a:p>
        </p:txBody>
      </p:sp>
      <p:graphicFrame>
        <p:nvGraphicFramePr>
          <p:cNvPr id="22" name="Table 21"/>
          <p:cNvGraphicFramePr>
            <a:graphicFrameLocks noGrp="1"/>
          </p:cNvGraphicFramePr>
          <p:nvPr/>
        </p:nvGraphicFramePr>
        <p:xfrm>
          <a:off x="6019800" y="3855720"/>
          <a:ext cx="1371600" cy="1402080"/>
        </p:xfrm>
        <a:graphic>
          <a:graphicData uri="http://schemas.openxmlformats.org/drawingml/2006/table">
            <a:tbl>
              <a:tblPr firstRow="1" bandRow="1">
                <a:tableStyleId>{5C22544A-7EE6-4342-B048-85BDC9FD1C3A}</a:tableStyleId>
              </a:tblPr>
              <a:tblGrid>
                <a:gridCol w="838200"/>
                <a:gridCol w="533400"/>
              </a:tblGrid>
              <a:tr h="152400">
                <a:tc>
                  <a:txBody>
                    <a:bodyPr/>
                    <a:lstStyle/>
                    <a:p>
                      <a:pPr algn="ctr"/>
                      <a:r>
                        <a:rPr lang="en-US" sz="800" b="1" dirty="0" smtClean="0">
                          <a:solidFill>
                            <a:schemeClr val="tx1"/>
                          </a:solidFill>
                          <a:latin typeface="Verdana" pitchFamily="34" charset="0"/>
                        </a:rPr>
                        <a:t>Number of Notebooks</a:t>
                      </a:r>
                      <a:endParaRPr lang="en-US" sz="800" b="1"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b="1" dirty="0" smtClean="0">
                          <a:solidFill>
                            <a:schemeClr val="tx1"/>
                          </a:solidFill>
                          <a:latin typeface="Verdana" pitchFamily="34" charset="0"/>
                        </a:rPr>
                        <a:t>Cost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52400">
                <a:tc>
                  <a:txBody>
                    <a:bodyPr/>
                    <a:lstStyle/>
                    <a:p>
                      <a:pPr algn="ctr"/>
                      <a:r>
                        <a:rPr lang="en-US" sz="800" b="1" dirty="0" smtClean="0">
                          <a:solidFill>
                            <a:schemeClr val="tx1"/>
                          </a:solidFill>
                          <a:latin typeface="Verdana" pitchFamily="34" charset="0"/>
                        </a:rPr>
                        <a:t>1</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$0.78</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$1.56</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3</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$2.34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$3.12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5</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$3.90</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3" name="TextBox 22"/>
          <p:cNvSpPr txBox="1"/>
          <p:nvPr/>
        </p:nvSpPr>
        <p:spPr>
          <a:xfrm>
            <a:off x="6477000" y="353181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C</a:t>
            </a:r>
            <a:endParaRPr lang="en-US" b="1" dirty="0">
              <a:effectLst>
                <a:outerShdw blurRad="38100" dist="38100" dir="2700000" algn="tl">
                  <a:srgbClr val="000000">
                    <a:alpha val="43137"/>
                  </a:srgbClr>
                </a:outerShdw>
              </a:effectLst>
              <a:latin typeface="Verdana" pitchFamily="34" charset="0"/>
            </a:endParaRPr>
          </a:p>
        </p:txBody>
      </p:sp>
      <p:graphicFrame>
        <p:nvGraphicFramePr>
          <p:cNvPr id="24" name="Table 23"/>
          <p:cNvGraphicFramePr>
            <a:graphicFrameLocks noGrp="1"/>
          </p:cNvGraphicFramePr>
          <p:nvPr/>
        </p:nvGraphicFramePr>
        <p:xfrm>
          <a:off x="8077200" y="3855720"/>
          <a:ext cx="1371600" cy="1402080"/>
        </p:xfrm>
        <a:graphic>
          <a:graphicData uri="http://schemas.openxmlformats.org/drawingml/2006/table">
            <a:tbl>
              <a:tblPr firstRow="1" bandRow="1">
                <a:tableStyleId>{5C22544A-7EE6-4342-B048-85BDC9FD1C3A}</a:tableStyleId>
              </a:tblPr>
              <a:tblGrid>
                <a:gridCol w="838200"/>
                <a:gridCol w="533400"/>
              </a:tblGrid>
              <a:tr h="152400">
                <a:tc>
                  <a:txBody>
                    <a:bodyPr/>
                    <a:lstStyle/>
                    <a:p>
                      <a:pPr algn="ctr"/>
                      <a:r>
                        <a:rPr lang="en-US" sz="800" b="1" dirty="0" smtClean="0">
                          <a:solidFill>
                            <a:schemeClr val="tx1"/>
                          </a:solidFill>
                          <a:latin typeface="Verdana" pitchFamily="34" charset="0"/>
                        </a:rPr>
                        <a:t>Number of Notebooks</a:t>
                      </a:r>
                      <a:endParaRPr lang="en-US" sz="800" b="1"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800" b="1" dirty="0" smtClean="0">
                          <a:solidFill>
                            <a:schemeClr val="tx1"/>
                          </a:solidFill>
                          <a:latin typeface="Verdana" pitchFamily="34" charset="0"/>
                        </a:rPr>
                        <a:t>Cost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52400">
                <a:tc>
                  <a:txBody>
                    <a:bodyPr/>
                    <a:lstStyle/>
                    <a:p>
                      <a:pPr algn="ctr"/>
                      <a:r>
                        <a:rPr lang="en-US" sz="800" b="1" dirty="0" smtClean="0">
                          <a:solidFill>
                            <a:schemeClr val="tx1"/>
                          </a:solidFill>
                          <a:latin typeface="Verdana" pitchFamily="34" charset="0"/>
                        </a:rPr>
                        <a:t>1</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$1.00</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$1.22</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3</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$1.44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4</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$1.66</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800" b="1" dirty="0" smtClean="0">
                          <a:solidFill>
                            <a:schemeClr val="tx1"/>
                          </a:solidFill>
                          <a:latin typeface="Verdana" pitchFamily="34" charset="0"/>
                        </a:rPr>
                        <a:t>5</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solidFill>
                            <a:schemeClr val="tx1"/>
                          </a:solidFill>
                          <a:latin typeface="Verdana" pitchFamily="34" charset="0"/>
                        </a:rPr>
                        <a:t>$1.88</a:t>
                      </a:r>
                      <a:endParaRPr lang="en-US" sz="800" b="1"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5" name="TextBox 24"/>
          <p:cNvSpPr txBox="1"/>
          <p:nvPr/>
        </p:nvSpPr>
        <p:spPr>
          <a:xfrm>
            <a:off x="8534400" y="353181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D</a:t>
            </a:r>
            <a:endParaRPr lang="en-US" b="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5330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55330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791200" y="7086600"/>
            <a:ext cx="3733800" cy="200055"/>
          </a:xfrm>
          <a:prstGeom prst="rect">
            <a:avLst/>
          </a:prstGeom>
          <a:noFill/>
        </p:spPr>
        <p:txBody>
          <a:bodyPr wrap="square" rtlCol="0">
            <a:spAutoFit/>
          </a:bodyPr>
          <a:lstStyle/>
          <a:p>
            <a:r>
              <a:rPr lang="en-US" sz="700" dirty="0" smtClean="0">
                <a:latin typeface="Verdana" pitchFamily="34" charset="0"/>
              </a:rPr>
              <a:t>Oregon State Released Test 2008-2010 ODE Standard 4.2.4</a:t>
            </a:r>
            <a:endParaRPr lang="en-US" sz="700" dirty="0">
              <a:latin typeface="Verdana" pitchFamily="34" charset="0"/>
            </a:endParaRPr>
          </a:p>
        </p:txBody>
      </p:sp>
      <p:sp>
        <p:nvSpPr>
          <p:cNvPr id="10" name="Rectangle 9"/>
          <p:cNvSpPr/>
          <p:nvPr/>
        </p:nvSpPr>
        <p:spPr>
          <a:xfrm>
            <a:off x="5715000" y="381000"/>
            <a:ext cx="3810000" cy="3600986"/>
          </a:xfrm>
          <a:prstGeom prst="rect">
            <a:avLst/>
          </a:prstGeom>
        </p:spPr>
        <p:txBody>
          <a:bodyPr wrap="square">
            <a:spAutoFit/>
          </a:bodyPr>
          <a:lstStyle/>
          <a:p>
            <a:pPr marL="228600" indent="-228600">
              <a:buFont typeface="+mj-lt"/>
              <a:buAutoNum type="arabicPeriod" startAt="8"/>
            </a:pPr>
            <a:r>
              <a:rPr lang="en-US" sz="1200" dirty="0" smtClean="0"/>
              <a:t>Marissa collected 261 stickers in 3 years.</a:t>
            </a:r>
          </a:p>
          <a:p>
            <a:endParaRPr lang="en-US" sz="1200" dirty="0" smtClean="0"/>
          </a:p>
          <a:p>
            <a:r>
              <a:rPr lang="en-US" sz="1200" dirty="0" smtClean="0"/>
              <a:t>If she continues to collect the same number of stickers each year, how many stickers will she collect in year 4?</a:t>
            </a:r>
          </a:p>
          <a:p>
            <a:endParaRPr lang="en-US" sz="1200" dirty="0" smtClean="0"/>
          </a:p>
          <a:p>
            <a:endParaRPr lang="en-US" sz="1200" dirty="0" smtClean="0"/>
          </a:p>
          <a:p>
            <a:endParaRPr lang="en-US" sz="1200" dirty="0" smtClean="0"/>
          </a:p>
          <a:p>
            <a:pPr marL="692150" indent="-347663">
              <a:buAutoNum type="alphaUcPeriod"/>
            </a:pPr>
            <a:r>
              <a:rPr lang="en-US" sz="1200" dirty="0" smtClean="0"/>
              <a:t>83 </a:t>
            </a:r>
          </a:p>
          <a:p>
            <a:pPr marL="692150" indent="-347663">
              <a:buAutoNum type="alphaUcPeriod"/>
            </a:pPr>
            <a:endParaRPr lang="en-US" sz="1200" dirty="0" smtClean="0"/>
          </a:p>
          <a:p>
            <a:pPr marL="692150" indent="-347663">
              <a:buAutoNum type="alphaUcPeriod"/>
            </a:pPr>
            <a:endParaRPr lang="en-US" sz="1200" dirty="0" smtClean="0"/>
          </a:p>
          <a:p>
            <a:pPr marL="692150" indent="-347663">
              <a:buAutoNum type="alphaUcPeriod"/>
            </a:pPr>
            <a:r>
              <a:rPr lang="en-US" sz="1200" dirty="0" smtClean="0"/>
              <a:t>87</a:t>
            </a:r>
          </a:p>
          <a:p>
            <a:pPr marL="692150" indent="-347663">
              <a:buAutoNum type="alphaUcPeriod"/>
            </a:pPr>
            <a:endParaRPr lang="en-US" sz="1200" dirty="0" smtClean="0"/>
          </a:p>
          <a:p>
            <a:pPr marL="692150" indent="-347663">
              <a:buAutoNum type="alphaUcPeriod"/>
            </a:pPr>
            <a:endParaRPr lang="en-US" sz="1200" dirty="0" smtClean="0"/>
          </a:p>
          <a:p>
            <a:pPr marL="692150" indent="-347663">
              <a:buAutoNum type="alphaUcPeriod"/>
            </a:pPr>
            <a:r>
              <a:rPr lang="en-US" sz="1200" dirty="0" smtClean="0"/>
              <a:t>265 </a:t>
            </a:r>
          </a:p>
          <a:p>
            <a:pPr marL="692150" indent="-347663">
              <a:buAutoNum type="alphaUcPeriod"/>
            </a:pPr>
            <a:endParaRPr lang="en-US" sz="1200" dirty="0" smtClean="0"/>
          </a:p>
          <a:p>
            <a:pPr marL="692150" indent="-347663">
              <a:buAutoNum type="alphaUcPeriod"/>
            </a:pPr>
            <a:endParaRPr lang="en-US" sz="1200" dirty="0" smtClean="0"/>
          </a:p>
          <a:p>
            <a:pPr marL="692150" indent="-347663">
              <a:buAutoNum type="alphaUcPeriod"/>
            </a:pPr>
            <a:r>
              <a:rPr lang="en-US" sz="1200" dirty="0" smtClean="0"/>
              <a:t>783</a:t>
            </a:r>
          </a:p>
          <a:p>
            <a:pPr marL="228600" indent="-228600">
              <a:buAutoNum type="alphaUcPeriod"/>
            </a:pPr>
            <a:endParaRPr lang="en-US" sz="1200" dirty="0"/>
          </a:p>
        </p:txBody>
      </p:sp>
      <p:sp>
        <p:nvSpPr>
          <p:cNvPr id="11" name="Rectangle 10"/>
          <p:cNvSpPr/>
          <p:nvPr/>
        </p:nvSpPr>
        <p:spPr>
          <a:xfrm>
            <a:off x="609600" y="457200"/>
            <a:ext cx="4191000" cy="3231654"/>
          </a:xfrm>
          <a:prstGeom prst="rect">
            <a:avLst/>
          </a:prstGeom>
        </p:spPr>
        <p:txBody>
          <a:bodyPr wrap="square">
            <a:spAutoFit/>
          </a:bodyPr>
          <a:lstStyle/>
          <a:p>
            <a:pPr marL="228600" indent="-228600">
              <a:buFont typeface="+mj-lt"/>
              <a:buAutoNum type="arabicPeriod" startAt="3"/>
            </a:pPr>
            <a:r>
              <a:rPr lang="en-US" sz="1200" dirty="0" smtClean="0">
                <a:latin typeface="Verdana" pitchFamily="34" charset="0"/>
              </a:rPr>
              <a:t>There are 32 students in Mrs. Smith’s class. Each student has 4 pencils.</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How many pencils do the students have?</a:t>
            </a:r>
          </a:p>
          <a:p>
            <a:endParaRPr lang="en-US" sz="1200" dirty="0" smtClean="0">
              <a:latin typeface="Verdana" pitchFamily="34" charset="0"/>
            </a:endParaRPr>
          </a:p>
          <a:p>
            <a:endParaRPr lang="en-US" sz="1200" dirty="0" smtClean="0">
              <a:latin typeface="Verdana" pitchFamily="34" charset="0"/>
            </a:endParaRPr>
          </a:p>
          <a:p>
            <a:pPr marL="573088" indent="-406400">
              <a:buFont typeface="+mj-lt"/>
              <a:buAutoNum type="alphaUcPeriod"/>
            </a:pPr>
            <a:r>
              <a:rPr lang="en-US" sz="1200" dirty="0" smtClean="0">
                <a:latin typeface="Verdana" pitchFamily="34" charset="0"/>
              </a:rPr>
              <a:t>92</a:t>
            </a:r>
          </a:p>
          <a:p>
            <a:pPr marL="573088" indent="-406400">
              <a:buFont typeface="+mj-lt"/>
              <a:buAutoNum type="alphaUcPeriod"/>
            </a:pPr>
            <a:endParaRPr lang="en-US" sz="1200" dirty="0" smtClean="0">
              <a:latin typeface="Verdana" pitchFamily="34" charset="0"/>
            </a:endParaRPr>
          </a:p>
          <a:p>
            <a:pPr marL="573088" indent="-406400">
              <a:buFont typeface="+mj-lt"/>
              <a:buAutoNum type="alphaUcPeriod"/>
            </a:pPr>
            <a:endParaRPr lang="en-US" sz="1200" dirty="0" smtClean="0">
              <a:latin typeface="Verdana" pitchFamily="34" charset="0"/>
            </a:endParaRPr>
          </a:p>
          <a:p>
            <a:pPr marL="573088" indent="-406400">
              <a:buFont typeface="+mj-lt"/>
              <a:buAutoNum type="alphaUcPeriod"/>
            </a:pPr>
            <a:r>
              <a:rPr lang="en-US" sz="1200" dirty="0" smtClean="0">
                <a:latin typeface="Verdana" pitchFamily="34" charset="0"/>
              </a:rPr>
              <a:t>126</a:t>
            </a:r>
          </a:p>
          <a:p>
            <a:pPr marL="573088" indent="-406400">
              <a:buFont typeface="+mj-lt"/>
              <a:buAutoNum type="alphaUcPeriod"/>
            </a:pPr>
            <a:endParaRPr lang="en-US" sz="1200" dirty="0" smtClean="0">
              <a:latin typeface="Verdana" pitchFamily="34" charset="0"/>
            </a:endParaRPr>
          </a:p>
          <a:p>
            <a:pPr marL="573088" indent="-406400">
              <a:buFont typeface="+mj-lt"/>
              <a:buAutoNum type="alphaUcPeriod"/>
            </a:pPr>
            <a:endParaRPr lang="en-US" sz="1200" dirty="0" smtClean="0">
              <a:latin typeface="Verdana" pitchFamily="34" charset="0"/>
            </a:endParaRPr>
          </a:p>
          <a:p>
            <a:pPr marL="573088" indent="-406400">
              <a:buFont typeface="+mj-lt"/>
              <a:buAutoNum type="alphaUcPeriod"/>
            </a:pPr>
            <a:r>
              <a:rPr lang="en-US" sz="1200" dirty="0" smtClean="0">
                <a:latin typeface="Verdana" pitchFamily="34" charset="0"/>
              </a:rPr>
              <a:t>128</a:t>
            </a:r>
          </a:p>
          <a:p>
            <a:pPr marL="573088" indent="-406400">
              <a:buFont typeface="+mj-lt"/>
              <a:buAutoNum type="alphaUcPeriod"/>
            </a:pPr>
            <a:endParaRPr lang="en-US" sz="1200" dirty="0" smtClean="0">
              <a:latin typeface="Verdana" pitchFamily="34" charset="0"/>
            </a:endParaRPr>
          </a:p>
          <a:p>
            <a:pPr marL="573088" indent="-406400">
              <a:buFont typeface="+mj-lt"/>
              <a:buAutoNum type="alphaUcPeriod"/>
            </a:pPr>
            <a:endParaRPr lang="en-US" sz="1200" dirty="0" smtClean="0">
              <a:latin typeface="Verdana" pitchFamily="34" charset="0"/>
            </a:endParaRPr>
          </a:p>
          <a:p>
            <a:pPr marL="573088" indent="-406400">
              <a:buFont typeface="+mj-lt"/>
              <a:buAutoNum type="alphaUcPeriod"/>
            </a:pPr>
            <a:r>
              <a:rPr lang="en-US" sz="1200" dirty="0" smtClean="0">
                <a:latin typeface="Verdana" pitchFamily="34" charset="0"/>
              </a:rPr>
              <a:t>184</a:t>
            </a:r>
            <a:endParaRPr lang="en-US" sz="1200" dirty="0">
              <a:latin typeface="Verdana" pitchFamily="34" charset="0"/>
            </a:endParaRPr>
          </a:p>
        </p:txBody>
      </p:sp>
      <p:sp>
        <p:nvSpPr>
          <p:cNvPr id="12" name="TextBox 11"/>
          <p:cNvSpPr txBox="1"/>
          <p:nvPr/>
        </p:nvSpPr>
        <p:spPr>
          <a:xfrm>
            <a:off x="685800" y="7038945"/>
            <a:ext cx="3581400" cy="200055"/>
          </a:xfrm>
          <a:prstGeom prst="rect">
            <a:avLst/>
          </a:prstGeom>
          <a:noFill/>
        </p:spPr>
        <p:txBody>
          <a:bodyPr wrap="square" rtlCol="0">
            <a:spAutoFit/>
          </a:bodyPr>
          <a:lstStyle/>
          <a:p>
            <a:r>
              <a:rPr lang="en-US" sz="700" dirty="0" smtClean="0">
                <a:latin typeface="Verdana" pitchFamily="34" charset="0"/>
              </a:rPr>
              <a:t>Ohio State Released Test 2010 (ODE Standard 4.2.4)</a:t>
            </a:r>
            <a:endParaRPr lang="en-US" sz="7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0" name="TextBox 9"/>
          <p:cNvSpPr txBox="1"/>
          <p:nvPr/>
        </p:nvSpPr>
        <p:spPr>
          <a:xfrm>
            <a:off x="609600" y="7086600"/>
            <a:ext cx="3657600" cy="200055"/>
          </a:xfrm>
          <a:prstGeom prst="rect">
            <a:avLst/>
          </a:prstGeom>
          <a:noFill/>
        </p:spPr>
        <p:txBody>
          <a:bodyPr wrap="square" rtlCol="0">
            <a:spAutoFit/>
          </a:bodyPr>
          <a:lstStyle/>
          <a:p>
            <a:r>
              <a:rPr lang="en-US" sz="700" dirty="0" smtClean="0">
                <a:latin typeface="Verdana" pitchFamily="34" charset="0"/>
              </a:rPr>
              <a:t>Sample Practice Tests Ohio 2006 (ODE Standard 4.2.4 )</a:t>
            </a:r>
            <a:endParaRPr lang="en-US" sz="700" dirty="0">
              <a:latin typeface="Verdana" pitchFamily="34" charset="0"/>
            </a:endParaRPr>
          </a:p>
        </p:txBody>
      </p:sp>
      <p:sp>
        <p:nvSpPr>
          <p:cNvPr id="9" name="Rectangle 8"/>
          <p:cNvSpPr/>
          <p:nvPr/>
        </p:nvSpPr>
        <p:spPr>
          <a:xfrm>
            <a:off x="533400" y="457200"/>
            <a:ext cx="4343400" cy="3046988"/>
          </a:xfrm>
          <a:prstGeom prst="rect">
            <a:avLst/>
          </a:prstGeom>
        </p:spPr>
        <p:txBody>
          <a:bodyPr wrap="square">
            <a:spAutoFit/>
          </a:bodyPr>
          <a:lstStyle/>
          <a:p>
            <a:pPr marL="228600" indent="-228600">
              <a:buFont typeface="+mj-lt"/>
              <a:buAutoNum type="arabicPeriod" startAt="7"/>
            </a:pPr>
            <a:r>
              <a:rPr lang="en-US" sz="1200" dirty="0" smtClean="0">
                <a:latin typeface="Verdana" pitchFamily="34" charset="0"/>
              </a:rPr>
              <a:t>Erik walked Mrs. Johnson’s dog each day for six days. He earned $1.25 each day.</a:t>
            </a:r>
          </a:p>
          <a:p>
            <a:endParaRPr lang="en-US" sz="1200" dirty="0" smtClean="0">
              <a:latin typeface="Verdana" pitchFamily="34" charset="0"/>
            </a:endParaRPr>
          </a:p>
          <a:p>
            <a:r>
              <a:rPr lang="en-US" sz="1200" dirty="0" smtClean="0">
                <a:latin typeface="Verdana" pitchFamily="34" charset="0"/>
              </a:rPr>
              <a:t>How much money did Erik earn?</a:t>
            </a:r>
          </a:p>
          <a:p>
            <a:endParaRPr lang="en-US" sz="1200" dirty="0" smtClean="0">
              <a:latin typeface="Verdana" pitchFamily="34" charset="0"/>
            </a:endParaRPr>
          </a:p>
          <a:p>
            <a:endParaRPr lang="en-US" sz="1200" dirty="0" smtClean="0">
              <a:latin typeface="Verdana" pitchFamily="34" charset="0"/>
            </a:endParaRPr>
          </a:p>
          <a:p>
            <a:pPr marL="688975" indent="-284163">
              <a:buFont typeface="+mj-lt"/>
              <a:buAutoNum type="alphaUcPeriod"/>
            </a:pPr>
            <a:r>
              <a:rPr lang="en-US" sz="1200" dirty="0" smtClean="0">
                <a:latin typeface="Verdana" pitchFamily="34" charset="0"/>
              </a:rPr>
              <a:t>$4.75</a:t>
            </a:r>
          </a:p>
          <a:p>
            <a:pPr marL="688975" indent="-284163">
              <a:buFont typeface="+mj-lt"/>
              <a:buAutoNum type="alphaUcPeriod"/>
            </a:pPr>
            <a:endParaRPr lang="en-US" sz="1200" dirty="0" smtClean="0">
              <a:latin typeface="Verdana" pitchFamily="34" charset="0"/>
            </a:endParaRPr>
          </a:p>
          <a:p>
            <a:pPr marL="688975" indent="-284163">
              <a:buFont typeface="+mj-lt"/>
              <a:buAutoNum type="alphaUcPeriod"/>
            </a:pPr>
            <a:endParaRPr lang="en-US" sz="1200" dirty="0" smtClean="0">
              <a:latin typeface="Verdana" pitchFamily="34" charset="0"/>
            </a:endParaRPr>
          </a:p>
          <a:p>
            <a:pPr marL="688975" indent="-284163">
              <a:buFont typeface="+mj-lt"/>
              <a:buAutoNum type="alphaUcPeriod"/>
            </a:pPr>
            <a:r>
              <a:rPr lang="en-US" sz="1200" dirty="0" smtClean="0">
                <a:latin typeface="Verdana" pitchFamily="34" charset="0"/>
              </a:rPr>
              <a:t>$6.25</a:t>
            </a:r>
          </a:p>
          <a:p>
            <a:pPr marL="688975" indent="-284163">
              <a:buFont typeface="+mj-lt"/>
              <a:buAutoNum type="alphaUcPeriod"/>
            </a:pPr>
            <a:endParaRPr lang="en-US" sz="1200" dirty="0" smtClean="0">
              <a:latin typeface="Verdana" pitchFamily="34" charset="0"/>
            </a:endParaRPr>
          </a:p>
          <a:p>
            <a:pPr marL="688975" indent="-284163">
              <a:buFont typeface="+mj-lt"/>
              <a:buAutoNum type="alphaUcPeriod"/>
            </a:pPr>
            <a:endParaRPr lang="en-US" sz="1200" dirty="0" smtClean="0">
              <a:latin typeface="Verdana" pitchFamily="34" charset="0"/>
            </a:endParaRPr>
          </a:p>
          <a:p>
            <a:pPr marL="688975" indent="-284163">
              <a:buFont typeface="+mj-lt"/>
              <a:buAutoNum type="alphaUcPeriod"/>
            </a:pPr>
            <a:r>
              <a:rPr lang="en-US" sz="1200" dirty="0" smtClean="0">
                <a:latin typeface="Verdana" pitchFamily="34" charset="0"/>
              </a:rPr>
              <a:t>$7.25</a:t>
            </a:r>
          </a:p>
          <a:p>
            <a:pPr marL="688975" indent="-284163">
              <a:buFont typeface="+mj-lt"/>
              <a:buAutoNum type="alphaUcPeriod"/>
            </a:pPr>
            <a:endParaRPr lang="en-US" sz="1200" dirty="0" smtClean="0">
              <a:latin typeface="Verdana" pitchFamily="34" charset="0"/>
            </a:endParaRPr>
          </a:p>
          <a:p>
            <a:pPr marL="688975" indent="-284163">
              <a:buFont typeface="+mj-lt"/>
              <a:buAutoNum type="alphaUcPeriod"/>
            </a:pPr>
            <a:endParaRPr lang="en-US" sz="1200" dirty="0" smtClean="0">
              <a:latin typeface="Verdana" pitchFamily="34" charset="0"/>
            </a:endParaRPr>
          </a:p>
          <a:p>
            <a:pPr marL="688975" indent="-284163">
              <a:buFont typeface="+mj-lt"/>
              <a:buAutoNum type="alphaUcPeriod"/>
            </a:pPr>
            <a:r>
              <a:rPr lang="en-US" sz="1200" dirty="0" smtClean="0">
                <a:latin typeface="Verdana" pitchFamily="34" charset="0"/>
              </a:rPr>
              <a:t>$7.50</a:t>
            </a:r>
            <a:endParaRPr lang="en-US" sz="1200" dirty="0">
              <a:latin typeface="Verdana" pitchFamily="34" charset="0"/>
            </a:endParaRPr>
          </a:p>
        </p:txBody>
      </p:sp>
      <p:sp>
        <p:nvSpPr>
          <p:cNvPr id="11" name="TextBox 10"/>
          <p:cNvSpPr txBox="1"/>
          <p:nvPr/>
        </p:nvSpPr>
        <p:spPr>
          <a:xfrm>
            <a:off x="609600" y="5181600"/>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5" name="Rectangle 14"/>
          <p:cNvSpPr/>
          <p:nvPr/>
        </p:nvSpPr>
        <p:spPr>
          <a:xfrm>
            <a:off x="5715000" y="457200"/>
            <a:ext cx="3429000" cy="2862322"/>
          </a:xfrm>
          <a:prstGeom prst="rect">
            <a:avLst/>
          </a:prstGeom>
        </p:spPr>
        <p:txBody>
          <a:bodyPr wrap="square">
            <a:spAutoFit/>
          </a:bodyPr>
          <a:lstStyle/>
          <a:p>
            <a:pPr marL="228600" indent="-228600">
              <a:buFont typeface="+mj-lt"/>
              <a:buAutoNum type="arabicPeriod" startAt="4"/>
            </a:pPr>
            <a:r>
              <a:rPr lang="en-US" sz="1200" dirty="0" smtClean="0">
                <a:latin typeface="Verdana" pitchFamily="34" charset="0"/>
              </a:rPr>
              <a:t>There are 36 inches in a yard.</a:t>
            </a:r>
          </a:p>
          <a:p>
            <a:endParaRPr lang="en-US" sz="1200" dirty="0" smtClean="0">
              <a:latin typeface="Verdana" pitchFamily="34" charset="0"/>
            </a:endParaRPr>
          </a:p>
          <a:p>
            <a:r>
              <a:rPr lang="en-US" sz="1200" dirty="0" smtClean="0">
                <a:latin typeface="Verdana" pitchFamily="34" charset="0"/>
              </a:rPr>
              <a:t>How many inches long is a 17-yard rope?</a:t>
            </a:r>
          </a:p>
          <a:p>
            <a:endParaRPr lang="en-US" sz="1200" dirty="0" smtClean="0">
              <a:latin typeface="Verdana" pitchFamily="34" charset="0"/>
            </a:endParaRPr>
          </a:p>
          <a:p>
            <a:endParaRPr lang="en-US" sz="1200" dirty="0" smtClean="0">
              <a:latin typeface="Verdana" pitchFamily="34" charset="0"/>
            </a:endParaRPr>
          </a:p>
          <a:p>
            <a:pPr marL="631825" indent="-228600">
              <a:buFont typeface="+mj-lt"/>
              <a:buAutoNum type="alphaUcPeriod"/>
            </a:pPr>
            <a:r>
              <a:rPr lang="en-US" sz="1200" dirty="0" smtClean="0">
                <a:latin typeface="Verdana" pitchFamily="34" charset="0"/>
              </a:rPr>
              <a:t>288 inches</a:t>
            </a:r>
          </a:p>
          <a:p>
            <a:pPr marL="631825" indent="-228600">
              <a:buFont typeface="+mj-lt"/>
              <a:buAutoNum type="alphaUcPeriod"/>
            </a:pPr>
            <a:endParaRPr lang="en-US" sz="1200" dirty="0" smtClean="0">
              <a:latin typeface="Verdana" pitchFamily="34" charset="0"/>
            </a:endParaRPr>
          </a:p>
          <a:p>
            <a:pPr marL="631825" indent="-228600">
              <a:buFont typeface="+mj-lt"/>
              <a:buAutoNum type="alphaUcPeriod"/>
            </a:pPr>
            <a:endParaRPr lang="en-US" sz="1200" dirty="0" smtClean="0">
              <a:latin typeface="Verdana" pitchFamily="34" charset="0"/>
            </a:endParaRPr>
          </a:p>
          <a:p>
            <a:pPr marL="631825" indent="-228600">
              <a:buFont typeface="+mj-lt"/>
              <a:buAutoNum type="alphaUcPeriod"/>
            </a:pPr>
            <a:r>
              <a:rPr lang="en-US" sz="1200" dirty="0" smtClean="0">
                <a:latin typeface="Verdana" pitchFamily="34" charset="0"/>
              </a:rPr>
              <a:t>512 inches</a:t>
            </a:r>
          </a:p>
          <a:p>
            <a:pPr marL="631825" indent="-228600">
              <a:buFont typeface="+mj-lt"/>
              <a:buAutoNum type="alphaUcPeriod"/>
            </a:pPr>
            <a:endParaRPr lang="en-US" sz="1200" dirty="0" smtClean="0">
              <a:latin typeface="Verdana" pitchFamily="34" charset="0"/>
            </a:endParaRPr>
          </a:p>
          <a:p>
            <a:pPr marL="631825" indent="-228600">
              <a:buFont typeface="+mj-lt"/>
              <a:buAutoNum type="alphaUcPeriod"/>
            </a:pPr>
            <a:endParaRPr lang="en-US" sz="1200" dirty="0" smtClean="0">
              <a:latin typeface="Verdana" pitchFamily="34" charset="0"/>
            </a:endParaRPr>
          </a:p>
          <a:p>
            <a:pPr marL="631825" indent="-228600">
              <a:buFont typeface="+mj-lt"/>
              <a:buAutoNum type="alphaUcPeriod"/>
            </a:pPr>
            <a:r>
              <a:rPr lang="en-US" sz="1200" dirty="0" smtClean="0">
                <a:latin typeface="Verdana" pitchFamily="34" charset="0"/>
              </a:rPr>
              <a:t>572 inches</a:t>
            </a:r>
          </a:p>
          <a:p>
            <a:pPr marL="631825" indent="-228600">
              <a:buFont typeface="+mj-lt"/>
              <a:buAutoNum type="alphaUcPeriod"/>
            </a:pPr>
            <a:endParaRPr lang="en-US" sz="1200" dirty="0" smtClean="0">
              <a:latin typeface="Verdana" pitchFamily="34" charset="0"/>
            </a:endParaRPr>
          </a:p>
          <a:p>
            <a:pPr marL="631825" indent="-228600">
              <a:buFont typeface="+mj-lt"/>
              <a:buAutoNum type="alphaUcPeriod"/>
            </a:pPr>
            <a:endParaRPr lang="en-US" sz="1200" dirty="0" smtClean="0">
              <a:latin typeface="Verdana" pitchFamily="34" charset="0"/>
            </a:endParaRPr>
          </a:p>
          <a:p>
            <a:pPr marL="631825" indent="-228600">
              <a:buFont typeface="+mj-lt"/>
              <a:buAutoNum type="alphaUcPeriod"/>
            </a:pPr>
            <a:r>
              <a:rPr lang="en-US" sz="1200" dirty="0" smtClean="0">
                <a:latin typeface="Verdana" pitchFamily="34" charset="0"/>
              </a:rPr>
              <a:t>612 inches</a:t>
            </a:r>
            <a:endParaRPr lang="en-US" sz="1200" dirty="0">
              <a:latin typeface="Verdana" pitchFamily="34" charset="0"/>
            </a:endParaRPr>
          </a:p>
        </p:txBody>
      </p:sp>
      <p:sp>
        <p:nvSpPr>
          <p:cNvPr id="16" name="TextBox 15"/>
          <p:cNvSpPr txBox="1"/>
          <p:nvPr/>
        </p:nvSpPr>
        <p:spPr>
          <a:xfrm>
            <a:off x="5791200" y="5181600"/>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a:t>
            </a:r>
            <a:r>
              <a:rPr lang="en-US" sz="900" b="1" u="sng" dirty="0" err="1" smtClean="0">
                <a:latin typeface="Verdana" pitchFamily="34" charset="0"/>
              </a:rPr>
              <a:t>wo</a:t>
            </a:r>
            <a:endParaRPr lang="en-US" sz="900" b="1" u="sng" dirty="0" smtClean="0">
              <a:latin typeface="Verdana" pitchFamily="34" charset="0"/>
            </a:endParaRPr>
          </a:p>
          <a:p>
            <a:endParaRPr lang="en-US" sz="900" b="1" u="sng" dirty="0" smtClean="0">
              <a:latin typeface="Verdana" pitchFamily="34" charset="0"/>
            </a:endParaRPr>
          </a:p>
          <a:p>
            <a:r>
              <a:rPr lang="en-US" sz="900" b="1" u="sng" dirty="0" err="1" smtClean="0">
                <a:latin typeface="Verdana" pitchFamily="34" charset="0"/>
              </a:rPr>
              <a:t>rk</a:t>
            </a:r>
            <a:r>
              <a:rPr lang="en-US" sz="900" b="1" u="sng" dirty="0" smtClean="0">
                <a:latin typeface="Verdana" pitchFamily="34" charset="0"/>
              </a:rPr>
              <a:t>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7" name="TextBox 16"/>
          <p:cNvSpPr txBox="1"/>
          <p:nvPr/>
        </p:nvSpPr>
        <p:spPr>
          <a:xfrm>
            <a:off x="5867400" y="6934200"/>
            <a:ext cx="3581400" cy="200055"/>
          </a:xfrm>
          <a:prstGeom prst="rect">
            <a:avLst/>
          </a:prstGeom>
          <a:noFill/>
        </p:spPr>
        <p:txBody>
          <a:bodyPr wrap="square" rtlCol="0">
            <a:spAutoFit/>
          </a:bodyPr>
          <a:lstStyle/>
          <a:p>
            <a:r>
              <a:rPr lang="en-US" sz="700" dirty="0" smtClean="0">
                <a:latin typeface="Verdana" pitchFamily="34" charset="0"/>
              </a:rPr>
              <a:t>Sample Practice Tests Ohio 2009 (ODE Standard 4.2.4)</a:t>
            </a:r>
            <a:endParaRPr lang="en-US" sz="7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715000"/>
            <a:ext cx="3657600" cy="13388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5867400" y="5410200"/>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609600" y="7086600"/>
            <a:ext cx="3810000" cy="200055"/>
          </a:xfrm>
          <a:prstGeom prst="rect">
            <a:avLst/>
          </a:prstGeom>
          <a:noFill/>
        </p:spPr>
        <p:txBody>
          <a:bodyPr wrap="square" rtlCol="0">
            <a:spAutoFit/>
          </a:bodyPr>
          <a:lstStyle/>
          <a:p>
            <a:r>
              <a:rPr lang="en-US" sz="700" dirty="0" smtClean="0">
                <a:latin typeface="Verdana" pitchFamily="34" charset="0"/>
              </a:rPr>
              <a:t>Ohio Practice Test 2008 2009 (ODE Standard 4.2.4)</a:t>
            </a:r>
            <a:endParaRPr lang="en-US" sz="700" dirty="0">
              <a:latin typeface="Verdana" pitchFamily="34" charset="0"/>
            </a:endParaRPr>
          </a:p>
        </p:txBody>
      </p:sp>
      <p:sp>
        <p:nvSpPr>
          <p:cNvPr id="11" name="TextBox 10"/>
          <p:cNvSpPr txBox="1"/>
          <p:nvPr/>
        </p:nvSpPr>
        <p:spPr>
          <a:xfrm>
            <a:off x="5867400" y="7086600"/>
            <a:ext cx="3657600" cy="200055"/>
          </a:xfrm>
          <a:prstGeom prst="rect">
            <a:avLst/>
          </a:prstGeom>
          <a:noFill/>
        </p:spPr>
        <p:txBody>
          <a:bodyPr wrap="square" rtlCol="0">
            <a:spAutoFit/>
          </a:bodyPr>
          <a:lstStyle/>
          <a:p>
            <a:r>
              <a:rPr lang="en-US" sz="700" dirty="0" smtClean="0">
                <a:latin typeface="Verdana" pitchFamily="34" charset="0"/>
              </a:rPr>
              <a:t>Rick and Susan Richmond  (ODE Standard 4.2.4</a:t>
            </a:r>
            <a:endParaRPr lang="en-US" sz="700" dirty="0">
              <a:latin typeface="Verdana" pitchFamily="34" charset="0"/>
            </a:endParaRPr>
          </a:p>
        </p:txBody>
      </p:sp>
      <p:sp>
        <p:nvSpPr>
          <p:cNvPr id="12" name="TextBox 11"/>
          <p:cNvSpPr txBox="1"/>
          <p:nvPr/>
        </p:nvSpPr>
        <p:spPr>
          <a:xfrm>
            <a:off x="5791200" y="533400"/>
            <a:ext cx="3733800" cy="2862322"/>
          </a:xfrm>
          <a:prstGeom prst="rect">
            <a:avLst/>
          </a:prstGeom>
          <a:noFill/>
        </p:spPr>
        <p:txBody>
          <a:bodyPr wrap="square" rtlCol="0">
            <a:spAutoFit/>
          </a:bodyPr>
          <a:lstStyle/>
          <a:p>
            <a:pPr marL="228600" indent="-228600">
              <a:buFont typeface="+mj-lt"/>
              <a:buAutoNum type="arabicPeriod" startAt="6"/>
            </a:pPr>
            <a:r>
              <a:rPr lang="en-US" sz="1200" dirty="0" smtClean="0">
                <a:latin typeface="Verdana" pitchFamily="34" charset="0"/>
              </a:rPr>
              <a:t>Which product is greater than 120 x 30?</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92150" indent="-347663">
              <a:buAutoNum type="alphaUcPeriod"/>
            </a:pPr>
            <a:r>
              <a:rPr lang="en-US" sz="1200" dirty="0" smtClean="0">
                <a:latin typeface="Verdana" pitchFamily="34" charset="0"/>
              </a:rPr>
              <a:t>3200</a:t>
            </a:r>
          </a:p>
          <a:p>
            <a:pPr marL="692150" indent="-347663">
              <a:buAutoNum type="alphaUcPeriod"/>
            </a:pPr>
            <a:endParaRPr lang="en-US" sz="1200" dirty="0" smtClean="0">
              <a:latin typeface="Verdana" pitchFamily="34" charset="0"/>
            </a:endParaRPr>
          </a:p>
          <a:p>
            <a:pPr marL="692150" indent="-347663">
              <a:buAutoNum type="alphaUcPeriod"/>
            </a:pPr>
            <a:r>
              <a:rPr lang="en-US" sz="1200" dirty="0" smtClean="0">
                <a:latin typeface="Verdana" pitchFamily="34" charset="0"/>
              </a:rPr>
              <a:t>3600</a:t>
            </a:r>
          </a:p>
          <a:p>
            <a:pPr marL="692150" indent="-347663">
              <a:buAutoNum type="alphaUcPeriod"/>
            </a:pPr>
            <a:endParaRPr lang="en-US" sz="1200" dirty="0" smtClean="0">
              <a:latin typeface="Verdana" pitchFamily="34" charset="0"/>
            </a:endParaRPr>
          </a:p>
          <a:p>
            <a:pPr marL="692150" indent="-347663">
              <a:buAutoNum type="alphaUcPeriod"/>
            </a:pPr>
            <a:r>
              <a:rPr lang="en-US" sz="1200" dirty="0" smtClean="0">
                <a:latin typeface="Verdana" pitchFamily="34" charset="0"/>
              </a:rPr>
              <a:t>3800</a:t>
            </a:r>
          </a:p>
          <a:p>
            <a:pPr marL="692150" indent="-347663">
              <a:buAutoNum type="alphaUcPeriod"/>
            </a:pPr>
            <a:endParaRPr lang="en-US" sz="1200" dirty="0" smtClean="0">
              <a:latin typeface="Verdana" pitchFamily="34" charset="0"/>
            </a:endParaRPr>
          </a:p>
          <a:p>
            <a:pPr marL="692150" indent="-347663">
              <a:buAutoNum type="alphaUcPeriod"/>
            </a:pPr>
            <a:r>
              <a:rPr lang="en-US" sz="1200" dirty="0" smtClean="0">
                <a:latin typeface="Verdana" pitchFamily="34" charset="0"/>
              </a:rPr>
              <a:t>3000</a:t>
            </a:r>
          </a:p>
          <a:p>
            <a:pPr marL="228600" indent="-228600">
              <a:buAutoNum type="alphaUcPeriod"/>
            </a:pPr>
            <a:endParaRPr lang="en-US" sz="1200" dirty="0" smtClean="0">
              <a:latin typeface="Verdana" pitchFamily="34" charset="0"/>
            </a:endParaRPr>
          </a:p>
          <a:p>
            <a:pPr marL="228600" indent="-228600">
              <a:buAutoNum type="alphaUcPeriod"/>
            </a:pPr>
            <a:endParaRPr lang="en-US" sz="1200" dirty="0" smtClean="0">
              <a:latin typeface="Verdana" pitchFamily="34" charset="0"/>
            </a:endParaRPr>
          </a:p>
          <a:p>
            <a:pPr marL="228600" indent="-228600">
              <a:buAutoNum type="alphaUcPeriod"/>
            </a:pPr>
            <a:endParaRPr lang="en-US" sz="1200" dirty="0" smtClean="0">
              <a:latin typeface="Verdana" pitchFamily="34" charset="0"/>
            </a:endParaRPr>
          </a:p>
          <a:p>
            <a:pPr marL="228600" indent="-228600">
              <a:buAutoNum type="alphaUcPeriod"/>
            </a:pPr>
            <a:endParaRPr lang="en-US" sz="1200" dirty="0">
              <a:latin typeface="Verdana" pitchFamily="34" charset="0"/>
            </a:endParaRPr>
          </a:p>
        </p:txBody>
      </p:sp>
      <p:sp>
        <p:nvSpPr>
          <p:cNvPr id="10" name="TextBox 9"/>
          <p:cNvSpPr txBox="1"/>
          <p:nvPr/>
        </p:nvSpPr>
        <p:spPr>
          <a:xfrm>
            <a:off x="609600" y="381000"/>
            <a:ext cx="4419600" cy="1200329"/>
          </a:xfrm>
          <a:prstGeom prst="rect">
            <a:avLst/>
          </a:prstGeom>
          <a:noFill/>
        </p:spPr>
        <p:txBody>
          <a:bodyPr wrap="square" rtlCol="0">
            <a:spAutoFit/>
          </a:bodyPr>
          <a:lstStyle/>
          <a:p>
            <a:pPr marL="228600" indent="-228600">
              <a:buFont typeface="+mj-lt"/>
              <a:buAutoNum type="arabicPeriod" startAt="5"/>
            </a:pPr>
            <a:r>
              <a:rPr lang="en-US" sz="1200" dirty="0" smtClean="0">
                <a:latin typeface="Verdana" pitchFamily="34" charset="0"/>
              </a:rPr>
              <a:t>Rachel begins with an empty piggy bank.  Every day she puts in $2.50 and does not take out any money.</a:t>
            </a:r>
          </a:p>
          <a:p>
            <a:pPr marL="228600" indent="-228600">
              <a:buFont typeface="+mj-lt"/>
              <a:buAutoNum type="arabicPeriod" startAt="5"/>
            </a:pPr>
            <a:endParaRPr lang="en-US" sz="1200" dirty="0" smtClean="0">
              <a:latin typeface="Verdana" pitchFamily="34" charset="0"/>
            </a:endParaRPr>
          </a:p>
          <a:p>
            <a:pPr marL="3175" indent="-3175"/>
            <a:r>
              <a:rPr lang="en-US" sz="1200" dirty="0" smtClean="0">
                <a:latin typeface="Verdana" pitchFamily="34" charset="0"/>
              </a:rPr>
              <a:t>Which table shows the amount of money Rachel has in her piggy bank at the end of each day?</a:t>
            </a:r>
            <a:endParaRPr lang="en-US" sz="1200" dirty="0">
              <a:latin typeface="Verdana" pitchFamily="34" charset="0"/>
            </a:endParaRPr>
          </a:p>
        </p:txBody>
      </p:sp>
      <p:graphicFrame>
        <p:nvGraphicFramePr>
          <p:cNvPr id="13" name="Table 12"/>
          <p:cNvGraphicFramePr>
            <a:graphicFrameLocks noGrp="1"/>
          </p:cNvGraphicFramePr>
          <p:nvPr/>
        </p:nvGraphicFramePr>
        <p:xfrm>
          <a:off x="914400" y="1905000"/>
          <a:ext cx="1143000" cy="1285240"/>
        </p:xfrm>
        <a:graphic>
          <a:graphicData uri="http://schemas.openxmlformats.org/drawingml/2006/table">
            <a:tbl>
              <a:tblPr firstRow="1" bandRow="1">
                <a:tableStyleId>{5C22544A-7EE6-4342-B048-85BDC9FD1C3A}</a:tableStyleId>
              </a:tblPr>
              <a:tblGrid>
                <a:gridCol w="457200"/>
                <a:gridCol w="685800"/>
              </a:tblGrid>
              <a:tr h="370840">
                <a:tc>
                  <a:txBody>
                    <a:bodyPr/>
                    <a:lstStyle/>
                    <a:p>
                      <a:pPr lvl="0" algn="ctr"/>
                      <a:r>
                        <a:rPr lang="en-US" sz="800" dirty="0" smtClean="0">
                          <a:solidFill>
                            <a:schemeClr val="tx1"/>
                          </a:solidFill>
                          <a:latin typeface="Verdana" pitchFamily="34" charset="0"/>
                        </a:rPr>
                        <a:t>Day</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lvl="0" algn="ctr"/>
                      <a:r>
                        <a:rPr lang="en-US" sz="800" dirty="0" smtClean="0">
                          <a:solidFill>
                            <a:schemeClr val="tx1"/>
                          </a:solidFill>
                          <a:latin typeface="Verdana" pitchFamily="34" charset="0"/>
                        </a:rPr>
                        <a:t>Total Amount</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pPr lvl="0" algn="ctr"/>
                      <a:r>
                        <a:rPr lang="en-US" sz="900" dirty="0" smtClean="0">
                          <a:solidFill>
                            <a:schemeClr val="tx1"/>
                          </a:solidFill>
                          <a:latin typeface="Verdana" pitchFamily="34" charset="0"/>
                        </a:rPr>
                        <a:t>1</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2</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3</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4</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4" name="TextBox 13"/>
          <p:cNvSpPr txBox="1"/>
          <p:nvPr/>
        </p:nvSpPr>
        <p:spPr>
          <a:xfrm>
            <a:off x="1314200" y="157150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A</a:t>
            </a:r>
            <a:endParaRPr lang="en-US" b="1" dirty="0">
              <a:effectLst>
                <a:outerShdw blurRad="38100" dist="38100" dir="2700000" algn="tl">
                  <a:srgbClr val="000000">
                    <a:alpha val="43137"/>
                  </a:srgbClr>
                </a:outerShdw>
              </a:effectLst>
              <a:latin typeface="Verdana" pitchFamily="34" charset="0"/>
            </a:endParaRPr>
          </a:p>
        </p:txBody>
      </p:sp>
      <p:graphicFrame>
        <p:nvGraphicFramePr>
          <p:cNvPr id="15" name="Table 14"/>
          <p:cNvGraphicFramePr>
            <a:graphicFrameLocks noGrp="1"/>
          </p:cNvGraphicFramePr>
          <p:nvPr/>
        </p:nvGraphicFramePr>
        <p:xfrm>
          <a:off x="2895600" y="1915160"/>
          <a:ext cx="1143000" cy="1285240"/>
        </p:xfrm>
        <a:graphic>
          <a:graphicData uri="http://schemas.openxmlformats.org/drawingml/2006/table">
            <a:tbl>
              <a:tblPr firstRow="1" bandRow="1">
                <a:tableStyleId>{5C22544A-7EE6-4342-B048-85BDC9FD1C3A}</a:tableStyleId>
              </a:tblPr>
              <a:tblGrid>
                <a:gridCol w="457200"/>
                <a:gridCol w="685800"/>
              </a:tblGrid>
              <a:tr h="370840">
                <a:tc>
                  <a:txBody>
                    <a:bodyPr/>
                    <a:lstStyle/>
                    <a:p>
                      <a:pPr lvl="0" algn="ctr"/>
                      <a:r>
                        <a:rPr lang="en-US" sz="800" dirty="0" smtClean="0">
                          <a:solidFill>
                            <a:schemeClr val="tx1"/>
                          </a:solidFill>
                          <a:latin typeface="Verdana" pitchFamily="34" charset="0"/>
                        </a:rPr>
                        <a:t>Day</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lvl="0" algn="ctr"/>
                      <a:r>
                        <a:rPr lang="en-US" sz="800" dirty="0" smtClean="0">
                          <a:solidFill>
                            <a:schemeClr val="tx1"/>
                          </a:solidFill>
                          <a:latin typeface="Verdana" pitchFamily="34" charset="0"/>
                        </a:rPr>
                        <a:t>Total Amount</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pPr lvl="0" algn="ctr"/>
                      <a:r>
                        <a:rPr lang="en-US" sz="900" dirty="0" smtClean="0">
                          <a:solidFill>
                            <a:schemeClr val="tx1"/>
                          </a:solidFill>
                          <a:latin typeface="Verdana" pitchFamily="34" charset="0"/>
                        </a:rPr>
                        <a:t>1</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2</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$4.00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3</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$6.50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4</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$9.00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TextBox 15"/>
          <p:cNvSpPr txBox="1"/>
          <p:nvPr/>
        </p:nvSpPr>
        <p:spPr>
          <a:xfrm>
            <a:off x="3295400" y="158166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B</a:t>
            </a:r>
            <a:endParaRPr lang="en-US" b="1" dirty="0">
              <a:effectLst>
                <a:outerShdw blurRad="38100" dist="38100" dir="2700000" algn="tl">
                  <a:srgbClr val="000000">
                    <a:alpha val="43137"/>
                  </a:srgbClr>
                </a:outerShdw>
              </a:effectLst>
              <a:latin typeface="Verdana" pitchFamily="34" charset="0"/>
            </a:endParaRPr>
          </a:p>
        </p:txBody>
      </p:sp>
      <p:graphicFrame>
        <p:nvGraphicFramePr>
          <p:cNvPr id="17" name="Table 16"/>
          <p:cNvGraphicFramePr>
            <a:graphicFrameLocks noGrp="1"/>
          </p:cNvGraphicFramePr>
          <p:nvPr/>
        </p:nvGraphicFramePr>
        <p:xfrm>
          <a:off x="914400" y="3886200"/>
          <a:ext cx="1143000" cy="1285240"/>
        </p:xfrm>
        <a:graphic>
          <a:graphicData uri="http://schemas.openxmlformats.org/drawingml/2006/table">
            <a:tbl>
              <a:tblPr firstRow="1" bandRow="1">
                <a:tableStyleId>{5C22544A-7EE6-4342-B048-85BDC9FD1C3A}</a:tableStyleId>
              </a:tblPr>
              <a:tblGrid>
                <a:gridCol w="457200"/>
                <a:gridCol w="685800"/>
              </a:tblGrid>
              <a:tr h="370840">
                <a:tc>
                  <a:txBody>
                    <a:bodyPr/>
                    <a:lstStyle/>
                    <a:p>
                      <a:pPr lvl="0" algn="ctr"/>
                      <a:r>
                        <a:rPr lang="en-US" sz="800" dirty="0" smtClean="0">
                          <a:solidFill>
                            <a:schemeClr val="tx1"/>
                          </a:solidFill>
                          <a:latin typeface="Verdana" pitchFamily="34" charset="0"/>
                        </a:rPr>
                        <a:t>Day</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lvl="0" algn="ctr"/>
                      <a:r>
                        <a:rPr lang="en-US" sz="800" dirty="0" smtClean="0">
                          <a:solidFill>
                            <a:schemeClr val="tx1"/>
                          </a:solidFill>
                          <a:latin typeface="Verdana" pitchFamily="34" charset="0"/>
                        </a:rPr>
                        <a:t>Total Amount</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pPr lvl="0" algn="ctr"/>
                      <a:r>
                        <a:rPr lang="en-US" sz="900" dirty="0" smtClean="0">
                          <a:solidFill>
                            <a:schemeClr val="tx1"/>
                          </a:solidFill>
                          <a:latin typeface="Verdana" pitchFamily="34" charset="0"/>
                        </a:rPr>
                        <a:t>1</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2</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$5.00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3</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$7.50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4</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$10.00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TextBox 17"/>
          <p:cNvSpPr txBox="1"/>
          <p:nvPr/>
        </p:nvSpPr>
        <p:spPr>
          <a:xfrm>
            <a:off x="1314200" y="355270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C</a:t>
            </a:r>
            <a:endParaRPr lang="en-US" b="1" dirty="0">
              <a:effectLst>
                <a:outerShdw blurRad="38100" dist="38100" dir="2700000" algn="tl">
                  <a:srgbClr val="000000">
                    <a:alpha val="43137"/>
                  </a:srgbClr>
                </a:outerShdw>
              </a:effectLst>
              <a:latin typeface="Verdana" pitchFamily="34" charset="0"/>
            </a:endParaRPr>
          </a:p>
        </p:txBody>
      </p:sp>
      <p:graphicFrame>
        <p:nvGraphicFramePr>
          <p:cNvPr id="19" name="Table 18"/>
          <p:cNvGraphicFramePr>
            <a:graphicFrameLocks noGrp="1"/>
          </p:cNvGraphicFramePr>
          <p:nvPr/>
        </p:nvGraphicFramePr>
        <p:xfrm>
          <a:off x="2895600" y="3896360"/>
          <a:ext cx="1143000" cy="1285240"/>
        </p:xfrm>
        <a:graphic>
          <a:graphicData uri="http://schemas.openxmlformats.org/drawingml/2006/table">
            <a:tbl>
              <a:tblPr firstRow="1" bandRow="1">
                <a:tableStyleId>{5C22544A-7EE6-4342-B048-85BDC9FD1C3A}</a:tableStyleId>
              </a:tblPr>
              <a:tblGrid>
                <a:gridCol w="457200"/>
                <a:gridCol w="685800"/>
              </a:tblGrid>
              <a:tr h="370840">
                <a:tc>
                  <a:txBody>
                    <a:bodyPr/>
                    <a:lstStyle/>
                    <a:p>
                      <a:pPr lvl="0" algn="ctr"/>
                      <a:r>
                        <a:rPr lang="en-US" sz="800" dirty="0" smtClean="0">
                          <a:solidFill>
                            <a:schemeClr val="tx1"/>
                          </a:solidFill>
                          <a:latin typeface="Verdana" pitchFamily="34" charset="0"/>
                        </a:rPr>
                        <a:t>Day</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lvl="0" algn="ctr"/>
                      <a:r>
                        <a:rPr lang="en-US" sz="800" dirty="0" smtClean="0">
                          <a:solidFill>
                            <a:schemeClr val="tx1"/>
                          </a:solidFill>
                          <a:latin typeface="Verdana" pitchFamily="34" charset="0"/>
                        </a:rPr>
                        <a:t>Total Amount</a:t>
                      </a:r>
                      <a:endParaRPr lang="en-US" sz="800" dirty="0">
                        <a:solidFill>
                          <a:schemeClr val="tx1"/>
                        </a:solidFill>
                        <a:latin typeface="Verdana"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0">
                <a:tc>
                  <a:txBody>
                    <a:bodyPr/>
                    <a:lstStyle/>
                    <a:p>
                      <a:pPr lvl="0" algn="ctr"/>
                      <a:r>
                        <a:rPr lang="en-US" sz="900" dirty="0" smtClean="0">
                          <a:solidFill>
                            <a:schemeClr val="tx1"/>
                          </a:solidFill>
                          <a:latin typeface="Verdana" pitchFamily="34" charset="0"/>
                        </a:rPr>
                        <a:t>1</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2</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$7.50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3</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$12.50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lvl="0" algn="ctr"/>
                      <a:r>
                        <a:rPr lang="en-US" sz="900" dirty="0" smtClean="0">
                          <a:solidFill>
                            <a:schemeClr val="tx1"/>
                          </a:solidFill>
                          <a:latin typeface="Verdana" pitchFamily="34" charset="0"/>
                        </a:rPr>
                        <a:t>4</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r"/>
                      <a:r>
                        <a:rPr lang="en-US" sz="900" dirty="0" smtClean="0">
                          <a:solidFill>
                            <a:schemeClr val="tx1"/>
                          </a:solidFill>
                          <a:latin typeface="Verdana" pitchFamily="34" charset="0"/>
                        </a:rPr>
                        <a:t>$17.50</a:t>
                      </a:r>
                      <a:endParaRPr lang="en-US" sz="9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 name="TextBox 19"/>
          <p:cNvSpPr txBox="1"/>
          <p:nvPr/>
        </p:nvSpPr>
        <p:spPr>
          <a:xfrm>
            <a:off x="3295400" y="3562860"/>
            <a:ext cx="3810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latin typeface="Verdana" pitchFamily="34" charset="0"/>
              </a:rPr>
              <a:t>D</a:t>
            </a:r>
            <a:endParaRPr lang="en-US" b="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2202</TotalTime>
  <Words>1094</Words>
  <Application>Microsoft Office PowerPoint</Application>
  <PresentationFormat>Custom</PresentationFormat>
  <Paragraphs>370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469</cp:revision>
  <dcterms:created xsi:type="dcterms:W3CDTF">2010-03-15T16:13:22Z</dcterms:created>
  <dcterms:modified xsi:type="dcterms:W3CDTF">2012-01-25T02:19:08Z</dcterms:modified>
</cp:coreProperties>
</file>