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05" autoAdjust="0"/>
    <p:restoredTop sz="94609" autoAdjust="0"/>
  </p:normalViewPr>
  <p:slideViewPr>
    <p:cSldViewPr>
      <p:cViewPr>
        <p:scale>
          <a:sx n="80" d="100"/>
          <a:sy n="80" d="100"/>
        </p:scale>
        <p:origin x="-336" y="-63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143000"/>
            <a:ext cx="4038600" cy="523220"/>
          </a:xfrm>
          <a:prstGeom prst="rect">
            <a:avLst/>
          </a:prstGeom>
          <a:noFill/>
          <a:ln w="9525">
            <a:noFill/>
            <a:miter lim="800000"/>
            <a:headEnd/>
            <a:tailEnd/>
          </a:ln>
        </p:spPr>
        <p:txBody>
          <a:bodyPr wrap="square">
            <a:spAutoFit/>
          </a:bodyPr>
          <a:lstStyle/>
          <a:p>
            <a:pPr algn="ctr" defTabSz="1017588">
              <a:defRPr/>
            </a:pPr>
            <a:r>
              <a:rPr lang="en-US" sz="1600" b="1" i="1" dirty="0" smtClean="0">
                <a:effectLst>
                  <a:outerShdw blurRad="38100" dist="38100" dir="2700000" algn="tl">
                    <a:srgbClr val="C0C0C0"/>
                  </a:outerShdw>
                </a:effectLst>
                <a:latin typeface="Verdana" pitchFamily="34" charset="0"/>
              </a:rPr>
              <a:t>Numbers &amp; Operations</a:t>
            </a:r>
          </a:p>
          <a:p>
            <a:pPr algn="ctr" defTabSz="1017588">
              <a:defRPr/>
            </a:pPr>
            <a:r>
              <a:rPr lang="en-US" sz="1200" dirty="0" smtClean="0">
                <a:effectLst>
                  <a:outerShdw blurRad="38100" dist="38100" dir="2700000" algn="tl">
                    <a:srgbClr val="C0C0C0"/>
                  </a:outerShdw>
                </a:effectLst>
                <a:latin typeface="Verdana" pitchFamily="34" charset="0"/>
              </a:rPr>
              <a:t>(Estimation Strategies for Multiplication)</a:t>
            </a:r>
            <a:endParaRPr lang="en-US" sz="1200" dirty="0" smtClean="0">
              <a:latin typeface="Verdana" pitchFamily="34" charset="0"/>
            </a:endParaRP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8" name="TextBox 7"/>
          <p:cNvSpPr txBox="1"/>
          <p:nvPr/>
        </p:nvSpPr>
        <p:spPr>
          <a:xfrm>
            <a:off x="5638800" y="381000"/>
            <a:ext cx="2743200" cy="738664"/>
          </a:xfrm>
          <a:prstGeom prst="rect">
            <a:avLst/>
          </a:prstGeom>
          <a:noFill/>
        </p:spPr>
        <p:txBody>
          <a:bodyPr wrap="square" rtlCol="0">
            <a:spAutoFit/>
          </a:bodyPr>
          <a:lstStyle/>
          <a:p>
            <a:r>
              <a:rPr lang="en-US" sz="2400" b="1" i="1" dirty="0" smtClean="0">
                <a:effectLst>
                  <a:outerShdw blurRad="38100" dist="38100" dir="2700000" algn="tl">
                    <a:srgbClr val="000000">
                      <a:alpha val="43137"/>
                    </a:srgbClr>
                  </a:outerShdw>
                </a:effectLst>
                <a:latin typeface="Verdana" pitchFamily="34" charset="0"/>
              </a:rPr>
              <a:t>Grade 4 MATH:</a:t>
            </a:r>
          </a:p>
          <a:p>
            <a:r>
              <a:rPr lang="en-US" sz="900" dirty="0" smtClean="0">
                <a:latin typeface="Verdana" pitchFamily="34" charset="0"/>
              </a:rPr>
              <a:t>Oregon Department of Education Standards for Practice or Progress Monitoring.</a:t>
            </a:r>
            <a:endParaRPr lang="en-US" sz="900" dirty="0">
              <a:latin typeface="Verdana" pitchFamily="34" charset="0"/>
            </a:endParaRPr>
          </a:p>
        </p:txBody>
      </p:sp>
      <p:sp>
        <p:nvSpPr>
          <p:cNvPr id="9" name="TextBox 8"/>
          <p:cNvSpPr txBox="1"/>
          <p:nvPr/>
        </p:nvSpPr>
        <p:spPr>
          <a:xfrm>
            <a:off x="5867400" y="6934200"/>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15000" y="251460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[4.2.3] </a:t>
            </a:r>
            <a:r>
              <a:rPr lang="en-US" sz="1000" dirty="0" smtClean="0">
                <a:effectLst>
                  <a:outerShdw blurRad="38100" dist="38100" dir="2700000" algn="tl">
                    <a:srgbClr val="000000">
                      <a:alpha val="43137"/>
                    </a:srgbClr>
                  </a:outerShdw>
                </a:effectLst>
                <a:latin typeface="Verdana" pitchFamily="34" charset="0"/>
              </a:rPr>
              <a:t>below table.</a:t>
            </a:r>
            <a:endParaRPr lang="en-US" sz="1000" dirty="0">
              <a:effectLst>
                <a:outerShdw blurRad="38100" dist="38100" dir="2700000" algn="tl">
                  <a:srgbClr val="000000">
                    <a:alpha val="43137"/>
                  </a:srgbClr>
                </a:outerShdw>
              </a:effectLst>
              <a:latin typeface="Verdana" pitchFamily="34" charset="0"/>
            </a:endParaRPr>
          </a:p>
        </p:txBody>
      </p:sp>
      <p:sp>
        <p:nvSpPr>
          <p:cNvPr id="11" name="TextBox 10"/>
          <p:cNvSpPr txBox="1"/>
          <p:nvPr/>
        </p:nvSpPr>
        <p:spPr>
          <a:xfrm>
            <a:off x="5562600" y="19812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#5</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838200" y="1524000"/>
            <a:ext cx="3581400" cy="400110"/>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a:t>
            </a:r>
            <a:r>
              <a:rPr lang="en-US" sz="1000" b="1" i="1" u="sng" dirty="0" smtClean="0">
                <a:effectLst>
                  <a:outerShdw blurRad="38100" dist="38100" dir="2700000" algn="tl">
                    <a:srgbClr val="000000">
                      <a:alpha val="43137"/>
                    </a:srgbClr>
                  </a:outerShdw>
                </a:effectLst>
                <a:latin typeface="Verdana" pitchFamily="34" charset="0"/>
              </a:rPr>
              <a:t> Bold Black [4.2.3)</a:t>
            </a:r>
            <a:endParaRPr lang="en-US" sz="1000" dirty="0" smtClean="0">
              <a:effectLst>
                <a:outerShdw blurRad="38100" dist="38100" dir="2700000" algn="tl">
                  <a:srgbClr val="000000">
                    <a:alpha val="43137"/>
                  </a:srgbClr>
                </a:outerShdw>
              </a:effectLst>
              <a:latin typeface="Verdana" pitchFamily="34" charset="0"/>
            </a:endParaRPr>
          </a:p>
        </p:txBody>
      </p:sp>
      <p:sp>
        <p:nvSpPr>
          <p:cNvPr id="16" name="TextBox 15"/>
          <p:cNvSpPr txBox="1"/>
          <p:nvPr/>
        </p:nvSpPr>
        <p:spPr>
          <a:xfrm>
            <a:off x="533400" y="3581400"/>
            <a:ext cx="4343400" cy="1169551"/>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effectLst>
                  <a:outerShdw blurRad="38100" dist="38100" dir="2700000" algn="tl">
                    <a:srgbClr val="000000">
                      <a:alpha val="43137"/>
                    </a:srgbClr>
                  </a:outerShdw>
                </a:effectLst>
                <a:latin typeface="Verdana" pitchFamily="34" charset="0"/>
              </a:rPr>
              <a:t>To assure that the above standards are understood, always remind, ask and show your students: </a:t>
            </a:r>
            <a:endParaRPr lang="en-US" sz="1000" b="1" dirty="0" smtClean="0">
              <a:effectLst>
                <a:outerShdw blurRad="38100" dist="38100" dir="2700000" algn="tl">
                  <a:srgbClr val="000000">
                    <a:alpha val="43137"/>
                  </a:srgbClr>
                </a:outerShdw>
              </a:effectLst>
              <a:latin typeface="Verdana" pitchFamily="34" charset="0"/>
            </a:endParaRPr>
          </a:p>
          <a:p>
            <a:endParaRPr lang="en-US" sz="1000" dirty="0" smtClean="0">
              <a:effectLst>
                <a:outerShdw blurRad="38100" dist="38100" dir="2700000" algn="tl">
                  <a:srgbClr val="000000">
                    <a:alpha val="43137"/>
                  </a:srgbClr>
                </a:outerShdw>
              </a:effectLst>
              <a:latin typeface="Verdana" pitchFamily="34" charset="0"/>
            </a:endParaRPr>
          </a:p>
          <a:p>
            <a:r>
              <a:rPr lang="en-US" sz="1000" b="1" u="sng" dirty="0" smtClean="0">
                <a:effectLst>
                  <a:outerShdw blurRad="38100" dist="38100" dir="2700000" algn="tl">
                    <a:srgbClr val="000000">
                      <a:alpha val="43137"/>
                    </a:srgbClr>
                  </a:outerShdw>
                </a:effectLst>
                <a:latin typeface="Verdana" pitchFamily="34" charset="0"/>
              </a:rPr>
              <a:t>4.2.3</a:t>
            </a:r>
          </a:p>
          <a:p>
            <a:endParaRPr lang="en-US" sz="1000" b="1" u="sng" dirty="0" smtClean="0">
              <a:effectLst>
                <a:outerShdw blurRad="38100" dist="38100" dir="2700000" algn="tl">
                  <a:srgbClr val="000000">
                    <a:alpha val="43137"/>
                  </a:srgbClr>
                </a:outerShdw>
              </a:effectLst>
              <a:latin typeface="Verdana" pitchFamily="34" charset="0"/>
            </a:endParaRP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What does reasonable mean?</a:t>
            </a: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Estimation can help you know if your answer is reasonable.</a:t>
            </a:r>
            <a:endParaRPr lang="en-US" sz="1000" dirty="0" smtClean="0">
              <a:latin typeface="Verdana" pitchFamily="34" charset="0"/>
            </a:endParaRPr>
          </a:p>
        </p:txBody>
      </p:sp>
      <p:sp>
        <p:nvSpPr>
          <p:cNvPr id="18" name="TextBox 17"/>
          <p:cNvSpPr txBox="1"/>
          <p:nvPr/>
        </p:nvSpPr>
        <p:spPr>
          <a:xfrm>
            <a:off x="533400" y="609600"/>
            <a:ext cx="4419600" cy="677108"/>
          </a:xfrm>
          <a:prstGeom prst="rect">
            <a:avLst/>
          </a:prstGeom>
          <a:noFill/>
        </p:spPr>
        <p:txBody>
          <a:bodyPr wrap="square" rtlCol="0">
            <a:spAutoFit/>
          </a:bodyPr>
          <a:lstStyle/>
          <a:p>
            <a:r>
              <a:rPr lang="en-US" sz="1400" b="1" i="1" dirty="0" smtClean="0">
                <a:effectLst>
                  <a:outerShdw blurRad="38100" dist="38100" dir="2700000" algn="tl">
                    <a:srgbClr val="000000">
                      <a:alpha val="43137"/>
                    </a:srgbClr>
                  </a:outerShdw>
                </a:effectLst>
                <a:latin typeface="Verdana" pitchFamily="34" charset="0"/>
              </a:rPr>
              <a:t>Teacher Information. . . </a:t>
            </a:r>
            <a:r>
              <a:rPr lang="en-US" sz="1200" i="1" dirty="0" smtClean="0">
                <a:latin typeface="Verdana" pitchFamily="34" charset="0"/>
              </a:rPr>
              <a:t>4</a:t>
            </a:r>
            <a:r>
              <a:rPr lang="en-US" sz="1200" i="1" baseline="30000" dirty="0" smtClean="0">
                <a:latin typeface="Verdana" pitchFamily="34" charset="0"/>
              </a:rPr>
              <a:t>th</a:t>
            </a:r>
            <a:r>
              <a:rPr lang="en-US" sz="1200" i="1" dirty="0" smtClean="0">
                <a:latin typeface="Verdana" pitchFamily="34" charset="0"/>
              </a:rPr>
              <a:t> Grade all standards in 4.2.3 (Estimation Strategies for Multiplication) will be assessed in 2010-2011.  </a:t>
            </a:r>
            <a:endParaRPr lang="en-US" sz="1400" b="1" i="1" dirty="0">
              <a:effectLst>
                <a:outerShdw blurRad="38100" dist="38100" dir="2700000" algn="tl">
                  <a:srgbClr val="000000">
                    <a:alpha val="43137"/>
                  </a:srgbClr>
                </a:outerShdw>
              </a:effectLst>
              <a:latin typeface="Verdana" pitchFamily="34" charset="0"/>
            </a:endParaRPr>
          </a:p>
        </p:txBody>
      </p:sp>
      <p:sp>
        <p:nvSpPr>
          <p:cNvPr id="15" name="TextBox 14"/>
          <p:cNvSpPr txBox="1"/>
          <p:nvPr/>
        </p:nvSpPr>
        <p:spPr>
          <a:xfrm>
            <a:off x="609600" y="5791200"/>
            <a:ext cx="42672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graphicFrame>
        <p:nvGraphicFramePr>
          <p:cNvPr id="19" name="Table 18"/>
          <p:cNvGraphicFramePr>
            <a:graphicFrameLocks noGrp="1"/>
          </p:cNvGraphicFramePr>
          <p:nvPr/>
        </p:nvGraphicFramePr>
        <p:xfrm>
          <a:off x="5715000" y="3200401"/>
          <a:ext cx="3733800" cy="3198987"/>
        </p:xfrm>
        <a:graphic>
          <a:graphicData uri="http://schemas.openxmlformats.org/drawingml/2006/table">
            <a:tbl>
              <a:tblPr/>
              <a:tblGrid>
                <a:gridCol w="3733800"/>
              </a:tblGrid>
              <a:tr h="457199">
                <a:tc>
                  <a:txBody>
                    <a:bodyPr/>
                    <a:lstStyle/>
                    <a:p>
                      <a:pPr algn="l" fontAlgn="t"/>
                      <a:r>
                        <a:rPr lang="en-US" sz="900" b="1" i="0" u="sng" strike="noStrike" dirty="0" smtClean="0">
                          <a:solidFill>
                            <a:srgbClr val="000000"/>
                          </a:solidFill>
                          <a:latin typeface="Calibri"/>
                        </a:rPr>
                        <a:t>NUMBERS</a:t>
                      </a:r>
                      <a:r>
                        <a:rPr lang="en-US" sz="900" b="1" i="0" u="sng" strike="noStrike" baseline="0" dirty="0" smtClean="0">
                          <a:solidFill>
                            <a:srgbClr val="000000"/>
                          </a:solidFill>
                          <a:latin typeface="Calibri"/>
                        </a:rPr>
                        <a:t> AND OPERATIONS</a:t>
                      </a:r>
                      <a:r>
                        <a:rPr lang="en-US" sz="900" b="0" i="0" u="none" strike="noStrike" baseline="0" dirty="0" smtClean="0">
                          <a:solidFill>
                            <a:srgbClr val="000000"/>
                          </a:solidFill>
                          <a:latin typeface="Calibri"/>
                        </a:rPr>
                        <a:t>:  Develop fluency with multiplication facts and related division facts, and with multi-digit whole number multiplication.</a:t>
                      </a:r>
                      <a:endParaRPr lang="en-US" sz="9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l" fontAlgn="t"/>
                      <a:r>
                        <a:rPr lang="en-US" sz="800" b="0" i="0" u="sng" strike="noStrike" dirty="0">
                          <a:solidFill>
                            <a:srgbClr val="000000"/>
                          </a:solidFill>
                          <a:latin typeface="Calibri"/>
                        </a:rPr>
                        <a:t>4.2.1 </a:t>
                      </a:r>
                      <a:r>
                        <a:rPr lang="en-US" sz="800" b="0" i="0" u="none" strike="noStrike" dirty="0">
                          <a:solidFill>
                            <a:srgbClr val="000000"/>
                          </a:solidFill>
                          <a:latin typeface="Calibri"/>
                        </a:rPr>
                        <a:t> Apply with fluency multiplication facts to 10 times 10 and related division facts</a:t>
                      </a:r>
                      <a:r>
                        <a:rPr lang="en-US" sz="800" b="0" i="0" u="none" strike="noStrike" dirty="0" smtClean="0">
                          <a:solidFill>
                            <a:srgbClr val="000000"/>
                          </a:solidFill>
                          <a:latin typeface="Calibri"/>
                        </a:rPr>
                        <a:t>.  (NEW,</a:t>
                      </a:r>
                      <a:r>
                        <a:rPr lang="en-US" sz="800" b="0" i="0" u="none" strike="noStrike" baseline="0" dirty="0" smtClean="0">
                          <a:solidFill>
                            <a:srgbClr val="000000"/>
                          </a:solidFill>
                          <a:latin typeface="Calibri"/>
                        </a:rPr>
                        <a:t> NOT PRESENT IN FORMER STANDARDS)…</a:t>
                      </a:r>
                      <a:endParaRPr lang="en-US" sz="8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algn="l" fontAlgn="t"/>
                      <a:r>
                        <a:rPr lang="en-US" sz="800" b="0" i="0" u="sng" strike="noStrike" dirty="0">
                          <a:solidFill>
                            <a:srgbClr val="000000"/>
                          </a:solidFill>
                          <a:latin typeface="Calibri"/>
                        </a:rPr>
                        <a:t>4.2.2 </a:t>
                      </a:r>
                      <a:r>
                        <a:rPr lang="en-US" sz="800" b="0" i="0" u="none" strike="noStrike" dirty="0">
                          <a:solidFill>
                            <a:srgbClr val="000000"/>
                          </a:solidFill>
                          <a:latin typeface="Calibri"/>
                        </a:rPr>
                        <a:t> Apply understanding of models for multiplication ( e.g., equal-sized groups, arrays, area models, equal intervals on the number line ), place value, and properties of operations </a:t>
                      </a:r>
                      <a:r>
                        <a:rPr lang="en-US" sz="800" b="0" i="0" u="none" strike="noStrike" dirty="0" smtClean="0">
                          <a:solidFill>
                            <a:srgbClr val="000000"/>
                          </a:solidFill>
                          <a:latin typeface="Calibri"/>
                        </a:rPr>
                        <a:t> ( </a:t>
                      </a:r>
                      <a:r>
                        <a:rPr lang="en-US" sz="800" b="0" i="0" u="none" strike="noStrike" dirty="0">
                          <a:solidFill>
                            <a:srgbClr val="000000"/>
                          </a:solidFill>
                          <a:latin typeface="Calibri"/>
                        </a:rPr>
                        <a:t>commutative, associative, and distributive).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05763">
                <a:tc>
                  <a:txBody>
                    <a:bodyPr/>
                    <a:lstStyle/>
                    <a:p>
                      <a:pPr algn="l" fontAlgn="t"/>
                      <a:r>
                        <a:rPr lang="en-US" sz="1200" b="1" i="0" u="none" strike="noStrike" dirty="0">
                          <a:solidFill>
                            <a:srgbClr val="000000"/>
                          </a:solidFill>
                          <a:effectLst>
                            <a:outerShdw blurRad="38100" dist="38100" dir="2700000" algn="tl">
                              <a:srgbClr val="000000">
                                <a:alpha val="43137"/>
                              </a:srgbClr>
                            </a:outerShdw>
                          </a:effectLst>
                          <a:latin typeface="Calibri"/>
                        </a:rPr>
                        <a:t>4.2.3  Select and use appropriate estimation strategies for multiplication (e.g., use benchmarks, overestimate, </a:t>
                      </a:r>
                      <a:r>
                        <a:rPr lang="en-US" sz="1200" b="1" i="0" u="none" strike="noStrike" dirty="0" smtClean="0">
                          <a:solidFill>
                            <a:srgbClr val="000000"/>
                          </a:solidFill>
                          <a:effectLst>
                            <a:outerShdw blurRad="38100" dist="38100" dir="2700000" algn="tl">
                              <a:srgbClr val="000000">
                                <a:alpha val="43137"/>
                              </a:srgbClr>
                            </a:outerShdw>
                          </a:effectLst>
                          <a:latin typeface="Calibri"/>
                        </a:rPr>
                        <a:t>underestimate, </a:t>
                      </a:r>
                      <a:r>
                        <a:rPr lang="en-US" sz="1200" b="1" i="0" u="none" strike="noStrike" dirty="0">
                          <a:solidFill>
                            <a:srgbClr val="000000"/>
                          </a:solidFill>
                          <a:effectLst>
                            <a:outerShdw blurRad="38100" dist="38100" dir="2700000" algn="tl">
                              <a:srgbClr val="000000">
                                <a:alpha val="43137"/>
                              </a:srgbClr>
                            </a:outerShdw>
                          </a:effectLst>
                          <a:latin typeface="Calibri"/>
                        </a:rPr>
                        <a:t>round) to calculate mentally based on the problem situation when computing with whole numbers</a:t>
                      </a:r>
                      <a:r>
                        <a:rPr lang="en-US" sz="1200" b="1" i="0" u="none" strike="noStrike" dirty="0" smtClean="0">
                          <a:solidFill>
                            <a:srgbClr val="000000"/>
                          </a:solidFill>
                          <a:effectLst>
                            <a:outerShdw blurRad="38100" dist="38100" dir="2700000" algn="tl">
                              <a:srgbClr val="000000">
                                <a:alpha val="43137"/>
                              </a:srgbClr>
                            </a:outerShdw>
                          </a:effectLst>
                          <a:latin typeface="Calibri"/>
                        </a:rPr>
                        <a:t>.</a:t>
                      </a:r>
                      <a:endParaRPr lang="en-US" sz="1200" b="1" i="0" u="none" strike="noStrike" dirty="0">
                        <a:solidFill>
                          <a:srgbClr val="000000"/>
                        </a:solidFill>
                        <a:effectLst>
                          <a:outerShdw blurRad="38100" dist="38100" dir="2700000" algn="tl">
                            <a:srgbClr val="000000">
                              <a:alpha val="43137"/>
                            </a:srgbClr>
                          </a:outerShdw>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025">
                <a:tc>
                  <a:txBody>
                    <a:bodyPr/>
                    <a:lstStyle/>
                    <a:p>
                      <a:pPr algn="l" fontAlgn="t"/>
                      <a:r>
                        <a:rPr lang="en-US" sz="800" b="0" i="0" u="none" strike="noStrike" dirty="0">
                          <a:solidFill>
                            <a:srgbClr val="000000"/>
                          </a:solidFill>
                          <a:latin typeface="Calibri"/>
                        </a:rPr>
                        <a:t>4.2.4  Develop and use accurate, efficient and </a:t>
                      </a:r>
                      <a:r>
                        <a:rPr lang="en-US" sz="800" b="0" i="0" u="none" strike="noStrike" dirty="0" err="1">
                          <a:solidFill>
                            <a:srgbClr val="000000"/>
                          </a:solidFill>
                          <a:latin typeface="Calibri"/>
                        </a:rPr>
                        <a:t>generalizable</a:t>
                      </a:r>
                      <a:r>
                        <a:rPr lang="en-US" sz="800" b="0" i="0" u="none" strike="noStrike" dirty="0">
                          <a:solidFill>
                            <a:srgbClr val="000000"/>
                          </a:solidFill>
                          <a:latin typeface="Calibri"/>
                        </a:rPr>
                        <a:t> methods to multiply multi-digit whole numbers.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7200">
                <a:tc>
                  <a:txBody>
                    <a:bodyPr/>
                    <a:lstStyle/>
                    <a:p>
                      <a:pPr algn="l" fontAlgn="t"/>
                      <a:r>
                        <a:rPr lang="en-US" sz="800" b="0" i="0" u="none" strike="noStrike" dirty="0">
                          <a:solidFill>
                            <a:srgbClr val="000000"/>
                          </a:solidFill>
                          <a:latin typeface="Calibri"/>
                        </a:rPr>
                        <a:t>4.2.5  Develop fluency with efficient procedures for multiplying multi-digit whole numbers and justify why the procedures work on the basis of place value and number properties.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7" name="Rectangle 16"/>
          <p:cNvSpPr/>
          <p:nvPr/>
        </p:nvSpPr>
        <p:spPr>
          <a:xfrm>
            <a:off x="609600" y="2362200"/>
            <a:ext cx="4191000" cy="861774"/>
          </a:xfrm>
          <a:prstGeom prst="rect">
            <a:avLst/>
          </a:prstGeom>
          <a:ln>
            <a:solidFill>
              <a:schemeClr val="tx1"/>
            </a:solidFill>
          </a:ln>
        </p:spPr>
        <p:txBody>
          <a:bodyPr wrap="square">
            <a:spAutoFit/>
          </a:bodyPr>
          <a:lstStyle/>
          <a:p>
            <a:pPr fontAlgn="t"/>
            <a:r>
              <a:rPr lang="en-US" sz="1400" b="1" u="sng" dirty="0" smtClean="0">
                <a:solidFill>
                  <a:srgbClr val="000000"/>
                </a:solidFill>
                <a:effectLst>
                  <a:outerShdw blurRad="38100" dist="38100" dir="2700000" algn="tl">
                    <a:srgbClr val="000000">
                      <a:alpha val="43137"/>
                    </a:srgbClr>
                  </a:outerShdw>
                </a:effectLst>
                <a:latin typeface="Calibri"/>
              </a:rPr>
              <a:t>4.2.3 </a:t>
            </a:r>
            <a:r>
              <a:rPr lang="en-US" sz="1200" b="1" dirty="0" smtClean="0">
                <a:solidFill>
                  <a:srgbClr val="000000"/>
                </a:solidFill>
                <a:effectLst>
                  <a:outerShdw blurRad="38100" dist="38100" dir="2700000" algn="tl">
                    <a:srgbClr val="000000">
                      <a:alpha val="43137"/>
                    </a:srgbClr>
                  </a:outerShdw>
                </a:effectLst>
                <a:latin typeface="Calibri"/>
              </a:rPr>
              <a:t> Select and use appropriate estimation strategies for multiplication (e.g., use benchmarks, overestimate, underestimate, round) to calculate mentally based on the problem situation when computing with whole numbers.</a:t>
            </a:r>
            <a:endParaRPr lang="en-US" sz="1200" b="1" dirty="0">
              <a:solidFill>
                <a:srgbClr val="000000"/>
              </a:solidFill>
              <a:effectLst>
                <a:outerShdw blurRad="38100" dist="38100" dir="2700000" algn="tl">
                  <a:srgbClr val="000000">
                    <a:alpha val="43137"/>
                  </a:srgbClr>
                </a:outerShdw>
              </a:effectLst>
              <a:latin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845624" y="4809501"/>
            <a:ext cx="3679375"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2" name="TextBox 11"/>
          <p:cNvSpPr txBox="1"/>
          <p:nvPr/>
        </p:nvSpPr>
        <p:spPr>
          <a:xfrm>
            <a:off x="685800" y="4876800"/>
            <a:ext cx="41910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5" name="TextBox 14"/>
          <p:cNvSpPr txBox="1"/>
          <p:nvPr/>
        </p:nvSpPr>
        <p:spPr>
          <a:xfrm>
            <a:off x="6858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4.2.3</a:t>
            </a:r>
            <a:endParaRPr lang="en-US" sz="700" dirty="0">
              <a:latin typeface="Verdana" pitchFamily="34" charset="0"/>
            </a:endParaRPr>
          </a:p>
        </p:txBody>
      </p:sp>
      <p:sp>
        <p:nvSpPr>
          <p:cNvPr id="14" name="Rectangle 13"/>
          <p:cNvSpPr/>
          <p:nvPr/>
        </p:nvSpPr>
        <p:spPr>
          <a:xfrm>
            <a:off x="304800" y="1143000"/>
            <a:ext cx="4495801" cy="338554"/>
          </a:xfrm>
          <a:prstGeom prst="rect">
            <a:avLst/>
          </a:prstGeom>
        </p:spPr>
        <p:txBody>
          <a:bodyPr wrap="square">
            <a:spAutoFit/>
          </a:bodyPr>
          <a:lstStyle/>
          <a:p>
            <a:pPr algn="ctr"/>
            <a:r>
              <a:rPr lang="en-US" sz="1600" u="sng" dirty="0" smtClean="0"/>
              <a:t>10  11  12  13  14  15  16   17  18  19  20</a:t>
            </a:r>
            <a:endParaRPr lang="en-US" sz="1600" dirty="0"/>
          </a:p>
        </p:txBody>
      </p:sp>
      <p:sp>
        <p:nvSpPr>
          <p:cNvPr id="17" name="TextBox 16"/>
          <p:cNvSpPr txBox="1"/>
          <p:nvPr/>
        </p:nvSpPr>
        <p:spPr>
          <a:xfrm>
            <a:off x="609600" y="457200"/>
            <a:ext cx="4038600" cy="3416320"/>
          </a:xfrm>
          <a:prstGeom prst="rect">
            <a:avLst/>
          </a:prstGeom>
          <a:noFill/>
        </p:spPr>
        <p:txBody>
          <a:bodyPr wrap="square" rtlCol="0">
            <a:spAutoFit/>
          </a:bodyPr>
          <a:lstStyle/>
          <a:p>
            <a:pPr marL="342900" indent="-342900">
              <a:buFont typeface="+mj-lt"/>
              <a:buAutoNum type="arabicPeriod"/>
            </a:pPr>
            <a:r>
              <a:rPr lang="en-US" sz="1200" dirty="0" smtClean="0"/>
              <a:t>Round the number below to the nearest ten.</a:t>
            </a:r>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pPr marL="793750" indent="-449263">
              <a:buFont typeface="+mj-lt"/>
              <a:buAutoNum type="alphaUcPeriod"/>
            </a:pPr>
            <a:r>
              <a:rPr lang="en-US" sz="1200" dirty="0" smtClean="0"/>
              <a:t>20</a:t>
            </a:r>
          </a:p>
          <a:p>
            <a:pPr marL="793750" indent="-449263">
              <a:buFont typeface="+mj-lt"/>
              <a:buAutoNum type="alphaUcPeriod"/>
            </a:pPr>
            <a:endParaRPr lang="en-US" sz="1200" dirty="0" smtClean="0"/>
          </a:p>
          <a:p>
            <a:pPr marL="793750" indent="-449263">
              <a:buFont typeface="+mj-lt"/>
              <a:buAutoNum type="alphaUcPeriod"/>
            </a:pPr>
            <a:endParaRPr lang="en-US" sz="1200" dirty="0" smtClean="0"/>
          </a:p>
          <a:p>
            <a:pPr marL="793750" indent="-449263">
              <a:buFont typeface="+mj-lt"/>
              <a:buAutoNum type="alphaUcPeriod"/>
            </a:pPr>
            <a:r>
              <a:rPr lang="en-US" sz="1200" dirty="0" smtClean="0"/>
              <a:t>15</a:t>
            </a:r>
          </a:p>
          <a:p>
            <a:pPr marL="793750" indent="-449263">
              <a:buFont typeface="+mj-lt"/>
              <a:buAutoNum type="alphaUcPeriod"/>
            </a:pPr>
            <a:endParaRPr lang="en-US" sz="1200" dirty="0" smtClean="0"/>
          </a:p>
          <a:p>
            <a:pPr marL="793750" indent="-449263">
              <a:buFont typeface="+mj-lt"/>
              <a:buAutoNum type="alphaUcPeriod"/>
            </a:pPr>
            <a:endParaRPr lang="en-US" sz="1200" dirty="0" smtClean="0"/>
          </a:p>
          <a:p>
            <a:pPr marL="793750" indent="-449263">
              <a:buFont typeface="+mj-lt"/>
              <a:buAutoNum type="alphaUcPeriod"/>
            </a:pPr>
            <a:r>
              <a:rPr lang="en-US" sz="1200" dirty="0" smtClean="0"/>
              <a:t>10</a:t>
            </a:r>
          </a:p>
          <a:p>
            <a:pPr marL="793750" indent="-449263">
              <a:buFont typeface="+mj-lt"/>
              <a:buAutoNum type="alphaUcPeriod"/>
            </a:pPr>
            <a:endParaRPr lang="en-US" sz="1200" dirty="0" smtClean="0"/>
          </a:p>
          <a:p>
            <a:pPr marL="793750" indent="-449263">
              <a:buFont typeface="+mj-lt"/>
              <a:buAutoNum type="alphaUcPeriod"/>
            </a:pPr>
            <a:endParaRPr lang="en-US" sz="1200" dirty="0" smtClean="0"/>
          </a:p>
          <a:p>
            <a:pPr marL="793750" indent="-449263">
              <a:buFont typeface="+mj-lt"/>
              <a:buAutoNum type="alphaUcPeriod"/>
            </a:pPr>
            <a:r>
              <a:rPr lang="en-US" sz="1200" dirty="0" smtClean="0"/>
              <a:t>11</a:t>
            </a:r>
            <a:endParaRPr lang="en-US" sz="1200" dirty="0"/>
          </a:p>
        </p:txBody>
      </p:sp>
      <p:cxnSp>
        <p:nvCxnSpPr>
          <p:cNvPr id="19" name="Straight Arrow Connector 18"/>
          <p:cNvCxnSpPr/>
          <p:nvPr/>
        </p:nvCxnSpPr>
        <p:spPr bwMode="auto">
          <a:xfrm rot="5400000">
            <a:off x="2046319" y="1013556"/>
            <a:ext cx="3048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24" name="TextBox 23"/>
          <p:cNvSpPr txBox="1"/>
          <p:nvPr/>
        </p:nvSpPr>
        <p:spPr>
          <a:xfrm>
            <a:off x="5715000" y="457200"/>
            <a:ext cx="3352800" cy="3231654"/>
          </a:xfrm>
          <a:prstGeom prst="rect">
            <a:avLst/>
          </a:prstGeom>
          <a:noFill/>
        </p:spPr>
        <p:txBody>
          <a:bodyPr wrap="square" rtlCol="0">
            <a:spAutoFit/>
          </a:bodyPr>
          <a:lstStyle/>
          <a:p>
            <a:pPr marL="466725" indent="-407988">
              <a:buFont typeface="+mj-lt"/>
              <a:buAutoNum type="arabicPeriod" startAt="10"/>
            </a:pPr>
            <a:r>
              <a:rPr lang="en-US" sz="1200" dirty="0" smtClean="0">
                <a:latin typeface="Verdana" pitchFamily="34" charset="0"/>
              </a:rPr>
              <a:t>What is the missing number?</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573088" indent="-347663">
              <a:buFont typeface="+mj-lt"/>
              <a:buAutoNum type="alphaUcPeriod"/>
            </a:pPr>
            <a:r>
              <a:rPr lang="en-US" sz="1200" dirty="0" smtClean="0">
                <a:latin typeface="Verdana" pitchFamily="34" charset="0"/>
              </a:rPr>
              <a:t>5</a:t>
            </a: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r>
              <a:rPr lang="en-US" sz="1200" dirty="0" smtClean="0">
                <a:latin typeface="Verdana" pitchFamily="34" charset="0"/>
              </a:rPr>
              <a:t>10</a:t>
            </a: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r>
              <a:rPr lang="en-US" sz="1200" dirty="0" smtClean="0">
                <a:latin typeface="Verdana" pitchFamily="34" charset="0"/>
              </a:rPr>
              <a:t>2</a:t>
            </a: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r>
              <a:rPr lang="en-US" sz="1200" dirty="0" smtClean="0">
                <a:latin typeface="Verdana" pitchFamily="34" charset="0"/>
              </a:rPr>
              <a:t>4</a:t>
            </a:r>
            <a:endParaRPr lang="en-US" sz="1200" dirty="0">
              <a:latin typeface="Verdana" pitchFamily="34" charset="0"/>
            </a:endParaRPr>
          </a:p>
        </p:txBody>
      </p:sp>
      <p:sp>
        <p:nvSpPr>
          <p:cNvPr id="25" name="TextBox 24"/>
          <p:cNvSpPr txBox="1"/>
          <p:nvPr/>
        </p:nvSpPr>
        <p:spPr>
          <a:xfrm>
            <a:off x="58674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4.2.3</a:t>
            </a:r>
            <a:endParaRPr lang="en-US" sz="700" dirty="0">
              <a:latin typeface="Verdana" pitchFamily="34" charset="0"/>
            </a:endParaRPr>
          </a:p>
        </p:txBody>
      </p:sp>
      <p:grpSp>
        <p:nvGrpSpPr>
          <p:cNvPr id="26" name="Group 25"/>
          <p:cNvGrpSpPr/>
          <p:nvPr/>
        </p:nvGrpSpPr>
        <p:grpSpPr>
          <a:xfrm>
            <a:off x="7391400" y="914400"/>
            <a:ext cx="990600" cy="731429"/>
            <a:chOff x="7924800" y="1207325"/>
            <a:chExt cx="990600" cy="731429"/>
          </a:xfrm>
        </p:grpSpPr>
        <p:sp>
          <p:nvSpPr>
            <p:cNvPr id="16" name="TextBox 15"/>
            <p:cNvSpPr txBox="1"/>
            <p:nvPr/>
          </p:nvSpPr>
          <p:spPr>
            <a:xfrm>
              <a:off x="7924800" y="1371600"/>
              <a:ext cx="990600" cy="338554"/>
            </a:xfrm>
            <a:prstGeom prst="rect">
              <a:avLst/>
            </a:prstGeom>
            <a:noFill/>
          </p:spPr>
          <p:txBody>
            <a:bodyPr wrap="square" rtlCol="0">
              <a:spAutoFit/>
            </a:bodyPr>
            <a:lstStyle/>
            <a:p>
              <a:r>
                <a:rPr lang="en-US" sz="1200" u="sng" dirty="0" smtClean="0">
                  <a:latin typeface="Verdana" pitchFamily="34" charset="0"/>
                </a:rPr>
                <a:t>X</a:t>
              </a:r>
              <a:r>
                <a:rPr lang="en-US" sz="1600" u="sng" dirty="0" smtClean="0">
                  <a:latin typeface="Verdana" pitchFamily="34" charset="0"/>
                </a:rPr>
                <a:t>  5</a:t>
              </a:r>
              <a:endParaRPr lang="en-US" sz="1600" u="sng" dirty="0">
                <a:latin typeface="Verdana" pitchFamily="34" charset="0"/>
              </a:endParaRPr>
            </a:p>
          </p:txBody>
        </p:sp>
        <p:sp>
          <p:nvSpPr>
            <p:cNvPr id="18" name="TextBox 17"/>
            <p:cNvSpPr txBox="1"/>
            <p:nvPr/>
          </p:nvSpPr>
          <p:spPr>
            <a:xfrm>
              <a:off x="8053450" y="1600200"/>
              <a:ext cx="609600" cy="338554"/>
            </a:xfrm>
            <a:prstGeom prst="rect">
              <a:avLst/>
            </a:prstGeom>
            <a:noFill/>
          </p:spPr>
          <p:txBody>
            <a:bodyPr wrap="square" rtlCol="0">
              <a:spAutoFit/>
            </a:bodyPr>
            <a:lstStyle/>
            <a:p>
              <a:r>
                <a:rPr lang="en-US" sz="1600" dirty="0" smtClean="0">
                  <a:latin typeface="Verdana" pitchFamily="34" charset="0"/>
                </a:rPr>
                <a:t>20</a:t>
              </a:r>
              <a:endParaRPr lang="en-US" sz="1600" dirty="0">
                <a:latin typeface="Verdana" pitchFamily="34" charset="0"/>
              </a:endParaRPr>
            </a:p>
          </p:txBody>
        </p:sp>
        <p:sp>
          <p:nvSpPr>
            <p:cNvPr id="20" name="Rectangle 19"/>
            <p:cNvSpPr/>
            <p:nvPr/>
          </p:nvSpPr>
          <p:spPr bwMode="auto">
            <a:xfrm>
              <a:off x="8153400" y="1207325"/>
              <a:ext cx="304800" cy="228600"/>
            </a:xfrm>
            <a:prstGeom prst="rect">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35" name="TextBox 34"/>
          <p:cNvSpPr txBox="1"/>
          <p:nvPr/>
        </p:nvSpPr>
        <p:spPr>
          <a:xfrm>
            <a:off x="609600" y="4572000"/>
            <a:ext cx="3657600" cy="23083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1" name="TextBox 10"/>
          <p:cNvSpPr txBox="1"/>
          <p:nvPr/>
        </p:nvSpPr>
        <p:spPr>
          <a:xfrm>
            <a:off x="5638800" y="4688175"/>
            <a:ext cx="38862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9" name="TextBox 18"/>
          <p:cNvSpPr txBox="1"/>
          <p:nvPr/>
        </p:nvSpPr>
        <p:spPr>
          <a:xfrm>
            <a:off x="5715000" y="457200"/>
            <a:ext cx="3733800" cy="3231654"/>
          </a:xfrm>
          <a:prstGeom prst="rect">
            <a:avLst/>
          </a:prstGeom>
          <a:noFill/>
        </p:spPr>
        <p:txBody>
          <a:bodyPr wrap="square" rtlCol="0">
            <a:spAutoFit/>
          </a:bodyPr>
          <a:lstStyle/>
          <a:p>
            <a:pPr marL="228600" indent="-228600">
              <a:buFont typeface="+mj-lt"/>
              <a:buAutoNum type="arabicPeriod" startAt="2"/>
            </a:pPr>
            <a:r>
              <a:rPr lang="en-US" sz="1200" dirty="0" smtClean="0">
                <a:latin typeface="Verdana" pitchFamily="34" charset="0"/>
              </a:rPr>
              <a:t>Sam almost has enough money to buy a pizza.  The pizza costs $20.00.  </a:t>
            </a:r>
          </a:p>
          <a:p>
            <a:endParaRPr lang="en-US" sz="1200" dirty="0" smtClean="0">
              <a:latin typeface="Verdana" pitchFamily="34" charset="0"/>
            </a:endParaRPr>
          </a:p>
          <a:p>
            <a:r>
              <a:rPr lang="en-US" sz="1200" dirty="0" smtClean="0">
                <a:latin typeface="Verdana" pitchFamily="34" charset="0"/>
              </a:rPr>
              <a:t>What is a reasonable estimation of how much money Sam has?</a:t>
            </a:r>
          </a:p>
          <a:p>
            <a:endParaRPr lang="en-US" sz="1200" dirty="0" smtClean="0">
              <a:latin typeface="Verdana" pitchFamily="34" charset="0"/>
            </a:endParaRPr>
          </a:p>
          <a:p>
            <a:endParaRPr lang="en-US" sz="1200" dirty="0" smtClean="0">
              <a:latin typeface="Verdana" pitchFamily="34" charset="0"/>
            </a:endParaRPr>
          </a:p>
          <a:p>
            <a:pPr marL="628650" indent="-344488">
              <a:buFont typeface="+mj-lt"/>
              <a:buAutoNum type="alphaUcPeriod"/>
            </a:pPr>
            <a:r>
              <a:rPr lang="en-US" sz="1200" dirty="0" smtClean="0">
                <a:latin typeface="Verdana" pitchFamily="34" charset="0"/>
              </a:rPr>
              <a:t>$15.00</a:t>
            </a:r>
          </a:p>
          <a:p>
            <a:pPr marL="628650" indent="-344488">
              <a:buFont typeface="+mj-lt"/>
              <a:buAutoNum type="alphaUcPeriod"/>
            </a:pPr>
            <a:endParaRPr lang="en-US" sz="1200" dirty="0" smtClean="0">
              <a:latin typeface="Verdana" pitchFamily="34" charset="0"/>
            </a:endParaRPr>
          </a:p>
          <a:p>
            <a:pPr marL="628650" indent="-344488">
              <a:buFont typeface="+mj-lt"/>
              <a:buAutoNum type="alphaUcPeriod"/>
            </a:pPr>
            <a:endParaRPr lang="en-US" sz="1200" dirty="0" smtClean="0">
              <a:latin typeface="Verdana" pitchFamily="34" charset="0"/>
            </a:endParaRPr>
          </a:p>
          <a:p>
            <a:pPr marL="628650" indent="-344488">
              <a:buFont typeface="+mj-lt"/>
              <a:buAutoNum type="alphaUcPeriod"/>
            </a:pPr>
            <a:r>
              <a:rPr lang="en-US" sz="1200" dirty="0" smtClean="0">
                <a:latin typeface="Verdana" pitchFamily="34" charset="0"/>
              </a:rPr>
              <a:t>$18.00</a:t>
            </a:r>
          </a:p>
          <a:p>
            <a:pPr marL="628650" indent="-344488">
              <a:buFont typeface="+mj-lt"/>
              <a:buAutoNum type="alphaUcPeriod"/>
            </a:pPr>
            <a:endParaRPr lang="en-US" sz="1200" dirty="0" smtClean="0">
              <a:latin typeface="Verdana" pitchFamily="34" charset="0"/>
            </a:endParaRPr>
          </a:p>
          <a:p>
            <a:pPr marL="628650" indent="-344488">
              <a:buFont typeface="+mj-lt"/>
              <a:buAutoNum type="alphaUcPeriod"/>
            </a:pPr>
            <a:endParaRPr lang="en-US" sz="1200" dirty="0" smtClean="0">
              <a:latin typeface="Verdana" pitchFamily="34" charset="0"/>
            </a:endParaRPr>
          </a:p>
          <a:p>
            <a:pPr marL="628650" indent="-344488">
              <a:buFont typeface="+mj-lt"/>
              <a:buAutoNum type="alphaUcPeriod"/>
            </a:pPr>
            <a:r>
              <a:rPr lang="en-US" sz="1200" dirty="0" smtClean="0">
                <a:latin typeface="Verdana" pitchFamily="34" charset="0"/>
              </a:rPr>
              <a:t>$19.00</a:t>
            </a:r>
          </a:p>
          <a:p>
            <a:pPr marL="628650" indent="-344488">
              <a:buFont typeface="+mj-lt"/>
              <a:buAutoNum type="alphaUcPeriod"/>
            </a:pPr>
            <a:endParaRPr lang="en-US" sz="1200" dirty="0" smtClean="0">
              <a:latin typeface="Verdana" pitchFamily="34" charset="0"/>
            </a:endParaRPr>
          </a:p>
          <a:p>
            <a:pPr marL="628650" indent="-344488">
              <a:buFont typeface="+mj-lt"/>
              <a:buAutoNum type="alphaUcPeriod"/>
            </a:pPr>
            <a:endParaRPr lang="en-US" sz="1200" dirty="0" smtClean="0">
              <a:latin typeface="Verdana" pitchFamily="34" charset="0"/>
            </a:endParaRPr>
          </a:p>
          <a:p>
            <a:pPr marL="628650" indent="-344488">
              <a:buFont typeface="+mj-lt"/>
              <a:buAutoNum type="alphaUcPeriod"/>
            </a:pPr>
            <a:r>
              <a:rPr lang="en-US" sz="1200" dirty="0" smtClean="0">
                <a:latin typeface="Verdana" pitchFamily="34" charset="0"/>
              </a:rPr>
              <a:t>$19.34 </a:t>
            </a:r>
            <a:endParaRPr lang="en-US" sz="1200" dirty="0">
              <a:latin typeface="Verdana" pitchFamily="34" charset="0"/>
            </a:endParaRPr>
          </a:p>
        </p:txBody>
      </p:sp>
      <p:sp>
        <p:nvSpPr>
          <p:cNvPr id="20" name="TextBox 19"/>
          <p:cNvSpPr txBox="1"/>
          <p:nvPr/>
        </p:nvSpPr>
        <p:spPr>
          <a:xfrm>
            <a:off x="5715000" y="70104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4.2.3</a:t>
            </a:r>
            <a:endParaRPr lang="en-US" sz="700" dirty="0">
              <a:latin typeface="Verdana" pitchFamily="34" charset="0"/>
            </a:endParaRPr>
          </a:p>
        </p:txBody>
      </p:sp>
      <p:sp>
        <p:nvSpPr>
          <p:cNvPr id="21" name="TextBox 20"/>
          <p:cNvSpPr txBox="1"/>
          <p:nvPr/>
        </p:nvSpPr>
        <p:spPr>
          <a:xfrm>
            <a:off x="685800" y="70104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4.2.3</a:t>
            </a:r>
            <a:endParaRPr lang="en-US" sz="700" dirty="0">
              <a:latin typeface="Verdana" pitchFamily="34" charset="0"/>
            </a:endParaRPr>
          </a:p>
        </p:txBody>
      </p:sp>
      <p:sp>
        <p:nvSpPr>
          <p:cNvPr id="10" name="Rectangle 9"/>
          <p:cNvSpPr/>
          <p:nvPr/>
        </p:nvSpPr>
        <p:spPr>
          <a:xfrm>
            <a:off x="533400" y="457200"/>
            <a:ext cx="4343400" cy="3231654"/>
          </a:xfrm>
          <a:prstGeom prst="rect">
            <a:avLst/>
          </a:prstGeom>
        </p:spPr>
        <p:txBody>
          <a:bodyPr wrap="square">
            <a:spAutoFit/>
          </a:bodyPr>
          <a:lstStyle/>
          <a:p>
            <a:pPr marL="228600" indent="-228600">
              <a:buFont typeface="+mj-lt"/>
              <a:buAutoNum type="arabicPeriod" startAt="9"/>
            </a:pPr>
            <a:r>
              <a:rPr lang="en-US" sz="1200" dirty="0" smtClean="0">
                <a:latin typeface="Verdana" pitchFamily="34" charset="0"/>
              </a:rPr>
              <a:t>Estimate the following problem.  What is the correct estimation answer?  </a:t>
            </a:r>
          </a:p>
          <a:p>
            <a:pPr marL="228600" indent="-228600">
              <a:buFont typeface="+mj-lt"/>
              <a:buAutoNum type="arabicPeriod" startAt="9"/>
            </a:pPr>
            <a:endParaRPr lang="en-US" sz="1200" dirty="0" smtClean="0">
              <a:latin typeface="Verdana" pitchFamily="34" charset="0"/>
            </a:endParaRPr>
          </a:p>
          <a:p>
            <a:pPr marL="228600" indent="-228600">
              <a:buFont typeface="+mj-lt"/>
              <a:buAutoNum type="arabicPeriod" startAt="9"/>
            </a:pPr>
            <a:endParaRPr lang="en-US" sz="1200" dirty="0" smtClean="0">
              <a:latin typeface="Verdana" pitchFamily="34" charset="0"/>
            </a:endParaRPr>
          </a:p>
          <a:p>
            <a:pPr marL="685800" lvl="1" indent="-228600"/>
            <a:r>
              <a:rPr lang="en-US" sz="1200" dirty="0" smtClean="0">
                <a:latin typeface="Verdana" pitchFamily="34" charset="0"/>
              </a:rPr>
              <a:t>		</a:t>
            </a:r>
            <a:r>
              <a:rPr lang="en-US" sz="1200" b="1" dirty="0" smtClean="0">
                <a:latin typeface="Verdana" pitchFamily="34" charset="0"/>
              </a:rPr>
              <a:t>456 x 67</a:t>
            </a:r>
          </a:p>
          <a:p>
            <a:pPr marL="228600" indent="-228600"/>
            <a:endParaRPr lang="en-US" sz="1200" dirty="0" smtClean="0">
              <a:latin typeface="Verdana" pitchFamily="34" charset="0"/>
            </a:endParaRPr>
          </a:p>
          <a:p>
            <a:pPr marL="228600" indent="-228600">
              <a:buFont typeface="+mj-lt"/>
              <a:buAutoNum type="arabicPeriod" startAt="9"/>
            </a:pPr>
            <a:endParaRPr lang="en-US" sz="1200" dirty="0" smtClean="0">
              <a:latin typeface="Verdana" pitchFamily="34" charset="0"/>
            </a:endParaRPr>
          </a:p>
          <a:p>
            <a:pPr marL="573088" indent="-347663">
              <a:buFont typeface="+mj-lt"/>
              <a:buAutoNum type="alphaUcPeriod"/>
            </a:pPr>
            <a:r>
              <a:rPr lang="en-US" sz="1200" dirty="0" smtClean="0">
                <a:latin typeface="Verdana" pitchFamily="34" charset="0"/>
              </a:rPr>
              <a:t>30,000</a:t>
            </a: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r>
              <a:rPr lang="en-US" sz="1200" dirty="0" smtClean="0">
                <a:latin typeface="Verdana" pitchFamily="34" charset="0"/>
              </a:rPr>
              <a:t>30,552</a:t>
            </a: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r>
              <a:rPr lang="en-US" sz="1200" dirty="0" smtClean="0">
                <a:latin typeface="Verdana" pitchFamily="34" charset="0"/>
              </a:rPr>
              <a:t>35,000</a:t>
            </a: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r>
              <a:rPr lang="en-US" sz="1200" dirty="0" smtClean="0">
                <a:latin typeface="Verdana" pitchFamily="34" charset="0"/>
              </a:rPr>
              <a:t>36,000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4825931"/>
            <a:ext cx="3657600" cy="2108269"/>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14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867400" y="4800600"/>
            <a:ext cx="3657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3" name="Rectangle 12"/>
          <p:cNvSpPr/>
          <p:nvPr/>
        </p:nvSpPr>
        <p:spPr>
          <a:xfrm>
            <a:off x="533400" y="457200"/>
            <a:ext cx="4343400" cy="3539430"/>
          </a:xfrm>
          <a:prstGeom prst="rect">
            <a:avLst/>
          </a:prstGeom>
        </p:spPr>
        <p:txBody>
          <a:bodyPr wrap="square">
            <a:spAutoFit/>
          </a:bodyPr>
          <a:lstStyle/>
          <a:p>
            <a:pPr marL="228600" indent="-228600">
              <a:buFont typeface="+mj-lt"/>
              <a:buAutoNum type="arabicPeriod" startAt="3"/>
            </a:pPr>
            <a:r>
              <a:rPr lang="en-US" sz="1200" dirty="0" smtClean="0">
                <a:latin typeface="Verdana" pitchFamily="34" charset="0"/>
              </a:rPr>
              <a:t>There are 90 bags filled with gum.  There are 57 gum balls in each bag.  About how many gum balls are there in all? </a:t>
            </a:r>
          </a:p>
          <a:p>
            <a:endParaRPr lang="en-US" sz="1200" dirty="0" smtClean="0">
              <a:latin typeface="Verdana" pitchFamily="34" charset="0"/>
            </a:endParaRPr>
          </a:p>
          <a:p>
            <a:r>
              <a:rPr lang="en-US" sz="1200" dirty="0" smtClean="0">
                <a:latin typeface="Verdana" pitchFamily="34" charset="0"/>
              </a:rPr>
              <a:t>Choose the better estimate.</a:t>
            </a:r>
          </a:p>
          <a:p>
            <a:endParaRPr lang="en-US" sz="1200" dirty="0" smtClean="0">
              <a:latin typeface="Verdana" pitchFamily="34" charset="0"/>
            </a:endParaRPr>
          </a:p>
          <a:p>
            <a:endParaRPr lang="en-US" sz="1200" dirty="0" smtClean="0">
              <a:latin typeface="Verdana" pitchFamily="34" charset="0"/>
            </a:endParaRPr>
          </a:p>
          <a:p>
            <a:pPr marL="860425" indent="-457200">
              <a:buFont typeface="+mj-lt"/>
              <a:buAutoNum type="alphaUcPeriod"/>
            </a:pPr>
            <a:r>
              <a:rPr lang="en-US" sz="1200" dirty="0" smtClean="0">
                <a:latin typeface="Verdana" pitchFamily="34" charset="0"/>
              </a:rPr>
              <a:t>5900</a:t>
            </a:r>
          </a:p>
          <a:p>
            <a:pPr marL="860425" indent="-457200">
              <a:buFont typeface="+mj-lt"/>
              <a:buAutoNum type="alphaUcPeriod"/>
            </a:pPr>
            <a:endParaRPr lang="en-US" sz="1200" dirty="0" smtClean="0">
              <a:latin typeface="Verdana" pitchFamily="34" charset="0"/>
            </a:endParaRPr>
          </a:p>
          <a:p>
            <a:pPr marL="860425" indent="-457200">
              <a:buFont typeface="+mj-lt"/>
              <a:buAutoNum type="alphaUcPeriod"/>
            </a:pPr>
            <a:endParaRPr lang="en-US" sz="1200" dirty="0" smtClean="0">
              <a:latin typeface="Verdana" pitchFamily="34" charset="0"/>
            </a:endParaRPr>
          </a:p>
          <a:p>
            <a:pPr marL="860425" indent="-457200">
              <a:buFont typeface="+mj-lt"/>
              <a:buAutoNum type="alphaUcPeriod"/>
            </a:pPr>
            <a:r>
              <a:rPr lang="en-US" sz="1200" dirty="0" smtClean="0">
                <a:latin typeface="Verdana" pitchFamily="34" charset="0"/>
              </a:rPr>
              <a:t>5300</a:t>
            </a:r>
          </a:p>
          <a:p>
            <a:pPr marL="860425" indent="-457200">
              <a:buFont typeface="+mj-lt"/>
              <a:buAutoNum type="alphaUcPeriod"/>
            </a:pPr>
            <a:endParaRPr lang="en-US" sz="1200" dirty="0" smtClean="0">
              <a:latin typeface="Verdana" pitchFamily="34" charset="0"/>
            </a:endParaRPr>
          </a:p>
          <a:p>
            <a:pPr marL="860425" indent="-457200">
              <a:buFont typeface="+mj-lt"/>
              <a:buAutoNum type="alphaUcPeriod"/>
            </a:pPr>
            <a:endParaRPr lang="en-US" sz="1200" dirty="0" smtClean="0">
              <a:latin typeface="Verdana" pitchFamily="34" charset="0"/>
            </a:endParaRPr>
          </a:p>
          <a:p>
            <a:pPr marL="860425" indent="-457200">
              <a:buFont typeface="+mj-lt"/>
              <a:buAutoNum type="alphaUcPeriod"/>
            </a:pPr>
            <a:r>
              <a:rPr lang="en-US" sz="1200" dirty="0" smtClean="0">
                <a:latin typeface="Verdana" pitchFamily="34" charset="0"/>
              </a:rPr>
              <a:t>5400</a:t>
            </a:r>
          </a:p>
          <a:p>
            <a:pPr marL="860425" indent="-457200">
              <a:buFont typeface="+mj-lt"/>
              <a:buAutoNum type="alphaUcPeriod"/>
            </a:pPr>
            <a:endParaRPr lang="en-US" sz="1200" dirty="0" smtClean="0">
              <a:latin typeface="Verdana" pitchFamily="34" charset="0"/>
            </a:endParaRPr>
          </a:p>
          <a:p>
            <a:pPr marL="860425" indent="-457200">
              <a:buFont typeface="+mj-lt"/>
              <a:buAutoNum type="alphaUcPeriod"/>
            </a:pPr>
            <a:endParaRPr lang="en-US" sz="1200" dirty="0" smtClean="0">
              <a:latin typeface="Verdana" pitchFamily="34" charset="0"/>
            </a:endParaRPr>
          </a:p>
          <a:p>
            <a:pPr marL="860425" indent="-457200">
              <a:buFont typeface="+mj-lt"/>
              <a:buAutoNum type="alphaUcPeriod"/>
            </a:pPr>
            <a:r>
              <a:rPr lang="en-US" sz="1200" dirty="0" smtClean="0">
                <a:latin typeface="Verdana" pitchFamily="34" charset="0"/>
              </a:rPr>
              <a:t>5200</a:t>
            </a:r>
            <a:r>
              <a:rPr lang="en-US" dirty="0" smtClean="0">
                <a:latin typeface="Verdana" pitchFamily="34" charset="0"/>
              </a:rPr>
              <a:t/>
            </a:r>
            <a:br>
              <a:rPr lang="en-US" dirty="0" smtClean="0">
                <a:latin typeface="Verdana" pitchFamily="34" charset="0"/>
              </a:rPr>
            </a:br>
            <a:endParaRPr lang="en-US" dirty="0">
              <a:latin typeface="Verdana" pitchFamily="34" charset="0"/>
            </a:endParaRPr>
          </a:p>
        </p:txBody>
      </p:sp>
      <p:sp>
        <p:nvSpPr>
          <p:cNvPr id="14" name="Rectangle 13"/>
          <p:cNvSpPr/>
          <p:nvPr/>
        </p:nvSpPr>
        <p:spPr>
          <a:xfrm>
            <a:off x="5638800" y="457200"/>
            <a:ext cx="3886200" cy="3416320"/>
          </a:xfrm>
          <a:prstGeom prst="rect">
            <a:avLst/>
          </a:prstGeom>
        </p:spPr>
        <p:txBody>
          <a:bodyPr wrap="square">
            <a:spAutoFit/>
          </a:bodyPr>
          <a:lstStyle/>
          <a:p>
            <a:pPr marL="228600" indent="-228600">
              <a:buFont typeface="+mj-lt"/>
              <a:buAutoNum type="arabicPeriod" startAt="8"/>
            </a:pPr>
            <a:r>
              <a:rPr lang="en-US" sz="1200" dirty="0" smtClean="0"/>
              <a:t>Estimate the product.  Round the second factor to the nearest thousand, and then multiply.</a:t>
            </a:r>
            <a:br>
              <a:rPr lang="en-US" sz="1200" dirty="0" smtClean="0"/>
            </a:br>
            <a:r>
              <a:rPr lang="en-US" sz="1200" dirty="0" smtClean="0"/>
              <a:t/>
            </a:r>
            <a:br>
              <a:rPr lang="en-US" sz="1200" dirty="0" smtClean="0"/>
            </a:br>
            <a:r>
              <a:rPr lang="en-US" sz="1200" dirty="0" smtClean="0"/>
              <a:t>6 × 6,947</a:t>
            </a:r>
          </a:p>
          <a:p>
            <a:r>
              <a:rPr lang="en-US" sz="1200" dirty="0" smtClean="0"/>
              <a:t/>
            </a:r>
            <a:br>
              <a:rPr lang="en-US" sz="1200" dirty="0" smtClean="0"/>
            </a:br>
            <a:r>
              <a:rPr lang="en-US" sz="1200" dirty="0" smtClean="0"/>
              <a:t/>
            </a:r>
            <a:br>
              <a:rPr lang="en-US" sz="1200" dirty="0" smtClean="0"/>
            </a:br>
            <a:r>
              <a:rPr lang="en-US" sz="1200" dirty="0" smtClean="0"/>
              <a:t>The product is approximately </a:t>
            </a:r>
          </a:p>
          <a:p>
            <a:endParaRPr lang="en-US" sz="1200" dirty="0" smtClean="0"/>
          </a:p>
          <a:p>
            <a:pPr marL="858838" indent="-395288">
              <a:buFont typeface="+mj-lt"/>
              <a:buAutoNum type="alphaUcPeriod"/>
            </a:pPr>
            <a:r>
              <a:rPr lang="en-US" sz="1200" dirty="0" smtClean="0"/>
              <a:t>42,000</a:t>
            </a:r>
          </a:p>
          <a:p>
            <a:pPr marL="858838" indent="-395288">
              <a:buFont typeface="+mj-lt"/>
              <a:buAutoNum type="alphaUcPeriod"/>
            </a:pPr>
            <a:endParaRPr lang="en-US" sz="1200" dirty="0" smtClean="0"/>
          </a:p>
          <a:p>
            <a:pPr marL="858838" indent="-395288">
              <a:buFont typeface="+mj-lt"/>
              <a:buAutoNum type="alphaUcPeriod"/>
            </a:pPr>
            <a:endParaRPr lang="en-US" sz="1200" dirty="0" smtClean="0"/>
          </a:p>
          <a:p>
            <a:pPr marL="858838" indent="-395288">
              <a:buFont typeface="+mj-lt"/>
              <a:buAutoNum type="alphaUcPeriod"/>
            </a:pPr>
            <a:r>
              <a:rPr lang="en-US" sz="1200" dirty="0" smtClean="0"/>
              <a:t>40,000</a:t>
            </a:r>
          </a:p>
          <a:p>
            <a:pPr marL="858838" indent="-395288">
              <a:buFont typeface="+mj-lt"/>
              <a:buAutoNum type="alphaUcPeriod"/>
            </a:pPr>
            <a:endParaRPr lang="en-US" sz="1200" dirty="0" smtClean="0"/>
          </a:p>
          <a:p>
            <a:pPr marL="858838" indent="-395288">
              <a:buFont typeface="+mj-lt"/>
              <a:buAutoNum type="alphaUcPeriod"/>
            </a:pPr>
            <a:endParaRPr lang="en-US" sz="1200" dirty="0" smtClean="0"/>
          </a:p>
          <a:p>
            <a:pPr marL="858838" indent="-395288">
              <a:buFont typeface="+mj-lt"/>
              <a:buAutoNum type="alphaUcPeriod"/>
            </a:pPr>
            <a:r>
              <a:rPr lang="en-US" sz="1200" dirty="0" smtClean="0"/>
              <a:t>32,000</a:t>
            </a:r>
          </a:p>
          <a:p>
            <a:pPr marL="858838" indent="-395288">
              <a:buFont typeface="+mj-lt"/>
              <a:buAutoNum type="alphaUcPeriod"/>
            </a:pPr>
            <a:endParaRPr lang="en-US" sz="1200" dirty="0" smtClean="0"/>
          </a:p>
          <a:p>
            <a:pPr marL="858838" indent="-395288">
              <a:buFont typeface="+mj-lt"/>
              <a:buAutoNum type="alphaUcPeriod"/>
            </a:pPr>
            <a:endParaRPr lang="en-US" sz="1200" dirty="0" smtClean="0"/>
          </a:p>
          <a:p>
            <a:pPr marL="858838" indent="-395288">
              <a:buFont typeface="+mj-lt"/>
              <a:buAutoNum type="alphaUcPeriod"/>
            </a:pPr>
            <a:r>
              <a:rPr lang="en-US" sz="1200" dirty="0" smtClean="0"/>
              <a:t>38,000</a:t>
            </a:r>
            <a:endParaRPr lang="en-US" sz="1200" dirty="0"/>
          </a:p>
        </p:txBody>
      </p:sp>
      <p:sp>
        <p:nvSpPr>
          <p:cNvPr id="15" name="TextBox 14"/>
          <p:cNvSpPr txBox="1"/>
          <p:nvPr/>
        </p:nvSpPr>
        <p:spPr>
          <a:xfrm>
            <a:off x="6858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4.2.3</a:t>
            </a:r>
            <a:endParaRPr lang="en-US" sz="700" dirty="0">
              <a:latin typeface="Verdana" pitchFamily="34" charset="0"/>
            </a:endParaRPr>
          </a:p>
        </p:txBody>
      </p:sp>
      <p:sp>
        <p:nvSpPr>
          <p:cNvPr id="16" name="TextBox 15"/>
          <p:cNvSpPr txBox="1"/>
          <p:nvPr/>
        </p:nvSpPr>
        <p:spPr>
          <a:xfrm>
            <a:off x="5791200" y="7038945"/>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4.2.3</a:t>
            </a:r>
            <a:endParaRPr lang="en-US" sz="7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0" name="TextBox 9"/>
          <p:cNvSpPr txBox="1"/>
          <p:nvPr/>
        </p:nvSpPr>
        <p:spPr>
          <a:xfrm>
            <a:off x="609600" y="7086600"/>
            <a:ext cx="3657600" cy="200055"/>
          </a:xfrm>
          <a:prstGeom prst="rect">
            <a:avLst/>
          </a:prstGeom>
          <a:noFill/>
        </p:spPr>
        <p:txBody>
          <a:bodyPr wrap="square" rtlCol="0">
            <a:spAutoFit/>
          </a:bodyPr>
          <a:lstStyle/>
          <a:p>
            <a:r>
              <a:rPr lang="en-US" sz="700" dirty="0" smtClean="0">
                <a:latin typeface="Verdana" pitchFamily="34" charset="0"/>
              </a:rPr>
              <a:t>Sample Practice Tests Ohio 2006 (ODE Standard 4.2.3)</a:t>
            </a:r>
            <a:endParaRPr lang="en-US" sz="700" dirty="0">
              <a:latin typeface="Verdana" pitchFamily="34" charset="0"/>
            </a:endParaRPr>
          </a:p>
        </p:txBody>
      </p:sp>
      <p:sp>
        <p:nvSpPr>
          <p:cNvPr id="12" name="Rectangle 11"/>
          <p:cNvSpPr/>
          <p:nvPr/>
        </p:nvSpPr>
        <p:spPr>
          <a:xfrm>
            <a:off x="609600" y="533400"/>
            <a:ext cx="3962400" cy="4708981"/>
          </a:xfrm>
          <a:prstGeom prst="rect">
            <a:avLst/>
          </a:prstGeom>
        </p:spPr>
        <p:txBody>
          <a:bodyPr wrap="square">
            <a:spAutoFit/>
          </a:bodyPr>
          <a:lstStyle/>
          <a:p>
            <a:pPr marL="228600" indent="-228600">
              <a:buFont typeface="+mj-lt"/>
              <a:buAutoNum type="arabicPeriod" startAt="7"/>
            </a:pPr>
            <a:r>
              <a:rPr lang="en-US" sz="1200" dirty="0" smtClean="0">
                <a:latin typeface="Verdana" pitchFamily="34" charset="0"/>
              </a:rPr>
              <a:t>The table shows the number of books sold at the book fair.</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What is a reasonable estimate of about how many books were sold? </a:t>
            </a:r>
          </a:p>
          <a:p>
            <a:endParaRPr lang="en-US" sz="1200" dirty="0" smtClean="0">
              <a:latin typeface="Verdana" pitchFamily="34" charset="0"/>
            </a:endParaRPr>
          </a:p>
          <a:p>
            <a:endParaRPr lang="en-US" sz="1200" dirty="0" smtClean="0">
              <a:latin typeface="Verdana" pitchFamily="34" charset="0"/>
            </a:endParaRPr>
          </a:p>
          <a:p>
            <a:pPr marL="631825" indent="-287338">
              <a:buFont typeface="+mj-lt"/>
              <a:buAutoNum type="alphaUcPeriod"/>
            </a:pPr>
            <a:r>
              <a:rPr lang="en-US" sz="1200" dirty="0" smtClean="0">
                <a:latin typeface="Verdana" pitchFamily="34" charset="0"/>
              </a:rPr>
              <a:t>120 books</a:t>
            </a:r>
          </a:p>
          <a:p>
            <a:pPr marL="631825" indent="-287338">
              <a:buFont typeface="+mj-lt"/>
              <a:buAutoNum type="alphaUcPeriod"/>
            </a:pPr>
            <a:endParaRPr lang="en-US" sz="1200" dirty="0" smtClean="0">
              <a:latin typeface="Verdana" pitchFamily="34" charset="0"/>
            </a:endParaRPr>
          </a:p>
          <a:p>
            <a:pPr marL="631825" indent="-287338">
              <a:buFont typeface="+mj-lt"/>
              <a:buAutoNum type="alphaUcPeriod"/>
            </a:pPr>
            <a:r>
              <a:rPr lang="en-US" sz="1200" dirty="0" smtClean="0">
                <a:latin typeface="Verdana" pitchFamily="34" charset="0"/>
              </a:rPr>
              <a:t>100 books</a:t>
            </a:r>
          </a:p>
          <a:p>
            <a:pPr marL="631825" indent="-287338">
              <a:buFont typeface="+mj-lt"/>
              <a:buAutoNum type="alphaUcPeriod"/>
            </a:pPr>
            <a:endParaRPr lang="en-US" sz="1200" dirty="0" smtClean="0">
              <a:latin typeface="Verdana" pitchFamily="34" charset="0"/>
            </a:endParaRPr>
          </a:p>
          <a:p>
            <a:pPr marL="631825" indent="-287338">
              <a:buFont typeface="+mj-lt"/>
              <a:buAutoNum type="alphaUcPeriod"/>
            </a:pPr>
            <a:r>
              <a:rPr lang="en-US" sz="1200" dirty="0" smtClean="0">
                <a:latin typeface="Verdana" pitchFamily="34" charset="0"/>
              </a:rPr>
              <a:t>125 books</a:t>
            </a:r>
          </a:p>
          <a:p>
            <a:pPr marL="631825" indent="-287338">
              <a:buFont typeface="+mj-lt"/>
              <a:buAutoNum type="alphaUcPeriod"/>
            </a:pPr>
            <a:endParaRPr lang="en-US" sz="1200" dirty="0" smtClean="0">
              <a:latin typeface="Verdana" pitchFamily="34" charset="0"/>
            </a:endParaRPr>
          </a:p>
          <a:p>
            <a:pPr marL="631825" indent="-287338">
              <a:buFont typeface="+mj-lt"/>
              <a:buAutoNum type="alphaUcPeriod"/>
            </a:pPr>
            <a:r>
              <a:rPr lang="en-US" sz="1200" dirty="0" smtClean="0">
                <a:latin typeface="Verdana" pitchFamily="34" charset="0"/>
              </a:rPr>
              <a:t>90 books</a:t>
            </a:r>
          </a:p>
          <a:p>
            <a:endParaRPr lang="en-US" sz="1200" dirty="0" smtClean="0">
              <a:latin typeface="Verdana" pitchFamily="34" charset="0"/>
            </a:endParaRPr>
          </a:p>
        </p:txBody>
      </p:sp>
      <p:sp>
        <p:nvSpPr>
          <p:cNvPr id="13" name="Rectangle 12"/>
          <p:cNvSpPr/>
          <p:nvPr/>
        </p:nvSpPr>
        <p:spPr>
          <a:xfrm>
            <a:off x="5791200" y="457200"/>
            <a:ext cx="3657600" cy="2492990"/>
          </a:xfrm>
          <a:prstGeom prst="rect">
            <a:avLst/>
          </a:prstGeom>
        </p:spPr>
        <p:txBody>
          <a:bodyPr wrap="square">
            <a:spAutoFit/>
          </a:bodyPr>
          <a:lstStyle/>
          <a:p>
            <a:pPr marL="228600" indent="-228600">
              <a:buFont typeface="+mj-lt"/>
              <a:buAutoNum type="arabicPeriod" startAt="4"/>
            </a:pPr>
            <a:r>
              <a:rPr lang="en-US" sz="1200" dirty="0" smtClean="0">
                <a:latin typeface="Verdana" pitchFamily="34" charset="0"/>
              </a:rPr>
              <a:t>   4.8 X 7.2 is about the same as . . .</a:t>
            </a:r>
          </a:p>
          <a:p>
            <a:endParaRPr lang="en-US" sz="1200" dirty="0" smtClean="0">
              <a:latin typeface="Verdana" pitchFamily="34" charset="0"/>
            </a:endParaRPr>
          </a:p>
          <a:p>
            <a:endParaRPr lang="en-US" sz="1200" dirty="0" smtClean="0">
              <a:latin typeface="Verdana" pitchFamily="34" charset="0"/>
            </a:endParaRPr>
          </a:p>
          <a:p>
            <a:pPr marL="746125" indent="-401638">
              <a:buFont typeface="+mj-lt"/>
              <a:buAutoNum type="alphaUcPeriod"/>
            </a:pPr>
            <a:r>
              <a:rPr lang="en-US" sz="1200" dirty="0" smtClean="0">
                <a:latin typeface="Verdana" pitchFamily="34" charset="0"/>
              </a:rPr>
              <a:t> 30</a:t>
            </a:r>
          </a:p>
          <a:p>
            <a:pPr marL="746125" indent="-401638">
              <a:buFont typeface="+mj-lt"/>
              <a:buAutoNum type="alphaUcPeriod"/>
            </a:pPr>
            <a:endParaRPr lang="en-US" sz="1200" dirty="0" smtClean="0">
              <a:latin typeface="Verdana" pitchFamily="34" charset="0"/>
            </a:endParaRPr>
          </a:p>
          <a:p>
            <a:pPr marL="746125" indent="-401638">
              <a:buFont typeface="+mj-lt"/>
              <a:buAutoNum type="alphaUcPeriod"/>
            </a:pPr>
            <a:endParaRPr lang="en-US" sz="1200" dirty="0" smtClean="0">
              <a:latin typeface="Verdana" pitchFamily="34" charset="0"/>
            </a:endParaRPr>
          </a:p>
          <a:p>
            <a:pPr marL="746125" indent="-401638">
              <a:buFont typeface="+mj-lt"/>
              <a:buAutoNum type="alphaUcPeriod"/>
            </a:pPr>
            <a:r>
              <a:rPr lang="en-US" sz="1200" dirty="0" smtClean="0">
                <a:latin typeface="Verdana" pitchFamily="34" charset="0"/>
              </a:rPr>
              <a:t>25</a:t>
            </a:r>
          </a:p>
          <a:p>
            <a:pPr marL="746125" indent="-401638">
              <a:buFont typeface="+mj-lt"/>
              <a:buAutoNum type="alphaUcPeriod"/>
            </a:pPr>
            <a:endParaRPr lang="en-US" sz="1200" dirty="0" smtClean="0">
              <a:latin typeface="Verdana" pitchFamily="34" charset="0"/>
            </a:endParaRPr>
          </a:p>
          <a:p>
            <a:pPr marL="746125" indent="-401638">
              <a:buFont typeface="+mj-lt"/>
              <a:buAutoNum type="alphaUcPeriod"/>
            </a:pPr>
            <a:endParaRPr lang="en-US" sz="1200" dirty="0" smtClean="0">
              <a:latin typeface="Verdana" pitchFamily="34" charset="0"/>
            </a:endParaRPr>
          </a:p>
          <a:p>
            <a:pPr marL="746125" indent="-401638">
              <a:buFont typeface="+mj-lt"/>
              <a:buAutoNum type="alphaUcPeriod"/>
            </a:pPr>
            <a:r>
              <a:rPr lang="en-US" sz="1200" dirty="0" smtClean="0">
                <a:latin typeface="Verdana" pitchFamily="34" charset="0"/>
              </a:rPr>
              <a:t>45</a:t>
            </a:r>
          </a:p>
          <a:p>
            <a:pPr marL="746125" indent="-401638">
              <a:buFont typeface="+mj-lt"/>
              <a:buAutoNum type="alphaUcPeriod"/>
            </a:pPr>
            <a:endParaRPr lang="en-US" sz="1200" dirty="0" smtClean="0">
              <a:latin typeface="Verdana" pitchFamily="34" charset="0"/>
            </a:endParaRPr>
          </a:p>
          <a:p>
            <a:pPr marL="746125" indent="-401638">
              <a:buFont typeface="+mj-lt"/>
              <a:buAutoNum type="alphaUcPeriod"/>
            </a:pPr>
            <a:endParaRPr lang="en-US" sz="1200" dirty="0" smtClean="0">
              <a:latin typeface="Verdana" pitchFamily="34" charset="0"/>
            </a:endParaRPr>
          </a:p>
          <a:p>
            <a:pPr marL="746125" indent="-401638">
              <a:buFont typeface="+mj-lt"/>
              <a:buAutoNum type="alphaUcPeriod"/>
            </a:pPr>
            <a:r>
              <a:rPr lang="en-US" sz="1200" dirty="0" smtClean="0">
                <a:latin typeface="Verdana" pitchFamily="34" charset="0"/>
              </a:rPr>
              <a:t>35</a:t>
            </a:r>
            <a:endParaRPr lang="en-US" sz="1200" dirty="0">
              <a:latin typeface="Verdana" pitchFamily="34" charset="0"/>
            </a:endParaRPr>
          </a:p>
        </p:txBody>
      </p:sp>
      <p:sp>
        <p:nvSpPr>
          <p:cNvPr id="14" name="TextBox 13"/>
          <p:cNvSpPr txBox="1"/>
          <p:nvPr/>
        </p:nvSpPr>
        <p:spPr>
          <a:xfrm>
            <a:off x="5715000" y="71628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4.2.3</a:t>
            </a:r>
            <a:endParaRPr lang="en-US" sz="700" dirty="0">
              <a:latin typeface="Verdana" pitchFamily="34" charset="0"/>
            </a:endParaRPr>
          </a:p>
        </p:txBody>
      </p:sp>
      <p:sp>
        <p:nvSpPr>
          <p:cNvPr id="9" name="TextBox 8"/>
          <p:cNvSpPr txBox="1"/>
          <p:nvPr/>
        </p:nvSpPr>
        <p:spPr>
          <a:xfrm>
            <a:off x="5791200" y="5394573"/>
            <a:ext cx="37338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graphicFrame>
        <p:nvGraphicFramePr>
          <p:cNvPr id="11" name="Table 10"/>
          <p:cNvGraphicFramePr>
            <a:graphicFrameLocks noGrp="1"/>
          </p:cNvGraphicFramePr>
          <p:nvPr/>
        </p:nvGraphicFramePr>
        <p:xfrm>
          <a:off x="1295400" y="1219200"/>
          <a:ext cx="2362200" cy="1463040"/>
        </p:xfrm>
        <a:graphic>
          <a:graphicData uri="http://schemas.openxmlformats.org/drawingml/2006/table">
            <a:tbl>
              <a:tblPr firstRow="1" bandRow="1">
                <a:tableStyleId>{5C22544A-7EE6-4342-B048-85BDC9FD1C3A}</a:tableStyleId>
              </a:tblPr>
              <a:tblGrid>
                <a:gridCol w="1143000"/>
                <a:gridCol w="1219200"/>
              </a:tblGrid>
              <a:tr h="218440">
                <a:tc>
                  <a:txBody>
                    <a:bodyPr/>
                    <a:lstStyle/>
                    <a:p>
                      <a:pPr algn="ctr"/>
                      <a:r>
                        <a:rPr lang="en-US" sz="1000" dirty="0" smtClean="0">
                          <a:solidFill>
                            <a:schemeClr val="tx1"/>
                          </a:solidFill>
                          <a:latin typeface="Verdana" pitchFamily="34" charset="0"/>
                        </a:rPr>
                        <a:t>Type of Book</a:t>
                      </a:r>
                      <a:endParaRPr lang="en-US" sz="10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000" dirty="0" smtClean="0">
                          <a:solidFill>
                            <a:schemeClr val="tx1"/>
                          </a:solidFill>
                          <a:latin typeface="Verdana" pitchFamily="34" charset="0"/>
                        </a:rPr>
                        <a:t>Number Sold</a:t>
                      </a:r>
                      <a:endParaRPr lang="en-US" sz="10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162560">
                <a:tc>
                  <a:txBody>
                    <a:bodyPr/>
                    <a:lstStyle/>
                    <a:p>
                      <a:r>
                        <a:rPr lang="en-US" sz="1000" dirty="0" smtClean="0">
                          <a:solidFill>
                            <a:schemeClr val="tx1"/>
                          </a:solidFill>
                          <a:latin typeface="Verdana" pitchFamily="34" charset="0"/>
                        </a:rPr>
                        <a:t>Fantasy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latin typeface="Verdana" pitchFamily="34" charset="0"/>
                        </a:rPr>
                        <a:t>29</a:t>
                      </a:r>
                      <a:endParaRPr lang="en-US" sz="10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solidFill>
                            <a:schemeClr val="tx1"/>
                          </a:solidFill>
                          <a:latin typeface="Verdana" pitchFamily="34" charset="0"/>
                        </a:rPr>
                        <a:t>Mystery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latin typeface="Verdana" pitchFamily="34" charset="0"/>
                        </a:rPr>
                        <a:t>27</a:t>
                      </a:r>
                      <a:endParaRPr lang="en-US" sz="10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7320">
                <a:tc>
                  <a:txBody>
                    <a:bodyPr/>
                    <a:lstStyle/>
                    <a:p>
                      <a:r>
                        <a:rPr lang="en-US" sz="1000" dirty="0" smtClean="0">
                          <a:solidFill>
                            <a:schemeClr val="tx1"/>
                          </a:solidFill>
                          <a:latin typeface="Verdana" pitchFamily="34" charset="0"/>
                        </a:rPr>
                        <a:t>Short Stories</a:t>
                      </a:r>
                      <a:endParaRPr lang="en-US" sz="10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latin typeface="Verdana" pitchFamily="34" charset="0"/>
                        </a:rPr>
                        <a:t>20</a:t>
                      </a:r>
                      <a:endParaRPr lang="en-US" sz="10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solidFill>
                            <a:schemeClr val="tx1"/>
                          </a:solidFill>
                          <a:latin typeface="Verdana" pitchFamily="34" charset="0"/>
                        </a:rPr>
                        <a:t>Literature</a:t>
                      </a:r>
                      <a:endParaRPr lang="en-US" sz="10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latin typeface="Verdana" pitchFamily="34" charset="0"/>
                        </a:rPr>
                        <a:t>29</a:t>
                      </a:r>
                      <a:endParaRPr lang="en-US" sz="10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2080">
                <a:tc>
                  <a:txBody>
                    <a:bodyPr/>
                    <a:lstStyle/>
                    <a:p>
                      <a:r>
                        <a:rPr lang="en-US" sz="1000" dirty="0" smtClean="0">
                          <a:solidFill>
                            <a:schemeClr val="tx1"/>
                          </a:solidFill>
                          <a:latin typeface="Verdana" pitchFamily="34" charset="0"/>
                        </a:rPr>
                        <a:t>Biography</a:t>
                      </a:r>
                      <a:endParaRPr lang="en-US" sz="10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latin typeface="Verdana" pitchFamily="34" charset="0"/>
                        </a:rPr>
                        <a:t>14</a:t>
                      </a:r>
                      <a:endParaRPr lang="en-US" sz="10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TextBox 14"/>
          <p:cNvSpPr txBox="1"/>
          <p:nvPr/>
        </p:nvSpPr>
        <p:spPr>
          <a:xfrm>
            <a:off x="533400" y="5318373"/>
            <a:ext cx="37338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37" name="TextBox 36"/>
          <p:cNvSpPr txBox="1"/>
          <p:nvPr/>
        </p:nvSpPr>
        <p:spPr>
          <a:xfrm>
            <a:off x="685800" y="502920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3" name="TextBox 32"/>
          <p:cNvSpPr txBox="1"/>
          <p:nvPr/>
        </p:nvSpPr>
        <p:spPr>
          <a:xfrm>
            <a:off x="5715000" y="5041374"/>
            <a:ext cx="38100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9" name="TextBox 8"/>
          <p:cNvSpPr txBox="1"/>
          <p:nvPr/>
        </p:nvSpPr>
        <p:spPr>
          <a:xfrm>
            <a:off x="609600" y="7086600"/>
            <a:ext cx="3733800" cy="200055"/>
          </a:xfrm>
          <a:prstGeom prst="rect">
            <a:avLst/>
          </a:prstGeom>
          <a:noFill/>
        </p:spPr>
        <p:txBody>
          <a:bodyPr wrap="square" rtlCol="0">
            <a:spAutoFit/>
          </a:bodyPr>
          <a:lstStyle/>
          <a:p>
            <a:r>
              <a:rPr lang="en-US" sz="700" dirty="0" smtClean="0">
                <a:latin typeface="Verdana" pitchFamily="34" charset="0"/>
              </a:rPr>
              <a:t>Ohio Practice Test 2008 2006 (ODE Standard 4.2.3</a:t>
            </a:r>
            <a:endParaRPr lang="en-US" sz="700" dirty="0">
              <a:latin typeface="Verdana" pitchFamily="34" charset="0"/>
            </a:endParaRPr>
          </a:p>
        </p:txBody>
      </p:sp>
      <p:sp>
        <p:nvSpPr>
          <p:cNvPr id="8" name="Rectangle 7"/>
          <p:cNvSpPr/>
          <p:nvPr/>
        </p:nvSpPr>
        <p:spPr>
          <a:xfrm>
            <a:off x="838200" y="609600"/>
            <a:ext cx="4038600" cy="3231654"/>
          </a:xfrm>
          <a:prstGeom prst="rect">
            <a:avLst/>
          </a:prstGeom>
        </p:spPr>
        <p:txBody>
          <a:bodyPr wrap="square">
            <a:spAutoFit/>
          </a:bodyPr>
          <a:lstStyle/>
          <a:p>
            <a:pPr marL="228600" indent="-228600">
              <a:buFont typeface="+mj-lt"/>
              <a:buAutoNum type="arabicPeriod" startAt="5"/>
            </a:pPr>
            <a:r>
              <a:rPr lang="en-US" sz="1200" dirty="0" smtClean="0">
                <a:latin typeface="Verdana" pitchFamily="34" charset="0"/>
              </a:rPr>
              <a:t>There are 532 boys and 713 girls at Avondale Elementary School.</a:t>
            </a:r>
          </a:p>
          <a:p>
            <a:endParaRPr lang="en-US" sz="1200" dirty="0" smtClean="0">
              <a:latin typeface="Verdana" pitchFamily="34" charset="0"/>
            </a:endParaRPr>
          </a:p>
          <a:p>
            <a:r>
              <a:rPr lang="en-US" sz="1200" dirty="0" smtClean="0">
                <a:latin typeface="Verdana" pitchFamily="34" charset="0"/>
              </a:rPr>
              <a:t>About how many students attend Avondale Elementary School?</a:t>
            </a:r>
          </a:p>
          <a:p>
            <a:endParaRPr lang="en-US" sz="1200" dirty="0" smtClean="0">
              <a:latin typeface="Verdana" pitchFamily="34" charset="0"/>
            </a:endParaRPr>
          </a:p>
          <a:p>
            <a:endParaRPr lang="en-US" sz="1200" dirty="0" smtClean="0">
              <a:latin typeface="Verdana" pitchFamily="34" charset="0"/>
            </a:endParaRPr>
          </a:p>
          <a:p>
            <a:pPr marL="692150" indent="-347663">
              <a:buFont typeface="+mj-lt"/>
              <a:buAutoNum type="alphaUcPeriod"/>
            </a:pPr>
            <a:r>
              <a:rPr lang="en-US" sz="1200" dirty="0" smtClean="0">
                <a:latin typeface="Verdana" pitchFamily="34" charset="0"/>
              </a:rPr>
              <a:t>1,000</a:t>
            </a: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r>
              <a:rPr lang="en-US" sz="1200" dirty="0" smtClean="0">
                <a:latin typeface="Verdana" pitchFamily="34" charset="0"/>
              </a:rPr>
              <a:t>1,200</a:t>
            </a: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r>
              <a:rPr lang="en-US" sz="1200" dirty="0" smtClean="0">
                <a:latin typeface="Verdana" pitchFamily="34" charset="0"/>
              </a:rPr>
              <a:t>1,400</a:t>
            </a: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r>
              <a:rPr lang="en-US" sz="1200" dirty="0" smtClean="0">
                <a:latin typeface="Verdana" pitchFamily="34" charset="0"/>
              </a:rPr>
              <a:t>1,600</a:t>
            </a:r>
            <a:endParaRPr lang="en-US" sz="1200" dirty="0">
              <a:latin typeface="Verdana" pitchFamily="34" charset="0"/>
            </a:endParaRPr>
          </a:p>
        </p:txBody>
      </p:sp>
      <p:sp>
        <p:nvSpPr>
          <p:cNvPr id="10" name="Rectangle 9"/>
          <p:cNvSpPr/>
          <p:nvPr/>
        </p:nvSpPr>
        <p:spPr>
          <a:xfrm>
            <a:off x="5715000" y="533400"/>
            <a:ext cx="4038600" cy="3231654"/>
          </a:xfrm>
          <a:prstGeom prst="rect">
            <a:avLst/>
          </a:prstGeom>
        </p:spPr>
        <p:txBody>
          <a:bodyPr wrap="square">
            <a:spAutoFit/>
          </a:bodyPr>
          <a:lstStyle/>
          <a:p>
            <a:pPr marL="342900" indent="-342900">
              <a:buFont typeface="+mj-lt"/>
              <a:buAutoNum type="arabicPeriod" startAt="6"/>
            </a:pPr>
            <a:r>
              <a:rPr lang="en-US" sz="1200" dirty="0" smtClean="0">
                <a:latin typeface="Verdana" pitchFamily="34" charset="0"/>
              </a:rPr>
              <a:t>There are about 525,600 minutes in a year.</a:t>
            </a:r>
          </a:p>
          <a:p>
            <a:endParaRPr lang="en-US" sz="1200" dirty="0" smtClean="0">
              <a:latin typeface="Verdana" pitchFamily="34" charset="0"/>
            </a:endParaRPr>
          </a:p>
          <a:p>
            <a:r>
              <a:rPr lang="en-US" sz="1200" dirty="0" smtClean="0">
                <a:latin typeface="Verdana" pitchFamily="34" charset="0"/>
              </a:rPr>
              <a:t>What is this number rounded to the nearest thousand?</a:t>
            </a:r>
          </a:p>
          <a:p>
            <a:endParaRPr lang="en-US" sz="1200" dirty="0" smtClean="0">
              <a:latin typeface="Verdana" pitchFamily="34" charset="0"/>
            </a:endParaRPr>
          </a:p>
          <a:p>
            <a:endParaRPr lang="en-US" sz="1200" dirty="0" smtClean="0">
              <a:latin typeface="Verdana" pitchFamily="34" charset="0"/>
            </a:endParaRPr>
          </a:p>
          <a:p>
            <a:pPr marL="746125" indent="-342900">
              <a:buFont typeface="+mj-lt"/>
              <a:buAutoNum type="alphaUcPeriod"/>
            </a:pPr>
            <a:r>
              <a:rPr lang="en-US" sz="1200" dirty="0" smtClean="0">
                <a:latin typeface="Verdana" pitchFamily="34" charset="0"/>
              </a:rPr>
              <a:t>500,000</a:t>
            </a:r>
          </a:p>
          <a:p>
            <a:pPr marL="746125" indent="-342900">
              <a:buFont typeface="+mj-lt"/>
              <a:buAutoNum type="alphaUcPeriod"/>
            </a:pPr>
            <a:endParaRPr lang="en-US" sz="1200" dirty="0" smtClean="0">
              <a:latin typeface="Verdana" pitchFamily="34" charset="0"/>
            </a:endParaRPr>
          </a:p>
          <a:p>
            <a:pPr marL="746125" indent="-342900">
              <a:buFont typeface="+mj-lt"/>
              <a:buAutoNum type="alphaUcPeriod"/>
            </a:pPr>
            <a:endParaRPr lang="en-US" sz="1200" dirty="0" smtClean="0">
              <a:latin typeface="Verdana" pitchFamily="34" charset="0"/>
            </a:endParaRPr>
          </a:p>
          <a:p>
            <a:pPr marL="746125" indent="-342900">
              <a:buFont typeface="+mj-lt"/>
              <a:buAutoNum type="alphaUcPeriod"/>
            </a:pPr>
            <a:r>
              <a:rPr lang="en-US" sz="1200" dirty="0" smtClean="0">
                <a:latin typeface="Verdana" pitchFamily="34" charset="0"/>
              </a:rPr>
              <a:t>525,000</a:t>
            </a:r>
          </a:p>
          <a:p>
            <a:pPr marL="746125" indent="-342900">
              <a:buFont typeface="+mj-lt"/>
              <a:buAutoNum type="alphaUcPeriod"/>
            </a:pPr>
            <a:endParaRPr lang="en-US" sz="1200" dirty="0" smtClean="0">
              <a:latin typeface="Verdana" pitchFamily="34" charset="0"/>
            </a:endParaRPr>
          </a:p>
          <a:p>
            <a:pPr marL="746125" indent="-342900">
              <a:buFont typeface="+mj-lt"/>
              <a:buAutoNum type="alphaUcPeriod"/>
            </a:pPr>
            <a:endParaRPr lang="en-US" sz="1200" dirty="0" smtClean="0">
              <a:latin typeface="Verdana" pitchFamily="34" charset="0"/>
            </a:endParaRPr>
          </a:p>
          <a:p>
            <a:pPr marL="746125" indent="-342900">
              <a:buFont typeface="+mj-lt"/>
              <a:buAutoNum type="alphaUcPeriod"/>
            </a:pPr>
            <a:r>
              <a:rPr lang="en-US" sz="1200" dirty="0" smtClean="0">
                <a:latin typeface="Verdana" pitchFamily="34" charset="0"/>
              </a:rPr>
              <a:t>526,000</a:t>
            </a:r>
          </a:p>
          <a:p>
            <a:pPr marL="746125" indent="-342900">
              <a:buFont typeface="+mj-lt"/>
              <a:buAutoNum type="alphaUcPeriod"/>
            </a:pPr>
            <a:endParaRPr lang="en-US" sz="1200" dirty="0" smtClean="0">
              <a:latin typeface="Verdana" pitchFamily="34" charset="0"/>
            </a:endParaRPr>
          </a:p>
          <a:p>
            <a:pPr marL="746125" indent="-342900">
              <a:buFont typeface="+mj-lt"/>
              <a:buAutoNum type="alphaUcPeriod"/>
            </a:pPr>
            <a:endParaRPr lang="en-US" sz="1200" dirty="0" smtClean="0">
              <a:latin typeface="Verdana" pitchFamily="34" charset="0"/>
            </a:endParaRPr>
          </a:p>
          <a:p>
            <a:pPr marL="746125" indent="-342900">
              <a:buFont typeface="+mj-lt"/>
              <a:buAutoNum type="alphaUcPeriod"/>
            </a:pPr>
            <a:r>
              <a:rPr lang="en-US" sz="1200" dirty="0" smtClean="0">
                <a:latin typeface="Verdana" pitchFamily="34" charset="0"/>
              </a:rPr>
              <a:t>530,000</a:t>
            </a:r>
          </a:p>
          <a:p>
            <a:endParaRPr lang="en-US" sz="1200" dirty="0">
              <a:latin typeface="Verdana" pitchFamily="34" charset="0"/>
            </a:endParaRPr>
          </a:p>
        </p:txBody>
      </p:sp>
      <p:sp>
        <p:nvSpPr>
          <p:cNvPr id="11" name="TextBox 10"/>
          <p:cNvSpPr txBox="1"/>
          <p:nvPr/>
        </p:nvSpPr>
        <p:spPr>
          <a:xfrm>
            <a:off x="5867400" y="7086600"/>
            <a:ext cx="3657600" cy="200055"/>
          </a:xfrm>
          <a:prstGeom prst="rect">
            <a:avLst/>
          </a:prstGeom>
          <a:noFill/>
        </p:spPr>
        <p:txBody>
          <a:bodyPr wrap="square" rtlCol="0">
            <a:spAutoFit/>
          </a:bodyPr>
          <a:lstStyle/>
          <a:p>
            <a:r>
              <a:rPr lang="en-US" sz="700" dirty="0" smtClean="0">
                <a:latin typeface="Verdana" pitchFamily="34" charset="0"/>
              </a:rPr>
              <a:t>Ohio Practice Test 2006 2006 (ODE Standard 4.2.3</a:t>
            </a:r>
            <a:endParaRPr lang="en-US" sz="7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2152</TotalTime>
  <Words>857</Words>
  <Application>Microsoft Office PowerPoint</Application>
  <PresentationFormat>Custom</PresentationFormat>
  <Paragraphs>346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449</cp:revision>
  <dcterms:created xsi:type="dcterms:W3CDTF">2010-03-15T16:13:22Z</dcterms:created>
  <dcterms:modified xsi:type="dcterms:W3CDTF">2012-01-25T02:18:44Z</dcterms:modified>
</cp:coreProperties>
</file>