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6" r:id="rId3"/>
    <p:sldId id="257" r:id="rId4"/>
    <p:sldId id="259" r:id="rId5"/>
    <p:sldId id="260" r:id="rId6"/>
    <p:sldId id="261" r:id="rId7"/>
  </p:sldIdLst>
  <p:sldSz cx="10058400" cy="7772400"/>
  <p:notesSz cx="7010400" cy="9296400"/>
  <p:defaultTextStyle>
    <a:defPPr>
      <a:defRPr lang="en-US"/>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DFF"/>
    <a:srgbClr val="FFCCFF"/>
    <a:srgbClr val="E5F5FF"/>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105" autoAdjust="0"/>
    <p:restoredTop sz="94609" autoAdjust="0"/>
  </p:normalViewPr>
  <p:slideViewPr>
    <p:cSldViewPr>
      <p:cViewPr>
        <p:scale>
          <a:sx n="100" d="100"/>
          <a:sy n="100" d="100"/>
        </p:scale>
        <p:origin x="294" y="-102"/>
      </p:cViewPr>
      <p:guideLst>
        <p:guide orient="horz" pos="2448"/>
        <p:guide pos="31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dirty="0"/>
          </a:p>
        </p:txBody>
      </p:sp>
      <p:sp>
        <p:nvSpPr>
          <p:cNvPr id="122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49363" y="696913"/>
            <a:ext cx="4511675" cy="348615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dirty="0"/>
          </a:p>
        </p:txBody>
      </p:sp>
      <p:sp>
        <p:nvSpPr>
          <p:cNvPr id="122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A272BB57-D48C-41C2-9B7A-47BDB6CA305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p:cNvSpPr>
          <p:nvPr>
            <p:ph type="sldImg"/>
          </p:nvPr>
        </p:nvSpPr>
        <p:spPr>
          <a:ln/>
        </p:spPr>
      </p:sp>
      <p:sp>
        <p:nvSpPr>
          <p:cNvPr id="5122" name="Notes Placeholder 2"/>
          <p:cNvSpPr>
            <a:spLocks noGrp="1"/>
          </p:cNvSpPr>
          <p:nvPr>
            <p:ph type="body" idx="1"/>
          </p:nvPr>
        </p:nvSpPr>
        <p:spPr>
          <a:noFill/>
          <a:ln/>
        </p:spPr>
        <p:txBody>
          <a:bodyPr/>
          <a:lstStyle/>
          <a:p>
            <a:pPr eaLnBrk="1" hangingPunct="1"/>
            <a:endParaRPr lang="en-US" dirty="0" smtClean="0"/>
          </a:p>
        </p:txBody>
      </p:sp>
      <p:sp>
        <p:nvSpPr>
          <p:cNvPr id="5123" name="Slide Number Placeholder 3"/>
          <p:cNvSpPr>
            <a:spLocks noGrp="1"/>
          </p:cNvSpPr>
          <p:nvPr>
            <p:ph type="sldNum" sz="quarter" idx="5"/>
          </p:nvPr>
        </p:nvSpPr>
        <p:spPr>
          <a:noFill/>
        </p:spPr>
        <p:txBody>
          <a:bodyPr/>
          <a:lstStyle/>
          <a:p>
            <a:fld id="{3EC103BF-8C43-45FB-8146-CFAF29281610}"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pPr eaLnBrk="1" hangingPunct="1"/>
            <a:endParaRPr lang="en-US" dirty="0" smtClean="0"/>
          </a:p>
        </p:txBody>
      </p:sp>
      <p:sp>
        <p:nvSpPr>
          <p:cNvPr id="7171" name="Slide Number Placeholder 3"/>
          <p:cNvSpPr>
            <a:spLocks noGrp="1"/>
          </p:cNvSpPr>
          <p:nvPr>
            <p:ph type="sldNum" sz="quarter" idx="5"/>
          </p:nvPr>
        </p:nvSpPr>
        <p:spPr>
          <a:noFill/>
        </p:spPr>
        <p:txBody>
          <a:bodyPr/>
          <a:lstStyle/>
          <a:p>
            <a:fld id="{42F96DA4-ABA7-4855-954E-2EE22F3D6777}" type="slidenum">
              <a:rPr lang="en-US" smtClean="0"/>
              <a:pPr/>
              <a:t>2</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lide Image Placeholder 1"/>
          <p:cNvSpPr>
            <a:spLocks noGrp="1" noRot="1" noChangeAspect="1"/>
          </p:cNvSpPr>
          <p:nvPr>
            <p:ph type="sldImg"/>
          </p:nvPr>
        </p:nvSpPr>
        <p:spPr>
          <a:ln/>
        </p:spPr>
      </p:sp>
      <p:sp>
        <p:nvSpPr>
          <p:cNvPr id="9218" name="Notes Placeholder 2"/>
          <p:cNvSpPr>
            <a:spLocks noGrp="1"/>
          </p:cNvSpPr>
          <p:nvPr>
            <p:ph type="body" idx="1"/>
          </p:nvPr>
        </p:nvSpPr>
        <p:spPr>
          <a:noFill/>
          <a:ln/>
        </p:spPr>
        <p:txBody>
          <a:bodyPr/>
          <a:lstStyle/>
          <a:p>
            <a:pPr eaLnBrk="1" hangingPunct="1"/>
            <a:endParaRPr lang="en-US" dirty="0" smtClean="0"/>
          </a:p>
        </p:txBody>
      </p:sp>
      <p:sp>
        <p:nvSpPr>
          <p:cNvPr id="9219" name="Slide Number Placeholder 3"/>
          <p:cNvSpPr>
            <a:spLocks noGrp="1"/>
          </p:cNvSpPr>
          <p:nvPr>
            <p:ph type="sldNum" sz="quarter" idx="5"/>
          </p:nvPr>
        </p:nvSpPr>
        <p:spPr>
          <a:noFill/>
        </p:spPr>
        <p:txBody>
          <a:bodyPr/>
          <a:lstStyle/>
          <a:p>
            <a:fld id="{E5DB4875-4BEE-4A56-A094-F4BDDFD9AF18}" type="slidenum">
              <a:rPr lang="en-US" smtClean="0"/>
              <a:pPr/>
              <a:t>3</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pPr eaLnBrk="1" hangingPunct="1"/>
            <a:endParaRPr lang="en-US" dirty="0" smtClean="0"/>
          </a:p>
        </p:txBody>
      </p:sp>
      <p:sp>
        <p:nvSpPr>
          <p:cNvPr id="11267" name="Slide Number Placeholder 3"/>
          <p:cNvSpPr>
            <a:spLocks noGrp="1"/>
          </p:cNvSpPr>
          <p:nvPr>
            <p:ph type="sldNum" sz="quarter" idx="5"/>
          </p:nvPr>
        </p:nvSpPr>
        <p:spPr>
          <a:noFill/>
        </p:spPr>
        <p:txBody>
          <a:bodyPr/>
          <a:lstStyle/>
          <a:p>
            <a:fld id="{12691B44-7342-42D1-8A61-7D3053CD1CB2}"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a:ln/>
        </p:spPr>
      </p:sp>
      <p:sp>
        <p:nvSpPr>
          <p:cNvPr id="13314" name="Notes Placeholder 2"/>
          <p:cNvSpPr>
            <a:spLocks noGrp="1"/>
          </p:cNvSpPr>
          <p:nvPr>
            <p:ph type="body" idx="1"/>
          </p:nvPr>
        </p:nvSpPr>
        <p:spPr>
          <a:noFill/>
          <a:ln/>
        </p:spPr>
        <p:txBody>
          <a:bodyPr/>
          <a:lstStyle/>
          <a:p>
            <a:pPr eaLnBrk="1" hangingPunct="1"/>
            <a:endParaRPr lang="en-US" dirty="0" smtClean="0"/>
          </a:p>
        </p:txBody>
      </p:sp>
      <p:sp>
        <p:nvSpPr>
          <p:cNvPr id="13315" name="Slide Number Placeholder 3"/>
          <p:cNvSpPr>
            <a:spLocks noGrp="1"/>
          </p:cNvSpPr>
          <p:nvPr>
            <p:ph type="sldNum" sz="quarter" idx="5"/>
          </p:nvPr>
        </p:nvSpPr>
        <p:spPr>
          <a:noFill/>
        </p:spPr>
        <p:txBody>
          <a:bodyPr/>
          <a:lstStyle/>
          <a:p>
            <a:fld id="{39C54778-E6CA-4B3E-9913-EEE54B65D3E5}"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a:spLocks noGrp="1"/>
          </p:cNvSpPr>
          <p:nvPr>
            <p:ph type="body" idx="1"/>
          </p:nvPr>
        </p:nvSpPr>
        <p:spPr>
          <a:noFill/>
          <a:ln/>
        </p:spPr>
        <p:txBody>
          <a:bodyPr/>
          <a:lstStyle/>
          <a:p>
            <a:pPr eaLnBrk="1" hangingPunct="1"/>
            <a:endParaRPr lang="en-US" dirty="0" smtClean="0"/>
          </a:p>
        </p:txBody>
      </p:sp>
      <p:sp>
        <p:nvSpPr>
          <p:cNvPr id="15363" name="Slide Number Placeholder 3"/>
          <p:cNvSpPr>
            <a:spLocks noGrp="1"/>
          </p:cNvSpPr>
          <p:nvPr>
            <p:ph type="sldNum" sz="quarter" idx="5"/>
          </p:nvPr>
        </p:nvSpPr>
        <p:spPr>
          <a:noFill/>
        </p:spPr>
        <p:txBody>
          <a:bodyPr/>
          <a:lstStyle/>
          <a:p>
            <a:fld id="{1CB73679-3EAB-4DDE-B32B-7A093FDDB24D}" type="slidenum">
              <a:rPr lang="en-US" smtClean="0"/>
              <a:pPr/>
              <a:t>6</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ctr" defTabSz="1019175" rtl="0" eaLnBrk="0" fontAlgn="base" hangingPunct="0">
        <a:spcBef>
          <a:spcPct val="0"/>
        </a:spcBef>
        <a:spcAft>
          <a:spcPct val="0"/>
        </a:spcAft>
        <a:defRPr sz="4900">
          <a:solidFill>
            <a:schemeClr val="tx2"/>
          </a:solidFill>
          <a:latin typeface="+mj-lt"/>
          <a:ea typeface="+mj-ea"/>
          <a:cs typeface="+mj-cs"/>
        </a:defRPr>
      </a:lvl1pPr>
      <a:lvl2pPr algn="ctr" defTabSz="1019175" rtl="0" eaLnBrk="0" fontAlgn="base" hangingPunct="0">
        <a:spcBef>
          <a:spcPct val="0"/>
        </a:spcBef>
        <a:spcAft>
          <a:spcPct val="0"/>
        </a:spcAft>
        <a:defRPr sz="4900">
          <a:solidFill>
            <a:schemeClr val="tx2"/>
          </a:solidFill>
          <a:latin typeface="Arial" charset="0"/>
        </a:defRPr>
      </a:lvl2pPr>
      <a:lvl3pPr algn="ctr" defTabSz="1019175" rtl="0" eaLnBrk="0" fontAlgn="base" hangingPunct="0">
        <a:spcBef>
          <a:spcPct val="0"/>
        </a:spcBef>
        <a:spcAft>
          <a:spcPct val="0"/>
        </a:spcAft>
        <a:defRPr sz="4900">
          <a:solidFill>
            <a:schemeClr val="tx2"/>
          </a:solidFill>
          <a:latin typeface="Arial" charset="0"/>
        </a:defRPr>
      </a:lvl3pPr>
      <a:lvl4pPr algn="ctr" defTabSz="1019175" rtl="0" eaLnBrk="0" fontAlgn="base" hangingPunct="0">
        <a:spcBef>
          <a:spcPct val="0"/>
        </a:spcBef>
        <a:spcAft>
          <a:spcPct val="0"/>
        </a:spcAft>
        <a:defRPr sz="4900">
          <a:solidFill>
            <a:schemeClr val="tx2"/>
          </a:solidFill>
          <a:latin typeface="Arial" charset="0"/>
        </a:defRPr>
      </a:lvl4pPr>
      <a:lvl5pPr algn="ctr" defTabSz="1019175" rtl="0" eaLnBrk="0" fontAlgn="base" hangingPunct="0">
        <a:spcBef>
          <a:spcPct val="0"/>
        </a:spcBef>
        <a:spcAft>
          <a:spcPct val="0"/>
        </a:spcAft>
        <a:defRPr sz="4900">
          <a:solidFill>
            <a:schemeClr val="tx2"/>
          </a:solidFill>
          <a:latin typeface="Arial" charset="0"/>
        </a:defRPr>
      </a:lvl5pPr>
      <a:lvl6pPr marL="457200" algn="ctr" defTabSz="1019175" rtl="0" fontAlgn="base">
        <a:spcBef>
          <a:spcPct val="0"/>
        </a:spcBef>
        <a:spcAft>
          <a:spcPct val="0"/>
        </a:spcAft>
        <a:defRPr sz="4900">
          <a:solidFill>
            <a:schemeClr val="tx2"/>
          </a:solidFill>
          <a:latin typeface="Arial" charset="0"/>
        </a:defRPr>
      </a:lvl6pPr>
      <a:lvl7pPr marL="914400" algn="ctr" defTabSz="1019175" rtl="0" fontAlgn="base">
        <a:spcBef>
          <a:spcPct val="0"/>
        </a:spcBef>
        <a:spcAft>
          <a:spcPct val="0"/>
        </a:spcAft>
        <a:defRPr sz="4900">
          <a:solidFill>
            <a:schemeClr val="tx2"/>
          </a:solidFill>
          <a:latin typeface="Arial" charset="0"/>
        </a:defRPr>
      </a:lvl7pPr>
      <a:lvl8pPr marL="1371600" algn="ctr" defTabSz="1019175" rtl="0" fontAlgn="base">
        <a:spcBef>
          <a:spcPct val="0"/>
        </a:spcBef>
        <a:spcAft>
          <a:spcPct val="0"/>
        </a:spcAft>
        <a:defRPr sz="4900">
          <a:solidFill>
            <a:schemeClr val="tx2"/>
          </a:solidFill>
          <a:latin typeface="Arial" charset="0"/>
        </a:defRPr>
      </a:lvl8pPr>
      <a:lvl9pPr marL="1828800" algn="ctr" defTabSz="1019175" rtl="0" fontAlgn="base">
        <a:spcBef>
          <a:spcPct val="0"/>
        </a:spcBef>
        <a:spcAft>
          <a:spcPct val="0"/>
        </a:spcAft>
        <a:defRPr sz="4900">
          <a:solidFill>
            <a:schemeClr val="tx2"/>
          </a:solidFill>
          <a:latin typeface="Arial" charset="0"/>
        </a:defRPr>
      </a:lvl9pPr>
    </p:titleStyle>
    <p:bodyStyle>
      <a:lvl1pPr marL="382588" indent="-382588" algn="l" defTabSz="1019175" rtl="0" eaLnBrk="0" fontAlgn="base" hangingPunct="0">
        <a:spcBef>
          <a:spcPct val="20000"/>
        </a:spcBef>
        <a:spcAft>
          <a:spcPct val="0"/>
        </a:spcAft>
        <a:buChar char="•"/>
        <a:defRPr sz="3600">
          <a:solidFill>
            <a:schemeClr val="tx1"/>
          </a:solidFill>
          <a:latin typeface="+mn-lt"/>
          <a:ea typeface="+mn-ea"/>
          <a:cs typeface="+mn-cs"/>
        </a:defRPr>
      </a:lvl1pPr>
      <a:lvl2pPr marL="827088" indent="-317500" algn="l" defTabSz="1019175" rtl="0" eaLnBrk="0" fontAlgn="base" hangingPunct="0">
        <a:spcBef>
          <a:spcPct val="20000"/>
        </a:spcBef>
        <a:spcAft>
          <a:spcPct val="0"/>
        </a:spcAft>
        <a:buChar char="–"/>
        <a:defRPr sz="3100">
          <a:solidFill>
            <a:schemeClr val="tx1"/>
          </a:solidFill>
          <a:latin typeface="+mn-lt"/>
        </a:defRPr>
      </a:lvl2pPr>
      <a:lvl3pPr marL="1273175" indent="-254000" algn="l" defTabSz="1019175" rtl="0" eaLnBrk="0" fontAlgn="base" hangingPunct="0">
        <a:spcBef>
          <a:spcPct val="20000"/>
        </a:spcBef>
        <a:spcAft>
          <a:spcPct val="0"/>
        </a:spcAft>
        <a:buChar char="•"/>
        <a:defRPr sz="2700">
          <a:solidFill>
            <a:schemeClr val="tx1"/>
          </a:solidFill>
          <a:latin typeface="+mn-lt"/>
        </a:defRPr>
      </a:lvl3pPr>
      <a:lvl4pPr marL="1782763" indent="-254000" algn="l" defTabSz="1019175" rtl="0" eaLnBrk="0" fontAlgn="base" hangingPunct="0">
        <a:spcBef>
          <a:spcPct val="20000"/>
        </a:spcBef>
        <a:spcAft>
          <a:spcPct val="0"/>
        </a:spcAft>
        <a:buChar char="–"/>
        <a:defRPr sz="2200">
          <a:solidFill>
            <a:schemeClr val="tx1"/>
          </a:solidFill>
          <a:latin typeface="+mn-lt"/>
        </a:defRPr>
      </a:lvl4pPr>
      <a:lvl5pPr marL="2292350" indent="-254000" algn="l" defTabSz="1019175" rtl="0" eaLnBrk="0" fontAlgn="base" hangingPunct="0">
        <a:spcBef>
          <a:spcPct val="20000"/>
        </a:spcBef>
        <a:spcAft>
          <a:spcPct val="0"/>
        </a:spcAft>
        <a:buChar char="»"/>
        <a:defRPr sz="2200">
          <a:solidFill>
            <a:schemeClr val="tx1"/>
          </a:solidFill>
          <a:latin typeface="+mn-lt"/>
        </a:defRPr>
      </a:lvl5pPr>
      <a:lvl6pPr marL="2749550" indent="-254000" algn="l" defTabSz="1019175" rtl="0" fontAlgn="base">
        <a:spcBef>
          <a:spcPct val="20000"/>
        </a:spcBef>
        <a:spcAft>
          <a:spcPct val="0"/>
        </a:spcAft>
        <a:buChar char="»"/>
        <a:defRPr sz="2200">
          <a:solidFill>
            <a:schemeClr val="tx1"/>
          </a:solidFill>
          <a:latin typeface="+mn-lt"/>
        </a:defRPr>
      </a:lvl6pPr>
      <a:lvl7pPr marL="3206750" indent="-254000" algn="l" defTabSz="1019175" rtl="0" fontAlgn="base">
        <a:spcBef>
          <a:spcPct val="20000"/>
        </a:spcBef>
        <a:spcAft>
          <a:spcPct val="0"/>
        </a:spcAft>
        <a:buChar char="»"/>
        <a:defRPr sz="2200">
          <a:solidFill>
            <a:schemeClr val="tx1"/>
          </a:solidFill>
          <a:latin typeface="+mn-lt"/>
        </a:defRPr>
      </a:lvl7pPr>
      <a:lvl8pPr marL="3663950" indent="-254000" algn="l" defTabSz="1019175" rtl="0" fontAlgn="base">
        <a:spcBef>
          <a:spcPct val="20000"/>
        </a:spcBef>
        <a:spcAft>
          <a:spcPct val="0"/>
        </a:spcAft>
        <a:buChar char="»"/>
        <a:defRPr sz="2200">
          <a:solidFill>
            <a:schemeClr val="tx1"/>
          </a:solidFill>
          <a:latin typeface="+mn-lt"/>
        </a:defRPr>
      </a:lvl8pPr>
      <a:lvl9pPr marL="4121150" indent="-254000" algn="l" defTabSz="1019175" rtl="0" fontAlgn="base">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 name="TextBox 25"/>
          <p:cNvSpPr txBox="1">
            <a:spLocks noChangeArrowheads="1"/>
          </p:cNvSpPr>
          <p:nvPr/>
        </p:nvSpPr>
        <p:spPr bwMode="auto">
          <a:xfrm>
            <a:off x="5562600" y="1143000"/>
            <a:ext cx="4038600" cy="707886"/>
          </a:xfrm>
          <a:prstGeom prst="rect">
            <a:avLst/>
          </a:prstGeom>
          <a:noFill/>
          <a:ln w="9525">
            <a:noFill/>
            <a:miter lim="800000"/>
            <a:headEnd/>
            <a:tailEnd/>
          </a:ln>
        </p:spPr>
        <p:txBody>
          <a:bodyPr wrap="square">
            <a:spAutoFit/>
          </a:bodyPr>
          <a:lstStyle/>
          <a:p>
            <a:pPr algn="ctr" defTabSz="1017588">
              <a:defRPr/>
            </a:pPr>
            <a:r>
              <a:rPr lang="en-US" sz="1600" b="1" i="1" dirty="0" smtClean="0">
                <a:effectLst>
                  <a:outerShdw blurRad="38100" dist="38100" dir="2700000" algn="tl">
                    <a:srgbClr val="C0C0C0"/>
                  </a:outerShdw>
                </a:effectLst>
                <a:latin typeface="Verdana" pitchFamily="34" charset="0"/>
              </a:rPr>
              <a:t>Numbers &amp; Operations</a:t>
            </a:r>
          </a:p>
          <a:p>
            <a:pPr algn="ctr" defTabSz="1017588">
              <a:defRPr/>
            </a:pPr>
            <a:r>
              <a:rPr lang="en-US" sz="1200" dirty="0" smtClean="0">
                <a:effectLst>
                  <a:outerShdw blurRad="38100" dist="38100" dir="2700000" algn="tl">
                    <a:srgbClr val="C0C0C0"/>
                  </a:outerShdw>
                </a:effectLst>
                <a:latin typeface="Verdana" pitchFamily="34" charset="0"/>
              </a:rPr>
              <a:t>Fluency with Multiplication &amp; Division Facts</a:t>
            </a:r>
          </a:p>
          <a:p>
            <a:pPr algn="ctr" defTabSz="1017588">
              <a:defRPr/>
            </a:pPr>
            <a:r>
              <a:rPr lang="en-US" sz="1200" dirty="0" smtClean="0">
                <a:latin typeface="Verdana" pitchFamily="34" charset="0"/>
              </a:rPr>
              <a:t>Multi-Digit Whole Number Multiplication</a:t>
            </a:r>
          </a:p>
        </p:txBody>
      </p:sp>
      <p:sp>
        <p:nvSpPr>
          <p:cNvPr id="14"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11</a:t>
            </a:r>
            <a:endParaRPr lang="en-US" sz="700" dirty="0">
              <a:latin typeface="Verdana" pitchFamily="34" charset="0"/>
            </a:endParaRPr>
          </a:p>
        </p:txBody>
      </p:sp>
      <p:sp>
        <p:nvSpPr>
          <p:cNvPr id="8" name="TextBox 7"/>
          <p:cNvSpPr txBox="1"/>
          <p:nvPr/>
        </p:nvSpPr>
        <p:spPr>
          <a:xfrm>
            <a:off x="5638800" y="381000"/>
            <a:ext cx="2743200" cy="738664"/>
          </a:xfrm>
          <a:prstGeom prst="rect">
            <a:avLst/>
          </a:prstGeom>
          <a:noFill/>
        </p:spPr>
        <p:txBody>
          <a:bodyPr wrap="square" rtlCol="0">
            <a:spAutoFit/>
          </a:bodyPr>
          <a:lstStyle/>
          <a:p>
            <a:r>
              <a:rPr lang="en-US" sz="2400" b="1" i="1" dirty="0" smtClean="0">
                <a:effectLst>
                  <a:outerShdw blurRad="38100" dist="38100" dir="2700000" algn="tl">
                    <a:srgbClr val="000000">
                      <a:alpha val="43137"/>
                    </a:srgbClr>
                  </a:outerShdw>
                </a:effectLst>
                <a:latin typeface="Verdana" pitchFamily="34" charset="0"/>
              </a:rPr>
              <a:t>Grade 4 MATH:</a:t>
            </a:r>
          </a:p>
          <a:p>
            <a:r>
              <a:rPr lang="en-US" sz="900" dirty="0" smtClean="0">
                <a:latin typeface="Verdana" pitchFamily="34" charset="0"/>
              </a:rPr>
              <a:t>Oregon Department of Education Standards for Practice or Progress Monitoring.</a:t>
            </a:r>
            <a:endParaRPr lang="en-US" sz="900" dirty="0">
              <a:latin typeface="Verdana" pitchFamily="34" charset="0"/>
            </a:endParaRPr>
          </a:p>
        </p:txBody>
      </p:sp>
      <p:sp>
        <p:nvSpPr>
          <p:cNvPr id="9" name="TextBox 8"/>
          <p:cNvSpPr txBox="1"/>
          <p:nvPr/>
        </p:nvSpPr>
        <p:spPr>
          <a:xfrm>
            <a:off x="5867400" y="6934200"/>
            <a:ext cx="3733800" cy="338554"/>
          </a:xfrm>
          <a:prstGeom prst="rect">
            <a:avLst/>
          </a:prstGeom>
          <a:noFill/>
        </p:spPr>
        <p:txBody>
          <a:bodyPr wrap="square" rtlCol="0">
            <a:spAutoFit/>
          </a:bodyPr>
          <a:lstStyle/>
          <a:p>
            <a:pPr algn="ctr"/>
            <a:r>
              <a:rPr lang="en-US" sz="800" dirty="0" smtClean="0">
                <a:latin typeface="Verdana" pitchFamily="34" charset="0"/>
              </a:rPr>
              <a:t>These problems are presented in an </a:t>
            </a:r>
            <a:r>
              <a:rPr lang="en-US" sz="800" b="1" dirty="0" smtClean="0">
                <a:effectLst>
                  <a:outerShdw blurRad="38100" dist="38100" dir="2700000" algn="tl">
                    <a:srgbClr val="000000">
                      <a:alpha val="43137"/>
                    </a:srgbClr>
                  </a:outerShdw>
                </a:effectLst>
                <a:latin typeface="Verdana" pitchFamily="34" charset="0"/>
              </a:rPr>
              <a:t>OAKS testing format</a:t>
            </a:r>
            <a:r>
              <a:rPr lang="en-US" sz="800" dirty="0" smtClean="0">
                <a:latin typeface="Verdana" pitchFamily="34" charset="0"/>
              </a:rPr>
              <a:t>.  </a:t>
            </a:r>
          </a:p>
          <a:p>
            <a:pPr algn="ctr"/>
            <a:r>
              <a:rPr lang="en-US" sz="800" dirty="0" smtClean="0">
                <a:latin typeface="Verdana" pitchFamily="34" charset="0"/>
              </a:rPr>
              <a:t>A passing grade is </a:t>
            </a:r>
            <a:r>
              <a:rPr lang="en-US" sz="800" u="sng" dirty="0" smtClean="0">
                <a:latin typeface="Verdana" pitchFamily="34" charset="0"/>
              </a:rPr>
              <a:t>80%</a:t>
            </a:r>
            <a:endParaRPr lang="en-US" sz="800" u="sng" dirty="0">
              <a:latin typeface="Verdana" pitchFamily="34" charset="0"/>
            </a:endParaRPr>
          </a:p>
        </p:txBody>
      </p:sp>
      <p:sp>
        <p:nvSpPr>
          <p:cNvPr id="12" name="TextBox 11"/>
          <p:cNvSpPr txBox="1"/>
          <p:nvPr/>
        </p:nvSpPr>
        <p:spPr>
          <a:xfrm>
            <a:off x="5715000" y="2362200"/>
            <a:ext cx="3581400" cy="400110"/>
          </a:xfrm>
          <a:prstGeom prst="rect">
            <a:avLst/>
          </a:prstGeom>
          <a:noFill/>
        </p:spPr>
        <p:txBody>
          <a:bodyPr wrap="square" rtlCol="0">
            <a:spAutoFit/>
          </a:bodyPr>
          <a:lstStyle/>
          <a:p>
            <a:pPr algn="ctr"/>
            <a:r>
              <a:rPr lang="en-US" sz="1000" dirty="0" smtClean="0">
                <a:effectLst>
                  <a:outerShdw blurRad="38100" dist="38100" dir="2700000" algn="tl">
                    <a:srgbClr val="000000">
                      <a:alpha val="43137"/>
                    </a:srgbClr>
                  </a:outerShdw>
                </a:effectLst>
                <a:latin typeface="Verdana" pitchFamily="34" charset="0"/>
              </a:rPr>
              <a:t>This booklet will focus on </a:t>
            </a:r>
            <a:r>
              <a:rPr lang="en-US" sz="1000" b="1" u="sng" dirty="0" smtClean="0">
                <a:latin typeface="Verdana" pitchFamily="34" charset="0"/>
              </a:rPr>
              <a:t>ONLY</a:t>
            </a:r>
            <a:r>
              <a:rPr lang="en-US" sz="1000" dirty="0" smtClean="0">
                <a:effectLst>
                  <a:outerShdw blurRad="38100" dist="38100" dir="2700000" algn="tl">
                    <a:srgbClr val="000000">
                      <a:alpha val="43137"/>
                    </a:srgbClr>
                  </a:outerShdw>
                </a:effectLst>
                <a:latin typeface="Verdana" pitchFamily="34" charset="0"/>
              </a:rPr>
              <a:t> the items in </a:t>
            </a:r>
          </a:p>
          <a:p>
            <a:pPr algn="ctr"/>
            <a:r>
              <a:rPr lang="en-US" sz="1000" b="1" i="1" u="sng" dirty="0" smtClean="0">
                <a:effectLst>
                  <a:outerShdw blurRad="38100" dist="38100" dir="2700000" algn="tl">
                    <a:srgbClr val="000000">
                      <a:alpha val="43137"/>
                    </a:srgbClr>
                  </a:outerShdw>
                </a:effectLst>
                <a:latin typeface="Verdana" pitchFamily="34" charset="0"/>
              </a:rPr>
              <a:t>Bold Black [4.2.1-4.2.2] </a:t>
            </a:r>
            <a:r>
              <a:rPr lang="en-US" sz="1000" dirty="0" smtClean="0">
                <a:effectLst>
                  <a:outerShdw blurRad="38100" dist="38100" dir="2700000" algn="tl">
                    <a:srgbClr val="000000">
                      <a:alpha val="43137"/>
                    </a:srgbClr>
                  </a:outerShdw>
                </a:effectLst>
                <a:latin typeface="Verdana" pitchFamily="34" charset="0"/>
              </a:rPr>
              <a:t>below table.</a:t>
            </a:r>
            <a:endParaRPr lang="en-US" sz="1000" dirty="0">
              <a:effectLst>
                <a:outerShdw blurRad="38100" dist="38100" dir="2700000" algn="tl">
                  <a:srgbClr val="000000">
                    <a:alpha val="43137"/>
                  </a:srgbClr>
                </a:outerShdw>
              </a:effectLst>
              <a:latin typeface="Verdana" pitchFamily="34" charset="0"/>
            </a:endParaRPr>
          </a:p>
        </p:txBody>
      </p:sp>
      <p:sp>
        <p:nvSpPr>
          <p:cNvPr id="11" name="TextBox 10"/>
          <p:cNvSpPr txBox="1"/>
          <p:nvPr/>
        </p:nvSpPr>
        <p:spPr>
          <a:xfrm>
            <a:off x="5562600" y="1828800"/>
            <a:ext cx="4038600" cy="461665"/>
          </a:xfrm>
          <a:prstGeom prst="rect">
            <a:avLst/>
          </a:prstGeom>
          <a:noFill/>
        </p:spPr>
        <p:txBody>
          <a:bodyPr wrap="square" rtlCol="0">
            <a:spAutoFit/>
          </a:bodyPr>
          <a:lstStyle/>
          <a:p>
            <a:pPr algn="ctr"/>
            <a:r>
              <a:rPr lang="en-US" sz="2400" b="1" dirty="0" smtClean="0">
                <a:effectLst>
                  <a:outerShdw blurRad="38100" dist="38100" dir="2700000" algn="tl">
                    <a:srgbClr val="000000">
                      <a:alpha val="43137"/>
                    </a:srgbClr>
                  </a:outerShdw>
                </a:effectLst>
              </a:rPr>
              <a:t>Book #4</a:t>
            </a:r>
            <a:endParaRPr lang="en-US" sz="2400" b="1" dirty="0">
              <a:effectLst>
                <a:outerShdw blurRad="38100" dist="38100" dir="2700000" algn="tl">
                  <a:srgbClr val="000000">
                    <a:alpha val="43137"/>
                  </a:srgbClr>
                </a:outerShdw>
              </a:effectLst>
            </a:endParaRPr>
          </a:p>
        </p:txBody>
      </p:sp>
      <p:sp>
        <p:nvSpPr>
          <p:cNvPr id="13" name="TextBox 12"/>
          <p:cNvSpPr txBox="1"/>
          <p:nvPr/>
        </p:nvSpPr>
        <p:spPr>
          <a:xfrm>
            <a:off x="838200" y="1295400"/>
            <a:ext cx="3581400" cy="400110"/>
          </a:xfrm>
          <a:prstGeom prst="rect">
            <a:avLst/>
          </a:prstGeom>
          <a:noFill/>
        </p:spPr>
        <p:txBody>
          <a:bodyPr wrap="square" rtlCol="0">
            <a:spAutoFit/>
          </a:bodyPr>
          <a:lstStyle/>
          <a:p>
            <a:r>
              <a:rPr lang="en-US" sz="1000" dirty="0" smtClean="0">
                <a:effectLst>
                  <a:outerShdw blurRad="38100" dist="38100" dir="2700000" algn="tl">
                    <a:srgbClr val="000000">
                      <a:alpha val="43137"/>
                    </a:srgbClr>
                  </a:outerShdw>
                </a:effectLst>
                <a:latin typeface="Verdana" pitchFamily="34" charset="0"/>
              </a:rPr>
              <a:t>This booklet will focus on ONLY the items in</a:t>
            </a:r>
            <a:r>
              <a:rPr lang="en-US" sz="1000" b="1" i="1" u="sng" dirty="0" smtClean="0">
                <a:effectLst>
                  <a:outerShdw blurRad="38100" dist="38100" dir="2700000" algn="tl">
                    <a:srgbClr val="000000">
                      <a:alpha val="43137"/>
                    </a:srgbClr>
                  </a:outerShdw>
                </a:effectLst>
                <a:latin typeface="Verdana" pitchFamily="34" charset="0"/>
              </a:rPr>
              <a:t> Bold Black [4.2.1-4.2.2)</a:t>
            </a:r>
            <a:endParaRPr lang="en-US" sz="1000" dirty="0" smtClean="0">
              <a:effectLst>
                <a:outerShdw blurRad="38100" dist="38100" dir="2700000" algn="tl">
                  <a:srgbClr val="000000">
                    <a:alpha val="43137"/>
                  </a:srgbClr>
                </a:outerShdw>
              </a:effectLst>
              <a:latin typeface="Verdana" pitchFamily="34" charset="0"/>
            </a:endParaRPr>
          </a:p>
        </p:txBody>
      </p:sp>
      <p:sp>
        <p:nvSpPr>
          <p:cNvPr id="16" name="TextBox 15"/>
          <p:cNvSpPr txBox="1"/>
          <p:nvPr/>
        </p:nvSpPr>
        <p:spPr>
          <a:xfrm>
            <a:off x="762000" y="3733800"/>
            <a:ext cx="4343400" cy="2092881"/>
          </a:xfrm>
          <a:prstGeom prst="rect">
            <a:avLst/>
          </a:prstGeom>
          <a:noFill/>
        </p:spPr>
        <p:txBody>
          <a:bodyPr wrap="square" rtlCol="0">
            <a:spAutoFit/>
          </a:bodyPr>
          <a:lstStyle/>
          <a:p>
            <a:r>
              <a:rPr lang="en-US" sz="1000" b="1" u="sng" dirty="0" smtClean="0">
                <a:effectLst>
                  <a:outerShdw blurRad="38100" dist="38100" dir="2700000" algn="tl">
                    <a:srgbClr val="000000">
                      <a:alpha val="43137"/>
                    </a:srgbClr>
                  </a:outerShdw>
                </a:effectLst>
                <a:latin typeface="Verdana" pitchFamily="34" charset="0"/>
              </a:rPr>
              <a:t>Teachers:  </a:t>
            </a:r>
            <a:r>
              <a:rPr lang="en-US" sz="1000" dirty="0" smtClean="0">
                <a:effectLst>
                  <a:outerShdw blurRad="38100" dist="38100" dir="2700000" algn="tl">
                    <a:srgbClr val="000000">
                      <a:alpha val="43137"/>
                    </a:srgbClr>
                  </a:outerShdw>
                </a:effectLst>
                <a:latin typeface="Verdana" pitchFamily="34" charset="0"/>
              </a:rPr>
              <a:t>To assure that the above standards are understood, always remind, ask and show your students: </a:t>
            </a:r>
            <a:endParaRPr lang="en-US" sz="1000" b="1" dirty="0" smtClean="0">
              <a:effectLst>
                <a:outerShdw blurRad="38100" dist="38100" dir="2700000" algn="tl">
                  <a:srgbClr val="000000">
                    <a:alpha val="43137"/>
                  </a:srgbClr>
                </a:outerShdw>
              </a:effectLst>
              <a:latin typeface="Verdana" pitchFamily="34" charset="0"/>
            </a:endParaRPr>
          </a:p>
          <a:p>
            <a:endParaRPr lang="en-US" sz="1000" dirty="0" smtClean="0">
              <a:effectLst>
                <a:outerShdw blurRad="38100" dist="38100" dir="2700000" algn="tl">
                  <a:srgbClr val="000000">
                    <a:alpha val="43137"/>
                  </a:srgbClr>
                </a:outerShdw>
              </a:effectLst>
              <a:latin typeface="Verdana" pitchFamily="34" charset="0"/>
            </a:endParaRPr>
          </a:p>
          <a:p>
            <a:r>
              <a:rPr lang="en-US" sz="1000" b="1" u="sng" dirty="0" smtClean="0">
                <a:effectLst>
                  <a:outerShdw blurRad="38100" dist="38100" dir="2700000" algn="tl">
                    <a:srgbClr val="000000">
                      <a:alpha val="43137"/>
                    </a:srgbClr>
                  </a:outerShdw>
                </a:effectLst>
                <a:latin typeface="Verdana" pitchFamily="34" charset="0"/>
              </a:rPr>
              <a:t>4.2.1</a:t>
            </a: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How does knowing multiplication facts help you with division?</a:t>
            </a: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Know your multiplication and division facts through 10.</a:t>
            </a:r>
          </a:p>
          <a:p>
            <a:pPr marL="228600" indent="-228600">
              <a:buFont typeface="+mj-lt"/>
              <a:buAutoNum type="arabicPeriod"/>
            </a:pPr>
            <a:r>
              <a:rPr lang="en-US" sz="1000" dirty="0" smtClean="0">
                <a:effectLst>
                  <a:outerShdw blurRad="38100" dist="38100" dir="2700000" algn="tl">
                    <a:srgbClr val="000000">
                      <a:alpha val="43137"/>
                    </a:srgbClr>
                  </a:outerShdw>
                </a:effectLst>
                <a:latin typeface="Verdana" pitchFamily="34" charset="0"/>
              </a:rPr>
              <a:t>Multiplication and division are related!</a:t>
            </a:r>
          </a:p>
          <a:p>
            <a:endParaRPr lang="en-US" sz="1000" dirty="0" smtClean="0">
              <a:latin typeface="Verdana" pitchFamily="34" charset="0"/>
            </a:endParaRPr>
          </a:p>
          <a:p>
            <a:r>
              <a:rPr lang="en-US" sz="1000" b="1" u="sng" dirty="0" smtClean="0">
                <a:effectLst>
                  <a:outerShdw blurRad="38100" dist="38100" dir="2700000" algn="tl">
                    <a:srgbClr val="000000">
                      <a:alpha val="43137"/>
                    </a:srgbClr>
                  </a:outerShdw>
                </a:effectLst>
                <a:latin typeface="Verdana" pitchFamily="34" charset="0"/>
              </a:rPr>
              <a:t>4.2.2</a:t>
            </a:r>
          </a:p>
          <a:p>
            <a:endParaRPr lang="en-US" sz="1000" b="1" u="sng" dirty="0" smtClean="0">
              <a:effectLst>
                <a:outerShdw blurRad="38100" dist="38100" dir="2700000" algn="tl">
                  <a:srgbClr val="000000">
                    <a:alpha val="43137"/>
                  </a:srgbClr>
                </a:outerShdw>
              </a:effectLst>
              <a:latin typeface="Verdana" pitchFamily="34" charset="0"/>
            </a:endParaRPr>
          </a:p>
          <a:p>
            <a:pPr marL="228600" indent="-228600">
              <a:buFont typeface="+mj-lt"/>
              <a:buAutoNum type="arabicPeriod"/>
            </a:pPr>
            <a:r>
              <a:rPr lang="en-US" sz="1000" dirty="0" smtClean="0">
                <a:latin typeface="Verdana" pitchFamily="34" charset="0"/>
              </a:rPr>
              <a:t>There are many ways to represent multiplication.</a:t>
            </a:r>
          </a:p>
          <a:p>
            <a:pPr marL="228600" indent="-228600">
              <a:buFont typeface="+mj-lt"/>
              <a:buAutoNum type="arabicPeriod"/>
            </a:pPr>
            <a:r>
              <a:rPr lang="en-US" sz="1000" dirty="0" smtClean="0">
                <a:latin typeface="Verdana" pitchFamily="34" charset="0"/>
              </a:rPr>
              <a:t>Show different ways to represent multiplication.</a:t>
            </a:r>
          </a:p>
        </p:txBody>
      </p:sp>
      <p:sp>
        <p:nvSpPr>
          <p:cNvPr id="18" name="TextBox 17"/>
          <p:cNvSpPr txBox="1"/>
          <p:nvPr/>
        </p:nvSpPr>
        <p:spPr>
          <a:xfrm>
            <a:off x="533400" y="381000"/>
            <a:ext cx="4419600" cy="677108"/>
          </a:xfrm>
          <a:prstGeom prst="rect">
            <a:avLst/>
          </a:prstGeom>
          <a:noFill/>
        </p:spPr>
        <p:txBody>
          <a:bodyPr wrap="square" rtlCol="0">
            <a:spAutoFit/>
          </a:bodyPr>
          <a:lstStyle/>
          <a:p>
            <a:r>
              <a:rPr lang="en-US" sz="1400" b="1" i="1" dirty="0" smtClean="0">
                <a:effectLst>
                  <a:outerShdw blurRad="38100" dist="38100" dir="2700000" algn="tl">
                    <a:srgbClr val="000000">
                      <a:alpha val="43137"/>
                    </a:srgbClr>
                  </a:outerShdw>
                </a:effectLst>
                <a:latin typeface="Verdana" pitchFamily="34" charset="0"/>
              </a:rPr>
              <a:t>Teacher Information. . . </a:t>
            </a:r>
            <a:r>
              <a:rPr lang="en-US" sz="1200" i="1" dirty="0" smtClean="0">
                <a:latin typeface="Verdana" pitchFamily="34" charset="0"/>
              </a:rPr>
              <a:t>4</a:t>
            </a:r>
            <a:r>
              <a:rPr lang="en-US" sz="1200" i="1" baseline="30000" dirty="0" smtClean="0">
                <a:latin typeface="Verdana" pitchFamily="34" charset="0"/>
              </a:rPr>
              <a:t>th</a:t>
            </a:r>
            <a:r>
              <a:rPr lang="en-US" sz="1200" i="1" dirty="0" smtClean="0">
                <a:latin typeface="Verdana" pitchFamily="34" charset="0"/>
              </a:rPr>
              <a:t> Grade all standards in 4.2.1-4.2.2 (Multiplication and Division Facts) will be assessed in 2010-2011.  </a:t>
            </a:r>
            <a:endParaRPr lang="en-US" sz="1400" b="1" i="1" dirty="0">
              <a:effectLst>
                <a:outerShdw blurRad="38100" dist="38100" dir="2700000" algn="tl">
                  <a:srgbClr val="000000">
                    <a:alpha val="43137"/>
                  </a:srgbClr>
                </a:outerShdw>
              </a:effectLst>
              <a:latin typeface="Verdana" pitchFamily="34" charset="0"/>
            </a:endParaRPr>
          </a:p>
        </p:txBody>
      </p:sp>
      <p:sp>
        <p:nvSpPr>
          <p:cNvPr id="15" name="TextBox 14"/>
          <p:cNvSpPr txBox="1"/>
          <p:nvPr/>
        </p:nvSpPr>
        <p:spPr>
          <a:xfrm>
            <a:off x="533400" y="6019800"/>
            <a:ext cx="4267200" cy="1107996"/>
          </a:xfrm>
          <a:prstGeom prst="rect">
            <a:avLst/>
          </a:prstGeom>
          <a:noFill/>
        </p:spPr>
        <p:txBody>
          <a:bodyPr wrap="square" rtlCol="0">
            <a:spAutoFit/>
          </a:bodyPr>
          <a:lstStyle/>
          <a:p>
            <a:r>
              <a:rPr lang="en-US" sz="600" dirty="0" smtClean="0">
                <a:latin typeface="Verdana" pitchFamily="34" charset="0"/>
              </a:rPr>
              <a:t>The test samples and strand data for this booklet can be found on the Oregon State Departments of Education web site.  The use of this booklet was designed for the Hillsboro School District based on HSD Power Standards along with the ODE strand categories.  This booklet is paid for and furnished to teachers for instruction by the HSD.</a:t>
            </a:r>
          </a:p>
          <a:p>
            <a:endParaRPr lang="en-US" sz="600" dirty="0" smtClean="0">
              <a:latin typeface="Verdana" pitchFamily="34" charset="0"/>
            </a:endParaRPr>
          </a:p>
          <a:p>
            <a:r>
              <a:rPr lang="en-US" sz="600" dirty="0" smtClean="0">
                <a:latin typeface="Verdana" pitchFamily="34" charset="0"/>
              </a:rPr>
              <a:t>The concept of this booklet was created by Rick &amp; Susan Richmond</a:t>
            </a:r>
          </a:p>
          <a:p>
            <a:r>
              <a:rPr lang="en-US" sz="600" dirty="0" smtClean="0">
                <a:latin typeface="Verdana" pitchFamily="34" charset="0"/>
              </a:rPr>
              <a:t>© Rick &amp; Susan Richmond 2010  Revision: Original 03-2010</a:t>
            </a:r>
          </a:p>
          <a:p>
            <a:endParaRPr lang="en-US" sz="600" dirty="0" smtClean="0">
              <a:latin typeface="Verdana" pitchFamily="34" charset="0"/>
            </a:endParaRPr>
          </a:p>
          <a:p>
            <a:r>
              <a:rPr lang="en-US" sz="600" dirty="0" smtClean="0">
                <a:latin typeface="Verdana" pitchFamily="34" charset="0"/>
              </a:rPr>
              <a:t>No part of this publication may be reproduced or transmitted in any form or by any means, electronic or mechanical, without written permission from Rick &amp; Susan Richmond and the Oregon State Department of Education and the Hillsboro School District.</a:t>
            </a:r>
            <a:endParaRPr lang="en-US" sz="600" dirty="0">
              <a:latin typeface="Verdana" pitchFamily="34" charset="0"/>
            </a:endParaRPr>
          </a:p>
        </p:txBody>
      </p:sp>
      <p:graphicFrame>
        <p:nvGraphicFramePr>
          <p:cNvPr id="19" name="Table 18"/>
          <p:cNvGraphicFramePr>
            <a:graphicFrameLocks noGrp="1"/>
          </p:cNvGraphicFramePr>
          <p:nvPr/>
        </p:nvGraphicFramePr>
        <p:xfrm>
          <a:off x="5715000" y="3048000"/>
          <a:ext cx="3810000" cy="3568065"/>
        </p:xfrm>
        <a:graphic>
          <a:graphicData uri="http://schemas.openxmlformats.org/drawingml/2006/table">
            <a:tbl>
              <a:tblPr/>
              <a:tblGrid>
                <a:gridCol w="3810000"/>
              </a:tblGrid>
              <a:tr h="466725">
                <a:tc>
                  <a:txBody>
                    <a:bodyPr/>
                    <a:lstStyle/>
                    <a:p>
                      <a:pPr algn="l" fontAlgn="t"/>
                      <a:r>
                        <a:rPr lang="en-US" sz="900" b="1" i="0" u="sng" strike="noStrike" dirty="0" smtClean="0">
                          <a:solidFill>
                            <a:srgbClr val="000000"/>
                          </a:solidFill>
                          <a:latin typeface="Calibri"/>
                        </a:rPr>
                        <a:t>NUMBERS</a:t>
                      </a:r>
                      <a:r>
                        <a:rPr lang="en-US" sz="900" b="1" i="0" u="sng" strike="noStrike" baseline="0" dirty="0" smtClean="0">
                          <a:solidFill>
                            <a:srgbClr val="000000"/>
                          </a:solidFill>
                          <a:latin typeface="Calibri"/>
                        </a:rPr>
                        <a:t> AND OPERATIONS</a:t>
                      </a:r>
                      <a:r>
                        <a:rPr lang="en-US" sz="900" b="0" i="0" u="none" strike="noStrike" baseline="0" dirty="0" smtClean="0">
                          <a:solidFill>
                            <a:srgbClr val="000000"/>
                          </a:solidFill>
                          <a:latin typeface="Calibri"/>
                        </a:rPr>
                        <a:t>:  Develop fluency with multiplication facts and related division facts, and with multi-digit whole number multiplication.</a:t>
                      </a:r>
                      <a:endParaRPr lang="en-US" sz="9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6725">
                <a:tc>
                  <a:txBody>
                    <a:bodyPr/>
                    <a:lstStyle/>
                    <a:p>
                      <a:pPr algn="l" fontAlgn="t"/>
                      <a:r>
                        <a:rPr lang="en-US" sz="1200" b="1" i="0" u="sng" strike="noStrike" dirty="0">
                          <a:solidFill>
                            <a:srgbClr val="000000"/>
                          </a:solidFill>
                          <a:effectLst>
                            <a:outerShdw blurRad="38100" dist="38100" dir="2700000" algn="tl">
                              <a:srgbClr val="000000">
                                <a:alpha val="43137"/>
                              </a:srgbClr>
                            </a:outerShdw>
                          </a:effectLst>
                          <a:latin typeface="Calibri"/>
                        </a:rPr>
                        <a:t>4.2.1 </a:t>
                      </a:r>
                      <a:r>
                        <a:rPr lang="en-US" sz="1200" b="1" i="0" u="none" strike="noStrike" dirty="0">
                          <a:solidFill>
                            <a:srgbClr val="000000"/>
                          </a:solidFill>
                          <a:effectLst>
                            <a:outerShdw blurRad="38100" dist="38100" dir="2700000" algn="tl">
                              <a:srgbClr val="000000">
                                <a:alpha val="43137"/>
                              </a:srgbClr>
                            </a:outerShdw>
                          </a:effectLst>
                          <a:latin typeface="Calibri"/>
                        </a:rPr>
                        <a:t> Apply with fluency multiplication facts to 10 times 10 and related division facts</a:t>
                      </a:r>
                      <a:r>
                        <a:rPr lang="en-US" sz="1200" b="1" i="0" u="none" strike="noStrike" dirty="0" smtClean="0">
                          <a:solidFill>
                            <a:srgbClr val="000000"/>
                          </a:solidFill>
                          <a:effectLst>
                            <a:outerShdw blurRad="38100" dist="38100" dir="2700000" algn="tl">
                              <a:srgbClr val="000000">
                                <a:alpha val="43137"/>
                              </a:srgbClr>
                            </a:outerShdw>
                          </a:effectLst>
                          <a:latin typeface="Calibri"/>
                        </a:rPr>
                        <a:t>.  (NEW,</a:t>
                      </a:r>
                      <a:r>
                        <a:rPr lang="en-US" sz="1200" b="1" i="0" u="none" strike="noStrike" baseline="0" dirty="0" smtClean="0">
                          <a:solidFill>
                            <a:srgbClr val="000000"/>
                          </a:solidFill>
                          <a:effectLst>
                            <a:outerShdw blurRad="38100" dist="38100" dir="2700000" algn="tl">
                              <a:srgbClr val="000000">
                                <a:alpha val="43137"/>
                              </a:srgbClr>
                            </a:outerShdw>
                          </a:effectLst>
                          <a:latin typeface="Calibri"/>
                        </a:rPr>
                        <a:t> NOT PRESENT IN FORMER STANDARDS)…</a:t>
                      </a:r>
                      <a:endParaRPr lang="en-US" sz="1200" b="1" i="0" u="none" strike="noStrike" dirty="0">
                        <a:solidFill>
                          <a:srgbClr val="000000"/>
                        </a:solidFill>
                        <a:effectLst>
                          <a:outerShdw blurRad="38100" dist="38100" dir="2700000" algn="tl">
                            <a:srgbClr val="000000">
                              <a:alpha val="43137"/>
                            </a:srgbClr>
                          </a:outerShdw>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algn="l" fontAlgn="t"/>
                      <a:r>
                        <a:rPr lang="en-US" sz="1200" b="1" i="0" u="sng" strike="noStrike" dirty="0">
                          <a:solidFill>
                            <a:srgbClr val="000000"/>
                          </a:solidFill>
                          <a:effectLst>
                            <a:outerShdw blurRad="38100" dist="38100" dir="2700000" algn="tl">
                              <a:srgbClr val="000000">
                                <a:alpha val="43137"/>
                              </a:srgbClr>
                            </a:outerShdw>
                          </a:effectLst>
                          <a:latin typeface="Calibri"/>
                        </a:rPr>
                        <a:t>4.2.2 </a:t>
                      </a:r>
                      <a:r>
                        <a:rPr lang="en-US" sz="1200" b="1" i="0" u="none" strike="noStrike" dirty="0">
                          <a:solidFill>
                            <a:srgbClr val="000000"/>
                          </a:solidFill>
                          <a:effectLst>
                            <a:outerShdw blurRad="38100" dist="38100" dir="2700000" algn="tl">
                              <a:srgbClr val="000000">
                                <a:alpha val="43137"/>
                              </a:srgbClr>
                            </a:outerShdw>
                          </a:effectLst>
                          <a:latin typeface="Calibri"/>
                        </a:rPr>
                        <a:t> Apply understanding of models for multiplication ( e.g., equal-sized groups, arrays, area models, equal intervals on the number line ), place value, and properties of operations </a:t>
                      </a:r>
                      <a:r>
                        <a:rPr lang="en-US" sz="1200" b="1" i="0" u="none" strike="noStrike" dirty="0" smtClean="0">
                          <a:solidFill>
                            <a:srgbClr val="000000"/>
                          </a:solidFill>
                          <a:effectLst>
                            <a:outerShdw blurRad="38100" dist="38100" dir="2700000" algn="tl">
                              <a:srgbClr val="000000">
                                <a:alpha val="43137"/>
                              </a:srgbClr>
                            </a:outerShdw>
                          </a:effectLst>
                          <a:latin typeface="Calibri"/>
                        </a:rPr>
                        <a:t> </a:t>
                      </a:r>
                    </a:p>
                    <a:p>
                      <a:pPr algn="l" fontAlgn="t"/>
                      <a:r>
                        <a:rPr lang="en-US" sz="1200" b="1" i="0" u="none" strike="noStrike" dirty="0" smtClean="0">
                          <a:solidFill>
                            <a:srgbClr val="000000"/>
                          </a:solidFill>
                          <a:effectLst>
                            <a:outerShdw blurRad="38100" dist="38100" dir="2700000" algn="tl">
                              <a:srgbClr val="000000">
                                <a:alpha val="43137"/>
                              </a:srgbClr>
                            </a:outerShdw>
                          </a:effectLst>
                          <a:latin typeface="Calibri"/>
                        </a:rPr>
                        <a:t>( </a:t>
                      </a:r>
                      <a:r>
                        <a:rPr lang="en-US" sz="1200" b="1" i="0" u="none" strike="noStrike" dirty="0">
                          <a:solidFill>
                            <a:srgbClr val="000000"/>
                          </a:solidFill>
                          <a:effectLst>
                            <a:outerShdw blurRad="38100" dist="38100" dir="2700000" algn="tl">
                              <a:srgbClr val="000000">
                                <a:alpha val="43137"/>
                              </a:srgbClr>
                            </a:outerShdw>
                          </a:effectLst>
                          <a:latin typeface="Calibri"/>
                        </a:rPr>
                        <a:t>commutative, associative, and distributive).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609600">
                <a:tc>
                  <a:txBody>
                    <a:bodyPr/>
                    <a:lstStyle/>
                    <a:p>
                      <a:pPr algn="l" fontAlgn="t"/>
                      <a:r>
                        <a:rPr lang="en-US" sz="800" b="0" i="0" u="none" strike="noStrike" dirty="0">
                          <a:solidFill>
                            <a:srgbClr val="000000"/>
                          </a:solidFill>
                          <a:latin typeface="Calibri"/>
                        </a:rPr>
                        <a:t>4.2.3  Select and use appropriate estimation strategies for multiplication (e.g., use benchmarks, overestimate, </a:t>
                      </a:r>
                      <a:r>
                        <a:rPr lang="en-US" sz="800" b="0" i="0" u="none" strike="noStrike" dirty="0" smtClean="0">
                          <a:solidFill>
                            <a:srgbClr val="000000"/>
                          </a:solidFill>
                          <a:latin typeface="Calibri"/>
                        </a:rPr>
                        <a:t>underestimate, </a:t>
                      </a:r>
                      <a:r>
                        <a:rPr lang="en-US" sz="800" b="0" i="0" u="none" strike="noStrike" dirty="0">
                          <a:solidFill>
                            <a:srgbClr val="000000"/>
                          </a:solidFill>
                          <a:latin typeface="Calibri"/>
                        </a:rPr>
                        <a:t>round) to calculate mentally based on the problem situation when computing with whole numbers</a:t>
                      </a:r>
                      <a:r>
                        <a:rPr lang="en-US" sz="800" b="0" i="0" u="none" strike="noStrike" dirty="0" smtClean="0">
                          <a:solidFill>
                            <a:srgbClr val="000000"/>
                          </a:solidFill>
                          <a:latin typeface="Calibri"/>
                        </a:rPr>
                        <a:t>.</a:t>
                      </a:r>
                      <a:endParaRPr lang="en-US" sz="800" b="0" i="0" u="none" strike="noStrike" dirty="0">
                        <a:solidFill>
                          <a:srgbClr val="000000"/>
                        </a:solidFill>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300">
                <a:tc>
                  <a:txBody>
                    <a:bodyPr/>
                    <a:lstStyle/>
                    <a:p>
                      <a:pPr algn="l" fontAlgn="t"/>
                      <a:r>
                        <a:rPr lang="en-US" sz="800" b="0" i="0" u="none" strike="noStrike" dirty="0">
                          <a:solidFill>
                            <a:srgbClr val="000000"/>
                          </a:solidFill>
                          <a:latin typeface="Calibri"/>
                        </a:rPr>
                        <a:t>4.2.4  Develop and use accurate, efficient and </a:t>
                      </a:r>
                      <a:r>
                        <a:rPr lang="en-US" sz="800" b="0" i="0" u="none" strike="noStrike" dirty="0" err="1">
                          <a:solidFill>
                            <a:srgbClr val="000000"/>
                          </a:solidFill>
                          <a:latin typeface="Calibri"/>
                        </a:rPr>
                        <a:t>generalizable</a:t>
                      </a:r>
                      <a:r>
                        <a:rPr lang="en-US" sz="800" b="0" i="0" u="none" strike="noStrike" dirty="0">
                          <a:solidFill>
                            <a:srgbClr val="000000"/>
                          </a:solidFill>
                          <a:latin typeface="Calibri"/>
                        </a:rPr>
                        <a:t> methods to multiply multi-digit whole numbers.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14350">
                <a:tc>
                  <a:txBody>
                    <a:bodyPr/>
                    <a:lstStyle/>
                    <a:p>
                      <a:pPr algn="l" fontAlgn="t"/>
                      <a:r>
                        <a:rPr lang="en-US" sz="800" b="0" i="0" u="none" strike="noStrike" dirty="0">
                          <a:solidFill>
                            <a:srgbClr val="000000"/>
                          </a:solidFill>
                          <a:latin typeface="Calibri"/>
                        </a:rPr>
                        <a:t>4.2.5  Develop fluency with efficient procedures for multiplying multi-digit whole numbers and justify why the procedures work on the basis of place value and number properties.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21" name="Table 20"/>
          <p:cNvGraphicFramePr>
            <a:graphicFrameLocks noGrp="1"/>
          </p:cNvGraphicFramePr>
          <p:nvPr/>
        </p:nvGraphicFramePr>
        <p:xfrm>
          <a:off x="685800" y="1981200"/>
          <a:ext cx="3962400" cy="1600200"/>
        </p:xfrm>
        <a:graphic>
          <a:graphicData uri="http://schemas.openxmlformats.org/drawingml/2006/table">
            <a:tbl>
              <a:tblPr/>
              <a:tblGrid>
                <a:gridCol w="3962400"/>
              </a:tblGrid>
              <a:tr h="687476">
                <a:tc>
                  <a:txBody>
                    <a:bodyPr/>
                    <a:lstStyle/>
                    <a:p>
                      <a:pPr algn="l" fontAlgn="t"/>
                      <a:r>
                        <a:rPr lang="en-US" sz="1200" b="1" i="0" u="sng" strike="noStrike" dirty="0">
                          <a:solidFill>
                            <a:srgbClr val="000000"/>
                          </a:solidFill>
                          <a:effectLst>
                            <a:outerShdw blurRad="38100" dist="38100" dir="2700000" algn="tl">
                              <a:srgbClr val="000000">
                                <a:alpha val="43137"/>
                              </a:srgbClr>
                            </a:outerShdw>
                          </a:effectLst>
                          <a:latin typeface="Calibri"/>
                        </a:rPr>
                        <a:t>4.2.1 </a:t>
                      </a:r>
                      <a:r>
                        <a:rPr lang="en-US" sz="1200" b="1" i="0" u="none" strike="noStrike" dirty="0">
                          <a:solidFill>
                            <a:srgbClr val="000000"/>
                          </a:solidFill>
                          <a:effectLst>
                            <a:outerShdw blurRad="38100" dist="38100" dir="2700000" algn="tl">
                              <a:srgbClr val="000000">
                                <a:alpha val="43137"/>
                              </a:srgbClr>
                            </a:outerShdw>
                          </a:effectLst>
                          <a:latin typeface="Calibri"/>
                        </a:rPr>
                        <a:t> Apply with fluency multiplication facts to 10 times 10 and related division facts</a:t>
                      </a:r>
                      <a:r>
                        <a:rPr lang="en-US" sz="1200" b="1" i="0" u="none" strike="noStrike" dirty="0" smtClean="0">
                          <a:solidFill>
                            <a:srgbClr val="000000"/>
                          </a:solidFill>
                          <a:effectLst>
                            <a:outerShdw blurRad="38100" dist="38100" dir="2700000" algn="tl">
                              <a:srgbClr val="000000">
                                <a:alpha val="43137"/>
                              </a:srgbClr>
                            </a:outerShdw>
                          </a:effectLst>
                          <a:latin typeface="Calibri"/>
                        </a:rPr>
                        <a:t>.  (NEW,</a:t>
                      </a:r>
                      <a:r>
                        <a:rPr lang="en-US" sz="1200" b="1" i="0" u="none" strike="noStrike" baseline="0" dirty="0" smtClean="0">
                          <a:solidFill>
                            <a:srgbClr val="000000"/>
                          </a:solidFill>
                          <a:effectLst>
                            <a:outerShdw blurRad="38100" dist="38100" dir="2700000" algn="tl">
                              <a:srgbClr val="000000">
                                <a:alpha val="43137"/>
                              </a:srgbClr>
                            </a:outerShdw>
                          </a:effectLst>
                          <a:latin typeface="Calibri"/>
                        </a:rPr>
                        <a:t> NOT PRESENT IN FORMER STANDARDS)…</a:t>
                      </a:r>
                      <a:endParaRPr lang="en-US" sz="1200" b="1" i="0" u="none" strike="noStrike" dirty="0">
                        <a:solidFill>
                          <a:srgbClr val="000000"/>
                        </a:solidFill>
                        <a:effectLst>
                          <a:outerShdw blurRad="38100" dist="38100" dir="2700000" algn="tl">
                            <a:srgbClr val="000000">
                              <a:alpha val="43137"/>
                            </a:srgbClr>
                          </a:outerShdw>
                        </a:effectLst>
                        <a:latin typeface="Calibri"/>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2724">
                <a:tc>
                  <a:txBody>
                    <a:bodyPr/>
                    <a:lstStyle/>
                    <a:p>
                      <a:pPr algn="l" fontAlgn="t"/>
                      <a:r>
                        <a:rPr lang="en-US" sz="1200" b="1" i="0" u="sng" strike="noStrike" dirty="0">
                          <a:solidFill>
                            <a:srgbClr val="000000"/>
                          </a:solidFill>
                          <a:effectLst>
                            <a:outerShdw blurRad="38100" dist="38100" dir="2700000" algn="tl">
                              <a:srgbClr val="000000">
                                <a:alpha val="43137"/>
                              </a:srgbClr>
                            </a:outerShdw>
                          </a:effectLst>
                          <a:latin typeface="Calibri"/>
                        </a:rPr>
                        <a:t>4.2.2 </a:t>
                      </a:r>
                      <a:r>
                        <a:rPr lang="en-US" sz="1200" b="1" i="0" u="none" strike="noStrike" dirty="0">
                          <a:solidFill>
                            <a:srgbClr val="000000"/>
                          </a:solidFill>
                          <a:effectLst>
                            <a:outerShdw blurRad="38100" dist="38100" dir="2700000" algn="tl">
                              <a:srgbClr val="000000">
                                <a:alpha val="43137"/>
                              </a:srgbClr>
                            </a:outerShdw>
                          </a:effectLst>
                          <a:latin typeface="Calibri"/>
                        </a:rPr>
                        <a:t> Apply understanding of models for multiplication ( e.g., equal-sized groups, arrays, area models, equal intervals on the number line ), place value, and properties of operations </a:t>
                      </a:r>
                      <a:r>
                        <a:rPr lang="en-US" sz="1200" b="1" i="0" u="none" strike="noStrike" dirty="0" smtClean="0">
                          <a:solidFill>
                            <a:srgbClr val="000000"/>
                          </a:solidFill>
                          <a:effectLst>
                            <a:outerShdw blurRad="38100" dist="38100" dir="2700000" algn="tl">
                              <a:srgbClr val="000000">
                                <a:alpha val="43137"/>
                              </a:srgbClr>
                            </a:outerShdw>
                          </a:effectLst>
                          <a:latin typeface="Calibri"/>
                        </a:rPr>
                        <a:t> ( </a:t>
                      </a:r>
                      <a:r>
                        <a:rPr lang="en-US" sz="1200" b="1" i="0" u="none" strike="noStrike" dirty="0">
                          <a:solidFill>
                            <a:srgbClr val="000000"/>
                          </a:solidFill>
                          <a:effectLst>
                            <a:outerShdw blurRad="38100" dist="38100" dir="2700000" algn="tl">
                              <a:srgbClr val="000000">
                                <a:alpha val="43137"/>
                              </a:srgbClr>
                            </a:outerShdw>
                          </a:effectLst>
                          <a:latin typeface="Calibri"/>
                        </a:rPr>
                        <a:t>commutative, associative, and distributive).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ext Box 3"/>
          <p:cNvSpPr txBox="1">
            <a:spLocks noChangeArrowheads="1"/>
          </p:cNvSpPr>
          <p:nvPr/>
        </p:nvSpPr>
        <p:spPr bwMode="auto">
          <a:xfrm>
            <a:off x="3962400" y="74691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1</a:t>
            </a:r>
          </a:p>
        </p:txBody>
      </p:sp>
      <p:sp>
        <p:nvSpPr>
          <p:cNvPr id="6146" name="Text Box 3"/>
          <p:cNvSpPr txBox="1">
            <a:spLocks noChangeArrowheads="1"/>
          </p:cNvSpPr>
          <p:nvPr/>
        </p:nvSpPr>
        <p:spPr bwMode="auto">
          <a:xfrm>
            <a:off x="8839200" y="7443788"/>
            <a:ext cx="749300" cy="26987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10</a:t>
            </a:r>
            <a:endParaRPr lang="en-US" sz="700" dirty="0">
              <a:latin typeface="Verdana" pitchFamily="34" charset="0"/>
            </a:endParaRPr>
          </a:p>
        </p:txBody>
      </p:sp>
      <p:sp>
        <p:nvSpPr>
          <p:cNvPr id="31" name="TextBox 30"/>
          <p:cNvSpPr txBox="1"/>
          <p:nvPr/>
        </p:nvSpPr>
        <p:spPr>
          <a:xfrm>
            <a:off x="5867400" y="5103674"/>
            <a:ext cx="3581400" cy="17543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2" name="TextBox 11"/>
          <p:cNvSpPr txBox="1"/>
          <p:nvPr/>
        </p:nvSpPr>
        <p:spPr>
          <a:xfrm>
            <a:off x="838200" y="5165973"/>
            <a:ext cx="3733800" cy="1615827"/>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15" name="TextBox 14"/>
          <p:cNvSpPr txBox="1"/>
          <p:nvPr/>
        </p:nvSpPr>
        <p:spPr>
          <a:xfrm>
            <a:off x="838200" y="6934200"/>
            <a:ext cx="3352800" cy="200055"/>
          </a:xfrm>
          <a:prstGeom prst="rect">
            <a:avLst/>
          </a:prstGeom>
          <a:noFill/>
        </p:spPr>
        <p:txBody>
          <a:bodyPr wrap="square" rtlCol="0">
            <a:spAutoFit/>
          </a:bodyPr>
          <a:lstStyle/>
          <a:p>
            <a:r>
              <a:rPr lang="en-US" sz="700" dirty="0" smtClean="0">
                <a:latin typeface="Verdana" pitchFamily="34" charset="0"/>
              </a:rPr>
              <a:t>Oregon State Released Test Sample 2004-2008 (ODE Standard 4.2.1)</a:t>
            </a:r>
            <a:endParaRPr lang="en-US" sz="700" dirty="0">
              <a:latin typeface="Verdana" pitchFamily="34" charset="0"/>
            </a:endParaRPr>
          </a:p>
        </p:txBody>
      </p:sp>
      <p:sp>
        <p:nvSpPr>
          <p:cNvPr id="10" name="TextBox 9"/>
          <p:cNvSpPr txBox="1"/>
          <p:nvPr/>
        </p:nvSpPr>
        <p:spPr>
          <a:xfrm>
            <a:off x="5791200" y="6934200"/>
            <a:ext cx="3657600" cy="200055"/>
          </a:xfrm>
          <a:prstGeom prst="rect">
            <a:avLst/>
          </a:prstGeom>
          <a:noFill/>
        </p:spPr>
        <p:txBody>
          <a:bodyPr wrap="square" rtlCol="0">
            <a:spAutoFit/>
          </a:bodyPr>
          <a:lstStyle/>
          <a:p>
            <a:r>
              <a:rPr lang="en-US" sz="700" dirty="0" smtClean="0">
                <a:latin typeface="Verdana" pitchFamily="34" charset="0"/>
              </a:rPr>
              <a:t>Oregon State Released Test Sample 2004-2008 (ODE Standard 4.2.1)</a:t>
            </a:r>
            <a:endParaRPr lang="en-US" sz="700" dirty="0">
              <a:latin typeface="Verdana" pitchFamily="34" charset="0"/>
            </a:endParaRPr>
          </a:p>
        </p:txBody>
      </p:sp>
      <p:sp>
        <p:nvSpPr>
          <p:cNvPr id="8" name="Rectangle 7"/>
          <p:cNvSpPr/>
          <p:nvPr/>
        </p:nvSpPr>
        <p:spPr>
          <a:xfrm>
            <a:off x="609600" y="457200"/>
            <a:ext cx="4114800" cy="3416320"/>
          </a:xfrm>
          <a:prstGeom prst="rect">
            <a:avLst/>
          </a:prstGeom>
        </p:spPr>
        <p:txBody>
          <a:bodyPr wrap="square">
            <a:spAutoFit/>
          </a:bodyPr>
          <a:lstStyle/>
          <a:p>
            <a:pPr marL="228600" indent="-228600">
              <a:buFont typeface="+mj-lt"/>
              <a:buAutoNum type="arabicPeriod"/>
            </a:pPr>
            <a:r>
              <a:rPr lang="en-US" sz="1200" dirty="0" smtClean="0">
                <a:latin typeface="Verdana" pitchFamily="34" charset="0"/>
              </a:rPr>
              <a:t>Lucy has 6 bags. She wants each bag to have 179 pieces of candy in it. </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How many pieces of candy does Lucy need?</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573088" indent="-347663">
              <a:buFont typeface="+mj-lt"/>
              <a:buAutoNum type="alphaUcPeriod"/>
              <a:tabLst>
                <a:tab pos="628650" algn="l"/>
              </a:tabLst>
            </a:pPr>
            <a:r>
              <a:rPr lang="en-US" sz="1200" dirty="0" smtClean="0">
                <a:latin typeface="Verdana" pitchFamily="34" charset="0"/>
              </a:rPr>
              <a:t>185</a:t>
            </a:r>
          </a:p>
          <a:p>
            <a:pPr marL="573088" indent="-347663">
              <a:buFont typeface="+mj-lt"/>
              <a:buAutoNum type="alphaUcPeriod"/>
              <a:tabLst>
                <a:tab pos="628650" algn="l"/>
              </a:tabLst>
            </a:pPr>
            <a:endParaRPr lang="en-US" sz="1200" dirty="0" smtClean="0">
              <a:latin typeface="Verdana" pitchFamily="34" charset="0"/>
            </a:endParaRPr>
          </a:p>
          <a:p>
            <a:pPr marL="573088" indent="-347663">
              <a:buFont typeface="+mj-lt"/>
              <a:buAutoNum type="alphaUcPeriod"/>
              <a:tabLst>
                <a:tab pos="628650" algn="l"/>
              </a:tabLst>
            </a:pPr>
            <a:endParaRPr lang="en-US" sz="1200" dirty="0" smtClean="0">
              <a:latin typeface="Verdana" pitchFamily="34" charset="0"/>
            </a:endParaRPr>
          </a:p>
          <a:p>
            <a:pPr marL="573088" indent="-347663">
              <a:buFont typeface="+mj-lt"/>
              <a:buAutoNum type="alphaUcPeriod"/>
              <a:tabLst>
                <a:tab pos="628650" algn="l"/>
              </a:tabLst>
            </a:pPr>
            <a:r>
              <a:rPr lang="en-US" sz="1200" dirty="0" smtClean="0">
                <a:latin typeface="Verdana" pitchFamily="34" charset="0"/>
              </a:rPr>
              <a:t>624</a:t>
            </a:r>
          </a:p>
          <a:p>
            <a:pPr marL="573088" indent="-347663">
              <a:buFont typeface="+mj-lt"/>
              <a:buAutoNum type="alphaUcPeriod"/>
              <a:tabLst>
                <a:tab pos="628650" algn="l"/>
              </a:tabLst>
            </a:pPr>
            <a:endParaRPr lang="en-US" sz="1200" dirty="0" smtClean="0">
              <a:latin typeface="Verdana" pitchFamily="34" charset="0"/>
            </a:endParaRPr>
          </a:p>
          <a:p>
            <a:pPr marL="573088" indent="-347663">
              <a:buFont typeface="+mj-lt"/>
              <a:buAutoNum type="alphaUcPeriod"/>
              <a:tabLst>
                <a:tab pos="628650" algn="l"/>
              </a:tabLst>
            </a:pPr>
            <a:endParaRPr lang="en-US" sz="1200" dirty="0" smtClean="0">
              <a:latin typeface="Verdana" pitchFamily="34" charset="0"/>
            </a:endParaRPr>
          </a:p>
          <a:p>
            <a:pPr marL="573088" indent="-347663">
              <a:buFont typeface="+mj-lt"/>
              <a:buAutoNum type="alphaUcPeriod"/>
              <a:tabLst>
                <a:tab pos="628650" algn="l"/>
              </a:tabLst>
            </a:pPr>
            <a:r>
              <a:rPr lang="en-US" sz="1200" dirty="0" smtClean="0">
                <a:latin typeface="Verdana" pitchFamily="34" charset="0"/>
              </a:rPr>
              <a:t>1074</a:t>
            </a:r>
          </a:p>
          <a:p>
            <a:pPr marL="573088" indent="-347663">
              <a:buFont typeface="+mj-lt"/>
              <a:buAutoNum type="alphaUcPeriod"/>
              <a:tabLst>
                <a:tab pos="628650" algn="l"/>
              </a:tabLst>
            </a:pPr>
            <a:endParaRPr lang="en-US" sz="1200" dirty="0" smtClean="0">
              <a:latin typeface="Verdana" pitchFamily="34" charset="0"/>
            </a:endParaRPr>
          </a:p>
          <a:p>
            <a:pPr marL="573088" indent="-347663">
              <a:buFont typeface="+mj-lt"/>
              <a:buAutoNum type="alphaUcPeriod"/>
              <a:tabLst>
                <a:tab pos="628650" algn="l"/>
              </a:tabLst>
            </a:pPr>
            <a:endParaRPr lang="en-US" sz="1200" dirty="0" smtClean="0">
              <a:latin typeface="Verdana" pitchFamily="34" charset="0"/>
            </a:endParaRPr>
          </a:p>
          <a:p>
            <a:pPr marL="573088" indent="-347663">
              <a:buFont typeface="+mj-lt"/>
              <a:buAutoNum type="alphaUcPeriod"/>
              <a:tabLst>
                <a:tab pos="628650" algn="l"/>
              </a:tabLst>
            </a:pPr>
            <a:r>
              <a:rPr lang="en-US" sz="1200" dirty="0" smtClean="0">
                <a:latin typeface="Verdana" pitchFamily="34" charset="0"/>
              </a:rPr>
              <a:t>1084</a:t>
            </a:r>
            <a:endParaRPr lang="en-US" sz="1200" dirty="0">
              <a:latin typeface="Verdana" pitchFamily="34" charset="0"/>
            </a:endParaRPr>
          </a:p>
        </p:txBody>
      </p:sp>
      <p:sp>
        <p:nvSpPr>
          <p:cNvPr id="9" name="Rectangle 8"/>
          <p:cNvSpPr/>
          <p:nvPr/>
        </p:nvSpPr>
        <p:spPr>
          <a:xfrm>
            <a:off x="5715000" y="609600"/>
            <a:ext cx="3810000" cy="2677656"/>
          </a:xfrm>
          <a:prstGeom prst="rect">
            <a:avLst/>
          </a:prstGeom>
        </p:spPr>
        <p:txBody>
          <a:bodyPr wrap="square">
            <a:spAutoFit/>
          </a:bodyPr>
          <a:lstStyle/>
          <a:p>
            <a:pPr marL="300038" indent="-300038">
              <a:buFont typeface="+mj-lt"/>
              <a:buAutoNum type="arabicPeriod" startAt="10"/>
            </a:pPr>
            <a:r>
              <a:rPr lang="en-US" sz="1200" dirty="0" smtClean="0"/>
              <a:t>Every week, Mindy works on her homework.  She works 30 minutes a night Monday through Thursday. </a:t>
            </a:r>
          </a:p>
          <a:p>
            <a:endParaRPr lang="en-US" sz="1200" dirty="0" smtClean="0"/>
          </a:p>
          <a:p>
            <a:r>
              <a:rPr lang="en-US" sz="1200" dirty="0" smtClean="0"/>
              <a:t>How many HOURS does she spend on her  homework in a week?</a:t>
            </a:r>
          </a:p>
          <a:p>
            <a:endParaRPr lang="en-US" sz="1200" dirty="0" smtClean="0"/>
          </a:p>
          <a:p>
            <a:pPr marL="750888" indent="-347663">
              <a:buAutoNum type="alphaUcPeriod"/>
            </a:pPr>
            <a:r>
              <a:rPr lang="en-US" sz="1200" dirty="0" smtClean="0"/>
              <a:t>1</a:t>
            </a:r>
          </a:p>
          <a:p>
            <a:pPr marL="750888" indent="-347663">
              <a:buAutoNum type="alphaUcPeriod"/>
            </a:pPr>
            <a:endParaRPr lang="en-US" sz="1200" dirty="0" smtClean="0"/>
          </a:p>
          <a:p>
            <a:pPr marL="750888" indent="-347663">
              <a:buAutoNum type="alphaUcPeriod"/>
            </a:pPr>
            <a:r>
              <a:rPr lang="en-US" sz="1200" dirty="0" smtClean="0"/>
              <a:t> 2</a:t>
            </a:r>
          </a:p>
          <a:p>
            <a:pPr marL="750888" indent="-347663">
              <a:buAutoNum type="alphaUcPeriod"/>
            </a:pPr>
            <a:endParaRPr lang="en-US" sz="1200" dirty="0" smtClean="0"/>
          </a:p>
          <a:p>
            <a:pPr marL="750888" indent="-347663">
              <a:buAutoNum type="alphaUcPeriod"/>
            </a:pPr>
            <a:r>
              <a:rPr lang="en-US" sz="1200" dirty="0" smtClean="0"/>
              <a:t> 3 </a:t>
            </a:r>
          </a:p>
          <a:p>
            <a:pPr marL="750888" indent="-347663">
              <a:buAutoNum type="alphaUcPeriod"/>
            </a:pPr>
            <a:endParaRPr lang="en-US" sz="1200" dirty="0" smtClean="0"/>
          </a:p>
          <a:p>
            <a:pPr marL="750888" indent="-347663">
              <a:buAutoNum type="alphaUcPeriod"/>
            </a:pPr>
            <a:r>
              <a:rPr lang="en-US" sz="1200" dirty="0" smtClean="0"/>
              <a:t> 4</a:t>
            </a:r>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ext Box 3"/>
          <p:cNvSpPr txBox="1">
            <a:spLocks noChangeArrowheads="1"/>
          </p:cNvSpPr>
          <p:nvPr/>
        </p:nvSpPr>
        <p:spPr bwMode="auto">
          <a:xfrm>
            <a:off x="3962400" y="7424738"/>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9</a:t>
            </a:r>
            <a:endParaRPr lang="en-US" sz="700" dirty="0">
              <a:latin typeface="Verdana" pitchFamily="34" charset="0"/>
            </a:endParaRPr>
          </a:p>
        </p:txBody>
      </p:sp>
      <p:sp>
        <p:nvSpPr>
          <p:cNvPr id="8194" name="Text Box 3"/>
          <p:cNvSpPr txBox="1">
            <a:spLocks noChangeArrowheads="1"/>
          </p:cNvSpPr>
          <p:nvPr/>
        </p:nvSpPr>
        <p:spPr bwMode="auto">
          <a:xfrm>
            <a:off x="8839200" y="7440613"/>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2</a:t>
            </a:r>
          </a:p>
        </p:txBody>
      </p:sp>
      <p:sp>
        <p:nvSpPr>
          <p:cNvPr id="35" name="TextBox 34"/>
          <p:cNvSpPr txBox="1"/>
          <p:nvPr/>
        </p:nvSpPr>
        <p:spPr>
          <a:xfrm>
            <a:off x="685800" y="4953000"/>
            <a:ext cx="36576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2" name="TextBox 11"/>
          <p:cNvSpPr txBox="1"/>
          <p:nvPr/>
        </p:nvSpPr>
        <p:spPr>
          <a:xfrm>
            <a:off x="5791200" y="7010400"/>
            <a:ext cx="3657600" cy="200055"/>
          </a:xfrm>
          <a:prstGeom prst="rect">
            <a:avLst/>
          </a:prstGeom>
          <a:noFill/>
        </p:spPr>
        <p:txBody>
          <a:bodyPr wrap="square" rtlCol="0">
            <a:spAutoFit/>
          </a:bodyPr>
          <a:lstStyle/>
          <a:p>
            <a:r>
              <a:rPr lang="en-US" sz="700" dirty="0" smtClean="0">
                <a:latin typeface="Verdana" pitchFamily="34" charset="0"/>
              </a:rPr>
              <a:t>Sample Practice Questions 2006 Ohio State Dept. (ODE Standard 4.2.1)</a:t>
            </a:r>
            <a:endParaRPr lang="en-US" sz="700" dirty="0">
              <a:latin typeface="Verdana" pitchFamily="34" charset="0"/>
            </a:endParaRPr>
          </a:p>
        </p:txBody>
      </p:sp>
      <p:sp>
        <p:nvSpPr>
          <p:cNvPr id="15" name="TextBox 14"/>
          <p:cNvSpPr txBox="1"/>
          <p:nvPr/>
        </p:nvSpPr>
        <p:spPr>
          <a:xfrm>
            <a:off x="685800" y="7010400"/>
            <a:ext cx="3733800" cy="200055"/>
          </a:xfrm>
          <a:prstGeom prst="rect">
            <a:avLst/>
          </a:prstGeom>
          <a:noFill/>
        </p:spPr>
        <p:txBody>
          <a:bodyPr wrap="square" rtlCol="0">
            <a:spAutoFit/>
          </a:bodyPr>
          <a:lstStyle/>
          <a:p>
            <a:r>
              <a:rPr lang="en-US" sz="700" dirty="0" smtClean="0">
                <a:latin typeface="Verdana" pitchFamily="34" charset="0"/>
              </a:rPr>
              <a:t>Oregon State Released Test Sample 2008-2010 (ODE Standard 4.2.1</a:t>
            </a:r>
            <a:endParaRPr lang="en-US" sz="700" dirty="0">
              <a:latin typeface="Verdana" pitchFamily="34" charset="0"/>
            </a:endParaRPr>
          </a:p>
        </p:txBody>
      </p:sp>
      <p:sp>
        <p:nvSpPr>
          <p:cNvPr id="11" name="TextBox 10"/>
          <p:cNvSpPr txBox="1"/>
          <p:nvPr/>
        </p:nvSpPr>
        <p:spPr>
          <a:xfrm>
            <a:off x="5638800" y="4953000"/>
            <a:ext cx="38862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p:txBody>
      </p:sp>
      <p:sp>
        <p:nvSpPr>
          <p:cNvPr id="8" name="Rectangle 7"/>
          <p:cNvSpPr/>
          <p:nvPr/>
        </p:nvSpPr>
        <p:spPr>
          <a:xfrm>
            <a:off x="609600" y="457200"/>
            <a:ext cx="4267200" cy="2677656"/>
          </a:xfrm>
          <a:prstGeom prst="rect">
            <a:avLst/>
          </a:prstGeom>
        </p:spPr>
        <p:txBody>
          <a:bodyPr wrap="square">
            <a:spAutoFit/>
          </a:bodyPr>
          <a:lstStyle/>
          <a:p>
            <a:pPr marL="228600" indent="-228600">
              <a:buFont typeface="+mj-lt"/>
              <a:buAutoNum type="arabicPeriod" startAt="9"/>
            </a:pPr>
            <a:r>
              <a:rPr lang="en-US" sz="1200" dirty="0" smtClean="0">
                <a:latin typeface="Verdana" pitchFamily="34" charset="0"/>
              </a:rPr>
              <a:t>Marissa collected 261 stickers in 3 years.</a:t>
            </a:r>
          </a:p>
          <a:p>
            <a:endParaRPr lang="en-US" sz="1200" dirty="0" smtClean="0">
              <a:latin typeface="Verdana" pitchFamily="34" charset="0"/>
            </a:endParaRPr>
          </a:p>
          <a:p>
            <a:r>
              <a:rPr lang="en-US" sz="1200" dirty="0" smtClean="0">
                <a:latin typeface="Verdana" pitchFamily="34" charset="0"/>
              </a:rPr>
              <a:t>If she continues to collect the same number of stickers each year, how many stickers will she collect in year 4?</a:t>
            </a:r>
          </a:p>
          <a:p>
            <a:endParaRPr lang="en-US" sz="1200" dirty="0" smtClean="0">
              <a:latin typeface="Verdana" pitchFamily="34" charset="0"/>
            </a:endParaRPr>
          </a:p>
          <a:p>
            <a:pPr marL="228600" indent="-228600">
              <a:buFont typeface="+mj-lt"/>
              <a:buAutoNum type="alphaUcPeriod"/>
            </a:pPr>
            <a:endParaRPr lang="en-US" sz="1200" dirty="0" smtClean="0">
              <a:latin typeface="Verdana" pitchFamily="34" charset="0"/>
            </a:endParaRPr>
          </a:p>
          <a:p>
            <a:pPr marL="692150" indent="-406400">
              <a:buFont typeface="+mj-lt"/>
              <a:buAutoNum type="alphaUcPeriod"/>
            </a:pPr>
            <a:r>
              <a:rPr lang="en-US" sz="1200" dirty="0" smtClean="0">
                <a:latin typeface="Verdana" pitchFamily="34" charset="0"/>
              </a:rPr>
              <a:t>83</a:t>
            </a:r>
          </a:p>
          <a:p>
            <a:pPr marL="692150" indent="-406400">
              <a:buFont typeface="+mj-lt"/>
              <a:buAutoNum type="alphaUcPeriod"/>
            </a:pPr>
            <a:endParaRPr lang="en-US" sz="1200" dirty="0" smtClean="0">
              <a:latin typeface="Verdana" pitchFamily="34" charset="0"/>
            </a:endParaRPr>
          </a:p>
          <a:p>
            <a:pPr marL="692150" indent="-406400">
              <a:buFont typeface="+mj-lt"/>
              <a:buAutoNum type="alphaUcPeriod"/>
            </a:pPr>
            <a:r>
              <a:rPr lang="en-US" sz="1200" dirty="0" smtClean="0">
                <a:latin typeface="Verdana" pitchFamily="34" charset="0"/>
              </a:rPr>
              <a:t>87 </a:t>
            </a:r>
          </a:p>
          <a:p>
            <a:pPr marL="692150" indent="-406400">
              <a:buFont typeface="+mj-lt"/>
              <a:buAutoNum type="alphaUcPeriod"/>
            </a:pPr>
            <a:endParaRPr lang="en-US" sz="1200" dirty="0" smtClean="0">
              <a:latin typeface="Verdana" pitchFamily="34" charset="0"/>
            </a:endParaRPr>
          </a:p>
          <a:p>
            <a:pPr marL="692150" indent="-406400">
              <a:buFont typeface="+mj-lt"/>
              <a:buAutoNum type="alphaUcPeriod"/>
            </a:pPr>
            <a:r>
              <a:rPr lang="en-US" sz="1200" dirty="0" smtClean="0">
                <a:latin typeface="Verdana" pitchFamily="34" charset="0"/>
              </a:rPr>
              <a:t>265 </a:t>
            </a:r>
          </a:p>
          <a:p>
            <a:pPr marL="692150" indent="-406400">
              <a:buFont typeface="+mj-lt"/>
              <a:buAutoNum type="alphaUcPeriod"/>
            </a:pPr>
            <a:endParaRPr lang="en-US" sz="1200" dirty="0" smtClean="0">
              <a:latin typeface="Verdana" pitchFamily="34" charset="0"/>
            </a:endParaRPr>
          </a:p>
          <a:p>
            <a:pPr marL="692150" indent="-406400">
              <a:buFont typeface="+mj-lt"/>
              <a:buAutoNum type="alphaUcPeriod"/>
            </a:pPr>
            <a:r>
              <a:rPr lang="en-US" sz="1200" dirty="0" smtClean="0">
                <a:latin typeface="Verdana" pitchFamily="34" charset="0"/>
              </a:rPr>
              <a:t>783</a:t>
            </a:r>
            <a:endParaRPr lang="en-US" sz="1200" dirty="0">
              <a:latin typeface="Verdana" pitchFamily="34" charset="0"/>
            </a:endParaRPr>
          </a:p>
        </p:txBody>
      </p:sp>
      <p:sp>
        <p:nvSpPr>
          <p:cNvPr id="9" name="Rectangle 8"/>
          <p:cNvSpPr/>
          <p:nvPr/>
        </p:nvSpPr>
        <p:spPr>
          <a:xfrm>
            <a:off x="5562600" y="609600"/>
            <a:ext cx="4038600" cy="3416320"/>
          </a:xfrm>
          <a:prstGeom prst="rect">
            <a:avLst/>
          </a:prstGeom>
        </p:spPr>
        <p:txBody>
          <a:bodyPr wrap="square">
            <a:spAutoFit/>
          </a:bodyPr>
          <a:lstStyle/>
          <a:p>
            <a:pPr marL="228600" indent="-228600">
              <a:buFont typeface="+mj-lt"/>
              <a:buAutoNum type="arabicPeriod" startAt="2"/>
            </a:pPr>
            <a:r>
              <a:rPr lang="en-US" sz="1200" dirty="0" smtClean="0">
                <a:latin typeface="Verdana" pitchFamily="34" charset="0"/>
              </a:rPr>
              <a:t>A theater has 14 rows of seats.  Each row has the same number of seats. The theater has a total of 168 seats.</a:t>
            </a:r>
          </a:p>
          <a:p>
            <a:endParaRPr lang="en-US" sz="1200" dirty="0" smtClean="0">
              <a:latin typeface="Verdana" pitchFamily="34" charset="0"/>
            </a:endParaRPr>
          </a:p>
          <a:p>
            <a:r>
              <a:rPr lang="en-US" sz="1200" dirty="0" smtClean="0">
                <a:latin typeface="Verdana" pitchFamily="34" charset="0"/>
              </a:rPr>
              <a:t>Which equation can be used to find the number of seats, </a:t>
            </a:r>
            <a:r>
              <a:rPr lang="en-US" sz="1200" i="1" dirty="0" smtClean="0">
                <a:latin typeface="Verdana" pitchFamily="34" charset="0"/>
              </a:rPr>
              <a:t>s, in each row?</a:t>
            </a:r>
          </a:p>
          <a:p>
            <a:endParaRPr lang="en-US" sz="1200" i="1" dirty="0" smtClean="0">
              <a:latin typeface="Verdana" pitchFamily="34" charset="0"/>
            </a:endParaRPr>
          </a:p>
          <a:p>
            <a:endParaRPr lang="en-US" sz="1200" i="1" dirty="0" smtClean="0">
              <a:latin typeface="Verdana" pitchFamily="34" charset="0"/>
            </a:endParaRPr>
          </a:p>
          <a:p>
            <a:pPr marL="688975" indent="-344488">
              <a:buFont typeface="+mj-lt"/>
              <a:buAutoNum type="alphaUcPeriod"/>
            </a:pPr>
            <a:r>
              <a:rPr lang="en-US" sz="1200" dirty="0" smtClean="0">
                <a:latin typeface="Verdana" pitchFamily="34" charset="0"/>
              </a:rPr>
              <a:t>168 </a:t>
            </a:r>
            <a:r>
              <a:rPr lang="en-US" sz="1200" dirty="0" smtClean="0">
                <a:latin typeface="Verdana" pitchFamily="34" charset="0"/>
                <a:sym typeface="Symbol"/>
              </a:rPr>
              <a:t> </a:t>
            </a:r>
            <a:r>
              <a:rPr lang="en-US" sz="1200" dirty="0" smtClean="0">
                <a:latin typeface="Verdana" pitchFamily="34" charset="0"/>
              </a:rPr>
              <a:t>14 = </a:t>
            </a:r>
            <a:r>
              <a:rPr lang="en-US" sz="1200" i="1" dirty="0" smtClean="0">
                <a:latin typeface="Verdana" pitchFamily="34" charset="0"/>
              </a:rPr>
              <a:t>s</a:t>
            </a:r>
          </a:p>
          <a:p>
            <a:pPr marL="688975" indent="-344488">
              <a:buFont typeface="+mj-lt"/>
              <a:buAutoNum type="alphaUcPeriod"/>
            </a:pPr>
            <a:endParaRPr lang="en-US" sz="1200" i="1" dirty="0" smtClean="0">
              <a:latin typeface="Verdana" pitchFamily="34" charset="0"/>
            </a:endParaRPr>
          </a:p>
          <a:p>
            <a:pPr marL="688975" indent="-344488">
              <a:buFont typeface="+mj-lt"/>
              <a:buAutoNum type="alphaUcPeriod"/>
            </a:pPr>
            <a:endParaRPr lang="en-US" sz="1200" i="1" dirty="0" smtClean="0">
              <a:latin typeface="Verdana" pitchFamily="34" charset="0"/>
            </a:endParaRPr>
          </a:p>
          <a:p>
            <a:pPr marL="688975" indent="-344488">
              <a:buFont typeface="+mj-lt"/>
              <a:buAutoNum type="alphaUcPeriod"/>
            </a:pPr>
            <a:r>
              <a:rPr lang="en-US" sz="1200" dirty="0" smtClean="0">
                <a:latin typeface="Verdana" pitchFamily="34" charset="0"/>
              </a:rPr>
              <a:t>14 </a:t>
            </a:r>
            <a:r>
              <a:rPr lang="en-US" sz="1200" dirty="0" smtClean="0">
                <a:latin typeface="Verdana" pitchFamily="34" charset="0"/>
                <a:sym typeface="Symbol"/>
              </a:rPr>
              <a:t></a:t>
            </a:r>
            <a:r>
              <a:rPr lang="en-US" sz="1200" dirty="0" smtClean="0">
                <a:latin typeface="Verdana" pitchFamily="34" charset="0"/>
              </a:rPr>
              <a:t> </a:t>
            </a:r>
            <a:r>
              <a:rPr lang="en-US" sz="1200" i="1" dirty="0" smtClean="0">
                <a:latin typeface="Verdana" pitchFamily="34" charset="0"/>
              </a:rPr>
              <a:t>s = 168</a:t>
            </a:r>
          </a:p>
          <a:p>
            <a:pPr marL="688975" indent="-344488">
              <a:buFont typeface="+mj-lt"/>
              <a:buAutoNum type="alphaUcPeriod"/>
            </a:pPr>
            <a:endParaRPr lang="en-US" sz="1200" i="1" dirty="0" smtClean="0">
              <a:latin typeface="Verdana" pitchFamily="34" charset="0"/>
            </a:endParaRPr>
          </a:p>
          <a:p>
            <a:pPr marL="688975" indent="-344488">
              <a:buFont typeface="+mj-lt"/>
              <a:buAutoNum type="alphaUcPeriod"/>
            </a:pPr>
            <a:endParaRPr lang="en-US" sz="1200" i="1" dirty="0" smtClean="0">
              <a:latin typeface="Verdana" pitchFamily="34" charset="0"/>
            </a:endParaRPr>
          </a:p>
          <a:p>
            <a:pPr marL="688975" indent="-344488">
              <a:buFont typeface="+mj-lt"/>
              <a:buAutoNum type="alphaUcPeriod"/>
            </a:pPr>
            <a:r>
              <a:rPr lang="en-US" sz="1200" dirty="0" smtClean="0">
                <a:latin typeface="Verdana" pitchFamily="34" charset="0"/>
              </a:rPr>
              <a:t>168 – </a:t>
            </a:r>
            <a:r>
              <a:rPr lang="en-US" sz="1200" i="1" dirty="0" smtClean="0">
                <a:latin typeface="Verdana" pitchFamily="34" charset="0"/>
              </a:rPr>
              <a:t>s = 14</a:t>
            </a:r>
          </a:p>
          <a:p>
            <a:pPr marL="688975" indent="-344488">
              <a:buFont typeface="+mj-lt"/>
              <a:buAutoNum type="alphaUcPeriod"/>
            </a:pPr>
            <a:endParaRPr lang="en-US" sz="1200" i="1" dirty="0" smtClean="0">
              <a:latin typeface="Verdana" pitchFamily="34" charset="0"/>
            </a:endParaRPr>
          </a:p>
          <a:p>
            <a:pPr marL="688975" indent="-344488">
              <a:buFont typeface="+mj-lt"/>
              <a:buAutoNum type="alphaUcPeriod"/>
            </a:pPr>
            <a:endParaRPr lang="en-US" sz="1200" i="1" dirty="0" smtClean="0">
              <a:latin typeface="Verdana" pitchFamily="34" charset="0"/>
            </a:endParaRPr>
          </a:p>
          <a:p>
            <a:pPr marL="688975" indent="-344488">
              <a:buFont typeface="+mj-lt"/>
              <a:buAutoNum type="alphaUcPeriod"/>
            </a:pPr>
            <a:r>
              <a:rPr lang="en-US" sz="1200" dirty="0" smtClean="0">
                <a:latin typeface="Verdana" pitchFamily="34" charset="0"/>
              </a:rPr>
              <a:t>14 + </a:t>
            </a:r>
            <a:r>
              <a:rPr lang="en-US" sz="1200" i="1" dirty="0" smtClean="0">
                <a:latin typeface="Verdana" pitchFamily="34" charset="0"/>
              </a:rPr>
              <a:t>s = 168</a:t>
            </a:r>
            <a:endParaRPr lang="en-US" sz="12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2"/>
          <p:cNvSpPr txBox="1">
            <a:spLocks noChangeArrowheads="1"/>
          </p:cNvSpPr>
          <p:nvPr/>
        </p:nvSpPr>
        <p:spPr bwMode="auto">
          <a:xfrm>
            <a:off x="8839200" y="7413625"/>
            <a:ext cx="749300" cy="2889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8</a:t>
            </a:r>
            <a:endParaRPr lang="en-US" sz="700" dirty="0">
              <a:latin typeface="Verdana" pitchFamily="34" charset="0"/>
            </a:endParaRPr>
          </a:p>
        </p:txBody>
      </p:sp>
      <p:sp>
        <p:nvSpPr>
          <p:cNvPr id="10242" name="Text Box 3"/>
          <p:cNvSpPr txBox="1">
            <a:spLocks noChangeArrowheads="1"/>
          </p:cNvSpPr>
          <p:nvPr/>
        </p:nvSpPr>
        <p:spPr bwMode="auto">
          <a:xfrm>
            <a:off x="3962400" y="7413625"/>
            <a:ext cx="749300" cy="276225"/>
          </a:xfrm>
          <a:prstGeom prst="rect">
            <a:avLst/>
          </a:prstGeom>
          <a:noFill/>
          <a:ln w="9525">
            <a:noFill/>
            <a:miter lim="800000"/>
            <a:headEnd/>
            <a:tailEnd/>
          </a:ln>
        </p:spPr>
        <p:txBody>
          <a:bodyPr/>
          <a:lstStyle/>
          <a:p>
            <a:pPr algn="r" defTabSz="1019175"/>
            <a:r>
              <a:rPr lang="en-US" sz="700" dirty="0">
                <a:latin typeface="Verdana" pitchFamily="34" charset="0"/>
              </a:rPr>
              <a:t>Page 3</a:t>
            </a:r>
          </a:p>
        </p:txBody>
      </p:sp>
      <p:sp>
        <p:nvSpPr>
          <p:cNvPr id="9" name="TextBox 8"/>
          <p:cNvSpPr txBox="1"/>
          <p:nvPr/>
        </p:nvSpPr>
        <p:spPr>
          <a:xfrm>
            <a:off x="609600" y="5533072"/>
            <a:ext cx="3657600" cy="1477328"/>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1" name="TextBox 20"/>
          <p:cNvSpPr txBox="1"/>
          <p:nvPr/>
        </p:nvSpPr>
        <p:spPr>
          <a:xfrm>
            <a:off x="5867400" y="5533072"/>
            <a:ext cx="3657600" cy="1477328"/>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30" name="TextBox 29"/>
          <p:cNvSpPr txBox="1"/>
          <p:nvPr/>
        </p:nvSpPr>
        <p:spPr>
          <a:xfrm>
            <a:off x="609600" y="7086600"/>
            <a:ext cx="3657600" cy="200055"/>
          </a:xfrm>
          <a:prstGeom prst="rect">
            <a:avLst/>
          </a:prstGeom>
          <a:noFill/>
        </p:spPr>
        <p:txBody>
          <a:bodyPr wrap="square" rtlCol="0">
            <a:spAutoFit/>
          </a:bodyPr>
          <a:lstStyle/>
          <a:p>
            <a:r>
              <a:rPr lang="en-US" sz="700" dirty="0" smtClean="0">
                <a:latin typeface="Verdana" pitchFamily="34" charset="0"/>
              </a:rPr>
              <a:t>Sample Practice Tests Ohio 2008 (ODE Standard 4.2.1</a:t>
            </a:r>
            <a:endParaRPr lang="en-US" sz="700" dirty="0">
              <a:latin typeface="Verdana" pitchFamily="34" charset="0"/>
            </a:endParaRPr>
          </a:p>
        </p:txBody>
      </p:sp>
      <p:sp>
        <p:nvSpPr>
          <p:cNvPr id="11" name="TextBox 10"/>
          <p:cNvSpPr txBox="1"/>
          <p:nvPr/>
        </p:nvSpPr>
        <p:spPr>
          <a:xfrm>
            <a:off x="5867400" y="7086600"/>
            <a:ext cx="3657600" cy="200055"/>
          </a:xfrm>
          <a:prstGeom prst="rect">
            <a:avLst/>
          </a:prstGeom>
          <a:noFill/>
        </p:spPr>
        <p:txBody>
          <a:bodyPr wrap="square" rtlCol="0">
            <a:spAutoFit/>
          </a:bodyPr>
          <a:lstStyle/>
          <a:p>
            <a:r>
              <a:rPr lang="en-US" sz="700" dirty="0" smtClean="0">
                <a:latin typeface="Verdana" pitchFamily="34" charset="0"/>
              </a:rPr>
              <a:t>Sample Practice Tests Ohio 2008 (ODE Standard 4.2.1</a:t>
            </a:r>
            <a:endParaRPr lang="en-US" sz="700" dirty="0">
              <a:latin typeface="Verdana" pitchFamily="34" charset="0"/>
            </a:endParaRPr>
          </a:p>
        </p:txBody>
      </p:sp>
      <p:sp>
        <p:nvSpPr>
          <p:cNvPr id="8" name="Rectangle 7"/>
          <p:cNvSpPr/>
          <p:nvPr/>
        </p:nvSpPr>
        <p:spPr>
          <a:xfrm>
            <a:off x="533400" y="533400"/>
            <a:ext cx="4343400" cy="3416320"/>
          </a:xfrm>
          <a:prstGeom prst="rect">
            <a:avLst/>
          </a:prstGeom>
        </p:spPr>
        <p:txBody>
          <a:bodyPr wrap="square">
            <a:spAutoFit/>
          </a:bodyPr>
          <a:lstStyle/>
          <a:p>
            <a:pPr marL="228600" indent="-228600">
              <a:buFont typeface="+mj-lt"/>
              <a:buAutoNum type="arabicPeriod" startAt="3"/>
            </a:pPr>
            <a:r>
              <a:rPr lang="en-US" sz="1200" dirty="0" smtClean="0">
                <a:latin typeface="Verdana" pitchFamily="34" charset="0"/>
              </a:rPr>
              <a:t>Alice has 12 markers.  Ben has half as many markers as Alice.  </a:t>
            </a:r>
            <a:r>
              <a:rPr lang="en-US" sz="1200" i="1" dirty="0" smtClean="0">
                <a:latin typeface="Verdana" pitchFamily="34" charset="0"/>
              </a:rPr>
              <a:t>m is the </a:t>
            </a:r>
            <a:r>
              <a:rPr lang="en-US" sz="1200" dirty="0" smtClean="0">
                <a:latin typeface="Verdana" pitchFamily="34" charset="0"/>
              </a:rPr>
              <a:t>number of markers that Ben has.</a:t>
            </a:r>
          </a:p>
          <a:p>
            <a:endParaRPr lang="en-US" sz="1200" dirty="0" smtClean="0">
              <a:latin typeface="Verdana" pitchFamily="34" charset="0"/>
            </a:endParaRPr>
          </a:p>
          <a:p>
            <a:r>
              <a:rPr lang="en-US" sz="1200" dirty="0" smtClean="0">
                <a:latin typeface="Verdana" pitchFamily="34" charset="0"/>
              </a:rPr>
              <a:t>Which equation can Ben use to find the number of markers that he has?</a:t>
            </a:r>
          </a:p>
          <a:p>
            <a:endParaRPr lang="en-US" sz="1200" dirty="0" smtClean="0">
              <a:latin typeface="Verdana" pitchFamily="34" charset="0"/>
            </a:endParaRPr>
          </a:p>
          <a:p>
            <a:endParaRPr lang="en-US" sz="1200" dirty="0" smtClean="0">
              <a:latin typeface="Verdana" pitchFamily="34" charset="0"/>
            </a:endParaRPr>
          </a:p>
          <a:p>
            <a:pPr marL="631825" indent="-346075">
              <a:buFont typeface="+mj-lt"/>
              <a:buAutoNum type="alphaUcPeriod"/>
            </a:pPr>
            <a:r>
              <a:rPr lang="en-US" sz="1200" dirty="0" smtClean="0">
                <a:latin typeface="Verdana" pitchFamily="34" charset="0"/>
              </a:rPr>
              <a:t>12 ÷ 2 = </a:t>
            </a:r>
            <a:r>
              <a:rPr lang="en-US" sz="1200" i="1" dirty="0" smtClean="0">
                <a:latin typeface="Verdana" pitchFamily="34" charset="0"/>
              </a:rPr>
              <a:t>m</a:t>
            </a:r>
          </a:p>
          <a:p>
            <a:pPr marL="631825" indent="-346075">
              <a:buFont typeface="+mj-lt"/>
              <a:buAutoNum type="alphaUcPeriod"/>
            </a:pPr>
            <a:endParaRPr lang="en-US" sz="1200" i="1" dirty="0" smtClean="0">
              <a:latin typeface="Verdana" pitchFamily="34" charset="0"/>
            </a:endParaRPr>
          </a:p>
          <a:p>
            <a:pPr marL="631825" indent="-346075">
              <a:buFont typeface="+mj-lt"/>
              <a:buAutoNum type="alphaUcPeriod"/>
            </a:pPr>
            <a:endParaRPr lang="en-US" sz="1200" i="1" dirty="0" smtClean="0">
              <a:latin typeface="Verdana" pitchFamily="34" charset="0"/>
            </a:endParaRPr>
          </a:p>
          <a:p>
            <a:pPr marL="631825" indent="-346075">
              <a:buFont typeface="+mj-lt"/>
              <a:buAutoNum type="alphaUcPeriod"/>
            </a:pPr>
            <a:r>
              <a:rPr lang="en-US" sz="1200" dirty="0" smtClean="0">
                <a:latin typeface="Verdana" pitchFamily="34" charset="0"/>
              </a:rPr>
              <a:t>12 + 2 = </a:t>
            </a:r>
            <a:r>
              <a:rPr lang="en-US" sz="1200" i="1" dirty="0" smtClean="0">
                <a:latin typeface="Verdana" pitchFamily="34" charset="0"/>
              </a:rPr>
              <a:t>m</a:t>
            </a:r>
          </a:p>
          <a:p>
            <a:pPr marL="631825" indent="-346075">
              <a:buFont typeface="+mj-lt"/>
              <a:buAutoNum type="alphaUcPeriod"/>
            </a:pPr>
            <a:endParaRPr lang="en-US" sz="1200" i="1" dirty="0" smtClean="0">
              <a:latin typeface="Verdana" pitchFamily="34" charset="0"/>
            </a:endParaRPr>
          </a:p>
          <a:p>
            <a:pPr marL="631825" indent="-346075">
              <a:buFont typeface="+mj-lt"/>
              <a:buAutoNum type="alphaUcPeriod"/>
            </a:pPr>
            <a:endParaRPr lang="en-US" sz="1200" i="1" dirty="0" smtClean="0">
              <a:latin typeface="Verdana" pitchFamily="34" charset="0"/>
            </a:endParaRPr>
          </a:p>
          <a:p>
            <a:pPr marL="631825" indent="-346075">
              <a:buFont typeface="+mj-lt"/>
              <a:buAutoNum type="alphaUcPeriod"/>
            </a:pPr>
            <a:r>
              <a:rPr lang="en-US" sz="1200" dirty="0" smtClean="0">
                <a:latin typeface="Verdana" pitchFamily="34" charset="0"/>
              </a:rPr>
              <a:t>12 x 2 = </a:t>
            </a:r>
            <a:r>
              <a:rPr lang="en-US" sz="1200" i="1" dirty="0" smtClean="0">
                <a:latin typeface="Verdana" pitchFamily="34" charset="0"/>
              </a:rPr>
              <a:t>m</a:t>
            </a:r>
          </a:p>
          <a:p>
            <a:pPr marL="631825" indent="-346075">
              <a:buFont typeface="+mj-lt"/>
              <a:buAutoNum type="alphaUcPeriod"/>
            </a:pPr>
            <a:endParaRPr lang="en-US" sz="1200" i="1" dirty="0" smtClean="0">
              <a:latin typeface="Verdana" pitchFamily="34" charset="0"/>
            </a:endParaRPr>
          </a:p>
          <a:p>
            <a:pPr marL="631825" indent="-346075">
              <a:buFont typeface="+mj-lt"/>
              <a:buAutoNum type="alphaUcPeriod"/>
            </a:pPr>
            <a:endParaRPr lang="en-US" sz="1200" i="1" dirty="0" smtClean="0">
              <a:latin typeface="Verdana" pitchFamily="34" charset="0"/>
            </a:endParaRPr>
          </a:p>
          <a:p>
            <a:pPr marL="631825" indent="-346075">
              <a:buFont typeface="+mj-lt"/>
              <a:buAutoNum type="alphaUcPeriod"/>
            </a:pPr>
            <a:r>
              <a:rPr lang="en-US" sz="1200" dirty="0" smtClean="0">
                <a:latin typeface="Verdana" pitchFamily="34" charset="0"/>
              </a:rPr>
              <a:t>12 – 2 = </a:t>
            </a:r>
            <a:r>
              <a:rPr lang="en-US" sz="1200" i="1" dirty="0" smtClean="0">
                <a:latin typeface="Verdana" pitchFamily="34" charset="0"/>
              </a:rPr>
              <a:t>m</a:t>
            </a:r>
            <a:endParaRPr lang="en-US" sz="1200" dirty="0">
              <a:latin typeface="Verdana" pitchFamily="34" charset="0"/>
            </a:endParaRPr>
          </a:p>
        </p:txBody>
      </p:sp>
      <p:sp>
        <p:nvSpPr>
          <p:cNvPr id="12" name="Rectangle 11"/>
          <p:cNvSpPr/>
          <p:nvPr/>
        </p:nvSpPr>
        <p:spPr>
          <a:xfrm>
            <a:off x="5562600" y="533400"/>
            <a:ext cx="4038600" cy="2677656"/>
          </a:xfrm>
          <a:prstGeom prst="rect">
            <a:avLst/>
          </a:prstGeom>
        </p:spPr>
        <p:txBody>
          <a:bodyPr wrap="square">
            <a:spAutoFit/>
          </a:bodyPr>
          <a:lstStyle/>
          <a:p>
            <a:pPr marL="228600" indent="-228600">
              <a:buFont typeface="+mj-lt"/>
              <a:buAutoNum type="arabicPeriod" startAt="8"/>
            </a:pPr>
            <a:r>
              <a:rPr lang="en-US" sz="1200" dirty="0" smtClean="0">
                <a:latin typeface="Verdana" pitchFamily="34" charset="0"/>
              </a:rPr>
              <a:t>Which group of numbers are all multiples of 3?</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750888" indent="-395288">
              <a:buFont typeface="+mj-lt"/>
              <a:buAutoNum type="alphaUcPeriod"/>
            </a:pPr>
            <a:r>
              <a:rPr lang="en-US" sz="1200" dirty="0" smtClean="0">
                <a:latin typeface="Verdana" pitchFamily="34" charset="0"/>
              </a:rPr>
              <a:t>7, 10, 13</a:t>
            </a:r>
          </a:p>
          <a:p>
            <a:pPr marL="750888" indent="-395288">
              <a:buFont typeface="+mj-lt"/>
              <a:buAutoNum type="alphaUcPeriod"/>
            </a:pPr>
            <a:endParaRPr lang="en-US" sz="1200" dirty="0" smtClean="0">
              <a:latin typeface="Verdana" pitchFamily="34" charset="0"/>
            </a:endParaRPr>
          </a:p>
          <a:p>
            <a:pPr marL="750888" indent="-395288">
              <a:buFont typeface="+mj-lt"/>
              <a:buAutoNum type="alphaUcPeriod"/>
            </a:pPr>
            <a:endParaRPr lang="en-US" sz="1200" dirty="0" smtClean="0">
              <a:latin typeface="Verdana" pitchFamily="34" charset="0"/>
            </a:endParaRPr>
          </a:p>
          <a:p>
            <a:pPr marL="750888" indent="-395288">
              <a:buFont typeface="+mj-lt"/>
              <a:buAutoNum type="alphaUcPeriod"/>
            </a:pPr>
            <a:r>
              <a:rPr lang="en-US" sz="1200" dirty="0" smtClean="0">
                <a:latin typeface="Verdana" pitchFamily="34" charset="0"/>
              </a:rPr>
              <a:t>9, 15, 21</a:t>
            </a:r>
          </a:p>
          <a:p>
            <a:pPr marL="750888" indent="-395288">
              <a:buFont typeface="+mj-lt"/>
              <a:buAutoNum type="alphaUcPeriod"/>
            </a:pPr>
            <a:endParaRPr lang="en-US" sz="1200" dirty="0" smtClean="0">
              <a:latin typeface="Verdana" pitchFamily="34" charset="0"/>
            </a:endParaRPr>
          </a:p>
          <a:p>
            <a:pPr marL="750888" indent="-395288">
              <a:buFont typeface="+mj-lt"/>
              <a:buAutoNum type="alphaUcPeriod"/>
            </a:pPr>
            <a:endParaRPr lang="en-US" sz="1200" dirty="0" smtClean="0">
              <a:latin typeface="Verdana" pitchFamily="34" charset="0"/>
            </a:endParaRPr>
          </a:p>
          <a:p>
            <a:pPr marL="750888" indent="-395288">
              <a:buFont typeface="+mj-lt"/>
              <a:buAutoNum type="alphaUcPeriod"/>
            </a:pPr>
            <a:r>
              <a:rPr lang="en-US" sz="1200" dirty="0" smtClean="0">
                <a:latin typeface="Verdana" pitchFamily="34" charset="0"/>
              </a:rPr>
              <a:t>3, 7, 11</a:t>
            </a:r>
          </a:p>
          <a:p>
            <a:pPr marL="750888" indent="-395288">
              <a:buFont typeface="+mj-lt"/>
              <a:buAutoNum type="alphaUcPeriod"/>
            </a:pPr>
            <a:endParaRPr lang="en-US" sz="1200" dirty="0" smtClean="0">
              <a:latin typeface="Verdana" pitchFamily="34" charset="0"/>
            </a:endParaRPr>
          </a:p>
          <a:p>
            <a:pPr marL="750888" indent="-395288">
              <a:buFont typeface="+mj-lt"/>
              <a:buAutoNum type="alphaUcPeriod"/>
            </a:pPr>
            <a:endParaRPr lang="en-US" sz="1200" dirty="0" smtClean="0">
              <a:latin typeface="Verdana" pitchFamily="34" charset="0"/>
            </a:endParaRPr>
          </a:p>
          <a:p>
            <a:pPr marL="750888" indent="-395288">
              <a:buFont typeface="+mj-lt"/>
              <a:buAutoNum type="alphaUcPeriod"/>
            </a:pPr>
            <a:r>
              <a:rPr lang="en-US" sz="1200" dirty="0" smtClean="0">
                <a:latin typeface="Verdana" pitchFamily="34" charset="0"/>
              </a:rPr>
              <a:t>13, 23, 33</a:t>
            </a:r>
            <a:endParaRPr lang="en-US" sz="120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2"/>
          <p:cNvSpPr txBox="1">
            <a:spLocks noChangeArrowheads="1"/>
          </p:cNvSpPr>
          <p:nvPr/>
        </p:nvSpPr>
        <p:spPr bwMode="auto">
          <a:xfrm>
            <a:off x="8839200" y="7413625"/>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4</a:t>
            </a:r>
          </a:p>
        </p:txBody>
      </p:sp>
      <p:sp>
        <p:nvSpPr>
          <p:cNvPr id="12290" name="Text Box 3"/>
          <p:cNvSpPr txBox="1">
            <a:spLocks noChangeArrowheads="1"/>
          </p:cNvSpPr>
          <p:nvPr/>
        </p:nvSpPr>
        <p:spPr bwMode="auto">
          <a:xfrm>
            <a:off x="3962400" y="7404100"/>
            <a:ext cx="749300" cy="250825"/>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7</a:t>
            </a:r>
            <a:endParaRPr lang="en-US" sz="700" dirty="0">
              <a:latin typeface="Verdana" pitchFamily="34" charset="0"/>
            </a:endParaRPr>
          </a:p>
        </p:txBody>
      </p:sp>
      <p:sp>
        <p:nvSpPr>
          <p:cNvPr id="9" name="TextBox 8"/>
          <p:cNvSpPr txBox="1"/>
          <p:nvPr/>
        </p:nvSpPr>
        <p:spPr>
          <a:xfrm>
            <a:off x="685800" y="5456872"/>
            <a:ext cx="3657600" cy="1477328"/>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10" name="TextBox 9"/>
          <p:cNvSpPr txBox="1"/>
          <p:nvPr/>
        </p:nvSpPr>
        <p:spPr>
          <a:xfrm>
            <a:off x="609600" y="7010400"/>
            <a:ext cx="3733800" cy="200055"/>
          </a:xfrm>
          <a:prstGeom prst="rect">
            <a:avLst/>
          </a:prstGeom>
          <a:noFill/>
        </p:spPr>
        <p:txBody>
          <a:bodyPr wrap="square" rtlCol="0">
            <a:spAutoFit/>
          </a:bodyPr>
          <a:lstStyle/>
          <a:p>
            <a:r>
              <a:rPr lang="en-US" sz="700" dirty="0" smtClean="0">
                <a:latin typeface="Verdana" pitchFamily="34" charset="0"/>
              </a:rPr>
              <a:t>Sample Practice Tests Ohio 2006 (ODE Standard 4.1.5</a:t>
            </a:r>
            <a:endParaRPr lang="en-US" sz="700" dirty="0">
              <a:latin typeface="Verdana" pitchFamily="34" charset="0"/>
            </a:endParaRPr>
          </a:p>
        </p:txBody>
      </p:sp>
      <p:sp>
        <p:nvSpPr>
          <p:cNvPr id="11" name="TextBox 10"/>
          <p:cNvSpPr txBox="1"/>
          <p:nvPr/>
        </p:nvSpPr>
        <p:spPr>
          <a:xfrm>
            <a:off x="5791200" y="7086600"/>
            <a:ext cx="3733800" cy="200055"/>
          </a:xfrm>
          <a:prstGeom prst="rect">
            <a:avLst/>
          </a:prstGeom>
          <a:noFill/>
        </p:spPr>
        <p:txBody>
          <a:bodyPr wrap="square" rtlCol="0">
            <a:spAutoFit/>
          </a:bodyPr>
          <a:lstStyle/>
          <a:p>
            <a:r>
              <a:rPr lang="en-US" sz="700" dirty="0" smtClean="0">
                <a:latin typeface="Verdana" pitchFamily="34" charset="0"/>
              </a:rPr>
              <a:t>Sample Practice Tests Ohio 2006 (ODE Standard 4.2.2)</a:t>
            </a:r>
            <a:endParaRPr lang="en-US" sz="700" dirty="0">
              <a:latin typeface="Verdana" pitchFamily="34" charset="0"/>
            </a:endParaRPr>
          </a:p>
        </p:txBody>
      </p:sp>
      <p:sp>
        <p:nvSpPr>
          <p:cNvPr id="7" name="Rectangle 6"/>
          <p:cNvSpPr/>
          <p:nvPr/>
        </p:nvSpPr>
        <p:spPr>
          <a:xfrm>
            <a:off x="609600" y="533400"/>
            <a:ext cx="4267200" cy="3600986"/>
          </a:xfrm>
          <a:prstGeom prst="rect">
            <a:avLst/>
          </a:prstGeom>
        </p:spPr>
        <p:txBody>
          <a:bodyPr wrap="square">
            <a:spAutoFit/>
          </a:bodyPr>
          <a:lstStyle/>
          <a:p>
            <a:pPr marL="228600" indent="-228600">
              <a:buFont typeface="+mj-lt"/>
              <a:buAutoNum type="arabicPeriod" startAt="7"/>
            </a:pPr>
            <a:r>
              <a:rPr lang="en-US" sz="1200" dirty="0" smtClean="0">
                <a:latin typeface="Verdana" pitchFamily="34" charset="0"/>
              </a:rPr>
              <a:t>Mr. James described a number pattern as “start with 2 and multiply each number by 3 to get the next number.”</a:t>
            </a: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Which number pattern is Mr. James describing?</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631825" indent="-347663">
              <a:buFont typeface="+mj-lt"/>
              <a:buAutoNum type="alphaUcPeriod"/>
            </a:pPr>
            <a:r>
              <a:rPr lang="en-US" sz="1200" dirty="0" smtClean="0">
                <a:latin typeface="Verdana" pitchFamily="34" charset="0"/>
              </a:rPr>
              <a:t>2, 5, 8, 11</a:t>
            </a:r>
          </a:p>
          <a:p>
            <a:pPr marL="631825" indent="-347663">
              <a:buFont typeface="+mj-lt"/>
              <a:buAutoNum type="alphaUcPeriod"/>
            </a:pPr>
            <a:endParaRPr lang="en-US" sz="1200" dirty="0" smtClean="0">
              <a:latin typeface="Verdana" pitchFamily="34" charset="0"/>
            </a:endParaRPr>
          </a:p>
          <a:p>
            <a:pPr marL="631825" indent="-347663">
              <a:buFont typeface="+mj-lt"/>
              <a:buAutoNum type="alphaUcPeriod"/>
            </a:pPr>
            <a:endParaRPr lang="en-US" sz="1200" dirty="0" smtClean="0">
              <a:latin typeface="Verdana" pitchFamily="34" charset="0"/>
            </a:endParaRPr>
          </a:p>
          <a:p>
            <a:pPr marL="631825" indent="-347663">
              <a:buFont typeface="+mj-lt"/>
              <a:buAutoNum type="alphaUcPeriod"/>
            </a:pPr>
            <a:r>
              <a:rPr lang="en-US" sz="1200" dirty="0" smtClean="0">
                <a:latin typeface="Verdana" pitchFamily="34" charset="0"/>
              </a:rPr>
              <a:t>2, 5, 15, 45</a:t>
            </a:r>
          </a:p>
          <a:p>
            <a:pPr marL="631825" indent="-347663">
              <a:buFont typeface="+mj-lt"/>
              <a:buAutoNum type="alphaUcPeriod"/>
            </a:pPr>
            <a:endParaRPr lang="en-US" sz="1200" dirty="0" smtClean="0">
              <a:latin typeface="Verdana" pitchFamily="34" charset="0"/>
            </a:endParaRPr>
          </a:p>
          <a:p>
            <a:pPr marL="631825" indent="-347663">
              <a:buFont typeface="+mj-lt"/>
              <a:buAutoNum type="alphaUcPeriod"/>
            </a:pPr>
            <a:endParaRPr lang="en-US" sz="1200" dirty="0" smtClean="0">
              <a:latin typeface="Verdana" pitchFamily="34" charset="0"/>
            </a:endParaRPr>
          </a:p>
          <a:p>
            <a:pPr marL="631825" indent="-347663">
              <a:buFont typeface="+mj-lt"/>
              <a:buAutoNum type="alphaUcPeriod"/>
            </a:pPr>
            <a:r>
              <a:rPr lang="en-US" sz="1200" dirty="0" smtClean="0">
                <a:latin typeface="Verdana" pitchFamily="34" charset="0"/>
              </a:rPr>
              <a:t>2, 6, 12, 24</a:t>
            </a:r>
          </a:p>
          <a:p>
            <a:pPr marL="631825" indent="-347663">
              <a:buFont typeface="+mj-lt"/>
              <a:buAutoNum type="alphaUcPeriod"/>
            </a:pPr>
            <a:endParaRPr lang="en-US" sz="1200" dirty="0" smtClean="0">
              <a:latin typeface="Verdana" pitchFamily="34" charset="0"/>
            </a:endParaRPr>
          </a:p>
          <a:p>
            <a:pPr marL="631825" indent="-347663">
              <a:buFont typeface="+mj-lt"/>
              <a:buAutoNum type="alphaUcPeriod"/>
            </a:pPr>
            <a:endParaRPr lang="en-US" sz="1200" dirty="0" smtClean="0">
              <a:latin typeface="Verdana" pitchFamily="34" charset="0"/>
            </a:endParaRPr>
          </a:p>
          <a:p>
            <a:pPr marL="631825" indent="-347663">
              <a:buFont typeface="+mj-lt"/>
              <a:buAutoNum type="alphaUcPeriod"/>
            </a:pPr>
            <a:r>
              <a:rPr lang="en-US" sz="1200" dirty="0" smtClean="0">
                <a:latin typeface="Verdana" pitchFamily="34" charset="0"/>
              </a:rPr>
              <a:t>2, 6, 18, 54</a:t>
            </a:r>
            <a:endParaRPr lang="en-US" sz="1200" dirty="0">
              <a:latin typeface="Verdana" pitchFamily="34" charset="0"/>
            </a:endParaRPr>
          </a:p>
        </p:txBody>
      </p:sp>
      <p:sp>
        <p:nvSpPr>
          <p:cNvPr id="8" name="Rectangle 7"/>
          <p:cNvSpPr/>
          <p:nvPr/>
        </p:nvSpPr>
        <p:spPr>
          <a:xfrm>
            <a:off x="5638800" y="609600"/>
            <a:ext cx="3962400" cy="4708981"/>
          </a:xfrm>
          <a:prstGeom prst="rect">
            <a:avLst/>
          </a:prstGeom>
        </p:spPr>
        <p:txBody>
          <a:bodyPr wrap="square">
            <a:spAutoFit/>
          </a:bodyPr>
          <a:lstStyle/>
          <a:p>
            <a:pPr marL="228600" indent="-228600">
              <a:buFont typeface="+mj-lt"/>
              <a:buAutoNum type="arabicPeriod" startAt="4"/>
            </a:pPr>
            <a:r>
              <a:rPr lang="en-US" sz="1200" dirty="0" smtClean="0">
                <a:latin typeface="Verdana" pitchFamily="34" charset="0"/>
              </a:rPr>
              <a:t>The numbers of students in four classes are shown in the table.</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r>
              <a:rPr lang="en-US" sz="1200" dirty="0" smtClean="0">
                <a:latin typeface="Verdana" pitchFamily="34" charset="0"/>
              </a:rPr>
              <a:t>Which class can be divided into equal-sized groups that contain more than one student?</a:t>
            </a:r>
          </a:p>
          <a:p>
            <a:endParaRPr lang="en-US" sz="1200" dirty="0" smtClean="0">
              <a:latin typeface="Verdana" pitchFamily="34" charset="0"/>
            </a:endParaRPr>
          </a:p>
          <a:p>
            <a:pPr marL="798513" indent="-347663">
              <a:buFont typeface="+mj-lt"/>
              <a:buAutoNum type="alphaUcPeriod"/>
            </a:pPr>
            <a:r>
              <a:rPr lang="en-US" sz="1200" dirty="0" smtClean="0">
                <a:latin typeface="Verdana" pitchFamily="34" charset="0"/>
              </a:rPr>
              <a:t>Mr. Willard’s class</a:t>
            </a:r>
          </a:p>
          <a:p>
            <a:pPr marL="798513" indent="-347663">
              <a:buFont typeface="+mj-lt"/>
              <a:buAutoNum type="alphaUcPeriod"/>
            </a:pPr>
            <a:endParaRPr lang="en-US" sz="1200" dirty="0" smtClean="0">
              <a:latin typeface="Verdana" pitchFamily="34" charset="0"/>
            </a:endParaRPr>
          </a:p>
          <a:p>
            <a:pPr marL="798513" indent="-347663">
              <a:buFont typeface="+mj-lt"/>
              <a:buAutoNum type="alphaUcPeriod"/>
            </a:pPr>
            <a:endParaRPr lang="en-US" sz="1200" dirty="0" smtClean="0">
              <a:latin typeface="Verdana" pitchFamily="34" charset="0"/>
            </a:endParaRPr>
          </a:p>
          <a:p>
            <a:pPr marL="798513" indent="-347663">
              <a:buFont typeface="+mj-lt"/>
              <a:buAutoNum type="alphaUcPeriod"/>
            </a:pPr>
            <a:r>
              <a:rPr lang="en-US" sz="1200" dirty="0" smtClean="0">
                <a:latin typeface="Verdana" pitchFamily="34" charset="0"/>
              </a:rPr>
              <a:t>Ms. Smith’s class</a:t>
            </a:r>
          </a:p>
          <a:p>
            <a:pPr marL="798513" indent="-347663">
              <a:buFont typeface="+mj-lt"/>
              <a:buAutoNum type="alphaUcPeriod"/>
            </a:pPr>
            <a:endParaRPr lang="en-US" sz="1200" dirty="0" smtClean="0">
              <a:latin typeface="Verdana" pitchFamily="34" charset="0"/>
            </a:endParaRPr>
          </a:p>
          <a:p>
            <a:pPr marL="798513" indent="-347663">
              <a:buFont typeface="+mj-lt"/>
              <a:buAutoNum type="alphaUcPeriod"/>
            </a:pPr>
            <a:endParaRPr lang="en-US" sz="1200" dirty="0" smtClean="0">
              <a:latin typeface="Verdana" pitchFamily="34" charset="0"/>
            </a:endParaRPr>
          </a:p>
          <a:p>
            <a:pPr marL="798513" indent="-347663">
              <a:buFont typeface="+mj-lt"/>
              <a:buAutoNum type="alphaUcPeriod"/>
            </a:pPr>
            <a:r>
              <a:rPr lang="en-US" sz="1200" dirty="0" smtClean="0">
                <a:latin typeface="Verdana" pitchFamily="34" charset="0"/>
              </a:rPr>
              <a:t>Ms. Rose’s class</a:t>
            </a:r>
          </a:p>
          <a:p>
            <a:pPr marL="798513" indent="-347663">
              <a:buFont typeface="+mj-lt"/>
              <a:buAutoNum type="alphaUcPeriod"/>
            </a:pPr>
            <a:endParaRPr lang="en-US" sz="1200" dirty="0" smtClean="0">
              <a:latin typeface="Verdana" pitchFamily="34" charset="0"/>
            </a:endParaRPr>
          </a:p>
          <a:p>
            <a:pPr marL="798513" indent="-347663">
              <a:buFont typeface="+mj-lt"/>
              <a:buAutoNum type="alphaUcPeriod"/>
            </a:pPr>
            <a:endParaRPr lang="en-US" sz="1200" dirty="0" smtClean="0">
              <a:latin typeface="Verdana" pitchFamily="34" charset="0"/>
            </a:endParaRPr>
          </a:p>
          <a:p>
            <a:pPr marL="798513" indent="-347663">
              <a:buFont typeface="+mj-lt"/>
              <a:buAutoNum type="alphaUcPeriod"/>
            </a:pPr>
            <a:r>
              <a:rPr lang="en-US" sz="1200" dirty="0" smtClean="0">
                <a:latin typeface="Verdana" pitchFamily="34" charset="0"/>
              </a:rPr>
              <a:t>Mr. Hiller’s class</a:t>
            </a:r>
            <a:endParaRPr lang="en-US" sz="1200" dirty="0">
              <a:latin typeface="Verdana" pitchFamily="34" charset="0"/>
            </a:endParaRPr>
          </a:p>
        </p:txBody>
      </p:sp>
      <p:graphicFrame>
        <p:nvGraphicFramePr>
          <p:cNvPr id="12" name="Table 11"/>
          <p:cNvGraphicFramePr>
            <a:graphicFrameLocks noGrp="1"/>
          </p:cNvGraphicFramePr>
          <p:nvPr/>
        </p:nvGraphicFramePr>
        <p:xfrm>
          <a:off x="6324600" y="1143000"/>
          <a:ext cx="2667000" cy="1554480"/>
        </p:xfrm>
        <a:graphic>
          <a:graphicData uri="http://schemas.openxmlformats.org/drawingml/2006/table">
            <a:tbl>
              <a:tblPr firstRow="1" bandRow="1">
                <a:tableStyleId>{5C22544A-7EE6-4342-B048-85BDC9FD1C3A}</a:tableStyleId>
              </a:tblPr>
              <a:tblGrid>
                <a:gridCol w="1066800"/>
                <a:gridCol w="1600200"/>
              </a:tblGrid>
              <a:tr h="304800">
                <a:tc gridSpan="2">
                  <a:txBody>
                    <a:bodyPr/>
                    <a:lstStyle/>
                    <a:p>
                      <a:pPr algn="ctr"/>
                      <a:r>
                        <a:rPr lang="en-US" sz="1000" dirty="0" smtClean="0">
                          <a:solidFill>
                            <a:schemeClr val="tx1"/>
                          </a:solidFill>
                          <a:latin typeface="Verdana" pitchFamily="34" charset="0"/>
                        </a:rPr>
                        <a:t>Number of Students in Each Class</a:t>
                      </a:r>
                      <a:endParaRPr lang="en-US" sz="1000" dirty="0">
                        <a:solidFill>
                          <a:schemeClr val="tx1"/>
                        </a:solidFill>
                        <a:latin typeface="Verdana"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tc>
              </a:tr>
              <a:tr h="182880">
                <a:tc>
                  <a:txBody>
                    <a:bodyPr/>
                    <a:lstStyle/>
                    <a:p>
                      <a:pPr algn="ctr"/>
                      <a:r>
                        <a:rPr lang="en-US" sz="1000" dirty="0" smtClean="0">
                          <a:solidFill>
                            <a:schemeClr val="tx1"/>
                          </a:solidFill>
                          <a:latin typeface="Verdana" pitchFamily="34" charset="0"/>
                        </a:rPr>
                        <a:t>Class</a:t>
                      </a:r>
                      <a:endParaRPr lang="en-US" sz="10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a:txBody>
                    <a:bodyPr/>
                    <a:lstStyle/>
                    <a:p>
                      <a:r>
                        <a:rPr lang="en-US" sz="1000" dirty="0" smtClean="0">
                          <a:solidFill>
                            <a:schemeClr val="tx1"/>
                          </a:solidFill>
                          <a:latin typeface="Verdana" pitchFamily="34" charset="0"/>
                        </a:rPr>
                        <a:t>Number</a:t>
                      </a:r>
                      <a:r>
                        <a:rPr lang="en-US" sz="1000" baseline="0" dirty="0" smtClean="0">
                          <a:solidFill>
                            <a:schemeClr val="tx1"/>
                          </a:solidFill>
                          <a:latin typeface="Verdana" pitchFamily="34" charset="0"/>
                        </a:rPr>
                        <a:t> of Students</a:t>
                      </a:r>
                      <a:endParaRPr lang="en-US" sz="100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r>
              <a:tr h="213360">
                <a:tc>
                  <a:txBody>
                    <a:bodyPr/>
                    <a:lstStyle/>
                    <a:p>
                      <a:r>
                        <a:rPr lang="en-US" sz="1050" dirty="0" smtClean="0">
                          <a:solidFill>
                            <a:schemeClr val="tx1"/>
                          </a:solidFill>
                          <a:latin typeface="Verdana" pitchFamily="34" charset="0"/>
                        </a:rPr>
                        <a:t>Mr. Willard</a:t>
                      </a:r>
                      <a:endParaRPr lang="en-US" sz="105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latin typeface="Verdana" pitchFamily="34" charset="0"/>
                        </a:rPr>
                        <a:t>19</a:t>
                      </a:r>
                      <a:endParaRPr lang="en-US" sz="105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90500">
                <a:tc>
                  <a:txBody>
                    <a:bodyPr/>
                    <a:lstStyle/>
                    <a:p>
                      <a:r>
                        <a:rPr lang="en-US" sz="1050" dirty="0" smtClean="0">
                          <a:solidFill>
                            <a:schemeClr val="tx1"/>
                          </a:solidFill>
                          <a:latin typeface="Verdana" pitchFamily="34" charset="0"/>
                        </a:rPr>
                        <a:t>Ms.</a:t>
                      </a:r>
                      <a:r>
                        <a:rPr lang="en-US" sz="1050" baseline="0" dirty="0" smtClean="0">
                          <a:solidFill>
                            <a:schemeClr val="tx1"/>
                          </a:solidFill>
                          <a:latin typeface="Verdana" pitchFamily="34" charset="0"/>
                        </a:rPr>
                        <a:t> Smith</a:t>
                      </a:r>
                      <a:endParaRPr lang="en-US" sz="105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latin typeface="Verdana" pitchFamily="34" charset="0"/>
                        </a:rPr>
                        <a:t>23</a:t>
                      </a:r>
                      <a:endParaRPr lang="en-US" sz="105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r>
                        <a:rPr lang="en-US" sz="1050" dirty="0" smtClean="0">
                          <a:solidFill>
                            <a:schemeClr val="tx1"/>
                          </a:solidFill>
                          <a:latin typeface="Verdana" pitchFamily="34" charset="0"/>
                        </a:rPr>
                        <a:t>Ms. Rose</a:t>
                      </a:r>
                      <a:endParaRPr lang="en-US" sz="105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latin typeface="Verdana" pitchFamily="34" charset="0"/>
                        </a:rPr>
                        <a:t>27</a:t>
                      </a:r>
                      <a:endParaRPr lang="en-US" sz="105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44780">
                <a:tc>
                  <a:txBody>
                    <a:bodyPr/>
                    <a:lstStyle/>
                    <a:p>
                      <a:r>
                        <a:rPr lang="en-US" sz="1050" dirty="0" smtClean="0">
                          <a:solidFill>
                            <a:schemeClr val="tx1"/>
                          </a:solidFill>
                          <a:latin typeface="Verdana" pitchFamily="34" charset="0"/>
                        </a:rPr>
                        <a:t>Mr. Heller</a:t>
                      </a:r>
                      <a:endParaRPr lang="en-US" sz="105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050" dirty="0" smtClean="0">
                          <a:solidFill>
                            <a:schemeClr val="tx1"/>
                          </a:solidFill>
                          <a:latin typeface="Verdana" pitchFamily="34" charset="0"/>
                        </a:rPr>
                        <a:t>29</a:t>
                      </a:r>
                      <a:endParaRPr lang="en-US" sz="1050" dirty="0">
                        <a:solidFill>
                          <a:schemeClr val="tx1"/>
                        </a:solidFill>
                        <a:latin typeface="Verdan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3" name="TextBox 12"/>
          <p:cNvSpPr txBox="1"/>
          <p:nvPr/>
        </p:nvSpPr>
        <p:spPr>
          <a:xfrm>
            <a:off x="5791200" y="5562600"/>
            <a:ext cx="3657600" cy="1477328"/>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2"/>
          <p:cNvSpPr txBox="1">
            <a:spLocks noChangeArrowheads="1"/>
          </p:cNvSpPr>
          <p:nvPr/>
        </p:nvSpPr>
        <p:spPr bwMode="auto">
          <a:xfrm>
            <a:off x="8991600" y="7423150"/>
            <a:ext cx="596900" cy="228600"/>
          </a:xfrm>
          <a:prstGeom prst="rect">
            <a:avLst/>
          </a:prstGeom>
          <a:noFill/>
          <a:ln w="9525">
            <a:noFill/>
            <a:miter lim="800000"/>
            <a:headEnd/>
            <a:tailEnd/>
          </a:ln>
        </p:spPr>
        <p:txBody>
          <a:bodyPr/>
          <a:lstStyle/>
          <a:p>
            <a:pPr algn="r" defTabSz="1019175"/>
            <a:r>
              <a:rPr lang="en-US" sz="700" dirty="0">
                <a:latin typeface="Verdana" pitchFamily="34" charset="0"/>
              </a:rPr>
              <a:t>Page </a:t>
            </a:r>
            <a:r>
              <a:rPr lang="en-US" sz="700" dirty="0" smtClean="0">
                <a:latin typeface="Verdana" pitchFamily="34" charset="0"/>
              </a:rPr>
              <a:t>6</a:t>
            </a:r>
            <a:endParaRPr lang="en-US" sz="700" dirty="0">
              <a:latin typeface="Verdana" pitchFamily="34" charset="0"/>
            </a:endParaRPr>
          </a:p>
        </p:txBody>
      </p:sp>
      <p:sp>
        <p:nvSpPr>
          <p:cNvPr id="14338" name="Text Box 3"/>
          <p:cNvSpPr txBox="1">
            <a:spLocks noChangeArrowheads="1"/>
          </p:cNvSpPr>
          <p:nvPr/>
        </p:nvSpPr>
        <p:spPr bwMode="auto">
          <a:xfrm>
            <a:off x="4114800" y="7423150"/>
            <a:ext cx="622300" cy="228600"/>
          </a:xfrm>
          <a:prstGeom prst="rect">
            <a:avLst/>
          </a:prstGeom>
          <a:noFill/>
          <a:ln w="9525">
            <a:noFill/>
            <a:miter lim="800000"/>
            <a:headEnd/>
            <a:tailEnd/>
          </a:ln>
        </p:spPr>
        <p:txBody>
          <a:bodyPr/>
          <a:lstStyle/>
          <a:p>
            <a:pPr algn="r" defTabSz="1019175"/>
            <a:r>
              <a:rPr lang="en-US" sz="700" dirty="0">
                <a:latin typeface="Verdana" pitchFamily="34" charset="0"/>
              </a:rPr>
              <a:t>Page 5 </a:t>
            </a:r>
          </a:p>
        </p:txBody>
      </p:sp>
      <p:sp>
        <p:nvSpPr>
          <p:cNvPr id="37" name="TextBox 36"/>
          <p:cNvSpPr txBox="1"/>
          <p:nvPr/>
        </p:nvSpPr>
        <p:spPr>
          <a:xfrm>
            <a:off x="609600" y="5105400"/>
            <a:ext cx="4114800" cy="1892826"/>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26" name="TextBox 25"/>
          <p:cNvSpPr txBox="1"/>
          <p:nvPr/>
        </p:nvSpPr>
        <p:spPr>
          <a:xfrm>
            <a:off x="5715000" y="7086600"/>
            <a:ext cx="3733800" cy="200055"/>
          </a:xfrm>
          <a:prstGeom prst="rect">
            <a:avLst/>
          </a:prstGeom>
          <a:noFill/>
        </p:spPr>
        <p:txBody>
          <a:bodyPr wrap="square" rtlCol="0">
            <a:spAutoFit/>
          </a:bodyPr>
          <a:lstStyle/>
          <a:p>
            <a:r>
              <a:rPr lang="en-US" sz="700" dirty="0" smtClean="0">
                <a:latin typeface="Verdana" pitchFamily="34" charset="0"/>
              </a:rPr>
              <a:t>Oregon Item Difficulty Sample 2005-2006 (ODE Standard4.2.2)</a:t>
            </a:r>
            <a:endParaRPr lang="en-US" sz="700" dirty="0">
              <a:latin typeface="Verdana" pitchFamily="34" charset="0"/>
            </a:endParaRPr>
          </a:p>
        </p:txBody>
      </p:sp>
      <p:sp>
        <p:nvSpPr>
          <p:cNvPr id="33" name="TextBox 32"/>
          <p:cNvSpPr txBox="1"/>
          <p:nvPr/>
        </p:nvSpPr>
        <p:spPr>
          <a:xfrm>
            <a:off x="5791200" y="4979075"/>
            <a:ext cx="3657600" cy="2031325"/>
          </a:xfrm>
          <a:prstGeom prst="rect">
            <a:avLst/>
          </a:prstGeom>
          <a:noFill/>
          <a:ln>
            <a:solidFill>
              <a:schemeClr val="tx1"/>
            </a:solidFill>
          </a:ln>
        </p:spPr>
        <p:txBody>
          <a:bodyPr wrap="square" rtlCol="0">
            <a:spAutoFit/>
          </a:bodyPr>
          <a:lstStyle/>
          <a:p>
            <a:r>
              <a:rPr lang="en-US" sz="900" b="1" u="sng" dirty="0" smtClean="0">
                <a:latin typeface="Verdana" pitchFamily="34" charset="0"/>
              </a:rPr>
              <a:t>Do your work here:</a:t>
            </a: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smtClean="0">
              <a:latin typeface="Verdana" pitchFamily="34" charset="0"/>
            </a:endParaRPr>
          </a:p>
          <a:p>
            <a:endParaRPr lang="en-US" sz="900" b="1" u="sng" dirty="0">
              <a:latin typeface="Verdana" pitchFamily="34" charset="0"/>
            </a:endParaRPr>
          </a:p>
        </p:txBody>
      </p:sp>
      <p:sp>
        <p:nvSpPr>
          <p:cNvPr id="9" name="TextBox 8"/>
          <p:cNvSpPr txBox="1"/>
          <p:nvPr/>
        </p:nvSpPr>
        <p:spPr>
          <a:xfrm>
            <a:off x="609600" y="7086600"/>
            <a:ext cx="4114800" cy="200055"/>
          </a:xfrm>
          <a:prstGeom prst="rect">
            <a:avLst/>
          </a:prstGeom>
          <a:noFill/>
        </p:spPr>
        <p:txBody>
          <a:bodyPr wrap="square" rtlCol="0">
            <a:spAutoFit/>
          </a:bodyPr>
          <a:lstStyle/>
          <a:p>
            <a:r>
              <a:rPr lang="en-US" sz="700" dirty="0" smtClean="0">
                <a:latin typeface="Verdana" pitchFamily="34" charset="0"/>
              </a:rPr>
              <a:t>Oregon Item Difficulty Sample 2006 (ODE Standard 4.2.2</a:t>
            </a:r>
            <a:endParaRPr lang="en-US" sz="700" dirty="0">
              <a:latin typeface="Verdana" pitchFamily="34" charset="0"/>
            </a:endParaRPr>
          </a:p>
        </p:txBody>
      </p:sp>
      <p:sp>
        <p:nvSpPr>
          <p:cNvPr id="8" name="Rectangle 7"/>
          <p:cNvSpPr/>
          <p:nvPr/>
        </p:nvSpPr>
        <p:spPr>
          <a:xfrm>
            <a:off x="533400" y="381000"/>
            <a:ext cx="4191000" cy="3785652"/>
          </a:xfrm>
          <a:prstGeom prst="rect">
            <a:avLst/>
          </a:prstGeom>
        </p:spPr>
        <p:txBody>
          <a:bodyPr wrap="square">
            <a:spAutoFit/>
          </a:bodyPr>
          <a:lstStyle/>
          <a:p>
            <a:pPr marL="228600" indent="-228600">
              <a:buFont typeface="+mj-lt"/>
              <a:buAutoNum type="arabicPeriod" startAt="5"/>
            </a:pPr>
            <a:r>
              <a:rPr lang="en-US" sz="1200" dirty="0" smtClean="0">
                <a:latin typeface="Verdana" pitchFamily="34" charset="0"/>
              </a:rPr>
              <a:t>Farmer Ben wants to separate his 647 sheep into 3 pens. </a:t>
            </a:r>
          </a:p>
          <a:p>
            <a:endParaRPr lang="en-US" sz="1200" dirty="0" smtClean="0">
              <a:latin typeface="Verdana" pitchFamily="34" charset="0"/>
            </a:endParaRPr>
          </a:p>
          <a:p>
            <a:r>
              <a:rPr lang="en-US" sz="1200" dirty="0" smtClean="0">
                <a:latin typeface="Verdana" pitchFamily="34" charset="0"/>
              </a:rPr>
              <a:t>Keeping each group as equal to the other groups as possible, how many sheep should go into the 3 pens?</a:t>
            </a:r>
          </a:p>
          <a:p>
            <a:endParaRPr lang="en-US" sz="1200" dirty="0" smtClean="0">
              <a:latin typeface="Verdana" pitchFamily="34" charset="0"/>
            </a:endParaRPr>
          </a:p>
          <a:p>
            <a:endParaRPr lang="en-US" sz="1200" dirty="0" smtClean="0">
              <a:latin typeface="Verdana" pitchFamily="34" charset="0"/>
            </a:endParaRPr>
          </a:p>
          <a:p>
            <a:endParaRPr lang="en-US" sz="1200" dirty="0" smtClean="0">
              <a:latin typeface="Verdana" pitchFamily="34" charset="0"/>
            </a:endParaRPr>
          </a:p>
          <a:p>
            <a:pPr marL="795338" indent="-450850">
              <a:buFont typeface="+mj-lt"/>
              <a:buAutoNum type="alphaUcPeriod"/>
            </a:pPr>
            <a:r>
              <a:rPr lang="en-US" sz="1200" dirty="0" smtClean="0">
                <a:latin typeface="Verdana" pitchFamily="34" charset="0"/>
              </a:rPr>
              <a:t>216, 216, 216</a:t>
            </a:r>
          </a:p>
          <a:p>
            <a:pPr marL="795338" indent="-450850">
              <a:buFont typeface="+mj-lt"/>
              <a:buAutoNum type="alphaUcPeriod"/>
            </a:pPr>
            <a:endParaRPr lang="en-US" sz="1200" dirty="0" smtClean="0">
              <a:latin typeface="Verdana" pitchFamily="34" charset="0"/>
            </a:endParaRPr>
          </a:p>
          <a:p>
            <a:pPr marL="795338" indent="-450850">
              <a:buFont typeface="+mj-lt"/>
              <a:buAutoNum type="alphaUcPeriod"/>
            </a:pPr>
            <a:endParaRPr lang="en-US" sz="1200" dirty="0" smtClean="0">
              <a:latin typeface="Verdana" pitchFamily="34" charset="0"/>
            </a:endParaRPr>
          </a:p>
          <a:p>
            <a:pPr marL="795338" indent="-450850">
              <a:buFont typeface="+mj-lt"/>
              <a:buAutoNum type="alphaUcPeriod"/>
            </a:pPr>
            <a:r>
              <a:rPr lang="en-US" sz="1200" dirty="0" smtClean="0">
                <a:latin typeface="Verdana" pitchFamily="34" charset="0"/>
              </a:rPr>
              <a:t>215, 216, 216</a:t>
            </a:r>
          </a:p>
          <a:p>
            <a:pPr marL="795338" indent="-450850">
              <a:buFont typeface="+mj-lt"/>
              <a:buAutoNum type="alphaUcPeriod"/>
            </a:pPr>
            <a:endParaRPr lang="en-US" sz="1200" dirty="0" smtClean="0">
              <a:latin typeface="Verdana" pitchFamily="34" charset="0"/>
            </a:endParaRPr>
          </a:p>
          <a:p>
            <a:pPr marL="795338" indent="-450850">
              <a:buFont typeface="+mj-lt"/>
              <a:buAutoNum type="alphaUcPeriod"/>
            </a:pPr>
            <a:endParaRPr lang="en-US" sz="1200" dirty="0" smtClean="0">
              <a:latin typeface="Verdana" pitchFamily="34" charset="0"/>
            </a:endParaRPr>
          </a:p>
          <a:p>
            <a:pPr marL="795338" indent="-450850">
              <a:buFont typeface="+mj-lt"/>
              <a:buAutoNum type="alphaUcPeriod"/>
            </a:pPr>
            <a:r>
              <a:rPr lang="en-US" sz="1200" dirty="0" smtClean="0">
                <a:latin typeface="Verdana" pitchFamily="34" charset="0"/>
              </a:rPr>
              <a:t>215, 215, 216</a:t>
            </a:r>
          </a:p>
          <a:p>
            <a:pPr marL="795338" indent="-450850">
              <a:buFont typeface="+mj-lt"/>
              <a:buAutoNum type="alphaUcPeriod"/>
            </a:pPr>
            <a:endParaRPr lang="en-US" sz="1200" dirty="0" smtClean="0">
              <a:latin typeface="Verdana" pitchFamily="34" charset="0"/>
            </a:endParaRPr>
          </a:p>
          <a:p>
            <a:pPr marL="795338" indent="-450850">
              <a:buFont typeface="+mj-lt"/>
              <a:buAutoNum type="alphaUcPeriod"/>
            </a:pPr>
            <a:endParaRPr lang="en-US" sz="1200" dirty="0" smtClean="0">
              <a:latin typeface="Verdana" pitchFamily="34" charset="0"/>
            </a:endParaRPr>
          </a:p>
          <a:p>
            <a:pPr marL="795338" indent="-450850">
              <a:buFont typeface="+mj-lt"/>
              <a:buAutoNum type="alphaUcPeriod"/>
            </a:pPr>
            <a:r>
              <a:rPr lang="en-US" sz="1200" dirty="0" smtClean="0">
                <a:latin typeface="Verdana" pitchFamily="34" charset="0"/>
              </a:rPr>
              <a:t>215, 215, 215</a:t>
            </a:r>
          </a:p>
          <a:p>
            <a:pPr marL="795338" indent="-450850"/>
            <a:endParaRPr lang="en-US" sz="1200" dirty="0">
              <a:latin typeface="Verdana" pitchFamily="34" charset="0"/>
            </a:endParaRPr>
          </a:p>
        </p:txBody>
      </p:sp>
      <p:sp>
        <p:nvSpPr>
          <p:cNvPr id="10" name="Rectangle 9"/>
          <p:cNvSpPr/>
          <p:nvPr/>
        </p:nvSpPr>
        <p:spPr>
          <a:xfrm>
            <a:off x="5715000" y="381000"/>
            <a:ext cx="3886200" cy="3231654"/>
          </a:xfrm>
          <a:prstGeom prst="rect">
            <a:avLst/>
          </a:prstGeom>
        </p:spPr>
        <p:txBody>
          <a:bodyPr wrap="square">
            <a:spAutoFit/>
          </a:bodyPr>
          <a:lstStyle/>
          <a:p>
            <a:pPr marL="228600" indent="-228600">
              <a:buFont typeface="+mj-lt"/>
              <a:buAutoNum type="arabicPeriod" startAt="6"/>
            </a:pPr>
            <a:r>
              <a:rPr lang="en-US" sz="1200" dirty="0" smtClean="0">
                <a:latin typeface="Verdana" pitchFamily="34" charset="0"/>
              </a:rPr>
              <a:t>Rachel played in 8 soccer games. She scored 4 goals in each game. </a:t>
            </a:r>
          </a:p>
          <a:p>
            <a:endParaRPr lang="en-US" sz="1200" dirty="0" smtClean="0">
              <a:latin typeface="Verdana" pitchFamily="34" charset="0"/>
            </a:endParaRPr>
          </a:p>
          <a:p>
            <a:r>
              <a:rPr lang="en-US" sz="1200" dirty="0" smtClean="0">
                <a:latin typeface="Verdana" pitchFamily="34" charset="0"/>
              </a:rPr>
              <a:t>Which number phrase shows the total she scored?</a:t>
            </a:r>
          </a:p>
          <a:p>
            <a:endParaRPr lang="en-US" sz="1200" dirty="0" smtClean="0">
              <a:latin typeface="Verdana" pitchFamily="34" charset="0"/>
            </a:endParaRPr>
          </a:p>
          <a:p>
            <a:endParaRPr lang="en-US" sz="1200" dirty="0" smtClean="0">
              <a:latin typeface="Verdana" pitchFamily="34" charset="0"/>
            </a:endParaRPr>
          </a:p>
          <a:p>
            <a:pPr marL="628650" indent="-342900">
              <a:buFont typeface="+mj-lt"/>
              <a:buAutoNum type="alphaUcPeriod"/>
            </a:pPr>
            <a:r>
              <a:rPr lang="en-US" sz="1200" dirty="0" smtClean="0">
                <a:latin typeface="Verdana" pitchFamily="34" charset="0"/>
              </a:rPr>
              <a:t>4 + 4 + 4 + 4</a:t>
            </a:r>
          </a:p>
          <a:p>
            <a:pPr marL="628650" indent="-342900">
              <a:buFont typeface="+mj-lt"/>
              <a:buAutoNum type="alphaUcPeriod"/>
            </a:pPr>
            <a:endParaRPr lang="en-US" sz="1200" dirty="0" smtClean="0">
              <a:latin typeface="Verdana" pitchFamily="34" charset="0"/>
            </a:endParaRPr>
          </a:p>
          <a:p>
            <a:pPr marL="628650" indent="-342900">
              <a:buFont typeface="+mj-lt"/>
              <a:buAutoNum type="alphaUcPeriod"/>
            </a:pPr>
            <a:endParaRPr lang="en-US" sz="1200" dirty="0" smtClean="0">
              <a:latin typeface="Verdana" pitchFamily="34" charset="0"/>
            </a:endParaRPr>
          </a:p>
          <a:p>
            <a:pPr marL="628650" indent="-342900">
              <a:buFont typeface="+mj-lt"/>
              <a:buAutoNum type="alphaUcPeriod"/>
            </a:pPr>
            <a:r>
              <a:rPr lang="en-US" sz="1200" dirty="0" smtClean="0">
                <a:latin typeface="Verdana" pitchFamily="34" charset="0"/>
              </a:rPr>
              <a:t>8 x 4</a:t>
            </a:r>
          </a:p>
          <a:p>
            <a:pPr marL="628650" indent="-342900">
              <a:buFont typeface="+mj-lt"/>
              <a:buAutoNum type="alphaUcPeriod"/>
            </a:pPr>
            <a:endParaRPr lang="en-US" sz="1200" dirty="0" smtClean="0">
              <a:latin typeface="Verdana" pitchFamily="34" charset="0"/>
            </a:endParaRPr>
          </a:p>
          <a:p>
            <a:pPr marL="628650" indent="-342900">
              <a:buFont typeface="+mj-lt"/>
              <a:buAutoNum type="alphaUcPeriod"/>
            </a:pPr>
            <a:endParaRPr lang="en-US" sz="1200" dirty="0" smtClean="0">
              <a:latin typeface="Verdana" pitchFamily="34" charset="0"/>
            </a:endParaRPr>
          </a:p>
          <a:p>
            <a:pPr marL="628650" indent="-342900">
              <a:buFont typeface="+mj-lt"/>
              <a:buAutoNum type="alphaUcPeriod"/>
            </a:pPr>
            <a:r>
              <a:rPr lang="en-US" sz="1200" dirty="0" smtClean="0">
                <a:latin typeface="Verdana" pitchFamily="34" charset="0"/>
              </a:rPr>
              <a:t>8 + 8 + 8 + 8 + 8 + 8 + 8 + 8</a:t>
            </a:r>
          </a:p>
          <a:p>
            <a:pPr marL="628650" indent="-342900">
              <a:buFont typeface="+mj-lt"/>
              <a:buAutoNum type="alphaUcPeriod"/>
            </a:pPr>
            <a:endParaRPr lang="en-US" sz="1200" dirty="0" smtClean="0">
              <a:latin typeface="Verdana" pitchFamily="34" charset="0"/>
            </a:endParaRPr>
          </a:p>
          <a:p>
            <a:pPr marL="628650" indent="-342900">
              <a:buFont typeface="+mj-lt"/>
              <a:buAutoNum type="alphaUcPeriod"/>
            </a:pPr>
            <a:endParaRPr lang="en-US" sz="1200" dirty="0" smtClean="0">
              <a:latin typeface="Verdana" pitchFamily="34" charset="0"/>
            </a:endParaRPr>
          </a:p>
          <a:p>
            <a:pPr marL="628650" indent="-342900">
              <a:buFont typeface="+mj-lt"/>
              <a:buAutoNum type="alphaUcPeriod"/>
            </a:pPr>
            <a:r>
              <a:rPr lang="en-US" sz="1200" dirty="0" smtClean="0">
                <a:latin typeface="Verdana" pitchFamily="34" charset="0"/>
              </a:rPr>
              <a:t>8 + 4</a:t>
            </a:r>
            <a:endParaRPr lang="en-US" sz="1200" dirty="0">
              <a:latin typeface="Verdana"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019175"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2031</TotalTime>
  <Words>1189</Words>
  <Application>Microsoft Office PowerPoint</Application>
  <PresentationFormat>Custom</PresentationFormat>
  <Paragraphs>327</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Slide 2</vt:lpstr>
      <vt:lpstr>Slide 3</vt:lpstr>
      <vt:lpstr>Slide 4</vt:lpstr>
      <vt:lpstr>Slide 5</vt:lpstr>
      <vt:lpstr>Slide 6</vt:lpstr>
    </vt:vector>
  </TitlesOfParts>
  <Company>Merix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rickr</dc:creator>
  <cp:lastModifiedBy>Rick Richmond</cp:lastModifiedBy>
  <cp:revision>426</cp:revision>
  <dcterms:created xsi:type="dcterms:W3CDTF">2010-03-15T16:13:22Z</dcterms:created>
  <dcterms:modified xsi:type="dcterms:W3CDTF">2012-01-25T02:18:12Z</dcterms:modified>
</cp:coreProperties>
</file>