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59" r:id="rId5"/>
    <p:sldId id="260" r:id="rId6"/>
    <p:sldId id="261" r:id="rId7"/>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105" autoAdjust="0"/>
    <p:restoredTop sz="94609" autoAdjust="0"/>
  </p:normalViewPr>
  <p:slideViewPr>
    <p:cSldViewPr>
      <p:cViewPr>
        <p:scale>
          <a:sx n="84" d="100"/>
          <a:sy n="84" d="100"/>
        </p:scale>
        <p:origin x="-204" y="-534"/>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dirty="0"/>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dirty="0"/>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dirty="0"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dirty="0"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dirty="0"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dirty="0"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dirty="0"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dirty="0"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TextBox 25"/>
          <p:cNvSpPr txBox="1">
            <a:spLocks noChangeArrowheads="1"/>
          </p:cNvSpPr>
          <p:nvPr/>
        </p:nvSpPr>
        <p:spPr bwMode="auto">
          <a:xfrm>
            <a:off x="5562600" y="1219200"/>
            <a:ext cx="4038600" cy="646331"/>
          </a:xfrm>
          <a:prstGeom prst="rect">
            <a:avLst/>
          </a:prstGeom>
          <a:noFill/>
          <a:ln w="9525">
            <a:noFill/>
            <a:miter lim="800000"/>
            <a:headEnd/>
            <a:tailEnd/>
          </a:ln>
        </p:spPr>
        <p:txBody>
          <a:bodyPr wrap="square">
            <a:spAutoFit/>
          </a:bodyPr>
          <a:lstStyle/>
          <a:p>
            <a:pPr algn="ctr" defTabSz="1017588">
              <a:defRPr/>
            </a:pPr>
            <a:r>
              <a:rPr lang="en-US" sz="1600" b="1" i="1" dirty="0" smtClean="0">
                <a:effectLst>
                  <a:outerShdw blurRad="38100" dist="38100" dir="2700000" algn="tl">
                    <a:srgbClr val="C0C0C0"/>
                  </a:outerShdw>
                </a:effectLst>
                <a:latin typeface="Verdana" pitchFamily="34" charset="0"/>
              </a:rPr>
              <a:t>Fractions &amp; Fraction Equivalents</a:t>
            </a:r>
          </a:p>
          <a:p>
            <a:pPr algn="ctr" defTabSz="1017588">
              <a:defRPr/>
            </a:pPr>
            <a:r>
              <a:rPr lang="en-US" sz="1000" b="1" i="1" dirty="0" smtClean="0">
                <a:effectLst>
                  <a:outerShdw blurRad="38100" dist="38100" dir="2700000" algn="tl">
                    <a:srgbClr val="C0C0C0"/>
                  </a:outerShdw>
                </a:effectLst>
                <a:latin typeface="Verdana" pitchFamily="34" charset="0"/>
              </a:rPr>
              <a:t>(decimal, fractional amounts to $10.00 in problem solving)</a:t>
            </a:r>
          </a:p>
        </p:txBody>
      </p:sp>
      <p:sp>
        <p:nvSpPr>
          <p:cNvPr id="14"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11</a:t>
            </a:r>
            <a:endParaRPr lang="en-US" sz="700" dirty="0">
              <a:latin typeface="Verdana" pitchFamily="34" charset="0"/>
            </a:endParaRPr>
          </a:p>
        </p:txBody>
      </p:sp>
      <p:sp>
        <p:nvSpPr>
          <p:cNvPr id="8" name="TextBox 7"/>
          <p:cNvSpPr txBox="1"/>
          <p:nvPr/>
        </p:nvSpPr>
        <p:spPr>
          <a:xfrm>
            <a:off x="5638800" y="381000"/>
            <a:ext cx="2743200" cy="738664"/>
          </a:xfrm>
          <a:prstGeom prst="rect">
            <a:avLst/>
          </a:prstGeom>
          <a:noFill/>
        </p:spPr>
        <p:txBody>
          <a:bodyPr wrap="square" rtlCol="0">
            <a:spAutoFit/>
          </a:bodyPr>
          <a:lstStyle/>
          <a:p>
            <a:r>
              <a:rPr lang="en-US" sz="2400" b="1" i="1" dirty="0" smtClean="0">
                <a:effectLst>
                  <a:outerShdw blurRad="38100" dist="38100" dir="2700000" algn="tl">
                    <a:srgbClr val="000000">
                      <a:alpha val="43137"/>
                    </a:srgbClr>
                  </a:outerShdw>
                </a:effectLst>
                <a:latin typeface="Verdana" pitchFamily="34" charset="0"/>
              </a:rPr>
              <a:t>Grade 4 MATH:</a:t>
            </a:r>
          </a:p>
          <a:p>
            <a:r>
              <a:rPr lang="en-US" sz="900" dirty="0" smtClean="0">
                <a:latin typeface="Verdana" pitchFamily="34" charset="0"/>
              </a:rPr>
              <a:t>Oregon Department of Education Standards for Practice or Progress Monitoring.</a:t>
            </a:r>
            <a:endParaRPr lang="en-US" sz="900" dirty="0">
              <a:latin typeface="Verdana" pitchFamily="34" charset="0"/>
            </a:endParaRPr>
          </a:p>
        </p:txBody>
      </p:sp>
      <p:sp>
        <p:nvSpPr>
          <p:cNvPr id="9" name="TextBox 8"/>
          <p:cNvSpPr txBox="1"/>
          <p:nvPr/>
        </p:nvSpPr>
        <p:spPr>
          <a:xfrm>
            <a:off x="5867400" y="6934200"/>
            <a:ext cx="3733800" cy="338554"/>
          </a:xfrm>
          <a:prstGeom prst="rect">
            <a:avLst/>
          </a:prstGeom>
          <a:noFill/>
        </p:spPr>
        <p:txBody>
          <a:bodyPr wrap="square" rtlCol="0">
            <a:spAutoFit/>
          </a:bodyPr>
          <a:lstStyle/>
          <a:p>
            <a:pPr algn="ctr"/>
            <a:r>
              <a:rPr lang="en-US" sz="800" dirty="0" smtClean="0">
                <a:latin typeface="Verdana" pitchFamily="34" charset="0"/>
              </a:rPr>
              <a:t>These problems are presented in an </a:t>
            </a:r>
            <a:r>
              <a:rPr lang="en-US" sz="800" b="1" dirty="0" smtClean="0">
                <a:effectLst>
                  <a:outerShdw blurRad="38100" dist="38100" dir="2700000" algn="tl">
                    <a:srgbClr val="000000">
                      <a:alpha val="43137"/>
                    </a:srgbClr>
                  </a:outerShdw>
                </a:effectLst>
                <a:latin typeface="Verdana" pitchFamily="34" charset="0"/>
              </a:rPr>
              <a:t>OAKS testing format</a:t>
            </a:r>
            <a:r>
              <a:rPr lang="en-US" sz="800" dirty="0" smtClean="0">
                <a:latin typeface="Verdana" pitchFamily="34" charset="0"/>
              </a:rPr>
              <a:t>.  </a:t>
            </a:r>
          </a:p>
          <a:p>
            <a:pPr algn="ctr"/>
            <a:r>
              <a:rPr lang="en-US" sz="800" dirty="0" smtClean="0">
                <a:latin typeface="Verdana" pitchFamily="34" charset="0"/>
              </a:rPr>
              <a:t>A passing grade is </a:t>
            </a:r>
            <a:r>
              <a:rPr lang="en-US" sz="800" u="sng" dirty="0" smtClean="0">
                <a:latin typeface="Verdana" pitchFamily="34" charset="0"/>
              </a:rPr>
              <a:t>80%</a:t>
            </a:r>
            <a:endParaRPr lang="en-US" sz="800" u="sng" dirty="0">
              <a:latin typeface="Verdana" pitchFamily="34" charset="0"/>
            </a:endParaRPr>
          </a:p>
        </p:txBody>
      </p:sp>
      <p:sp>
        <p:nvSpPr>
          <p:cNvPr id="12" name="TextBox 11"/>
          <p:cNvSpPr txBox="1"/>
          <p:nvPr/>
        </p:nvSpPr>
        <p:spPr>
          <a:xfrm>
            <a:off x="5715000" y="2647890"/>
            <a:ext cx="3581400" cy="400110"/>
          </a:xfrm>
          <a:prstGeom prst="rect">
            <a:avLst/>
          </a:prstGeom>
          <a:noFill/>
        </p:spPr>
        <p:txBody>
          <a:bodyPr wrap="square" rtlCol="0">
            <a:spAutoFit/>
          </a:bodyPr>
          <a:lstStyle/>
          <a:p>
            <a:pPr algn="ctr"/>
            <a:r>
              <a:rPr lang="en-US" sz="1000" dirty="0" smtClean="0">
                <a:effectLst>
                  <a:outerShdw blurRad="38100" dist="38100" dir="2700000" algn="tl">
                    <a:srgbClr val="000000">
                      <a:alpha val="43137"/>
                    </a:srgbClr>
                  </a:outerShdw>
                </a:effectLst>
                <a:latin typeface="Verdana" pitchFamily="34" charset="0"/>
              </a:rPr>
              <a:t>This booklet will focus on </a:t>
            </a:r>
            <a:r>
              <a:rPr lang="en-US" sz="1000" b="1" u="sng" dirty="0" smtClean="0">
                <a:latin typeface="Verdana" pitchFamily="34" charset="0"/>
              </a:rPr>
              <a:t>ONLY</a:t>
            </a:r>
            <a:r>
              <a:rPr lang="en-US" sz="1000" dirty="0" smtClean="0">
                <a:effectLst>
                  <a:outerShdw blurRad="38100" dist="38100" dir="2700000" algn="tl">
                    <a:srgbClr val="000000">
                      <a:alpha val="43137"/>
                    </a:srgbClr>
                  </a:outerShdw>
                </a:effectLst>
                <a:latin typeface="Verdana" pitchFamily="34" charset="0"/>
              </a:rPr>
              <a:t> the items in </a:t>
            </a:r>
          </a:p>
          <a:p>
            <a:pPr algn="ctr"/>
            <a:r>
              <a:rPr lang="en-US" sz="1000" b="1" i="1" u="sng" dirty="0" smtClean="0">
                <a:effectLst>
                  <a:outerShdw blurRad="38100" dist="38100" dir="2700000" algn="tl">
                    <a:srgbClr val="000000">
                      <a:alpha val="43137"/>
                    </a:srgbClr>
                  </a:outerShdw>
                </a:effectLst>
                <a:latin typeface="Verdana" pitchFamily="34" charset="0"/>
              </a:rPr>
              <a:t>Bold Black [4.1.5-4.1.6] </a:t>
            </a:r>
            <a:r>
              <a:rPr lang="en-US" sz="1000" dirty="0" smtClean="0">
                <a:effectLst>
                  <a:outerShdw blurRad="38100" dist="38100" dir="2700000" algn="tl">
                    <a:srgbClr val="000000">
                      <a:alpha val="43137"/>
                    </a:srgbClr>
                  </a:outerShdw>
                </a:effectLst>
                <a:latin typeface="Verdana" pitchFamily="34" charset="0"/>
              </a:rPr>
              <a:t>below table.</a:t>
            </a:r>
            <a:endParaRPr lang="en-US" sz="1000" dirty="0">
              <a:effectLst>
                <a:outerShdw blurRad="38100" dist="38100" dir="2700000" algn="tl">
                  <a:srgbClr val="000000">
                    <a:alpha val="43137"/>
                  </a:srgbClr>
                </a:outerShdw>
              </a:effectLst>
              <a:latin typeface="Verdana" pitchFamily="34" charset="0"/>
            </a:endParaRPr>
          </a:p>
        </p:txBody>
      </p:sp>
      <p:sp>
        <p:nvSpPr>
          <p:cNvPr id="11" name="TextBox 10"/>
          <p:cNvSpPr txBox="1"/>
          <p:nvPr/>
        </p:nvSpPr>
        <p:spPr>
          <a:xfrm>
            <a:off x="5562600" y="1976735"/>
            <a:ext cx="4038600" cy="461665"/>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rPr>
              <a:t>Book #3</a:t>
            </a:r>
            <a:endParaRPr lang="en-US" sz="2400" b="1" dirty="0">
              <a:effectLst>
                <a:outerShdw blurRad="38100" dist="38100" dir="2700000" algn="tl">
                  <a:srgbClr val="000000">
                    <a:alpha val="43137"/>
                  </a:srgbClr>
                </a:outerShdw>
              </a:effectLst>
            </a:endParaRPr>
          </a:p>
        </p:txBody>
      </p:sp>
      <p:sp>
        <p:nvSpPr>
          <p:cNvPr id="13" name="TextBox 12"/>
          <p:cNvSpPr txBox="1"/>
          <p:nvPr/>
        </p:nvSpPr>
        <p:spPr>
          <a:xfrm>
            <a:off x="838200" y="1828800"/>
            <a:ext cx="3581400" cy="400110"/>
          </a:xfrm>
          <a:prstGeom prst="rect">
            <a:avLst/>
          </a:prstGeom>
          <a:noFill/>
        </p:spPr>
        <p:txBody>
          <a:bodyPr wrap="square" rtlCol="0">
            <a:spAutoFit/>
          </a:bodyPr>
          <a:lstStyle/>
          <a:p>
            <a:r>
              <a:rPr lang="en-US" sz="1000" dirty="0" smtClean="0">
                <a:effectLst>
                  <a:outerShdw blurRad="38100" dist="38100" dir="2700000" algn="tl">
                    <a:srgbClr val="000000">
                      <a:alpha val="43137"/>
                    </a:srgbClr>
                  </a:outerShdw>
                </a:effectLst>
                <a:latin typeface="Verdana" pitchFamily="34" charset="0"/>
              </a:rPr>
              <a:t>This booklet will focus on ONLY the items in</a:t>
            </a:r>
            <a:r>
              <a:rPr lang="en-US" sz="1000" b="1" i="1" u="sng" dirty="0" smtClean="0">
                <a:effectLst>
                  <a:outerShdw blurRad="38100" dist="38100" dir="2700000" algn="tl">
                    <a:srgbClr val="000000">
                      <a:alpha val="43137"/>
                    </a:srgbClr>
                  </a:outerShdw>
                </a:effectLst>
                <a:latin typeface="Verdana" pitchFamily="34" charset="0"/>
              </a:rPr>
              <a:t> Bold Black [4.1.5-4.1.6)</a:t>
            </a:r>
            <a:endParaRPr lang="en-US" sz="1000" dirty="0" smtClean="0">
              <a:effectLst>
                <a:outerShdw blurRad="38100" dist="38100" dir="2700000" algn="tl">
                  <a:srgbClr val="000000">
                    <a:alpha val="43137"/>
                  </a:srgbClr>
                </a:outerShdw>
              </a:effectLst>
              <a:latin typeface="Verdana" pitchFamily="34" charset="0"/>
            </a:endParaRPr>
          </a:p>
        </p:txBody>
      </p:sp>
      <p:sp>
        <p:nvSpPr>
          <p:cNvPr id="16" name="TextBox 15"/>
          <p:cNvSpPr txBox="1"/>
          <p:nvPr/>
        </p:nvSpPr>
        <p:spPr>
          <a:xfrm>
            <a:off x="609600" y="3733800"/>
            <a:ext cx="4343400" cy="2246769"/>
          </a:xfrm>
          <a:prstGeom prst="rect">
            <a:avLst/>
          </a:prstGeom>
          <a:noFill/>
        </p:spPr>
        <p:txBody>
          <a:bodyPr wrap="square" rtlCol="0">
            <a:spAutoFit/>
          </a:bodyPr>
          <a:lstStyle/>
          <a:p>
            <a:r>
              <a:rPr lang="en-US" sz="1000" b="1" u="sng" dirty="0" smtClean="0">
                <a:effectLst>
                  <a:outerShdw blurRad="38100" dist="38100" dir="2700000" algn="tl">
                    <a:srgbClr val="000000">
                      <a:alpha val="43137"/>
                    </a:srgbClr>
                  </a:outerShdw>
                </a:effectLst>
                <a:latin typeface="Verdana" pitchFamily="34" charset="0"/>
              </a:rPr>
              <a:t>Teachers:  </a:t>
            </a:r>
            <a:r>
              <a:rPr lang="en-US" sz="1000" dirty="0" smtClean="0">
                <a:effectLst>
                  <a:outerShdw blurRad="38100" dist="38100" dir="2700000" algn="tl">
                    <a:srgbClr val="000000">
                      <a:alpha val="43137"/>
                    </a:srgbClr>
                  </a:outerShdw>
                </a:effectLst>
                <a:latin typeface="Verdana" pitchFamily="34" charset="0"/>
              </a:rPr>
              <a:t>To assure that the above standards are understood, always remind, ask and show your students: </a:t>
            </a:r>
            <a:endParaRPr lang="en-US" sz="1000" b="1" dirty="0" smtClean="0">
              <a:effectLst>
                <a:outerShdw blurRad="38100" dist="38100" dir="2700000" algn="tl">
                  <a:srgbClr val="000000">
                    <a:alpha val="43137"/>
                  </a:srgbClr>
                </a:outerShdw>
              </a:effectLst>
              <a:latin typeface="Verdana" pitchFamily="34" charset="0"/>
            </a:endParaRPr>
          </a:p>
          <a:p>
            <a:endParaRPr lang="en-US" sz="1000" dirty="0" smtClean="0">
              <a:effectLst>
                <a:outerShdw blurRad="38100" dist="38100" dir="2700000" algn="tl">
                  <a:srgbClr val="000000">
                    <a:alpha val="43137"/>
                  </a:srgbClr>
                </a:outerShdw>
              </a:effectLst>
              <a:latin typeface="Verdana" pitchFamily="34" charset="0"/>
            </a:endParaRPr>
          </a:p>
          <a:p>
            <a:r>
              <a:rPr lang="en-US" sz="1000" b="1" u="sng" dirty="0" smtClean="0">
                <a:effectLst>
                  <a:outerShdw blurRad="38100" dist="38100" dir="2700000" algn="tl">
                    <a:srgbClr val="000000">
                      <a:alpha val="43137"/>
                    </a:srgbClr>
                  </a:outerShdw>
                </a:effectLst>
                <a:latin typeface="Verdana" pitchFamily="34" charset="0"/>
              </a:rPr>
              <a:t>4.1.5</a:t>
            </a:r>
          </a:p>
          <a:p>
            <a:pPr marL="228600" indent="-228600">
              <a:buFont typeface="+mj-lt"/>
              <a:buAutoNum type="arabicPeriod"/>
            </a:pPr>
            <a:r>
              <a:rPr lang="en-US" sz="1000" dirty="0" smtClean="0">
                <a:effectLst>
                  <a:outerShdw blurRad="38100" dist="38100" dir="2700000" algn="tl">
                    <a:srgbClr val="000000">
                      <a:alpha val="43137"/>
                    </a:srgbClr>
                  </a:outerShdw>
                </a:effectLst>
                <a:latin typeface="Verdana" pitchFamily="34" charset="0"/>
              </a:rPr>
              <a:t>Know how to estimate fractional amounts when problem solving.</a:t>
            </a:r>
          </a:p>
          <a:p>
            <a:pPr marL="228600" indent="-228600">
              <a:buFont typeface="+mj-lt"/>
              <a:buAutoNum type="arabicPeriod"/>
            </a:pPr>
            <a:r>
              <a:rPr lang="en-US" sz="1000" dirty="0" smtClean="0">
                <a:effectLst>
                  <a:outerShdw blurRad="38100" dist="38100" dir="2700000" algn="tl">
                    <a:srgbClr val="000000">
                      <a:alpha val="43137"/>
                    </a:srgbClr>
                  </a:outerShdw>
                </a:effectLst>
                <a:latin typeface="Verdana" pitchFamily="34" charset="0"/>
              </a:rPr>
              <a:t>What are the rules for estimating decimals and fractions?</a:t>
            </a:r>
          </a:p>
          <a:p>
            <a:pPr marL="228600" indent="-228600">
              <a:buFont typeface="+mj-lt"/>
              <a:buAutoNum type="arabicPeriod"/>
            </a:pPr>
            <a:r>
              <a:rPr lang="en-US" sz="1000" dirty="0" smtClean="0">
                <a:effectLst>
                  <a:outerShdw blurRad="38100" dist="38100" dir="2700000" algn="tl">
                    <a:srgbClr val="000000">
                      <a:alpha val="43137"/>
                    </a:srgbClr>
                  </a:outerShdw>
                </a:effectLst>
                <a:latin typeface="Verdana" pitchFamily="34" charset="0"/>
              </a:rPr>
              <a:t>Rounding up or down helps us estimate.</a:t>
            </a:r>
          </a:p>
          <a:p>
            <a:r>
              <a:rPr lang="en-US" sz="1000" b="1" u="sng" dirty="0" smtClean="0">
                <a:effectLst>
                  <a:outerShdw blurRad="38100" dist="38100" dir="2700000" algn="tl">
                    <a:srgbClr val="000000">
                      <a:alpha val="43137"/>
                    </a:srgbClr>
                  </a:outerShdw>
                </a:effectLst>
                <a:latin typeface="Verdana" pitchFamily="34" charset="0"/>
              </a:rPr>
              <a:t>4.1.6</a:t>
            </a:r>
          </a:p>
          <a:p>
            <a:pPr marL="228600" indent="-228600">
              <a:buFont typeface="+mj-lt"/>
              <a:buAutoNum type="arabicPeriod"/>
            </a:pPr>
            <a:r>
              <a:rPr lang="en-US" sz="1000" dirty="0" smtClean="0">
                <a:effectLst>
                  <a:outerShdw blurRad="38100" dist="38100" dir="2700000" algn="tl">
                    <a:srgbClr val="000000">
                      <a:alpha val="43137"/>
                    </a:srgbClr>
                  </a:outerShdw>
                </a:effectLst>
                <a:latin typeface="Verdana" pitchFamily="34" charset="0"/>
              </a:rPr>
              <a:t>Coins and dollars represent money values.</a:t>
            </a:r>
          </a:p>
          <a:p>
            <a:pPr marL="228600" indent="-228600">
              <a:buFont typeface="+mj-lt"/>
              <a:buAutoNum type="arabicPeriod"/>
            </a:pPr>
            <a:r>
              <a:rPr lang="en-US" sz="1000" dirty="0" smtClean="0">
                <a:effectLst>
                  <a:outerShdw blurRad="38100" dist="38100" dir="2700000" algn="tl">
                    <a:srgbClr val="000000">
                      <a:alpha val="43137"/>
                    </a:srgbClr>
                  </a:outerShdw>
                </a:effectLst>
                <a:latin typeface="Verdana" pitchFamily="34" charset="0"/>
              </a:rPr>
              <a:t>You can add and subtract decimals.</a:t>
            </a:r>
          </a:p>
          <a:p>
            <a:pPr marL="228600" indent="-228600">
              <a:buFont typeface="+mj-lt"/>
              <a:buAutoNum type="arabicPeriod"/>
            </a:pPr>
            <a:r>
              <a:rPr lang="en-US" sz="1000" dirty="0" smtClean="0">
                <a:effectLst>
                  <a:outerShdw blurRad="38100" dist="38100" dir="2700000" algn="tl">
                    <a:srgbClr val="000000">
                      <a:alpha val="43137"/>
                    </a:srgbClr>
                  </a:outerShdw>
                </a:effectLst>
                <a:latin typeface="Verdana" pitchFamily="34" charset="0"/>
              </a:rPr>
              <a:t>Use your skip counting strategies.</a:t>
            </a:r>
          </a:p>
          <a:p>
            <a:endParaRPr lang="en-US" sz="1000" b="1" u="sng" dirty="0" smtClean="0">
              <a:effectLst>
                <a:outerShdw blurRad="38100" dist="38100" dir="2700000" algn="tl">
                  <a:srgbClr val="000000">
                    <a:alpha val="43137"/>
                  </a:srgbClr>
                </a:outerShdw>
              </a:effectLst>
              <a:latin typeface="Verdana" pitchFamily="34" charset="0"/>
            </a:endParaRPr>
          </a:p>
          <a:p>
            <a:pPr marL="228600" indent="-228600">
              <a:buFont typeface="+mj-lt"/>
              <a:buAutoNum type="arabicPeriod"/>
            </a:pPr>
            <a:endParaRPr lang="en-US" sz="1000" dirty="0" smtClean="0">
              <a:latin typeface="Verdana" pitchFamily="34" charset="0"/>
            </a:endParaRPr>
          </a:p>
        </p:txBody>
      </p:sp>
      <p:sp>
        <p:nvSpPr>
          <p:cNvPr id="18" name="TextBox 17"/>
          <p:cNvSpPr txBox="1"/>
          <p:nvPr/>
        </p:nvSpPr>
        <p:spPr>
          <a:xfrm>
            <a:off x="533400" y="381000"/>
            <a:ext cx="4419600" cy="1231106"/>
          </a:xfrm>
          <a:prstGeom prst="rect">
            <a:avLst/>
          </a:prstGeom>
          <a:noFill/>
        </p:spPr>
        <p:txBody>
          <a:bodyPr wrap="square" rtlCol="0">
            <a:spAutoFit/>
          </a:bodyPr>
          <a:lstStyle/>
          <a:p>
            <a:r>
              <a:rPr lang="en-US" sz="1400" b="1" i="1" dirty="0" smtClean="0">
                <a:effectLst>
                  <a:outerShdw blurRad="38100" dist="38100" dir="2700000" algn="tl">
                    <a:srgbClr val="000000">
                      <a:alpha val="43137"/>
                    </a:srgbClr>
                  </a:outerShdw>
                </a:effectLst>
                <a:latin typeface="Verdana" pitchFamily="34" charset="0"/>
              </a:rPr>
              <a:t>Teacher Information. . . </a:t>
            </a:r>
            <a:r>
              <a:rPr lang="en-US" sz="1200" i="1" dirty="0" smtClean="0">
                <a:latin typeface="Verdana" pitchFamily="34" charset="0"/>
              </a:rPr>
              <a:t>4</a:t>
            </a:r>
            <a:r>
              <a:rPr lang="en-US" sz="1200" i="1" baseline="30000" dirty="0" smtClean="0">
                <a:latin typeface="Verdana" pitchFamily="34" charset="0"/>
              </a:rPr>
              <a:t>th</a:t>
            </a:r>
            <a:r>
              <a:rPr lang="en-US" sz="1200" i="1" dirty="0" smtClean="0">
                <a:latin typeface="Verdana" pitchFamily="34" charset="0"/>
              </a:rPr>
              <a:t> Grade all standards in 4.1 (Fractions and Fractions Equivalent) will be assessed 2010-2011.  </a:t>
            </a:r>
            <a:r>
              <a:rPr lang="en-US" sz="1200" b="1" dirty="0" smtClean="0">
                <a:latin typeface="Verdana" pitchFamily="34" charset="0"/>
              </a:rPr>
              <a:t>Remember:  Always ask how estimation can help solve problems involving decimals and fractions, including money problems.</a:t>
            </a:r>
            <a:endParaRPr lang="en-US" sz="1400" b="1" i="1" dirty="0">
              <a:effectLst>
                <a:outerShdw blurRad="38100" dist="38100" dir="2700000" algn="tl">
                  <a:srgbClr val="000000">
                    <a:alpha val="43137"/>
                  </a:srgbClr>
                </a:outerShdw>
              </a:effectLst>
              <a:latin typeface="Verdana" pitchFamily="34" charset="0"/>
            </a:endParaRPr>
          </a:p>
        </p:txBody>
      </p:sp>
      <p:graphicFrame>
        <p:nvGraphicFramePr>
          <p:cNvPr id="17" name="Table 16"/>
          <p:cNvGraphicFramePr>
            <a:graphicFrameLocks noGrp="1"/>
          </p:cNvGraphicFramePr>
          <p:nvPr/>
        </p:nvGraphicFramePr>
        <p:xfrm>
          <a:off x="5867400" y="3258002"/>
          <a:ext cx="3581400" cy="3163753"/>
        </p:xfrm>
        <a:graphic>
          <a:graphicData uri="http://schemas.openxmlformats.org/drawingml/2006/table">
            <a:tbl>
              <a:tblPr/>
              <a:tblGrid>
                <a:gridCol w="3581400"/>
              </a:tblGrid>
              <a:tr h="551998">
                <a:tc>
                  <a:txBody>
                    <a:bodyPr/>
                    <a:lstStyle/>
                    <a:p>
                      <a:r>
                        <a:rPr lang="en-US" sz="1000" b="0" u="sng" kern="1200" baseline="0" dirty="0" smtClean="0">
                          <a:solidFill>
                            <a:schemeClr val="tx1"/>
                          </a:solidFill>
                          <a:latin typeface="+mn-lt"/>
                          <a:ea typeface="+mn-ea"/>
                          <a:cs typeface="+mn-cs"/>
                        </a:rPr>
                        <a:t>4.1      Number and Operations: </a:t>
                      </a:r>
                      <a:r>
                        <a:rPr lang="en-US" sz="1000" b="0" u="none" kern="1200" baseline="0" dirty="0" smtClean="0">
                          <a:solidFill>
                            <a:schemeClr val="tx1"/>
                          </a:solidFill>
                          <a:latin typeface="+mn-lt"/>
                          <a:ea typeface="+mn-ea"/>
                          <a:cs typeface="+mn-cs"/>
                        </a:rPr>
                        <a:t>Develop an understanding of decimals, including the connections between fractions and decimals. </a:t>
                      </a:r>
                    </a:p>
                    <a:p>
                      <a:pPr algn="l" fontAlgn="t"/>
                      <a:endParaRPr lang="en-US" sz="800" b="0" i="0" u="none" strike="noStrike" dirty="0">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553">
                <a:tc>
                  <a:txBody>
                    <a:bodyPr/>
                    <a:lstStyle/>
                    <a:p>
                      <a:pPr algn="l" fontAlgn="t"/>
                      <a:r>
                        <a:rPr lang="en-US" sz="800" b="0" i="0" u="none" strike="noStrike" dirty="0">
                          <a:solidFill>
                            <a:srgbClr val="000000"/>
                          </a:solidFill>
                          <a:latin typeface="Calibri"/>
                        </a:rPr>
                        <a:t>4.1.1  Extend the base-ten system to read, write and represent decimal numbers ( to the hundredths) between 0 and 1, between 1 and 2, etc…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algn="l" fontAlgn="t"/>
                      <a:r>
                        <a:rPr lang="en-US" sz="800" b="0" i="0" u="none" strike="noStrike" dirty="0">
                          <a:solidFill>
                            <a:srgbClr val="000000"/>
                          </a:solidFill>
                          <a:latin typeface="Calibri"/>
                        </a:rPr>
                        <a:t>4.1.2  Use models to connect and compare equivalent fractions and decimals.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4800">
                <a:tc>
                  <a:txBody>
                    <a:bodyPr/>
                    <a:lstStyle/>
                    <a:p>
                      <a:pPr algn="l" fontAlgn="t"/>
                      <a:r>
                        <a:rPr lang="en-US" sz="800" b="0" i="0" u="none" strike="noStrike" dirty="0">
                          <a:solidFill>
                            <a:srgbClr val="000000"/>
                          </a:solidFill>
                          <a:latin typeface="Calibri"/>
                        </a:rPr>
                        <a:t>4.1.3  Determine decimal equivalents or approximations of common factors.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algn="l" fontAlgn="t"/>
                      <a:r>
                        <a:rPr lang="en-US" sz="800" b="0" i="0" u="none" strike="noStrike" dirty="0">
                          <a:solidFill>
                            <a:srgbClr val="000000"/>
                          </a:solidFill>
                          <a:latin typeface="Calibri"/>
                        </a:rPr>
                        <a:t>4.1.4  Compare and order fractions and </a:t>
                      </a:r>
                      <a:r>
                        <a:rPr lang="en-US" sz="800" b="0" i="0" u="none" strike="noStrike" dirty="0" smtClean="0">
                          <a:solidFill>
                            <a:srgbClr val="000000"/>
                          </a:solidFill>
                          <a:latin typeface="Calibri"/>
                        </a:rPr>
                        <a:t>  decimals</a:t>
                      </a:r>
                      <a:r>
                        <a:rPr lang="en-US" sz="800" b="0" i="0" u="none" strike="noStrike" dirty="0">
                          <a:solidFill>
                            <a:srgbClr val="000000"/>
                          </a:solidFill>
                          <a:latin typeface="Calibri"/>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33400">
                <a:tc>
                  <a:txBody>
                    <a:bodyPr/>
                    <a:lstStyle/>
                    <a:p>
                      <a:pPr algn="l" fontAlgn="t"/>
                      <a:r>
                        <a:rPr lang="en-US" sz="1400" b="1" i="0" u="none" strike="noStrike" dirty="0">
                          <a:solidFill>
                            <a:srgbClr val="000000"/>
                          </a:solidFill>
                          <a:effectLst>
                            <a:outerShdw blurRad="38100" dist="38100" dir="2700000" algn="tl">
                              <a:srgbClr val="000000">
                                <a:alpha val="43137"/>
                              </a:srgbClr>
                            </a:outerShdw>
                          </a:effectLst>
                          <a:latin typeface="Calibri" pitchFamily="34" charset="0"/>
                        </a:rPr>
                        <a:t>4.1.5  Estimate decimal or fractional amounts in problem solving.</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06755">
                <a:tc>
                  <a:txBody>
                    <a:bodyPr/>
                    <a:lstStyle/>
                    <a:p>
                      <a:pPr algn="l" fontAlgn="t"/>
                      <a:r>
                        <a:rPr lang="en-US" sz="1400" b="1" i="0" u="none" strike="noStrike" dirty="0">
                          <a:solidFill>
                            <a:srgbClr val="000000"/>
                          </a:solidFill>
                          <a:effectLst>
                            <a:outerShdw blurRad="38100" dist="38100" dir="2700000" algn="tl">
                              <a:srgbClr val="000000">
                                <a:alpha val="43137"/>
                              </a:srgbClr>
                            </a:outerShdw>
                          </a:effectLst>
                          <a:latin typeface="Calibri" pitchFamily="34" charset="0"/>
                        </a:rPr>
                        <a:t>4.1.6   Represent money amounts to $10.00 dollars and cents, and apply to situations involving purchasing ability and making change.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5" name="TextBox 14"/>
          <p:cNvSpPr txBox="1"/>
          <p:nvPr/>
        </p:nvSpPr>
        <p:spPr>
          <a:xfrm>
            <a:off x="533400" y="6019800"/>
            <a:ext cx="4267200" cy="1107996"/>
          </a:xfrm>
          <a:prstGeom prst="rect">
            <a:avLst/>
          </a:prstGeom>
          <a:noFill/>
        </p:spPr>
        <p:txBody>
          <a:bodyPr wrap="square" rtlCol="0">
            <a:spAutoFit/>
          </a:bodyPr>
          <a:lstStyle/>
          <a:p>
            <a:r>
              <a:rPr lang="en-US" sz="600" dirty="0" smtClean="0">
                <a:latin typeface="Verdana" pitchFamily="34" charset="0"/>
              </a:rPr>
              <a:t>The test samples and strand data for this booklet can be found on the Oregon State Departments of Education web site.  The use of this booklet was designed for the Hillsboro School District based on HSD Power Standards along with the ODE strand categories.  This booklet is paid for and furnished to teachers for instruction by the HSD.</a:t>
            </a:r>
          </a:p>
          <a:p>
            <a:endParaRPr lang="en-US" sz="600" dirty="0" smtClean="0">
              <a:latin typeface="Verdana" pitchFamily="34" charset="0"/>
            </a:endParaRPr>
          </a:p>
          <a:p>
            <a:r>
              <a:rPr lang="en-US" sz="600" dirty="0" smtClean="0">
                <a:latin typeface="Verdana" pitchFamily="34" charset="0"/>
              </a:rPr>
              <a:t>The concept of this booklet was created by Rick &amp; Susan Richmond</a:t>
            </a:r>
          </a:p>
          <a:p>
            <a:r>
              <a:rPr lang="en-US" sz="600" dirty="0" smtClean="0">
                <a:latin typeface="Verdana" pitchFamily="34" charset="0"/>
              </a:rPr>
              <a:t>© Rick &amp; Susan Richmond 2010  Revision: Original 03-2010</a:t>
            </a:r>
          </a:p>
          <a:p>
            <a:endParaRPr lang="en-US" sz="600" dirty="0" smtClean="0">
              <a:latin typeface="Verdana" pitchFamily="34" charset="0"/>
            </a:endParaRPr>
          </a:p>
          <a:p>
            <a:r>
              <a:rPr lang="en-US" sz="600" dirty="0" smtClean="0">
                <a:latin typeface="Verdana" pitchFamily="34" charset="0"/>
              </a:rPr>
              <a:t>No part of this publication may be reproduced or transmitted in any form or by any means, electronic or mechanical, without written permission from Rick &amp; Susan Richmond and the Oregon State Department of Education and the Hillsboro School District.</a:t>
            </a:r>
            <a:endParaRPr lang="en-US" sz="600" dirty="0">
              <a:latin typeface="Verdana" pitchFamily="34" charset="0"/>
            </a:endParaRPr>
          </a:p>
        </p:txBody>
      </p:sp>
      <p:graphicFrame>
        <p:nvGraphicFramePr>
          <p:cNvPr id="20" name="Table 19"/>
          <p:cNvGraphicFramePr>
            <a:graphicFrameLocks noGrp="1"/>
          </p:cNvGraphicFramePr>
          <p:nvPr/>
        </p:nvGraphicFramePr>
        <p:xfrm>
          <a:off x="762000" y="2286000"/>
          <a:ext cx="3810000" cy="1238250"/>
        </p:xfrm>
        <a:graphic>
          <a:graphicData uri="http://schemas.openxmlformats.org/drawingml/2006/table">
            <a:tbl>
              <a:tblPr/>
              <a:tblGrid>
                <a:gridCol w="3810000"/>
              </a:tblGrid>
              <a:tr h="497472">
                <a:tc>
                  <a:txBody>
                    <a:bodyPr/>
                    <a:lstStyle/>
                    <a:p>
                      <a:pPr algn="l" fontAlgn="t"/>
                      <a:r>
                        <a:rPr lang="en-US" sz="1400" b="1" i="0" u="none" strike="noStrike" dirty="0">
                          <a:solidFill>
                            <a:srgbClr val="000000"/>
                          </a:solidFill>
                          <a:effectLst>
                            <a:outerShdw blurRad="38100" dist="38100" dir="2700000" algn="tl">
                              <a:srgbClr val="000000">
                                <a:alpha val="43137"/>
                              </a:srgbClr>
                            </a:outerShdw>
                          </a:effectLst>
                          <a:latin typeface="Calibri" pitchFamily="34" charset="0"/>
                        </a:rPr>
                        <a:t>4.1.5  Estimate decimal or fractional amounts in problem solving.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0778">
                <a:tc>
                  <a:txBody>
                    <a:bodyPr/>
                    <a:lstStyle/>
                    <a:p>
                      <a:pPr algn="l" fontAlgn="t"/>
                      <a:r>
                        <a:rPr lang="en-US" sz="1400" b="1" i="0" u="none" strike="noStrike" dirty="0">
                          <a:solidFill>
                            <a:srgbClr val="000000"/>
                          </a:solidFill>
                          <a:effectLst>
                            <a:outerShdw blurRad="38100" dist="38100" dir="2700000" algn="tl">
                              <a:srgbClr val="000000">
                                <a:alpha val="43137"/>
                              </a:srgbClr>
                            </a:outerShdw>
                          </a:effectLst>
                          <a:latin typeface="Calibri" pitchFamily="34" charset="0"/>
                        </a:rPr>
                        <a:t>4.1.6   Represent money amounts to $10.00 dollars and cents, and apply to situations involving purchasing ability and making change.</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10</a:t>
            </a:r>
            <a:endParaRPr lang="en-US" sz="700" dirty="0">
              <a:latin typeface="Verdana" pitchFamily="34" charset="0"/>
            </a:endParaRPr>
          </a:p>
        </p:txBody>
      </p:sp>
      <p:sp>
        <p:nvSpPr>
          <p:cNvPr id="31" name="TextBox 30"/>
          <p:cNvSpPr txBox="1"/>
          <p:nvPr/>
        </p:nvSpPr>
        <p:spPr>
          <a:xfrm>
            <a:off x="5845624" y="5089773"/>
            <a:ext cx="3679375"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2" name="TextBox 11"/>
          <p:cNvSpPr txBox="1"/>
          <p:nvPr/>
        </p:nvSpPr>
        <p:spPr>
          <a:xfrm>
            <a:off x="838200" y="5165973"/>
            <a:ext cx="38100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5" name="TextBox 14"/>
          <p:cNvSpPr txBox="1"/>
          <p:nvPr/>
        </p:nvSpPr>
        <p:spPr>
          <a:xfrm>
            <a:off x="838200" y="7010400"/>
            <a:ext cx="3886200" cy="200055"/>
          </a:xfrm>
          <a:prstGeom prst="rect">
            <a:avLst/>
          </a:prstGeom>
          <a:noFill/>
        </p:spPr>
        <p:txBody>
          <a:bodyPr wrap="square" rtlCol="0">
            <a:spAutoFit/>
          </a:bodyPr>
          <a:lstStyle/>
          <a:p>
            <a:r>
              <a:rPr lang="en-US" sz="700" dirty="0" smtClean="0">
                <a:latin typeface="Verdana" pitchFamily="34" charset="0"/>
              </a:rPr>
              <a:t>Oregon State Released Test Sample 2004-2008 (ODE Standard 4.1.6)</a:t>
            </a:r>
            <a:endParaRPr lang="en-US" sz="700" dirty="0">
              <a:latin typeface="Verdana" pitchFamily="34" charset="0"/>
            </a:endParaRPr>
          </a:p>
        </p:txBody>
      </p:sp>
      <p:sp>
        <p:nvSpPr>
          <p:cNvPr id="8" name="Rectangle 7"/>
          <p:cNvSpPr/>
          <p:nvPr/>
        </p:nvSpPr>
        <p:spPr>
          <a:xfrm>
            <a:off x="533400" y="457200"/>
            <a:ext cx="3886200" cy="3046988"/>
          </a:xfrm>
          <a:prstGeom prst="rect">
            <a:avLst/>
          </a:prstGeom>
        </p:spPr>
        <p:txBody>
          <a:bodyPr wrap="square">
            <a:spAutoFit/>
          </a:bodyPr>
          <a:lstStyle/>
          <a:p>
            <a:pPr marL="228600" indent="-228600">
              <a:buFont typeface="+mj-lt"/>
              <a:buAutoNum type="arabicPeriod"/>
            </a:pPr>
            <a:r>
              <a:rPr lang="en-US" sz="1200" dirty="0" smtClean="0">
                <a:latin typeface="Verdana" pitchFamily="34" charset="0"/>
              </a:rPr>
              <a:t>Nancy spends $1.50. What is her change from $5.00.</a:t>
            </a:r>
          </a:p>
          <a:p>
            <a:endParaRPr lang="en-US" sz="1200" dirty="0" smtClean="0">
              <a:latin typeface="Verdana" pitchFamily="34" charset="0"/>
            </a:endParaRPr>
          </a:p>
          <a:p>
            <a:r>
              <a:rPr lang="en-US" sz="1200" dirty="0" smtClean="0">
                <a:latin typeface="Verdana" pitchFamily="34" charset="0"/>
              </a:rPr>
              <a:t>How much money should Nancy have left?</a:t>
            </a:r>
          </a:p>
          <a:p>
            <a:endParaRPr lang="en-US" sz="1200" dirty="0" smtClean="0">
              <a:latin typeface="Verdana" pitchFamily="34" charset="0"/>
            </a:endParaRPr>
          </a:p>
          <a:p>
            <a:endParaRPr lang="en-US" sz="1200" dirty="0" smtClean="0">
              <a:latin typeface="Verdana" pitchFamily="34" charset="0"/>
            </a:endParaRPr>
          </a:p>
          <a:p>
            <a:pPr marL="573088" indent="-347663">
              <a:buFont typeface="+mj-lt"/>
              <a:buAutoNum type="alphaUcPeriod"/>
            </a:pPr>
            <a:r>
              <a:rPr lang="en-US" sz="1200" dirty="0" smtClean="0">
                <a:latin typeface="Verdana" pitchFamily="34" charset="0"/>
              </a:rPr>
              <a:t>$4.50</a:t>
            </a:r>
          </a:p>
          <a:p>
            <a:pPr marL="573088" indent="-347663">
              <a:buFont typeface="+mj-lt"/>
              <a:buAutoNum type="alphaUcPeriod"/>
            </a:pPr>
            <a:endParaRPr lang="en-US" sz="1200" dirty="0" smtClean="0">
              <a:latin typeface="Verdana" pitchFamily="34" charset="0"/>
            </a:endParaRPr>
          </a:p>
          <a:p>
            <a:pPr marL="573088" indent="-347663">
              <a:buFont typeface="+mj-lt"/>
              <a:buAutoNum type="alphaUcPeriod"/>
            </a:pPr>
            <a:endParaRPr lang="en-US" sz="1200" dirty="0" smtClean="0">
              <a:latin typeface="Verdana" pitchFamily="34" charset="0"/>
            </a:endParaRPr>
          </a:p>
          <a:p>
            <a:pPr marL="573088" indent="-347663">
              <a:buFont typeface="+mj-lt"/>
              <a:buAutoNum type="alphaUcPeriod"/>
            </a:pPr>
            <a:r>
              <a:rPr lang="en-US" sz="1200" dirty="0" smtClean="0">
                <a:latin typeface="Verdana" pitchFamily="34" charset="0"/>
              </a:rPr>
              <a:t>$4.00</a:t>
            </a:r>
          </a:p>
          <a:p>
            <a:pPr marL="573088" indent="-347663">
              <a:buFont typeface="+mj-lt"/>
              <a:buAutoNum type="alphaUcPeriod"/>
            </a:pPr>
            <a:endParaRPr lang="en-US" sz="1200" dirty="0" smtClean="0">
              <a:latin typeface="Verdana" pitchFamily="34" charset="0"/>
            </a:endParaRPr>
          </a:p>
          <a:p>
            <a:pPr marL="573088" indent="-347663">
              <a:buFont typeface="+mj-lt"/>
              <a:buAutoNum type="alphaUcPeriod"/>
            </a:pPr>
            <a:endParaRPr lang="en-US" sz="1200" dirty="0" smtClean="0">
              <a:latin typeface="Verdana" pitchFamily="34" charset="0"/>
            </a:endParaRPr>
          </a:p>
          <a:p>
            <a:pPr marL="573088" indent="-347663">
              <a:buFont typeface="+mj-lt"/>
              <a:buAutoNum type="alphaUcPeriod"/>
            </a:pPr>
            <a:r>
              <a:rPr lang="en-US" sz="1200" dirty="0" smtClean="0">
                <a:latin typeface="Verdana" pitchFamily="34" charset="0"/>
              </a:rPr>
              <a:t>$3.50</a:t>
            </a:r>
          </a:p>
          <a:p>
            <a:pPr marL="573088" indent="-347663">
              <a:buFont typeface="+mj-lt"/>
              <a:buAutoNum type="alphaUcPeriod"/>
            </a:pPr>
            <a:endParaRPr lang="en-US" sz="1200" dirty="0" smtClean="0">
              <a:latin typeface="Verdana" pitchFamily="34" charset="0"/>
            </a:endParaRPr>
          </a:p>
          <a:p>
            <a:pPr marL="573088" indent="-347663">
              <a:buFont typeface="+mj-lt"/>
              <a:buAutoNum type="alphaUcPeriod"/>
            </a:pPr>
            <a:endParaRPr lang="en-US" sz="1200" dirty="0" smtClean="0">
              <a:latin typeface="Verdana" pitchFamily="34" charset="0"/>
            </a:endParaRPr>
          </a:p>
          <a:p>
            <a:pPr marL="573088" indent="-347663">
              <a:buFont typeface="+mj-lt"/>
              <a:buAutoNum type="alphaUcPeriod"/>
            </a:pPr>
            <a:r>
              <a:rPr lang="en-US" sz="1200" dirty="0" smtClean="0">
                <a:latin typeface="Verdana" pitchFamily="34" charset="0"/>
              </a:rPr>
              <a:t>$2.50</a:t>
            </a:r>
            <a:endParaRPr lang="en-US" sz="1200" dirty="0">
              <a:latin typeface="Verdana" pitchFamily="34" charset="0"/>
            </a:endParaRPr>
          </a:p>
        </p:txBody>
      </p:sp>
      <p:sp>
        <p:nvSpPr>
          <p:cNvPr id="9" name="Rectangle 8"/>
          <p:cNvSpPr/>
          <p:nvPr/>
        </p:nvSpPr>
        <p:spPr>
          <a:xfrm>
            <a:off x="5638800" y="457200"/>
            <a:ext cx="3886200" cy="3785652"/>
          </a:xfrm>
          <a:prstGeom prst="rect">
            <a:avLst/>
          </a:prstGeom>
        </p:spPr>
        <p:txBody>
          <a:bodyPr wrap="square">
            <a:spAutoFit/>
          </a:bodyPr>
          <a:lstStyle/>
          <a:p>
            <a:pPr marL="347663" indent="-347663">
              <a:buFont typeface="+mj-lt"/>
              <a:buAutoNum type="arabicPeriod" startAt="10"/>
            </a:pPr>
            <a:r>
              <a:rPr lang="en-US" sz="1200" dirty="0" smtClean="0">
                <a:latin typeface="Verdana" pitchFamily="34" charset="0"/>
              </a:rPr>
              <a:t>Bethany wants a new scooter for the summer.  The one she wants costs $89.00 but she has only saved $63.00. </a:t>
            </a:r>
          </a:p>
          <a:p>
            <a:endParaRPr lang="en-US" sz="1200" dirty="0" smtClean="0">
              <a:latin typeface="Verdana" pitchFamily="34" charset="0"/>
            </a:endParaRPr>
          </a:p>
          <a:p>
            <a:endParaRPr lang="en-US" sz="1200" dirty="0" smtClean="0">
              <a:latin typeface="Verdana" pitchFamily="34" charset="0"/>
            </a:endParaRPr>
          </a:p>
          <a:p>
            <a:r>
              <a:rPr lang="en-US" sz="1200" dirty="0" smtClean="0">
                <a:latin typeface="Verdana" pitchFamily="34" charset="0"/>
              </a:rPr>
              <a:t>How much more will she need to save before she can buy the scooter?</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631825" indent="-346075">
              <a:buFont typeface="+mj-lt"/>
              <a:buAutoNum type="alphaUcPeriod"/>
            </a:pPr>
            <a:r>
              <a:rPr lang="en-US" sz="1200" dirty="0" smtClean="0">
                <a:latin typeface="Verdana" pitchFamily="34" charset="0"/>
              </a:rPr>
              <a:t>$152.00</a:t>
            </a:r>
          </a:p>
          <a:p>
            <a:pPr marL="631825" indent="-346075">
              <a:buFont typeface="+mj-lt"/>
              <a:buAutoNum type="alphaUcPeriod"/>
            </a:pPr>
            <a:endParaRPr lang="en-US" sz="1200" dirty="0" smtClean="0">
              <a:latin typeface="Verdana" pitchFamily="34" charset="0"/>
            </a:endParaRPr>
          </a:p>
          <a:p>
            <a:pPr marL="631825" indent="-346075">
              <a:buFont typeface="+mj-lt"/>
              <a:buAutoNum type="alphaUcPeriod"/>
            </a:pPr>
            <a:endParaRPr lang="en-US" sz="1200" dirty="0" smtClean="0">
              <a:latin typeface="Verdana" pitchFamily="34" charset="0"/>
            </a:endParaRPr>
          </a:p>
          <a:p>
            <a:pPr marL="631825" indent="-346075">
              <a:buFont typeface="+mj-lt"/>
              <a:buAutoNum type="alphaUcPeriod"/>
            </a:pPr>
            <a:r>
              <a:rPr lang="en-US" sz="1200" dirty="0" smtClean="0">
                <a:latin typeface="Verdana" pitchFamily="34" charset="0"/>
              </a:rPr>
              <a:t>$ 26.00</a:t>
            </a:r>
          </a:p>
          <a:p>
            <a:pPr marL="631825" indent="-346075">
              <a:buFont typeface="+mj-lt"/>
              <a:buAutoNum type="alphaUcPeriod"/>
            </a:pPr>
            <a:endParaRPr lang="en-US" sz="1200" dirty="0" smtClean="0">
              <a:latin typeface="Verdana" pitchFamily="34" charset="0"/>
            </a:endParaRPr>
          </a:p>
          <a:p>
            <a:pPr marL="631825" indent="-346075">
              <a:buFont typeface="+mj-lt"/>
              <a:buAutoNum type="alphaUcPeriod"/>
            </a:pPr>
            <a:endParaRPr lang="en-US" sz="1200" dirty="0" smtClean="0">
              <a:latin typeface="Verdana" pitchFamily="34" charset="0"/>
            </a:endParaRPr>
          </a:p>
          <a:p>
            <a:pPr marL="631825" indent="-346075">
              <a:buFont typeface="+mj-lt"/>
              <a:buAutoNum type="alphaUcPeriod"/>
            </a:pPr>
            <a:r>
              <a:rPr lang="en-US" sz="1200" dirty="0" smtClean="0">
                <a:latin typeface="Verdana" pitchFamily="34" charset="0"/>
              </a:rPr>
              <a:t>$ 24.00</a:t>
            </a:r>
          </a:p>
          <a:p>
            <a:pPr marL="631825" indent="-346075">
              <a:buFont typeface="+mj-lt"/>
              <a:buAutoNum type="alphaUcPeriod"/>
            </a:pPr>
            <a:endParaRPr lang="en-US" sz="1200" dirty="0" smtClean="0">
              <a:latin typeface="Verdana" pitchFamily="34" charset="0"/>
            </a:endParaRPr>
          </a:p>
          <a:p>
            <a:pPr marL="631825" indent="-346075">
              <a:buFont typeface="+mj-lt"/>
              <a:buAutoNum type="alphaUcPeriod"/>
            </a:pPr>
            <a:endParaRPr lang="en-US" sz="1200" dirty="0" smtClean="0">
              <a:latin typeface="Verdana" pitchFamily="34" charset="0"/>
            </a:endParaRPr>
          </a:p>
          <a:p>
            <a:pPr marL="631825" indent="-346075">
              <a:buFont typeface="+mj-lt"/>
              <a:buAutoNum type="alphaUcPeriod"/>
            </a:pPr>
            <a:r>
              <a:rPr lang="en-US" sz="1200" dirty="0" smtClean="0">
                <a:latin typeface="Verdana" pitchFamily="34" charset="0"/>
              </a:rPr>
              <a:t>$ 16.00</a:t>
            </a:r>
            <a:endParaRPr lang="en-US" sz="1200" dirty="0">
              <a:latin typeface="Verdana" pitchFamily="34" charset="0"/>
            </a:endParaRPr>
          </a:p>
        </p:txBody>
      </p:sp>
      <p:sp>
        <p:nvSpPr>
          <p:cNvPr id="10" name="TextBox 9"/>
          <p:cNvSpPr txBox="1"/>
          <p:nvPr/>
        </p:nvSpPr>
        <p:spPr>
          <a:xfrm>
            <a:off x="5791200" y="6934200"/>
            <a:ext cx="3657600" cy="200055"/>
          </a:xfrm>
          <a:prstGeom prst="rect">
            <a:avLst/>
          </a:prstGeom>
          <a:noFill/>
        </p:spPr>
        <p:txBody>
          <a:bodyPr wrap="square" rtlCol="0">
            <a:spAutoFit/>
          </a:bodyPr>
          <a:lstStyle/>
          <a:p>
            <a:r>
              <a:rPr lang="en-US" sz="700" dirty="0" smtClean="0">
                <a:latin typeface="Verdana" pitchFamily="34" charset="0"/>
              </a:rPr>
              <a:t>Oregon State Released Test Sample 2004-2008 (ODE Standard 4.1.6)</a:t>
            </a:r>
            <a:endParaRPr lang="en-US" sz="700" dirty="0">
              <a:latin typeface="Verdan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9</a:t>
            </a:r>
            <a:endParaRPr lang="en-US" sz="700" dirty="0">
              <a:latin typeface="Verdana" pitchFamily="34" charset="0"/>
            </a:endParaRP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2</a:t>
            </a:r>
          </a:p>
        </p:txBody>
      </p:sp>
      <p:sp>
        <p:nvSpPr>
          <p:cNvPr id="35" name="TextBox 34"/>
          <p:cNvSpPr txBox="1"/>
          <p:nvPr/>
        </p:nvSpPr>
        <p:spPr>
          <a:xfrm>
            <a:off x="685800" y="5242173"/>
            <a:ext cx="36576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2" name="TextBox 11"/>
          <p:cNvSpPr txBox="1"/>
          <p:nvPr/>
        </p:nvSpPr>
        <p:spPr>
          <a:xfrm>
            <a:off x="5867400" y="7010400"/>
            <a:ext cx="3657600" cy="200055"/>
          </a:xfrm>
          <a:prstGeom prst="rect">
            <a:avLst/>
          </a:prstGeom>
          <a:noFill/>
        </p:spPr>
        <p:txBody>
          <a:bodyPr wrap="square" rtlCol="0">
            <a:spAutoFit/>
          </a:bodyPr>
          <a:lstStyle/>
          <a:p>
            <a:r>
              <a:rPr lang="en-US" sz="700" dirty="0" smtClean="0">
                <a:latin typeface="Verdana" pitchFamily="34" charset="0"/>
              </a:rPr>
              <a:t>Sample Practice Questions 2006 Ohio State Dept. (ODE Standard 4.1.5)</a:t>
            </a:r>
            <a:endParaRPr lang="en-US" sz="700" dirty="0">
              <a:latin typeface="Verdana" pitchFamily="34" charset="0"/>
            </a:endParaRPr>
          </a:p>
        </p:txBody>
      </p:sp>
      <p:sp>
        <p:nvSpPr>
          <p:cNvPr id="15" name="TextBox 14"/>
          <p:cNvSpPr txBox="1"/>
          <p:nvPr/>
        </p:nvSpPr>
        <p:spPr>
          <a:xfrm>
            <a:off x="685800" y="7010400"/>
            <a:ext cx="3581400" cy="200055"/>
          </a:xfrm>
          <a:prstGeom prst="rect">
            <a:avLst/>
          </a:prstGeom>
          <a:noFill/>
        </p:spPr>
        <p:txBody>
          <a:bodyPr wrap="square" rtlCol="0">
            <a:spAutoFit/>
          </a:bodyPr>
          <a:lstStyle/>
          <a:p>
            <a:r>
              <a:rPr lang="en-US" sz="700" dirty="0" smtClean="0">
                <a:latin typeface="Verdana" pitchFamily="34" charset="0"/>
              </a:rPr>
              <a:t>Oregon State Released Test Sample 2008-2010 (ODE Standard 4.1.6)</a:t>
            </a:r>
            <a:endParaRPr lang="en-US" sz="700" dirty="0">
              <a:latin typeface="Verdana" pitchFamily="34" charset="0"/>
            </a:endParaRPr>
          </a:p>
        </p:txBody>
      </p:sp>
      <p:sp>
        <p:nvSpPr>
          <p:cNvPr id="11" name="TextBox 10"/>
          <p:cNvSpPr txBox="1"/>
          <p:nvPr/>
        </p:nvSpPr>
        <p:spPr>
          <a:xfrm>
            <a:off x="5638800" y="5242173"/>
            <a:ext cx="38862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8" name="Rectangle 7"/>
          <p:cNvSpPr/>
          <p:nvPr/>
        </p:nvSpPr>
        <p:spPr>
          <a:xfrm>
            <a:off x="609600" y="457200"/>
            <a:ext cx="4191000" cy="3600986"/>
          </a:xfrm>
          <a:prstGeom prst="rect">
            <a:avLst/>
          </a:prstGeom>
        </p:spPr>
        <p:txBody>
          <a:bodyPr wrap="square">
            <a:spAutoFit/>
          </a:bodyPr>
          <a:lstStyle/>
          <a:p>
            <a:pPr marL="228600" indent="-228600">
              <a:buFont typeface="+mj-lt"/>
              <a:buAutoNum type="arabicPeriod" startAt="9"/>
            </a:pPr>
            <a:r>
              <a:rPr lang="en-US" sz="1200" dirty="0" smtClean="0">
                <a:latin typeface="Verdana" pitchFamily="34" charset="0"/>
              </a:rPr>
              <a:t>Mrs. Thomas gave the store clerk $25.00 for a pair of jeans.  She received $2.88 back in change.</a:t>
            </a:r>
          </a:p>
          <a:p>
            <a:endParaRPr lang="en-US" sz="1200" dirty="0" smtClean="0">
              <a:latin typeface="Verdana" pitchFamily="34" charset="0"/>
            </a:endParaRPr>
          </a:p>
          <a:p>
            <a:endParaRPr lang="en-US" sz="1200" dirty="0" smtClean="0">
              <a:latin typeface="Verdana" pitchFamily="34" charset="0"/>
            </a:endParaRPr>
          </a:p>
          <a:p>
            <a:r>
              <a:rPr lang="en-US" sz="1200" dirty="0" smtClean="0">
                <a:latin typeface="Verdana" pitchFamily="34" charset="0"/>
              </a:rPr>
              <a:t>What was the price of the jeans?</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692150" indent="-406400">
              <a:buFont typeface="+mj-lt"/>
              <a:buAutoNum type="alphaUcPeriod"/>
            </a:pPr>
            <a:r>
              <a:rPr lang="en-US" sz="1200" dirty="0" smtClean="0">
                <a:latin typeface="Verdana" pitchFamily="34" charset="0"/>
              </a:rPr>
              <a:t>$21.12</a:t>
            </a:r>
          </a:p>
          <a:p>
            <a:pPr marL="692150" indent="-406400">
              <a:buFont typeface="+mj-lt"/>
              <a:buAutoNum type="alphaUcPeriod"/>
            </a:pPr>
            <a:endParaRPr lang="en-US" sz="1200" dirty="0" smtClean="0">
              <a:latin typeface="Verdana" pitchFamily="34" charset="0"/>
            </a:endParaRPr>
          </a:p>
          <a:p>
            <a:pPr marL="692150" indent="-406400">
              <a:buFont typeface="+mj-lt"/>
              <a:buAutoNum type="alphaUcPeriod"/>
            </a:pPr>
            <a:endParaRPr lang="en-US" sz="1200" dirty="0" smtClean="0">
              <a:latin typeface="Verdana" pitchFamily="34" charset="0"/>
            </a:endParaRPr>
          </a:p>
          <a:p>
            <a:pPr marL="692150" indent="-406400">
              <a:buFont typeface="+mj-lt"/>
              <a:buAutoNum type="alphaUcPeriod"/>
            </a:pPr>
            <a:r>
              <a:rPr lang="en-US" sz="1200" dirty="0" smtClean="0">
                <a:latin typeface="Verdana" pitchFamily="34" charset="0"/>
              </a:rPr>
              <a:t>$22.12</a:t>
            </a:r>
          </a:p>
          <a:p>
            <a:pPr marL="692150" indent="-406400">
              <a:buFont typeface="+mj-lt"/>
              <a:buAutoNum type="alphaUcPeriod"/>
            </a:pPr>
            <a:endParaRPr lang="en-US" sz="1200" dirty="0" smtClean="0">
              <a:latin typeface="Verdana" pitchFamily="34" charset="0"/>
            </a:endParaRPr>
          </a:p>
          <a:p>
            <a:pPr marL="692150" indent="-406400">
              <a:buFont typeface="+mj-lt"/>
              <a:buAutoNum type="alphaUcPeriod"/>
            </a:pPr>
            <a:endParaRPr lang="en-US" sz="1200" dirty="0" smtClean="0">
              <a:latin typeface="Verdana" pitchFamily="34" charset="0"/>
            </a:endParaRPr>
          </a:p>
          <a:p>
            <a:pPr marL="692150" indent="-406400">
              <a:buFont typeface="+mj-lt"/>
              <a:buAutoNum type="alphaUcPeriod"/>
            </a:pPr>
            <a:r>
              <a:rPr lang="en-US" sz="1200" dirty="0" smtClean="0">
                <a:latin typeface="Verdana" pitchFamily="34" charset="0"/>
              </a:rPr>
              <a:t>$22.22</a:t>
            </a:r>
          </a:p>
          <a:p>
            <a:pPr marL="692150" indent="-406400">
              <a:buFont typeface="+mj-lt"/>
              <a:buAutoNum type="alphaUcPeriod"/>
            </a:pPr>
            <a:endParaRPr lang="en-US" sz="1200" dirty="0" smtClean="0">
              <a:latin typeface="Verdana" pitchFamily="34" charset="0"/>
            </a:endParaRPr>
          </a:p>
          <a:p>
            <a:pPr marL="692150" indent="-406400">
              <a:buFont typeface="+mj-lt"/>
              <a:buAutoNum type="alphaUcPeriod"/>
            </a:pPr>
            <a:endParaRPr lang="en-US" sz="1200" dirty="0" smtClean="0">
              <a:latin typeface="Verdana" pitchFamily="34" charset="0"/>
            </a:endParaRPr>
          </a:p>
          <a:p>
            <a:pPr marL="692150" indent="-406400">
              <a:buFont typeface="+mj-lt"/>
              <a:buAutoNum type="alphaUcPeriod"/>
            </a:pPr>
            <a:r>
              <a:rPr lang="en-US" sz="1200" dirty="0" smtClean="0">
                <a:latin typeface="Verdana" pitchFamily="34" charset="0"/>
              </a:rPr>
              <a:t>$23.22</a:t>
            </a:r>
            <a:endParaRPr lang="en-US" sz="1200" dirty="0">
              <a:latin typeface="Verdana" pitchFamily="34" charset="0"/>
            </a:endParaRPr>
          </a:p>
        </p:txBody>
      </p:sp>
      <p:sp>
        <p:nvSpPr>
          <p:cNvPr id="9" name="Rectangle 8"/>
          <p:cNvSpPr/>
          <p:nvPr/>
        </p:nvSpPr>
        <p:spPr>
          <a:xfrm>
            <a:off x="5638800" y="609600"/>
            <a:ext cx="3886200" cy="3416320"/>
          </a:xfrm>
          <a:prstGeom prst="rect">
            <a:avLst/>
          </a:prstGeom>
        </p:spPr>
        <p:txBody>
          <a:bodyPr wrap="square">
            <a:spAutoFit/>
          </a:bodyPr>
          <a:lstStyle/>
          <a:p>
            <a:pPr marL="228600" indent="-228600">
              <a:buFont typeface="+mj-lt"/>
              <a:buAutoNum type="arabicPeriod" startAt="2"/>
            </a:pPr>
            <a:r>
              <a:rPr lang="en-US" sz="1200" dirty="0" smtClean="0">
                <a:latin typeface="Verdana" pitchFamily="34" charset="0"/>
              </a:rPr>
              <a:t>The elevation of Campbell Hill is 1,565 feet.</a:t>
            </a:r>
          </a:p>
          <a:p>
            <a:endParaRPr lang="en-US" sz="1200" dirty="0" smtClean="0">
              <a:latin typeface="Verdana" pitchFamily="34" charset="0"/>
            </a:endParaRPr>
          </a:p>
          <a:p>
            <a:endParaRPr lang="en-US" sz="1200" dirty="0" smtClean="0">
              <a:latin typeface="Verdana" pitchFamily="34" charset="0"/>
            </a:endParaRPr>
          </a:p>
          <a:p>
            <a:r>
              <a:rPr lang="en-US" sz="1200" dirty="0" smtClean="0">
                <a:latin typeface="Verdana" pitchFamily="34" charset="0"/>
              </a:rPr>
              <a:t>What is this number rounded to the nearest hundred?</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692150" indent="-347663">
              <a:buFont typeface="+mj-lt"/>
              <a:buAutoNum type="alphaUcPeriod"/>
            </a:pPr>
            <a:r>
              <a:rPr lang="en-US" sz="1200" dirty="0" smtClean="0">
                <a:latin typeface="Verdana" pitchFamily="34" charset="0"/>
              </a:rPr>
              <a:t>1,500 feet</a:t>
            </a:r>
          </a:p>
          <a:p>
            <a:pPr marL="692150" indent="-347663">
              <a:buFont typeface="+mj-lt"/>
              <a:buAutoNum type="alphaUcPeriod"/>
            </a:pPr>
            <a:endParaRPr lang="en-US" sz="1200" dirty="0" smtClean="0">
              <a:latin typeface="Verdana" pitchFamily="34" charset="0"/>
            </a:endParaRPr>
          </a:p>
          <a:p>
            <a:pPr marL="692150" indent="-347663">
              <a:buFont typeface="+mj-lt"/>
              <a:buAutoNum type="alphaUcPeriod"/>
            </a:pPr>
            <a:endParaRPr lang="en-US" sz="1200" dirty="0" smtClean="0">
              <a:latin typeface="Verdana" pitchFamily="34" charset="0"/>
            </a:endParaRPr>
          </a:p>
          <a:p>
            <a:pPr marL="692150" indent="-347663">
              <a:buFont typeface="+mj-lt"/>
              <a:buAutoNum type="alphaUcPeriod"/>
            </a:pPr>
            <a:r>
              <a:rPr lang="en-US" sz="1200" dirty="0" smtClean="0">
                <a:latin typeface="Verdana" pitchFamily="34" charset="0"/>
              </a:rPr>
              <a:t>1,550 feet</a:t>
            </a:r>
          </a:p>
          <a:p>
            <a:pPr marL="692150" indent="-347663">
              <a:buFont typeface="+mj-lt"/>
              <a:buAutoNum type="alphaUcPeriod"/>
            </a:pPr>
            <a:endParaRPr lang="en-US" sz="1200" dirty="0" smtClean="0">
              <a:latin typeface="Verdana" pitchFamily="34" charset="0"/>
            </a:endParaRPr>
          </a:p>
          <a:p>
            <a:pPr marL="692150" indent="-347663">
              <a:buFont typeface="+mj-lt"/>
              <a:buAutoNum type="alphaUcPeriod"/>
            </a:pPr>
            <a:endParaRPr lang="en-US" sz="1200" dirty="0" smtClean="0">
              <a:latin typeface="Verdana" pitchFamily="34" charset="0"/>
            </a:endParaRPr>
          </a:p>
          <a:p>
            <a:pPr marL="692150" indent="-347663">
              <a:buFont typeface="+mj-lt"/>
              <a:buAutoNum type="alphaUcPeriod"/>
            </a:pPr>
            <a:r>
              <a:rPr lang="en-US" sz="1200" dirty="0" smtClean="0">
                <a:latin typeface="Verdana" pitchFamily="34" charset="0"/>
              </a:rPr>
              <a:t>1,600 feet</a:t>
            </a:r>
          </a:p>
          <a:p>
            <a:pPr marL="692150" indent="-347663">
              <a:buFont typeface="+mj-lt"/>
              <a:buAutoNum type="alphaUcPeriod"/>
            </a:pPr>
            <a:endParaRPr lang="en-US" sz="1200" dirty="0" smtClean="0">
              <a:latin typeface="Verdana" pitchFamily="34" charset="0"/>
            </a:endParaRPr>
          </a:p>
          <a:p>
            <a:pPr marL="692150" indent="-347663">
              <a:buFont typeface="+mj-lt"/>
              <a:buAutoNum type="alphaUcPeriod"/>
            </a:pPr>
            <a:endParaRPr lang="en-US" sz="1200" dirty="0" smtClean="0">
              <a:latin typeface="Verdana" pitchFamily="34" charset="0"/>
            </a:endParaRPr>
          </a:p>
          <a:p>
            <a:pPr marL="692150" indent="-347663">
              <a:buFont typeface="+mj-lt"/>
              <a:buAutoNum type="alphaUcPeriod"/>
            </a:pPr>
            <a:r>
              <a:rPr lang="en-US" sz="1200" dirty="0" smtClean="0">
                <a:latin typeface="Verdana" pitchFamily="34" charset="0"/>
              </a:rPr>
              <a:t>2,000 feet</a:t>
            </a:r>
            <a:endParaRPr lang="en-US" sz="1200" dirty="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8</a:t>
            </a:r>
            <a:endParaRPr lang="en-US" sz="700" dirty="0">
              <a:latin typeface="Verdana" pitchFamily="34" charset="0"/>
            </a:endParaRP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3</a:t>
            </a:r>
          </a:p>
        </p:txBody>
      </p:sp>
      <p:sp>
        <p:nvSpPr>
          <p:cNvPr id="9" name="TextBox 8"/>
          <p:cNvSpPr txBox="1"/>
          <p:nvPr/>
        </p:nvSpPr>
        <p:spPr>
          <a:xfrm>
            <a:off x="609600" y="5394573"/>
            <a:ext cx="39624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1" name="TextBox 20"/>
          <p:cNvSpPr txBox="1"/>
          <p:nvPr/>
        </p:nvSpPr>
        <p:spPr>
          <a:xfrm>
            <a:off x="5715000" y="5394573"/>
            <a:ext cx="38100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0" name="TextBox 29"/>
          <p:cNvSpPr txBox="1"/>
          <p:nvPr/>
        </p:nvSpPr>
        <p:spPr>
          <a:xfrm>
            <a:off x="609600" y="7086600"/>
            <a:ext cx="3962400" cy="200055"/>
          </a:xfrm>
          <a:prstGeom prst="rect">
            <a:avLst/>
          </a:prstGeom>
          <a:noFill/>
        </p:spPr>
        <p:txBody>
          <a:bodyPr wrap="square" rtlCol="0">
            <a:spAutoFit/>
          </a:bodyPr>
          <a:lstStyle/>
          <a:p>
            <a:r>
              <a:rPr lang="en-US" sz="700" dirty="0" smtClean="0">
                <a:latin typeface="Verdana" pitchFamily="34" charset="0"/>
              </a:rPr>
              <a:t>Sample Practice Tests Ohio 2008 (ODE Standard 4.1.5</a:t>
            </a:r>
            <a:endParaRPr lang="en-US" sz="700" dirty="0">
              <a:latin typeface="Verdana" pitchFamily="34" charset="0"/>
            </a:endParaRPr>
          </a:p>
        </p:txBody>
      </p:sp>
      <p:sp>
        <p:nvSpPr>
          <p:cNvPr id="8" name="Rectangle 7"/>
          <p:cNvSpPr/>
          <p:nvPr/>
        </p:nvSpPr>
        <p:spPr>
          <a:xfrm>
            <a:off x="533400" y="533400"/>
            <a:ext cx="4267200" cy="3231654"/>
          </a:xfrm>
          <a:prstGeom prst="rect">
            <a:avLst/>
          </a:prstGeom>
        </p:spPr>
        <p:txBody>
          <a:bodyPr wrap="square">
            <a:spAutoFit/>
          </a:bodyPr>
          <a:lstStyle/>
          <a:p>
            <a:pPr marL="228600" indent="-228600">
              <a:buFont typeface="+mj-lt"/>
              <a:buAutoNum type="arabicPeriod" startAt="3"/>
            </a:pPr>
            <a:r>
              <a:rPr lang="en-US" sz="1200" dirty="0" smtClean="0">
                <a:latin typeface="Verdana" pitchFamily="34" charset="0"/>
              </a:rPr>
              <a:t>There are 532 boys and 713 girls at Avondale Elementary School.</a:t>
            </a:r>
          </a:p>
          <a:p>
            <a:endParaRPr lang="en-US" sz="1200" dirty="0" smtClean="0">
              <a:latin typeface="Verdana" pitchFamily="34" charset="0"/>
            </a:endParaRPr>
          </a:p>
          <a:p>
            <a:r>
              <a:rPr lang="en-US" sz="1200" dirty="0" smtClean="0">
                <a:latin typeface="Verdana" pitchFamily="34" charset="0"/>
              </a:rPr>
              <a:t>About how many students attend Avondale Elementary School?</a:t>
            </a:r>
          </a:p>
          <a:p>
            <a:endParaRPr lang="en-US" sz="1200" dirty="0" smtClean="0">
              <a:latin typeface="Verdana" pitchFamily="34" charset="0"/>
            </a:endParaRPr>
          </a:p>
          <a:p>
            <a:endParaRPr lang="en-US" sz="1200" dirty="0" smtClean="0">
              <a:latin typeface="Verdana" pitchFamily="34" charset="0"/>
            </a:endParaRPr>
          </a:p>
          <a:p>
            <a:pPr marL="692150" indent="-406400">
              <a:buFont typeface="+mj-lt"/>
              <a:buAutoNum type="alphaUcPeriod"/>
            </a:pPr>
            <a:r>
              <a:rPr lang="en-US" sz="1200" dirty="0" smtClean="0">
                <a:latin typeface="Verdana" pitchFamily="34" charset="0"/>
              </a:rPr>
              <a:t>1,000</a:t>
            </a:r>
          </a:p>
          <a:p>
            <a:pPr marL="692150" indent="-406400">
              <a:buFont typeface="+mj-lt"/>
              <a:buAutoNum type="alphaUcPeriod"/>
            </a:pPr>
            <a:endParaRPr lang="en-US" sz="1200" dirty="0" smtClean="0">
              <a:latin typeface="Verdana" pitchFamily="34" charset="0"/>
            </a:endParaRPr>
          </a:p>
          <a:p>
            <a:pPr marL="692150" indent="-406400">
              <a:buFont typeface="+mj-lt"/>
              <a:buAutoNum type="alphaUcPeriod"/>
            </a:pPr>
            <a:endParaRPr lang="en-US" sz="1200" dirty="0" smtClean="0">
              <a:latin typeface="Verdana" pitchFamily="34" charset="0"/>
            </a:endParaRPr>
          </a:p>
          <a:p>
            <a:pPr marL="692150" indent="-406400">
              <a:buFont typeface="+mj-lt"/>
              <a:buAutoNum type="alphaUcPeriod"/>
            </a:pPr>
            <a:r>
              <a:rPr lang="en-US" sz="1200" dirty="0" smtClean="0">
                <a:latin typeface="Verdana" pitchFamily="34" charset="0"/>
              </a:rPr>
              <a:t>1,200</a:t>
            </a:r>
          </a:p>
          <a:p>
            <a:pPr marL="692150" indent="-406400">
              <a:buFont typeface="+mj-lt"/>
              <a:buAutoNum type="alphaUcPeriod"/>
            </a:pPr>
            <a:endParaRPr lang="en-US" sz="1200" dirty="0" smtClean="0">
              <a:latin typeface="Verdana" pitchFamily="34" charset="0"/>
            </a:endParaRPr>
          </a:p>
          <a:p>
            <a:pPr marL="692150" indent="-406400">
              <a:buFont typeface="+mj-lt"/>
              <a:buAutoNum type="alphaUcPeriod"/>
            </a:pPr>
            <a:endParaRPr lang="en-US" sz="1200" dirty="0" smtClean="0">
              <a:latin typeface="Verdana" pitchFamily="34" charset="0"/>
            </a:endParaRPr>
          </a:p>
          <a:p>
            <a:pPr marL="692150" indent="-406400">
              <a:buFont typeface="+mj-lt"/>
              <a:buAutoNum type="alphaUcPeriod"/>
            </a:pPr>
            <a:r>
              <a:rPr lang="en-US" sz="1200" dirty="0" smtClean="0">
                <a:latin typeface="Verdana" pitchFamily="34" charset="0"/>
              </a:rPr>
              <a:t>1,400</a:t>
            </a:r>
          </a:p>
          <a:p>
            <a:pPr marL="692150" indent="-406400">
              <a:buFont typeface="+mj-lt"/>
              <a:buAutoNum type="alphaUcPeriod"/>
            </a:pPr>
            <a:endParaRPr lang="en-US" sz="1200" dirty="0" smtClean="0">
              <a:latin typeface="Verdana" pitchFamily="34" charset="0"/>
            </a:endParaRPr>
          </a:p>
          <a:p>
            <a:pPr marL="692150" indent="-406400">
              <a:buFont typeface="+mj-lt"/>
              <a:buAutoNum type="alphaUcPeriod"/>
            </a:pPr>
            <a:endParaRPr lang="en-US" sz="1200" dirty="0" smtClean="0">
              <a:latin typeface="Verdana" pitchFamily="34" charset="0"/>
            </a:endParaRPr>
          </a:p>
          <a:p>
            <a:pPr marL="692150" indent="-406400">
              <a:buFont typeface="+mj-lt"/>
              <a:buAutoNum type="alphaUcPeriod"/>
            </a:pPr>
            <a:r>
              <a:rPr lang="en-US" sz="1200" dirty="0" smtClean="0">
                <a:latin typeface="Verdana" pitchFamily="34" charset="0"/>
              </a:rPr>
              <a:t>1,600</a:t>
            </a:r>
            <a:endParaRPr lang="en-US" sz="1200" dirty="0">
              <a:latin typeface="Verdana" pitchFamily="34" charset="0"/>
            </a:endParaRPr>
          </a:p>
        </p:txBody>
      </p:sp>
      <p:sp>
        <p:nvSpPr>
          <p:cNvPr id="10" name="Rectangle 9"/>
          <p:cNvSpPr/>
          <p:nvPr/>
        </p:nvSpPr>
        <p:spPr>
          <a:xfrm>
            <a:off x="5562600" y="457200"/>
            <a:ext cx="3962400" cy="3970318"/>
          </a:xfrm>
          <a:prstGeom prst="rect">
            <a:avLst/>
          </a:prstGeom>
        </p:spPr>
        <p:txBody>
          <a:bodyPr wrap="square">
            <a:spAutoFit/>
          </a:bodyPr>
          <a:lstStyle/>
          <a:p>
            <a:pPr marL="228600" indent="-228600">
              <a:buFont typeface="+mj-lt"/>
              <a:buAutoNum type="arabicPeriod" startAt="8"/>
            </a:pPr>
            <a:r>
              <a:rPr lang="en-US" sz="1200" dirty="0" smtClean="0">
                <a:latin typeface="Verdana" pitchFamily="34" charset="0"/>
              </a:rPr>
              <a:t>Four brothers had the following baseball batting averages last season.</a:t>
            </a:r>
          </a:p>
          <a:p>
            <a:endParaRPr lang="en-US" sz="1200" dirty="0" smtClean="0">
              <a:latin typeface="Verdana" pitchFamily="34" charset="0"/>
            </a:endParaRPr>
          </a:p>
          <a:p>
            <a:pPr algn="ctr"/>
            <a:r>
              <a:rPr lang="en-US" sz="1200" b="1" dirty="0" smtClean="0">
                <a:latin typeface="Verdana" pitchFamily="34" charset="0"/>
              </a:rPr>
              <a:t>0.405 	0.054 	0.541 	0.450</a:t>
            </a:r>
          </a:p>
          <a:p>
            <a:endParaRPr lang="en-US" sz="1200" dirty="0" smtClean="0">
              <a:latin typeface="Verdana" pitchFamily="34" charset="0"/>
            </a:endParaRPr>
          </a:p>
          <a:p>
            <a:endParaRPr lang="en-US" sz="1200" dirty="0" smtClean="0">
              <a:latin typeface="Verdana" pitchFamily="34" charset="0"/>
            </a:endParaRPr>
          </a:p>
          <a:p>
            <a:r>
              <a:rPr lang="en-US" sz="1200" dirty="0" smtClean="0">
                <a:latin typeface="Verdana" pitchFamily="34" charset="0"/>
              </a:rPr>
              <a:t>Which list shows these decimals in order from least to greatest?</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631825" indent="-347663">
              <a:buFont typeface="+mj-lt"/>
              <a:buAutoNum type="alphaUcPeriod"/>
            </a:pPr>
            <a:r>
              <a:rPr lang="en-US" sz="1200" dirty="0" smtClean="0">
                <a:latin typeface="Verdana" pitchFamily="34" charset="0"/>
              </a:rPr>
              <a:t>0.450; 0.541; 0.054; 0.405</a:t>
            </a:r>
          </a:p>
          <a:p>
            <a:pPr marL="631825" indent="-347663">
              <a:buFont typeface="+mj-lt"/>
              <a:buAutoNum type="alphaUcPeriod"/>
            </a:pPr>
            <a:endParaRPr lang="en-US" sz="1200" dirty="0" smtClean="0">
              <a:latin typeface="Verdana" pitchFamily="34" charset="0"/>
            </a:endParaRPr>
          </a:p>
          <a:p>
            <a:pPr marL="631825" indent="-347663">
              <a:buFont typeface="+mj-lt"/>
              <a:buAutoNum type="alphaUcPeriod"/>
            </a:pPr>
            <a:endParaRPr lang="en-US" sz="1200" dirty="0" smtClean="0">
              <a:latin typeface="Verdana" pitchFamily="34" charset="0"/>
            </a:endParaRPr>
          </a:p>
          <a:p>
            <a:pPr marL="631825" indent="-347663">
              <a:buFont typeface="+mj-lt"/>
              <a:buAutoNum type="alphaUcPeriod"/>
            </a:pPr>
            <a:r>
              <a:rPr lang="en-US" sz="1200" dirty="0" smtClean="0">
                <a:latin typeface="Verdana" pitchFamily="34" charset="0"/>
              </a:rPr>
              <a:t>0.405; 0.450; 0.054; 0.541</a:t>
            </a:r>
          </a:p>
          <a:p>
            <a:pPr marL="631825" indent="-347663">
              <a:buFont typeface="+mj-lt"/>
              <a:buAutoNum type="alphaUcPeriod"/>
            </a:pPr>
            <a:endParaRPr lang="en-US" sz="1200" dirty="0" smtClean="0">
              <a:latin typeface="Verdana" pitchFamily="34" charset="0"/>
            </a:endParaRPr>
          </a:p>
          <a:p>
            <a:pPr marL="631825" indent="-347663">
              <a:buFont typeface="+mj-lt"/>
              <a:buAutoNum type="alphaUcPeriod"/>
            </a:pPr>
            <a:endParaRPr lang="en-US" sz="1200" dirty="0" smtClean="0">
              <a:latin typeface="Verdana" pitchFamily="34" charset="0"/>
            </a:endParaRPr>
          </a:p>
          <a:p>
            <a:pPr marL="631825" indent="-347663">
              <a:buFont typeface="+mj-lt"/>
              <a:buAutoNum type="alphaUcPeriod"/>
            </a:pPr>
            <a:r>
              <a:rPr lang="en-US" sz="1200" dirty="0" smtClean="0">
                <a:latin typeface="Verdana" pitchFamily="34" charset="0"/>
              </a:rPr>
              <a:t>0.054; 0.405; 0.450; 0.541</a:t>
            </a:r>
          </a:p>
          <a:p>
            <a:pPr marL="631825" indent="-347663">
              <a:buFont typeface="+mj-lt"/>
              <a:buAutoNum type="alphaUcPeriod"/>
            </a:pPr>
            <a:endParaRPr lang="en-US" sz="1200" dirty="0" smtClean="0">
              <a:latin typeface="Verdana" pitchFamily="34" charset="0"/>
            </a:endParaRPr>
          </a:p>
          <a:p>
            <a:pPr marL="631825" indent="-347663">
              <a:buFont typeface="+mj-lt"/>
              <a:buAutoNum type="alphaUcPeriod"/>
            </a:pPr>
            <a:endParaRPr lang="en-US" sz="1200" dirty="0" smtClean="0">
              <a:latin typeface="Verdana" pitchFamily="34" charset="0"/>
            </a:endParaRPr>
          </a:p>
          <a:p>
            <a:pPr marL="631825" indent="-347663">
              <a:buFont typeface="+mj-lt"/>
              <a:buAutoNum type="alphaUcPeriod"/>
            </a:pPr>
            <a:r>
              <a:rPr lang="en-US" sz="1200" dirty="0" smtClean="0">
                <a:latin typeface="Verdana" pitchFamily="34" charset="0"/>
              </a:rPr>
              <a:t>0.054; 0.450; 0.405; 0.541</a:t>
            </a:r>
            <a:endParaRPr lang="en-US" sz="1200" dirty="0">
              <a:latin typeface="Verdana" pitchFamily="34" charset="0"/>
            </a:endParaRPr>
          </a:p>
        </p:txBody>
      </p:sp>
      <p:sp>
        <p:nvSpPr>
          <p:cNvPr id="11" name="TextBox 10"/>
          <p:cNvSpPr txBox="1"/>
          <p:nvPr/>
        </p:nvSpPr>
        <p:spPr>
          <a:xfrm>
            <a:off x="5867400" y="7086600"/>
            <a:ext cx="3657600" cy="200055"/>
          </a:xfrm>
          <a:prstGeom prst="rect">
            <a:avLst/>
          </a:prstGeom>
          <a:noFill/>
        </p:spPr>
        <p:txBody>
          <a:bodyPr wrap="square" rtlCol="0">
            <a:spAutoFit/>
          </a:bodyPr>
          <a:lstStyle/>
          <a:p>
            <a:r>
              <a:rPr lang="en-US" sz="700" dirty="0" smtClean="0">
                <a:latin typeface="Verdana" pitchFamily="34" charset="0"/>
              </a:rPr>
              <a:t>Sample Practice Tests Ohio 2008 (ODE Standard 4.1.5</a:t>
            </a:r>
            <a:endParaRPr lang="en-US" sz="700" dirty="0">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7</a:t>
            </a:r>
            <a:endParaRPr lang="en-US" sz="700" dirty="0">
              <a:latin typeface="Verdana" pitchFamily="34" charset="0"/>
            </a:endParaRPr>
          </a:p>
        </p:txBody>
      </p:sp>
      <p:sp>
        <p:nvSpPr>
          <p:cNvPr id="9" name="TextBox 8"/>
          <p:cNvSpPr txBox="1"/>
          <p:nvPr/>
        </p:nvSpPr>
        <p:spPr>
          <a:xfrm>
            <a:off x="609600" y="5041374"/>
            <a:ext cx="41148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8" name="Rectangle 7"/>
          <p:cNvSpPr/>
          <p:nvPr/>
        </p:nvSpPr>
        <p:spPr>
          <a:xfrm>
            <a:off x="609600" y="381000"/>
            <a:ext cx="4343400" cy="3416320"/>
          </a:xfrm>
          <a:prstGeom prst="rect">
            <a:avLst/>
          </a:prstGeom>
        </p:spPr>
        <p:txBody>
          <a:bodyPr wrap="square">
            <a:spAutoFit/>
          </a:bodyPr>
          <a:lstStyle/>
          <a:p>
            <a:pPr marL="228600" indent="-228600">
              <a:buFont typeface="+mj-lt"/>
              <a:buAutoNum type="arabicPeriod" startAt="7"/>
            </a:pPr>
            <a:r>
              <a:rPr lang="en-US" sz="1200" dirty="0" smtClean="0">
                <a:latin typeface="Verdana" pitchFamily="34" charset="0"/>
              </a:rPr>
              <a:t>Michael needs a sheet of paper that is greater than 0.125 cm thick for a poster.</a:t>
            </a:r>
          </a:p>
          <a:p>
            <a:endParaRPr lang="en-US" sz="1200" dirty="0" smtClean="0">
              <a:latin typeface="Verdana" pitchFamily="34" charset="0"/>
            </a:endParaRPr>
          </a:p>
          <a:p>
            <a:endParaRPr lang="en-US" sz="1200" dirty="0" smtClean="0">
              <a:latin typeface="Verdana" pitchFamily="34" charset="0"/>
            </a:endParaRPr>
          </a:p>
          <a:p>
            <a:r>
              <a:rPr lang="en-US" sz="1200" dirty="0" smtClean="0">
                <a:latin typeface="Verdana" pitchFamily="34" charset="0"/>
              </a:rPr>
              <a:t>Which thickness is greater than 0.125 cm?</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692150" indent="-347663">
              <a:buFont typeface="+mj-lt"/>
              <a:buAutoNum type="alphaUcPeriod"/>
            </a:pPr>
            <a:r>
              <a:rPr lang="en-US" sz="1200" dirty="0" smtClean="0">
                <a:latin typeface="Verdana" pitchFamily="34" charset="0"/>
              </a:rPr>
              <a:t>0.078 cm</a:t>
            </a:r>
          </a:p>
          <a:p>
            <a:pPr marL="692150" indent="-347663">
              <a:buFont typeface="+mj-lt"/>
              <a:buAutoNum type="alphaUcPeriod"/>
            </a:pPr>
            <a:endParaRPr lang="en-US" sz="1200" dirty="0" smtClean="0">
              <a:latin typeface="Verdana" pitchFamily="34" charset="0"/>
            </a:endParaRPr>
          </a:p>
          <a:p>
            <a:pPr marL="692150" indent="-347663">
              <a:buFont typeface="+mj-lt"/>
              <a:buAutoNum type="alphaUcPeriod"/>
            </a:pPr>
            <a:endParaRPr lang="en-US" sz="1200" dirty="0" smtClean="0">
              <a:latin typeface="Verdana" pitchFamily="34" charset="0"/>
            </a:endParaRPr>
          </a:p>
          <a:p>
            <a:pPr marL="692150" indent="-347663">
              <a:buFont typeface="+mj-lt"/>
              <a:buAutoNum type="alphaUcPeriod"/>
            </a:pPr>
            <a:r>
              <a:rPr lang="en-US" sz="1200" dirty="0" smtClean="0">
                <a:latin typeface="Verdana" pitchFamily="34" charset="0"/>
              </a:rPr>
              <a:t>0.150 cm</a:t>
            </a:r>
          </a:p>
          <a:p>
            <a:pPr marL="692150" indent="-347663">
              <a:buFont typeface="+mj-lt"/>
              <a:buAutoNum type="alphaUcPeriod"/>
            </a:pPr>
            <a:endParaRPr lang="en-US" sz="1200" dirty="0" smtClean="0">
              <a:latin typeface="Verdana" pitchFamily="34" charset="0"/>
            </a:endParaRPr>
          </a:p>
          <a:p>
            <a:pPr marL="692150" indent="-347663">
              <a:buFont typeface="+mj-lt"/>
              <a:buAutoNum type="alphaUcPeriod"/>
            </a:pPr>
            <a:endParaRPr lang="en-US" sz="1200" dirty="0" smtClean="0">
              <a:latin typeface="Verdana" pitchFamily="34" charset="0"/>
            </a:endParaRPr>
          </a:p>
          <a:p>
            <a:pPr marL="692150" indent="-347663">
              <a:buFont typeface="+mj-lt"/>
              <a:buAutoNum type="alphaUcPeriod"/>
            </a:pPr>
            <a:r>
              <a:rPr lang="en-US" sz="1200" dirty="0" smtClean="0">
                <a:latin typeface="Verdana" pitchFamily="34" charset="0"/>
              </a:rPr>
              <a:t>0.116 cm</a:t>
            </a:r>
          </a:p>
          <a:p>
            <a:pPr marL="692150" indent="-347663">
              <a:buFont typeface="+mj-lt"/>
              <a:buAutoNum type="alphaUcPeriod"/>
            </a:pPr>
            <a:endParaRPr lang="en-US" sz="1200" dirty="0" smtClean="0">
              <a:latin typeface="Verdana" pitchFamily="34" charset="0"/>
            </a:endParaRPr>
          </a:p>
          <a:p>
            <a:pPr marL="692150" indent="-347663">
              <a:buFont typeface="+mj-lt"/>
              <a:buAutoNum type="alphaUcPeriod"/>
            </a:pPr>
            <a:endParaRPr lang="en-US" sz="1200" dirty="0" smtClean="0">
              <a:latin typeface="Verdana" pitchFamily="34" charset="0"/>
            </a:endParaRPr>
          </a:p>
          <a:p>
            <a:pPr marL="692150" indent="-347663">
              <a:buFont typeface="+mj-lt"/>
              <a:buAutoNum type="alphaUcPeriod"/>
            </a:pPr>
            <a:r>
              <a:rPr lang="en-US" sz="1200" dirty="0" smtClean="0">
                <a:latin typeface="Verdana" pitchFamily="34" charset="0"/>
              </a:rPr>
              <a:t>0.055 cm</a:t>
            </a:r>
            <a:endParaRPr lang="en-US" sz="1200" dirty="0">
              <a:latin typeface="Verdana" pitchFamily="34" charset="0"/>
            </a:endParaRPr>
          </a:p>
        </p:txBody>
      </p:sp>
      <p:sp>
        <p:nvSpPr>
          <p:cNvPr id="10" name="TextBox 9"/>
          <p:cNvSpPr txBox="1"/>
          <p:nvPr/>
        </p:nvSpPr>
        <p:spPr>
          <a:xfrm>
            <a:off x="609600" y="7086600"/>
            <a:ext cx="4114800" cy="200055"/>
          </a:xfrm>
          <a:prstGeom prst="rect">
            <a:avLst/>
          </a:prstGeom>
          <a:noFill/>
        </p:spPr>
        <p:txBody>
          <a:bodyPr wrap="square" rtlCol="0">
            <a:spAutoFit/>
          </a:bodyPr>
          <a:lstStyle/>
          <a:p>
            <a:r>
              <a:rPr lang="en-US" sz="700" dirty="0" smtClean="0">
                <a:latin typeface="Verdana" pitchFamily="34" charset="0"/>
              </a:rPr>
              <a:t>Sample Practice Tests Ohio 2006 (ODE Standard 4.1.5</a:t>
            </a:r>
            <a:endParaRPr lang="en-US" sz="700" dirty="0">
              <a:latin typeface="Verdana" pitchFamily="34" charset="0"/>
            </a:endParaRPr>
          </a:p>
        </p:txBody>
      </p:sp>
      <p:pic>
        <p:nvPicPr>
          <p:cNvPr id="1026" name="Picture 2"/>
          <p:cNvPicPr>
            <a:picLocks noChangeAspect="1" noChangeArrowheads="1"/>
          </p:cNvPicPr>
          <p:nvPr/>
        </p:nvPicPr>
        <p:blipFill>
          <a:blip r:embed="rId3"/>
          <a:srcRect l="33523" t="76599" r="32828" b="4798"/>
          <a:stretch>
            <a:fillRect/>
          </a:stretch>
        </p:blipFill>
        <p:spPr bwMode="auto">
          <a:xfrm>
            <a:off x="6629400" y="5257800"/>
            <a:ext cx="2819400" cy="1169020"/>
          </a:xfrm>
          <a:prstGeom prst="rect">
            <a:avLst/>
          </a:prstGeom>
          <a:noFill/>
          <a:ln w="9525">
            <a:noFill/>
            <a:miter lim="800000"/>
            <a:headEnd/>
            <a:tailEnd/>
          </a:ln>
          <a:effectLst/>
        </p:spPr>
      </p:pic>
      <p:sp>
        <p:nvSpPr>
          <p:cNvPr id="11" name="TextBox 10"/>
          <p:cNvSpPr txBox="1"/>
          <p:nvPr/>
        </p:nvSpPr>
        <p:spPr>
          <a:xfrm>
            <a:off x="5791200" y="7038945"/>
            <a:ext cx="3733800" cy="200055"/>
          </a:xfrm>
          <a:prstGeom prst="rect">
            <a:avLst/>
          </a:prstGeom>
          <a:noFill/>
        </p:spPr>
        <p:txBody>
          <a:bodyPr wrap="square" rtlCol="0">
            <a:spAutoFit/>
          </a:bodyPr>
          <a:lstStyle/>
          <a:p>
            <a:r>
              <a:rPr lang="en-US" sz="700" dirty="0" smtClean="0">
                <a:latin typeface="Verdana" pitchFamily="34" charset="0"/>
              </a:rPr>
              <a:t>Sample Practice Tests Ohio 2008 (ODE Standard 4.1.6)</a:t>
            </a:r>
            <a:endParaRPr lang="en-US" sz="700" dirty="0">
              <a:latin typeface="Verdana" pitchFamily="34" charset="0"/>
            </a:endParaRPr>
          </a:p>
        </p:txBody>
      </p:sp>
      <p:sp>
        <p:nvSpPr>
          <p:cNvPr id="12" name="TextBox 11"/>
          <p:cNvSpPr txBox="1"/>
          <p:nvPr/>
        </p:nvSpPr>
        <p:spPr>
          <a:xfrm>
            <a:off x="5638800" y="381000"/>
            <a:ext cx="3962400" cy="830997"/>
          </a:xfrm>
          <a:prstGeom prst="rect">
            <a:avLst/>
          </a:prstGeom>
          <a:noFill/>
        </p:spPr>
        <p:txBody>
          <a:bodyPr wrap="square" rtlCol="0">
            <a:spAutoFit/>
          </a:bodyPr>
          <a:lstStyle/>
          <a:p>
            <a:pPr marL="228600" indent="-228600">
              <a:buFont typeface="+mj-lt"/>
              <a:buAutoNum type="arabicPeriod" startAt="4"/>
            </a:pPr>
            <a:r>
              <a:rPr lang="en-US" sz="1200" dirty="0" smtClean="0">
                <a:latin typeface="Verdana" pitchFamily="34" charset="0"/>
              </a:rPr>
              <a:t>Maya bought a bag of bird seed that cost $12.58.  she paid with two $</a:t>
            </a:r>
            <a:r>
              <a:rPr lang="en-US" sz="1200" smtClean="0">
                <a:latin typeface="Verdana" pitchFamily="34" charset="0"/>
              </a:rPr>
              <a:t>10.00 bills.</a:t>
            </a:r>
            <a:endParaRPr lang="en-US" sz="1200" dirty="0" smtClean="0">
              <a:latin typeface="Verdana" pitchFamily="34" charset="0"/>
            </a:endParaRPr>
          </a:p>
          <a:p>
            <a:pPr marL="228600" indent="-228600">
              <a:buFont typeface="+mj-lt"/>
              <a:buAutoNum type="arabicPeriod" startAt="4"/>
            </a:pPr>
            <a:endParaRPr lang="en-US" sz="1200" dirty="0" smtClean="0">
              <a:latin typeface="Verdana" pitchFamily="34" charset="0"/>
            </a:endParaRPr>
          </a:p>
          <a:p>
            <a:pPr marL="228600" indent="-228600"/>
            <a:r>
              <a:rPr lang="en-US" sz="1200" dirty="0" smtClean="0">
                <a:latin typeface="Verdana" pitchFamily="34" charset="0"/>
              </a:rPr>
              <a:t>How much money should Maya get back?</a:t>
            </a:r>
            <a:endParaRPr lang="en-US" sz="1200" dirty="0">
              <a:latin typeface="Verdana" pitchFamily="34" charset="0"/>
            </a:endParaRPr>
          </a:p>
        </p:txBody>
      </p:sp>
      <p:pic>
        <p:nvPicPr>
          <p:cNvPr id="13" name="Picture 2"/>
          <p:cNvPicPr>
            <a:picLocks noChangeAspect="1" noChangeArrowheads="1"/>
          </p:cNvPicPr>
          <p:nvPr/>
        </p:nvPicPr>
        <p:blipFill>
          <a:blip r:embed="rId3"/>
          <a:srcRect l="33523" t="21885" r="33649" b="61701"/>
          <a:stretch>
            <a:fillRect/>
          </a:stretch>
        </p:blipFill>
        <p:spPr bwMode="auto">
          <a:xfrm>
            <a:off x="6553200" y="1295400"/>
            <a:ext cx="2750634" cy="1031488"/>
          </a:xfrm>
          <a:prstGeom prst="rect">
            <a:avLst/>
          </a:prstGeom>
          <a:noFill/>
          <a:ln w="9525">
            <a:noFill/>
            <a:miter lim="800000"/>
            <a:headEnd/>
            <a:tailEnd/>
          </a:ln>
          <a:effectLst/>
        </p:spPr>
      </p:pic>
      <p:pic>
        <p:nvPicPr>
          <p:cNvPr id="14" name="Picture 2"/>
          <p:cNvPicPr>
            <a:picLocks noChangeAspect="1" noChangeArrowheads="1"/>
          </p:cNvPicPr>
          <p:nvPr/>
        </p:nvPicPr>
        <p:blipFill>
          <a:blip r:embed="rId3"/>
          <a:srcRect l="33523" t="38299" r="34470" b="45287"/>
          <a:stretch>
            <a:fillRect/>
          </a:stretch>
        </p:blipFill>
        <p:spPr bwMode="auto">
          <a:xfrm>
            <a:off x="6553200" y="2590800"/>
            <a:ext cx="2681868" cy="1031488"/>
          </a:xfrm>
          <a:prstGeom prst="rect">
            <a:avLst/>
          </a:prstGeom>
          <a:noFill/>
          <a:ln w="9525">
            <a:noFill/>
            <a:miter lim="800000"/>
            <a:headEnd/>
            <a:tailEnd/>
          </a:ln>
          <a:effectLst/>
        </p:spPr>
      </p:pic>
      <p:pic>
        <p:nvPicPr>
          <p:cNvPr id="15" name="Picture 2"/>
          <p:cNvPicPr>
            <a:picLocks noChangeAspect="1" noChangeArrowheads="1"/>
          </p:cNvPicPr>
          <p:nvPr/>
        </p:nvPicPr>
        <p:blipFill>
          <a:blip r:embed="rId3"/>
          <a:srcRect l="33523" t="55808" r="36111" b="24495"/>
          <a:stretch>
            <a:fillRect/>
          </a:stretch>
        </p:blipFill>
        <p:spPr bwMode="auto">
          <a:xfrm>
            <a:off x="6629400" y="3886200"/>
            <a:ext cx="2544337" cy="1237786"/>
          </a:xfrm>
          <a:prstGeom prst="rect">
            <a:avLst/>
          </a:prstGeom>
          <a:noFill/>
          <a:ln w="9525">
            <a:noFill/>
            <a:miter lim="800000"/>
            <a:headEnd/>
            <a:tailEnd/>
          </a:ln>
          <a:effectLst/>
        </p:spPr>
      </p:pic>
      <p:sp>
        <p:nvSpPr>
          <p:cNvPr id="16" name="TextBox 15"/>
          <p:cNvSpPr txBox="1"/>
          <p:nvPr/>
        </p:nvSpPr>
        <p:spPr>
          <a:xfrm>
            <a:off x="5867400" y="1447800"/>
            <a:ext cx="1066800" cy="4708981"/>
          </a:xfrm>
          <a:prstGeom prst="rect">
            <a:avLst/>
          </a:prstGeom>
          <a:noFill/>
        </p:spPr>
        <p:txBody>
          <a:bodyPr wrap="square" rtlCol="0">
            <a:spAutoFit/>
          </a:bodyPr>
          <a:lstStyle/>
          <a:p>
            <a:pPr marL="457200" indent="-457200">
              <a:buFont typeface="+mj-lt"/>
              <a:buAutoNum type="alphaUcPeriod"/>
            </a:pPr>
            <a:r>
              <a:rPr lang="en-US" dirty="0" smtClean="0"/>
              <a:t> </a:t>
            </a:r>
          </a:p>
          <a:p>
            <a:pPr marL="457200" indent="-457200">
              <a:buFont typeface="+mj-lt"/>
              <a:buAutoNum type="alphaUcPeriod"/>
            </a:pPr>
            <a:endParaRPr lang="en-US" dirty="0" smtClean="0"/>
          </a:p>
          <a:p>
            <a:pPr marL="457200" indent="-457200">
              <a:buFont typeface="+mj-lt"/>
              <a:buAutoNum type="alphaUcPeriod"/>
            </a:pPr>
            <a:endParaRPr lang="en-US" dirty="0" smtClean="0"/>
          </a:p>
          <a:p>
            <a:pPr marL="457200" indent="-457200">
              <a:buFont typeface="+mj-lt"/>
              <a:buAutoNum type="alphaUcPeriod"/>
            </a:pPr>
            <a:endParaRPr lang="en-US" dirty="0" smtClean="0"/>
          </a:p>
          <a:p>
            <a:pPr marL="457200" indent="-457200">
              <a:buFont typeface="+mj-lt"/>
              <a:buAutoNum type="alphaUcPeriod"/>
            </a:pPr>
            <a:r>
              <a:rPr lang="en-US" dirty="0" smtClean="0"/>
              <a:t> </a:t>
            </a:r>
          </a:p>
          <a:p>
            <a:pPr marL="457200" indent="-457200">
              <a:buFont typeface="+mj-lt"/>
              <a:buAutoNum type="alphaUcPeriod"/>
            </a:pPr>
            <a:endParaRPr lang="en-US" dirty="0" smtClean="0"/>
          </a:p>
          <a:p>
            <a:pPr marL="457200" indent="-457200">
              <a:buFont typeface="+mj-lt"/>
              <a:buAutoNum type="alphaUcPeriod"/>
            </a:pPr>
            <a:endParaRPr lang="en-US" dirty="0" smtClean="0"/>
          </a:p>
          <a:p>
            <a:pPr marL="457200" indent="-457200">
              <a:buFont typeface="+mj-lt"/>
              <a:buAutoNum type="alphaUcPeriod"/>
            </a:pPr>
            <a:endParaRPr lang="en-US" dirty="0" smtClean="0"/>
          </a:p>
          <a:p>
            <a:pPr marL="457200" indent="-457200">
              <a:buFont typeface="+mj-lt"/>
              <a:buAutoNum type="alphaUcPeriod"/>
            </a:pPr>
            <a:r>
              <a:rPr lang="en-US" dirty="0" smtClean="0"/>
              <a:t> </a:t>
            </a:r>
          </a:p>
          <a:p>
            <a:pPr marL="457200" indent="-457200">
              <a:buFont typeface="+mj-lt"/>
              <a:buAutoNum type="alphaUcPeriod"/>
            </a:pPr>
            <a:endParaRPr lang="en-US" dirty="0" smtClean="0"/>
          </a:p>
          <a:p>
            <a:pPr marL="457200" indent="-457200">
              <a:buFont typeface="+mj-lt"/>
              <a:buAutoNum type="alphaUcPeriod"/>
            </a:pPr>
            <a:endParaRPr lang="en-US" dirty="0" smtClean="0"/>
          </a:p>
          <a:p>
            <a:pPr marL="457200" indent="-457200">
              <a:buFont typeface="+mj-lt"/>
              <a:buAutoNum type="alphaUcPeriod"/>
            </a:pPr>
            <a:endParaRPr lang="en-US" dirty="0" smtClean="0"/>
          </a:p>
          <a:p>
            <a:pPr marL="457200" indent="-457200">
              <a:buFont typeface="+mj-lt"/>
              <a:buAutoNum type="alphaUcPeriod"/>
            </a:pPr>
            <a:endParaRPr lang="en-US" dirty="0" smtClean="0"/>
          </a:p>
          <a:p>
            <a:pPr marL="457200" indent="-457200">
              <a:buFont typeface="+mj-lt"/>
              <a:buAutoNum type="alphaUcPeriod"/>
            </a:pPr>
            <a:r>
              <a:rPr lang="en-US" dirty="0" smtClean="0"/>
              <a:t> </a:t>
            </a:r>
          </a:p>
          <a:p>
            <a:pPr marL="457200" indent="-457200">
              <a:buFont typeface="+mj-lt"/>
              <a:buAutoNum type="alphaUcPeriod"/>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6</a:t>
            </a:r>
            <a:endParaRPr lang="en-US" sz="700" dirty="0">
              <a:latin typeface="Verdana" pitchFamily="34" charset="0"/>
            </a:endParaRP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dirty="0">
                <a:latin typeface="Verdana" pitchFamily="34" charset="0"/>
              </a:rPr>
              <a:t>Page 5 </a:t>
            </a:r>
          </a:p>
        </p:txBody>
      </p:sp>
      <p:sp>
        <p:nvSpPr>
          <p:cNvPr id="37" name="TextBox 36"/>
          <p:cNvSpPr txBox="1"/>
          <p:nvPr/>
        </p:nvSpPr>
        <p:spPr>
          <a:xfrm>
            <a:off x="685800" y="5318373"/>
            <a:ext cx="41148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6" name="TextBox 25"/>
          <p:cNvSpPr txBox="1"/>
          <p:nvPr/>
        </p:nvSpPr>
        <p:spPr>
          <a:xfrm>
            <a:off x="5715000" y="7010400"/>
            <a:ext cx="3733800" cy="200055"/>
          </a:xfrm>
          <a:prstGeom prst="rect">
            <a:avLst/>
          </a:prstGeom>
          <a:noFill/>
        </p:spPr>
        <p:txBody>
          <a:bodyPr wrap="square" rtlCol="0">
            <a:spAutoFit/>
          </a:bodyPr>
          <a:lstStyle/>
          <a:p>
            <a:r>
              <a:rPr lang="en-US" sz="700" dirty="0" smtClean="0">
                <a:latin typeface="Verdana" pitchFamily="34" charset="0"/>
              </a:rPr>
              <a:t>Rich and Susan Richmond (ODE Standard 4.1.5)</a:t>
            </a:r>
            <a:endParaRPr lang="en-US" sz="700" dirty="0">
              <a:latin typeface="Verdana" pitchFamily="34" charset="0"/>
            </a:endParaRPr>
          </a:p>
        </p:txBody>
      </p:sp>
      <p:sp>
        <p:nvSpPr>
          <p:cNvPr id="33" name="TextBox 32"/>
          <p:cNvSpPr txBox="1"/>
          <p:nvPr/>
        </p:nvSpPr>
        <p:spPr>
          <a:xfrm>
            <a:off x="5791200" y="5318373"/>
            <a:ext cx="36576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8" name="Rectangle 7"/>
          <p:cNvSpPr/>
          <p:nvPr/>
        </p:nvSpPr>
        <p:spPr>
          <a:xfrm>
            <a:off x="533400" y="457200"/>
            <a:ext cx="4267200" cy="3600986"/>
          </a:xfrm>
          <a:prstGeom prst="rect">
            <a:avLst/>
          </a:prstGeom>
        </p:spPr>
        <p:txBody>
          <a:bodyPr wrap="square">
            <a:spAutoFit/>
          </a:bodyPr>
          <a:lstStyle/>
          <a:p>
            <a:pPr marL="228600" indent="-228600">
              <a:buFont typeface="+mj-lt"/>
              <a:buAutoNum type="arabicPeriod" startAt="5"/>
            </a:pPr>
            <a:r>
              <a:rPr lang="en-US" sz="1200" dirty="0" smtClean="0">
                <a:latin typeface="Verdana" pitchFamily="34" charset="0"/>
              </a:rPr>
              <a:t>Aaron saved $60 to buy airplane models for his collection.  The cost of each model with tax included is $7.</a:t>
            </a:r>
          </a:p>
          <a:p>
            <a:endParaRPr lang="en-US" sz="1200" dirty="0" smtClean="0">
              <a:latin typeface="Verdana" pitchFamily="34" charset="0"/>
            </a:endParaRPr>
          </a:p>
          <a:p>
            <a:endParaRPr lang="en-US" sz="1200" dirty="0" smtClean="0">
              <a:latin typeface="Verdana" pitchFamily="34" charset="0"/>
            </a:endParaRPr>
          </a:p>
          <a:p>
            <a:r>
              <a:rPr lang="en-US" sz="1200" dirty="0" smtClean="0">
                <a:latin typeface="Verdana" pitchFamily="34" charset="0"/>
              </a:rPr>
              <a:t>How many models can he buy?</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917575" indent="-228600">
              <a:buFont typeface="+mj-lt"/>
              <a:buAutoNum type="alphaUcPeriod"/>
            </a:pPr>
            <a:r>
              <a:rPr lang="en-US" sz="1200" dirty="0" smtClean="0">
                <a:latin typeface="Verdana" pitchFamily="34" charset="0"/>
              </a:rPr>
              <a:t>4</a:t>
            </a:r>
          </a:p>
          <a:p>
            <a:pPr marL="917575" indent="-228600">
              <a:buFont typeface="+mj-lt"/>
              <a:buAutoNum type="alphaUcPeriod"/>
            </a:pPr>
            <a:endParaRPr lang="en-US" sz="1200" dirty="0" smtClean="0">
              <a:latin typeface="Verdana" pitchFamily="34" charset="0"/>
            </a:endParaRPr>
          </a:p>
          <a:p>
            <a:pPr marL="917575" indent="-228600">
              <a:buFont typeface="+mj-lt"/>
              <a:buAutoNum type="alphaUcPeriod"/>
            </a:pPr>
            <a:endParaRPr lang="en-US" sz="1200" dirty="0" smtClean="0">
              <a:latin typeface="Verdana" pitchFamily="34" charset="0"/>
            </a:endParaRPr>
          </a:p>
          <a:p>
            <a:pPr marL="917575" indent="-228600">
              <a:buFont typeface="+mj-lt"/>
              <a:buAutoNum type="alphaUcPeriod"/>
            </a:pPr>
            <a:r>
              <a:rPr lang="en-US" sz="1200" dirty="0" smtClean="0">
                <a:latin typeface="Verdana" pitchFamily="34" charset="0"/>
              </a:rPr>
              <a:t>8</a:t>
            </a:r>
          </a:p>
          <a:p>
            <a:pPr marL="917575" indent="-228600">
              <a:buFont typeface="+mj-lt"/>
              <a:buAutoNum type="alphaUcPeriod"/>
            </a:pPr>
            <a:endParaRPr lang="en-US" sz="1200" dirty="0" smtClean="0">
              <a:latin typeface="Verdana" pitchFamily="34" charset="0"/>
            </a:endParaRPr>
          </a:p>
          <a:p>
            <a:pPr marL="917575" indent="-228600">
              <a:buFont typeface="+mj-lt"/>
              <a:buAutoNum type="alphaUcPeriod"/>
            </a:pPr>
            <a:endParaRPr lang="en-US" sz="1200" dirty="0" smtClean="0">
              <a:latin typeface="Verdana" pitchFamily="34" charset="0"/>
            </a:endParaRPr>
          </a:p>
          <a:p>
            <a:pPr marL="917575" indent="-228600">
              <a:buFont typeface="+mj-lt"/>
              <a:buAutoNum type="alphaUcPeriod"/>
            </a:pPr>
            <a:r>
              <a:rPr lang="en-US" sz="1200" dirty="0" smtClean="0">
                <a:latin typeface="Verdana" pitchFamily="34" charset="0"/>
              </a:rPr>
              <a:t>9</a:t>
            </a:r>
          </a:p>
          <a:p>
            <a:pPr marL="917575" indent="-228600">
              <a:buFont typeface="+mj-lt"/>
              <a:buAutoNum type="alphaUcPeriod"/>
            </a:pPr>
            <a:endParaRPr lang="en-US" sz="1200" dirty="0" smtClean="0">
              <a:latin typeface="Verdana" pitchFamily="34" charset="0"/>
            </a:endParaRPr>
          </a:p>
          <a:p>
            <a:pPr marL="917575" indent="-228600">
              <a:buFont typeface="+mj-lt"/>
              <a:buAutoNum type="alphaUcPeriod"/>
            </a:pPr>
            <a:endParaRPr lang="en-US" sz="1200" dirty="0" smtClean="0">
              <a:latin typeface="Verdana" pitchFamily="34" charset="0"/>
            </a:endParaRPr>
          </a:p>
          <a:p>
            <a:pPr marL="917575" indent="-228600">
              <a:buFont typeface="+mj-lt"/>
              <a:buAutoNum type="alphaUcPeriod"/>
            </a:pPr>
            <a:r>
              <a:rPr lang="en-US" sz="1200" dirty="0" smtClean="0">
                <a:latin typeface="Verdana" pitchFamily="34" charset="0"/>
              </a:rPr>
              <a:t>12</a:t>
            </a:r>
            <a:endParaRPr lang="en-US" sz="1200" dirty="0">
              <a:latin typeface="Verdana" pitchFamily="34" charset="0"/>
            </a:endParaRPr>
          </a:p>
        </p:txBody>
      </p:sp>
      <p:sp>
        <p:nvSpPr>
          <p:cNvPr id="9" name="TextBox 8"/>
          <p:cNvSpPr txBox="1"/>
          <p:nvPr/>
        </p:nvSpPr>
        <p:spPr>
          <a:xfrm>
            <a:off x="609600" y="7010400"/>
            <a:ext cx="4191000" cy="200055"/>
          </a:xfrm>
          <a:prstGeom prst="rect">
            <a:avLst/>
          </a:prstGeom>
          <a:noFill/>
        </p:spPr>
        <p:txBody>
          <a:bodyPr wrap="square" rtlCol="0">
            <a:spAutoFit/>
          </a:bodyPr>
          <a:lstStyle/>
          <a:p>
            <a:r>
              <a:rPr lang="en-US" sz="700" dirty="0" smtClean="0">
                <a:latin typeface="Verdana" pitchFamily="34" charset="0"/>
              </a:rPr>
              <a:t>Sample Practice Tests Ohio 2006 (ODE Standard 4.1.6</a:t>
            </a:r>
            <a:endParaRPr lang="en-US" sz="700" dirty="0">
              <a:latin typeface="Verdana" pitchFamily="34" charset="0"/>
            </a:endParaRPr>
          </a:p>
        </p:txBody>
      </p:sp>
      <p:sp>
        <p:nvSpPr>
          <p:cNvPr id="11" name="Rectangle 10"/>
          <p:cNvSpPr/>
          <p:nvPr/>
        </p:nvSpPr>
        <p:spPr>
          <a:xfrm>
            <a:off x="5638800" y="457200"/>
            <a:ext cx="3810000" cy="3600986"/>
          </a:xfrm>
          <a:prstGeom prst="rect">
            <a:avLst/>
          </a:prstGeom>
        </p:spPr>
        <p:txBody>
          <a:bodyPr wrap="square">
            <a:spAutoFit/>
          </a:bodyPr>
          <a:lstStyle/>
          <a:p>
            <a:pPr marL="228600" indent="-228600">
              <a:buFont typeface="+mj-lt"/>
              <a:buAutoNum type="arabicPeriod" startAt="6"/>
            </a:pPr>
            <a:r>
              <a:rPr lang="en-US" sz="1200" dirty="0" smtClean="0">
                <a:latin typeface="Verdana" pitchFamily="34" charset="0"/>
              </a:rPr>
              <a:t>The city has 57,234 adults and 66,858 children. About how many people are there in all? </a:t>
            </a:r>
          </a:p>
          <a:p>
            <a:endParaRPr lang="en-US" sz="1200" dirty="0" smtClean="0">
              <a:latin typeface="Verdana" pitchFamily="34" charset="0"/>
            </a:endParaRPr>
          </a:p>
          <a:p>
            <a:endParaRPr lang="en-US" sz="1200" dirty="0" smtClean="0">
              <a:latin typeface="Verdana" pitchFamily="34" charset="0"/>
            </a:endParaRPr>
          </a:p>
          <a:p>
            <a:r>
              <a:rPr lang="en-US" sz="1200" dirty="0" smtClean="0">
                <a:latin typeface="Verdana" pitchFamily="34" charset="0"/>
              </a:rPr>
              <a:t>Choose the best estimate</a:t>
            </a:r>
          </a:p>
          <a:p>
            <a:endParaRPr lang="en-US" sz="1200" dirty="0" smtClean="0">
              <a:latin typeface="Verdana" pitchFamily="34" charset="0"/>
            </a:endParaRPr>
          </a:p>
          <a:p>
            <a:endParaRPr lang="en-US" sz="1200" dirty="0" smtClean="0">
              <a:latin typeface="Verdana" pitchFamily="34" charset="0"/>
            </a:endParaRPr>
          </a:p>
          <a:p>
            <a:pPr marL="854075" indent="-450850">
              <a:buFont typeface="+mj-lt"/>
              <a:buAutoNum type="alphaUcPeriod"/>
            </a:pPr>
            <a:r>
              <a:rPr lang="en-US" sz="1200" dirty="0" smtClean="0">
                <a:latin typeface="Verdana" pitchFamily="34" charset="0"/>
              </a:rPr>
              <a:t>100,000</a:t>
            </a:r>
          </a:p>
          <a:p>
            <a:pPr marL="854075" indent="-450850">
              <a:buFont typeface="+mj-lt"/>
              <a:buAutoNum type="alphaUcPeriod"/>
            </a:pPr>
            <a:endParaRPr lang="en-US" sz="1200" dirty="0" smtClean="0">
              <a:latin typeface="Verdana" pitchFamily="34" charset="0"/>
            </a:endParaRPr>
          </a:p>
          <a:p>
            <a:pPr marL="854075" indent="-450850">
              <a:buFont typeface="+mj-lt"/>
              <a:buAutoNum type="alphaUcPeriod"/>
            </a:pPr>
            <a:endParaRPr lang="en-US" sz="1200" dirty="0" smtClean="0">
              <a:latin typeface="Verdana" pitchFamily="34" charset="0"/>
            </a:endParaRPr>
          </a:p>
          <a:p>
            <a:pPr marL="854075" indent="-450850">
              <a:buFont typeface="+mj-lt"/>
              <a:buAutoNum type="alphaUcPeriod"/>
            </a:pPr>
            <a:r>
              <a:rPr lang="en-US" sz="1200" dirty="0" smtClean="0">
                <a:latin typeface="Verdana" pitchFamily="34" charset="0"/>
              </a:rPr>
              <a:t>124,000</a:t>
            </a:r>
          </a:p>
          <a:p>
            <a:pPr marL="854075" indent="-450850">
              <a:buFont typeface="+mj-lt"/>
              <a:buAutoNum type="alphaUcPeriod"/>
            </a:pPr>
            <a:endParaRPr lang="en-US" sz="1200" dirty="0" smtClean="0">
              <a:latin typeface="Verdana" pitchFamily="34" charset="0"/>
            </a:endParaRPr>
          </a:p>
          <a:p>
            <a:pPr marL="854075" indent="-450850">
              <a:buFont typeface="+mj-lt"/>
              <a:buAutoNum type="alphaUcPeriod"/>
            </a:pPr>
            <a:endParaRPr lang="en-US" sz="1200" dirty="0" smtClean="0">
              <a:latin typeface="Verdana" pitchFamily="34" charset="0"/>
            </a:endParaRPr>
          </a:p>
          <a:p>
            <a:pPr marL="854075" indent="-450850">
              <a:buFont typeface="+mj-lt"/>
              <a:buAutoNum type="alphaUcPeriod"/>
            </a:pPr>
            <a:r>
              <a:rPr lang="en-US" sz="1200" dirty="0" smtClean="0">
                <a:latin typeface="Verdana" pitchFamily="34" charset="0"/>
              </a:rPr>
              <a:t>125,000</a:t>
            </a:r>
          </a:p>
          <a:p>
            <a:pPr marL="854075" indent="-450850">
              <a:buFont typeface="+mj-lt"/>
              <a:buAutoNum type="alphaUcPeriod"/>
            </a:pPr>
            <a:endParaRPr lang="en-US" sz="1200" dirty="0" smtClean="0">
              <a:latin typeface="Verdana" pitchFamily="34" charset="0"/>
            </a:endParaRPr>
          </a:p>
          <a:p>
            <a:pPr marL="854075" indent="-450850">
              <a:buFont typeface="+mj-lt"/>
              <a:buAutoNum type="alphaUcPeriod"/>
            </a:pPr>
            <a:endParaRPr lang="en-US" sz="1200" dirty="0" smtClean="0">
              <a:latin typeface="Verdana" pitchFamily="34" charset="0"/>
            </a:endParaRPr>
          </a:p>
          <a:p>
            <a:pPr marL="854075" indent="-450850">
              <a:buFont typeface="+mj-lt"/>
              <a:buAutoNum type="alphaUcPeriod"/>
            </a:pPr>
            <a:r>
              <a:rPr lang="en-US" sz="1200" dirty="0" smtClean="0">
                <a:latin typeface="Verdana" pitchFamily="34" charset="0"/>
              </a:rPr>
              <a:t>70,000</a:t>
            </a:r>
          </a:p>
          <a:p>
            <a:endParaRPr lang="en-US" sz="1200" dirty="0">
              <a:latin typeface="Verdan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1974</TotalTime>
  <Words>940</Words>
  <Application>Microsoft Office PowerPoint</Application>
  <PresentationFormat>Custom</PresentationFormat>
  <Paragraphs>313</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407</cp:revision>
  <dcterms:created xsi:type="dcterms:W3CDTF">2010-03-15T16:13:22Z</dcterms:created>
  <dcterms:modified xsi:type="dcterms:W3CDTF">2012-01-25T02:17:38Z</dcterms:modified>
</cp:coreProperties>
</file>