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05" autoAdjust="0"/>
    <p:restoredTop sz="94609" autoAdjust="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219200"/>
            <a:ext cx="4038600" cy="646331"/>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Fractions &amp; Fraction Equivalents</a:t>
            </a:r>
          </a:p>
          <a:p>
            <a:pPr algn="ctr" defTabSz="1017588">
              <a:defRPr/>
            </a:pPr>
            <a:r>
              <a:rPr lang="en-US" sz="1000" b="1" i="1" dirty="0" smtClean="0">
                <a:effectLst>
                  <a:outerShdw blurRad="38100" dist="38100" dir="2700000" algn="tl">
                    <a:srgbClr val="C0C0C0"/>
                  </a:outerShdw>
                </a:effectLst>
                <a:latin typeface="Verdana" pitchFamily="34" charset="0"/>
              </a:rPr>
              <a:t>(compare and order whole numbers, fractions and decimals)</a:t>
            </a: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638800" y="3810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4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15000" y="257169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[4.1.4]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1976735"/>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#2</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914400" y="142869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[4.1.4</a:t>
            </a:r>
            <a:endParaRPr lang="en-US" sz="1000" dirty="0" smtClean="0">
              <a:effectLst>
                <a:outerShdw blurRad="38100" dist="38100" dir="2700000" algn="tl">
                  <a:srgbClr val="000000">
                    <a:alpha val="43137"/>
                  </a:srgbClr>
                </a:outerShdw>
              </a:effectLst>
              <a:latin typeface="Verdana" pitchFamily="34" charset="0"/>
            </a:endParaRPr>
          </a:p>
        </p:txBody>
      </p:sp>
      <p:sp>
        <p:nvSpPr>
          <p:cNvPr id="16" name="TextBox 15"/>
          <p:cNvSpPr txBox="1"/>
          <p:nvPr/>
        </p:nvSpPr>
        <p:spPr>
          <a:xfrm>
            <a:off x="609600" y="3169384"/>
            <a:ext cx="4343400" cy="1938992"/>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 </a:t>
            </a:r>
            <a:endParaRPr lang="en-US" sz="1000" b="1" dirty="0" smtClean="0">
              <a:effectLst>
                <a:outerShdw blurRad="38100" dist="38100" dir="2700000" algn="tl">
                  <a:srgbClr val="000000">
                    <a:alpha val="43137"/>
                  </a:srgbClr>
                </a:outerShdw>
              </a:effectLst>
              <a:latin typeface="Verdana" pitchFamily="34" charset="0"/>
            </a:endParaRPr>
          </a:p>
          <a:p>
            <a:endParaRPr lang="en-US" sz="1000"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4.1.4</a:t>
            </a:r>
          </a:p>
          <a:p>
            <a:endParaRPr lang="en-US" sz="1000" b="1" u="sng" dirty="0" smtClean="0">
              <a:effectLst>
                <a:outerShdw blurRad="38100" dist="38100" dir="2700000" algn="tl">
                  <a:srgbClr val="000000">
                    <a:alpha val="43137"/>
                  </a:srgbClr>
                </a:outerShdw>
              </a:effectLst>
              <a:latin typeface="Verdana" pitchFamily="34" charset="0"/>
            </a:endParaRPr>
          </a:p>
          <a:p>
            <a:pPr marL="466725"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What are comparison words - Greater, less and equal and their symbols?</a:t>
            </a:r>
          </a:p>
          <a:p>
            <a:pPr marL="466725" indent="-228600">
              <a:buFont typeface="+mj-lt"/>
              <a:buAutoNum type="arabicPeriod"/>
            </a:pPr>
            <a:endParaRPr lang="en-US" sz="1000" dirty="0" smtClean="0">
              <a:effectLst>
                <a:outerShdw blurRad="38100" dist="38100" dir="2700000" algn="tl">
                  <a:srgbClr val="000000">
                    <a:alpha val="43137"/>
                  </a:srgbClr>
                </a:outerShdw>
              </a:effectLst>
              <a:latin typeface="Verdana" pitchFamily="34" charset="0"/>
            </a:endParaRPr>
          </a:p>
          <a:p>
            <a:pPr marL="466725"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Identify place value to order decimals.</a:t>
            </a:r>
          </a:p>
          <a:p>
            <a:pPr marL="466725" indent="-228600">
              <a:buFont typeface="+mj-lt"/>
              <a:buAutoNum type="arabicPeriod"/>
            </a:pPr>
            <a:endParaRPr lang="en-US" sz="1000" dirty="0" smtClean="0">
              <a:effectLst>
                <a:outerShdw blurRad="38100" dist="38100" dir="2700000" algn="tl">
                  <a:srgbClr val="000000">
                    <a:alpha val="43137"/>
                  </a:srgbClr>
                </a:outerShdw>
              </a:effectLst>
              <a:latin typeface="Verdana" pitchFamily="34" charset="0"/>
            </a:endParaRPr>
          </a:p>
          <a:p>
            <a:pPr marL="466725"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Identify fraction values from least to greatest, etc….</a:t>
            </a:r>
            <a:endParaRPr lang="en-US" sz="1000" dirty="0" smtClean="0">
              <a:latin typeface="Verdana" pitchFamily="34" charset="0"/>
            </a:endParaRPr>
          </a:p>
          <a:p>
            <a:pPr marL="228600" indent="-228600">
              <a:buFont typeface="+mj-lt"/>
              <a:buAutoNum type="arabicPeriod"/>
            </a:pPr>
            <a:endParaRPr lang="en-US" sz="1000" dirty="0" smtClean="0">
              <a:latin typeface="Verdana" pitchFamily="34" charset="0"/>
            </a:endParaRPr>
          </a:p>
        </p:txBody>
      </p:sp>
      <p:sp>
        <p:nvSpPr>
          <p:cNvPr id="18" name="TextBox 17"/>
          <p:cNvSpPr txBox="1"/>
          <p:nvPr/>
        </p:nvSpPr>
        <p:spPr>
          <a:xfrm>
            <a:off x="457200" y="465892"/>
            <a:ext cx="4419600" cy="677108"/>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 </a:t>
            </a:r>
            <a:r>
              <a:rPr lang="en-US" sz="1200" i="1" dirty="0" smtClean="0">
                <a:latin typeface="Verdana" pitchFamily="34" charset="0"/>
              </a:rPr>
              <a:t>4</a:t>
            </a:r>
            <a:r>
              <a:rPr lang="en-US" sz="1200" i="1" baseline="30000" dirty="0" smtClean="0">
                <a:latin typeface="Verdana" pitchFamily="34" charset="0"/>
              </a:rPr>
              <a:t>th</a:t>
            </a:r>
            <a:r>
              <a:rPr lang="en-US" sz="1200" i="1" dirty="0" smtClean="0">
                <a:latin typeface="Verdana" pitchFamily="34" charset="0"/>
              </a:rPr>
              <a:t> Grade all standards in 4.1 (Fractions and Fractions Equivalent) will be assessed 2010-2011.</a:t>
            </a:r>
            <a:endParaRPr lang="en-US" sz="1400" b="1" i="1" dirty="0">
              <a:effectLst>
                <a:outerShdw blurRad="38100" dist="38100" dir="2700000" algn="tl">
                  <a:srgbClr val="000000">
                    <a:alpha val="43137"/>
                  </a:srgbClr>
                </a:outerShdw>
              </a:effectLst>
              <a:latin typeface="Verdana" pitchFamily="34" charset="0"/>
            </a:endParaRPr>
          </a:p>
        </p:txBody>
      </p:sp>
      <p:graphicFrame>
        <p:nvGraphicFramePr>
          <p:cNvPr id="17" name="Table 16"/>
          <p:cNvGraphicFramePr>
            <a:graphicFrameLocks noGrp="1"/>
          </p:cNvGraphicFramePr>
          <p:nvPr/>
        </p:nvGraphicFramePr>
        <p:xfrm>
          <a:off x="5791200" y="3219154"/>
          <a:ext cx="3581400" cy="3345921"/>
        </p:xfrm>
        <a:graphic>
          <a:graphicData uri="http://schemas.openxmlformats.org/drawingml/2006/table">
            <a:tbl>
              <a:tblPr/>
              <a:tblGrid>
                <a:gridCol w="3581400"/>
              </a:tblGrid>
              <a:tr h="457200">
                <a:tc>
                  <a:txBody>
                    <a:bodyPr/>
                    <a:lstStyle/>
                    <a:p>
                      <a:r>
                        <a:rPr lang="en-US" sz="1000" b="0" u="sng" kern="1200" baseline="0" dirty="0" smtClean="0">
                          <a:solidFill>
                            <a:schemeClr val="tx1"/>
                          </a:solidFill>
                          <a:latin typeface="Verdana" pitchFamily="34" charset="0"/>
                          <a:ea typeface="+mn-ea"/>
                          <a:cs typeface="+mn-cs"/>
                        </a:rPr>
                        <a:t>4.1      Number and Operations: </a:t>
                      </a:r>
                      <a:r>
                        <a:rPr lang="en-US" sz="1000" b="0" u="none" kern="1200" baseline="0" dirty="0" smtClean="0">
                          <a:solidFill>
                            <a:schemeClr val="tx1"/>
                          </a:solidFill>
                          <a:latin typeface="Verdana" pitchFamily="34" charset="0"/>
                          <a:ea typeface="+mn-ea"/>
                          <a:cs typeface="+mn-cs"/>
                        </a:rPr>
                        <a:t>Develop an understanding of decimals, including the connections between fractions and decimals. </a:t>
                      </a:r>
                    </a:p>
                    <a:p>
                      <a:pPr algn="l" fontAlgn="t"/>
                      <a:endParaRPr lang="en-US" sz="800" b="0" i="0" u="none" strike="noStrike" dirty="0">
                        <a:solidFill>
                          <a:srgbClr val="000000"/>
                        </a:solidFill>
                        <a:latin typeface="Verdana"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algn="l" fontAlgn="t"/>
                      <a:r>
                        <a:rPr lang="en-US" sz="800" b="0" i="0" u="none" strike="noStrike" dirty="0">
                          <a:solidFill>
                            <a:srgbClr val="000000"/>
                          </a:solidFill>
                          <a:latin typeface="Verdana" pitchFamily="34" charset="0"/>
                        </a:rPr>
                        <a:t>4.1.1  Extend the base-ten system to read, write and represent decimal numbers ( to the hundredths) between 0 and 1, between 1 and 2, etc…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884">
                <a:tc>
                  <a:txBody>
                    <a:bodyPr/>
                    <a:lstStyle/>
                    <a:p>
                      <a:pPr algn="l" fontAlgn="t"/>
                      <a:r>
                        <a:rPr lang="en-US" sz="800" b="0" i="0" u="none" strike="noStrike" dirty="0">
                          <a:solidFill>
                            <a:srgbClr val="000000"/>
                          </a:solidFill>
                          <a:latin typeface="Verdana" pitchFamily="34" charset="0"/>
                        </a:rPr>
                        <a:t>4.1.2  Use models to connect and compare equivalent fractions and decimals.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4248">
                <a:tc>
                  <a:txBody>
                    <a:bodyPr/>
                    <a:lstStyle/>
                    <a:p>
                      <a:pPr algn="l" fontAlgn="t"/>
                      <a:r>
                        <a:rPr lang="en-US" sz="800" b="0" i="0" u="none" strike="noStrike" dirty="0">
                          <a:solidFill>
                            <a:srgbClr val="000000"/>
                          </a:solidFill>
                          <a:latin typeface="Verdana" pitchFamily="34" charset="0"/>
                        </a:rPr>
                        <a:t>4.1.3  Determine decimal equivalents or approximations of common factors.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771">
                <a:tc>
                  <a:txBody>
                    <a:bodyPr/>
                    <a:lstStyle/>
                    <a:p>
                      <a:pPr algn="l" fontAlgn="t"/>
                      <a:r>
                        <a:rPr lang="en-US" sz="1200" b="1" i="0" u="none" strike="noStrike" dirty="0">
                          <a:solidFill>
                            <a:srgbClr val="000000"/>
                          </a:solidFill>
                          <a:latin typeface="Verdana" pitchFamily="34" charset="0"/>
                        </a:rPr>
                        <a:t>4.1.4  Compare and order fractions and </a:t>
                      </a:r>
                      <a:r>
                        <a:rPr lang="en-US" sz="1200" b="1" i="0" u="none" strike="noStrike" dirty="0" smtClean="0">
                          <a:solidFill>
                            <a:srgbClr val="000000"/>
                          </a:solidFill>
                          <a:latin typeface="Verdana" pitchFamily="34" charset="0"/>
                        </a:rPr>
                        <a:t>  decimals</a:t>
                      </a:r>
                      <a:r>
                        <a:rPr lang="en-US" sz="1200" b="1" i="0" u="none" strike="noStrike" dirty="0">
                          <a:solidFill>
                            <a:srgbClr val="000000"/>
                          </a:solidFill>
                          <a:latin typeface="Verdana" pitchFamily="34"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7930">
                <a:tc>
                  <a:txBody>
                    <a:bodyPr/>
                    <a:lstStyle/>
                    <a:p>
                      <a:pPr algn="l" fontAlgn="t"/>
                      <a:r>
                        <a:rPr lang="en-US" sz="800" b="0" i="0" u="none" strike="noStrike" dirty="0">
                          <a:solidFill>
                            <a:srgbClr val="000000"/>
                          </a:solidFill>
                          <a:latin typeface="Verdana" pitchFamily="34" charset="0"/>
                        </a:rPr>
                        <a:t>4.1.5  Estimate decimal or fractional amounts in problem solving.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043">
                <a:tc>
                  <a:txBody>
                    <a:bodyPr/>
                    <a:lstStyle/>
                    <a:p>
                      <a:pPr algn="l" fontAlgn="t"/>
                      <a:r>
                        <a:rPr lang="en-US" sz="700" b="0" i="0" u="none" strike="noStrike" dirty="0">
                          <a:solidFill>
                            <a:srgbClr val="000000"/>
                          </a:solidFill>
                          <a:latin typeface="Verdana" pitchFamily="34" charset="0"/>
                        </a:rPr>
                        <a:t>4.1.6   Represent money amounts to $10.00 dollars and cents, and apply to situations involving purchasing ability and making change.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533400" y="60198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
        <p:nvSpPr>
          <p:cNvPr id="19" name="Rectangle 18"/>
          <p:cNvSpPr/>
          <p:nvPr/>
        </p:nvSpPr>
        <p:spPr>
          <a:xfrm>
            <a:off x="838200" y="2219980"/>
            <a:ext cx="3352800" cy="523220"/>
          </a:xfrm>
          <a:prstGeom prst="rect">
            <a:avLst/>
          </a:prstGeom>
          <a:ln>
            <a:solidFill>
              <a:schemeClr val="tx1"/>
            </a:solidFill>
          </a:ln>
        </p:spPr>
        <p:txBody>
          <a:bodyPr wrap="square">
            <a:spAutoFit/>
          </a:bodyPr>
          <a:lstStyle/>
          <a:p>
            <a:pPr fontAlgn="t"/>
            <a:r>
              <a:rPr lang="en-US" sz="1400" b="1" dirty="0" smtClean="0">
                <a:solidFill>
                  <a:srgbClr val="000000"/>
                </a:solidFill>
                <a:effectLst>
                  <a:outerShdw blurRad="38100" dist="38100" dir="2700000" algn="tl">
                    <a:srgbClr val="000000">
                      <a:alpha val="43137"/>
                    </a:srgbClr>
                  </a:outerShdw>
                </a:effectLst>
                <a:latin typeface="Calibri"/>
              </a:rPr>
              <a:t>4.1.4  Compare and order fractions and   decimals.</a:t>
            </a:r>
            <a:endParaRPr lang="en-US" sz="1400" b="1" dirty="0">
              <a:solidFill>
                <a:srgbClr val="000000"/>
              </a:solidFill>
              <a:effectLst>
                <a:outerShdw blurRad="38100" dist="38100" dir="2700000" algn="tl">
                  <a:srgbClr val="000000">
                    <a:alpha val="43137"/>
                  </a:srgbClr>
                </a:outerShdw>
              </a:effectLst>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845624" y="5228272"/>
            <a:ext cx="3526975" cy="14773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32" name="TextBox 31"/>
          <p:cNvSpPr txBox="1"/>
          <p:nvPr/>
        </p:nvSpPr>
        <p:spPr>
          <a:xfrm>
            <a:off x="5715000" y="7010400"/>
            <a:ext cx="1752600" cy="415498"/>
          </a:xfrm>
          <a:prstGeom prst="rect">
            <a:avLst/>
          </a:prstGeom>
          <a:noFill/>
        </p:spPr>
        <p:txBody>
          <a:bodyPr wrap="square" rtlCol="0">
            <a:spAutoFit/>
          </a:bodyPr>
          <a:lstStyle/>
          <a:p>
            <a:r>
              <a:rPr lang="en-US" sz="700" dirty="0" smtClean="0">
                <a:latin typeface="Verdana" pitchFamily="34" charset="0"/>
              </a:rPr>
              <a:t>Ohio State Dept. of Ed. Released Practice Tests</a:t>
            </a:r>
          </a:p>
          <a:p>
            <a:r>
              <a:rPr lang="en-US" sz="700" dirty="0" smtClean="0">
                <a:latin typeface="Verdana" pitchFamily="34" charset="0"/>
              </a:rPr>
              <a:t>(ODE Standard 4.1.4)</a:t>
            </a:r>
            <a:endParaRPr lang="en-US" sz="700" dirty="0">
              <a:latin typeface="Verdana" pitchFamily="34" charset="0"/>
            </a:endParaRPr>
          </a:p>
        </p:txBody>
      </p:sp>
      <p:sp>
        <p:nvSpPr>
          <p:cNvPr id="12" name="TextBox 11"/>
          <p:cNvSpPr txBox="1"/>
          <p:nvPr/>
        </p:nvSpPr>
        <p:spPr>
          <a:xfrm>
            <a:off x="609600" y="5228272"/>
            <a:ext cx="3505200" cy="14773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5" name="TextBox 14"/>
          <p:cNvSpPr txBox="1"/>
          <p:nvPr/>
        </p:nvSpPr>
        <p:spPr>
          <a:xfrm>
            <a:off x="838200" y="7010400"/>
            <a:ext cx="2209800" cy="307777"/>
          </a:xfrm>
          <a:prstGeom prst="rect">
            <a:avLst/>
          </a:prstGeom>
          <a:noFill/>
        </p:spPr>
        <p:txBody>
          <a:bodyPr wrap="square" rtlCol="0">
            <a:spAutoFit/>
          </a:bodyPr>
          <a:lstStyle/>
          <a:p>
            <a:r>
              <a:rPr lang="en-US" sz="700" dirty="0" smtClean="0">
                <a:latin typeface="Verdana" pitchFamily="34" charset="0"/>
              </a:rPr>
              <a:t>Oregon State Released Test Sample 2004-2008 (ODE Standard 4.1.4)</a:t>
            </a:r>
            <a:endParaRPr lang="en-US" sz="700" dirty="0">
              <a:latin typeface="Verdana" pitchFamily="34" charset="0"/>
            </a:endParaRPr>
          </a:p>
        </p:txBody>
      </p:sp>
      <p:sp>
        <p:nvSpPr>
          <p:cNvPr id="16" name="Rectangle 15"/>
          <p:cNvSpPr/>
          <p:nvPr/>
        </p:nvSpPr>
        <p:spPr>
          <a:xfrm>
            <a:off x="457200" y="457200"/>
            <a:ext cx="4343400" cy="3416320"/>
          </a:xfrm>
          <a:prstGeom prst="rect">
            <a:avLst/>
          </a:prstGeom>
        </p:spPr>
        <p:txBody>
          <a:bodyPr wrap="square">
            <a:spAutoFit/>
          </a:bodyPr>
          <a:lstStyle/>
          <a:p>
            <a:pPr marL="342900" indent="-342900">
              <a:buFont typeface="+mj-lt"/>
              <a:buAutoNum type="arabicPeriod"/>
            </a:pPr>
            <a:r>
              <a:rPr lang="en-US" sz="1200" dirty="0" smtClean="0">
                <a:latin typeface="Verdana" pitchFamily="34" charset="0"/>
              </a:rPr>
              <a:t>Find the missing number in the pattern.</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algn="ctr"/>
            <a:r>
              <a:rPr lang="en-US" sz="1200" b="1" dirty="0" smtClean="0">
                <a:latin typeface="Verdana" pitchFamily="34" charset="0"/>
              </a:rPr>
              <a:t>2.6, 5.2, ___, 20.8</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746125" indent="-342900">
              <a:buFont typeface="+mj-lt"/>
              <a:buAutoNum type="alphaUcPeriod"/>
            </a:pPr>
            <a:r>
              <a:rPr lang="en-US" sz="1200" dirty="0" smtClean="0">
                <a:latin typeface="Verdana" pitchFamily="34" charset="0"/>
              </a:rPr>
              <a:t>7.8</a:t>
            </a:r>
          </a:p>
          <a:p>
            <a:pPr marL="746125" indent="-342900">
              <a:buFont typeface="+mj-lt"/>
              <a:buAutoNum type="alphaUcPeriod"/>
            </a:pPr>
            <a:endParaRPr lang="en-US" sz="1200" dirty="0" smtClean="0">
              <a:latin typeface="Verdana" pitchFamily="34" charset="0"/>
            </a:endParaRPr>
          </a:p>
          <a:p>
            <a:pPr marL="746125" indent="-342900">
              <a:buFont typeface="+mj-lt"/>
              <a:buAutoNum type="alphaUcPeriod"/>
            </a:pPr>
            <a:endParaRPr lang="en-US" sz="1200" dirty="0" smtClean="0">
              <a:latin typeface="Verdana" pitchFamily="34" charset="0"/>
            </a:endParaRPr>
          </a:p>
          <a:p>
            <a:pPr marL="746125" indent="-342900">
              <a:buFont typeface="+mj-lt"/>
              <a:buAutoNum type="alphaUcPeriod"/>
            </a:pPr>
            <a:r>
              <a:rPr lang="en-US" sz="1200" dirty="0" smtClean="0">
                <a:latin typeface="Verdana" pitchFamily="34" charset="0"/>
              </a:rPr>
              <a:t>10.4</a:t>
            </a:r>
          </a:p>
          <a:p>
            <a:pPr marL="746125" indent="-342900">
              <a:buFont typeface="+mj-lt"/>
              <a:buAutoNum type="alphaUcPeriod"/>
            </a:pPr>
            <a:endParaRPr lang="en-US" sz="1200" dirty="0" smtClean="0">
              <a:latin typeface="Verdana" pitchFamily="34" charset="0"/>
            </a:endParaRPr>
          </a:p>
          <a:p>
            <a:pPr marL="746125" indent="-342900">
              <a:buFont typeface="+mj-lt"/>
              <a:buAutoNum type="alphaUcPeriod"/>
            </a:pPr>
            <a:endParaRPr lang="en-US" sz="1200" dirty="0" smtClean="0">
              <a:latin typeface="Verdana" pitchFamily="34" charset="0"/>
            </a:endParaRPr>
          </a:p>
          <a:p>
            <a:pPr marL="746125" indent="-342900">
              <a:buFont typeface="+mj-lt"/>
              <a:buAutoNum type="alphaUcPeriod"/>
            </a:pPr>
            <a:r>
              <a:rPr lang="en-US" sz="1200" dirty="0" smtClean="0">
                <a:latin typeface="Verdana" pitchFamily="34" charset="0"/>
              </a:rPr>
              <a:t>13.0</a:t>
            </a:r>
          </a:p>
          <a:p>
            <a:pPr marL="746125" indent="-342900">
              <a:buFont typeface="+mj-lt"/>
              <a:buAutoNum type="alphaUcPeriod"/>
            </a:pPr>
            <a:endParaRPr lang="en-US" sz="1200" dirty="0" smtClean="0">
              <a:latin typeface="Verdana" pitchFamily="34" charset="0"/>
            </a:endParaRPr>
          </a:p>
          <a:p>
            <a:pPr marL="746125" indent="-342900">
              <a:buFont typeface="+mj-lt"/>
              <a:buAutoNum type="alphaUcPeriod"/>
            </a:pPr>
            <a:endParaRPr lang="en-US" sz="1200" dirty="0" smtClean="0">
              <a:latin typeface="Verdana" pitchFamily="34" charset="0"/>
            </a:endParaRPr>
          </a:p>
          <a:p>
            <a:pPr marL="746125" indent="-342900">
              <a:buFont typeface="+mj-lt"/>
              <a:buAutoNum type="alphaUcPeriod"/>
            </a:pPr>
            <a:r>
              <a:rPr lang="en-US" sz="1200" dirty="0" smtClean="0">
                <a:latin typeface="Verdana" pitchFamily="34" charset="0"/>
              </a:rPr>
              <a:t>15.6</a:t>
            </a:r>
            <a:endParaRPr lang="en-US" sz="1200" dirty="0">
              <a:latin typeface="Verdana" pitchFamily="34" charset="0"/>
            </a:endParaRPr>
          </a:p>
        </p:txBody>
      </p:sp>
      <p:sp>
        <p:nvSpPr>
          <p:cNvPr id="9" name="Rectangle 8"/>
          <p:cNvSpPr/>
          <p:nvPr/>
        </p:nvSpPr>
        <p:spPr>
          <a:xfrm>
            <a:off x="5791200" y="609600"/>
            <a:ext cx="3505200" cy="2677656"/>
          </a:xfrm>
          <a:prstGeom prst="rect">
            <a:avLst/>
          </a:prstGeom>
        </p:spPr>
        <p:txBody>
          <a:bodyPr wrap="square">
            <a:spAutoFit/>
          </a:bodyPr>
          <a:lstStyle/>
          <a:p>
            <a:pPr marL="406400" indent="-406400">
              <a:buFont typeface="+mj-lt"/>
              <a:buAutoNum type="arabicPeriod" startAt="10"/>
            </a:pPr>
            <a:r>
              <a:rPr lang="en-US" sz="1200" dirty="0" smtClean="0">
                <a:latin typeface="Verdana" pitchFamily="34" charset="0"/>
              </a:rPr>
              <a:t>Which is the same as 480,072?</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514350" indent="-347663">
              <a:buFont typeface="+mj-lt"/>
              <a:buAutoNum type="alphaUcPeriod"/>
            </a:pPr>
            <a:r>
              <a:rPr lang="en-US" sz="1200" dirty="0" smtClean="0">
                <a:latin typeface="Verdana" pitchFamily="34" charset="0"/>
              </a:rPr>
              <a:t>400 + 80 + 70 + 2</a:t>
            </a:r>
          </a:p>
          <a:p>
            <a:pPr marL="514350" indent="-347663">
              <a:buFont typeface="+mj-lt"/>
              <a:buAutoNum type="alphaUcPeriod"/>
            </a:pPr>
            <a:endParaRPr lang="en-US" sz="1200" dirty="0" smtClean="0">
              <a:latin typeface="Verdana" pitchFamily="34" charset="0"/>
            </a:endParaRPr>
          </a:p>
          <a:p>
            <a:pPr marL="514350" indent="-347663">
              <a:buFont typeface="+mj-lt"/>
              <a:buAutoNum type="alphaUcPeriod"/>
            </a:pPr>
            <a:endParaRPr lang="en-US" sz="1200" dirty="0" smtClean="0">
              <a:latin typeface="Verdana" pitchFamily="34" charset="0"/>
            </a:endParaRPr>
          </a:p>
          <a:p>
            <a:pPr marL="514350" indent="-347663">
              <a:buFont typeface="+mj-lt"/>
              <a:buAutoNum type="alphaUcPeriod"/>
            </a:pPr>
            <a:r>
              <a:rPr lang="en-US" sz="1200" dirty="0" smtClean="0">
                <a:latin typeface="Verdana" pitchFamily="34" charset="0"/>
              </a:rPr>
              <a:t>4,000 + 80 + 700 + 2</a:t>
            </a:r>
          </a:p>
          <a:p>
            <a:pPr marL="514350" indent="-347663">
              <a:buFont typeface="+mj-lt"/>
              <a:buAutoNum type="alphaUcPeriod"/>
            </a:pPr>
            <a:endParaRPr lang="en-US" sz="1200" dirty="0" smtClean="0">
              <a:latin typeface="Verdana" pitchFamily="34" charset="0"/>
            </a:endParaRPr>
          </a:p>
          <a:p>
            <a:pPr marL="514350" indent="-347663">
              <a:buFont typeface="+mj-lt"/>
              <a:buAutoNum type="alphaUcPeriod"/>
            </a:pPr>
            <a:endParaRPr lang="en-US" sz="1200" dirty="0" smtClean="0">
              <a:latin typeface="Verdana" pitchFamily="34" charset="0"/>
            </a:endParaRPr>
          </a:p>
          <a:p>
            <a:pPr marL="514350" indent="-347663">
              <a:buFont typeface="+mj-lt"/>
              <a:buAutoNum type="alphaUcPeriod"/>
            </a:pPr>
            <a:r>
              <a:rPr lang="en-US" sz="1200" dirty="0" smtClean="0">
                <a:latin typeface="Verdana" pitchFamily="34" charset="0"/>
              </a:rPr>
              <a:t>40,000 + 80,000 + 70 + 2</a:t>
            </a:r>
          </a:p>
          <a:p>
            <a:pPr marL="514350" indent="-347663">
              <a:buFont typeface="+mj-lt"/>
              <a:buAutoNum type="alphaUcPeriod"/>
            </a:pPr>
            <a:endParaRPr lang="en-US" sz="1200" dirty="0" smtClean="0">
              <a:latin typeface="Verdana" pitchFamily="34" charset="0"/>
            </a:endParaRPr>
          </a:p>
          <a:p>
            <a:pPr marL="514350" indent="-347663">
              <a:buFont typeface="+mj-lt"/>
              <a:buAutoNum type="alphaUcPeriod"/>
            </a:pPr>
            <a:endParaRPr lang="en-US" sz="1200" dirty="0" smtClean="0">
              <a:latin typeface="Verdana" pitchFamily="34" charset="0"/>
            </a:endParaRPr>
          </a:p>
          <a:p>
            <a:pPr marL="514350" indent="-347663">
              <a:buFont typeface="+mj-lt"/>
              <a:buAutoNum type="alphaUcPeriod"/>
            </a:pPr>
            <a:r>
              <a:rPr lang="en-US" sz="1200" dirty="0" smtClean="0">
                <a:latin typeface="Verdana" pitchFamily="34" charset="0"/>
              </a:rPr>
              <a:t>400,000 + 80,000 + 70 + 2</a:t>
            </a:r>
            <a:endParaRPr lang="en-US" sz="1200"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35" name="TextBox 34"/>
          <p:cNvSpPr txBox="1"/>
          <p:nvPr/>
        </p:nvSpPr>
        <p:spPr>
          <a:xfrm>
            <a:off x="685800" y="5181600"/>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2" name="TextBox 11"/>
          <p:cNvSpPr txBox="1"/>
          <p:nvPr/>
        </p:nvSpPr>
        <p:spPr>
          <a:xfrm>
            <a:off x="5867400" y="7010400"/>
            <a:ext cx="1981200" cy="307777"/>
          </a:xfrm>
          <a:prstGeom prst="rect">
            <a:avLst/>
          </a:prstGeom>
          <a:noFill/>
        </p:spPr>
        <p:txBody>
          <a:bodyPr wrap="square" rtlCol="0">
            <a:spAutoFit/>
          </a:bodyPr>
          <a:lstStyle/>
          <a:p>
            <a:r>
              <a:rPr lang="en-US" sz="700" dirty="0" smtClean="0">
                <a:latin typeface="Verdana" pitchFamily="34" charset="0"/>
              </a:rPr>
              <a:t>Sample Practice Questions 2006</a:t>
            </a:r>
          </a:p>
          <a:p>
            <a:r>
              <a:rPr lang="en-US" sz="700" dirty="0" smtClean="0">
                <a:latin typeface="Verdana" pitchFamily="34" charset="0"/>
              </a:rPr>
              <a:t>Ohio State Dept. (ODE Standard 4.1.4)</a:t>
            </a:r>
            <a:endParaRPr lang="en-US" sz="700" dirty="0">
              <a:latin typeface="Verdana" pitchFamily="34" charset="0"/>
            </a:endParaRPr>
          </a:p>
        </p:txBody>
      </p:sp>
      <p:sp>
        <p:nvSpPr>
          <p:cNvPr id="14" name="Rectangle 13"/>
          <p:cNvSpPr/>
          <p:nvPr/>
        </p:nvSpPr>
        <p:spPr>
          <a:xfrm>
            <a:off x="685800" y="457200"/>
            <a:ext cx="3810000" cy="3231654"/>
          </a:xfrm>
          <a:prstGeom prst="rect">
            <a:avLst/>
          </a:prstGeom>
        </p:spPr>
        <p:txBody>
          <a:bodyPr wrap="square">
            <a:spAutoFit/>
          </a:bodyPr>
          <a:lstStyle/>
          <a:p>
            <a:pPr marL="228600" indent="-228600">
              <a:buFont typeface="+mj-lt"/>
              <a:buAutoNum type="arabicPeriod" startAt="9"/>
            </a:pPr>
            <a:r>
              <a:rPr lang="en-US" sz="1200" dirty="0" smtClean="0">
                <a:latin typeface="Verdana" pitchFamily="34" charset="0"/>
              </a:rPr>
              <a:t>What comes next?</a:t>
            </a:r>
          </a:p>
          <a:p>
            <a:endParaRPr lang="en-US" sz="1200" dirty="0" smtClean="0">
              <a:latin typeface="Verdana" pitchFamily="34" charset="0"/>
            </a:endParaRPr>
          </a:p>
          <a:p>
            <a:endParaRPr lang="en-US" sz="1200" dirty="0" smtClean="0">
              <a:latin typeface="Verdana" pitchFamily="34" charset="0"/>
            </a:endParaRPr>
          </a:p>
          <a:p>
            <a:pPr algn="ctr"/>
            <a:r>
              <a:rPr lang="en-US" sz="1200" b="1" dirty="0" smtClean="0">
                <a:latin typeface="Verdana" pitchFamily="34" charset="0"/>
              </a:rPr>
              <a:t>1.30, 1.40, 1.60, 1.90, _____</a:t>
            </a:r>
          </a:p>
          <a:p>
            <a:pPr algn="ctr"/>
            <a:endParaRPr lang="en-US" sz="1200" b="1" dirty="0" smtClean="0">
              <a:latin typeface="Verdana" pitchFamily="34" charset="0"/>
            </a:endParaRPr>
          </a:p>
          <a:p>
            <a:pPr algn="ctr"/>
            <a:endParaRPr lang="en-US" sz="1200" b="1" dirty="0" smtClean="0">
              <a:latin typeface="Verdana" pitchFamily="34" charset="0"/>
            </a:endParaRPr>
          </a:p>
          <a:p>
            <a:pPr algn="ctr"/>
            <a:endParaRPr lang="en-US" sz="1200" b="1" dirty="0" smtClean="0">
              <a:latin typeface="Verdana" pitchFamily="34" charset="0"/>
            </a:endParaRPr>
          </a:p>
          <a:p>
            <a:pPr marL="573088" indent="-347663">
              <a:buFont typeface="+mj-lt"/>
              <a:buAutoNum type="alphaUcPeriod"/>
            </a:pPr>
            <a:r>
              <a:rPr lang="en-US" sz="1200" dirty="0" smtClean="0">
                <a:latin typeface="Verdana" pitchFamily="34" charset="0"/>
              </a:rPr>
              <a:t>2.00 </a:t>
            </a: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2.20 </a:t>
            </a: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2.30</a:t>
            </a: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endParaRPr lang="en-US" sz="1200" dirty="0" smtClean="0">
              <a:latin typeface="Verdana" pitchFamily="34" charset="0"/>
            </a:endParaRPr>
          </a:p>
          <a:p>
            <a:pPr marL="573088" indent="-347663">
              <a:buFont typeface="+mj-lt"/>
              <a:buAutoNum type="alphaUcPeriod"/>
            </a:pPr>
            <a:r>
              <a:rPr lang="en-US" sz="1200" dirty="0" smtClean="0">
                <a:latin typeface="Verdana" pitchFamily="34" charset="0"/>
              </a:rPr>
              <a:t>2.50</a:t>
            </a:r>
            <a:endParaRPr lang="en-US" sz="1200" dirty="0">
              <a:latin typeface="Verdana" pitchFamily="34" charset="0"/>
            </a:endParaRPr>
          </a:p>
        </p:txBody>
      </p:sp>
      <p:sp>
        <p:nvSpPr>
          <p:cNvPr id="15" name="TextBox 14"/>
          <p:cNvSpPr txBox="1"/>
          <p:nvPr/>
        </p:nvSpPr>
        <p:spPr>
          <a:xfrm>
            <a:off x="685800" y="7010400"/>
            <a:ext cx="2209800" cy="307777"/>
          </a:xfrm>
          <a:prstGeom prst="rect">
            <a:avLst/>
          </a:prstGeom>
          <a:noFill/>
        </p:spPr>
        <p:txBody>
          <a:bodyPr wrap="square" rtlCol="0">
            <a:spAutoFit/>
          </a:bodyPr>
          <a:lstStyle/>
          <a:p>
            <a:r>
              <a:rPr lang="en-US" sz="700" dirty="0" smtClean="0">
                <a:latin typeface="Verdana" pitchFamily="34" charset="0"/>
              </a:rPr>
              <a:t>Oregon State Released Test Sample 2008-2010 (ODE Standard 4.1.4)</a:t>
            </a:r>
            <a:endParaRPr lang="en-US" sz="700" dirty="0">
              <a:latin typeface="Verdana" pitchFamily="34" charset="0"/>
            </a:endParaRPr>
          </a:p>
        </p:txBody>
      </p:sp>
      <p:sp>
        <p:nvSpPr>
          <p:cNvPr id="9" name="Rectangle 8"/>
          <p:cNvSpPr/>
          <p:nvPr/>
        </p:nvSpPr>
        <p:spPr>
          <a:xfrm>
            <a:off x="5715000" y="533400"/>
            <a:ext cx="4038600" cy="4339650"/>
          </a:xfrm>
          <a:prstGeom prst="rect">
            <a:avLst/>
          </a:prstGeom>
        </p:spPr>
        <p:txBody>
          <a:bodyPr wrap="square">
            <a:spAutoFit/>
          </a:bodyPr>
          <a:lstStyle/>
          <a:p>
            <a:pPr marL="342900" indent="-342900">
              <a:buFont typeface="+mj-lt"/>
              <a:buAutoNum type="arabicPeriod" startAt="2"/>
            </a:pPr>
            <a:r>
              <a:rPr lang="en-US" sz="1200" dirty="0" smtClean="0">
                <a:latin typeface="Verdana" pitchFamily="34" charset="0"/>
              </a:rPr>
              <a:t>The distance between three towns is shown.</a:t>
            </a:r>
          </a:p>
          <a:p>
            <a:endParaRPr lang="en-US" sz="1200" dirty="0" smtClean="0">
              <a:latin typeface="Verdana" pitchFamily="34" charset="0"/>
            </a:endParaRPr>
          </a:p>
          <a:p>
            <a:r>
              <a:rPr lang="en-US" sz="1200" dirty="0" smtClean="0">
                <a:latin typeface="Verdana" pitchFamily="34" charset="0"/>
              </a:rPr>
              <a:t>Estimate the distance from Bend </a:t>
            </a:r>
            <a:r>
              <a:rPr lang="en-US" sz="1200" smtClean="0">
                <a:latin typeface="Verdana" pitchFamily="34" charset="0"/>
              </a:rPr>
              <a:t>to Portland.</a:t>
            </a:r>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a:tabLst>
                <a:tab pos="463550" algn="l"/>
              </a:tabLst>
            </a:pPr>
            <a:r>
              <a:rPr lang="en-US" sz="1000" dirty="0" smtClean="0">
                <a:latin typeface="Verdana" pitchFamily="34" charset="0"/>
              </a:rPr>
              <a:t>	The distance between three towns is shown.</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285 miles</a:t>
            </a: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152 miles</a:t>
            </a: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185 miles</a:t>
            </a: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199 miles</a:t>
            </a:r>
          </a:p>
          <a:p>
            <a:endParaRPr lang="en-US" sz="1200" dirty="0" smtClean="0">
              <a:latin typeface="Verdana" pitchFamily="34" charset="0"/>
            </a:endParaRPr>
          </a:p>
        </p:txBody>
      </p:sp>
      <p:sp>
        <p:nvSpPr>
          <p:cNvPr id="11" name="TextBox 10"/>
          <p:cNvSpPr txBox="1"/>
          <p:nvPr/>
        </p:nvSpPr>
        <p:spPr>
          <a:xfrm>
            <a:off x="5638800" y="5242173"/>
            <a:ext cx="38862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grpSp>
        <p:nvGrpSpPr>
          <p:cNvPr id="26" name="Group 25"/>
          <p:cNvGrpSpPr/>
          <p:nvPr/>
        </p:nvGrpSpPr>
        <p:grpSpPr>
          <a:xfrm>
            <a:off x="5867400" y="1752600"/>
            <a:ext cx="3505200" cy="596444"/>
            <a:chOff x="5867400" y="1752600"/>
            <a:chExt cx="3505200" cy="596444"/>
          </a:xfrm>
        </p:grpSpPr>
        <p:cxnSp>
          <p:nvCxnSpPr>
            <p:cNvPr id="16" name="Straight Connector 15"/>
            <p:cNvCxnSpPr/>
            <p:nvPr/>
          </p:nvCxnSpPr>
          <p:spPr bwMode="auto">
            <a:xfrm>
              <a:off x="6172200" y="2057400"/>
              <a:ext cx="2971800" cy="144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5867400" y="1752600"/>
              <a:ext cx="685800" cy="215444"/>
            </a:xfrm>
            <a:prstGeom prst="rect">
              <a:avLst/>
            </a:prstGeom>
            <a:noFill/>
          </p:spPr>
          <p:txBody>
            <a:bodyPr wrap="square" rtlCol="0">
              <a:spAutoFit/>
            </a:bodyPr>
            <a:lstStyle/>
            <a:p>
              <a:r>
                <a:rPr lang="en-US" sz="800" dirty="0" smtClean="0">
                  <a:latin typeface="Verdana" pitchFamily="34" charset="0"/>
                </a:rPr>
                <a:t>Portland</a:t>
              </a:r>
              <a:endParaRPr lang="en-US" sz="800" dirty="0">
                <a:latin typeface="Verdana" pitchFamily="34" charset="0"/>
              </a:endParaRPr>
            </a:p>
          </p:txBody>
        </p:sp>
        <p:sp>
          <p:nvSpPr>
            <p:cNvPr id="18" name="TextBox 17"/>
            <p:cNvSpPr txBox="1"/>
            <p:nvPr/>
          </p:nvSpPr>
          <p:spPr>
            <a:xfrm>
              <a:off x="7772400" y="1752600"/>
              <a:ext cx="685800" cy="215444"/>
            </a:xfrm>
            <a:prstGeom prst="rect">
              <a:avLst/>
            </a:prstGeom>
            <a:noFill/>
          </p:spPr>
          <p:txBody>
            <a:bodyPr wrap="square" rtlCol="0">
              <a:spAutoFit/>
            </a:bodyPr>
            <a:lstStyle/>
            <a:p>
              <a:r>
                <a:rPr lang="en-US" sz="800" dirty="0" smtClean="0">
                  <a:latin typeface="Verdana" pitchFamily="34" charset="0"/>
                </a:rPr>
                <a:t>Madras</a:t>
              </a:r>
              <a:endParaRPr lang="en-US" sz="800" dirty="0">
                <a:latin typeface="Verdana" pitchFamily="34" charset="0"/>
              </a:endParaRPr>
            </a:p>
          </p:txBody>
        </p:sp>
        <p:sp>
          <p:nvSpPr>
            <p:cNvPr id="19" name="TextBox 18"/>
            <p:cNvSpPr txBox="1"/>
            <p:nvPr/>
          </p:nvSpPr>
          <p:spPr>
            <a:xfrm>
              <a:off x="8915400" y="1752600"/>
              <a:ext cx="457200" cy="215444"/>
            </a:xfrm>
            <a:prstGeom prst="rect">
              <a:avLst/>
            </a:prstGeom>
            <a:noFill/>
          </p:spPr>
          <p:txBody>
            <a:bodyPr wrap="square" rtlCol="0">
              <a:spAutoFit/>
            </a:bodyPr>
            <a:lstStyle/>
            <a:p>
              <a:r>
                <a:rPr lang="en-US" sz="800" dirty="0" smtClean="0">
                  <a:latin typeface="Verdana" pitchFamily="34" charset="0"/>
                </a:rPr>
                <a:t>Bend</a:t>
              </a:r>
              <a:endParaRPr lang="en-US" sz="800" dirty="0">
                <a:latin typeface="Verdana" pitchFamily="34" charset="0"/>
              </a:endParaRPr>
            </a:p>
          </p:txBody>
        </p:sp>
        <p:sp>
          <p:nvSpPr>
            <p:cNvPr id="20" name="TextBox 19"/>
            <p:cNvSpPr txBox="1"/>
            <p:nvPr/>
          </p:nvSpPr>
          <p:spPr>
            <a:xfrm>
              <a:off x="6705600" y="2133600"/>
              <a:ext cx="685800" cy="215444"/>
            </a:xfrm>
            <a:prstGeom prst="rect">
              <a:avLst/>
            </a:prstGeom>
            <a:noFill/>
          </p:spPr>
          <p:txBody>
            <a:bodyPr wrap="square" rtlCol="0">
              <a:spAutoFit/>
            </a:bodyPr>
            <a:lstStyle/>
            <a:p>
              <a:r>
                <a:rPr lang="en-US" sz="800" dirty="0" smtClean="0">
                  <a:latin typeface="Verdana" pitchFamily="34" charset="0"/>
                </a:rPr>
                <a:t>150 miles</a:t>
              </a:r>
              <a:endParaRPr lang="en-US" sz="800" dirty="0">
                <a:latin typeface="Verdana" pitchFamily="34" charset="0"/>
              </a:endParaRPr>
            </a:p>
          </p:txBody>
        </p:sp>
        <p:sp>
          <p:nvSpPr>
            <p:cNvPr id="21" name="TextBox 20"/>
            <p:cNvSpPr txBox="1"/>
            <p:nvPr/>
          </p:nvSpPr>
          <p:spPr>
            <a:xfrm>
              <a:off x="8483925" y="2133600"/>
              <a:ext cx="685800" cy="215444"/>
            </a:xfrm>
            <a:prstGeom prst="rect">
              <a:avLst/>
            </a:prstGeom>
            <a:noFill/>
          </p:spPr>
          <p:txBody>
            <a:bodyPr wrap="square" rtlCol="0">
              <a:spAutoFit/>
            </a:bodyPr>
            <a:lstStyle/>
            <a:p>
              <a:r>
                <a:rPr lang="en-US" sz="800" dirty="0" smtClean="0">
                  <a:latin typeface="Verdana" pitchFamily="34" charset="0"/>
                </a:rPr>
                <a:t>35 miles</a:t>
              </a:r>
              <a:endParaRPr lang="en-US" sz="800" dirty="0">
                <a:latin typeface="Verdana" pitchFamily="34" charset="0"/>
              </a:endParaRPr>
            </a:p>
          </p:txBody>
        </p:sp>
        <p:sp>
          <p:nvSpPr>
            <p:cNvPr id="22" name="TextBox 21"/>
            <p:cNvSpPr txBox="1"/>
            <p:nvPr/>
          </p:nvSpPr>
          <p:spPr>
            <a:xfrm>
              <a:off x="6048500" y="1857500"/>
              <a:ext cx="228600" cy="400110"/>
            </a:xfrm>
            <a:prstGeom prst="rect">
              <a:avLst/>
            </a:prstGeom>
            <a:noFill/>
          </p:spPr>
          <p:txBody>
            <a:bodyPr wrap="square" rtlCol="0">
              <a:spAutoFit/>
            </a:bodyPr>
            <a:lstStyle/>
            <a:p>
              <a:r>
                <a:rPr lang="en-US" dirty="0" smtClean="0">
                  <a:latin typeface="Calibri"/>
                </a:rPr>
                <a:t>•</a:t>
              </a:r>
              <a:endParaRPr lang="en-US" dirty="0"/>
            </a:p>
          </p:txBody>
        </p:sp>
        <p:sp>
          <p:nvSpPr>
            <p:cNvPr id="23" name="TextBox 22"/>
            <p:cNvSpPr txBox="1"/>
            <p:nvPr/>
          </p:nvSpPr>
          <p:spPr>
            <a:xfrm>
              <a:off x="8991600" y="1869375"/>
              <a:ext cx="228600" cy="400110"/>
            </a:xfrm>
            <a:prstGeom prst="rect">
              <a:avLst/>
            </a:prstGeom>
            <a:noFill/>
          </p:spPr>
          <p:txBody>
            <a:bodyPr wrap="square" rtlCol="0">
              <a:spAutoFit/>
            </a:bodyPr>
            <a:lstStyle/>
            <a:p>
              <a:r>
                <a:rPr lang="en-US" dirty="0" smtClean="0">
                  <a:latin typeface="Calibri"/>
                </a:rPr>
                <a:t>•</a:t>
              </a:r>
              <a:endParaRPr lang="en-US" dirty="0"/>
            </a:p>
          </p:txBody>
        </p:sp>
        <p:sp>
          <p:nvSpPr>
            <p:cNvPr id="24" name="TextBox 23"/>
            <p:cNvSpPr txBox="1"/>
            <p:nvPr/>
          </p:nvSpPr>
          <p:spPr>
            <a:xfrm>
              <a:off x="7924800" y="1857500"/>
              <a:ext cx="228600" cy="400110"/>
            </a:xfrm>
            <a:prstGeom prst="rect">
              <a:avLst/>
            </a:prstGeom>
            <a:noFill/>
          </p:spPr>
          <p:txBody>
            <a:bodyPr wrap="square" rtlCol="0">
              <a:spAutoFit/>
            </a:bodyPr>
            <a:lstStyle/>
            <a:p>
              <a:r>
                <a:rPr lang="en-US" dirty="0" smtClean="0">
                  <a:latin typeface="Calibri"/>
                </a:rPr>
                <a:t>•</a:t>
              </a:r>
              <a:endParaRPr lang="en-US"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5318373"/>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5360075"/>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0" name="TextBox 29"/>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Sample Practice Tests Ohio</a:t>
            </a:r>
          </a:p>
          <a:p>
            <a:r>
              <a:rPr lang="en-US" sz="700" dirty="0" smtClean="0">
                <a:latin typeface="Verdana" pitchFamily="34" charset="0"/>
              </a:rPr>
              <a:t>2006 (ODE Standard 4.1.4</a:t>
            </a:r>
            <a:endParaRPr lang="en-US" sz="700" dirty="0">
              <a:latin typeface="Verdana" pitchFamily="34" charset="0"/>
            </a:endParaRPr>
          </a:p>
        </p:txBody>
      </p:sp>
      <p:sp>
        <p:nvSpPr>
          <p:cNvPr id="12" name="TextBox 11"/>
          <p:cNvSpPr txBox="1"/>
          <p:nvPr/>
        </p:nvSpPr>
        <p:spPr>
          <a:xfrm>
            <a:off x="5943600" y="7086600"/>
            <a:ext cx="1752600" cy="307777"/>
          </a:xfrm>
          <a:prstGeom prst="rect">
            <a:avLst/>
          </a:prstGeom>
          <a:noFill/>
        </p:spPr>
        <p:txBody>
          <a:bodyPr wrap="square" rtlCol="0">
            <a:spAutoFit/>
          </a:bodyPr>
          <a:lstStyle/>
          <a:p>
            <a:r>
              <a:rPr lang="en-US" sz="700" dirty="0" smtClean="0">
                <a:latin typeface="Verdana" pitchFamily="34" charset="0"/>
              </a:rPr>
              <a:t>Rick and Susan Richmond</a:t>
            </a:r>
          </a:p>
          <a:p>
            <a:r>
              <a:rPr lang="en-US" sz="700" dirty="0" smtClean="0">
                <a:latin typeface="Verdana" pitchFamily="34" charset="0"/>
              </a:rPr>
              <a:t>(ODE Standard 4.1.4)</a:t>
            </a:r>
            <a:endParaRPr lang="en-US" sz="700" dirty="0">
              <a:latin typeface="Verdana" pitchFamily="34" charset="0"/>
            </a:endParaRPr>
          </a:p>
        </p:txBody>
      </p:sp>
      <p:sp>
        <p:nvSpPr>
          <p:cNvPr id="11" name="TextBox 10"/>
          <p:cNvSpPr txBox="1"/>
          <p:nvPr/>
        </p:nvSpPr>
        <p:spPr>
          <a:xfrm>
            <a:off x="5715000" y="533400"/>
            <a:ext cx="3810000" cy="3046988"/>
          </a:xfrm>
          <a:prstGeom prst="rect">
            <a:avLst/>
          </a:prstGeom>
          <a:noFill/>
        </p:spPr>
        <p:txBody>
          <a:bodyPr wrap="square" rtlCol="0">
            <a:spAutoFit/>
          </a:bodyPr>
          <a:lstStyle/>
          <a:p>
            <a:pPr marL="228600" indent="-228600">
              <a:buFont typeface="+mj-lt"/>
              <a:buAutoNum type="arabicPeriod" startAt="8"/>
            </a:pPr>
            <a:r>
              <a:rPr lang="en-US" sz="1200" dirty="0" smtClean="0">
                <a:latin typeface="Verdana" pitchFamily="34" charset="0"/>
              </a:rPr>
              <a:t>Which set of integers are in order from least to greatest?</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793750" indent="-342900">
              <a:buAutoNum type="alphaUcPeriod"/>
            </a:pPr>
            <a:r>
              <a:rPr lang="en-US" sz="1200" dirty="0" smtClean="0">
                <a:latin typeface="Verdana" pitchFamily="34" charset="0"/>
              </a:rPr>
              <a:t>-12,  -7,  -5,  6,  15</a:t>
            </a:r>
          </a:p>
          <a:p>
            <a:pPr marL="793750" indent="-342900">
              <a:buAutoNum type="alphaUcPeriod"/>
            </a:pPr>
            <a:endParaRPr lang="en-US" sz="1200" dirty="0" smtClean="0">
              <a:latin typeface="Verdana" pitchFamily="34" charset="0"/>
            </a:endParaRPr>
          </a:p>
          <a:p>
            <a:pPr marL="793750" indent="-342900">
              <a:buAutoNum type="alphaUcPeriod"/>
            </a:pPr>
            <a:endParaRPr lang="en-US" sz="1200" dirty="0" smtClean="0">
              <a:latin typeface="Verdana" pitchFamily="34" charset="0"/>
            </a:endParaRPr>
          </a:p>
          <a:p>
            <a:pPr marL="793750" indent="-342900">
              <a:buAutoNum type="alphaUcPeriod"/>
            </a:pPr>
            <a:r>
              <a:rPr lang="en-US" sz="1200" dirty="0" smtClean="0">
                <a:latin typeface="Verdana" pitchFamily="34" charset="0"/>
              </a:rPr>
              <a:t>-7,  -12,  -5,  8,  18</a:t>
            </a:r>
          </a:p>
          <a:p>
            <a:pPr marL="793750" indent="-342900">
              <a:buAutoNum type="alphaUcPeriod"/>
            </a:pPr>
            <a:endParaRPr lang="en-US" sz="1200" dirty="0" smtClean="0">
              <a:latin typeface="Verdana" pitchFamily="34" charset="0"/>
            </a:endParaRPr>
          </a:p>
          <a:p>
            <a:pPr marL="793750" indent="-342900">
              <a:buAutoNum type="alphaUcPeriod"/>
            </a:pPr>
            <a:endParaRPr lang="en-US" sz="1200" dirty="0" smtClean="0">
              <a:latin typeface="Verdana" pitchFamily="34" charset="0"/>
            </a:endParaRPr>
          </a:p>
          <a:p>
            <a:pPr marL="793750" indent="-342900">
              <a:buAutoNum type="alphaUcPeriod"/>
            </a:pPr>
            <a:r>
              <a:rPr lang="en-US" sz="1200" dirty="0" smtClean="0">
                <a:latin typeface="Verdana" pitchFamily="34" charset="0"/>
              </a:rPr>
              <a:t>8,  -7,  -12,  -5,  6</a:t>
            </a:r>
          </a:p>
          <a:p>
            <a:pPr marL="793750" indent="-342900">
              <a:buAutoNum type="alphaUcPeriod"/>
            </a:pPr>
            <a:endParaRPr lang="en-US" sz="1200" dirty="0" smtClean="0">
              <a:latin typeface="Verdana" pitchFamily="34" charset="0"/>
            </a:endParaRPr>
          </a:p>
          <a:p>
            <a:pPr marL="793750" indent="-342900">
              <a:buAutoNum type="alphaUcPeriod"/>
            </a:pPr>
            <a:endParaRPr lang="en-US" sz="1200" dirty="0" smtClean="0">
              <a:latin typeface="Verdana" pitchFamily="34" charset="0"/>
            </a:endParaRPr>
          </a:p>
          <a:p>
            <a:pPr marL="793750" indent="-342900">
              <a:buAutoNum type="alphaUcPeriod"/>
            </a:pPr>
            <a:r>
              <a:rPr lang="en-US" sz="1200" dirty="0" smtClean="0">
                <a:latin typeface="Verdana" pitchFamily="34" charset="0"/>
              </a:rPr>
              <a:t>18,  -8,  -7,  6,  15</a:t>
            </a:r>
            <a:endParaRPr lang="en-US" sz="1200" dirty="0">
              <a:latin typeface="Verdana" pitchFamily="34" charset="0"/>
            </a:endParaRPr>
          </a:p>
        </p:txBody>
      </p:sp>
      <p:sp>
        <p:nvSpPr>
          <p:cNvPr id="10" name="TextBox 9"/>
          <p:cNvSpPr txBox="1"/>
          <p:nvPr/>
        </p:nvSpPr>
        <p:spPr>
          <a:xfrm>
            <a:off x="533400" y="381000"/>
            <a:ext cx="4114800" cy="430887"/>
          </a:xfrm>
          <a:prstGeom prst="rect">
            <a:avLst/>
          </a:prstGeom>
          <a:noFill/>
        </p:spPr>
        <p:txBody>
          <a:bodyPr wrap="square" rtlCol="0">
            <a:spAutoFit/>
          </a:bodyPr>
          <a:lstStyle/>
          <a:p>
            <a:pPr marL="228600" indent="-228600">
              <a:buFont typeface="+mj-lt"/>
              <a:buAutoNum type="arabicPeriod" startAt="3"/>
            </a:pPr>
            <a:r>
              <a:rPr lang="en-US" sz="1100" dirty="0" smtClean="0">
                <a:latin typeface="Verdana" pitchFamily="34" charset="0"/>
              </a:rPr>
              <a:t>Four students shaded rectangles to represent different fractions.</a:t>
            </a:r>
            <a:endParaRPr lang="en-US" sz="1100" dirty="0">
              <a:latin typeface="Verdana" pitchFamily="34" charset="0"/>
            </a:endParaRPr>
          </a:p>
        </p:txBody>
      </p:sp>
      <p:graphicFrame>
        <p:nvGraphicFramePr>
          <p:cNvPr id="13" name="Table 12"/>
          <p:cNvGraphicFramePr>
            <a:graphicFrameLocks noGrp="1"/>
          </p:cNvGraphicFramePr>
          <p:nvPr/>
        </p:nvGraphicFramePr>
        <p:xfrm>
          <a:off x="762000" y="990600"/>
          <a:ext cx="762000" cy="741680"/>
        </p:xfrm>
        <a:graphic>
          <a:graphicData uri="http://schemas.openxmlformats.org/drawingml/2006/table">
            <a:tbl>
              <a:tblPr firstRow="1" bandRow="1">
                <a:tableStyleId>{5C22544A-7EE6-4342-B048-85BDC9FD1C3A}</a:tableStyleId>
              </a:tblPr>
              <a:tblGrid>
                <a:gridCol w="381000"/>
                <a:gridCol w="381000"/>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4" name="Table 13"/>
          <p:cNvGraphicFramePr>
            <a:graphicFrameLocks noGrp="1"/>
          </p:cNvGraphicFramePr>
          <p:nvPr/>
        </p:nvGraphicFramePr>
        <p:xfrm>
          <a:off x="1676400" y="990600"/>
          <a:ext cx="762000" cy="736600"/>
        </p:xfrm>
        <a:graphic>
          <a:graphicData uri="http://schemas.openxmlformats.org/drawingml/2006/table">
            <a:tbl>
              <a:tblPr firstRow="1" bandRow="1">
                <a:tableStyleId>{5C22544A-7EE6-4342-B048-85BDC9FD1C3A}</a:tableStyleId>
              </a:tblPr>
              <a:tblGrid>
                <a:gridCol w="381000"/>
                <a:gridCol w="381000"/>
              </a:tblGrid>
              <a:tr h="228600">
                <a:tc>
                  <a:txBody>
                    <a:bodyPr/>
                    <a:lstStyle/>
                    <a:p>
                      <a:endParaRPr lang="en-US" sz="8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8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000">
                <a:tc>
                  <a:txBody>
                    <a:bodyPr/>
                    <a:lstStyle/>
                    <a:p>
                      <a:endParaRPr lang="en-US" sz="80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54000">
                <a:tc>
                  <a:txBody>
                    <a:bodyPr/>
                    <a:lstStyle/>
                    <a:p>
                      <a:endParaRPr lang="en-US" sz="8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8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5" name="Table 14"/>
          <p:cNvGraphicFramePr>
            <a:graphicFrameLocks noGrp="1"/>
          </p:cNvGraphicFramePr>
          <p:nvPr/>
        </p:nvGraphicFramePr>
        <p:xfrm>
          <a:off x="2585850" y="990600"/>
          <a:ext cx="757052" cy="731520"/>
        </p:xfrm>
        <a:graphic>
          <a:graphicData uri="http://schemas.openxmlformats.org/drawingml/2006/table">
            <a:tbl>
              <a:tblPr firstRow="1" bandRow="1">
                <a:tableStyleId>{5C22544A-7EE6-4342-B048-85BDC9FD1C3A}</a:tableStyleId>
              </a:tblPr>
              <a:tblGrid>
                <a:gridCol w="378526"/>
                <a:gridCol w="378526"/>
              </a:tblGrid>
              <a:tr h="152400">
                <a:tc>
                  <a:txBody>
                    <a:bodyPr/>
                    <a:lstStyle/>
                    <a:p>
                      <a:endParaRPr lang="en-US" sz="6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6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endParaRPr lang="en-US" sz="6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6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9700">
                <a:tc>
                  <a:txBody>
                    <a:bodyPr/>
                    <a:lstStyle/>
                    <a:p>
                      <a:endParaRPr lang="en-US" sz="60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6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139700">
                <a:tc>
                  <a:txBody>
                    <a:bodyPr/>
                    <a:lstStyle/>
                    <a:p>
                      <a:endParaRPr lang="en-US" sz="6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6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bl>
          </a:graphicData>
        </a:graphic>
      </p:graphicFrame>
      <p:graphicFrame>
        <p:nvGraphicFramePr>
          <p:cNvPr id="16" name="Table 15"/>
          <p:cNvGraphicFramePr>
            <a:graphicFrameLocks noGrp="1"/>
          </p:cNvGraphicFramePr>
          <p:nvPr/>
        </p:nvGraphicFramePr>
        <p:xfrm>
          <a:off x="3505200" y="990600"/>
          <a:ext cx="762000" cy="762000"/>
        </p:xfrm>
        <a:graphic>
          <a:graphicData uri="http://schemas.openxmlformats.org/drawingml/2006/table">
            <a:tbl>
              <a:tblPr firstRow="1" bandRow="1">
                <a:tableStyleId>{5C22544A-7EE6-4342-B048-85BDC9FD1C3A}</a:tableStyleId>
              </a:tblPr>
              <a:tblGrid>
                <a:gridCol w="381000"/>
                <a:gridCol w="381000"/>
              </a:tblGrid>
              <a:tr h="129346">
                <a:tc>
                  <a:txBody>
                    <a:bodyPr/>
                    <a:lstStyle/>
                    <a:p>
                      <a:endParaRPr lang="en-US" sz="4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4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346">
                <a:tc>
                  <a:txBody>
                    <a:bodyPr/>
                    <a:lstStyle/>
                    <a:p>
                      <a:endParaRPr lang="en-US" sz="40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129346">
                <a:tc>
                  <a:txBody>
                    <a:bodyPr/>
                    <a:lstStyle/>
                    <a:p>
                      <a:endParaRPr lang="en-US" sz="40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346">
                <a:tc>
                  <a:txBody>
                    <a:bodyPr/>
                    <a:lstStyle/>
                    <a:p>
                      <a:endParaRPr lang="en-US" sz="4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4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endParaRPr lang="en-US" sz="40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400" dirty="0">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bl>
          </a:graphicData>
        </a:graphic>
      </p:graphicFrame>
      <p:sp>
        <p:nvSpPr>
          <p:cNvPr id="17" name="TextBox 16"/>
          <p:cNvSpPr txBox="1"/>
          <p:nvPr/>
        </p:nvSpPr>
        <p:spPr>
          <a:xfrm>
            <a:off x="762000" y="1862450"/>
            <a:ext cx="685800" cy="246221"/>
          </a:xfrm>
          <a:prstGeom prst="rect">
            <a:avLst/>
          </a:prstGeom>
          <a:noFill/>
        </p:spPr>
        <p:txBody>
          <a:bodyPr wrap="square" rtlCol="0">
            <a:spAutoFit/>
          </a:bodyPr>
          <a:lstStyle/>
          <a:p>
            <a:r>
              <a:rPr lang="en-US" sz="1000" dirty="0" smtClean="0">
                <a:latin typeface="Verdana" pitchFamily="34" charset="0"/>
              </a:rPr>
              <a:t>Fred </a:t>
            </a:r>
            <a:endParaRPr lang="en-US" sz="1000" dirty="0">
              <a:latin typeface="Verdana" pitchFamily="34" charset="0"/>
            </a:endParaRPr>
          </a:p>
        </p:txBody>
      </p:sp>
      <p:sp>
        <p:nvSpPr>
          <p:cNvPr id="18" name="TextBox 17"/>
          <p:cNvSpPr txBox="1"/>
          <p:nvPr/>
        </p:nvSpPr>
        <p:spPr>
          <a:xfrm>
            <a:off x="1752600" y="1862450"/>
            <a:ext cx="685800" cy="246221"/>
          </a:xfrm>
          <a:prstGeom prst="rect">
            <a:avLst/>
          </a:prstGeom>
          <a:noFill/>
        </p:spPr>
        <p:txBody>
          <a:bodyPr wrap="square" rtlCol="0">
            <a:spAutoFit/>
          </a:bodyPr>
          <a:lstStyle/>
          <a:p>
            <a:r>
              <a:rPr lang="en-US" sz="1000" dirty="0" smtClean="0">
                <a:latin typeface="Verdana" pitchFamily="34" charset="0"/>
              </a:rPr>
              <a:t>Rob </a:t>
            </a:r>
            <a:endParaRPr lang="en-US" sz="1000" dirty="0">
              <a:latin typeface="Verdana" pitchFamily="34" charset="0"/>
            </a:endParaRPr>
          </a:p>
        </p:txBody>
      </p:sp>
      <p:sp>
        <p:nvSpPr>
          <p:cNvPr id="19" name="TextBox 18"/>
          <p:cNvSpPr txBox="1"/>
          <p:nvPr/>
        </p:nvSpPr>
        <p:spPr>
          <a:xfrm>
            <a:off x="2590800" y="1862450"/>
            <a:ext cx="685800" cy="246221"/>
          </a:xfrm>
          <a:prstGeom prst="rect">
            <a:avLst/>
          </a:prstGeom>
          <a:noFill/>
        </p:spPr>
        <p:txBody>
          <a:bodyPr wrap="square" rtlCol="0">
            <a:spAutoFit/>
          </a:bodyPr>
          <a:lstStyle/>
          <a:p>
            <a:r>
              <a:rPr lang="en-US" sz="1000" dirty="0" smtClean="0">
                <a:latin typeface="Verdana" pitchFamily="34" charset="0"/>
              </a:rPr>
              <a:t>Mary </a:t>
            </a:r>
            <a:endParaRPr lang="en-US" sz="1000" dirty="0">
              <a:latin typeface="Verdana" pitchFamily="34" charset="0"/>
            </a:endParaRPr>
          </a:p>
        </p:txBody>
      </p:sp>
      <p:sp>
        <p:nvSpPr>
          <p:cNvPr id="20" name="TextBox 19"/>
          <p:cNvSpPr txBox="1"/>
          <p:nvPr/>
        </p:nvSpPr>
        <p:spPr>
          <a:xfrm>
            <a:off x="3429000" y="1862450"/>
            <a:ext cx="685800" cy="246221"/>
          </a:xfrm>
          <a:prstGeom prst="rect">
            <a:avLst/>
          </a:prstGeom>
          <a:noFill/>
        </p:spPr>
        <p:txBody>
          <a:bodyPr wrap="square" rtlCol="0">
            <a:spAutoFit/>
          </a:bodyPr>
          <a:lstStyle/>
          <a:p>
            <a:r>
              <a:rPr lang="en-US" sz="1000" dirty="0" smtClean="0">
                <a:latin typeface="Verdana" pitchFamily="34" charset="0"/>
              </a:rPr>
              <a:t>Wanda</a:t>
            </a:r>
            <a:endParaRPr lang="en-US" sz="1000" dirty="0">
              <a:latin typeface="Verdana" pitchFamily="34" charset="0"/>
            </a:endParaRPr>
          </a:p>
        </p:txBody>
      </p:sp>
      <p:graphicFrame>
        <p:nvGraphicFramePr>
          <p:cNvPr id="22" name="Table 21"/>
          <p:cNvGraphicFramePr>
            <a:graphicFrameLocks noGrp="1"/>
          </p:cNvGraphicFramePr>
          <p:nvPr/>
        </p:nvGraphicFramePr>
        <p:xfrm>
          <a:off x="1202375" y="18100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3" name="Table 22"/>
          <p:cNvGraphicFramePr>
            <a:graphicFrameLocks noGrp="1"/>
          </p:cNvGraphicFramePr>
          <p:nvPr/>
        </p:nvGraphicFramePr>
        <p:xfrm>
          <a:off x="2157350" y="181495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4" name="Table 23"/>
          <p:cNvGraphicFramePr>
            <a:graphicFrameLocks noGrp="1"/>
          </p:cNvGraphicFramePr>
          <p:nvPr/>
        </p:nvGraphicFramePr>
        <p:xfrm>
          <a:off x="3059875" y="1826825"/>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6" name="Table 25"/>
          <p:cNvGraphicFramePr>
            <a:graphicFrameLocks noGrp="1"/>
          </p:cNvGraphicFramePr>
          <p:nvPr/>
        </p:nvGraphicFramePr>
        <p:xfrm>
          <a:off x="4038600" y="1786250"/>
          <a:ext cx="228600" cy="416625"/>
        </p:xfrm>
        <a:graphic>
          <a:graphicData uri="http://schemas.openxmlformats.org/drawingml/2006/table">
            <a:tbl>
              <a:tblPr/>
              <a:tblGrid>
                <a:gridCol w="228600"/>
              </a:tblGrid>
              <a:tr h="213521">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03104">
                <a:tc>
                  <a:txBody>
                    <a:bodyPr/>
                    <a:lstStyle/>
                    <a:p>
                      <a:pPr algn="ctr" fontAlgn="ct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27" name="TextBox 26"/>
          <p:cNvSpPr txBox="1"/>
          <p:nvPr/>
        </p:nvSpPr>
        <p:spPr>
          <a:xfrm>
            <a:off x="533400" y="2667000"/>
            <a:ext cx="3352800" cy="2308324"/>
          </a:xfrm>
          <a:prstGeom prst="rect">
            <a:avLst/>
          </a:prstGeom>
          <a:noFill/>
        </p:spPr>
        <p:txBody>
          <a:bodyPr wrap="square" rtlCol="0">
            <a:spAutoFit/>
          </a:bodyPr>
          <a:lstStyle/>
          <a:p>
            <a:r>
              <a:rPr lang="en-US" sz="1200" dirty="0" smtClean="0">
                <a:latin typeface="Verdana" pitchFamily="34" charset="0"/>
              </a:rPr>
              <a:t>Which fraction is greatest?</a:t>
            </a:r>
          </a:p>
          <a:p>
            <a:endParaRPr lang="en-US" sz="1200" dirty="0" smtClean="0">
              <a:latin typeface="Verdana" pitchFamily="34" charset="0"/>
            </a:endParaRPr>
          </a:p>
          <a:p>
            <a:pPr marL="514350" indent="-288925">
              <a:buFont typeface="+mj-lt"/>
              <a:buAutoNum type="alphaUcPeriod"/>
            </a:pPr>
            <a:r>
              <a:rPr lang="en-US" sz="1200" dirty="0" smtClean="0">
                <a:latin typeface="Verdana" pitchFamily="34" charset="0"/>
              </a:rPr>
              <a:t> </a:t>
            </a:r>
          </a:p>
          <a:p>
            <a:pPr marL="514350" indent="-288925">
              <a:buFont typeface="+mj-lt"/>
              <a:buAutoNum type="alphaUcPeriod"/>
            </a:pPr>
            <a:endParaRPr lang="en-US" sz="1200" dirty="0" smtClean="0">
              <a:latin typeface="Verdana" pitchFamily="34" charset="0"/>
            </a:endParaRPr>
          </a:p>
          <a:p>
            <a:pPr marL="514350" indent="-288925">
              <a:buFont typeface="+mj-lt"/>
              <a:buAutoNum type="alphaUcPeriod"/>
            </a:pPr>
            <a:endParaRPr lang="en-US" sz="1200" dirty="0" smtClean="0">
              <a:latin typeface="Verdana" pitchFamily="34" charset="0"/>
            </a:endParaRPr>
          </a:p>
          <a:p>
            <a:pPr marL="514350" indent="-288925">
              <a:buFont typeface="+mj-lt"/>
              <a:buAutoNum type="alphaUcPeriod"/>
            </a:pPr>
            <a:r>
              <a:rPr lang="en-US" sz="1200" dirty="0" smtClean="0">
                <a:latin typeface="Verdana" pitchFamily="34" charset="0"/>
              </a:rPr>
              <a:t> </a:t>
            </a:r>
          </a:p>
          <a:p>
            <a:pPr marL="514350" indent="-288925">
              <a:buFont typeface="+mj-lt"/>
              <a:buAutoNum type="alphaUcPeriod"/>
            </a:pPr>
            <a:endParaRPr lang="en-US" sz="1200" dirty="0" smtClean="0">
              <a:latin typeface="Verdana" pitchFamily="34" charset="0"/>
            </a:endParaRPr>
          </a:p>
          <a:p>
            <a:pPr marL="514350" indent="-288925">
              <a:buFont typeface="+mj-lt"/>
              <a:buAutoNum type="alphaUcPeriod"/>
            </a:pPr>
            <a:endParaRPr lang="en-US" sz="1200" dirty="0" smtClean="0">
              <a:latin typeface="Verdana" pitchFamily="34" charset="0"/>
            </a:endParaRPr>
          </a:p>
          <a:p>
            <a:pPr marL="514350" indent="-288925">
              <a:buFont typeface="+mj-lt"/>
              <a:buAutoNum type="alphaUcPeriod"/>
            </a:pPr>
            <a:r>
              <a:rPr lang="en-US" sz="1200" dirty="0" smtClean="0">
                <a:latin typeface="Verdana" pitchFamily="34" charset="0"/>
              </a:rPr>
              <a:t> </a:t>
            </a:r>
          </a:p>
          <a:p>
            <a:pPr marL="514350" indent="-288925">
              <a:buFont typeface="+mj-lt"/>
              <a:buAutoNum type="alphaUcPeriod"/>
            </a:pPr>
            <a:endParaRPr lang="en-US" sz="1200" dirty="0" smtClean="0">
              <a:latin typeface="Verdana" pitchFamily="34" charset="0"/>
            </a:endParaRPr>
          </a:p>
          <a:p>
            <a:pPr marL="514350" indent="-288925">
              <a:buFont typeface="+mj-lt"/>
              <a:buAutoNum type="alphaUcPeriod"/>
            </a:pPr>
            <a:endParaRPr lang="en-US" sz="1200" dirty="0" smtClean="0">
              <a:latin typeface="Verdana" pitchFamily="34" charset="0"/>
            </a:endParaRPr>
          </a:p>
          <a:p>
            <a:pPr marL="514350" indent="-288925">
              <a:buFont typeface="+mj-lt"/>
              <a:buAutoNum type="alphaUcPeriod"/>
            </a:pPr>
            <a:r>
              <a:rPr lang="en-US" sz="1200" dirty="0" smtClean="0">
                <a:latin typeface="Verdana" pitchFamily="34" charset="0"/>
              </a:rPr>
              <a:t> </a:t>
            </a:r>
            <a:endParaRPr lang="en-US" sz="1200" dirty="0">
              <a:latin typeface="Verdana" pitchFamily="34" charset="0"/>
            </a:endParaRPr>
          </a:p>
        </p:txBody>
      </p:sp>
      <p:graphicFrame>
        <p:nvGraphicFramePr>
          <p:cNvPr id="28" name="Table 27"/>
          <p:cNvGraphicFramePr>
            <a:graphicFrameLocks noGrp="1"/>
          </p:cNvGraphicFramePr>
          <p:nvPr/>
        </p:nvGraphicFramePr>
        <p:xfrm>
          <a:off x="1295400" y="30480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9" name="Table 28"/>
          <p:cNvGraphicFramePr>
            <a:graphicFrameLocks noGrp="1"/>
          </p:cNvGraphicFramePr>
          <p:nvPr/>
        </p:nvGraphicFramePr>
        <p:xfrm>
          <a:off x="1266700" y="3528950"/>
          <a:ext cx="181100" cy="433450"/>
        </p:xfrm>
        <a:graphic>
          <a:graphicData uri="http://schemas.openxmlformats.org/drawingml/2006/table">
            <a:tbl>
              <a:tblPr/>
              <a:tblGrid>
                <a:gridCol w="181100"/>
              </a:tblGrid>
              <a:tr h="222144">
                <a:tc>
                  <a:txBody>
                    <a:bodyPr/>
                    <a:lstStyle/>
                    <a:p>
                      <a:pPr algn="ctr" fontAlgn="ct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11306">
                <a:tc>
                  <a:txBody>
                    <a:bodyPr/>
                    <a:lstStyle/>
                    <a:p>
                      <a:pPr algn="ctr" fontAlgn="ctr"/>
                      <a:r>
                        <a:rPr lang="en-US" sz="1000" b="0" i="0" u="none" strike="noStrike" dirty="0">
                          <a:solidFill>
                            <a:srgbClr val="000000"/>
                          </a:solidFill>
                          <a:latin typeface="Calibri"/>
                        </a:rPr>
                        <a:t>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1" name="Table 30"/>
          <p:cNvGraphicFramePr>
            <a:graphicFrameLocks noGrp="1"/>
          </p:cNvGraphicFramePr>
          <p:nvPr/>
        </p:nvGraphicFramePr>
        <p:xfrm>
          <a:off x="1247900" y="4114800"/>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2" name="Table 31"/>
          <p:cNvGraphicFramePr>
            <a:graphicFrameLocks noGrp="1"/>
          </p:cNvGraphicFramePr>
          <p:nvPr/>
        </p:nvGraphicFramePr>
        <p:xfrm>
          <a:off x="1236025" y="4619500"/>
          <a:ext cx="235526" cy="381000"/>
        </p:xfrm>
        <a:graphic>
          <a:graphicData uri="http://schemas.openxmlformats.org/drawingml/2006/table">
            <a:tbl>
              <a:tblPr/>
              <a:tblGrid>
                <a:gridCol w="235526"/>
              </a:tblGrid>
              <a:tr h="195263">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791200" y="4902875"/>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5" name="TextBox 24"/>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Rick and Susan Richmond</a:t>
            </a:r>
          </a:p>
          <a:p>
            <a:r>
              <a:rPr lang="en-US" sz="700" dirty="0" smtClean="0">
                <a:latin typeface="Verdana" pitchFamily="34" charset="0"/>
              </a:rPr>
              <a:t> (ODE Standard 4.1.4)</a:t>
            </a:r>
            <a:endParaRPr lang="en-US" sz="700" dirty="0">
              <a:latin typeface="Verdana" pitchFamily="34" charset="0"/>
            </a:endParaRPr>
          </a:p>
        </p:txBody>
      </p:sp>
      <p:sp>
        <p:nvSpPr>
          <p:cNvPr id="9" name="TextBox 8"/>
          <p:cNvSpPr txBox="1"/>
          <p:nvPr/>
        </p:nvSpPr>
        <p:spPr>
          <a:xfrm>
            <a:off x="762000" y="495300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1" name="Rectangle 10"/>
          <p:cNvSpPr/>
          <p:nvPr/>
        </p:nvSpPr>
        <p:spPr>
          <a:xfrm>
            <a:off x="457200" y="393680"/>
            <a:ext cx="4495800" cy="3416320"/>
          </a:xfrm>
          <a:prstGeom prst="rect">
            <a:avLst/>
          </a:prstGeom>
        </p:spPr>
        <p:txBody>
          <a:bodyPr wrap="square">
            <a:spAutoFit/>
          </a:bodyPr>
          <a:lstStyle/>
          <a:p>
            <a:pPr marL="347663" indent="-347663">
              <a:buFont typeface="+mj-lt"/>
              <a:buAutoNum type="arabicPeriod" startAt="7"/>
            </a:pPr>
            <a:r>
              <a:rPr lang="en-US" sz="1200" dirty="0" smtClean="0">
                <a:latin typeface="Verdana" pitchFamily="34" charset="0"/>
              </a:rPr>
              <a:t>If           is equal to 0.7, then it must be true that</a:t>
            </a:r>
          </a:p>
          <a:p>
            <a:pPr marL="228600" indent="-228600">
              <a:buFont typeface="+mj-lt"/>
              <a:buAutoNum type="arabicPeriod" startAt="7"/>
            </a:pPr>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	is equal to:</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793750" indent="-342900">
              <a:buFont typeface="+mj-lt"/>
              <a:buAutoNum type="alphaUcPeriod"/>
            </a:pPr>
            <a:r>
              <a:rPr lang="en-US" sz="1200" dirty="0" smtClean="0">
                <a:latin typeface="Verdana" pitchFamily="34" charset="0"/>
              </a:rPr>
              <a:t>4.0</a:t>
            </a:r>
          </a:p>
          <a:p>
            <a:pPr marL="793750" indent="-342900">
              <a:buFont typeface="+mj-lt"/>
              <a:buAutoNum type="alphaUcPeriod"/>
            </a:pPr>
            <a:endParaRPr lang="en-US" sz="1200" dirty="0" smtClean="0">
              <a:latin typeface="Verdana" pitchFamily="34" charset="0"/>
            </a:endParaRPr>
          </a:p>
          <a:p>
            <a:pPr marL="793750" indent="-342900">
              <a:buFont typeface="+mj-lt"/>
              <a:buAutoNum type="alphaUcPeriod"/>
            </a:pPr>
            <a:endParaRPr lang="en-US" sz="1200" dirty="0" smtClean="0">
              <a:latin typeface="Verdana" pitchFamily="34" charset="0"/>
            </a:endParaRPr>
          </a:p>
          <a:p>
            <a:pPr marL="793750" indent="-342900">
              <a:buFont typeface="+mj-lt"/>
              <a:buAutoNum type="alphaUcPeriod"/>
            </a:pPr>
            <a:r>
              <a:rPr lang="en-US" sz="1200" dirty="0" smtClean="0">
                <a:latin typeface="Verdana" pitchFamily="34" charset="0"/>
              </a:rPr>
              <a:t>0.04</a:t>
            </a:r>
          </a:p>
          <a:p>
            <a:pPr marL="793750" indent="-342900">
              <a:buFont typeface="+mj-lt"/>
              <a:buAutoNum type="alphaUcPeriod"/>
            </a:pPr>
            <a:endParaRPr lang="en-US" sz="1200" dirty="0" smtClean="0">
              <a:latin typeface="Verdana" pitchFamily="34" charset="0"/>
            </a:endParaRPr>
          </a:p>
          <a:p>
            <a:pPr marL="793750" indent="-342900">
              <a:buFont typeface="+mj-lt"/>
              <a:buAutoNum type="alphaUcPeriod"/>
            </a:pPr>
            <a:endParaRPr lang="en-US" sz="1200" dirty="0" smtClean="0">
              <a:latin typeface="Verdana" pitchFamily="34" charset="0"/>
            </a:endParaRPr>
          </a:p>
          <a:p>
            <a:pPr marL="793750" indent="-342900">
              <a:buFont typeface="+mj-lt"/>
              <a:buAutoNum type="alphaUcPeriod"/>
            </a:pPr>
            <a:r>
              <a:rPr lang="en-US" sz="1200" dirty="0" smtClean="0">
                <a:latin typeface="Verdana" pitchFamily="34" charset="0"/>
              </a:rPr>
              <a:t>0.4</a:t>
            </a:r>
          </a:p>
          <a:p>
            <a:pPr marL="793750" indent="-342900">
              <a:buFont typeface="+mj-lt"/>
              <a:buAutoNum type="alphaUcPeriod"/>
            </a:pPr>
            <a:endParaRPr lang="en-US" sz="1200" dirty="0" smtClean="0">
              <a:latin typeface="Verdana" pitchFamily="34" charset="0"/>
            </a:endParaRPr>
          </a:p>
          <a:p>
            <a:pPr marL="793750" indent="-342900">
              <a:buFont typeface="+mj-lt"/>
              <a:buAutoNum type="alphaUcPeriod"/>
            </a:pPr>
            <a:endParaRPr lang="en-US" sz="1200" dirty="0" smtClean="0">
              <a:latin typeface="Verdana" pitchFamily="34" charset="0"/>
            </a:endParaRPr>
          </a:p>
          <a:p>
            <a:pPr marL="793750" indent="-342900">
              <a:buFont typeface="+mj-lt"/>
              <a:buAutoNum type="alphaUcPeriod"/>
            </a:pPr>
            <a:r>
              <a:rPr lang="en-US" sz="1200" dirty="0" smtClean="0">
                <a:latin typeface="Verdana" pitchFamily="34" charset="0"/>
              </a:rPr>
              <a:t>4          </a:t>
            </a:r>
          </a:p>
        </p:txBody>
      </p:sp>
      <p:graphicFrame>
        <p:nvGraphicFramePr>
          <p:cNvPr id="12" name="Table 11"/>
          <p:cNvGraphicFramePr>
            <a:graphicFrameLocks noGrp="1"/>
          </p:cNvGraphicFramePr>
          <p:nvPr/>
        </p:nvGraphicFramePr>
        <p:xfrm>
          <a:off x="1207325" y="309750"/>
          <a:ext cx="228600" cy="445770"/>
        </p:xfrm>
        <a:graphic>
          <a:graphicData uri="http://schemas.openxmlformats.org/drawingml/2006/table">
            <a:tbl>
              <a:tblPr/>
              <a:tblGrid>
                <a:gridCol w="228600"/>
              </a:tblGrid>
              <a:tr h="190500">
                <a:tc>
                  <a:txBody>
                    <a:bodyPr/>
                    <a:lstStyle/>
                    <a:p>
                      <a:pPr algn="ctr" fontAlgn="b"/>
                      <a:r>
                        <a:rPr lang="en-US" sz="1400" b="0" i="0" u="none" strike="noStrike" dirty="0" smtClean="0">
                          <a:solidFill>
                            <a:srgbClr val="000000"/>
                          </a:solidFill>
                          <a:latin typeface="Calibri"/>
                        </a:rPr>
                        <a:t>7</a:t>
                      </a:r>
                      <a:endParaRPr lang="en-US" sz="14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400" b="0" i="0" u="none" strike="noStrike" dirty="0">
                          <a:solidFill>
                            <a:srgbClr val="000000"/>
                          </a:solidFill>
                          <a:latin typeface="Calibri"/>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3" name="Table 12"/>
          <p:cNvGraphicFramePr>
            <a:graphicFrameLocks noGrp="1"/>
          </p:cNvGraphicFramePr>
          <p:nvPr/>
        </p:nvGraphicFramePr>
        <p:xfrm>
          <a:off x="1166750" y="878330"/>
          <a:ext cx="228600" cy="445770"/>
        </p:xfrm>
        <a:graphic>
          <a:graphicData uri="http://schemas.openxmlformats.org/drawingml/2006/table">
            <a:tbl>
              <a:tblPr/>
              <a:tblGrid>
                <a:gridCol w="228600"/>
              </a:tblGrid>
              <a:tr h="190500">
                <a:tc>
                  <a:txBody>
                    <a:bodyPr/>
                    <a:lstStyle/>
                    <a:p>
                      <a:pPr algn="ctr" fontAlgn="b"/>
                      <a:r>
                        <a:rPr lang="en-US" sz="1400" b="0" i="0" u="none" strike="noStrike" dirty="0" smtClean="0">
                          <a:solidFill>
                            <a:srgbClr val="000000"/>
                          </a:solidFill>
                          <a:latin typeface="Calibri"/>
                        </a:rPr>
                        <a:t>4</a:t>
                      </a:r>
                      <a:endParaRPr lang="en-US" sz="14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400" b="0" i="0" u="none" strike="noStrike" dirty="0">
                          <a:solidFill>
                            <a:srgbClr val="000000"/>
                          </a:solidFill>
                          <a:latin typeface="Calibri"/>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5" name="Rectangle 14"/>
          <p:cNvSpPr/>
          <p:nvPr/>
        </p:nvSpPr>
        <p:spPr>
          <a:xfrm>
            <a:off x="5715000" y="457200"/>
            <a:ext cx="3719687" cy="2862322"/>
          </a:xfrm>
          <a:prstGeom prst="rect">
            <a:avLst/>
          </a:prstGeom>
        </p:spPr>
        <p:txBody>
          <a:bodyPr wrap="square">
            <a:spAutoFit/>
          </a:bodyPr>
          <a:lstStyle/>
          <a:p>
            <a:pPr marL="228600" indent="-228600">
              <a:buFont typeface="+mj-lt"/>
              <a:buAutoNum type="arabicPeriod" startAt="4"/>
            </a:pPr>
            <a:r>
              <a:rPr lang="en-US" sz="1200" dirty="0" smtClean="0">
                <a:latin typeface="Verdana" pitchFamily="34" charset="0"/>
              </a:rPr>
              <a:t>What is the equivalent of ninety-two and four tenths?</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793750" indent="-342900">
              <a:buFont typeface="+mj-lt"/>
              <a:buAutoNum type="alphaUcPeriod"/>
            </a:pPr>
            <a:r>
              <a:rPr lang="en-US" sz="1200" dirty="0" smtClean="0">
                <a:latin typeface="Verdana" pitchFamily="34" charset="0"/>
              </a:rPr>
              <a:t>924</a:t>
            </a:r>
          </a:p>
          <a:p>
            <a:pPr marL="793750" indent="-342900">
              <a:buFont typeface="+mj-lt"/>
              <a:buAutoNum type="alphaUcPeriod"/>
            </a:pPr>
            <a:endParaRPr lang="en-US" sz="1200" dirty="0" smtClean="0">
              <a:latin typeface="Verdana" pitchFamily="34" charset="0"/>
            </a:endParaRPr>
          </a:p>
          <a:p>
            <a:pPr marL="793750" indent="-342900">
              <a:buFont typeface="+mj-lt"/>
              <a:buAutoNum type="alphaUcPeriod"/>
            </a:pPr>
            <a:endParaRPr lang="en-US" sz="1200" dirty="0" smtClean="0">
              <a:latin typeface="Verdana" pitchFamily="34" charset="0"/>
            </a:endParaRPr>
          </a:p>
          <a:p>
            <a:pPr marL="793750" indent="-342900">
              <a:buFont typeface="+mj-lt"/>
              <a:buAutoNum type="alphaUcPeriod"/>
            </a:pPr>
            <a:r>
              <a:rPr lang="en-US" sz="1200" dirty="0" smtClean="0">
                <a:latin typeface="Verdana" pitchFamily="34" charset="0"/>
              </a:rPr>
              <a:t>92.4</a:t>
            </a:r>
          </a:p>
          <a:p>
            <a:pPr marL="793750" indent="-342900">
              <a:buFont typeface="+mj-lt"/>
              <a:buAutoNum type="alphaUcPeriod"/>
            </a:pPr>
            <a:endParaRPr lang="en-US" sz="1200" dirty="0" smtClean="0">
              <a:latin typeface="Verdana" pitchFamily="34" charset="0"/>
            </a:endParaRPr>
          </a:p>
          <a:p>
            <a:pPr marL="793750" indent="-342900">
              <a:buFont typeface="+mj-lt"/>
              <a:buAutoNum type="alphaUcPeriod"/>
            </a:pPr>
            <a:endParaRPr lang="en-US" sz="1200" dirty="0" smtClean="0">
              <a:latin typeface="Verdana" pitchFamily="34" charset="0"/>
            </a:endParaRPr>
          </a:p>
          <a:p>
            <a:pPr marL="793750" indent="-342900">
              <a:buFont typeface="+mj-lt"/>
              <a:buAutoNum type="alphaUcPeriod"/>
            </a:pPr>
            <a:r>
              <a:rPr lang="en-US" sz="1200" dirty="0" smtClean="0">
                <a:latin typeface="Verdana" pitchFamily="34" charset="0"/>
              </a:rPr>
              <a:t>.924</a:t>
            </a:r>
          </a:p>
          <a:p>
            <a:pPr marL="793750" indent="-342900">
              <a:buFont typeface="+mj-lt"/>
              <a:buAutoNum type="alphaUcPeriod"/>
            </a:pPr>
            <a:endParaRPr lang="en-US" sz="1200" dirty="0" smtClean="0">
              <a:latin typeface="Verdana" pitchFamily="34" charset="0"/>
            </a:endParaRPr>
          </a:p>
          <a:p>
            <a:pPr marL="793750" indent="-342900">
              <a:buFont typeface="+mj-lt"/>
              <a:buAutoNum type="alphaUcPeriod"/>
            </a:pPr>
            <a:endParaRPr lang="en-US" sz="1200" dirty="0" smtClean="0">
              <a:latin typeface="Verdana" pitchFamily="34" charset="0"/>
            </a:endParaRPr>
          </a:p>
          <a:p>
            <a:pPr marL="793750" indent="-342900">
              <a:buFont typeface="+mj-lt"/>
              <a:buAutoNum type="alphaUcPeriod"/>
            </a:pPr>
            <a:r>
              <a:rPr lang="en-US" sz="1200" dirty="0" smtClean="0">
                <a:latin typeface="Verdana" pitchFamily="34" charset="0"/>
              </a:rPr>
              <a:t>9.24</a:t>
            </a:r>
            <a:endParaRPr lang="en-US" sz="1200" dirty="0">
              <a:latin typeface="Verdana" pitchFamily="34" charset="0"/>
            </a:endParaRPr>
          </a:p>
        </p:txBody>
      </p:sp>
      <p:sp>
        <p:nvSpPr>
          <p:cNvPr id="16" name="TextBox 15"/>
          <p:cNvSpPr txBox="1"/>
          <p:nvPr/>
        </p:nvSpPr>
        <p:spPr>
          <a:xfrm>
            <a:off x="5715000" y="7086600"/>
            <a:ext cx="1752600" cy="307777"/>
          </a:xfrm>
          <a:prstGeom prst="rect">
            <a:avLst/>
          </a:prstGeom>
          <a:noFill/>
        </p:spPr>
        <p:txBody>
          <a:bodyPr wrap="square" rtlCol="0">
            <a:spAutoFit/>
          </a:bodyPr>
          <a:lstStyle/>
          <a:p>
            <a:r>
              <a:rPr lang="en-US" sz="700" dirty="0" smtClean="0">
                <a:latin typeface="Verdana" pitchFamily="34" charset="0"/>
              </a:rPr>
              <a:t>Rick and Susan Richmond</a:t>
            </a:r>
          </a:p>
          <a:p>
            <a:r>
              <a:rPr lang="en-US" sz="700" dirty="0" smtClean="0">
                <a:latin typeface="Verdana" pitchFamily="34" charset="0"/>
              </a:rPr>
              <a:t> (ODE Standard 4.1.4)</a:t>
            </a:r>
            <a:endParaRPr lang="en-US" sz="7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685800" y="5318373"/>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6" name="TextBox 25"/>
          <p:cNvSpPr txBox="1"/>
          <p:nvPr/>
        </p:nvSpPr>
        <p:spPr>
          <a:xfrm>
            <a:off x="5715000" y="7086600"/>
            <a:ext cx="1752600" cy="307777"/>
          </a:xfrm>
          <a:prstGeom prst="rect">
            <a:avLst/>
          </a:prstGeom>
          <a:noFill/>
        </p:spPr>
        <p:txBody>
          <a:bodyPr wrap="square" rtlCol="0">
            <a:spAutoFit/>
          </a:bodyPr>
          <a:lstStyle/>
          <a:p>
            <a:r>
              <a:rPr lang="en-US" sz="700" dirty="0" smtClean="0">
                <a:latin typeface="Verdana" pitchFamily="34" charset="0"/>
              </a:rPr>
              <a:t>Rich and Susan Richmond</a:t>
            </a:r>
          </a:p>
          <a:p>
            <a:r>
              <a:rPr lang="en-US" sz="700" dirty="0" smtClean="0">
                <a:latin typeface="Verdana" pitchFamily="34" charset="0"/>
              </a:rPr>
              <a:t>(ODE Standard 4.1.4)</a:t>
            </a:r>
            <a:endParaRPr lang="en-US" sz="700" dirty="0">
              <a:latin typeface="Verdana" pitchFamily="34" charset="0"/>
            </a:endParaRPr>
          </a:p>
        </p:txBody>
      </p:sp>
      <p:sp>
        <p:nvSpPr>
          <p:cNvPr id="49" name="TextBox 48"/>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Rick and Susan Richmond</a:t>
            </a:r>
          </a:p>
          <a:p>
            <a:r>
              <a:rPr lang="en-US" sz="700" dirty="0" smtClean="0">
                <a:latin typeface="Verdana" pitchFamily="34" charset="0"/>
              </a:rPr>
              <a:t> (ODE Standard 4.1.4)</a:t>
            </a:r>
            <a:endParaRPr lang="en-US" sz="700" dirty="0">
              <a:latin typeface="Verdana" pitchFamily="34" charset="0"/>
            </a:endParaRPr>
          </a:p>
        </p:txBody>
      </p:sp>
      <p:sp>
        <p:nvSpPr>
          <p:cNvPr id="7" name="TextBox 6"/>
          <p:cNvSpPr txBox="1"/>
          <p:nvPr/>
        </p:nvSpPr>
        <p:spPr>
          <a:xfrm>
            <a:off x="514600" y="340816"/>
            <a:ext cx="4267200" cy="4585871"/>
          </a:xfrm>
          <a:prstGeom prst="rect">
            <a:avLst/>
          </a:prstGeom>
          <a:noFill/>
        </p:spPr>
        <p:txBody>
          <a:bodyPr wrap="square" rtlCol="0">
            <a:spAutoFit/>
          </a:bodyPr>
          <a:lstStyle/>
          <a:p>
            <a:pPr marL="342900" indent="-342900">
              <a:buFont typeface="+mj-lt"/>
              <a:buAutoNum type="arabicPeriod" startAt="5"/>
            </a:pPr>
            <a:r>
              <a:rPr lang="en-US" sz="1200" dirty="0" smtClean="0">
                <a:latin typeface="Verdana" pitchFamily="34" charset="0"/>
              </a:rPr>
              <a:t>Order the fractions from least to greatest.</a:t>
            </a:r>
          </a:p>
          <a:p>
            <a:pPr marL="285750"/>
            <a:endParaRPr lang="en-US" sz="1400" dirty="0" smtClean="0"/>
          </a:p>
          <a:p>
            <a:endParaRPr lang="en-US" sz="1400" dirty="0" smtClean="0"/>
          </a:p>
          <a:p>
            <a:endParaRPr lang="en-US" sz="1400" dirty="0" smtClean="0"/>
          </a:p>
          <a:p>
            <a:endParaRPr lang="en-US" sz="1400" dirty="0" smtClean="0"/>
          </a:p>
          <a:p>
            <a:endParaRPr lang="en-US" sz="1400" dirty="0" smtClean="0"/>
          </a:p>
          <a:p>
            <a:pPr marL="461963" indent="-117475">
              <a:buFont typeface="+mj-lt"/>
              <a:buAutoNum type="alphaUcPeriod"/>
            </a:pPr>
            <a:r>
              <a:rPr lang="en-US" sz="1400" dirty="0" smtClean="0"/>
              <a:t> </a:t>
            </a:r>
          </a:p>
          <a:p>
            <a:pPr marL="461963" indent="-117475">
              <a:buFont typeface="+mj-lt"/>
              <a:buAutoNum type="alphaUcPeriod"/>
            </a:pPr>
            <a:endParaRPr lang="en-US" sz="1400" dirty="0" smtClean="0"/>
          </a:p>
          <a:p>
            <a:pPr marL="461963" indent="-117475">
              <a:buFont typeface="+mj-lt"/>
              <a:buAutoNum type="alphaUcPeriod"/>
            </a:pPr>
            <a:endParaRPr lang="en-US" sz="1400" dirty="0" smtClean="0"/>
          </a:p>
          <a:p>
            <a:pPr marL="461963" indent="-117475">
              <a:buFont typeface="+mj-lt"/>
              <a:buAutoNum type="alphaUcPeriod"/>
            </a:pPr>
            <a:endParaRPr lang="en-US" sz="1400" dirty="0" smtClean="0"/>
          </a:p>
          <a:p>
            <a:pPr marL="461963" indent="-117475">
              <a:buFont typeface="+mj-lt"/>
              <a:buAutoNum type="alphaUcPeriod"/>
            </a:pPr>
            <a:r>
              <a:rPr lang="en-US" sz="1400" dirty="0" smtClean="0"/>
              <a:t> </a:t>
            </a:r>
          </a:p>
          <a:p>
            <a:pPr marL="461963" indent="-117475">
              <a:buFont typeface="+mj-lt"/>
              <a:buAutoNum type="alphaUcPeriod"/>
            </a:pPr>
            <a:endParaRPr lang="en-US" sz="1400" dirty="0" smtClean="0"/>
          </a:p>
          <a:p>
            <a:pPr marL="461963" indent="-117475">
              <a:buFont typeface="+mj-lt"/>
              <a:buAutoNum type="alphaUcPeriod"/>
            </a:pPr>
            <a:endParaRPr lang="en-US" sz="1400" dirty="0" smtClean="0"/>
          </a:p>
          <a:p>
            <a:pPr marL="461963" indent="-117475">
              <a:buFont typeface="+mj-lt"/>
              <a:buAutoNum type="alphaUcPeriod"/>
            </a:pPr>
            <a:endParaRPr lang="en-US" sz="1400" dirty="0" smtClean="0"/>
          </a:p>
          <a:p>
            <a:pPr marL="461963" indent="-117475">
              <a:buFont typeface="+mj-lt"/>
              <a:buAutoNum type="alphaUcPeriod"/>
            </a:pPr>
            <a:r>
              <a:rPr lang="en-US" sz="1400" dirty="0" smtClean="0"/>
              <a:t> </a:t>
            </a:r>
          </a:p>
          <a:p>
            <a:pPr marL="461963" indent="-117475">
              <a:buFont typeface="+mj-lt"/>
              <a:buAutoNum type="alphaUcPeriod"/>
            </a:pPr>
            <a:endParaRPr lang="en-US" sz="1400" dirty="0" smtClean="0"/>
          </a:p>
          <a:p>
            <a:pPr marL="461963" indent="-117475">
              <a:buFont typeface="+mj-lt"/>
              <a:buAutoNum type="alphaUcPeriod"/>
            </a:pPr>
            <a:endParaRPr lang="en-US" sz="1400" dirty="0" smtClean="0"/>
          </a:p>
          <a:p>
            <a:pPr marL="461963" indent="-117475">
              <a:buFont typeface="+mj-lt"/>
              <a:buAutoNum type="alphaUcPeriod"/>
            </a:pPr>
            <a:endParaRPr lang="en-US" sz="1400" dirty="0" smtClean="0"/>
          </a:p>
          <a:p>
            <a:pPr marL="461963" indent="-117475">
              <a:buFont typeface="+mj-lt"/>
              <a:buAutoNum type="alphaUcPeriod"/>
            </a:pPr>
            <a:r>
              <a:rPr lang="en-US" sz="1400" dirty="0" smtClean="0"/>
              <a:t> </a:t>
            </a:r>
          </a:p>
          <a:p>
            <a:pPr marL="342900" indent="-342900"/>
            <a:r>
              <a:rPr lang="en-US" sz="1400" dirty="0" smtClean="0"/>
              <a:t>  </a:t>
            </a:r>
          </a:p>
          <a:p>
            <a:pPr marL="342900" indent="-342900"/>
            <a:endParaRPr lang="en-US" sz="1400" dirty="0" smtClean="0"/>
          </a:p>
        </p:txBody>
      </p:sp>
      <p:graphicFrame>
        <p:nvGraphicFramePr>
          <p:cNvPr id="9" name="Table 8"/>
          <p:cNvGraphicFramePr>
            <a:graphicFrameLocks noGrp="1"/>
          </p:cNvGraphicFramePr>
          <p:nvPr/>
        </p:nvGraphicFramePr>
        <p:xfrm>
          <a:off x="1307275" y="3275016"/>
          <a:ext cx="304800" cy="381000"/>
        </p:xfrm>
        <a:graphic>
          <a:graphicData uri="http://schemas.openxmlformats.org/drawingml/2006/table">
            <a:tbl>
              <a:tblPr/>
              <a:tblGrid>
                <a:gridCol w="304800"/>
              </a:tblGrid>
              <a:tr h="190500">
                <a:tc>
                  <a:txBody>
                    <a:bodyPr/>
                    <a:lstStyle/>
                    <a:p>
                      <a:pPr algn="ctr" fontAlgn="b"/>
                      <a:r>
                        <a:rPr lang="en-US" sz="1100" b="0" i="0" u="none" strike="noStrike" dirty="0">
                          <a:solidFill>
                            <a:srgbClr val="000000"/>
                          </a:solidFill>
                          <a:latin typeface="Calibri"/>
                        </a:rPr>
                        <a:t>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0" name="Table 9"/>
          <p:cNvGraphicFramePr>
            <a:graphicFrameLocks noGrp="1"/>
          </p:cNvGraphicFramePr>
          <p:nvPr/>
        </p:nvGraphicFramePr>
        <p:xfrm>
          <a:off x="2221675" y="3269675"/>
          <a:ext cx="304800" cy="381000"/>
        </p:xfrm>
        <a:graphic>
          <a:graphicData uri="http://schemas.openxmlformats.org/drawingml/2006/table">
            <a:tbl>
              <a:tblPr/>
              <a:tblGrid>
                <a:gridCol w="304800"/>
              </a:tblGrid>
              <a:tr h="190500">
                <a:tc>
                  <a:txBody>
                    <a:bodyPr/>
                    <a:lstStyle/>
                    <a:p>
                      <a:pPr algn="ctr" fontAlgn="b"/>
                      <a:r>
                        <a:rPr lang="en-U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1" name="Table 10"/>
          <p:cNvGraphicFramePr>
            <a:graphicFrameLocks noGrp="1"/>
          </p:cNvGraphicFramePr>
          <p:nvPr/>
        </p:nvGraphicFramePr>
        <p:xfrm>
          <a:off x="1764475" y="3275016"/>
          <a:ext cx="304800" cy="381000"/>
        </p:xfrm>
        <a:graphic>
          <a:graphicData uri="http://schemas.openxmlformats.org/drawingml/2006/table">
            <a:tbl>
              <a:tblPr/>
              <a:tblGrid>
                <a:gridCol w="304800"/>
              </a:tblGrid>
              <a:tr h="190500">
                <a:tc>
                  <a:txBody>
                    <a:bodyPr/>
                    <a:lstStyle/>
                    <a:p>
                      <a:pPr algn="ctr" fontAlgn="b"/>
                      <a:r>
                        <a:rPr lang="en-US" sz="1100" b="0" i="0" u="none" strike="noStrike" dirty="0">
                          <a:solidFill>
                            <a:srgbClr val="000000"/>
                          </a:solidFill>
                          <a:latin typeface="Calibri"/>
                        </a:rPr>
                        <a:t>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33" name="TextBox 32"/>
          <p:cNvSpPr txBox="1"/>
          <p:nvPr/>
        </p:nvSpPr>
        <p:spPr>
          <a:xfrm>
            <a:off x="5791200" y="5318373"/>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4" name="TextBox 33"/>
          <p:cNvSpPr txBox="1"/>
          <p:nvPr/>
        </p:nvSpPr>
        <p:spPr>
          <a:xfrm>
            <a:off x="5638800" y="457200"/>
            <a:ext cx="3962400" cy="3046988"/>
          </a:xfrm>
          <a:prstGeom prst="rect">
            <a:avLst/>
          </a:prstGeom>
          <a:noFill/>
        </p:spPr>
        <p:txBody>
          <a:bodyPr wrap="square" rtlCol="0">
            <a:spAutoFit/>
          </a:bodyPr>
          <a:lstStyle/>
          <a:p>
            <a:pPr marL="228600" indent="-228600">
              <a:buFont typeface="+mj-lt"/>
              <a:buAutoNum type="arabicPeriod" startAt="6"/>
            </a:pPr>
            <a:r>
              <a:rPr lang="en-US" sz="1200" dirty="0" smtClean="0">
                <a:latin typeface="Verdana" pitchFamily="34" charset="0"/>
              </a:rPr>
              <a:t>Walt had 45 marbles.  He gave Tom 10% of his marbles and Sam 30% of his marbles.  Walt is left with 60% of the marbles. </a:t>
            </a:r>
          </a:p>
          <a:p>
            <a:endParaRPr lang="en-US" sz="1200" dirty="0" smtClean="0">
              <a:latin typeface="Verdana" pitchFamily="34" charset="0"/>
            </a:endParaRPr>
          </a:p>
          <a:p>
            <a:r>
              <a:rPr lang="en-US" sz="1200" dirty="0" smtClean="0">
                <a:latin typeface="Verdana" pitchFamily="34" charset="0"/>
              </a:rPr>
              <a:t>What is the least percent of marbles?</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798513" indent="-347663">
              <a:buFont typeface="+mj-lt"/>
              <a:buAutoNum type="alphaUcPeriod"/>
            </a:pPr>
            <a:r>
              <a:rPr lang="en-US" sz="1200" dirty="0" smtClean="0">
                <a:latin typeface="Verdana" pitchFamily="34" charset="0"/>
              </a:rPr>
              <a:t>60%</a:t>
            </a:r>
          </a:p>
          <a:p>
            <a:pPr marL="798513" indent="-347663">
              <a:buFont typeface="+mj-lt"/>
              <a:buAutoNum type="alphaUcPeriod"/>
            </a:pPr>
            <a:endParaRPr lang="en-US" sz="1200" dirty="0" smtClean="0">
              <a:latin typeface="Verdana" pitchFamily="34" charset="0"/>
            </a:endParaRPr>
          </a:p>
          <a:p>
            <a:pPr marL="798513" indent="-347663">
              <a:buFont typeface="+mj-lt"/>
              <a:buAutoNum type="alphaUcPeriod"/>
            </a:pPr>
            <a:r>
              <a:rPr lang="en-US" sz="1200" dirty="0" smtClean="0">
                <a:latin typeface="Verdana" pitchFamily="34" charset="0"/>
              </a:rPr>
              <a:t>30%</a:t>
            </a:r>
          </a:p>
          <a:p>
            <a:pPr marL="798513" indent="-347663">
              <a:buFont typeface="+mj-lt"/>
              <a:buAutoNum type="alphaUcPeriod"/>
            </a:pPr>
            <a:endParaRPr lang="en-US" sz="1200" dirty="0" smtClean="0">
              <a:latin typeface="Verdana" pitchFamily="34" charset="0"/>
            </a:endParaRPr>
          </a:p>
          <a:p>
            <a:pPr marL="798513" indent="-347663">
              <a:buFont typeface="+mj-lt"/>
              <a:buAutoNum type="alphaUcPeriod"/>
            </a:pPr>
            <a:r>
              <a:rPr lang="en-US" sz="1200" dirty="0" smtClean="0">
                <a:latin typeface="Verdana" pitchFamily="34" charset="0"/>
              </a:rPr>
              <a:t>10%</a:t>
            </a:r>
          </a:p>
          <a:p>
            <a:pPr marL="798513" indent="-347663">
              <a:buFont typeface="+mj-lt"/>
              <a:buAutoNum type="alphaUcPeriod"/>
            </a:pPr>
            <a:endParaRPr lang="en-US" sz="1200" dirty="0" smtClean="0">
              <a:latin typeface="Verdana" pitchFamily="34" charset="0"/>
            </a:endParaRPr>
          </a:p>
          <a:p>
            <a:pPr marL="798513" indent="-347663">
              <a:buFont typeface="+mj-lt"/>
              <a:buAutoNum type="alphaUcPeriod"/>
            </a:pPr>
            <a:r>
              <a:rPr lang="en-US" sz="1200" dirty="0" smtClean="0">
                <a:latin typeface="Verdana" pitchFamily="34" charset="0"/>
              </a:rPr>
              <a:t>45%</a:t>
            </a:r>
          </a:p>
          <a:p>
            <a:pPr marL="228600" indent="-228600"/>
            <a:endParaRPr lang="en-US" sz="1200" dirty="0">
              <a:latin typeface="Verdana" pitchFamily="34" charset="0"/>
            </a:endParaRPr>
          </a:p>
        </p:txBody>
      </p:sp>
      <p:graphicFrame>
        <p:nvGraphicFramePr>
          <p:cNvPr id="35" name="Table 34"/>
          <p:cNvGraphicFramePr>
            <a:graphicFrameLocks noGrp="1"/>
          </p:cNvGraphicFramePr>
          <p:nvPr/>
        </p:nvGraphicFramePr>
        <p:xfrm>
          <a:off x="2650175" y="3276600"/>
          <a:ext cx="304800" cy="381000"/>
        </p:xfrm>
        <a:graphic>
          <a:graphicData uri="http://schemas.openxmlformats.org/drawingml/2006/table">
            <a:tbl>
              <a:tblPr/>
              <a:tblGrid>
                <a:gridCol w="304800"/>
              </a:tblGrid>
              <a:tr h="190500">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8" name="Table 37"/>
          <p:cNvGraphicFramePr>
            <a:graphicFrameLocks noGrp="1"/>
          </p:cNvGraphicFramePr>
          <p:nvPr/>
        </p:nvGraphicFramePr>
        <p:xfrm>
          <a:off x="1524000" y="767341"/>
          <a:ext cx="304800" cy="381000"/>
        </p:xfrm>
        <a:graphic>
          <a:graphicData uri="http://schemas.openxmlformats.org/drawingml/2006/table">
            <a:tbl>
              <a:tblPr/>
              <a:tblGrid>
                <a:gridCol w="304800"/>
              </a:tblGrid>
              <a:tr h="190500">
                <a:tc>
                  <a:txBody>
                    <a:bodyPr/>
                    <a:lstStyle/>
                    <a:p>
                      <a:pPr algn="ctr" fontAlgn="b"/>
                      <a:r>
                        <a:rPr lang="en-US" sz="1100" b="0" i="0" u="none" strike="noStrike" dirty="0">
                          <a:solidFill>
                            <a:srgbClr val="000000"/>
                          </a:solidFill>
                          <a:latin typeface="Calibri"/>
                        </a:rPr>
                        <a:t>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9" name="Table 38"/>
          <p:cNvGraphicFramePr>
            <a:graphicFrameLocks noGrp="1"/>
          </p:cNvGraphicFramePr>
          <p:nvPr/>
        </p:nvGraphicFramePr>
        <p:xfrm>
          <a:off x="2743200" y="762000"/>
          <a:ext cx="304800" cy="381000"/>
        </p:xfrm>
        <a:graphic>
          <a:graphicData uri="http://schemas.openxmlformats.org/drawingml/2006/table">
            <a:tbl>
              <a:tblPr/>
              <a:tblGrid>
                <a:gridCol w="304800"/>
              </a:tblGrid>
              <a:tr h="190500">
                <a:tc>
                  <a:txBody>
                    <a:bodyPr/>
                    <a:lstStyle/>
                    <a:p>
                      <a:pPr algn="ctr" fontAlgn="b"/>
                      <a:r>
                        <a:rPr lang="en-US" sz="1100" b="0" i="0" u="none" strike="noStrike" dirty="0" smtClean="0">
                          <a:solidFill>
                            <a:srgbClr val="000000"/>
                          </a:solidFill>
                          <a:latin typeface="Calibri"/>
                        </a:rPr>
                        <a:t>5</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0" name="Table 39"/>
          <p:cNvGraphicFramePr>
            <a:graphicFrameLocks noGrp="1"/>
          </p:cNvGraphicFramePr>
          <p:nvPr/>
        </p:nvGraphicFramePr>
        <p:xfrm>
          <a:off x="2133600" y="767341"/>
          <a:ext cx="304800" cy="381000"/>
        </p:xfrm>
        <a:graphic>
          <a:graphicData uri="http://schemas.openxmlformats.org/drawingml/2006/table">
            <a:tbl>
              <a:tblPr/>
              <a:tblGrid>
                <a:gridCol w="304800"/>
              </a:tblGrid>
              <a:tr h="190500">
                <a:tc>
                  <a:txBody>
                    <a:bodyPr/>
                    <a:lstStyle/>
                    <a:p>
                      <a:pPr algn="ctr" fontAlgn="b"/>
                      <a:r>
                        <a:rPr lang="en-US" sz="1100" b="0" i="0" u="none" strike="noStrike" dirty="0">
                          <a:solidFill>
                            <a:srgbClr val="000000"/>
                          </a:solidFill>
                          <a:latin typeface="Calibri"/>
                        </a:rPr>
                        <a:t>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1" name="Table 40"/>
          <p:cNvGraphicFramePr>
            <a:graphicFrameLocks noGrp="1"/>
          </p:cNvGraphicFramePr>
          <p:nvPr/>
        </p:nvGraphicFramePr>
        <p:xfrm>
          <a:off x="3352800" y="768925"/>
          <a:ext cx="304800" cy="381000"/>
        </p:xfrm>
        <a:graphic>
          <a:graphicData uri="http://schemas.openxmlformats.org/drawingml/2006/table">
            <a:tbl>
              <a:tblPr/>
              <a:tblGrid>
                <a:gridCol w="304800"/>
              </a:tblGrid>
              <a:tr h="190500">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2" name="Table 41"/>
          <p:cNvGraphicFramePr>
            <a:graphicFrameLocks noGrp="1"/>
          </p:cNvGraphicFramePr>
          <p:nvPr/>
        </p:nvGraphicFramePr>
        <p:xfrm>
          <a:off x="1307275" y="1583766"/>
          <a:ext cx="304800" cy="381000"/>
        </p:xfrm>
        <a:graphic>
          <a:graphicData uri="http://schemas.openxmlformats.org/drawingml/2006/table">
            <a:tbl>
              <a:tblPr/>
              <a:tblGrid>
                <a:gridCol w="304800"/>
              </a:tblGrid>
              <a:tr h="190500">
                <a:tc>
                  <a:txBody>
                    <a:bodyPr/>
                    <a:lstStyle/>
                    <a:p>
                      <a:pPr algn="ctr" fontAlgn="b"/>
                      <a:r>
                        <a:rPr lang="en-US" sz="1100" b="0" i="0" u="none" strike="noStrike" dirty="0">
                          <a:solidFill>
                            <a:srgbClr val="000000"/>
                          </a:solidFill>
                          <a:latin typeface="Calibri"/>
                        </a:rPr>
                        <a:t>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3" name="Table 42"/>
          <p:cNvGraphicFramePr>
            <a:graphicFrameLocks noGrp="1"/>
          </p:cNvGraphicFramePr>
          <p:nvPr/>
        </p:nvGraphicFramePr>
        <p:xfrm>
          <a:off x="2221675" y="1578425"/>
          <a:ext cx="304800" cy="381000"/>
        </p:xfrm>
        <a:graphic>
          <a:graphicData uri="http://schemas.openxmlformats.org/drawingml/2006/table">
            <a:tbl>
              <a:tblPr/>
              <a:tblGrid>
                <a:gridCol w="304800"/>
              </a:tblGrid>
              <a:tr h="190500">
                <a:tc>
                  <a:txBody>
                    <a:bodyPr/>
                    <a:lstStyle/>
                    <a:p>
                      <a:pPr algn="ctr" fontAlgn="b"/>
                      <a:r>
                        <a:rPr lang="en-US" sz="1100" b="0" i="0" u="none" strike="noStrike" dirty="0" smtClean="0">
                          <a:solidFill>
                            <a:srgbClr val="000000"/>
                          </a:solidFill>
                          <a:latin typeface="Calibri"/>
                        </a:rPr>
                        <a:t>7</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4" name="Table 43"/>
          <p:cNvGraphicFramePr>
            <a:graphicFrameLocks noGrp="1"/>
          </p:cNvGraphicFramePr>
          <p:nvPr/>
        </p:nvGraphicFramePr>
        <p:xfrm>
          <a:off x="1764475" y="1583766"/>
          <a:ext cx="304800" cy="381000"/>
        </p:xfrm>
        <a:graphic>
          <a:graphicData uri="http://schemas.openxmlformats.org/drawingml/2006/table">
            <a:tbl>
              <a:tblPr/>
              <a:tblGrid>
                <a:gridCol w="304800"/>
              </a:tblGrid>
              <a:tr h="190500">
                <a:tc>
                  <a:txBody>
                    <a:bodyPr/>
                    <a:lstStyle/>
                    <a:p>
                      <a:pPr algn="ctr" fontAlgn="b"/>
                      <a:r>
                        <a:rPr lang="en-US" sz="1100" b="0" i="0" u="none" strike="noStrike" dirty="0">
                          <a:solidFill>
                            <a:srgbClr val="000000"/>
                          </a:solidFill>
                          <a:latin typeface="Calibri"/>
                        </a:rPr>
                        <a:t>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5" name="Table 44"/>
          <p:cNvGraphicFramePr>
            <a:graphicFrameLocks noGrp="1"/>
          </p:cNvGraphicFramePr>
          <p:nvPr/>
        </p:nvGraphicFramePr>
        <p:xfrm>
          <a:off x="2650175" y="1585350"/>
          <a:ext cx="304800" cy="381000"/>
        </p:xfrm>
        <a:graphic>
          <a:graphicData uri="http://schemas.openxmlformats.org/drawingml/2006/table">
            <a:tbl>
              <a:tblPr/>
              <a:tblGrid>
                <a:gridCol w="304800"/>
              </a:tblGrid>
              <a:tr h="190500">
                <a:tc>
                  <a:txBody>
                    <a:bodyPr/>
                    <a:lstStyle/>
                    <a:p>
                      <a:pPr algn="ctr" fontAlgn="b"/>
                      <a:r>
                        <a:rPr lang="en-U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6" name="Table 45"/>
          <p:cNvGraphicFramePr>
            <a:graphicFrameLocks noGrp="1"/>
          </p:cNvGraphicFramePr>
          <p:nvPr/>
        </p:nvGraphicFramePr>
        <p:xfrm>
          <a:off x="1307275" y="2413066"/>
          <a:ext cx="304800" cy="381000"/>
        </p:xfrm>
        <a:graphic>
          <a:graphicData uri="http://schemas.openxmlformats.org/drawingml/2006/table">
            <a:tbl>
              <a:tblPr/>
              <a:tblGrid>
                <a:gridCol w="304800"/>
              </a:tblGrid>
              <a:tr h="190500">
                <a:tc>
                  <a:txBody>
                    <a:bodyPr/>
                    <a:lstStyle/>
                    <a:p>
                      <a:pPr algn="ctr" fontAlgn="b"/>
                      <a:r>
                        <a:rPr lang="en-US" sz="1100" b="0" i="0" u="none" strike="noStrike" dirty="0">
                          <a:solidFill>
                            <a:srgbClr val="000000"/>
                          </a:solidFill>
                          <a:latin typeface="Calibri"/>
                        </a:rPr>
                        <a:t>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7" name="Table 46"/>
          <p:cNvGraphicFramePr>
            <a:graphicFrameLocks noGrp="1"/>
          </p:cNvGraphicFramePr>
          <p:nvPr/>
        </p:nvGraphicFramePr>
        <p:xfrm>
          <a:off x="2221675" y="2407725"/>
          <a:ext cx="304800" cy="381000"/>
        </p:xfrm>
        <a:graphic>
          <a:graphicData uri="http://schemas.openxmlformats.org/drawingml/2006/table">
            <a:tbl>
              <a:tblPr/>
              <a:tblGrid>
                <a:gridCol w="304800"/>
              </a:tblGrid>
              <a:tr h="190500">
                <a:tc>
                  <a:txBody>
                    <a:bodyPr/>
                    <a:lstStyle/>
                    <a:p>
                      <a:pPr algn="ctr" fontAlgn="b"/>
                      <a:r>
                        <a:rPr lang="en-US" sz="1100" b="0" i="0" u="none" strike="noStrike" dirty="0" smtClean="0">
                          <a:solidFill>
                            <a:srgbClr val="000000"/>
                          </a:solidFill>
                          <a:latin typeface="Calibri"/>
                        </a:rPr>
                        <a:t>5</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8" name="Table 47"/>
          <p:cNvGraphicFramePr>
            <a:graphicFrameLocks noGrp="1"/>
          </p:cNvGraphicFramePr>
          <p:nvPr/>
        </p:nvGraphicFramePr>
        <p:xfrm>
          <a:off x="1764475" y="2413066"/>
          <a:ext cx="304800" cy="381000"/>
        </p:xfrm>
        <a:graphic>
          <a:graphicData uri="http://schemas.openxmlformats.org/drawingml/2006/table">
            <a:tbl>
              <a:tblPr/>
              <a:tblGrid>
                <a:gridCol w="304800"/>
              </a:tblGrid>
              <a:tr h="190500">
                <a:tc>
                  <a:txBody>
                    <a:bodyPr/>
                    <a:lstStyle/>
                    <a:p>
                      <a:pPr algn="ctr" fontAlgn="b"/>
                      <a:r>
                        <a:rPr lang="en-US" sz="1100" b="0" i="0" u="none" strike="noStrike" dirty="0" smtClean="0">
                          <a:solidFill>
                            <a:srgbClr val="000000"/>
                          </a:solidFill>
                          <a:latin typeface="Calibri"/>
                        </a:rPr>
                        <a:t>3</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50" name="Table 49"/>
          <p:cNvGraphicFramePr>
            <a:graphicFrameLocks noGrp="1"/>
          </p:cNvGraphicFramePr>
          <p:nvPr/>
        </p:nvGraphicFramePr>
        <p:xfrm>
          <a:off x="2650175" y="2414650"/>
          <a:ext cx="304800" cy="381000"/>
        </p:xfrm>
        <a:graphic>
          <a:graphicData uri="http://schemas.openxmlformats.org/drawingml/2006/table">
            <a:tbl>
              <a:tblPr/>
              <a:tblGrid>
                <a:gridCol w="304800"/>
              </a:tblGrid>
              <a:tr h="190500">
                <a:tc>
                  <a:txBody>
                    <a:bodyPr/>
                    <a:lstStyle/>
                    <a:p>
                      <a:pPr algn="ctr" fontAlgn="b"/>
                      <a:r>
                        <a:rPr lang="en-US" sz="1100" b="0" i="0" u="none" strike="noStrike" dirty="0" smtClean="0">
                          <a:solidFill>
                            <a:srgbClr val="000000"/>
                          </a:solidFill>
                          <a:latin typeface="Calibri"/>
                        </a:rPr>
                        <a:t>7</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51" name="Table 50"/>
          <p:cNvGraphicFramePr>
            <a:graphicFrameLocks noGrp="1"/>
          </p:cNvGraphicFramePr>
          <p:nvPr/>
        </p:nvGraphicFramePr>
        <p:xfrm>
          <a:off x="1307275" y="4113216"/>
          <a:ext cx="304800" cy="381000"/>
        </p:xfrm>
        <a:graphic>
          <a:graphicData uri="http://schemas.openxmlformats.org/drawingml/2006/table">
            <a:tbl>
              <a:tblPr/>
              <a:tblGrid>
                <a:gridCol w="304800"/>
              </a:tblGrid>
              <a:tr h="190500">
                <a:tc>
                  <a:txBody>
                    <a:bodyPr/>
                    <a:lstStyle/>
                    <a:p>
                      <a:pPr algn="ctr" fontAlgn="b"/>
                      <a:r>
                        <a:rPr lang="en-US" sz="1100" b="0" i="0" u="none" strike="noStrike" dirty="0">
                          <a:solidFill>
                            <a:srgbClr val="000000"/>
                          </a:solidFill>
                          <a:latin typeface="Calibri"/>
                        </a:rPr>
                        <a:t>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52" name="Table 51"/>
          <p:cNvGraphicFramePr>
            <a:graphicFrameLocks noGrp="1"/>
          </p:cNvGraphicFramePr>
          <p:nvPr/>
        </p:nvGraphicFramePr>
        <p:xfrm>
          <a:off x="2221675" y="4107875"/>
          <a:ext cx="304800" cy="381000"/>
        </p:xfrm>
        <a:graphic>
          <a:graphicData uri="http://schemas.openxmlformats.org/drawingml/2006/table">
            <a:tbl>
              <a:tblPr/>
              <a:tblGrid>
                <a:gridCol w="304800"/>
              </a:tblGrid>
              <a:tr h="190500">
                <a:tc>
                  <a:txBody>
                    <a:bodyPr/>
                    <a:lstStyle/>
                    <a:p>
                      <a:pPr algn="ctr" fontAlgn="b"/>
                      <a:r>
                        <a:rPr lang="en-US" sz="1100" b="0" i="0" u="none" strike="noStrike" dirty="0" smtClean="0">
                          <a:solidFill>
                            <a:srgbClr val="000000"/>
                          </a:solidFill>
                          <a:latin typeface="Calibri"/>
                        </a:rPr>
                        <a:t>5</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53" name="Table 52"/>
          <p:cNvGraphicFramePr>
            <a:graphicFrameLocks noGrp="1"/>
          </p:cNvGraphicFramePr>
          <p:nvPr/>
        </p:nvGraphicFramePr>
        <p:xfrm>
          <a:off x="1764475" y="4113216"/>
          <a:ext cx="304800" cy="381000"/>
        </p:xfrm>
        <a:graphic>
          <a:graphicData uri="http://schemas.openxmlformats.org/drawingml/2006/table">
            <a:tbl>
              <a:tblPr/>
              <a:tblGrid>
                <a:gridCol w="304800"/>
              </a:tblGrid>
              <a:tr h="190500">
                <a:tc>
                  <a:txBody>
                    <a:bodyPr/>
                    <a:lstStyle/>
                    <a:p>
                      <a:pPr algn="ctr" fontAlgn="b"/>
                      <a:r>
                        <a:rPr lang="en-US" sz="1100" b="0" i="0" u="none" strike="noStrike" dirty="0">
                          <a:solidFill>
                            <a:srgbClr val="000000"/>
                          </a:solidFill>
                          <a:latin typeface="Calibri"/>
                        </a:rPr>
                        <a:t>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54" name="Table 53"/>
          <p:cNvGraphicFramePr>
            <a:graphicFrameLocks noGrp="1"/>
          </p:cNvGraphicFramePr>
          <p:nvPr/>
        </p:nvGraphicFramePr>
        <p:xfrm>
          <a:off x="2650175" y="4114800"/>
          <a:ext cx="304800" cy="381000"/>
        </p:xfrm>
        <a:graphic>
          <a:graphicData uri="http://schemas.openxmlformats.org/drawingml/2006/table">
            <a:tbl>
              <a:tblPr/>
              <a:tblGrid>
                <a:gridCol w="304800"/>
              </a:tblGrid>
              <a:tr h="190500">
                <a:tc>
                  <a:txBody>
                    <a:bodyPr/>
                    <a:lstStyle/>
                    <a:p>
                      <a:pPr algn="ctr" fontAlgn="b"/>
                      <a:r>
                        <a:rPr lang="en-US" sz="1100" b="0" i="0" u="none" strike="noStrike" dirty="0" smtClean="0">
                          <a:solidFill>
                            <a:srgbClr val="000000"/>
                          </a:solidFill>
                          <a:latin typeface="Calibri"/>
                        </a:rPr>
                        <a:t>1</a:t>
                      </a:r>
                      <a:endParaRPr lang="en-US" sz="1100" b="0" i="0" u="none" strike="noStrike" dirty="0">
                        <a:solidFill>
                          <a:srgbClr val="000000"/>
                        </a:solidFill>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8</a:t>
                      </a:r>
                      <a:endParaRPr lang="en-US" sz="1100" b="0" i="0" u="none" strike="noStrike" dirty="0">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55" name="Rectangle 54"/>
          <p:cNvSpPr/>
          <p:nvPr/>
        </p:nvSpPr>
        <p:spPr bwMode="auto">
          <a:xfrm>
            <a:off x="1295400" y="762000"/>
            <a:ext cx="2590800" cy="457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solidFill>
                  <a:schemeClr val="tx1"/>
                </a:solidFill>
              </a:ln>
              <a:noFill/>
              <a:effectLst/>
              <a:latin typeface="Arial"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1997</TotalTime>
  <Words>907</Words>
  <Application>Microsoft Office PowerPoint</Application>
  <PresentationFormat>Custom</PresentationFormat>
  <Paragraphs>398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394</cp:revision>
  <dcterms:created xsi:type="dcterms:W3CDTF">2010-03-15T16:13:22Z</dcterms:created>
  <dcterms:modified xsi:type="dcterms:W3CDTF">2012-01-25T02:17:14Z</dcterms:modified>
</cp:coreProperties>
</file>