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6" r:id="rId3"/>
    <p:sldId id="257" r:id="rId4"/>
    <p:sldId id="259" r:id="rId5"/>
    <p:sldId id="260" r:id="rId6"/>
    <p:sldId id="261" r:id="rId7"/>
  </p:sldIdLst>
  <p:sldSz cx="10058400" cy="777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FF"/>
    <a:srgbClr val="FFCCFF"/>
    <a:srgbClr val="E5F5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81" autoAdjust="0"/>
    <p:restoredTop sz="94660"/>
  </p:normalViewPr>
  <p:slideViewPr>
    <p:cSldViewPr>
      <p:cViewPr varScale="1">
        <p:scale>
          <a:sx n="88" d="100"/>
          <a:sy n="88" d="100"/>
        </p:scale>
        <p:origin x="-102" y="-456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49363" y="696913"/>
            <a:ext cx="45116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A272BB57-D48C-41C2-9B7A-47BDB6CA3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C103BF-8C43-45FB-8146-CFAF2928161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F96DA4-ABA7-4855-954E-2EE22F3D677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DB4875-4BEE-4A56-A094-F4BDDFD9AF1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691B44-7342-42D1-8A61-7D3053CD1CB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C54778-E6CA-4B3E-9913-EEE54B65D3E5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B73679-3EAB-4DDE-B32B-7A093FDDB24D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4572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9144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3716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18288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495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067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639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211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962400" y="7469188"/>
            <a:ext cx="7493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1019175"/>
            <a:r>
              <a:rPr lang="en-US" sz="700" dirty="0">
                <a:latin typeface="Verdana" pitchFamily="34" charset="0"/>
              </a:rPr>
              <a:t>Page </a:t>
            </a:r>
            <a:r>
              <a:rPr lang="en-US" sz="700" dirty="0" smtClean="0">
                <a:latin typeface="Verdana" pitchFamily="34" charset="0"/>
              </a:rPr>
              <a:t>11</a:t>
            </a:r>
            <a:endParaRPr lang="en-US" sz="700" dirty="0">
              <a:latin typeface="Verdana" pitchFamily="34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28600" y="3124200"/>
            <a:ext cx="4800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dirty="0">
                <a:solidFill>
                  <a:schemeClr val="bg2"/>
                </a:solidFill>
                <a:latin typeface="Verdana" pitchFamily="34" charset="0"/>
              </a:rPr>
              <a:t>Blank</a:t>
            </a: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6781800" y="381000"/>
            <a:ext cx="2519362" cy="650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Most questions for Grade 3 OAKS , Read to Perform a Task, asks students to find answers to questions by looking at graphs and charts.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62600" y="1981200"/>
            <a:ext cx="4038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en-US" sz="4000" b="1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Grade 3</a:t>
            </a:r>
            <a:endParaRPr lang="en-US" sz="4000" b="1" dirty="0" smtClean="0">
              <a:latin typeface="Verdana" pitchFamily="34" charset="0"/>
            </a:endParaRPr>
          </a:p>
          <a:p>
            <a:pPr lvl="0" algn="ctr" eaLnBrk="0" hangingPunct="0"/>
            <a:endParaRPr lang="en-US" sz="1200" u="sng" dirty="0" smtClean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hangingPunct="0"/>
            <a:endParaRPr lang="en-US" sz="1200" u="sng" dirty="0" smtClean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hangingPunct="0"/>
            <a:r>
              <a:rPr lang="en-US" u="sng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Oregon State Released Practice Tests</a:t>
            </a:r>
            <a:endParaRPr lang="en-US" dirty="0" smtClean="0">
              <a:latin typeface="Verdana" pitchFamily="34" charset="0"/>
            </a:endParaRPr>
          </a:p>
          <a:p>
            <a:pPr lvl="0" algn="ctr" eaLnBrk="0" hangingPunct="0"/>
            <a:endParaRPr lang="en-US" sz="1200" u="sng" dirty="0" smtClean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hangingPunct="0"/>
            <a:endParaRPr lang="en-US" sz="1200" u="sng" dirty="0" smtClean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hangingPunct="0"/>
            <a:r>
              <a:rPr lang="en-US" sz="1400" b="1" u="sng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Booklet  #3-9</a:t>
            </a:r>
            <a:endParaRPr lang="en-US" sz="1400" b="1" u="sng" dirty="0" smtClean="0">
              <a:latin typeface="Verdana" pitchFamily="34" charset="0"/>
            </a:endParaRPr>
          </a:p>
          <a:p>
            <a:pPr lvl="0" eaLnBrk="0" hangingPunct="0"/>
            <a:endParaRPr lang="en-US" sz="1200" b="1" u="sng" dirty="0" smtClean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en-US" sz="900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Specified State Standards Listed Under:</a:t>
            </a:r>
            <a:endParaRPr lang="en-US" sz="900" b="1" u="sng" dirty="0" smtClean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hangingPunct="0"/>
            <a:r>
              <a:rPr lang="en-US" sz="1400" b="1" u="sng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Read to Perform a Task</a:t>
            </a:r>
            <a:endParaRPr lang="en-US" sz="1400" dirty="0" smtClean="0">
              <a:latin typeface="Verdana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4000" y="7392988"/>
            <a:ext cx="4572000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/>
          <a:lstStyle/>
          <a:p>
            <a:pPr algn="ctr" defTabSz="1019175"/>
            <a:r>
              <a:rPr lang="en-US" sz="800" dirty="0" smtClean="0">
                <a:latin typeface="Verdana" pitchFamily="34" charset="0"/>
              </a:rPr>
              <a:t>The Test Samples in this Booklet were taken from the Oregon State Department of Education WEB Site, unless otherwise noted.</a:t>
            </a:r>
            <a:endParaRPr lang="en-US" sz="800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3"/>
          <p:cNvSpPr txBox="1">
            <a:spLocks noChangeArrowheads="1"/>
          </p:cNvSpPr>
          <p:nvPr/>
        </p:nvSpPr>
        <p:spPr bwMode="auto">
          <a:xfrm>
            <a:off x="3962400" y="7469188"/>
            <a:ext cx="7493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1019175"/>
            <a:r>
              <a:rPr lang="en-US" sz="700" dirty="0">
                <a:latin typeface="Verdana" pitchFamily="34" charset="0"/>
              </a:rPr>
              <a:t>Page 1</a:t>
            </a:r>
          </a:p>
        </p:txBody>
      </p:sp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8839200" y="7443788"/>
            <a:ext cx="7493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1019175"/>
            <a:r>
              <a:rPr lang="en-US" sz="700" dirty="0">
                <a:latin typeface="Verdana" pitchFamily="34" charset="0"/>
              </a:rPr>
              <a:t>Page </a:t>
            </a:r>
            <a:r>
              <a:rPr lang="en-US" sz="700" dirty="0" smtClean="0">
                <a:latin typeface="Verdana" pitchFamily="34" charset="0"/>
              </a:rPr>
              <a:t>10</a:t>
            </a:r>
            <a:endParaRPr lang="en-US" sz="700" dirty="0"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2895600"/>
            <a:ext cx="403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Blank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1005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57200" y="1524000"/>
            <a:ext cx="4419600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Grade 3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Oregon State Released Practice Tests</a:t>
            </a:r>
            <a:endParaRPr kumimoji="0" lang="en-US" sz="140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Read to Perform a Task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Other state practice tests may be included as credited.  Any other state practice released test included aligns with</a:t>
            </a:r>
            <a:r>
              <a:rPr kumimoji="0" lang="en-US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Oregon’s OAKS format and standards.)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O.D.E. Standards in this booklet include: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(Note:  These specific standards are assessed under the English/Language Arts Standards heading:  </a:t>
            </a:r>
            <a:r>
              <a:rPr kumimoji="0" lang="en-US" sz="105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Read to Perform a Task 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or </a:t>
            </a:r>
            <a:r>
              <a:rPr kumimoji="0" lang="en-US" sz="105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R.P.T</a:t>
            </a: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on OAKS.)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Arial,Italic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,Italic"/>
              </a:rPr>
              <a:t>EL.03.RE.20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,Italic"/>
              </a:rPr>
              <a:t> Use titles, tables of contents, chapter headings, illustrations, captions, glossaries, and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,Italic"/>
              </a:rPr>
              <a:t>indexes to locate information in text.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Arial,Italic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,Italic"/>
              </a:rPr>
              <a:t>EL.03.RE.21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,Italic"/>
              </a:rPr>
              <a:t> Interpret information from diagrams, charts, and graphs.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Arial,Italic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,Italic"/>
              </a:rPr>
              <a:t>EL.03.RE.22</a:t>
            </a:r>
            <a:r>
              <a:rPr kumimoji="0" lang="en-US" sz="10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,Italic"/>
              </a:rPr>
              <a:t> Follow simple multiple-step written instructions (e.g., how to assemble a product or play a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Arial,Italic"/>
              </a:rPr>
              <a:t>board game).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i="1" dirty="0" smtClean="0">
              <a:latin typeface="Verdana" pitchFamily="34" charset="0"/>
            </a:endParaRPr>
          </a:p>
          <a:p>
            <a:pPr eaLnBrk="0" hangingPunct="0"/>
            <a:r>
              <a:rPr lang="en-US" sz="1000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Note:  Grade 3, Read to Perform a Task, has no Power Standards listed.  However, they are included as “Perpetual Reading Power Standards”; i.e. those mastered each year in life.  </a:t>
            </a:r>
            <a:endParaRPr lang="en-US" sz="1000" dirty="0" smtClean="0"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81038" y="609600"/>
            <a:ext cx="2519362" cy="650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Most questions for Grade 3 OAKS , Read to Perform a Task, asks students to find answers to questions by looking at graphs and charts.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228600"/>
            <a:ext cx="381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Teaching Information page:</a:t>
            </a:r>
            <a:endParaRPr lang="en-US" sz="1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57200" y="4648200"/>
            <a:ext cx="44958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 w="6350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3"/>
          <p:cNvSpPr txBox="1">
            <a:spLocks noChangeArrowheads="1"/>
          </p:cNvSpPr>
          <p:nvPr/>
        </p:nvSpPr>
        <p:spPr bwMode="auto">
          <a:xfrm>
            <a:off x="3962400" y="7424738"/>
            <a:ext cx="749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1019175"/>
            <a:r>
              <a:rPr lang="en-US" sz="700" dirty="0">
                <a:latin typeface="Verdana" pitchFamily="34" charset="0"/>
              </a:rPr>
              <a:t>Page </a:t>
            </a:r>
            <a:r>
              <a:rPr lang="en-US" sz="700" dirty="0" smtClean="0">
                <a:latin typeface="Verdana" pitchFamily="34" charset="0"/>
              </a:rPr>
              <a:t>9</a:t>
            </a:r>
            <a:endParaRPr lang="en-US" sz="700" dirty="0">
              <a:latin typeface="Verdana" pitchFamily="34" charset="0"/>
            </a:endParaRPr>
          </a:p>
        </p:txBody>
      </p:sp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8839200" y="7440613"/>
            <a:ext cx="749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1019175"/>
            <a:r>
              <a:rPr lang="en-US" sz="700">
                <a:latin typeface="Verdana" pitchFamily="34" charset="0"/>
              </a:rPr>
              <a:t>Page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2895600"/>
            <a:ext cx="434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Blank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457200"/>
            <a:ext cx="4191000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u="sng" dirty="0" smtClean="0">
                <a:latin typeface="Verdana" pitchFamily="34" charset="0"/>
              </a:rPr>
              <a:t>SOUNDS AND MUSIC</a:t>
            </a:r>
          </a:p>
          <a:p>
            <a:r>
              <a:rPr lang="en-US" sz="1100" i="1" dirty="0" smtClean="0">
                <a:latin typeface="Verdana" pitchFamily="34" charset="0"/>
              </a:rPr>
              <a:t>Sounds are all around us, and they are very important to us. Some sounds are pleasant and some can be harmful. Here is a glossary from a book called SOUNDS AND MUSIC. Use the glossary to answer these questions about words related to sound.</a:t>
            </a:r>
          </a:p>
          <a:p>
            <a:endParaRPr lang="en-US" sz="1100" i="1" dirty="0" smtClean="0">
              <a:latin typeface="Verdana" pitchFamily="34" charset="0"/>
            </a:endParaRPr>
          </a:p>
          <a:p>
            <a:r>
              <a:rPr lang="en-US" sz="1100" b="1" i="1" dirty="0" smtClean="0">
                <a:latin typeface="Verdana" pitchFamily="34" charset="0"/>
              </a:rPr>
              <a:t>GLOSSARY</a:t>
            </a:r>
          </a:p>
          <a:p>
            <a:r>
              <a:rPr lang="en-US" sz="1100" i="1" dirty="0" smtClean="0">
                <a:latin typeface="Verdana" pitchFamily="34" charset="0"/>
              </a:rPr>
              <a:t>Absorb - </a:t>
            </a:r>
            <a:r>
              <a:rPr lang="en-US" sz="1100" dirty="0" smtClean="0">
                <a:latin typeface="Verdana" pitchFamily="34" charset="0"/>
              </a:rPr>
              <a:t>to soak up the sound. Some of the best absorbing materials are those with rough surfaces or those with holes</a:t>
            </a:r>
          </a:p>
          <a:p>
            <a:endParaRPr lang="en-US" sz="1100" dirty="0" smtClean="0">
              <a:latin typeface="Verdana" pitchFamily="34" charset="0"/>
            </a:endParaRPr>
          </a:p>
          <a:p>
            <a:r>
              <a:rPr lang="en-US" sz="1100" i="1" dirty="0" smtClean="0">
                <a:latin typeface="Verdana" pitchFamily="34" charset="0"/>
              </a:rPr>
              <a:t>Amplifier - </a:t>
            </a:r>
            <a:r>
              <a:rPr lang="en-US" sz="1100" dirty="0" smtClean="0">
                <a:latin typeface="Verdana" pitchFamily="34" charset="0"/>
              </a:rPr>
              <a:t>something which makes sounds louder</a:t>
            </a:r>
          </a:p>
          <a:p>
            <a:endParaRPr lang="en-US" sz="1100" dirty="0" smtClean="0">
              <a:latin typeface="Verdana" pitchFamily="34" charset="0"/>
            </a:endParaRPr>
          </a:p>
          <a:p>
            <a:r>
              <a:rPr lang="en-US" sz="1100" i="1" dirty="0" smtClean="0">
                <a:latin typeface="Verdana" pitchFamily="34" charset="0"/>
              </a:rPr>
              <a:t>Bagpipes - </a:t>
            </a:r>
            <a:r>
              <a:rPr lang="en-US" sz="1100" dirty="0" smtClean="0">
                <a:latin typeface="Verdana" pitchFamily="34" charset="0"/>
              </a:rPr>
              <a:t>a musical instrument that is pumped with air supplied from an animal bladder</a:t>
            </a:r>
          </a:p>
          <a:p>
            <a:endParaRPr lang="en-US" sz="1100" dirty="0" smtClean="0">
              <a:latin typeface="Verdana" pitchFamily="34" charset="0"/>
            </a:endParaRPr>
          </a:p>
          <a:p>
            <a:r>
              <a:rPr lang="en-US" sz="1100" i="1" dirty="0" smtClean="0">
                <a:latin typeface="Verdana" pitchFamily="34" charset="0"/>
              </a:rPr>
              <a:t>Beat - </a:t>
            </a:r>
            <a:r>
              <a:rPr lang="en-US" sz="1100" dirty="0" smtClean="0">
                <a:latin typeface="Verdana" pitchFamily="34" charset="0"/>
              </a:rPr>
              <a:t>a sound made regularly. The beat helps maintain the rhythm and keeps the musical time</a:t>
            </a:r>
          </a:p>
          <a:p>
            <a:endParaRPr lang="en-US" sz="1100" dirty="0" smtClean="0">
              <a:latin typeface="Verdana" pitchFamily="34" charset="0"/>
            </a:endParaRPr>
          </a:p>
          <a:p>
            <a:r>
              <a:rPr lang="en-US" sz="1100" i="1" dirty="0" smtClean="0">
                <a:latin typeface="Verdana" pitchFamily="34" charset="0"/>
              </a:rPr>
              <a:t>Bow - </a:t>
            </a:r>
            <a:r>
              <a:rPr lang="en-US" sz="1100" dirty="0" smtClean="0">
                <a:latin typeface="Verdana" pitchFamily="34" charset="0"/>
              </a:rPr>
              <a:t>an instrument used for making strings vibrate. Bows only work if they </a:t>
            </a:r>
            <a:r>
              <a:rPr lang="en-US" sz="1100" dirty="0" err="1" smtClean="0">
                <a:latin typeface="Verdana" pitchFamily="34" charset="0"/>
              </a:rPr>
              <a:t>arecoated</a:t>
            </a:r>
            <a:r>
              <a:rPr lang="en-US" sz="1100" dirty="0" smtClean="0">
                <a:latin typeface="Verdana" pitchFamily="34" charset="0"/>
              </a:rPr>
              <a:t> with rosin and make rapid scraping movements</a:t>
            </a:r>
          </a:p>
          <a:p>
            <a:endParaRPr lang="en-US" sz="1100" dirty="0" smtClean="0">
              <a:latin typeface="Verdana" pitchFamily="34" charset="0"/>
            </a:endParaRPr>
          </a:p>
          <a:p>
            <a:r>
              <a:rPr lang="en-US" sz="1100" i="1" dirty="0" smtClean="0">
                <a:latin typeface="Verdana" pitchFamily="34" charset="0"/>
              </a:rPr>
              <a:t>Brass - </a:t>
            </a:r>
            <a:r>
              <a:rPr lang="en-US" sz="1100" dirty="0" smtClean="0">
                <a:latin typeface="Verdana" pitchFamily="34" charset="0"/>
              </a:rPr>
              <a:t>musical instruments played by the mouth using the lips as a reed </a:t>
            </a:r>
          </a:p>
          <a:p>
            <a:endParaRPr lang="en-US" sz="1100" dirty="0" smtClean="0">
              <a:latin typeface="Verdana" pitchFamily="34" charset="0"/>
            </a:endParaRPr>
          </a:p>
          <a:p>
            <a:r>
              <a:rPr lang="en-US" sz="1100" i="1" dirty="0" smtClean="0">
                <a:latin typeface="Verdana" pitchFamily="34" charset="0"/>
              </a:rPr>
              <a:t>Bugle - </a:t>
            </a:r>
            <a:r>
              <a:rPr lang="en-US" sz="1100" dirty="0" smtClean="0">
                <a:latin typeface="Verdana" pitchFamily="34" charset="0"/>
              </a:rPr>
              <a:t>a kind of simple horn designed for playing military tunes</a:t>
            </a:r>
          </a:p>
          <a:p>
            <a:endParaRPr lang="en-US" sz="1100" dirty="0" smtClean="0">
              <a:latin typeface="Verdana" pitchFamily="34" charset="0"/>
            </a:endParaRPr>
          </a:p>
          <a:p>
            <a:r>
              <a:rPr lang="en-US" sz="1100" i="1" dirty="0" smtClean="0">
                <a:latin typeface="Verdana" pitchFamily="34" charset="0"/>
              </a:rPr>
              <a:t>Chord - </a:t>
            </a:r>
            <a:r>
              <a:rPr lang="en-US" sz="1100" dirty="0" smtClean="0">
                <a:latin typeface="Verdana" pitchFamily="34" charset="0"/>
              </a:rPr>
              <a:t>the effect you get when you play three or more notes at the same time</a:t>
            </a:r>
          </a:p>
          <a:p>
            <a:endParaRPr lang="en-US" sz="1100" dirty="0" smtClean="0">
              <a:latin typeface="Verdana" pitchFamily="34" charset="0"/>
            </a:endParaRPr>
          </a:p>
          <a:p>
            <a:r>
              <a:rPr lang="en-US" sz="1100" i="1" dirty="0" smtClean="0">
                <a:latin typeface="Verdana" pitchFamily="34" charset="0"/>
              </a:rPr>
              <a:t>Decibel - </a:t>
            </a:r>
            <a:r>
              <a:rPr lang="en-US" sz="1100" dirty="0" smtClean="0">
                <a:latin typeface="Verdana" pitchFamily="34" charset="0"/>
              </a:rPr>
              <a:t>a unit that gives a measure of the loudness of a sound</a:t>
            </a:r>
          </a:p>
          <a:p>
            <a:endParaRPr lang="en-US" sz="1100" dirty="0" smtClean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2"/>
          <p:cNvSpPr txBox="1">
            <a:spLocks noChangeArrowheads="1"/>
          </p:cNvSpPr>
          <p:nvPr/>
        </p:nvSpPr>
        <p:spPr bwMode="auto">
          <a:xfrm>
            <a:off x="8839200" y="7413625"/>
            <a:ext cx="7493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1019175"/>
            <a:r>
              <a:rPr lang="en-US" sz="700" dirty="0">
                <a:latin typeface="Verdana" pitchFamily="34" charset="0"/>
              </a:rPr>
              <a:t>Page </a:t>
            </a:r>
            <a:r>
              <a:rPr lang="en-US" sz="700" dirty="0" smtClean="0">
                <a:latin typeface="Verdana" pitchFamily="34" charset="0"/>
              </a:rPr>
              <a:t>8</a:t>
            </a:r>
            <a:endParaRPr lang="en-US" sz="700" dirty="0">
              <a:latin typeface="Verdana" pitchFamily="34" charset="0"/>
            </a:endParaRPr>
          </a:p>
        </p:txBody>
      </p:sp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962400" y="7413625"/>
            <a:ext cx="749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1019175"/>
            <a:r>
              <a:rPr lang="en-US" sz="700">
                <a:latin typeface="Verdana" pitchFamily="34" charset="0"/>
              </a:rPr>
              <a:t>Page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62600" y="2895600"/>
            <a:ext cx="403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Blank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81000"/>
            <a:ext cx="4114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 smtClean="0">
                <a:latin typeface="Verdana" pitchFamily="34" charset="0"/>
              </a:rPr>
              <a:t>Drum - </a:t>
            </a:r>
            <a:r>
              <a:rPr lang="en-US" sz="1100" dirty="0" smtClean="0">
                <a:latin typeface="Verdana" pitchFamily="34" charset="0"/>
              </a:rPr>
              <a:t>a sound box with a skin stretched across it. It is hit with the hand or sticks</a:t>
            </a:r>
          </a:p>
          <a:p>
            <a:endParaRPr lang="en-US" sz="1100" dirty="0" smtClean="0">
              <a:latin typeface="Verdana" pitchFamily="34" charset="0"/>
            </a:endParaRPr>
          </a:p>
          <a:p>
            <a:r>
              <a:rPr lang="en-US" sz="1100" i="1" dirty="0" smtClean="0">
                <a:latin typeface="Verdana" pitchFamily="34" charset="0"/>
              </a:rPr>
              <a:t>Eardrum - </a:t>
            </a:r>
            <a:r>
              <a:rPr lang="en-US" sz="1100" dirty="0" smtClean="0">
                <a:latin typeface="Verdana" pitchFamily="34" charset="0"/>
              </a:rPr>
              <a:t>the flap of skin in the ear that acts as a sounding board for vibrations in the air</a:t>
            </a:r>
          </a:p>
          <a:p>
            <a:endParaRPr lang="en-US" sz="1100" dirty="0" smtClean="0">
              <a:latin typeface="Verdana" pitchFamily="34" charset="0"/>
            </a:endParaRPr>
          </a:p>
          <a:p>
            <a:r>
              <a:rPr lang="en-US" sz="1100" i="1" dirty="0" smtClean="0">
                <a:latin typeface="Verdana" pitchFamily="34" charset="0"/>
              </a:rPr>
              <a:t>Ear Muffs - </a:t>
            </a:r>
            <a:r>
              <a:rPr lang="en-US" sz="1100" dirty="0" smtClean="0">
                <a:latin typeface="Verdana" pitchFamily="34" charset="0"/>
              </a:rPr>
              <a:t>special “headphones” that have sound deadening material inside each ear cup</a:t>
            </a:r>
          </a:p>
          <a:p>
            <a:endParaRPr lang="en-US" sz="1100" i="1" dirty="0" smtClean="0">
              <a:latin typeface="Verdana" pitchFamily="34" charset="0"/>
            </a:endParaRPr>
          </a:p>
          <a:p>
            <a:endParaRPr lang="en-US" sz="1100" dirty="0" smtClean="0">
              <a:latin typeface="Verdana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dirty="0" smtClean="0">
                <a:latin typeface="Verdana" pitchFamily="34" charset="0"/>
              </a:rPr>
              <a:t>Which sentence below is true about the way that this glossary is organized?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This glossary is organized by alphabetical order.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This glossary is organized by which page number is first.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This glossary is organized by how important the words are.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This glossary is organized in a way the author liked.</a:t>
            </a:r>
          </a:p>
          <a:p>
            <a:endParaRPr lang="en-US" sz="1100" dirty="0" smtClean="0">
              <a:latin typeface="Verdana" pitchFamily="34" charset="0"/>
            </a:endParaRPr>
          </a:p>
          <a:p>
            <a:endParaRPr lang="en-US" sz="1100" dirty="0" smtClean="0">
              <a:latin typeface="Verdana" pitchFamily="34" charset="0"/>
            </a:endParaRPr>
          </a:p>
          <a:p>
            <a:pPr marL="228600" indent="-228600">
              <a:buFont typeface="+mj-lt"/>
              <a:buAutoNum type="arabicPeriod" startAt="2"/>
            </a:pPr>
            <a:r>
              <a:rPr lang="en-US" sz="1100" dirty="0" smtClean="0">
                <a:latin typeface="Verdana" pitchFamily="34" charset="0"/>
              </a:rPr>
              <a:t>According to this glossary, what does the word </a:t>
            </a:r>
            <a:r>
              <a:rPr lang="en-US" sz="1100" i="1" dirty="0" smtClean="0">
                <a:latin typeface="Verdana" pitchFamily="34" charset="0"/>
              </a:rPr>
              <a:t>beat mean?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Beat means to whip eggs. 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Beat means a sound made regularly.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Beat means to hit someone. 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Beat means a group of people.</a:t>
            </a:r>
          </a:p>
          <a:p>
            <a:endParaRPr lang="en-US" sz="1100" dirty="0" smtClean="0">
              <a:latin typeface="Verdana" pitchFamily="34" charset="0"/>
            </a:endParaRPr>
          </a:p>
          <a:p>
            <a:endParaRPr lang="en-US" sz="1100" dirty="0" smtClean="0">
              <a:latin typeface="Verdana" pitchFamily="34" charset="0"/>
            </a:endParaRPr>
          </a:p>
          <a:p>
            <a:pPr marL="228600" indent="-228600">
              <a:buFont typeface="+mj-lt"/>
              <a:buAutoNum type="arabicPeriod" startAt="3"/>
            </a:pPr>
            <a:r>
              <a:rPr lang="en-US" sz="1100" dirty="0" smtClean="0">
                <a:latin typeface="Verdana" pitchFamily="34" charset="0"/>
              </a:rPr>
              <a:t>Which of these words is a unit that measures sound?</a:t>
            </a:r>
          </a:p>
          <a:p>
            <a:pPr marL="685800" lvl="1" indent="-228600">
              <a:buAutoNum type="alphaUcPeriod"/>
            </a:pPr>
            <a:r>
              <a:rPr lang="en-US" sz="1100" dirty="0" smtClean="0">
                <a:latin typeface="Verdana" pitchFamily="34" charset="0"/>
              </a:rPr>
              <a:t>an amplifier </a:t>
            </a:r>
          </a:p>
          <a:p>
            <a:pPr marL="685800" lvl="1" indent="-228600">
              <a:buAutoNum type="alphaUcPeriod"/>
            </a:pPr>
            <a:r>
              <a:rPr lang="en-US" sz="1100" dirty="0" smtClean="0">
                <a:latin typeface="Verdana" pitchFamily="34" charset="0"/>
              </a:rPr>
              <a:t>a chord </a:t>
            </a:r>
          </a:p>
          <a:p>
            <a:pPr marL="685800" lvl="1" indent="-228600">
              <a:buAutoNum type="alphaUcPeriod"/>
            </a:pPr>
            <a:r>
              <a:rPr lang="en-US" sz="1100" dirty="0" smtClean="0">
                <a:latin typeface="Verdana" pitchFamily="34" charset="0"/>
              </a:rPr>
              <a:t>a decibel </a:t>
            </a:r>
          </a:p>
          <a:p>
            <a:pPr marL="685800" lvl="1" indent="-228600">
              <a:buAutoNum type="alphaUcPeriod"/>
            </a:pPr>
            <a:r>
              <a:rPr lang="en-US" sz="1100" dirty="0" smtClean="0">
                <a:latin typeface="Verdana" pitchFamily="34" charset="0"/>
              </a:rPr>
              <a:t>an eardrum</a:t>
            </a:r>
            <a:endParaRPr lang="en-US" sz="1100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2"/>
          <p:cNvSpPr txBox="1">
            <a:spLocks noChangeArrowheads="1"/>
          </p:cNvSpPr>
          <p:nvPr/>
        </p:nvSpPr>
        <p:spPr bwMode="auto">
          <a:xfrm>
            <a:off x="8839200" y="7413625"/>
            <a:ext cx="7493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1019175"/>
            <a:r>
              <a:rPr lang="en-US" sz="700">
                <a:latin typeface="Verdana" pitchFamily="34" charset="0"/>
              </a:rPr>
              <a:t>Page 4</a:t>
            </a:r>
          </a:p>
        </p:txBody>
      </p:sp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3962400" y="7404100"/>
            <a:ext cx="7493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1019175"/>
            <a:r>
              <a:rPr lang="en-US" sz="700" dirty="0">
                <a:latin typeface="Verdana" pitchFamily="34" charset="0"/>
              </a:rPr>
              <a:t>Page </a:t>
            </a:r>
            <a:r>
              <a:rPr lang="en-US" sz="700" dirty="0" smtClean="0">
                <a:latin typeface="Verdana" pitchFamily="34" charset="0"/>
              </a:rPr>
              <a:t>7</a:t>
            </a:r>
            <a:endParaRPr lang="en-US" sz="700" dirty="0"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457200"/>
            <a:ext cx="426720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100" dirty="0" smtClean="0">
              <a:latin typeface="Verdana" pitchFamily="34" charset="0"/>
            </a:endParaRPr>
          </a:p>
          <a:p>
            <a:pPr marL="228600" indent="-228600">
              <a:buFont typeface="+mj-lt"/>
              <a:buAutoNum type="arabicPeriod" startAt="9"/>
            </a:pPr>
            <a:r>
              <a:rPr lang="en-US" sz="1100" dirty="0" smtClean="0">
                <a:latin typeface="Verdana" pitchFamily="34" charset="0"/>
              </a:rPr>
              <a:t>Looking at this table of contents, which recipes are listed last?</a:t>
            </a:r>
          </a:p>
          <a:p>
            <a:pPr marL="228600" indent="-228600">
              <a:buFont typeface="+mj-lt"/>
              <a:buAutoNum type="arabicPeriod" startAt="9"/>
            </a:pPr>
            <a:endParaRPr lang="en-US" sz="1100" dirty="0" smtClean="0">
              <a:latin typeface="Verdana" pitchFamily="34" charset="0"/>
            </a:endParaRP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salads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breakfast and Breads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vegetables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sandwiches</a:t>
            </a:r>
          </a:p>
          <a:p>
            <a:endParaRPr lang="en-US" sz="1100" dirty="0" smtClean="0">
              <a:latin typeface="Verdana" pitchFamily="34" charset="0"/>
            </a:endParaRPr>
          </a:p>
          <a:p>
            <a:endParaRPr lang="en-US" sz="1100" dirty="0" smtClean="0">
              <a:latin typeface="Verdana" pitchFamily="34" charset="0"/>
            </a:endParaRPr>
          </a:p>
          <a:p>
            <a:pPr marL="228600" indent="-228600">
              <a:buFont typeface="+mj-lt"/>
              <a:buAutoNum type="arabicPeriod" startAt="10"/>
            </a:pPr>
            <a:r>
              <a:rPr lang="en-US" sz="1100" dirty="0" smtClean="0">
                <a:latin typeface="Verdana" pitchFamily="34" charset="0"/>
              </a:rPr>
              <a:t>The recipe for Johnny Town-Mouse’s Granola is found in what section of the cookbook?</a:t>
            </a:r>
          </a:p>
          <a:p>
            <a:pPr marL="228600" indent="-228600">
              <a:buFont typeface="+mj-lt"/>
              <a:buAutoNum type="arabicPeriod" startAt="10"/>
            </a:pPr>
            <a:endParaRPr lang="en-US" sz="1100" dirty="0" smtClean="0">
              <a:latin typeface="Verdana" pitchFamily="34" charset="0"/>
            </a:endParaRP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breakfasts and Breads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sandwiches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vegetables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salads</a:t>
            </a:r>
            <a:endParaRPr lang="en-US" sz="1100" dirty="0"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62600" y="609600"/>
            <a:ext cx="4267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u="sng" dirty="0" smtClean="0">
                <a:latin typeface="Verdana" pitchFamily="34" charset="0"/>
              </a:rPr>
              <a:t>WHAT’S HAPPENING AT THE COUNTY FAIR?</a:t>
            </a:r>
          </a:p>
          <a:p>
            <a:r>
              <a:rPr lang="en-US" sz="1100" i="1" dirty="0" smtClean="0">
                <a:latin typeface="Verdana" pitchFamily="34" charset="0"/>
              </a:rPr>
              <a:t>Here is a schedule for a day at the county fair. Answer the questions about the schedule.</a:t>
            </a:r>
          </a:p>
          <a:p>
            <a:endParaRPr lang="en-US" sz="1100" dirty="0" smtClean="0">
              <a:latin typeface="Verdana" pitchFamily="34" charset="0"/>
            </a:endParaRPr>
          </a:p>
          <a:p>
            <a:r>
              <a:rPr lang="en-US" sz="1100" b="1" dirty="0" smtClean="0">
                <a:latin typeface="Verdana" pitchFamily="34" charset="0"/>
              </a:rPr>
              <a:t>   </a:t>
            </a:r>
            <a:r>
              <a:rPr lang="en-US" sz="1100" b="1" u="sng" dirty="0" smtClean="0">
                <a:latin typeface="Verdana" pitchFamily="34" charset="0"/>
              </a:rPr>
              <a:t>TIME</a:t>
            </a:r>
            <a:r>
              <a:rPr lang="en-US" sz="1100" b="1" dirty="0" smtClean="0">
                <a:latin typeface="Verdana" pitchFamily="34" charset="0"/>
              </a:rPr>
              <a:t> 	    </a:t>
            </a:r>
            <a:r>
              <a:rPr lang="en-US" sz="1100" b="1" u="sng" dirty="0" smtClean="0">
                <a:latin typeface="Verdana" pitchFamily="34" charset="0"/>
              </a:rPr>
              <a:t>EVENT </a:t>
            </a:r>
            <a:r>
              <a:rPr lang="en-US" sz="1100" b="1" dirty="0" smtClean="0">
                <a:latin typeface="Verdana" pitchFamily="34" charset="0"/>
              </a:rPr>
              <a:t>		  </a:t>
            </a:r>
            <a:r>
              <a:rPr lang="en-US" sz="1100" b="1" u="sng" dirty="0" smtClean="0">
                <a:latin typeface="Verdana" pitchFamily="34" charset="0"/>
              </a:rPr>
              <a:t>PLACE</a:t>
            </a:r>
          </a:p>
          <a:p>
            <a:r>
              <a:rPr lang="en-US" sz="1100" dirty="0" smtClean="0">
                <a:latin typeface="Verdana" pitchFamily="34" charset="0"/>
              </a:rPr>
              <a:t>10:00 a.m. 	Pretty Baby Contest 	Kids Center</a:t>
            </a:r>
          </a:p>
          <a:p>
            <a:r>
              <a:rPr lang="en-US" sz="1100" dirty="0" smtClean="0">
                <a:latin typeface="Verdana" pitchFamily="34" charset="0"/>
              </a:rPr>
              <a:t>10:00 a.m. 	4-H Cat Show 	4-H Center</a:t>
            </a:r>
          </a:p>
          <a:p>
            <a:r>
              <a:rPr lang="en-US" sz="1100" dirty="0" smtClean="0">
                <a:latin typeface="Verdana" pitchFamily="34" charset="0"/>
              </a:rPr>
              <a:t>10:30 a.m. 	4-H Sheep Judging 	Show Ring</a:t>
            </a:r>
          </a:p>
          <a:p>
            <a:r>
              <a:rPr lang="en-US" sz="1100" dirty="0" smtClean="0">
                <a:latin typeface="Verdana" pitchFamily="34" charset="0"/>
              </a:rPr>
              <a:t>11:00 a.m. 	Youth Circus 	Action Zone</a:t>
            </a:r>
          </a:p>
          <a:p>
            <a:r>
              <a:rPr lang="en-US" sz="1100" dirty="0" smtClean="0">
                <a:latin typeface="Verdana" pitchFamily="34" charset="0"/>
              </a:rPr>
              <a:t>11:00 a.m. 	Frisbee Dogs 	TMI Stage</a:t>
            </a:r>
          </a:p>
          <a:p>
            <a:r>
              <a:rPr lang="en-US" sz="1100" dirty="0" smtClean="0">
                <a:latin typeface="Verdana" pitchFamily="34" charset="0"/>
              </a:rPr>
              <a:t>11:30 a.m. 	Petting Zoo 		Opens Kids Center</a:t>
            </a:r>
          </a:p>
          <a:p>
            <a:r>
              <a:rPr lang="en-US" sz="1100" dirty="0" smtClean="0">
                <a:latin typeface="Verdana" pitchFamily="34" charset="0"/>
              </a:rPr>
              <a:t>1:00 p.m. 	Frisbee Dogs T	MI Stage</a:t>
            </a:r>
          </a:p>
          <a:p>
            <a:r>
              <a:rPr lang="en-US" sz="1100" dirty="0" smtClean="0">
                <a:latin typeface="Verdana" pitchFamily="34" charset="0"/>
              </a:rPr>
              <a:t>4:00 p.m. 	Milking Competition 	Show Ring</a:t>
            </a:r>
          </a:p>
          <a:p>
            <a:endParaRPr lang="en-US" sz="1100" dirty="0" smtClean="0">
              <a:latin typeface="Verdana" pitchFamily="34" charset="0"/>
            </a:endParaRPr>
          </a:p>
          <a:p>
            <a:endParaRPr lang="en-US" sz="1100" dirty="0" smtClean="0">
              <a:latin typeface="Verdana" pitchFamily="34" charset="0"/>
            </a:endParaRPr>
          </a:p>
          <a:p>
            <a:pPr marL="228600" indent="-228600">
              <a:buFont typeface="+mj-lt"/>
              <a:buAutoNum type="arabicPeriod" startAt="4"/>
            </a:pPr>
            <a:r>
              <a:rPr lang="en-US" sz="1100" dirty="0" smtClean="0">
                <a:latin typeface="Verdana" pitchFamily="34" charset="0"/>
              </a:rPr>
              <a:t>Where would you go to see the Youth Circus?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Kids Center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Show Ring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Action Zone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TMI Stage</a:t>
            </a:r>
          </a:p>
          <a:p>
            <a:endParaRPr lang="en-US" sz="1100" dirty="0" smtClean="0">
              <a:latin typeface="Verdana" pitchFamily="34" charset="0"/>
            </a:endParaRPr>
          </a:p>
          <a:p>
            <a:endParaRPr lang="en-US" sz="1100" b="1" dirty="0" smtClean="0">
              <a:latin typeface="Verdana" pitchFamily="34" charset="0"/>
            </a:endParaRPr>
          </a:p>
          <a:p>
            <a:endParaRPr lang="en-US" sz="1100" dirty="0" smtClean="0">
              <a:latin typeface="Verdana" pitchFamily="34" charset="0"/>
            </a:endParaRPr>
          </a:p>
          <a:p>
            <a:pPr marL="228600" indent="-228600">
              <a:buFont typeface="+mj-lt"/>
              <a:buAutoNum type="arabicPeriod" startAt="5"/>
            </a:pPr>
            <a:r>
              <a:rPr lang="en-US" sz="1100" dirty="0" smtClean="0">
                <a:latin typeface="Verdana" pitchFamily="34" charset="0"/>
              </a:rPr>
              <a:t>If you go to the Cat Show, you cannot see which event?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Milking Competition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Pretty Baby Contest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Sheep Judging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Frisbee Dogs</a:t>
            </a:r>
          </a:p>
          <a:p>
            <a:endParaRPr lang="en-US" sz="1100" dirty="0" smtClean="0">
              <a:latin typeface="Verdana" pitchFamily="34" charset="0"/>
            </a:endParaRPr>
          </a:p>
          <a:p>
            <a:endParaRPr lang="en-US" sz="1100" dirty="0" smtClean="0">
              <a:latin typeface="Verdana" pitchFamily="34" charset="0"/>
            </a:endParaRPr>
          </a:p>
          <a:p>
            <a:pPr marL="228600" indent="-228600">
              <a:buFont typeface="+mj-lt"/>
              <a:buAutoNum type="arabicPeriod" startAt="6"/>
            </a:pPr>
            <a:r>
              <a:rPr lang="en-US" sz="1100" dirty="0" smtClean="0">
                <a:latin typeface="Verdana" pitchFamily="34" charset="0"/>
              </a:rPr>
              <a:t>4-H sponsors which two events?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Youth Circus and Petting Zoo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Cat Show and Sheep Judging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Sheep Judging and Youth Circus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Pretty Baby Contest and Cat Show</a:t>
            </a:r>
            <a:endParaRPr lang="en-US" sz="1100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8991600" y="7423150"/>
            <a:ext cx="596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1019175"/>
            <a:r>
              <a:rPr lang="en-US" sz="700" dirty="0">
                <a:latin typeface="Verdana" pitchFamily="34" charset="0"/>
              </a:rPr>
              <a:t>Page </a:t>
            </a:r>
            <a:r>
              <a:rPr lang="en-US" sz="700" dirty="0" smtClean="0">
                <a:latin typeface="Verdana" pitchFamily="34" charset="0"/>
              </a:rPr>
              <a:t>6</a:t>
            </a:r>
            <a:endParaRPr lang="en-US" sz="700" dirty="0">
              <a:latin typeface="Verdana" pitchFamily="34" charset="0"/>
            </a:endParaRP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4114800" y="7423150"/>
            <a:ext cx="6223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1019175"/>
            <a:r>
              <a:rPr lang="en-US" sz="700">
                <a:latin typeface="Verdana" pitchFamily="34" charset="0"/>
              </a:rPr>
              <a:t>Page 5 </a:t>
            </a:r>
          </a:p>
        </p:txBody>
      </p:sp>
      <p:sp>
        <p:nvSpPr>
          <p:cNvPr id="4" name="Rectangle 3"/>
          <p:cNvSpPr/>
          <p:nvPr/>
        </p:nvSpPr>
        <p:spPr>
          <a:xfrm>
            <a:off x="5486400" y="381000"/>
            <a:ext cx="44196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latin typeface="Verdana" pitchFamily="34" charset="0"/>
              </a:rPr>
              <a:t>PETER RABBIT’S COOKBOOK</a:t>
            </a:r>
          </a:p>
          <a:p>
            <a:r>
              <a:rPr lang="en-US" sz="1100" i="1" dirty="0" smtClean="0">
                <a:latin typeface="Verdana" pitchFamily="34" charset="0"/>
              </a:rPr>
              <a:t>While looking at this table of contents from Arnold </a:t>
            </a:r>
            <a:r>
              <a:rPr lang="en-US" sz="1100" i="1" dirty="0" err="1" smtClean="0">
                <a:latin typeface="Verdana" pitchFamily="34" charset="0"/>
              </a:rPr>
              <a:t>Dorbin’s</a:t>
            </a:r>
            <a:r>
              <a:rPr lang="en-US" sz="1100" i="1" dirty="0" smtClean="0">
                <a:latin typeface="Verdana" pitchFamily="34" charset="0"/>
              </a:rPr>
              <a:t> PETER RABBIT’S NATURAL </a:t>
            </a:r>
            <a:r>
              <a:rPr lang="en-US" sz="1100" dirty="0" smtClean="0">
                <a:latin typeface="Verdana" pitchFamily="34" charset="0"/>
              </a:rPr>
              <a:t>FOODS COOKBOOK</a:t>
            </a:r>
            <a:r>
              <a:rPr lang="en-US" sz="1100" i="1" dirty="0" smtClean="0">
                <a:latin typeface="Verdana" pitchFamily="34" charset="0"/>
              </a:rPr>
              <a:t>, you’ll discover eating healthy can be fun.</a:t>
            </a:r>
          </a:p>
          <a:p>
            <a:endParaRPr lang="en-US" sz="1100" b="1" dirty="0" smtClean="0">
              <a:latin typeface="Verdana" pitchFamily="34" charset="0"/>
            </a:endParaRPr>
          </a:p>
          <a:p>
            <a:endParaRPr lang="en-US" sz="1100" b="1" dirty="0" smtClean="0">
              <a:latin typeface="Verdana" pitchFamily="34" charset="0"/>
            </a:endParaRPr>
          </a:p>
          <a:p>
            <a:endParaRPr lang="en-US" sz="1100" b="1" dirty="0" smtClean="0">
              <a:latin typeface="Verdana" pitchFamily="34" charset="0"/>
            </a:endParaRPr>
          </a:p>
          <a:p>
            <a:endParaRPr lang="en-US" sz="1100" b="1" dirty="0" smtClean="0">
              <a:latin typeface="Verdana" pitchFamily="34" charset="0"/>
            </a:endParaRPr>
          </a:p>
          <a:p>
            <a:pPr>
              <a:tabLst>
                <a:tab pos="4003675" algn="l"/>
              </a:tabLst>
            </a:pPr>
            <a:r>
              <a:rPr lang="en-US" sz="1000" b="1" dirty="0" smtClean="0">
                <a:latin typeface="Verdana" pitchFamily="34" charset="0"/>
              </a:rPr>
              <a:t>PREFACE 	5</a:t>
            </a:r>
          </a:p>
          <a:p>
            <a:endParaRPr lang="en-US" sz="1000" b="1" dirty="0" smtClean="0">
              <a:latin typeface="Verdana" pitchFamily="34" charset="0"/>
            </a:endParaRPr>
          </a:p>
          <a:p>
            <a:pPr defTabSz="1309688">
              <a:tabLst>
                <a:tab pos="4003675" algn="l"/>
              </a:tabLst>
            </a:pPr>
            <a:r>
              <a:rPr lang="en-US" sz="1000" b="1" dirty="0" smtClean="0">
                <a:latin typeface="Verdana" pitchFamily="34" charset="0"/>
              </a:rPr>
              <a:t>CONTENTS 		7</a:t>
            </a:r>
          </a:p>
          <a:p>
            <a:endParaRPr lang="en-US" sz="1000" b="1" dirty="0" smtClean="0">
              <a:latin typeface="Verdana" pitchFamily="34" charset="0"/>
            </a:endParaRPr>
          </a:p>
          <a:p>
            <a:pPr defTabSz="1482725">
              <a:tabLst>
                <a:tab pos="4003675" algn="l"/>
              </a:tabLst>
            </a:pPr>
            <a:r>
              <a:rPr lang="en-US" sz="1000" b="1" dirty="0" smtClean="0">
                <a:latin typeface="Verdana" pitchFamily="34" charset="0"/>
              </a:rPr>
              <a:t>A WORD ABOUT EQUIPMENT 		9</a:t>
            </a:r>
          </a:p>
          <a:p>
            <a:endParaRPr lang="en-US" sz="1000" b="1" dirty="0" smtClean="0">
              <a:latin typeface="Verdana" pitchFamily="34" charset="0"/>
            </a:endParaRPr>
          </a:p>
          <a:p>
            <a:pPr>
              <a:tabLst>
                <a:tab pos="4003675" algn="l"/>
              </a:tabLst>
            </a:pPr>
            <a:r>
              <a:rPr lang="en-US" sz="1000" b="1" u="sng" dirty="0" smtClean="0">
                <a:latin typeface="Verdana" pitchFamily="34" charset="0"/>
              </a:rPr>
              <a:t>BREAKFAST AND BREADS </a:t>
            </a:r>
            <a:r>
              <a:rPr lang="en-US" sz="1000" b="1" dirty="0" smtClean="0">
                <a:latin typeface="Verdana" pitchFamily="34" charset="0"/>
              </a:rPr>
              <a:t>	11</a:t>
            </a:r>
          </a:p>
          <a:p>
            <a:pPr>
              <a:tabLst>
                <a:tab pos="4114800" algn="l"/>
              </a:tabLst>
            </a:pPr>
            <a:endParaRPr lang="en-US" sz="1000" b="1" dirty="0" smtClean="0">
              <a:latin typeface="Verdana" pitchFamily="34" charset="0"/>
            </a:endParaRPr>
          </a:p>
          <a:p>
            <a:pPr>
              <a:tabLst>
                <a:tab pos="4003675" algn="l"/>
              </a:tabLst>
            </a:pPr>
            <a:r>
              <a:rPr lang="en-US" sz="1000" b="1" i="1" dirty="0" smtClean="0">
                <a:latin typeface="Verdana" pitchFamily="34" charset="0"/>
              </a:rPr>
              <a:t>   Samuel Whisker’s </a:t>
            </a:r>
            <a:r>
              <a:rPr lang="en-US" sz="1000" b="1" i="1" dirty="0" err="1" smtClean="0">
                <a:latin typeface="Verdana" pitchFamily="34" charset="0"/>
              </a:rPr>
              <a:t>Roly</a:t>
            </a:r>
            <a:r>
              <a:rPr lang="en-US" sz="1000" b="1" i="1" dirty="0" smtClean="0">
                <a:latin typeface="Verdana" pitchFamily="34" charset="0"/>
              </a:rPr>
              <a:t>-Poly Pancakes, 	12</a:t>
            </a:r>
          </a:p>
          <a:p>
            <a:pPr>
              <a:tabLst>
                <a:tab pos="4003675" algn="l"/>
              </a:tabLst>
            </a:pPr>
            <a:r>
              <a:rPr lang="en-US" sz="1000" b="1" i="1" dirty="0" smtClean="0">
                <a:latin typeface="Verdana" pitchFamily="34" charset="0"/>
              </a:rPr>
              <a:t>   Timmy Willie’s Sunny Sunday Scrambled Eggs, 	14</a:t>
            </a:r>
          </a:p>
          <a:p>
            <a:pPr>
              <a:tabLst>
                <a:tab pos="4003675" algn="l"/>
              </a:tabLst>
            </a:pPr>
            <a:r>
              <a:rPr lang="en-US" sz="1000" b="1" i="1" dirty="0" smtClean="0">
                <a:latin typeface="Verdana" pitchFamily="34" charset="0"/>
              </a:rPr>
              <a:t>   Squirrel </a:t>
            </a:r>
            <a:r>
              <a:rPr lang="en-US" sz="1000" b="1" i="1" dirty="0" err="1" smtClean="0">
                <a:latin typeface="Verdana" pitchFamily="34" charset="0"/>
              </a:rPr>
              <a:t>Nutkin’s</a:t>
            </a:r>
            <a:r>
              <a:rPr lang="en-US" sz="1000" b="1" i="1" dirty="0" smtClean="0">
                <a:latin typeface="Verdana" pitchFamily="34" charset="0"/>
              </a:rPr>
              <a:t> Banana-Nut Loaf, 	17</a:t>
            </a:r>
          </a:p>
          <a:p>
            <a:pPr>
              <a:tabLst>
                <a:tab pos="4003675" algn="l"/>
              </a:tabLst>
            </a:pPr>
            <a:r>
              <a:rPr lang="en-US" sz="1000" b="1" i="1" dirty="0" smtClean="0">
                <a:latin typeface="Verdana" pitchFamily="34" charset="0"/>
              </a:rPr>
              <a:t>   </a:t>
            </a:r>
            <a:r>
              <a:rPr lang="en-US" sz="1000" b="1" i="1" dirty="0" err="1" smtClean="0">
                <a:latin typeface="Verdana" pitchFamily="34" charset="0"/>
              </a:rPr>
              <a:t>Pigling</a:t>
            </a:r>
            <a:r>
              <a:rPr lang="en-US" sz="1000" b="1" i="1" dirty="0" smtClean="0">
                <a:latin typeface="Verdana" pitchFamily="34" charset="0"/>
              </a:rPr>
              <a:t> and </a:t>
            </a:r>
            <a:r>
              <a:rPr lang="en-US" sz="1000" b="1" i="1" dirty="0" err="1" smtClean="0">
                <a:latin typeface="Verdana" pitchFamily="34" charset="0"/>
              </a:rPr>
              <a:t>Pigwig’s</a:t>
            </a:r>
            <a:r>
              <a:rPr lang="en-US" sz="1000" b="1" i="1" dirty="0" smtClean="0">
                <a:latin typeface="Verdana" pitchFamily="34" charset="0"/>
              </a:rPr>
              <a:t> Hot Rice Breakfast Treat, 	20</a:t>
            </a:r>
          </a:p>
          <a:p>
            <a:pPr>
              <a:tabLst>
                <a:tab pos="4003675" algn="l"/>
              </a:tabLst>
            </a:pPr>
            <a:r>
              <a:rPr lang="en-US" sz="1000" b="1" i="1" dirty="0" smtClean="0">
                <a:latin typeface="Verdana" pitchFamily="34" charset="0"/>
              </a:rPr>
              <a:t>   Johnny Town-Mouse’s Granola, 	22</a:t>
            </a:r>
          </a:p>
          <a:p>
            <a:pPr>
              <a:tabLst>
                <a:tab pos="4003675" algn="l"/>
              </a:tabLst>
            </a:pPr>
            <a:r>
              <a:rPr lang="en-US" sz="1000" b="1" i="1" dirty="0" smtClean="0">
                <a:latin typeface="Verdana" pitchFamily="34" charset="0"/>
              </a:rPr>
              <a:t>   Tommy Brock and Mr. </a:t>
            </a:r>
            <a:r>
              <a:rPr lang="en-US" sz="1000" b="1" i="1" dirty="0" err="1" smtClean="0">
                <a:latin typeface="Verdana" pitchFamily="34" charset="0"/>
              </a:rPr>
              <a:t>Tod’s</a:t>
            </a:r>
            <a:r>
              <a:rPr lang="en-US" sz="1000" b="1" i="1" dirty="0" smtClean="0">
                <a:latin typeface="Verdana" pitchFamily="34" charset="0"/>
              </a:rPr>
              <a:t> Wheat Germ Muffins, 	24</a:t>
            </a:r>
          </a:p>
          <a:p>
            <a:endParaRPr lang="en-US" sz="1000" b="1" i="1" dirty="0" smtClean="0">
              <a:latin typeface="Verdana" pitchFamily="34" charset="0"/>
            </a:endParaRPr>
          </a:p>
          <a:p>
            <a:r>
              <a:rPr lang="en-US" sz="1000" b="1" u="sng" dirty="0" smtClean="0">
                <a:latin typeface="Verdana" pitchFamily="34" charset="0"/>
              </a:rPr>
              <a:t>SANDWICHES 27</a:t>
            </a:r>
          </a:p>
          <a:p>
            <a:pPr>
              <a:tabLst>
                <a:tab pos="4003675" algn="l"/>
              </a:tabLst>
            </a:pPr>
            <a:r>
              <a:rPr lang="en-US" sz="1000" b="1" i="1" dirty="0" smtClean="0">
                <a:latin typeface="Verdana" pitchFamily="34" charset="0"/>
              </a:rPr>
              <a:t>   Alder-Rat Squeaker’s Homemade Peanut Butter, 	28</a:t>
            </a:r>
          </a:p>
          <a:p>
            <a:pPr>
              <a:tabLst>
                <a:tab pos="4003675" algn="l"/>
              </a:tabLst>
            </a:pPr>
            <a:r>
              <a:rPr lang="en-US" sz="1000" b="1" i="1" dirty="0" smtClean="0">
                <a:latin typeface="Verdana" pitchFamily="34" charset="0"/>
              </a:rPr>
              <a:t>   Little Pig Robinson’s Peanut Butter Sandwiches, 	30</a:t>
            </a:r>
          </a:p>
          <a:p>
            <a:pPr marL="346075" indent="-346075">
              <a:tabLst>
                <a:tab pos="4003675" algn="l"/>
              </a:tabLst>
            </a:pPr>
            <a:r>
              <a:rPr lang="en-US" sz="1000" b="1" i="1" dirty="0" smtClean="0">
                <a:latin typeface="Verdana" pitchFamily="34" charset="0"/>
              </a:rPr>
              <a:t>   </a:t>
            </a:r>
            <a:r>
              <a:rPr lang="en-US" sz="900" b="1" i="1" dirty="0" smtClean="0">
                <a:latin typeface="Verdana" pitchFamily="34" charset="0"/>
              </a:rPr>
              <a:t>Mr. </a:t>
            </a:r>
            <a:r>
              <a:rPr lang="en-US" sz="900" b="1" i="1" dirty="0" err="1" smtClean="0">
                <a:latin typeface="Verdana" pitchFamily="34" charset="0"/>
              </a:rPr>
              <a:t>Pricklepin’s</a:t>
            </a:r>
            <a:r>
              <a:rPr lang="en-US" sz="900" b="1" i="1" dirty="0" smtClean="0">
                <a:latin typeface="Verdana" pitchFamily="34" charset="0"/>
              </a:rPr>
              <a:t> Cream or Cottage Cheese Sandwiches</a:t>
            </a:r>
            <a:r>
              <a:rPr lang="en-US" sz="1000" b="1" i="1" dirty="0" smtClean="0">
                <a:latin typeface="Verdana" pitchFamily="34" charset="0"/>
              </a:rPr>
              <a:t>, 	33</a:t>
            </a:r>
          </a:p>
          <a:p>
            <a:pPr>
              <a:tabLst>
                <a:tab pos="4003675" algn="l"/>
              </a:tabLst>
            </a:pPr>
            <a:r>
              <a:rPr lang="en-US" sz="1000" b="1" i="1" dirty="0" smtClean="0">
                <a:latin typeface="Verdana" pitchFamily="34" charset="0"/>
              </a:rPr>
              <a:t>   The </a:t>
            </a:r>
            <a:r>
              <a:rPr lang="en-US" sz="1000" b="1" i="1" dirty="0" err="1" smtClean="0">
                <a:latin typeface="Verdana" pitchFamily="34" charset="0"/>
              </a:rPr>
              <a:t>Flopsy</a:t>
            </a:r>
            <a:r>
              <a:rPr lang="en-US" sz="1000" b="1" i="1" dirty="0" smtClean="0">
                <a:latin typeface="Verdana" pitchFamily="34" charset="0"/>
              </a:rPr>
              <a:t> Bunnies’ Vegetable Sandwiches, 	35</a:t>
            </a:r>
          </a:p>
          <a:p>
            <a:endParaRPr lang="en-US" sz="1000" b="1" i="1" dirty="0" smtClean="0">
              <a:latin typeface="Verdana" pitchFamily="34" charset="0"/>
            </a:endParaRPr>
          </a:p>
          <a:p>
            <a:pPr>
              <a:tabLst>
                <a:tab pos="4003675" algn="l"/>
              </a:tabLst>
            </a:pPr>
            <a:r>
              <a:rPr lang="en-US" sz="1000" b="1" u="sng" dirty="0" smtClean="0">
                <a:latin typeface="Verdana" pitchFamily="34" charset="0"/>
              </a:rPr>
              <a:t>VEGETABLES </a:t>
            </a:r>
            <a:r>
              <a:rPr lang="en-US" sz="1000" dirty="0" smtClean="0">
                <a:latin typeface="Verdana" pitchFamily="34" charset="0"/>
              </a:rPr>
              <a:t>	</a:t>
            </a:r>
            <a:r>
              <a:rPr lang="en-US" sz="1000" b="1" dirty="0" smtClean="0">
                <a:latin typeface="Verdana" pitchFamily="34" charset="0"/>
              </a:rPr>
              <a:t>39</a:t>
            </a:r>
          </a:p>
          <a:p>
            <a:pPr>
              <a:tabLst>
                <a:tab pos="4003675" algn="l"/>
              </a:tabLst>
            </a:pPr>
            <a:r>
              <a:rPr lang="en-US" sz="1000" b="1" i="1" dirty="0" smtClean="0">
                <a:latin typeface="Verdana" pitchFamily="34" charset="0"/>
              </a:rPr>
              <a:t>   Duchess and </a:t>
            </a:r>
            <a:r>
              <a:rPr lang="en-US" sz="1000" b="1" i="1" dirty="0" err="1" smtClean="0">
                <a:latin typeface="Verdana" pitchFamily="34" charset="0"/>
              </a:rPr>
              <a:t>Ribbey’s</a:t>
            </a:r>
            <a:r>
              <a:rPr lang="en-US" sz="1000" b="1" i="1" dirty="0" smtClean="0">
                <a:latin typeface="Verdana" pitchFamily="34" charset="0"/>
              </a:rPr>
              <a:t> Tomato-Cheese Pie, 	40</a:t>
            </a:r>
          </a:p>
          <a:p>
            <a:pPr>
              <a:tabLst>
                <a:tab pos="4003675" algn="l"/>
              </a:tabLst>
            </a:pPr>
            <a:r>
              <a:rPr lang="en-US" sz="1000" b="1" i="1" dirty="0" smtClean="0">
                <a:latin typeface="Verdana" pitchFamily="34" charset="0"/>
              </a:rPr>
              <a:t>   Little Black Rabbit’s Orange-Honey Carrots, 	42</a:t>
            </a:r>
          </a:p>
          <a:p>
            <a:pPr>
              <a:tabLst>
                <a:tab pos="4003675" algn="l"/>
              </a:tabLst>
            </a:pPr>
            <a:r>
              <a:rPr lang="en-US" sz="1000" b="1" i="1" dirty="0" smtClean="0">
                <a:latin typeface="Verdana" pitchFamily="34" charset="0"/>
              </a:rPr>
              <a:t>   Piggery </a:t>
            </a:r>
            <a:r>
              <a:rPr lang="en-US" sz="1000" b="1" i="1" dirty="0" err="1" smtClean="0">
                <a:latin typeface="Verdana" pitchFamily="34" charset="0"/>
              </a:rPr>
              <a:t>Porcombe</a:t>
            </a:r>
            <a:r>
              <a:rPr lang="en-US" sz="1000" b="1" i="1" dirty="0" smtClean="0">
                <a:latin typeface="Verdana" pitchFamily="34" charset="0"/>
              </a:rPr>
              <a:t> Green Beans and Mushrooms, 	44</a:t>
            </a:r>
          </a:p>
          <a:p>
            <a:endParaRPr lang="en-US" sz="1100" b="1" dirty="0" smtClean="0"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28600"/>
            <a:ext cx="3962400" cy="737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u="sng" dirty="0" smtClean="0">
                <a:latin typeface="Verdana" pitchFamily="34" charset="0"/>
              </a:rPr>
              <a:t>SAME THING, DIFFERENT NAMES</a:t>
            </a:r>
          </a:p>
          <a:p>
            <a:r>
              <a:rPr lang="en-US" sz="1100" i="1" dirty="0" smtClean="0">
                <a:latin typeface="Verdana" pitchFamily="34" charset="0"/>
              </a:rPr>
              <a:t>People in various parts of the U.S. have their own ways of saying things. Here’s a list of useful words and where they’re sometimes heard. Use the information on this page to answer the questions.</a:t>
            </a:r>
          </a:p>
          <a:p>
            <a:endParaRPr lang="en-US" sz="1100" i="1" dirty="0" smtClean="0">
              <a:latin typeface="Verdana" pitchFamily="34" charset="0"/>
            </a:endParaRPr>
          </a:p>
          <a:p>
            <a:r>
              <a:rPr lang="en-US" sz="1100" b="1" u="sng" dirty="0" smtClean="0">
                <a:latin typeface="Verdana" pitchFamily="34" charset="0"/>
              </a:rPr>
              <a:t>Names for Submarine Sandwich </a:t>
            </a:r>
          </a:p>
          <a:p>
            <a:r>
              <a:rPr lang="en-US" sz="1100" dirty="0" smtClean="0">
                <a:latin typeface="Verdana" pitchFamily="34" charset="0"/>
              </a:rPr>
              <a:t>Grinder: Massachusetts and Connecticut</a:t>
            </a:r>
          </a:p>
          <a:p>
            <a:r>
              <a:rPr lang="en-US" sz="1100" i="1" u="sng" dirty="0" smtClean="0">
                <a:latin typeface="Verdana" pitchFamily="34" charset="0"/>
              </a:rPr>
              <a:t>Hero</a:t>
            </a:r>
            <a:r>
              <a:rPr lang="en-US" sz="1100" dirty="0" smtClean="0">
                <a:latin typeface="Verdana" pitchFamily="34" charset="0"/>
              </a:rPr>
              <a:t>: New York</a:t>
            </a:r>
          </a:p>
          <a:p>
            <a:r>
              <a:rPr lang="en-US" sz="1100" dirty="0" smtClean="0">
                <a:latin typeface="Verdana" pitchFamily="34" charset="0"/>
              </a:rPr>
              <a:t>Hoagie: Philadelphia</a:t>
            </a:r>
          </a:p>
          <a:p>
            <a:r>
              <a:rPr lang="en-US" sz="1100" dirty="0" smtClean="0">
                <a:latin typeface="Verdana" pitchFamily="34" charset="0"/>
              </a:rPr>
              <a:t>Po’ Boy: New Orleans</a:t>
            </a:r>
          </a:p>
          <a:p>
            <a:r>
              <a:rPr lang="en-US" sz="1100" dirty="0" err="1" smtClean="0">
                <a:latin typeface="Verdana" pitchFamily="34" charset="0"/>
              </a:rPr>
              <a:t>Wedgie</a:t>
            </a:r>
            <a:r>
              <a:rPr lang="en-US" sz="1100" dirty="0" smtClean="0">
                <a:latin typeface="Verdana" pitchFamily="34" charset="0"/>
              </a:rPr>
              <a:t>: Rhode Island</a:t>
            </a:r>
          </a:p>
          <a:p>
            <a:endParaRPr lang="en-US" sz="1100" b="1" dirty="0" smtClean="0">
              <a:latin typeface="Verdana" pitchFamily="34" charset="0"/>
            </a:endParaRPr>
          </a:p>
          <a:p>
            <a:r>
              <a:rPr lang="en-US" sz="1100" b="1" u="sng" dirty="0" smtClean="0">
                <a:latin typeface="Verdana" pitchFamily="34" charset="0"/>
              </a:rPr>
              <a:t>Names for Rain Storms</a:t>
            </a:r>
          </a:p>
          <a:p>
            <a:r>
              <a:rPr lang="en-US" sz="1100" dirty="0" smtClean="0">
                <a:latin typeface="Verdana" pitchFamily="34" charset="0"/>
              </a:rPr>
              <a:t>Dam Buster: Alabama</a:t>
            </a:r>
          </a:p>
          <a:p>
            <a:r>
              <a:rPr lang="en-US" sz="1100" dirty="0" smtClean="0">
                <a:latin typeface="Verdana" pitchFamily="34" charset="0"/>
              </a:rPr>
              <a:t>Goose </a:t>
            </a:r>
            <a:r>
              <a:rPr lang="en-US" sz="1100" dirty="0" err="1" smtClean="0">
                <a:latin typeface="Verdana" pitchFamily="34" charset="0"/>
              </a:rPr>
              <a:t>Drownder</a:t>
            </a:r>
            <a:r>
              <a:rPr lang="en-US" sz="1100" dirty="0" smtClean="0">
                <a:latin typeface="Verdana" pitchFamily="34" charset="0"/>
              </a:rPr>
              <a:t>: Pennsylvania</a:t>
            </a:r>
          </a:p>
          <a:p>
            <a:r>
              <a:rPr lang="en-US" sz="1100" dirty="0" smtClean="0">
                <a:latin typeface="Verdana" pitchFamily="34" charset="0"/>
              </a:rPr>
              <a:t>Hay </a:t>
            </a:r>
            <a:r>
              <a:rPr lang="en-US" sz="1100" dirty="0" err="1" smtClean="0">
                <a:latin typeface="Verdana" pitchFamily="34" charset="0"/>
              </a:rPr>
              <a:t>Rotter</a:t>
            </a:r>
            <a:r>
              <a:rPr lang="en-US" sz="1100" dirty="0" smtClean="0">
                <a:latin typeface="Verdana" pitchFamily="34" charset="0"/>
              </a:rPr>
              <a:t>: Virginia</a:t>
            </a:r>
          </a:p>
          <a:p>
            <a:r>
              <a:rPr lang="en-US" sz="1100" dirty="0" smtClean="0">
                <a:latin typeface="Verdana" pitchFamily="34" charset="0"/>
              </a:rPr>
              <a:t>Leak Finder: Wisconsin</a:t>
            </a:r>
          </a:p>
          <a:p>
            <a:r>
              <a:rPr lang="en-US" sz="1100" i="1" u="sng" dirty="0" smtClean="0">
                <a:latin typeface="Verdana" pitchFamily="34" charset="0"/>
              </a:rPr>
              <a:t>Mud Sender</a:t>
            </a:r>
            <a:r>
              <a:rPr lang="en-US" sz="1100" dirty="0" smtClean="0">
                <a:latin typeface="Verdana" pitchFamily="34" charset="0"/>
              </a:rPr>
              <a:t>: California</a:t>
            </a:r>
          </a:p>
          <a:p>
            <a:r>
              <a:rPr lang="en-US" sz="1100" dirty="0" smtClean="0">
                <a:latin typeface="Verdana" pitchFamily="34" charset="0"/>
              </a:rPr>
              <a:t>Sewer </a:t>
            </a:r>
            <a:r>
              <a:rPr lang="en-US" sz="1100" dirty="0" err="1" smtClean="0">
                <a:latin typeface="Verdana" pitchFamily="34" charset="0"/>
              </a:rPr>
              <a:t>Clogger</a:t>
            </a:r>
            <a:r>
              <a:rPr lang="en-US" sz="1100" dirty="0" smtClean="0">
                <a:latin typeface="Verdana" pitchFamily="34" charset="0"/>
              </a:rPr>
              <a:t>: Michigan</a:t>
            </a:r>
          </a:p>
          <a:p>
            <a:r>
              <a:rPr lang="en-US" sz="1100" dirty="0" smtClean="0">
                <a:latin typeface="Verdana" pitchFamily="34" charset="0"/>
              </a:rPr>
              <a:t>Stump Washer: South Carolina</a:t>
            </a:r>
          </a:p>
          <a:p>
            <a:endParaRPr lang="en-US" sz="1100" b="1" dirty="0" smtClean="0">
              <a:latin typeface="Verdana" pitchFamily="34" charset="0"/>
            </a:endParaRPr>
          </a:p>
          <a:p>
            <a:r>
              <a:rPr lang="en-US" sz="1100" b="1" u="sng" dirty="0" smtClean="0">
                <a:latin typeface="Verdana" pitchFamily="34" charset="0"/>
              </a:rPr>
              <a:t>Names for Carbonated Cold Drinks</a:t>
            </a:r>
          </a:p>
          <a:p>
            <a:r>
              <a:rPr lang="en-US" sz="1100" dirty="0" smtClean="0">
                <a:latin typeface="Verdana" pitchFamily="34" charset="0"/>
              </a:rPr>
              <a:t>Alabama, Arkansas, and Tennessee</a:t>
            </a:r>
          </a:p>
          <a:p>
            <a:r>
              <a:rPr lang="en-US" sz="1100" dirty="0" smtClean="0">
                <a:latin typeface="Verdana" pitchFamily="34" charset="0"/>
              </a:rPr>
              <a:t>Soft Drink Pop: Midwest</a:t>
            </a:r>
          </a:p>
          <a:p>
            <a:r>
              <a:rPr lang="en-US" sz="1100" dirty="0" smtClean="0">
                <a:latin typeface="Verdana" pitchFamily="34" charset="0"/>
              </a:rPr>
              <a:t>Soda: Connecticut, New Jersey, and New York</a:t>
            </a:r>
          </a:p>
          <a:p>
            <a:r>
              <a:rPr lang="en-US" sz="1100" dirty="0" smtClean="0">
                <a:latin typeface="Verdana" pitchFamily="34" charset="0"/>
              </a:rPr>
              <a:t>Tonic: Massachusetts and New Hampshire</a:t>
            </a:r>
          </a:p>
          <a:p>
            <a:endParaRPr lang="en-US" sz="1100" b="1" dirty="0" smtClean="0">
              <a:latin typeface="Verdana" pitchFamily="34" charset="0"/>
            </a:endParaRPr>
          </a:p>
          <a:p>
            <a:endParaRPr lang="en-US" sz="1100" b="1" dirty="0" smtClean="0">
              <a:latin typeface="Verdana" pitchFamily="34" charset="0"/>
            </a:endParaRPr>
          </a:p>
          <a:p>
            <a:pPr marL="228600" indent="-228600">
              <a:buFont typeface="+mj-lt"/>
              <a:buAutoNum type="arabicPeriod" startAt="7"/>
            </a:pPr>
            <a:r>
              <a:rPr lang="en-US" sz="1100" dirty="0" smtClean="0">
                <a:latin typeface="Verdana" pitchFamily="34" charset="0"/>
              </a:rPr>
              <a:t>If you wanted a </a:t>
            </a:r>
            <a:r>
              <a:rPr lang="en-US" sz="1100" i="1" u="sng" dirty="0" smtClean="0">
                <a:latin typeface="Verdana" pitchFamily="34" charset="0"/>
              </a:rPr>
              <a:t>submarine sandwich </a:t>
            </a:r>
            <a:r>
              <a:rPr lang="en-US" sz="1100" dirty="0" smtClean="0">
                <a:latin typeface="Verdana" pitchFamily="34" charset="0"/>
              </a:rPr>
              <a:t>in New York, what would you ask for?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hoagie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grinder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hero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err="1" smtClean="0">
                <a:latin typeface="Verdana" pitchFamily="34" charset="0"/>
              </a:rPr>
              <a:t>wedgie</a:t>
            </a:r>
            <a:endParaRPr lang="en-US" sz="1100" dirty="0" smtClean="0">
              <a:latin typeface="Verdana" pitchFamily="34" charset="0"/>
            </a:endParaRPr>
          </a:p>
          <a:p>
            <a:endParaRPr lang="en-US" sz="1100" b="1" dirty="0" smtClean="0">
              <a:latin typeface="Verdana" pitchFamily="34" charset="0"/>
            </a:endParaRPr>
          </a:p>
          <a:p>
            <a:pPr marL="228600" indent="-228600">
              <a:buFont typeface="+mj-lt"/>
              <a:buAutoNum type="arabicPeriod" startAt="8"/>
            </a:pPr>
            <a:r>
              <a:rPr lang="en-US" sz="1100" dirty="0" smtClean="0">
                <a:latin typeface="Verdana" pitchFamily="34" charset="0"/>
              </a:rPr>
              <a:t>If people in California talked about a </a:t>
            </a:r>
            <a:r>
              <a:rPr lang="en-US" sz="1100" i="1" u="sng" dirty="0" smtClean="0">
                <a:latin typeface="Verdana" pitchFamily="34" charset="0"/>
              </a:rPr>
              <a:t>Mud Sender</a:t>
            </a:r>
            <a:r>
              <a:rPr lang="en-US" sz="1100" dirty="0" smtClean="0">
                <a:latin typeface="Verdana" pitchFamily="34" charset="0"/>
              </a:rPr>
              <a:t>, what would they be talking about?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a rain storm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a soft drink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a sandwich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100" dirty="0" smtClean="0">
                <a:latin typeface="Verdana" pitchFamily="34" charset="0"/>
              </a:rPr>
              <a:t>a large truck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942</Words>
  <Application>Microsoft Office PowerPoint</Application>
  <PresentationFormat>Custom</PresentationFormat>
  <Paragraphs>220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Merix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rickr</dc:creator>
  <cp:lastModifiedBy>Rick Richmond</cp:lastModifiedBy>
  <cp:revision>119</cp:revision>
  <dcterms:created xsi:type="dcterms:W3CDTF">2010-03-15T16:13:22Z</dcterms:created>
  <dcterms:modified xsi:type="dcterms:W3CDTF">2012-01-25T02:35:57Z</dcterms:modified>
</cp:coreProperties>
</file>