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560" autoAdjust="0"/>
    <p:restoredTop sz="94660"/>
  </p:normalViewPr>
  <p:slideViewPr>
    <p:cSldViewPr>
      <p:cViewPr>
        <p:scale>
          <a:sx n="75" d="100"/>
          <a:sy n="75" d="100"/>
        </p:scale>
        <p:origin x="-552" y="-76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jpg"/>
          <p:cNvPicPr/>
          <p:nvPr/>
        </p:nvPicPr>
        <p:blipFill>
          <a:blip r:embed="rId3"/>
          <a:srcRect/>
          <a:stretch>
            <a:fillRect/>
          </a:stretch>
        </p:blipFill>
        <p:spPr bwMode="auto">
          <a:xfrm>
            <a:off x="8305800" y="5486400"/>
            <a:ext cx="1079281" cy="990600"/>
          </a:xfrm>
          <a:prstGeom prst="rect">
            <a:avLst/>
          </a:prstGeom>
          <a:noFill/>
        </p:spPr>
      </p:pic>
      <p:sp>
        <p:nvSpPr>
          <p:cNvPr id="4" name="Text Box 1"/>
          <p:cNvSpPr txBox="1">
            <a:spLocks noChangeArrowheads="1"/>
          </p:cNvSpPr>
          <p:nvPr/>
        </p:nvSpPr>
        <p:spPr bwMode="auto">
          <a:xfrm>
            <a:off x="6400800" y="304800"/>
            <a:ext cx="32766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Most questions for Grade 3 OAKS , Demonstrate a General Understanding, asks students to answer questions that are found directly in the text and have only one correct possible answer.</a:t>
            </a:r>
            <a:endParaRPr kumimoji="0" lang="en-US" sz="9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p:txBody>
      </p:sp>
      <p:sp>
        <p:nvSpPr>
          <p:cNvPr id="5" name="Rectangle 4"/>
          <p:cNvSpPr/>
          <p:nvPr/>
        </p:nvSpPr>
        <p:spPr>
          <a:xfrm>
            <a:off x="5486400" y="1752600"/>
            <a:ext cx="4267200" cy="3847207"/>
          </a:xfrm>
          <a:prstGeom prst="rect">
            <a:avLst/>
          </a:prstGeom>
        </p:spPr>
        <p:txBody>
          <a:bodyPr wrap="square">
            <a:spAutoFit/>
          </a:bodyPr>
          <a:lstStyle/>
          <a:p>
            <a:pPr lvl="0" algn="ctr" eaLnBrk="0" hangingPunct="0"/>
            <a:r>
              <a:rPr lang="en-US" sz="40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lang="en-US" sz="4000" b="1" dirty="0" smtClean="0">
              <a:effectLst>
                <a:outerShdw blurRad="38100" dist="38100" dir="2700000" algn="tl">
                  <a:srgbClr val="000000">
                    <a:alpha val="43137"/>
                  </a:srgbClr>
                </a:outerShdw>
              </a:effectLst>
              <a:latin typeface="Verdana" pitchFamily="34" charset="0"/>
            </a:endParaRPr>
          </a:p>
          <a:p>
            <a:pPr lvl="0" algn="ctr" eaLnBrk="0" hangingPunct="0"/>
            <a:endParaRPr lang="en-US" sz="2400" u="sng" dirty="0" smtClean="0">
              <a:latin typeface="Verdana" pitchFamily="34" charset="0"/>
              <a:ea typeface="Calibri" pitchFamily="34" charset="0"/>
              <a:cs typeface="Times New Roman" pitchFamily="18" charset="0"/>
            </a:endParaRPr>
          </a:p>
          <a:p>
            <a:pPr lvl="0" algn="ctr" eaLnBrk="0" hangingPunct="0"/>
            <a:r>
              <a:rPr lang="en-US" sz="2400" u="sng" dirty="0" smtClean="0">
                <a:latin typeface="Verdana" pitchFamily="34" charset="0"/>
                <a:ea typeface="Calibri" pitchFamily="34" charset="0"/>
                <a:cs typeface="Times New Roman" pitchFamily="18" charset="0"/>
              </a:rPr>
              <a:t>Oregon State Released </a:t>
            </a:r>
          </a:p>
          <a:p>
            <a:pPr lvl="0" algn="ctr" eaLnBrk="0" hangingPunct="0"/>
            <a:r>
              <a:rPr lang="en-US" sz="2400" u="sng" dirty="0" smtClean="0">
                <a:latin typeface="Verdana" pitchFamily="34" charset="0"/>
                <a:ea typeface="Calibri" pitchFamily="34" charset="0"/>
                <a:cs typeface="Times New Roman" pitchFamily="18" charset="0"/>
              </a:rPr>
              <a:t>Practice Tests</a:t>
            </a:r>
          </a:p>
          <a:p>
            <a:pPr lvl="0" algn="ctr" eaLnBrk="0" hangingPunct="0"/>
            <a:endParaRPr lang="en-US" sz="1200" dirty="0" smtClean="0">
              <a:latin typeface="Verdana" pitchFamily="34" charset="0"/>
            </a:endParaRPr>
          </a:p>
          <a:p>
            <a:pPr lvl="0" algn="ctr" eaLnBrk="0" hangingPunct="0"/>
            <a:endParaRPr lang="en-US" sz="1200" dirty="0" smtClean="0">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400" b="1" u="sng"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Booklet # 3-8</a:t>
            </a:r>
            <a:endParaRPr lang="en-US" sz="1400" b="1" dirty="0" smtClean="0">
              <a:effectLst>
                <a:outerShdw blurRad="38100" dist="38100" dir="2700000" algn="tl">
                  <a:srgbClr val="000000">
                    <a:alpha val="43137"/>
                  </a:srgbClr>
                </a:outerShdw>
              </a:effectLst>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endParaRPr lang="en-US" sz="1200" b="1" u="sng" dirty="0" smtClean="0">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200" b="1" u="sng" dirty="0" smtClean="0">
              <a:latin typeface="Verdana" pitchFamily="34" charset="0"/>
              <a:ea typeface="Calibri" pitchFamily="34" charset="0"/>
              <a:cs typeface="Times New Roman" pitchFamily="18" charset="0"/>
            </a:endParaRPr>
          </a:p>
          <a:p>
            <a:pPr lvl="0" algn="ctr" eaLnBrk="0" hangingPunct="0"/>
            <a:r>
              <a:rPr lang="en-US" sz="1200" b="1" u="sng" dirty="0" smtClean="0">
                <a:latin typeface="Verdana" pitchFamily="34" charset="0"/>
                <a:ea typeface="Calibri" pitchFamily="34" charset="0"/>
                <a:cs typeface="Times New Roman" pitchFamily="18" charset="0"/>
              </a:rPr>
              <a:t>Demonstrate a General Understanding  </a:t>
            </a:r>
            <a:r>
              <a:rPr lang="en-US" sz="1200" dirty="0" smtClean="0">
                <a:latin typeface="Verdana" pitchFamily="34" charset="0"/>
                <a:ea typeface="Calibri" pitchFamily="34" charset="0"/>
                <a:cs typeface="Times New Roman" pitchFamily="18" charset="0"/>
              </a:rPr>
              <a:t>(Includes Informational and Literary Text)</a:t>
            </a:r>
          </a:p>
          <a:p>
            <a:pPr lvl="0" algn="ctr" eaLnBrk="0" hangingPunct="0"/>
            <a:endParaRPr lang="en-US" sz="1200" dirty="0" smtClean="0">
              <a:latin typeface="Verdana" pitchFamily="34" charset="0"/>
              <a:cs typeface="Times New Roman" pitchFamily="18" charset="0"/>
            </a:endParaRPr>
          </a:p>
          <a:p>
            <a:pPr lvl="0" algn="ctr" eaLnBrk="0" hangingPunct="0"/>
            <a:endParaRPr lang="en-US" sz="1200" dirty="0" smtClean="0">
              <a:latin typeface="Verdana" pitchFamily="34" charset="0"/>
            </a:endParaRPr>
          </a:p>
        </p:txBody>
      </p:sp>
      <p:sp>
        <p:nvSpPr>
          <p:cNvPr id="6" name="Text Box 5"/>
          <p:cNvSpPr txBox="1">
            <a:spLocks noChangeArrowheads="1"/>
          </p:cNvSpPr>
          <p:nvPr/>
        </p:nvSpPr>
        <p:spPr bwMode="auto">
          <a:xfrm>
            <a:off x="5334000" y="7162800"/>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7" name="TextBox 6"/>
          <p:cNvSpPr txBox="1"/>
          <p:nvPr/>
        </p:nvSpPr>
        <p:spPr>
          <a:xfrm>
            <a:off x="381000" y="7239000"/>
            <a:ext cx="3048000" cy="200055"/>
          </a:xfrm>
          <a:prstGeom prst="rect">
            <a:avLst/>
          </a:prstGeom>
          <a:noFill/>
        </p:spPr>
        <p:txBody>
          <a:bodyPr wrap="square" rtlCol="0">
            <a:spAutoFit/>
          </a:bodyPr>
          <a:lstStyle/>
          <a:p>
            <a:r>
              <a:rPr lang="en-US" sz="700" dirty="0" smtClean="0">
                <a:latin typeface="Verdana" pitchFamily="34" charset="0"/>
              </a:rPr>
              <a:t>Revision Date:  03-27-2011</a:t>
            </a:r>
            <a:endParaRPr lang="en-US" sz="7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10" name="TextBox 9"/>
          <p:cNvSpPr txBox="1"/>
          <p:nvPr/>
        </p:nvSpPr>
        <p:spPr>
          <a:xfrm>
            <a:off x="5562600" y="2971800"/>
            <a:ext cx="4038600" cy="215444"/>
          </a:xfrm>
          <a:prstGeom prst="rect">
            <a:avLst/>
          </a:prstGeom>
          <a:noFill/>
        </p:spPr>
        <p:txBody>
          <a:bodyPr wrap="square" rtlCol="0">
            <a:spAutoFit/>
          </a:bodyPr>
          <a:lstStyle/>
          <a:p>
            <a:pPr algn="ctr"/>
            <a:r>
              <a:rPr lang="en-US" sz="800" dirty="0" smtClean="0">
                <a:solidFill>
                  <a:schemeClr val="bg1">
                    <a:lumMod val="75000"/>
                  </a:schemeClr>
                </a:solidFill>
                <a:latin typeface="Verdana" pitchFamily="34" charset="0"/>
              </a:rPr>
              <a:t>Blank</a:t>
            </a:r>
            <a:endParaRPr lang="en-US" sz="800" dirty="0">
              <a:solidFill>
                <a:schemeClr val="bg1">
                  <a:lumMod val="75000"/>
                </a:schemeClr>
              </a:solidFill>
              <a:latin typeface="Verdana" pitchFamily="34" charset="0"/>
            </a:endParaRPr>
          </a:p>
        </p:txBody>
      </p:sp>
      <p:sp>
        <p:nvSpPr>
          <p:cNvPr id="7" name="TextBox 6"/>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rPr>
              <a:t>Teacher Information page:</a:t>
            </a:r>
            <a:endParaRPr lang="en-US" sz="1200" i="1" dirty="0">
              <a:effectLst>
                <a:outerShdw blurRad="38100" dist="38100" dir="2700000" algn="tl">
                  <a:srgbClr val="000000">
                    <a:alpha val="43137"/>
                  </a:srgbClr>
                </a:outerShdw>
              </a:effectLst>
            </a:endParaRPr>
          </a:p>
        </p:txBody>
      </p:sp>
      <p:sp>
        <p:nvSpPr>
          <p:cNvPr id="9" name="Text Box 1"/>
          <p:cNvSpPr txBox="1">
            <a:spLocks noChangeArrowheads="1"/>
          </p:cNvSpPr>
          <p:nvPr/>
        </p:nvSpPr>
        <p:spPr bwMode="auto">
          <a:xfrm>
            <a:off x="609600" y="533400"/>
            <a:ext cx="3810000" cy="762000"/>
          </a:xfrm>
          <a:prstGeom prst="rect">
            <a:avLst/>
          </a:prstGeom>
          <a:noFill/>
          <a:ln w="6350">
            <a:solidFill>
              <a:srgbClr val="000000"/>
            </a:solidFill>
            <a:miter lim="800000"/>
            <a:headEnd/>
            <a:tailEnd/>
          </a:ln>
          <a:effectLst>
            <a:innerShdw dist="50800">
              <a:prstClr val="black"/>
            </a:innerShdw>
          </a:effectLst>
          <a:scene3d>
            <a:camera prst="orthographicFront"/>
            <a:lightRig rig="sunset" dir="t"/>
          </a:scene3d>
          <a:sp3d extrusionH="76200"/>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Most questions for Grade 3 OAKS , Demonstrate a General Understanding, asks students to answer questions that are found directly in the text and have only one correct possible answer.</a:t>
            </a:r>
            <a:endParaRPr kumimoji="0" lang="en-US" sz="10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p:txBody>
      </p:sp>
      <p:sp>
        <p:nvSpPr>
          <p:cNvPr id="8" name="Rectangle 4"/>
          <p:cNvSpPr>
            <a:spLocks noChangeArrowheads="1"/>
          </p:cNvSpPr>
          <p:nvPr/>
        </p:nvSpPr>
        <p:spPr bwMode="auto">
          <a:xfrm>
            <a:off x="381000" y="1421279"/>
            <a:ext cx="4267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(Includes Informational and Literary Text)</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Other state practice tests may be included as credited.  Any other state practice released test included</a:t>
            </a:r>
            <a:r>
              <a:rPr kumimoji="0" lang="en-US" sz="10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aligns with Oregon’s OAKS format and standards.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O.D.E. Standards in this booklet include:</a:t>
            </a:r>
            <a:endPar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10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D.G.U.</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on OAKS.)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EL.03.RE.26</a:t>
            </a:r>
            <a:r>
              <a:rPr kumimoji="0" lang="en-US" sz="1000" b="0"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Distinguish the main idea and supporting details in informational text.</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EL.03.RE.27</a:t>
            </a:r>
            <a:r>
              <a:rPr kumimoji="0" lang="en-US" sz="1000" b="0"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Determine significant information from the text, including problems and solutions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EL.03.LI.03</a:t>
            </a:r>
            <a:r>
              <a:rPr kumimoji="0" lang="en-US" sz="1000" b="0"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Identify the speaker or narrator in a selection                                                                        </a:t>
            </a:r>
          </a:p>
          <a:p>
            <a:pPr marL="0" marR="0" lvl="0" indent="0" algn="l" defTabSz="914400" rtl="0" eaLnBrk="0" fontAlgn="base" latinLnBrk="0" hangingPunct="0">
              <a:lnSpc>
                <a:spcPct val="100000"/>
              </a:lnSpc>
              <a:spcBef>
                <a:spcPct val="0"/>
              </a:spcBef>
              <a:spcAft>
                <a:spcPct val="0"/>
              </a:spcAft>
              <a:buClrTx/>
              <a:buSzTx/>
              <a:buFontTx/>
              <a:buNone/>
              <a:tabLst/>
            </a:pPr>
            <a:endParaRPr lang="en-US" sz="1000" i="1" dirty="0" smtClean="0">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EL.03.LI.05</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Determine significant events from the story.                                                                            </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EL.03.LI.04</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Distinguish the order of events or a specific event from a sequence of events.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EL.03.LI.05</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Determine significant events from the story.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endParaRPr>
          </a:p>
          <a:p>
            <a:pPr lvl="0" eaLnBrk="0" hangingPunct="0"/>
            <a:r>
              <a:rPr lang="en-US" sz="900" dirty="0" smtClean="0">
                <a:latin typeface="Verdana" pitchFamily="34" charset="0"/>
                <a:ea typeface="Calibri" pitchFamily="34" charset="0"/>
                <a:cs typeface="Arial,Italic"/>
              </a:rPr>
              <a:t>Note:  Although these standards are NOT Power Standards they are strongly assessed on OAKS in literary text:</a:t>
            </a:r>
            <a:endParaRPr kumimoji="0" lang="en-US" sz="900" b="0" i="0" u="none" strike="noStrike" cap="none" normalizeH="0" baseline="0" dirty="0" smtClean="0">
              <a:ln>
                <a:noFill/>
              </a:ln>
              <a:solidFill>
                <a:schemeClr val="tx1"/>
              </a:solidFill>
              <a:effectLst/>
              <a:latin typeface="Verdana" pitchFamily="34" charset="0"/>
            </a:endParaRPr>
          </a:p>
        </p:txBody>
      </p:sp>
      <p:sp>
        <p:nvSpPr>
          <p:cNvPr id="11" name="Rectangle 10"/>
          <p:cNvSpPr/>
          <p:nvPr/>
        </p:nvSpPr>
        <p:spPr bwMode="auto">
          <a:xfrm>
            <a:off x="381000" y="5843650"/>
            <a:ext cx="4343400" cy="15477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6" name="TextBox 5"/>
          <p:cNvSpPr txBox="1"/>
          <p:nvPr/>
        </p:nvSpPr>
        <p:spPr>
          <a:xfrm>
            <a:off x="381000" y="2971800"/>
            <a:ext cx="4038600" cy="215444"/>
          </a:xfrm>
          <a:prstGeom prst="rect">
            <a:avLst/>
          </a:prstGeom>
          <a:noFill/>
        </p:spPr>
        <p:txBody>
          <a:bodyPr wrap="square" rtlCol="0">
            <a:spAutoFit/>
          </a:bodyPr>
          <a:lstStyle/>
          <a:p>
            <a:pPr algn="ctr"/>
            <a:r>
              <a:rPr lang="en-US" sz="800" dirty="0" smtClean="0">
                <a:solidFill>
                  <a:schemeClr val="bg1">
                    <a:lumMod val="75000"/>
                  </a:schemeClr>
                </a:solidFill>
                <a:latin typeface="Verdana" pitchFamily="34" charset="0"/>
              </a:rPr>
              <a:t>Blank</a:t>
            </a:r>
            <a:endParaRPr lang="en-US" sz="800" dirty="0">
              <a:solidFill>
                <a:schemeClr val="bg1">
                  <a:lumMod val="75000"/>
                </a:schemeClr>
              </a:solidFill>
              <a:latin typeface="Verdana" pitchFamily="34" charset="0"/>
            </a:endParaRPr>
          </a:p>
        </p:txBody>
      </p:sp>
      <p:sp>
        <p:nvSpPr>
          <p:cNvPr id="7" name="Rectangle 6"/>
          <p:cNvSpPr/>
          <p:nvPr/>
        </p:nvSpPr>
        <p:spPr>
          <a:xfrm>
            <a:off x="5562600" y="304800"/>
            <a:ext cx="4038600" cy="6878806"/>
          </a:xfrm>
          <a:prstGeom prst="rect">
            <a:avLst/>
          </a:prstGeom>
        </p:spPr>
        <p:txBody>
          <a:bodyPr wrap="square">
            <a:spAutoFit/>
          </a:bodyPr>
          <a:lstStyle/>
          <a:p>
            <a:r>
              <a:rPr lang="en-US" sz="1100" b="1" u="sng" dirty="0" smtClean="0">
                <a:latin typeface="Verdana" pitchFamily="34" charset="0"/>
              </a:rPr>
              <a:t>AN ELEPHANT NEVER FORGETS R012870 R0</a:t>
            </a:r>
            <a:r>
              <a:rPr lang="en-US" sz="1000" b="1" i="1" dirty="0" smtClean="0">
                <a:latin typeface="Verdana" pitchFamily="34" charset="0"/>
              </a:rPr>
              <a:t>1AGL</a:t>
            </a:r>
          </a:p>
          <a:p>
            <a:endParaRPr lang="en-US" sz="1000" i="1" dirty="0" smtClean="0">
              <a:latin typeface="Verdana" pitchFamily="34" charset="0"/>
            </a:endParaRPr>
          </a:p>
          <a:p>
            <a:r>
              <a:rPr lang="en-US" sz="1000" i="1" dirty="0" smtClean="0">
                <a:latin typeface="Verdana" pitchFamily="34" charset="0"/>
              </a:rPr>
              <a:t>Some people say that an elephant never forgets. Read this story to see what happens</a:t>
            </a:r>
          </a:p>
          <a:p>
            <a:r>
              <a:rPr lang="en-US" sz="1000" i="1" dirty="0" smtClean="0">
                <a:latin typeface="Verdana" pitchFamily="34" charset="0"/>
              </a:rPr>
              <a:t>when one does.</a:t>
            </a:r>
          </a:p>
          <a:p>
            <a:endParaRPr lang="en-US" sz="1000" dirty="0" smtClean="0">
              <a:latin typeface="Verdana" pitchFamily="34" charset="0"/>
            </a:endParaRPr>
          </a:p>
          <a:p>
            <a:r>
              <a:rPr lang="en-US" sz="1000" dirty="0" smtClean="0">
                <a:latin typeface="Verdana" pitchFamily="34" charset="0"/>
              </a:rPr>
              <a:t>“NOW DON’T FORGET,” said Momma Elephant to her son, “pick some nice bananas and bark for supper.” As he entered the forest, little Elephant chanted over and over, “Bananas and bark, bananas and bark, don’t forget bananas and bark.” He stomped his feet and swung his trunk. “Don’t forget bananas and bark.”</a:t>
            </a:r>
          </a:p>
          <a:p>
            <a:endParaRPr lang="en-US" sz="1000" dirty="0" smtClean="0">
              <a:latin typeface="Verdana" pitchFamily="34" charset="0"/>
            </a:endParaRPr>
          </a:p>
          <a:p>
            <a:r>
              <a:rPr lang="en-US" sz="1000" dirty="0" smtClean="0">
                <a:latin typeface="Verdana" pitchFamily="34" charset="0"/>
              </a:rPr>
              <a:t>“Where are you off to?” called a voice from high in the</a:t>
            </a:r>
          </a:p>
          <a:p>
            <a:r>
              <a:rPr lang="en-US" sz="1000" dirty="0" smtClean="0">
                <a:latin typeface="Verdana" pitchFamily="34" charset="0"/>
              </a:rPr>
              <a:t>branches of a fig tree. It was his friend Monkey.</a:t>
            </a:r>
          </a:p>
          <a:p>
            <a:endParaRPr lang="en-US" sz="1000" dirty="0" smtClean="0">
              <a:latin typeface="Verdana" pitchFamily="34" charset="0"/>
            </a:endParaRPr>
          </a:p>
          <a:p>
            <a:r>
              <a:rPr lang="en-US" sz="1000" dirty="0" smtClean="0">
                <a:latin typeface="Verdana" pitchFamily="34" charset="0"/>
              </a:rPr>
              <a:t>“I’m off to get supper for Momma,” answered Elephant. “Want to come along?” “Sure,” said Monkey, dropping onto Elephant’s bristly back. “What are we looking for?”  “Bananas and bark. You have to help me remember bananas and bark,” said Elephant.</a:t>
            </a:r>
          </a:p>
          <a:p>
            <a:endParaRPr lang="en-US" sz="1000" dirty="0" smtClean="0">
              <a:latin typeface="Verdana" pitchFamily="34" charset="0"/>
            </a:endParaRPr>
          </a:p>
          <a:p>
            <a:r>
              <a:rPr lang="en-US" sz="1000" dirty="0" smtClean="0">
                <a:latin typeface="Verdana" pitchFamily="34" charset="0"/>
              </a:rPr>
              <a:t>“You don’t need help remembering. An elephant never forgets,” Monkey said. Deep into the cool forest they went, talking about this and that, chasing butterflies, and splashing in puddles.</a:t>
            </a:r>
          </a:p>
          <a:p>
            <a:endParaRPr lang="en-US" sz="1000" dirty="0" smtClean="0">
              <a:latin typeface="Verdana" pitchFamily="34" charset="0"/>
            </a:endParaRPr>
          </a:p>
          <a:p>
            <a:r>
              <a:rPr lang="en-US" sz="1000" dirty="0" smtClean="0">
                <a:latin typeface="Verdana" pitchFamily="34" charset="0"/>
              </a:rPr>
              <a:t>The friends had such a grand time playing that they soon</a:t>
            </a:r>
          </a:p>
          <a:p>
            <a:r>
              <a:rPr lang="en-US" sz="1000" dirty="0" smtClean="0">
                <a:latin typeface="Verdana" pitchFamily="34" charset="0"/>
              </a:rPr>
              <a:t>lost track of the hours, and the shadows grew long.</a:t>
            </a:r>
          </a:p>
          <a:p>
            <a:endParaRPr lang="en-US" sz="1000" dirty="0" smtClean="0">
              <a:latin typeface="Verdana" pitchFamily="34" charset="0"/>
            </a:endParaRPr>
          </a:p>
          <a:p>
            <a:r>
              <a:rPr lang="en-US" sz="1000" dirty="0" smtClean="0">
                <a:latin typeface="Verdana" pitchFamily="34" charset="0"/>
              </a:rPr>
              <a:t>Elephant had such a bothersome little feeling that there was something he should be doing but he couldn’t remember what. “It’s getting all dusky out, Monkey. I have to go home, but I think I’m forgetting something.”</a:t>
            </a:r>
          </a:p>
          <a:p>
            <a:endParaRPr lang="en-US" sz="1000" dirty="0" smtClean="0">
              <a:latin typeface="Verdana" pitchFamily="34" charset="0"/>
            </a:endParaRPr>
          </a:p>
          <a:p>
            <a:r>
              <a:rPr lang="en-US" sz="1000" dirty="0" smtClean="0">
                <a:latin typeface="Verdana" pitchFamily="34" charset="0"/>
              </a:rPr>
              <a:t>“You can’t be,” said Monkey. “An elephant never forgets.” They made their way back to Monkey’s fig tree.  Seeing the ripe figs helped Elephant remember.</a:t>
            </a:r>
          </a:p>
          <a:p>
            <a:endParaRPr lang="en-US" sz="1000" dirty="0" smtClean="0">
              <a:latin typeface="Verdana" pitchFamily="34" charset="0"/>
            </a:endParaRPr>
          </a:p>
          <a:p>
            <a:r>
              <a:rPr lang="en-US" sz="1000" dirty="0" smtClean="0">
                <a:latin typeface="Verdana" pitchFamily="34" charset="0"/>
              </a:rPr>
              <a:t>“I’m supposed to get supper! Now what did Momma want? Loquats and leaves? Grapes and Grasses? Figs and ferns? What do I do?” he wailed. “Momma will be so mad. She told me not to forget.” “You’ll remember. An elephant never forgets,” called his friend.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7" name="Rectangle 6"/>
          <p:cNvSpPr/>
          <p:nvPr/>
        </p:nvSpPr>
        <p:spPr>
          <a:xfrm>
            <a:off x="5410200" y="304800"/>
            <a:ext cx="4343400" cy="2970044"/>
          </a:xfrm>
          <a:prstGeom prst="rect">
            <a:avLst/>
          </a:prstGeom>
        </p:spPr>
        <p:txBody>
          <a:bodyPr wrap="square">
            <a:spAutoFit/>
          </a:bodyPr>
          <a:lstStyle/>
          <a:p>
            <a:endParaRPr lang="en-US" sz="1100" dirty="0" smtClean="0">
              <a:latin typeface="Verdana" pitchFamily="34" charset="0"/>
            </a:endParaRPr>
          </a:p>
          <a:p>
            <a:r>
              <a:rPr lang="en-US" sz="1100" dirty="0" smtClean="0">
                <a:latin typeface="Verdana" pitchFamily="34" charset="0"/>
              </a:rPr>
              <a:t>Most people think wings are just for flying. I tell them</a:t>
            </a:r>
          </a:p>
          <a:p>
            <a:r>
              <a:rPr lang="en-US" sz="1100" dirty="0" smtClean="0">
                <a:latin typeface="Verdana" pitchFamily="34" charset="0"/>
              </a:rPr>
              <a:t>about these amazing uses.</a:t>
            </a:r>
            <a:r>
              <a:rPr lang="en-US" sz="1100" b="1" dirty="0" smtClean="0">
                <a:latin typeface="Verdana" pitchFamily="34" charset="0"/>
              </a:rPr>
              <a:t> </a:t>
            </a:r>
          </a:p>
          <a:p>
            <a:endParaRPr lang="en-US" sz="1100" b="1" dirty="0" smtClean="0">
              <a:latin typeface="Verdana" pitchFamily="34" charset="0"/>
            </a:endParaRPr>
          </a:p>
          <a:p>
            <a:endParaRPr lang="en-US" sz="1100" b="1" dirty="0" smtClean="0">
              <a:latin typeface="Verdana" pitchFamily="34" charset="0"/>
            </a:endParaRPr>
          </a:p>
          <a:p>
            <a:pPr marL="228600" indent="-228600">
              <a:buFont typeface="+mj-lt"/>
              <a:buAutoNum type="arabicPeriod" startAt="9"/>
            </a:pPr>
            <a:r>
              <a:rPr lang="en-US" sz="1100" dirty="0" smtClean="0">
                <a:latin typeface="Verdana" pitchFamily="34" charset="0"/>
              </a:rPr>
              <a:t>What is the main use for a beetle’s front wings?</a:t>
            </a:r>
          </a:p>
          <a:p>
            <a:pPr marL="685800" lvl="1" indent="-228600">
              <a:buFont typeface="+mj-lt"/>
              <a:buAutoNum type="alphaUcPeriod"/>
            </a:pPr>
            <a:r>
              <a:rPr lang="en-US" sz="1100" dirty="0" smtClean="0">
                <a:latin typeface="Verdana" pitchFamily="34" charset="0"/>
              </a:rPr>
              <a:t>Wings help the beetle to fly.</a:t>
            </a:r>
          </a:p>
          <a:p>
            <a:pPr marL="685800" lvl="1" indent="-228600">
              <a:buFont typeface="+mj-lt"/>
              <a:buAutoNum type="alphaUcPeriod"/>
            </a:pPr>
            <a:r>
              <a:rPr lang="en-US" sz="1100" dirty="0" smtClean="0">
                <a:latin typeface="Verdana" pitchFamily="34" charset="0"/>
              </a:rPr>
              <a:t>Wings protect the beetle from birds.</a:t>
            </a:r>
          </a:p>
          <a:p>
            <a:pPr marL="685800" lvl="1" indent="-228600">
              <a:buFont typeface="+mj-lt"/>
              <a:buAutoNum type="alphaUcPeriod"/>
            </a:pPr>
            <a:r>
              <a:rPr lang="en-US" sz="1100" dirty="0" smtClean="0">
                <a:latin typeface="Verdana" pitchFamily="34" charset="0"/>
              </a:rPr>
              <a:t>Wings make the beetle hard to see.</a:t>
            </a:r>
          </a:p>
          <a:p>
            <a:pPr marL="685800" lvl="1" indent="-228600">
              <a:buFont typeface="+mj-lt"/>
              <a:buAutoNum type="alphaUcPeriod"/>
            </a:pPr>
            <a:r>
              <a:rPr lang="en-US" sz="1100" dirty="0" smtClean="0">
                <a:latin typeface="Verdana" pitchFamily="34" charset="0"/>
              </a:rPr>
              <a:t>The wing’s color warns birds to stay away.</a:t>
            </a:r>
          </a:p>
          <a:p>
            <a:endParaRPr lang="en-US" sz="1100" b="1" dirty="0" smtClean="0">
              <a:latin typeface="Verdana" pitchFamily="34" charset="0"/>
            </a:endParaRPr>
          </a:p>
          <a:p>
            <a:pPr marL="228600" indent="-228600">
              <a:buFont typeface="+mj-lt"/>
              <a:buAutoNum type="arabicPeriod" startAt="10"/>
            </a:pPr>
            <a:r>
              <a:rPr lang="en-US" sz="1100" dirty="0" smtClean="0">
                <a:latin typeface="Verdana" pitchFamily="34" charset="0"/>
              </a:rPr>
              <a:t>Based on what you have read, which of the following insects do you think would fly the fastest?</a:t>
            </a:r>
          </a:p>
          <a:p>
            <a:pPr marL="685800" lvl="1" indent="-228600">
              <a:buFont typeface="+mj-lt"/>
              <a:buAutoNum type="alphaUcPeriod"/>
            </a:pPr>
            <a:r>
              <a:rPr lang="en-US" sz="1100" dirty="0" smtClean="0">
                <a:latin typeface="Verdana" pitchFamily="34" charset="0"/>
              </a:rPr>
              <a:t>grasshoppers</a:t>
            </a:r>
          </a:p>
          <a:p>
            <a:pPr marL="685800" lvl="1" indent="-228600">
              <a:buFont typeface="+mj-lt"/>
              <a:buAutoNum type="alphaUcPeriod"/>
            </a:pPr>
            <a:r>
              <a:rPr lang="en-US" sz="1100" dirty="0" smtClean="0">
                <a:latin typeface="Verdana" pitchFamily="34" charset="0"/>
              </a:rPr>
              <a:t>moths</a:t>
            </a:r>
          </a:p>
          <a:p>
            <a:pPr marL="685800" lvl="1" indent="-228600">
              <a:buFont typeface="+mj-lt"/>
              <a:buAutoNum type="alphaUcPeriod"/>
            </a:pPr>
            <a:r>
              <a:rPr lang="en-US" sz="1100" dirty="0" smtClean="0">
                <a:latin typeface="Verdana" pitchFamily="34" charset="0"/>
              </a:rPr>
              <a:t>butterflies</a:t>
            </a:r>
          </a:p>
          <a:p>
            <a:pPr marL="685800" lvl="1" indent="-228600">
              <a:buFont typeface="+mj-lt"/>
              <a:buAutoNum type="alphaUcPeriod"/>
            </a:pPr>
            <a:r>
              <a:rPr lang="en-US" sz="1100" dirty="0" smtClean="0">
                <a:latin typeface="Verdana" pitchFamily="34" charset="0"/>
              </a:rPr>
              <a:t>honeybees</a:t>
            </a:r>
          </a:p>
        </p:txBody>
      </p:sp>
      <p:sp>
        <p:nvSpPr>
          <p:cNvPr id="8" name="Rectangle 7"/>
          <p:cNvSpPr/>
          <p:nvPr/>
        </p:nvSpPr>
        <p:spPr>
          <a:xfrm>
            <a:off x="304800" y="228600"/>
            <a:ext cx="4343400" cy="6355586"/>
          </a:xfrm>
          <a:prstGeom prst="rect">
            <a:avLst/>
          </a:prstGeom>
        </p:spPr>
        <p:txBody>
          <a:bodyPr wrap="square">
            <a:spAutoFit/>
          </a:bodyPr>
          <a:lstStyle/>
          <a:p>
            <a:endParaRPr lang="en-US" sz="1100" b="1" dirty="0" smtClean="0">
              <a:latin typeface="Verdana" pitchFamily="34" charset="0"/>
            </a:endParaRPr>
          </a:p>
          <a:p>
            <a:r>
              <a:rPr lang="en-US" sz="1100" dirty="0" smtClean="0"/>
              <a:t>Little Elephant felt so bad that he started to cry great,</a:t>
            </a:r>
          </a:p>
          <a:p>
            <a:r>
              <a:rPr lang="en-US" sz="1100" dirty="0" smtClean="0"/>
              <a:t>big elephant tears. “Who ever heard of a forgetful</a:t>
            </a:r>
          </a:p>
          <a:p>
            <a:r>
              <a:rPr lang="en-US" sz="1100" dirty="0" smtClean="0"/>
              <a:t>elephant?” he sniffled as he walked home with an empty</a:t>
            </a:r>
          </a:p>
          <a:p>
            <a:r>
              <a:rPr lang="en-US" sz="1100" dirty="0" smtClean="0"/>
              <a:t>trunk.</a:t>
            </a:r>
          </a:p>
          <a:p>
            <a:endParaRPr lang="en-US" sz="1100" dirty="0" smtClean="0"/>
          </a:p>
          <a:p>
            <a:r>
              <a:rPr lang="en-US" sz="1100" dirty="0" smtClean="0"/>
              <a:t>When little Elephant reached the clearing where he</a:t>
            </a:r>
          </a:p>
          <a:p>
            <a:r>
              <a:rPr lang="en-US" sz="1100" dirty="0" smtClean="0"/>
              <a:t>lived, his momma was waiting for him with a very</a:t>
            </a:r>
          </a:p>
          <a:p>
            <a:r>
              <a:rPr lang="en-US" sz="1100" dirty="0" smtClean="0"/>
              <a:t>worried mommy look. She hugged him tight and said,</a:t>
            </a:r>
          </a:p>
          <a:p>
            <a:r>
              <a:rPr lang="en-US" sz="1100" dirty="0" smtClean="0"/>
              <a:t>“It’s so late. Where have you been?”</a:t>
            </a:r>
          </a:p>
          <a:p>
            <a:endParaRPr lang="en-US" sz="1100" dirty="0" smtClean="0"/>
          </a:p>
          <a:p>
            <a:r>
              <a:rPr lang="en-US" sz="1100" dirty="0" smtClean="0"/>
              <a:t>“You sent me out to get supper,” said little Elephant,</a:t>
            </a:r>
          </a:p>
          <a:p>
            <a:r>
              <a:rPr lang="en-US" sz="1100" dirty="0" smtClean="0"/>
              <a:t>“and I couldn’t remember what to get. Are you awfully</a:t>
            </a:r>
          </a:p>
          <a:p>
            <a:r>
              <a:rPr lang="en-US" sz="1100" dirty="0" smtClean="0"/>
              <a:t>mad?”</a:t>
            </a:r>
          </a:p>
          <a:p>
            <a:endParaRPr lang="en-US" sz="1100" dirty="0" smtClean="0"/>
          </a:p>
          <a:p>
            <a:r>
              <a:rPr lang="en-US" sz="1100" dirty="0" smtClean="0"/>
              <a:t>“Oh dear,” she said. “Did I ask you to get supper?”</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a:pPr>
            <a:r>
              <a:rPr lang="en-US" sz="1100" dirty="0" smtClean="0">
                <a:latin typeface="Verdana" pitchFamily="34" charset="0"/>
              </a:rPr>
              <a:t>What happens last in the story?</a:t>
            </a:r>
          </a:p>
          <a:p>
            <a:pPr marL="685800" lvl="1" indent="-228600">
              <a:buFont typeface="+mj-lt"/>
              <a:buAutoNum type="alphaUcPeriod"/>
            </a:pPr>
            <a:r>
              <a:rPr lang="en-US" sz="1100" dirty="0" smtClean="0">
                <a:latin typeface="Verdana" pitchFamily="34" charset="0"/>
              </a:rPr>
              <a:t>Monkey rode on Little Elephant’s back.</a:t>
            </a:r>
          </a:p>
          <a:p>
            <a:pPr marL="685800" lvl="1" indent="-228600">
              <a:buFont typeface="+mj-lt"/>
              <a:buAutoNum type="alphaUcPeriod"/>
            </a:pPr>
            <a:r>
              <a:rPr lang="en-US" sz="1100" dirty="0" smtClean="0">
                <a:latin typeface="Verdana" pitchFamily="34" charset="0"/>
              </a:rPr>
              <a:t>Momma Elephant hugged Little Elephant.</a:t>
            </a:r>
          </a:p>
          <a:p>
            <a:pPr marL="685800" lvl="1" indent="-228600">
              <a:buFont typeface="+mj-lt"/>
              <a:buAutoNum type="alphaUcPeriod"/>
            </a:pPr>
            <a:r>
              <a:rPr lang="en-US" sz="1100" dirty="0" smtClean="0">
                <a:latin typeface="Verdana" pitchFamily="34" charset="0"/>
              </a:rPr>
              <a:t>Little Elephant started to cry.</a:t>
            </a:r>
          </a:p>
          <a:p>
            <a:pPr marL="685800" lvl="1" indent="-228600">
              <a:buFont typeface="+mj-lt"/>
              <a:buAutoNum type="alphaUcPeriod"/>
            </a:pPr>
            <a:r>
              <a:rPr lang="en-US" sz="1100" dirty="0" smtClean="0">
                <a:latin typeface="Verdana" pitchFamily="34" charset="0"/>
              </a:rPr>
              <a:t>Little Elephant forgot.</a:t>
            </a:r>
          </a:p>
          <a:p>
            <a:endParaRPr lang="en-US" sz="1100" b="1" dirty="0" smtClean="0">
              <a:latin typeface="Verdana" pitchFamily="34" charset="0"/>
            </a:endParaRPr>
          </a:p>
          <a:p>
            <a:pPr marL="228600" indent="-228600">
              <a:buFont typeface="+mj-lt"/>
              <a:buAutoNum type="arabicPeriod" startAt="2"/>
            </a:pPr>
            <a:r>
              <a:rPr lang="en-US" sz="1100" dirty="0" smtClean="0">
                <a:latin typeface="Verdana" pitchFamily="34" charset="0"/>
              </a:rPr>
              <a:t>What was little Elephant supposed to get for supper?</a:t>
            </a:r>
          </a:p>
          <a:p>
            <a:pPr marL="685800" lvl="1" indent="-228600">
              <a:buFont typeface="+mj-lt"/>
              <a:buAutoNum type="alphaUcPeriod"/>
            </a:pPr>
            <a:r>
              <a:rPr lang="en-US" sz="1100" dirty="0" smtClean="0">
                <a:latin typeface="Verdana" pitchFamily="34" charset="0"/>
              </a:rPr>
              <a:t>bananas and bark</a:t>
            </a:r>
          </a:p>
          <a:p>
            <a:pPr marL="685800" lvl="1" indent="-228600">
              <a:buFont typeface="+mj-lt"/>
              <a:buAutoNum type="alphaUcPeriod"/>
            </a:pPr>
            <a:r>
              <a:rPr lang="en-US" sz="1100" dirty="0" smtClean="0">
                <a:latin typeface="Verdana" pitchFamily="34" charset="0"/>
              </a:rPr>
              <a:t>loquats and leaves</a:t>
            </a:r>
          </a:p>
          <a:p>
            <a:pPr marL="685800" lvl="1" indent="-228600">
              <a:buFont typeface="+mj-lt"/>
              <a:buAutoNum type="alphaUcPeriod"/>
            </a:pPr>
            <a:r>
              <a:rPr lang="en-US" sz="1100" dirty="0" smtClean="0">
                <a:latin typeface="Verdana" pitchFamily="34" charset="0"/>
              </a:rPr>
              <a:t>grapes and grasses</a:t>
            </a:r>
          </a:p>
          <a:p>
            <a:pPr marL="685800" lvl="1" indent="-228600">
              <a:buFont typeface="+mj-lt"/>
              <a:buAutoNum type="alphaUcPeriod"/>
            </a:pPr>
            <a:r>
              <a:rPr lang="en-US" sz="1100" dirty="0" smtClean="0">
                <a:latin typeface="Verdana" pitchFamily="34" charset="0"/>
              </a:rPr>
              <a:t>figs and ferns</a:t>
            </a:r>
          </a:p>
          <a:p>
            <a:endParaRPr lang="en-US" sz="1100" b="1" dirty="0" smtClean="0">
              <a:latin typeface="Verdana" pitchFamily="34" charset="0"/>
            </a:endParaRPr>
          </a:p>
          <a:p>
            <a:pPr marL="228600" indent="-228600">
              <a:buFont typeface="+mj-lt"/>
              <a:buAutoNum type="arabicPeriod" startAt="3"/>
            </a:pPr>
            <a:r>
              <a:rPr lang="en-US" sz="1100" dirty="0" smtClean="0">
                <a:latin typeface="Verdana" pitchFamily="34" charset="0"/>
              </a:rPr>
              <a:t>Where does Monkey live?</a:t>
            </a:r>
          </a:p>
          <a:p>
            <a:pPr marL="685800" lvl="1" indent="-228600">
              <a:buFont typeface="+mj-lt"/>
              <a:buAutoNum type="alphaUcPeriod"/>
            </a:pPr>
            <a:r>
              <a:rPr lang="it-IT" sz="1100" dirty="0" smtClean="0">
                <a:latin typeface="Verdana" pitchFamily="34" charset="0"/>
              </a:rPr>
              <a:t>in a banana tree</a:t>
            </a:r>
          </a:p>
          <a:p>
            <a:pPr marL="685800" lvl="1" indent="-228600">
              <a:buFont typeface="+mj-lt"/>
              <a:buAutoNum type="alphaUcPeriod"/>
            </a:pPr>
            <a:r>
              <a:rPr lang="en-US" sz="1100" dirty="0" smtClean="0">
                <a:latin typeface="Verdana" pitchFamily="34" charset="0"/>
              </a:rPr>
              <a:t>in a fig tree</a:t>
            </a:r>
          </a:p>
          <a:p>
            <a:pPr marL="685800" lvl="1" indent="-228600">
              <a:buFont typeface="+mj-lt"/>
              <a:buAutoNum type="alphaUcPeriod"/>
            </a:pPr>
            <a:r>
              <a:rPr lang="en-US" sz="1100" dirty="0" smtClean="0">
                <a:latin typeface="Verdana" pitchFamily="34" charset="0"/>
              </a:rPr>
              <a:t>in the grasses</a:t>
            </a:r>
          </a:p>
          <a:p>
            <a:pPr marL="685800" lvl="1" indent="-228600">
              <a:buFont typeface="+mj-lt"/>
              <a:buAutoNum type="alphaUcPeriod"/>
            </a:pPr>
            <a:r>
              <a:rPr lang="en-US" sz="1100" dirty="0" smtClean="0">
                <a:latin typeface="Verdana" pitchFamily="34" charset="0"/>
              </a:rPr>
              <a:t>in the ferns</a:t>
            </a:r>
          </a:p>
          <a:p>
            <a:endParaRPr lang="en-US" sz="1100" dirty="0" smtClean="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6" name="Rectangle 5"/>
          <p:cNvSpPr/>
          <p:nvPr/>
        </p:nvSpPr>
        <p:spPr>
          <a:xfrm>
            <a:off x="304800" y="381000"/>
            <a:ext cx="4343400" cy="4662815"/>
          </a:xfrm>
          <a:prstGeom prst="rect">
            <a:avLst/>
          </a:prstGeom>
        </p:spPr>
        <p:txBody>
          <a:bodyPr wrap="square">
            <a:spAutoFit/>
          </a:bodyPr>
          <a:lstStyle/>
          <a:p>
            <a:r>
              <a:rPr lang="en-US" sz="1100" b="1" i="1" dirty="0" smtClean="0">
                <a:latin typeface="Verdana" pitchFamily="34" charset="0"/>
              </a:rPr>
              <a:t>COLORS FOR HIDING</a:t>
            </a:r>
          </a:p>
          <a:p>
            <a:r>
              <a:rPr lang="en-US" sz="1100" dirty="0" smtClean="0">
                <a:latin typeface="Verdana" pitchFamily="34" charset="0"/>
              </a:rPr>
              <a:t>Some wings have colors and patterns that make the</a:t>
            </a:r>
          </a:p>
          <a:p>
            <a:r>
              <a:rPr lang="en-US" sz="1100" dirty="0" smtClean="0">
                <a:latin typeface="Verdana" pitchFamily="34" charset="0"/>
              </a:rPr>
              <a:t>insect hard to see.</a:t>
            </a:r>
          </a:p>
          <a:p>
            <a:endParaRPr lang="en-US" sz="1100" dirty="0" smtClean="0">
              <a:latin typeface="Verdana" pitchFamily="34" charset="0"/>
            </a:endParaRPr>
          </a:p>
          <a:p>
            <a:r>
              <a:rPr lang="en-US" sz="1100" dirty="0" smtClean="0">
                <a:latin typeface="Verdana" pitchFamily="34" charset="0"/>
              </a:rPr>
              <a:t>These wings look like the places where the insect rests.</a:t>
            </a:r>
          </a:p>
          <a:p>
            <a:r>
              <a:rPr lang="en-US" sz="1100" dirty="0" smtClean="0">
                <a:latin typeface="Verdana" pitchFamily="34" charset="0"/>
              </a:rPr>
              <a:t>When the creature holds still, it doesn’t look like an insect. It looks like a leaf or stone or piece of bark. The colors help the insect hide from animals that might eat it. This kind of coloring is called camouflage.  Grasshoppers have camouflage. </a:t>
            </a:r>
          </a:p>
          <a:p>
            <a:endParaRPr lang="en-US" sz="1100" dirty="0" smtClean="0">
              <a:latin typeface="Verdana" pitchFamily="34" charset="0"/>
            </a:endParaRPr>
          </a:p>
          <a:p>
            <a:r>
              <a:rPr lang="en-US" sz="1100" dirty="0" smtClean="0">
                <a:latin typeface="Verdana" pitchFamily="34" charset="0"/>
              </a:rPr>
              <a:t>When they sit on plants, their wings look like the leaves around them.  Some moths have wings with camouflage that looks like tree bark. They can rest on trees without being found.</a:t>
            </a:r>
          </a:p>
          <a:p>
            <a:endParaRPr lang="en-US" sz="1100" dirty="0" smtClean="0">
              <a:latin typeface="Verdana" pitchFamily="34" charset="0"/>
            </a:endParaRPr>
          </a:p>
          <a:p>
            <a:r>
              <a:rPr lang="en-US" sz="1100" b="1" i="1" dirty="0" smtClean="0">
                <a:latin typeface="Verdana" pitchFamily="34" charset="0"/>
              </a:rPr>
              <a:t>BRIGHT COLORS</a:t>
            </a:r>
          </a:p>
          <a:p>
            <a:r>
              <a:rPr lang="en-US" sz="1100" dirty="0" smtClean="0">
                <a:latin typeface="Verdana" pitchFamily="34" charset="0"/>
              </a:rPr>
              <a:t>Some insects don’t hide at all. Instead, their wings have</a:t>
            </a:r>
          </a:p>
          <a:p>
            <a:r>
              <a:rPr lang="en-US" sz="1100" dirty="0" smtClean="0">
                <a:latin typeface="Verdana" pitchFamily="34" charset="0"/>
              </a:rPr>
              <a:t>bright colors that can be seen from far away.</a:t>
            </a:r>
          </a:p>
          <a:p>
            <a:endParaRPr lang="en-US" sz="1100" dirty="0" smtClean="0">
              <a:latin typeface="Verdana" pitchFamily="34" charset="0"/>
            </a:endParaRPr>
          </a:p>
          <a:p>
            <a:r>
              <a:rPr lang="en-US" sz="1100" dirty="0" smtClean="0">
                <a:latin typeface="Verdana" pitchFamily="34" charset="0"/>
              </a:rPr>
              <a:t>Scientists say these wings have warning colors because</a:t>
            </a:r>
          </a:p>
          <a:p>
            <a:r>
              <a:rPr lang="en-US" sz="1100" dirty="0" smtClean="0">
                <a:latin typeface="Verdana" pitchFamily="34" charset="0"/>
              </a:rPr>
              <a:t>the colors warn birds that the insects are not good to eat.</a:t>
            </a:r>
          </a:p>
          <a:p>
            <a:endParaRPr lang="en-US" sz="1100" dirty="0" smtClean="0">
              <a:latin typeface="Verdana" pitchFamily="34" charset="0"/>
            </a:endParaRPr>
          </a:p>
          <a:p>
            <a:r>
              <a:rPr lang="en-US" sz="1100" dirty="0" smtClean="0">
                <a:latin typeface="Verdana" pitchFamily="34" charset="0"/>
              </a:rPr>
              <a:t>The wings of the monarch butterfly have warning</a:t>
            </a:r>
          </a:p>
          <a:p>
            <a:r>
              <a:rPr lang="en-US" sz="1100" dirty="0" smtClean="0">
                <a:latin typeface="Verdana" pitchFamily="34" charset="0"/>
              </a:rPr>
              <a:t>colors of bright orange with black. A bird might eat one of these butterflies. But after the bad taste of that meal, the colors warn the bird not to eat another one.</a:t>
            </a:r>
          </a:p>
        </p:txBody>
      </p:sp>
      <p:sp>
        <p:nvSpPr>
          <p:cNvPr id="7" name="Rectangle 6"/>
          <p:cNvSpPr/>
          <p:nvPr/>
        </p:nvSpPr>
        <p:spPr>
          <a:xfrm>
            <a:off x="5334000" y="249495"/>
            <a:ext cx="4648200" cy="7294305"/>
          </a:xfrm>
          <a:prstGeom prst="rect">
            <a:avLst/>
          </a:prstGeom>
        </p:spPr>
        <p:txBody>
          <a:bodyPr wrap="square">
            <a:spAutoFit/>
          </a:bodyPr>
          <a:lstStyle/>
          <a:p>
            <a:r>
              <a:rPr lang="en-US" sz="1200" b="1" u="sng" dirty="0">
                <a:latin typeface="Verdana" pitchFamily="34" charset="0"/>
              </a:rPr>
              <a:t>GEORGE WASHINGTON, </a:t>
            </a:r>
            <a:r>
              <a:rPr lang="en-US" sz="1200" b="1" u="sng" dirty="0" smtClean="0">
                <a:latin typeface="Verdana" pitchFamily="34" charset="0"/>
              </a:rPr>
              <a:t>COMMANDER </a:t>
            </a:r>
            <a:r>
              <a:rPr lang="en-US" sz="1200" b="1" u="sng" dirty="0">
                <a:latin typeface="Verdana" pitchFamily="34" charset="0"/>
              </a:rPr>
              <a:t>IN </a:t>
            </a:r>
            <a:r>
              <a:rPr lang="en-US" sz="1200" b="1" u="sng" dirty="0" smtClean="0">
                <a:latin typeface="Verdana" pitchFamily="34" charset="0"/>
              </a:rPr>
              <a:t>CHIEF</a:t>
            </a:r>
            <a:endParaRPr lang="en-US" sz="1200" b="1" u="sng" dirty="0">
              <a:latin typeface="Verdana" pitchFamily="34" charset="0"/>
            </a:endParaRPr>
          </a:p>
          <a:p>
            <a:endParaRPr lang="en-US" sz="1100" i="1" dirty="0" smtClean="0">
              <a:latin typeface="Verdana" pitchFamily="34" charset="0"/>
            </a:endParaRPr>
          </a:p>
          <a:p>
            <a:r>
              <a:rPr lang="en-US" sz="1100" i="1" dirty="0" smtClean="0">
                <a:latin typeface="Verdana" pitchFamily="34" charset="0"/>
              </a:rPr>
              <a:t>George </a:t>
            </a:r>
            <a:r>
              <a:rPr lang="en-US" sz="1100" i="1" dirty="0">
                <a:latin typeface="Verdana" pitchFamily="34" charset="0"/>
              </a:rPr>
              <a:t>Washington is known as the father of our country. In this story, you will </a:t>
            </a:r>
            <a:r>
              <a:rPr lang="en-US" sz="1100" i="1" dirty="0" smtClean="0">
                <a:latin typeface="Verdana" pitchFamily="34" charset="0"/>
              </a:rPr>
              <a:t>begin to </a:t>
            </a:r>
            <a:r>
              <a:rPr lang="en-US" sz="1100" i="1" dirty="0">
                <a:latin typeface="Verdana" pitchFamily="34" charset="0"/>
              </a:rPr>
              <a:t>see how he became a beloved leader and important person in the shaping of America.</a:t>
            </a:r>
          </a:p>
          <a:p>
            <a:endParaRPr lang="en-US" sz="1100" dirty="0" smtClean="0">
              <a:latin typeface="Verdana" pitchFamily="34" charset="0"/>
            </a:endParaRPr>
          </a:p>
          <a:p>
            <a:r>
              <a:rPr lang="en-US" sz="1100" dirty="0" smtClean="0">
                <a:latin typeface="Verdana" pitchFamily="34" charset="0"/>
              </a:rPr>
              <a:t>MANY </a:t>
            </a:r>
            <a:r>
              <a:rPr lang="en-US" sz="1100" dirty="0">
                <a:latin typeface="Verdana" pitchFamily="34" charset="0"/>
              </a:rPr>
              <a:t>AMERICANS WANTED TO BE FREE of Great </a:t>
            </a:r>
            <a:r>
              <a:rPr lang="en-US" sz="1100" dirty="0" smtClean="0">
                <a:latin typeface="Verdana" pitchFamily="34" charset="0"/>
              </a:rPr>
              <a:t>Britain. They </a:t>
            </a:r>
            <a:r>
              <a:rPr lang="en-US" sz="1100" dirty="0">
                <a:latin typeface="Verdana" pitchFamily="34" charset="0"/>
              </a:rPr>
              <a:t>wanted to be independent, </a:t>
            </a:r>
            <a:r>
              <a:rPr lang="en-US" sz="1100" dirty="0" smtClean="0">
                <a:latin typeface="Verdana" pitchFamily="34" charset="0"/>
              </a:rPr>
              <a:t>and </a:t>
            </a:r>
            <a:r>
              <a:rPr lang="en-US" sz="1100" dirty="0">
                <a:latin typeface="Verdana" pitchFamily="34" charset="0"/>
              </a:rPr>
              <a:t>run their </a:t>
            </a:r>
            <a:r>
              <a:rPr lang="en-US" sz="1100" dirty="0" smtClean="0">
                <a:latin typeface="Verdana" pitchFamily="34" charset="0"/>
              </a:rPr>
              <a:t>own country</a:t>
            </a:r>
            <a:r>
              <a:rPr lang="en-US" sz="1100" dirty="0">
                <a:latin typeface="Verdana" pitchFamily="34" charset="0"/>
              </a:rPr>
              <a:t>. Things got so tense that fighting broke </a:t>
            </a:r>
            <a:r>
              <a:rPr lang="en-US" sz="1100" dirty="0" smtClean="0">
                <a:latin typeface="Verdana" pitchFamily="34" charset="0"/>
              </a:rPr>
              <a:t>out between </a:t>
            </a:r>
            <a:r>
              <a:rPr lang="en-US" sz="1100" dirty="0">
                <a:latin typeface="Verdana" pitchFamily="34" charset="0"/>
              </a:rPr>
              <a:t>British troops </a:t>
            </a:r>
            <a:endParaRPr lang="en-US" sz="1100" dirty="0" smtClean="0">
              <a:latin typeface="Verdana" pitchFamily="34" charset="0"/>
            </a:endParaRPr>
          </a:p>
          <a:p>
            <a:r>
              <a:rPr lang="en-US" sz="1100" dirty="0">
                <a:latin typeface="Verdana" pitchFamily="34" charset="0"/>
              </a:rPr>
              <a:t>a</a:t>
            </a:r>
            <a:r>
              <a:rPr lang="en-US" sz="1100" dirty="0" smtClean="0">
                <a:latin typeface="Verdana" pitchFamily="34" charset="0"/>
              </a:rPr>
              <a:t>nd </a:t>
            </a:r>
            <a:r>
              <a:rPr lang="en-US" sz="1100" dirty="0">
                <a:latin typeface="Verdana" pitchFamily="34" charset="0"/>
              </a:rPr>
              <a:t>American volunteers. </a:t>
            </a:r>
            <a:r>
              <a:rPr lang="en-US" sz="1100" dirty="0" smtClean="0">
                <a:latin typeface="Verdana" pitchFamily="34" charset="0"/>
              </a:rPr>
              <a:t>I happened </a:t>
            </a:r>
            <a:r>
              <a:rPr lang="en-US" sz="1100" dirty="0">
                <a:latin typeface="Verdana" pitchFamily="34" charset="0"/>
              </a:rPr>
              <a:t>at the little towns of Lexington and Concord </a:t>
            </a:r>
            <a:r>
              <a:rPr lang="en-US" sz="1100" dirty="0" smtClean="0">
                <a:latin typeface="Verdana" pitchFamily="34" charset="0"/>
              </a:rPr>
              <a:t>in Massachusetts. America </a:t>
            </a:r>
            <a:r>
              <a:rPr lang="en-US" sz="1100" dirty="0">
                <a:latin typeface="Verdana" pitchFamily="34" charset="0"/>
              </a:rPr>
              <a:t>had never had a Commander in Chief of </a:t>
            </a:r>
            <a:r>
              <a:rPr lang="en-US" sz="1100" dirty="0" smtClean="0">
                <a:latin typeface="Verdana" pitchFamily="34" charset="0"/>
              </a:rPr>
              <a:t>its armed </a:t>
            </a:r>
            <a:r>
              <a:rPr lang="en-US" sz="1100" dirty="0">
                <a:latin typeface="Verdana" pitchFamily="34" charset="0"/>
              </a:rPr>
              <a:t>forces. Now Congress decided it needed one. </a:t>
            </a:r>
            <a:r>
              <a:rPr lang="en-US" sz="1100" dirty="0" smtClean="0">
                <a:latin typeface="Verdana" pitchFamily="34" charset="0"/>
              </a:rPr>
              <a:t>The members </a:t>
            </a:r>
            <a:r>
              <a:rPr lang="en-US" sz="1100" dirty="0">
                <a:latin typeface="Verdana" pitchFamily="34" charset="0"/>
              </a:rPr>
              <a:t>talked </a:t>
            </a:r>
            <a:r>
              <a:rPr lang="en-US" sz="1100" dirty="0" smtClean="0">
                <a:latin typeface="Verdana" pitchFamily="34" charset="0"/>
              </a:rPr>
              <a:t>and talked </a:t>
            </a:r>
            <a:r>
              <a:rPr lang="en-US" sz="1100" dirty="0">
                <a:latin typeface="Verdana" pitchFamily="34" charset="0"/>
              </a:rPr>
              <a:t>and finally made their </a:t>
            </a:r>
            <a:r>
              <a:rPr lang="en-US" sz="1100" dirty="0" smtClean="0">
                <a:latin typeface="Verdana" pitchFamily="34" charset="0"/>
              </a:rPr>
              <a:t>choice. They </a:t>
            </a:r>
            <a:r>
              <a:rPr lang="en-US" sz="1100" dirty="0">
                <a:latin typeface="Verdana" pitchFamily="34" charset="0"/>
              </a:rPr>
              <a:t>all agreed that the best man for the </a:t>
            </a:r>
            <a:r>
              <a:rPr lang="en-US" sz="1100" dirty="0" smtClean="0">
                <a:latin typeface="Verdana" pitchFamily="34" charset="0"/>
              </a:rPr>
              <a:t>job </a:t>
            </a:r>
            <a:r>
              <a:rPr lang="en-US" sz="1100" dirty="0">
                <a:latin typeface="Verdana" pitchFamily="34" charset="0"/>
              </a:rPr>
              <a:t>would </a:t>
            </a:r>
            <a:r>
              <a:rPr lang="en-US" sz="1100" dirty="0" smtClean="0">
                <a:latin typeface="Verdana" pitchFamily="34" charset="0"/>
              </a:rPr>
              <a:t>be George </a:t>
            </a:r>
            <a:r>
              <a:rPr lang="en-US" sz="1100" dirty="0">
                <a:latin typeface="Verdana" pitchFamily="34" charset="0"/>
              </a:rPr>
              <a:t>Washington</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George wasn’t sure he could do it. But he believed in</a:t>
            </a:r>
          </a:p>
          <a:p>
            <a:r>
              <a:rPr lang="en-US" sz="1100" dirty="0">
                <a:latin typeface="Verdana" pitchFamily="34" charset="0"/>
              </a:rPr>
              <a:t>American independence and wanted to help win it. So at</a:t>
            </a:r>
          </a:p>
          <a:p>
            <a:r>
              <a:rPr lang="en-US" sz="1100" dirty="0">
                <a:latin typeface="Verdana" pitchFamily="34" charset="0"/>
              </a:rPr>
              <a:t>last he said yes. But he would not accept any pay, only</a:t>
            </a:r>
          </a:p>
          <a:p>
            <a:r>
              <a:rPr lang="en-US" sz="1100" dirty="0">
                <a:latin typeface="Verdana" pitchFamily="34" charset="0"/>
              </a:rPr>
              <a:t>his expenses</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The fighting went well at first. George’s men drove</a:t>
            </a:r>
          </a:p>
          <a:p>
            <a:r>
              <a:rPr lang="en-US" sz="1100" dirty="0" smtClean="0">
                <a:latin typeface="Verdana" pitchFamily="34" charset="0"/>
              </a:rPr>
              <a:t>the British out of Boston. Then they moved south to build</a:t>
            </a:r>
          </a:p>
          <a:p>
            <a:r>
              <a:rPr lang="en-US" sz="1100" dirty="0" smtClean="0">
                <a:latin typeface="Verdana" pitchFamily="34" charset="0"/>
              </a:rPr>
              <a:t>defenses </a:t>
            </a:r>
            <a:r>
              <a:rPr lang="en-US" sz="1100" dirty="0">
                <a:latin typeface="Verdana" pitchFamily="34" charset="0"/>
              </a:rPr>
              <a:t>around New York. Congress </a:t>
            </a:r>
            <a:r>
              <a:rPr lang="en-US" sz="1100" dirty="0" smtClean="0">
                <a:latin typeface="Verdana" pitchFamily="34" charset="0"/>
              </a:rPr>
              <a:t>declared </a:t>
            </a:r>
          </a:p>
          <a:p>
            <a:r>
              <a:rPr lang="en-US" sz="1100" dirty="0" smtClean="0">
                <a:latin typeface="Verdana" pitchFamily="34" charset="0"/>
              </a:rPr>
              <a:t>America’s independence from Great Britain.  But </a:t>
            </a:r>
            <a:r>
              <a:rPr lang="en-US" sz="1100" dirty="0">
                <a:latin typeface="Verdana" pitchFamily="34" charset="0"/>
              </a:rPr>
              <a:t>then the British sent a large army to attack </a:t>
            </a:r>
            <a:r>
              <a:rPr lang="en-US" sz="1100" dirty="0" smtClean="0">
                <a:latin typeface="Verdana" pitchFamily="34" charset="0"/>
              </a:rPr>
              <a:t>New York.</a:t>
            </a:r>
          </a:p>
          <a:p>
            <a:endParaRPr lang="en-US" sz="1100" dirty="0">
              <a:latin typeface="Verdana" pitchFamily="34" charset="0"/>
            </a:endParaRPr>
          </a:p>
          <a:p>
            <a:r>
              <a:rPr lang="en-US" sz="1100" dirty="0">
                <a:latin typeface="Verdana" pitchFamily="34" charset="0"/>
              </a:rPr>
              <a:t>George rallied his army by planning a surprise attack</a:t>
            </a:r>
          </a:p>
          <a:p>
            <a:r>
              <a:rPr lang="en-US" sz="1100" dirty="0">
                <a:latin typeface="Verdana" pitchFamily="34" charset="0"/>
              </a:rPr>
              <a:t>on the British forces. Hidden by darkness, he led his men</a:t>
            </a:r>
          </a:p>
          <a:p>
            <a:r>
              <a:rPr lang="en-US" sz="1100" dirty="0">
                <a:latin typeface="Verdana" pitchFamily="34" charset="0"/>
              </a:rPr>
              <a:t>in boats across the icy Delaware River. At dawn on</a:t>
            </a:r>
          </a:p>
          <a:p>
            <a:r>
              <a:rPr lang="en-US" sz="1100" dirty="0">
                <a:latin typeface="Verdana" pitchFamily="34" charset="0"/>
              </a:rPr>
              <a:t>Christmas Day, they attacked the enemy camp at Trenton,</a:t>
            </a:r>
          </a:p>
          <a:p>
            <a:r>
              <a:rPr lang="en-US" sz="1100" dirty="0">
                <a:latin typeface="Verdana" pitchFamily="34" charset="0"/>
              </a:rPr>
              <a:t>New Jersey. Most of the soldiers in the camp were still</a:t>
            </a:r>
          </a:p>
          <a:p>
            <a:r>
              <a:rPr lang="en-US" sz="1100" dirty="0">
                <a:latin typeface="Verdana" pitchFamily="34" charset="0"/>
              </a:rPr>
              <a:t>asleep, and they surrendered quickly</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George won another battle at Princeton, but then he</a:t>
            </a:r>
          </a:p>
          <a:p>
            <a:r>
              <a:rPr lang="en-US" sz="1100" dirty="0">
                <a:latin typeface="Verdana" pitchFamily="34" charset="0"/>
              </a:rPr>
              <a:t>lost one near Philadelphia the following fall. With his</a:t>
            </a:r>
          </a:p>
          <a:p>
            <a:r>
              <a:rPr lang="en-US" sz="1100" dirty="0">
                <a:latin typeface="Verdana" pitchFamily="34" charset="0"/>
              </a:rPr>
              <a:t>men, he had to retreat to Valley Forge, Pennsylvania.</a:t>
            </a:r>
          </a:p>
          <a:p>
            <a:r>
              <a:rPr lang="en-US" sz="1100" dirty="0">
                <a:latin typeface="Verdana" pitchFamily="34" charset="0"/>
              </a:rPr>
              <a:t>It was bitterly cold at Valley Forge. The soldiers had to</a:t>
            </a:r>
          </a:p>
          <a:p>
            <a:r>
              <a:rPr lang="en-US" sz="1100" dirty="0">
                <a:latin typeface="Verdana" pitchFamily="34" charset="0"/>
              </a:rPr>
              <a:t>sleep in tents until they could build log huts. The soldiers</a:t>
            </a:r>
          </a:p>
          <a:p>
            <a:r>
              <a:rPr lang="en-US" sz="1100" dirty="0">
                <a:latin typeface="Verdana" pitchFamily="34" charset="0"/>
              </a:rPr>
              <a:t>did not have enough food or clothing or shoes. Life was</a:t>
            </a:r>
          </a:p>
          <a:p>
            <a:r>
              <a:rPr lang="en-US" sz="1100" dirty="0">
                <a:latin typeface="Verdana" pitchFamily="34" charset="0"/>
              </a:rPr>
              <a:t>very hard for them</a:t>
            </a:r>
            <a:r>
              <a:rPr lang="en-US" sz="1100" dirty="0" smtClean="0">
                <a:latin typeface="Verdana" pitchFamily="34" charset="0"/>
              </a:rPr>
              <a:t>.</a:t>
            </a:r>
          </a:p>
          <a:p>
            <a:endParaRPr lang="en-US" sz="11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7" name="Rectangle 6"/>
          <p:cNvSpPr/>
          <p:nvPr/>
        </p:nvSpPr>
        <p:spPr>
          <a:xfrm>
            <a:off x="5334000" y="152400"/>
            <a:ext cx="4508500" cy="7032694"/>
          </a:xfrm>
          <a:prstGeom prst="rect">
            <a:avLst/>
          </a:prstGeom>
        </p:spPr>
        <p:txBody>
          <a:bodyPr wrap="square">
            <a:spAutoFit/>
          </a:bodyPr>
          <a:lstStyle/>
          <a:p>
            <a:r>
              <a:rPr lang="en-US" sz="1400" b="1" u="sng" dirty="0" smtClean="0">
                <a:latin typeface="Verdana" pitchFamily="34" charset="0"/>
              </a:rPr>
              <a:t>THE THINGS WINGS DO</a:t>
            </a:r>
          </a:p>
          <a:p>
            <a:r>
              <a:rPr lang="en-US" sz="1100" i="1" dirty="0" smtClean="0">
                <a:latin typeface="Verdana" pitchFamily="34" charset="0"/>
              </a:rPr>
              <a:t>Did you think that insects only use their wings to fly? Read this article by Keith Waddington to find out some interesting facts about other ways wings can be useful.</a:t>
            </a:r>
          </a:p>
          <a:p>
            <a:endParaRPr lang="en-US" sz="1100" b="1" u="sng" dirty="0" smtClean="0">
              <a:latin typeface="Verdana" pitchFamily="34" charset="0"/>
            </a:endParaRPr>
          </a:p>
          <a:p>
            <a:endParaRPr lang="en-US" sz="1100" b="1" u="sng" dirty="0" smtClean="0">
              <a:latin typeface="Verdana" pitchFamily="34" charset="0"/>
            </a:endParaRPr>
          </a:p>
          <a:p>
            <a:r>
              <a:rPr lang="en-US" sz="1100" b="1" i="1" dirty="0" smtClean="0">
                <a:latin typeface="Verdana" pitchFamily="34" charset="0"/>
              </a:rPr>
              <a:t>INSECT WINGS </a:t>
            </a:r>
            <a:r>
              <a:rPr lang="en-US" sz="1100" dirty="0" smtClean="0">
                <a:latin typeface="Verdana" pitchFamily="34" charset="0"/>
              </a:rPr>
              <a:t>have many different shapes and colors.</a:t>
            </a:r>
          </a:p>
          <a:p>
            <a:r>
              <a:rPr lang="en-US" sz="1100" dirty="0" smtClean="0">
                <a:latin typeface="Verdana" pitchFamily="34" charset="0"/>
              </a:rPr>
              <a:t>They also have different uses.</a:t>
            </a:r>
          </a:p>
          <a:p>
            <a:endParaRPr lang="en-US" sz="1100" dirty="0" smtClean="0">
              <a:latin typeface="Verdana" pitchFamily="34" charset="0"/>
            </a:endParaRPr>
          </a:p>
          <a:p>
            <a:r>
              <a:rPr lang="en-US" sz="1100" dirty="0" smtClean="0">
                <a:latin typeface="Verdana" pitchFamily="34" charset="0"/>
              </a:rPr>
              <a:t>Most insects have two pairs of wings, with one pair behind the other. These wings are used for flying, of course.  But wings can help an insect in other ways, too.</a:t>
            </a:r>
          </a:p>
          <a:p>
            <a:endParaRPr lang="en-US" sz="1100" dirty="0" smtClean="0">
              <a:latin typeface="Verdana" pitchFamily="34" charset="0"/>
            </a:endParaRPr>
          </a:p>
          <a:p>
            <a:r>
              <a:rPr lang="en-US" sz="1100" b="1" i="1" dirty="0" smtClean="0">
                <a:latin typeface="Verdana" pitchFamily="34" charset="0"/>
              </a:rPr>
              <a:t>FLYING</a:t>
            </a:r>
          </a:p>
          <a:p>
            <a:r>
              <a:rPr lang="en-US" sz="1100" dirty="0" smtClean="0">
                <a:latin typeface="Verdana" pitchFamily="34" charset="0"/>
              </a:rPr>
              <a:t>How fast can an insect fly? That depends on the size and</a:t>
            </a:r>
          </a:p>
          <a:p>
            <a:r>
              <a:rPr lang="en-US" sz="1100" dirty="0" smtClean="0">
                <a:latin typeface="Verdana" pitchFamily="34" charset="0"/>
              </a:rPr>
              <a:t>speed of the wings. Houseflies can go fast because they have small wings that flap quickly.</a:t>
            </a:r>
          </a:p>
          <a:p>
            <a:endParaRPr lang="en-US" sz="1100" dirty="0" smtClean="0">
              <a:latin typeface="Verdana" pitchFamily="34" charset="0"/>
            </a:endParaRPr>
          </a:p>
          <a:p>
            <a:r>
              <a:rPr lang="en-US" sz="1100" dirty="0" smtClean="0">
                <a:latin typeface="Verdana" pitchFamily="34" charset="0"/>
              </a:rPr>
              <a:t>The same is true for honeybees. A honeybee can flap its</a:t>
            </a:r>
          </a:p>
          <a:p>
            <a:r>
              <a:rPr lang="en-US" sz="1100" dirty="0" smtClean="0">
                <a:latin typeface="Verdana" pitchFamily="34" charset="0"/>
              </a:rPr>
              <a:t>small wings 225 times each second, and it can fly fourteen</a:t>
            </a:r>
          </a:p>
          <a:p>
            <a:r>
              <a:rPr lang="en-US" sz="1100" dirty="0" smtClean="0">
                <a:latin typeface="Verdana" pitchFamily="34" charset="0"/>
              </a:rPr>
              <a:t>miles an hour. That’s fast for an insect.</a:t>
            </a:r>
          </a:p>
          <a:p>
            <a:endParaRPr lang="en-US" sz="1100" dirty="0" smtClean="0">
              <a:latin typeface="Verdana" pitchFamily="34" charset="0"/>
            </a:endParaRPr>
          </a:p>
          <a:p>
            <a:r>
              <a:rPr lang="en-US" sz="1100" dirty="0" smtClean="0">
                <a:latin typeface="Verdana" pitchFamily="34" charset="0"/>
              </a:rPr>
              <a:t>But butterflies drift from flower to flower. They flap their broad wings slowly. Sometimes they glide without flapping at all. These big wings could break if the butterfly flapped as hard as a bee does.</a:t>
            </a:r>
          </a:p>
          <a:p>
            <a:endParaRPr lang="en-US" sz="1100" u="sng" dirty="0" smtClean="0">
              <a:latin typeface="Verdana" pitchFamily="34" charset="0"/>
            </a:endParaRPr>
          </a:p>
          <a:p>
            <a:r>
              <a:rPr lang="en-US" sz="1100" b="1" i="1" dirty="0" smtClean="0">
                <a:latin typeface="Verdana" pitchFamily="34" charset="0"/>
              </a:rPr>
              <a:t>HARD COVERINGS</a:t>
            </a:r>
          </a:p>
          <a:p>
            <a:r>
              <a:rPr lang="en-US" sz="1100" dirty="0" smtClean="0">
                <a:latin typeface="Verdana" pitchFamily="34" charset="0"/>
              </a:rPr>
              <a:t>Wings are not just for flying. In fact, a beetle’s front wings are not for flying at all. These two wings are hard.  When the beetle rests or walks, they cover its soft body like two pieces of nutshell. These wings help protect the beetle from being eaten by birds.</a:t>
            </a:r>
          </a:p>
          <a:p>
            <a:endParaRPr lang="en-US" sz="1100" dirty="0" smtClean="0">
              <a:latin typeface="Verdana" pitchFamily="34" charset="0"/>
            </a:endParaRPr>
          </a:p>
          <a:p>
            <a:r>
              <a:rPr lang="en-US" sz="1100" dirty="0" smtClean="0">
                <a:latin typeface="Verdana" pitchFamily="34" charset="0"/>
              </a:rPr>
              <a:t>When the beetle flies, it holds its front wings out to the sides. With these hard wings out of the way, the beetle can</a:t>
            </a:r>
          </a:p>
          <a:p>
            <a:r>
              <a:rPr lang="en-US" sz="1100" dirty="0" smtClean="0">
                <a:latin typeface="Verdana" pitchFamily="34" charset="0"/>
              </a:rPr>
              <a:t>fly with its small back wings.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p:txBody>
      </p:sp>
      <p:sp>
        <p:nvSpPr>
          <p:cNvPr id="8" name="Rectangle 7"/>
          <p:cNvSpPr/>
          <p:nvPr/>
        </p:nvSpPr>
        <p:spPr>
          <a:xfrm>
            <a:off x="228600" y="304800"/>
            <a:ext cx="4343400" cy="4154984"/>
          </a:xfrm>
          <a:prstGeom prst="rect">
            <a:avLst/>
          </a:prstGeom>
        </p:spPr>
        <p:txBody>
          <a:bodyPr wrap="square">
            <a:spAutoFit/>
          </a:bodyPr>
          <a:lstStyle/>
          <a:p>
            <a:r>
              <a:rPr lang="en-US" sz="1100" dirty="0" smtClean="0">
                <a:latin typeface="Verdana" pitchFamily="34" charset="0"/>
              </a:rPr>
              <a:t>George wrote to Congress and begged for more supplies. But the supplies were slow to come. When they did, George made sure every man got an equal share of</a:t>
            </a:r>
          </a:p>
          <a:p>
            <a:r>
              <a:rPr lang="en-US" sz="1100" dirty="0" smtClean="0">
                <a:latin typeface="Verdana" pitchFamily="34" charset="0"/>
              </a:rPr>
              <a:t>clothing. He made sure the food was divided equally, too. At last the long winter ended. The American army had survived. And now help was on the way.</a:t>
            </a:r>
          </a:p>
          <a:p>
            <a:endParaRPr lang="en-US" sz="1100" dirty="0" smtClean="0">
              <a:latin typeface="Verdana" pitchFamily="34" charset="0"/>
            </a:endParaRPr>
          </a:p>
          <a:p>
            <a:r>
              <a:rPr lang="en-US" sz="1100" dirty="0" smtClean="0">
                <a:latin typeface="Verdana" pitchFamily="34" charset="0"/>
              </a:rPr>
              <a:t>France recognized America as an independent nation.</a:t>
            </a:r>
          </a:p>
          <a:p>
            <a:r>
              <a:rPr lang="en-US" sz="1100" dirty="0" smtClean="0">
                <a:latin typeface="Verdana" pitchFamily="34" charset="0"/>
              </a:rPr>
              <a:t>It sent troops to fight alongside American soldiers.</a:t>
            </a:r>
            <a:r>
              <a:rPr lang="en-US" sz="1100" b="1" dirty="0" smtClean="0">
                <a:latin typeface="Verdana" pitchFamily="34" charset="0"/>
              </a:rPr>
              <a:t> </a:t>
            </a:r>
          </a:p>
          <a:p>
            <a:endParaRPr lang="en-US" sz="1100" b="1" dirty="0" smtClean="0">
              <a:latin typeface="Verdana" pitchFamily="34" charset="0"/>
            </a:endParaRPr>
          </a:p>
          <a:p>
            <a:endParaRPr lang="en-US" sz="1100" b="1" dirty="0" smtClean="0">
              <a:latin typeface="Verdana" pitchFamily="34" charset="0"/>
            </a:endParaRPr>
          </a:p>
          <a:p>
            <a:pPr marL="228600" indent="-228600">
              <a:buFont typeface="+mj-lt"/>
              <a:buAutoNum type="arabicPeriod" startAt="4"/>
            </a:pPr>
            <a:r>
              <a:rPr lang="en-US" sz="1100" dirty="0" smtClean="0">
                <a:latin typeface="Verdana" pitchFamily="34" charset="0"/>
              </a:rPr>
              <a:t>What was the author’s purpose in writing this story?</a:t>
            </a:r>
          </a:p>
          <a:p>
            <a:pPr marL="685800" lvl="1" indent="-228600">
              <a:buFont typeface="+mj-lt"/>
              <a:buAutoNum type="alphaUcPeriod"/>
            </a:pPr>
            <a:r>
              <a:rPr lang="en-US" sz="1100" dirty="0" smtClean="0">
                <a:latin typeface="Verdana" pitchFamily="34" charset="0"/>
              </a:rPr>
              <a:t>to teach about how the soldiers suffered</a:t>
            </a:r>
          </a:p>
          <a:p>
            <a:pPr marL="685800" lvl="1" indent="-228600">
              <a:buFont typeface="+mj-lt"/>
              <a:buAutoNum type="alphaUcPeriod"/>
            </a:pPr>
            <a:r>
              <a:rPr lang="en-US" sz="1100" dirty="0" smtClean="0">
                <a:latin typeface="Verdana" pitchFamily="34" charset="0"/>
              </a:rPr>
              <a:t>to teach about the cities in early America</a:t>
            </a:r>
          </a:p>
          <a:p>
            <a:pPr marL="685800" lvl="1" indent="-228600">
              <a:buFont typeface="+mj-lt"/>
              <a:buAutoNum type="alphaUcPeriod"/>
            </a:pPr>
            <a:r>
              <a:rPr lang="en-US" sz="1100" dirty="0" smtClean="0">
                <a:latin typeface="Verdana" pitchFamily="34" charset="0"/>
              </a:rPr>
              <a:t>to teach about George Washington as a leader</a:t>
            </a:r>
          </a:p>
          <a:p>
            <a:pPr marL="685800" lvl="1" indent="-228600">
              <a:buFont typeface="+mj-lt"/>
              <a:buAutoNum type="alphaUcPeriod"/>
            </a:pPr>
            <a:r>
              <a:rPr lang="en-US" sz="1100" dirty="0" smtClean="0">
                <a:latin typeface="Verdana" pitchFamily="34" charset="0"/>
              </a:rPr>
              <a:t>to teach about George Washington’s early life</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5"/>
            </a:pPr>
            <a:r>
              <a:rPr lang="en-US" sz="1100" dirty="0" smtClean="0">
                <a:latin typeface="Verdana" pitchFamily="34" charset="0"/>
              </a:rPr>
              <a:t>Where did George Washington’s men attack on Christmas Day?</a:t>
            </a:r>
          </a:p>
          <a:p>
            <a:pPr marL="685800" lvl="1" indent="-228600">
              <a:buAutoNum type="alphaUcPeriod"/>
            </a:pPr>
            <a:r>
              <a:rPr lang="en-US" sz="1100" dirty="0" smtClean="0">
                <a:latin typeface="Verdana" pitchFamily="34" charset="0"/>
              </a:rPr>
              <a:t>Valley Forge </a:t>
            </a:r>
          </a:p>
          <a:p>
            <a:pPr marL="685800" lvl="1" indent="-228600">
              <a:buAutoNum type="alphaUcPeriod"/>
            </a:pPr>
            <a:r>
              <a:rPr lang="en-US" sz="1100" dirty="0" smtClean="0">
                <a:latin typeface="Verdana" pitchFamily="34" charset="0"/>
              </a:rPr>
              <a:t>Trenton</a:t>
            </a:r>
          </a:p>
          <a:p>
            <a:pPr marL="685800" lvl="1" indent="-228600">
              <a:buAutoNum type="alphaUcPeriod"/>
            </a:pPr>
            <a:r>
              <a:rPr lang="en-US" sz="1100" dirty="0" smtClean="0">
                <a:latin typeface="Verdana" pitchFamily="34" charset="0"/>
              </a:rPr>
              <a:t> Great Britain</a:t>
            </a:r>
          </a:p>
          <a:p>
            <a:pPr marL="685800" lvl="1" indent="-228600">
              <a:buAutoNum type="alphaUcPeriod"/>
            </a:pPr>
            <a:r>
              <a:rPr lang="en-US" sz="1100" dirty="0" smtClean="0">
                <a:latin typeface="Verdana" pitchFamily="34" charset="0"/>
              </a:rPr>
              <a:t> Concord</a:t>
            </a:r>
            <a:endParaRPr lang="en-US" sz="1100" dirty="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8" name="Rectangle 7"/>
          <p:cNvSpPr/>
          <p:nvPr/>
        </p:nvSpPr>
        <p:spPr>
          <a:xfrm>
            <a:off x="228600" y="231874"/>
            <a:ext cx="4267200" cy="7201972"/>
          </a:xfrm>
          <a:prstGeom prst="rect">
            <a:avLst/>
          </a:prstGeom>
        </p:spPr>
        <p:txBody>
          <a:bodyPr wrap="square">
            <a:spAutoFit/>
          </a:bodyPr>
          <a:lstStyle/>
          <a:p>
            <a:r>
              <a:rPr lang="en-US" sz="1100" dirty="0" smtClean="0">
                <a:latin typeface="Verdana" pitchFamily="34" charset="0"/>
              </a:rPr>
              <a:t>“It will never happen in a million years,” said Miguel.</a:t>
            </a:r>
          </a:p>
          <a:p>
            <a:r>
              <a:rPr lang="en-US" sz="1100" dirty="0" smtClean="0">
                <a:latin typeface="Verdana" pitchFamily="34" charset="0"/>
              </a:rPr>
              <a:t>But Rita smiled and said, “You should start thinking of something orange to bring to class.”</a:t>
            </a:r>
          </a:p>
          <a:p>
            <a:endParaRPr lang="en-US" sz="1100" dirty="0" smtClean="0">
              <a:latin typeface="Verdana" pitchFamily="34" charset="0"/>
            </a:endParaRPr>
          </a:p>
          <a:p>
            <a:r>
              <a:rPr lang="en-US" sz="1100" dirty="0" smtClean="0">
                <a:latin typeface="Verdana" pitchFamily="34" charset="0"/>
              </a:rPr>
              <a:t>The next Monday, everyone came to class wearing or carrying the blue things they had collected.</a:t>
            </a:r>
          </a:p>
          <a:p>
            <a:endParaRPr lang="en-US" sz="1100" dirty="0" smtClean="0">
              <a:latin typeface="Verdana" pitchFamily="34" charset="0"/>
            </a:endParaRPr>
          </a:p>
          <a:p>
            <a:r>
              <a:rPr lang="en-US" sz="1100" dirty="0" smtClean="0">
                <a:latin typeface="Verdana" pitchFamily="34" charset="0"/>
              </a:rPr>
              <a:t>Miss </a:t>
            </a:r>
            <a:r>
              <a:rPr lang="en-US" sz="1100" dirty="0" err="1" smtClean="0">
                <a:latin typeface="Verdana" pitchFamily="34" charset="0"/>
              </a:rPr>
              <a:t>Loloma</a:t>
            </a:r>
            <a:r>
              <a:rPr lang="en-US" sz="1100" dirty="0" smtClean="0">
                <a:latin typeface="Verdana" pitchFamily="34" charset="0"/>
              </a:rPr>
              <a:t> had on a blue cape. She also brought a small bear made of smooth blue stone. Miguel had a bluebird’s feather sticking in his hat. Elena had brought blue clay for people to make things with.  There were blue marbles, blue whistles, blue trucks, and blue toy</a:t>
            </a:r>
          </a:p>
          <a:p>
            <a:r>
              <a:rPr lang="en-US" sz="1100" dirty="0" smtClean="0">
                <a:latin typeface="Verdana" pitchFamily="34" charset="0"/>
              </a:rPr>
              <a:t>turtles. It was fun looking at all the blue things, but everyone was waiting for Rita and her blue rose.</a:t>
            </a:r>
          </a:p>
          <a:p>
            <a:endParaRPr lang="en-US" sz="1100" dirty="0" smtClean="0">
              <a:latin typeface="Verdana" pitchFamily="34" charset="0"/>
            </a:endParaRPr>
          </a:p>
          <a:p>
            <a:r>
              <a:rPr lang="en-US" sz="1100" dirty="0" smtClean="0">
                <a:latin typeface="Verdana" pitchFamily="34" charset="0"/>
              </a:rPr>
              <a:t>“We might have a long, long wait,” said Miguel, and everyone giggled.</a:t>
            </a:r>
          </a:p>
          <a:p>
            <a:endParaRPr lang="en-US" sz="1100" dirty="0" smtClean="0">
              <a:latin typeface="Verdana" pitchFamily="34" charset="0"/>
            </a:endParaRPr>
          </a:p>
          <a:p>
            <a:r>
              <a:rPr lang="en-US" sz="1100" dirty="0" smtClean="0">
                <a:latin typeface="Verdana" pitchFamily="34" charset="0"/>
              </a:rPr>
              <a:t>At last, Rita came in. She held up a beautiful rose. Its edges were blue, and it was covered with tiny blue dots. “Where did you get it?”  asked Elena.</a:t>
            </a:r>
          </a:p>
          <a:p>
            <a:endParaRPr lang="en-US" sz="1100" dirty="0" smtClean="0">
              <a:latin typeface="Verdana" pitchFamily="34" charset="0"/>
            </a:endParaRPr>
          </a:p>
          <a:p>
            <a:r>
              <a:rPr lang="en-US" sz="1100" dirty="0" smtClean="0">
                <a:latin typeface="Verdana" pitchFamily="34" charset="0"/>
              </a:rPr>
              <a:t>“Anyone can change the color of a flower,” said Rita. “All I did was add blue food coloring to water and put a white rose in it. The rose soaked up the blue color with the water.”</a:t>
            </a:r>
          </a:p>
          <a:p>
            <a:endParaRPr lang="en-US" sz="1100" dirty="0" smtClean="0">
              <a:latin typeface="Verdana" pitchFamily="34" charset="0"/>
            </a:endParaRPr>
          </a:p>
          <a:p>
            <a:r>
              <a:rPr lang="en-US" sz="1100" dirty="0" smtClean="0">
                <a:latin typeface="Verdana" pitchFamily="34" charset="0"/>
              </a:rPr>
              <a:t>“The flower did the work,” said Paul.  “It’s so beautiful,” said Cindy.  “I’m going to try it,” said Elena.</a:t>
            </a:r>
          </a:p>
          <a:p>
            <a:endParaRPr lang="en-US" sz="1100" dirty="0" smtClean="0">
              <a:latin typeface="Verdana" pitchFamily="34" charset="0"/>
            </a:endParaRPr>
          </a:p>
          <a:p>
            <a:r>
              <a:rPr lang="en-US" sz="1100" dirty="0" smtClean="0">
                <a:latin typeface="Verdana" pitchFamily="34" charset="0"/>
              </a:rPr>
              <a:t>Miguel didn’t say anything.  “What’s the matter, Miguel?” asked Miss </a:t>
            </a:r>
            <a:r>
              <a:rPr lang="en-US" sz="1100" dirty="0" err="1" smtClean="0">
                <a:latin typeface="Verdana" pitchFamily="34" charset="0"/>
              </a:rPr>
              <a:t>Loloma</a:t>
            </a:r>
            <a:r>
              <a:rPr lang="en-US" sz="1100" dirty="0" smtClean="0">
                <a:latin typeface="Verdana" pitchFamily="34" charset="0"/>
              </a:rPr>
              <a:t>.  “I’m thinking,” said Miguel.  “About what?” asked Elena.</a:t>
            </a:r>
          </a:p>
          <a:p>
            <a:endParaRPr lang="en-US" sz="1100" dirty="0" smtClean="0">
              <a:latin typeface="Verdana" pitchFamily="34" charset="0"/>
            </a:endParaRPr>
          </a:p>
          <a:p>
            <a:r>
              <a:rPr lang="en-US" sz="1100" dirty="0" smtClean="0">
                <a:latin typeface="Verdana" pitchFamily="34" charset="0"/>
              </a:rPr>
              <a:t>Miguel laughed and said, “About what to bring in for our orange Monday.”</a:t>
            </a:r>
          </a:p>
          <a:p>
            <a:endParaRPr lang="en-US" sz="1100" dirty="0" smtClean="0">
              <a:latin typeface="Verdana" pitchFamily="34" charset="0"/>
            </a:endParaRPr>
          </a:p>
          <a:p>
            <a:pPr marL="228600" indent="-228600">
              <a:buFont typeface="+mj-lt"/>
              <a:buAutoNum type="arabicPeriod" startAt="8"/>
            </a:pPr>
            <a:r>
              <a:rPr lang="en-US" sz="1100" dirty="0" smtClean="0">
                <a:latin typeface="Verdana" pitchFamily="34" charset="0"/>
              </a:rPr>
              <a:t>How did Rita get a blue rose?</a:t>
            </a:r>
          </a:p>
          <a:p>
            <a:pPr marL="685800" lvl="1" indent="-228600">
              <a:buFont typeface="+mj-lt"/>
              <a:buAutoNum type="alphaUcPeriod"/>
            </a:pPr>
            <a:r>
              <a:rPr lang="en-US" sz="1100" dirty="0" smtClean="0">
                <a:latin typeface="Verdana" pitchFamily="34" charset="0"/>
              </a:rPr>
              <a:t>She bought one at the store.</a:t>
            </a:r>
          </a:p>
          <a:p>
            <a:pPr marL="685800" lvl="1" indent="-228600">
              <a:buFont typeface="+mj-lt"/>
              <a:buAutoNum type="alphaUcPeriod"/>
            </a:pPr>
            <a:r>
              <a:rPr lang="en-US" sz="1100" dirty="0" smtClean="0">
                <a:latin typeface="Verdana" pitchFamily="34" charset="0"/>
              </a:rPr>
              <a:t>She dyed a white rose with food coloring.</a:t>
            </a:r>
          </a:p>
          <a:p>
            <a:pPr marL="685800" lvl="1" indent="-228600">
              <a:buFont typeface="+mj-lt"/>
              <a:buAutoNum type="alphaUcPeriod"/>
            </a:pPr>
            <a:r>
              <a:rPr lang="en-US" sz="1100" dirty="0" smtClean="0">
                <a:latin typeface="Verdana" pitchFamily="34" charset="0"/>
              </a:rPr>
              <a:t>She made a rose out of blue paper.</a:t>
            </a:r>
          </a:p>
          <a:p>
            <a:pPr marL="685800" lvl="1" indent="-228600">
              <a:buFont typeface="+mj-lt"/>
              <a:buAutoNum type="alphaUcPeriod"/>
            </a:pPr>
            <a:r>
              <a:rPr lang="en-US" sz="1100" dirty="0" smtClean="0">
                <a:latin typeface="Verdana" pitchFamily="34" charset="0"/>
              </a:rPr>
              <a:t>She painted a white rose with blue paint.</a:t>
            </a:r>
          </a:p>
        </p:txBody>
      </p:sp>
      <p:sp>
        <p:nvSpPr>
          <p:cNvPr id="9" name="Rectangle 8"/>
          <p:cNvSpPr/>
          <p:nvPr/>
        </p:nvSpPr>
        <p:spPr>
          <a:xfrm>
            <a:off x="5334000" y="228600"/>
            <a:ext cx="4495800" cy="6740307"/>
          </a:xfrm>
          <a:prstGeom prst="rect">
            <a:avLst/>
          </a:prstGeom>
        </p:spPr>
        <p:txBody>
          <a:bodyPr wrap="square">
            <a:spAutoFit/>
          </a:bodyPr>
          <a:lstStyle/>
          <a:p>
            <a:r>
              <a:rPr lang="en-US" sz="1400" b="1" u="sng" dirty="0" smtClean="0">
                <a:latin typeface="Verdana" pitchFamily="34" charset="0"/>
              </a:rPr>
              <a:t>FISH GET SICK TOO!</a:t>
            </a:r>
          </a:p>
          <a:p>
            <a:r>
              <a:rPr lang="en-US" sz="1100" i="1" dirty="0" smtClean="0">
                <a:latin typeface="Verdana" pitchFamily="34" charset="0"/>
              </a:rPr>
              <a:t>The following information is from an article about fish getting sick by Jim Peterson. Read it carefully so you can answer the questions at the end.</a:t>
            </a:r>
          </a:p>
          <a:p>
            <a:endParaRPr lang="en-US" sz="1100" i="1" dirty="0" smtClean="0">
              <a:latin typeface="Verdana" pitchFamily="34" charset="0"/>
            </a:endParaRPr>
          </a:p>
          <a:p>
            <a:endParaRPr lang="en-US" sz="1100" i="1" dirty="0" smtClean="0">
              <a:latin typeface="Verdana" pitchFamily="34" charset="0"/>
            </a:endParaRPr>
          </a:p>
          <a:p>
            <a:r>
              <a:rPr lang="en-US" sz="1100" b="1" i="1" dirty="0" smtClean="0">
                <a:latin typeface="Verdana" pitchFamily="34" charset="0"/>
              </a:rPr>
              <a:t>THAT QUEASY FEELING</a:t>
            </a:r>
          </a:p>
          <a:p>
            <a:r>
              <a:rPr lang="en-US" sz="1100" dirty="0" smtClean="0">
                <a:latin typeface="Verdana" pitchFamily="34" charset="0"/>
              </a:rPr>
              <a:t>Remember the last time you were sick? Maybe you didn’t feel like eating because you had a stomach ache. And your mom or dad told you that you had to eat to keep up your strength. So you ate, even though you didn’t feel like it.</a:t>
            </a:r>
          </a:p>
          <a:p>
            <a:endParaRPr lang="en-US" sz="1100" dirty="0" smtClean="0">
              <a:latin typeface="Verdana" pitchFamily="34" charset="0"/>
            </a:endParaRPr>
          </a:p>
          <a:p>
            <a:r>
              <a:rPr lang="en-US" sz="1100" dirty="0" smtClean="0">
                <a:latin typeface="Verdana" pitchFamily="34" charset="0"/>
              </a:rPr>
              <a:t>When fish get sick, they often don’t feel like eating, either. The longer they go without eating, the sicker they get. Sometimes, the fish die.</a:t>
            </a:r>
          </a:p>
          <a:p>
            <a:endParaRPr lang="en-US" sz="1100" b="1" dirty="0" smtClean="0">
              <a:latin typeface="Verdana" pitchFamily="34" charset="0"/>
            </a:endParaRPr>
          </a:p>
          <a:p>
            <a:r>
              <a:rPr lang="en-US" sz="1100" b="1" i="1" dirty="0" smtClean="0">
                <a:latin typeface="Verdana" pitchFamily="34" charset="0"/>
              </a:rPr>
              <a:t>WILD FISH DON’T HAVE DOCTORS</a:t>
            </a:r>
          </a:p>
          <a:p>
            <a:r>
              <a:rPr lang="en-US" sz="1100" dirty="0" smtClean="0">
                <a:latin typeface="Verdana" pitchFamily="34" charset="0"/>
              </a:rPr>
              <a:t>Fish that live in </a:t>
            </a:r>
            <a:r>
              <a:rPr lang="en-US" sz="1100" i="1" dirty="0" smtClean="0">
                <a:latin typeface="Verdana" pitchFamily="34" charset="0"/>
              </a:rPr>
              <a:t>hatcheries (fish-growing farms) are c</a:t>
            </a:r>
            <a:r>
              <a:rPr lang="en-US" sz="1100" dirty="0" smtClean="0">
                <a:latin typeface="Verdana" pitchFamily="34" charset="0"/>
              </a:rPr>
              <a:t>onstantly watched to make sure they don’t get sick.</a:t>
            </a:r>
          </a:p>
          <a:p>
            <a:r>
              <a:rPr lang="en-US" sz="1100" dirty="0" smtClean="0">
                <a:latin typeface="Verdana" pitchFamily="34" charset="0"/>
              </a:rPr>
              <a:t>But sometimes they get sick anyway. Then, the people who care for them give them medicine to help them get better. But fish that live in rivers and lakes don’t have anyone watching over them all the time. If they get sick, people might not find out about it for a long time—too late to keep a disease from spreading. So the best thing we can do for fish that live in our rivers and lakes is to help them NOT get sick in the first place.</a:t>
            </a:r>
          </a:p>
          <a:p>
            <a:endParaRPr lang="en-US" sz="1100" dirty="0" smtClean="0">
              <a:latin typeface="Verdana" pitchFamily="34" charset="0"/>
            </a:endParaRPr>
          </a:p>
          <a:p>
            <a:r>
              <a:rPr lang="en-US" sz="1100" b="1" i="1" dirty="0" smtClean="0">
                <a:latin typeface="Verdana" pitchFamily="34" charset="0"/>
              </a:rPr>
              <a:t>PRESCRIPTION: SQUEAKY CLEAN</a:t>
            </a:r>
          </a:p>
          <a:p>
            <a:r>
              <a:rPr lang="en-US" sz="1100" dirty="0" smtClean="0">
                <a:latin typeface="Verdana" pitchFamily="34" charset="0"/>
              </a:rPr>
              <a:t>The most important thing we can do is to make sure fish have a clean, healthy place to live. We have to protect our rivers and lakes by preventing pollution and caring for the environment where these fish live, breathe, and eat. The lake or river in which fish live is where they find food and shelter, and its waters carry oxygen that they breathe through their gills. Usually, if we can keep the habitat healthy, we can keep the fish healthy.</a:t>
            </a:r>
          </a:p>
          <a:p>
            <a:endParaRPr lang="en-US" sz="1100" dirty="0" smtClean="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4" name="Rectangle 3"/>
          <p:cNvSpPr/>
          <p:nvPr/>
        </p:nvSpPr>
        <p:spPr>
          <a:xfrm>
            <a:off x="5334000" y="152400"/>
            <a:ext cx="4648200" cy="7417415"/>
          </a:xfrm>
          <a:prstGeom prst="rect">
            <a:avLst/>
          </a:prstGeom>
        </p:spPr>
        <p:txBody>
          <a:bodyPr wrap="square">
            <a:spAutoFit/>
          </a:bodyPr>
          <a:lstStyle/>
          <a:p>
            <a:r>
              <a:rPr lang="en-US" sz="1400" b="1" u="sng" dirty="0" smtClean="0">
                <a:latin typeface="Verdana" pitchFamily="34" charset="0"/>
              </a:rPr>
              <a:t>BLUE MONDAY</a:t>
            </a:r>
          </a:p>
          <a:p>
            <a:r>
              <a:rPr lang="en-US" sz="1100" i="1" dirty="0" smtClean="0">
                <a:latin typeface="Verdana" pitchFamily="34" charset="0"/>
              </a:rPr>
              <a:t>Do you like Mondays? Here is a story by </a:t>
            </a:r>
            <a:r>
              <a:rPr lang="en-US" sz="1100" i="1" dirty="0" err="1" smtClean="0">
                <a:latin typeface="Verdana" pitchFamily="34" charset="0"/>
              </a:rPr>
              <a:t>Amalia</a:t>
            </a:r>
            <a:r>
              <a:rPr lang="en-US" sz="1100" i="1" dirty="0" smtClean="0">
                <a:latin typeface="Verdana" pitchFamily="34" charset="0"/>
              </a:rPr>
              <a:t> Spiegel that tells how one class got through their Mondays.</a:t>
            </a:r>
          </a:p>
          <a:p>
            <a:endParaRPr lang="en-US" sz="1100" i="1" dirty="0" smtClean="0">
              <a:latin typeface="Verdana" pitchFamily="34" charset="0"/>
            </a:endParaRPr>
          </a:p>
          <a:p>
            <a:r>
              <a:rPr lang="en-US" sz="1100" dirty="0" smtClean="0">
                <a:latin typeface="Verdana" pitchFamily="34" charset="0"/>
              </a:rPr>
              <a:t>That Monday, huge dark clouds were throwing great shadows over everything. It looked as if a storm were about to begin any minute.  Miss </a:t>
            </a:r>
            <a:r>
              <a:rPr lang="en-US" sz="1100" dirty="0" err="1" smtClean="0">
                <a:latin typeface="Verdana" pitchFamily="34" charset="0"/>
              </a:rPr>
              <a:t>Loloma</a:t>
            </a:r>
            <a:r>
              <a:rPr lang="en-US" sz="1100" dirty="0" smtClean="0">
                <a:latin typeface="Verdana" pitchFamily="34" charset="0"/>
              </a:rPr>
              <a:t> said to the class, “Let’s choose a bouncy song to sing to cheer ourselves up on this blue, blue Monday.”</a:t>
            </a:r>
          </a:p>
          <a:p>
            <a:endParaRPr lang="en-US" sz="1100" dirty="0" smtClean="0">
              <a:latin typeface="Verdana" pitchFamily="34" charset="0"/>
            </a:endParaRPr>
          </a:p>
          <a:p>
            <a:r>
              <a:rPr lang="en-US" sz="1100" dirty="0" smtClean="0">
                <a:latin typeface="Verdana" pitchFamily="34" charset="0"/>
              </a:rPr>
              <a:t>Miguel raised his hand and asked, “What is a </a:t>
            </a:r>
            <a:r>
              <a:rPr lang="en-US" sz="1100" i="1" dirty="0" smtClean="0">
                <a:latin typeface="Verdana" pitchFamily="34" charset="0"/>
              </a:rPr>
              <a:t>blue Monday,</a:t>
            </a:r>
          </a:p>
          <a:p>
            <a:r>
              <a:rPr lang="en-US" sz="1100" dirty="0" smtClean="0">
                <a:latin typeface="Verdana" pitchFamily="34" charset="0"/>
              </a:rPr>
              <a:t>anyway?”</a:t>
            </a:r>
          </a:p>
          <a:p>
            <a:endParaRPr lang="en-US" sz="1100" dirty="0" smtClean="0">
              <a:latin typeface="Verdana" pitchFamily="34" charset="0"/>
            </a:endParaRPr>
          </a:p>
          <a:p>
            <a:r>
              <a:rPr lang="en-US" sz="1100" dirty="0" smtClean="0">
                <a:latin typeface="Verdana" pitchFamily="34" charset="0"/>
              </a:rPr>
              <a:t>Miss </a:t>
            </a:r>
            <a:r>
              <a:rPr lang="en-US" sz="1100" dirty="0" err="1" smtClean="0">
                <a:latin typeface="Verdana" pitchFamily="34" charset="0"/>
              </a:rPr>
              <a:t>Loloma</a:t>
            </a:r>
            <a:r>
              <a:rPr lang="en-US" sz="1100" dirty="0" smtClean="0">
                <a:latin typeface="Verdana" pitchFamily="34" charset="0"/>
              </a:rPr>
              <a:t> said, “Many people are sad on Monday because the weekend is over. Many people think that blue is a sad color, too.”  Miguel didn’t like that at all and said, “Blue makes me happy, not sad. When the sky is blue, it means the sun is out, and nothing is better than a blue sky.”</a:t>
            </a:r>
          </a:p>
          <a:p>
            <a:endParaRPr lang="en-US" sz="1100" dirty="0" smtClean="0">
              <a:latin typeface="Verdana" pitchFamily="34" charset="0"/>
            </a:endParaRPr>
          </a:p>
          <a:p>
            <a:r>
              <a:rPr lang="en-US" sz="1100" dirty="0" smtClean="0">
                <a:latin typeface="Verdana" pitchFamily="34" charset="0"/>
              </a:rPr>
              <a:t>Most of the children in the class felt as Miguel did, so Miss </a:t>
            </a:r>
            <a:r>
              <a:rPr lang="en-US" sz="1100" dirty="0" err="1" smtClean="0">
                <a:latin typeface="Verdana" pitchFamily="34" charset="0"/>
              </a:rPr>
              <a:t>Loloma</a:t>
            </a:r>
            <a:r>
              <a:rPr lang="en-US" sz="1100" dirty="0" smtClean="0">
                <a:latin typeface="Verdana" pitchFamily="34" charset="0"/>
              </a:rPr>
              <a:t> said, “Why don’t we have a </a:t>
            </a:r>
            <a:r>
              <a:rPr lang="en-US" sz="1100" i="1" dirty="0" smtClean="0">
                <a:latin typeface="Verdana" pitchFamily="34" charset="0"/>
              </a:rPr>
              <a:t>happy blue Monday? Next Monday, we’ll all </a:t>
            </a:r>
            <a:r>
              <a:rPr lang="en-US" sz="1100" dirty="0" smtClean="0">
                <a:latin typeface="Verdana" pitchFamily="34" charset="0"/>
              </a:rPr>
              <a:t>wear or bring something blue to school.”</a:t>
            </a:r>
          </a:p>
          <a:p>
            <a:endParaRPr lang="en-US" sz="1100" dirty="0" smtClean="0">
              <a:latin typeface="Verdana" pitchFamily="34" charset="0"/>
            </a:endParaRPr>
          </a:p>
          <a:p>
            <a:r>
              <a:rPr lang="en-US" sz="1100" dirty="0" smtClean="0">
                <a:latin typeface="Verdana" pitchFamily="34" charset="0"/>
              </a:rPr>
              <a:t>Everyone liked this idea, except Rita, who said, “What’s so</a:t>
            </a:r>
          </a:p>
          <a:p>
            <a:r>
              <a:rPr lang="en-US" sz="1100" dirty="0" smtClean="0">
                <a:latin typeface="Verdana" pitchFamily="34" charset="0"/>
              </a:rPr>
              <a:t>wonderful about blue? My favorite color is orange, so I want to bring in something orange and have an </a:t>
            </a:r>
            <a:r>
              <a:rPr lang="en-US" sz="1100" i="1" dirty="0" smtClean="0">
                <a:latin typeface="Verdana" pitchFamily="34" charset="0"/>
              </a:rPr>
              <a:t>orange Monday.”</a:t>
            </a:r>
          </a:p>
          <a:p>
            <a:r>
              <a:rPr lang="en-US" sz="1100" dirty="0" smtClean="0">
                <a:latin typeface="Verdana" pitchFamily="34" charset="0"/>
              </a:rPr>
              <a:t>Miguel said, “You had better bring in something blue. Everyone</a:t>
            </a:r>
          </a:p>
          <a:p>
            <a:r>
              <a:rPr lang="en-US" sz="1100" dirty="0" smtClean="0">
                <a:latin typeface="Verdana" pitchFamily="34" charset="0"/>
              </a:rPr>
              <a:t>has to!”</a:t>
            </a:r>
          </a:p>
          <a:p>
            <a:endParaRPr lang="en-US" sz="1100" dirty="0" smtClean="0">
              <a:latin typeface="Verdana" pitchFamily="34" charset="0"/>
            </a:endParaRPr>
          </a:p>
          <a:p>
            <a:r>
              <a:rPr lang="en-US" sz="1100" dirty="0" smtClean="0">
                <a:latin typeface="Verdana" pitchFamily="34" charset="0"/>
              </a:rPr>
              <a:t>“All right, then,” said Rita, “I’ll bring a blue rose.”</a:t>
            </a:r>
          </a:p>
          <a:p>
            <a:endParaRPr lang="en-US" sz="1100" dirty="0" smtClean="0">
              <a:latin typeface="Verdana" pitchFamily="34" charset="0"/>
            </a:endParaRPr>
          </a:p>
          <a:p>
            <a:r>
              <a:rPr lang="en-US" sz="1100" dirty="0" smtClean="0">
                <a:latin typeface="Verdana" pitchFamily="34" charset="0"/>
              </a:rPr>
              <a:t>“There’s no such thing,” grumbled Miguel.</a:t>
            </a:r>
          </a:p>
          <a:p>
            <a:endParaRPr lang="en-US" sz="1100" dirty="0" smtClean="0">
              <a:latin typeface="Verdana" pitchFamily="34" charset="0"/>
            </a:endParaRPr>
          </a:p>
          <a:p>
            <a:r>
              <a:rPr lang="en-US" sz="1100" dirty="0" smtClean="0">
                <a:latin typeface="Verdana" pitchFamily="34" charset="0"/>
              </a:rPr>
              <a:t>“She must mean a paper rose,” said Elena.</a:t>
            </a:r>
          </a:p>
          <a:p>
            <a:endParaRPr lang="en-US" sz="1100" dirty="0" smtClean="0">
              <a:latin typeface="Verdana" pitchFamily="34" charset="0"/>
            </a:endParaRPr>
          </a:p>
          <a:p>
            <a:r>
              <a:rPr lang="en-US" sz="1100" dirty="0" smtClean="0">
                <a:latin typeface="Verdana" pitchFamily="34" charset="0"/>
              </a:rPr>
              <a:t>“No, I mean a real blue rose,” said Rita, “and if I bring one to class, may we have an orange Monday the next week?”</a:t>
            </a:r>
          </a:p>
          <a:p>
            <a:endParaRPr lang="en-US" sz="1100" dirty="0" smtClean="0">
              <a:latin typeface="Verdana" pitchFamily="34" charset="0"/>
            </a:endParaRPr>
          </a:p>
          <a:p>
            <a:r>
              <a:rPr lang="en-US" sz="1100" dirty="0" smtClean="0">
                <a:latin typeface="Verdana" pitchFamily="34" charset="0"/>
              </a:rPr>
              <a:t>“That sounds fair,” said Miss </a:t>
            </a:r>
            <a:r>
              <a:rPr lang="en-US" sz="1100" dirty="0" err="1" smtClean="0">
                <a:latin typeface="Verdana" pitchFamily="34" charset="0"/>
              </a:rPr>
              <a:t>Loloma</a:t>
            </a:r>
            <a:r>
              <a:rPr lang="en-US" sz="1100" dirty="0" smtClean="0">
                <a:latin typeface="Verdana" pitchFamily="34" charset="0"/>
              </a:rPr>
              <a:t>. “If you bring something as special as a blue rose, we’ll have an orange Monday.”</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p:txBody>
      </p:sp>
      <p:sp>
        <p:nvSpPr>
          <p:cNvPr id="6" name="Rectangle 5"/>
          <p:cNvSpPr/>
          <p:nvPr/>
        </p:nvSpPr>
        <p:spPr>
          <a:xfrm>
            <a:off x="304800" y="304800"/>
            <a:ext cx="4267200" cy="5339923"/>
          </a:xfrm>
          <a:prstGeom prst="rect">
            <a:avLst/>
          </a:prstGeom>
        </p:spPr>
        <p:txBody>
          <a:bodyPr wrap="square">
            <a:spAutoFit/>
          </a:bodyPr>
          <a:lstStyle/>
          <a:p>
            <a:r>
              <a:rPr lang="en-US" sz="1100" b="1" dirty="0" smtClean="0">
                <a:latin typeface="Verdana" pitchFamily="34" charset="0"/>
              </a:rPr>
              <a:t>THIS LITTLE FISH STAYED HOME</a:t>
            </a:r>
          </a:p>
          <a:p>
            <a:r>
              <a:rPr lang="en-US" sz="1100" dirty="0" smtClean="0">
                <a:latin typeface="Verdana" pitchFamily="34" charset="0"/>
              </a:rPr>
              <a:t>Fish have ways of fighting off germs they’ve become used to. Their bodies have learned to defend themselves against such germs. This defense is called </a:t>
            </a:r>
            <a:r>
              <a:rPr lang="en-US" sz="1100" i="1" dirty="0" smtClean="0">
                <a:latin typeface="Verdana" pitchFamily="34" charset="0"/>
              </a:rPr>
              <a:t>immunity (</a:t>
            </a:r>
            <a:r>
              <a:rPr lang="en-US" sz="1100" i="1" dirty="0" err="1" smtClean="0">
                <a:latin typeface="Verdana" pitchFamily="34" charset="0"/>
              </a:rPr>
              <a:t>i</a:t>
            </a:r>
            <a:r>
              <a:rPr lang="en-US" sz="1100" i="1" dirty="0" smtClean="0">
                <a:latin typeface="Verdana" pitchFamily="34" charset="0"/>
              </a:rPr>
              <a:t>-MEW-</a:t>
            </a:r>
            <a:r>
              <a:rPr lang="en-US" sz="1100" i="1" dirty="0" err="1" smtClean="0">
                <a:latin typeface="Verdana" pitchFamily="34" charset="0"/>
              </a:rPr>
              <a:t>nuh</a:t>
            </a:r>
            <a:r>
              <a:rPr lang="en-US" sz="1100" i="1" dirty="0" smtClean="0">
                <a:latin typeface="Verdana" pitchFamily="34" charset="0"/>
              </a:rPr>
              <a:t>-tee). You probably have </a:t>
            </a:r>
            <a:r>
              <a:rPr lang="en-US" sz="1100" dirty="0" smtClean="0">
                <a:latin typeface="Verdana" pitchFamily="34" charset="0"/>
              </a:rPr>
              <a:t>immunity to certain germs, too—chicken pox, for example. Once you’ve had it, you never get it again.</a:t>
            </a:r>
          </a:p>
          <a:p>
            <a:endParaRPr lang="en-US" sz="1100" dirty="0" smtClean="0">
              <a:latin typeface="Verdana" pitchFamily="34" charset="0"/>
            </a:endParaRPr>
          </a:p>
          <a:p>
            <a:r>
              <a:rPr lang="en-US" sz="1100" dirty="0" smtClean="0">
                <a:latin typeface="Verdana" pitchFamily="34" charset="0"/>
              </a:rPr>
              <a:t>But, like humans, fish often cannot fight off new germs. That’s why fish should NOT be moved from one stream or lake to another except by biologists who have made sure the fish do not have germs.</a:t>
            </a:r>
          </a:p>
          <a:p>
            <a:endParaRPr lang="en-US" sz="1100" dirty="0" smtClean="0">
              <a:latin typeface="Verdana" pitchFamily="34" charset="0"/>
            </a:endParaRPr>
          </a:p>
          <a:p>
            <a:r>
              <a:rPr lang="en-US" sz="1100" dirty="0" smtClean="0">
                <a:latin typeface="Verdana" pitchFamily="34" charset="0"/>
              </a:rPr>
              <a:t>Next time you look into your favorite river or lake, think about the fish that live there. And always do all you can to help keep the fish and the water healthy.</a:t>
            </a:r>
            <a:r>
              <a:rPr lang="en-US" sz="1100" b="1" dirty="0" smtClean="0">
                <a:latin typeface="Verdana" pitchFamily="34" charset="0"/>
              </a:rPr>
              <a:t> </a:t>
            </a:r>
          </a:p>
          <a:p>
            <a:endParaRPr lang="en-US" sz="1100" b="1" dirty="0" smtClean="0">
              <a:latin typeface="Verdana" pitchFamily="34" charset="0"/>
            </a:endParaRPr>
          </a:p>
          <a:p>
            <a:endParaRPr lang="en-US" sz="1100" b="1" dirty="0" smtClean="0">
              <a:latin typeface="Verdana" pitchFamily="34" charset="0"/>
            </a:endParaRPr>
          </a:p>
          <a:p>
            <a:endParaRPr lang="en-US" sz="1100" b="1" dirty="0" smtClean="0">
              <a:latin typeface="Verdana" pitchFamily="34" charset="0"/>
            </a:endParaRPr>
          </a:p>
          <a:p>
            <a:pPr marL="228600" indent="-228600">
              <a:buFont typeface="+mj-lt"/>
              <a:buAutoNum type="arabicPeriod" startAt="6"/>
            </a:pPr>
            <a:r>
              <a:rPr lang="en-US" sz="1100" dirty="0" smtClean="0">
                <a:latin typeface="Verdana" pitchFamily="34" charset="0"/>
              </a:rPr>
              <a:t>The best thing we can do to keep fish healthy is</a:t>
            </a:r>
          </a:p>
          <a:p>
            <a:pPr marL="685800" lvl="1" indent="-228600">
              <a:buFont typeface="+mj-lt"/>
              <a:buAutoNum type="alphaUcPeriod"/>
            </a:pPr>
            <a:r>
              <a:rPr lang="en-US" sz="1100" dirty="0" smtClean="0">
                <a:latin typeface="Verdana" pitchFamily="34" charset="0"/>
              </a:rPr>
              <a:t>keep rivers and lakes clean.</a:t>
            </a:r>
          </a:p>
          <a:p>
            <a:pPr marL="685800" lvl="1" indent="-228600">
              <a:buFont typeface="+mj-lt"/>
              <a:buAutoNum type="alphaUcPeriod"/>
            </a:pPr>
            <a:r>
              <a:rPr lang="en-US" sz="1100" dirty="0" smtClean="0">
                <a:latin typeface="Verdana" pitchFamily="34" charset="0"/>
              </a:rPr>
              <a:t>remove oxygen from rivers and lakes.</a:t>
            </a:r>
          </a:p>
          <a:p>
            <a:pPr marL="685800" lvl="1" indent="-228600">
              <a:buFont typeface="+mj-lt"/>
              <a:buAutoNum type="alphaUcPeriod"/>
            </a:pPr>
            <a:r>
              <a:rPr lang="en-US" sz="1100" dirty="0" smtClean="0">
                <a:latin typeface="Verdana" pitchFamily="34" charset="0"/>
              </a:rPr>
              <a:t>move fish from one stream or lake to another.</a:t>
            </a:r>
          </a:p>
          <a:p>
            <a:pPr marL="685800" lvl="1" indent="-228600">
              <a:buFont typeface="+mj-lt"/>
              <a:buAutoNum type="alphaUcPeriod"/>
            </a:pPr>
            <a:r>
              <a:rPr lang="en-US" sz="1100" dirty="0" smtClean="0">
                <a:latin typeface="Verdana" pitchFamily="34" charset="0"/>
              </a:rPr>
              <a:t>move fish to fish hatcheries.</a:t>
            </a:r>
          </a:p>
          <a:p>
            <a:endParaRPr lang="en-US" sz="1100" b="1" dirty="0" smtClean="0">
              <a:latin typeface="Verdana" pitchFamily="34" charset="0"/>
            </a:endParaRPr>
          </a:p>
          <a:p>
            <a:pPr marL="228600" indent="-228600">
              <a:buFont typeface="+mj-lt"/>
              <a:buAutoNum type="arabicPeriod" startAt="7"/>
            </a:pPr>
            <a:r>
              <a:rPr lang="en-US" sz="1100" dirty="0" smtClean="0">
                <a:latin typeface="Verdana" pitchFamily="34" charset="0"/>
              </a:rPr>
              <a:t>After reading this article you know healthy fish need</a:t>
            </a:r>
          </a:p>
          <a:p>
            <a:pPr marL="685800" lvl="1" indent="-228600">
              <a:buFont typeface="+mj-lt"/>
              <a:buAutoNum type="alphaUcPeriod"/>
            </a:pPr>
            <a:r>
              <a:rPr lang="en-US" sz="1100" dirty="0" smtClean="0">
                <a:latin typeface="Verdana" pitchFamily="34" charset="0"/>
              </a:rPr>
              <a:t>chicken pox.</a:t>
            </a:r>
          </a:p>
          <a:p>
            <a:pPr marL="685800" lvl="1" indent="-228600">
              <a:buFont typeface="+mj-lt"/>
              <a:buAutoNum type="alphaUcPeriod"/>
            </a:pPr>
            <a:r>
              <a:rPr lang="en-US" sz="1100" dirty="0" smtClean="0">
                <a:latin typeface="Verdana" pitchFamily="34" charset="0"/>
              </a:rPr>
              <a:t>oxygen.</a:t>
            </a:r>
          </a:p>
          <a:p>
            <a:pPr marL="685800" lvl="1" indent="-228600">
              <a:buFont typeface="+mj-lt"/>
              <a:buAutoNum type="alphaUcPeriod"/>
            </a:pPr>
            <a:r>
              <a:rPr lang="en-US" sz="1100" dirty="0" smtClean="0">
                <a:latin typeface="Verdana" pitchFamily="34" charset="0"/>
              </a:rPr>
              <a:t>new germs.</a:t>
            </a:r>
          </a:p>
          <a:p>
            <a:pPr marL="685800" lvl="1" indent="-228600">
              <a:buFont typeface="+mj-lt"/>
              <a:buAutoNum type="alphaUcPeriod"/>
            </a:pPr>
            <a:r>
              <a:rPr lang="en-US" sz="1100" dirty="0" smtClean="0">
                <a:latin typeface="Verdana" pitchFamily="34" charset="0"/>
              </a:rPr>
              <a:t>dirty water.</a:t>
            </a:r>
          </a:p>
          <a:p>
            <a:endParaRPr lang="en-US" sz="1100" dirty="0" smtClean="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3175</Words>
  <Application>Microsoft Office PowerPoint</Application>
  <PresentationFormat>Custom</PresentationFormat>
  <Paragraphs>321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111</cp:revision>
  <dcterms:created xsi:type="dcterms:W3CDTF">2010-03-15T16:13:22Z</dcterms:created>
  <dcterms:modified xsi:type="dcterms:W3CDTF">2012-01-25T02:35:41Z</dcterms:modified>
</cp:coreProperties>
</file>