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FD"/>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762" autoAdjust="0"/>
    <p:restoredTop sz="94660"/>
  </p:normalViewPr>
  <p:slideViewPr>
    <p:cSldViewPr>
      <p:cViewPr>
        <p:scale>
          <a:sx n="80" d="100"/>
          <a:sy n="80" d="100"/>
        </p:scale>
        <p:origin x="-450"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B16A54DB-EFC6-4BB6-9E7F-1E39C0EC1D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709831E9-448B-4F14-975C-25E10A08162D}"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jpg"/>
          <p:cNvPicPr/>
          <p:nvPr/>
        </p:nvPicPr>
        <p:blipFill>
          <a:blip r:embed="rId3"/>
          <a:srcRect/>
          <a:stretch>
            <a:fillRect/>
          </a:stretch>
        </p:blipFill>
        <p:spPr bwMode="auto">
          <a:xfrm>
            <a:off x="8305800" y="5486400"/>
            <a:ext cx="1079281" cy="990600"/>
          </a:xfrm>
          <a:prstGeom prst="rect">
            <a:avLst/>
          </a:prstGeom>
          <a:noFill/>
        </p:spPr>
      </p:pic>
      <p:sp>
        <p:nvSpPr>
          <p:cNvPr id="17410" name="Rectangle 2"/>
          <p:cNvSpPr>
            <a:spLocks noChangeArrowheads="1"/>
          </p:cNvSpPr>
          <p:nvPr/>
        </p:nvSpPr>
        <p:spPr bwMode="auto">
          <a:xfrm>
            <a:off x="0" y="0"/>
            <a:ext cx="10058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09" name="Text Box 1"/>
          <p:cNvSpPr txBox="1">
            <a:spLocks noChangeArrowheads="1"/>
          </p:cNvSpPr>
          <p:nvPr/>
        </p:nvSpPr>
        <p:spPr bwMode="auto">
          <a:xfrm>
            <a:off x="6400800" y="304800"/>
            <a:ext cx="32766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Most questions for Grade 3 OAKS , Demonstrate a General Understanding, asks students to answer questions that are found directly in the text and have only one correct possible answer.</a:t>
            </a:r>
            <a:endParaRPr kumimoji="0" lang="en-US" sz="90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p:txBody>
      </p:sp>
      <p:sp>
        <p:nvSpPr>
          <p:cNvPr id="9" name="Rectangle 8"/>
          <p:cNvSpPr/>
          <p:nvPr/>
        </p:nvSpPr>
        <p:spPr>
          <a:xfrm>
            <a:off x="5486400" y="1791593"/>
            <a:ext cx="4267200" cy="3754874"/>
          </a:xfrm>
          <a:prstGeom prst="rect">
            <a:avLst/>
          </a:prstGeom>
        </p:spPr>
        <p:txBody>
          <a:bodyPr wrap="square">
            <a:spAutoFit/>
          </a:bodyPr>
          <a:lstStyle/>
          <a:p>
            <a:pPr lvl="0" algn="ctr" eaLnBrk="0" hangingPunct="0"/>
            <a:r>
              <a:rPr lang="en-US" sz="40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lang="en-US" sz="4000" b="1" dirty="0" smtClean="0">
              <a:effectLst>
                <a:outerShdw blurRad="38100" dist="38100" dir="2700000" algn="tl">
                  <a:srgbClr val="000000">
                    <a:alpha val="43137"/>
                  </a:srgbClr>
                </a:outerShdw>
              </a:effectLst>
              <a:latin typeface="Verdana" pitchFamily="34" charset="0"/>
            </a:endParaRPr>
          </a:p>
          <a:p>
            <a:pPr lvl="0" algn="ctr" eaLnBrk="0" hangingPunct="0"/>
            <a:endParaRPr lang="en-US" sz="2400" u="sng" dirty="0" smtClean="0">
              <a:latin typeface="Verdana" pitchFamily="34" charset="0"/>
              <a:ea typeface="Calibri" pitchFamily="34" charset="0"/>
              <a:cs typeface="Times New Roman" pitchFamily="18" charset="0"/>
            </a:endParaRPr>
          </a:p>
          <a:p>
            <a:pPr lvl="0" algn="ctr" eaLnBrk="0" hangingPunct="0"/>
            <a:r>
              <a:rPr lang="en-US" u="sng" dirty="0" smtClean="0">
                <a:latin typeface="Verdana" pitchFamily="34" charset="0"/>
                <a:ea typeface="Calibri" pitchFamily="34" charset="0"/>
                <a:cs typeface="Times New Roman" pitchFamily="18" charset="0"/>
              </a:rPr>
              <a:t>Oregon State Released </a:t>
            </a:r>
          </a:p>
          <a:p>
            <a:pPr lvl="0" algn="ctr" eaLnBrk="0" hangingPunct="0"/>
            <a:r>
              <a:rPr lang="en-US" u="sng" dirty="0" smtClean="0">
                <a:latin typeface="Verdana" pitchFamily="34" charset="0"/>
                <a:ea typeface="Calibri" pitchFamily="34" charset="0"/>
                <a:cs typeface="Times New Roman" pitchFamily="18" charset="0"/>
              </a:rPr>
              <a:t>Practice Tests</a:t>
            </a:r>
          </a:p>
          <a:p>
            <a:pPr lvl="0" algn="ctr" eaLnBrk="0" hangingPunct="0"/>
            <a:endParaRPr lang="en-US" sz="1200" dirty="0" smtClean="0">
              <a:latin typeface="Verdana" pitchFamily="34" charset="0"/>
            </a:endParaRPr>
          </a:p>
          <a:p>
            <a:pPr lvl="0" algn="ctr" eaLnBrk="0" hangingPunct="0"/>
            <a:endParaRPr lang="en-US" sz="1200" dirty="0" smtClean="0">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400" b="1" u="sng"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Booklet # 3-7</a:t>
            </a:r>
            <a:endParaRPr lang="en-US" sz="1400" b="1" dirty="0" smtClean="0">
              <a:effectLst>
                <a:outerShdw blurRad="38100" dist="38100" dir="2700000" algn="tl">
                  <a:srgbClr val="000000">
                    <a:alpha val="43137"/>
                  </a:srgbClr>
                </a:outerShdw>
              </a:effectLst>
              <a:latin typeface="Verdana" pitchFamily="34"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endParaRPr lang="en-US" sz="1200" b="1" u="sng" dirty="0" smtClean="0">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000" b="1" u="sng" dirty="0" smtClean="0">
              <a:latin typeface="Verdana" pitchFamily="34" charset="0"/>
              <a:ea typeface="Calibri" pitchFamily="34" charset="0"/>
              <a:cs typeface="Times New Roman" pitchFamily="18" charset="0"/>
            </a:endParaRPr>
          </a:p>
          <a:p>
            <a:pPr lvl="0" algn="ctr" eaLnBrk="0" hangingPunct="0"/>
            <a:r>
              <a:rPr lang="en-US" sz="1200" b="1" u="sng" dirty="0" smtClean="0">
                <a:latin typeface="Verdana" pitchFamily="34" charset="0"/>
                <a:ea typeface="Calibri" pitchFamily="34" charset="0"/>
                <a:cs typeface="Times New Roman" pitchFamily="18" charset="0"/>
              </a:rPr>
              <a:t>Demonstrate a General Understanding  </a:t>
            </a:r>
            <a:r>
              <a:rPr lang="en-US" sz="1200" dirty="0" smtClean="0">
                <a:latin typeface="Verdana" pitchFamily="34" charset="0"/>
                <a:ea typeface="Calibri" pitchFamily="34" charset="0"/>
                <a:cs typeface="Times New Roman" pitchFamily="18" charset="0"/>
              </a:rPr>
              <a:t>(Includes Informational and Literary Text)</a:t>
            </a:r>
          </a:p>
          <a:p>
            <a:pPr lvl="0" algn="ctr" eaLnBrk="0" hangingPunct="0"/>
            <a:endParaRPr lang="en-US" sz="1200" dirty="0" smtClean="0">
              <a:latin typeface="Verdana" pitchFamily="34" charset="0"/>
              <a:cs typeface="Times New Roman" pitchFamily="18" charset="0"/>
            </a:endParaRPr>
          </a:p>
          <a:p>
            <a:pPr lvl="0" algn="ctr" eaLnBrk="0" hangingPunct="0"/>
            <a:endParaRPr lang="en-US" sz="1200" dirty="0" smtClean="0">
              <a:latin typeface="Verdana" pitchFamily="34" charset="0"/>
            </a:endParaRPr>
          </a:p>
        </p:txBody>
      </p:sp>
      <p:sp>
        <p:nvSpPr>
          <p:cNvPr id="7" name="Text Box 5"/>
          <p:cNvSpPr txBox="1">
            <a:spLocks noChangeArrowheads="1"/>
          </p:cNvSpPr>
          <p:nvPr/>
        </p:nvSpPr>
        <p:spPr bwMode="auto">
          <a:xfrm>
            <a:off x="5334000" y="7392988"/>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a:latin typeface="Verdana" pitchFamily="34" charset="0"/>
              </a:rPr>
              <a:t>Page 14</a:t>
            </a:r>
          </a:p>
        </p:txBody>
      </p:sp>
      <p:sp>
        <p:nvSpPr>
          <p:cNvPr id="6149" name="Text Box 5"/>
          <p:cNvSpPr txBox="1">
            <a:spLocks noChangeArrowheads="1"/>
          </p:cNvSpPr>
          <p:nvPr/>
        </p:nvSpPr>
        <p:spPr bwMode="auto">
          <a:xfrm>
            <a:off x="5181600" y="3124200"/>
            <a:ext cx="4724400" cy="214313"/>
          </a:xfrm>
          <a:prstGeom prst="rect">
            <a:avLst/>
          </a:prstGeom>
          <a:noFill/>
          <a:ln w="9525">
            <a:noFill/>
            <a:miter lim="800000"/>
            <a:headEnd/>
            <a:tailEnd/>
          </a:ln>
          <a:effectLst/>
        </p:spPr>
        <p:txBody>
          <a:bodyPr>
            <a:spAutoFit/>
          </a:bodyPr>
          <a:lstStyle/>
          <a:p>
            <a:pPr algn="ctr">
              <a:spcBef>
                <a:spcPct val="50000"/>
              </a:spcBef>
            </a:pPr>
            <a:r>
              <a:rPr lang="en-US" sz="800">
                <a:solidFill>
                  <a:schemeClr val="bg2"/>
                </a:solidFill>
                <a:latin typeface="Verdana" pitchFamily="34" charset="0"/>
              </a:rPr>
              <a:t>Blank</a:t>
            </a:r>
          </a:p>
        </p:txBody>
      </p:sp>
      <p:sp>
        <p:nvSpPr>
          <p:cNvPr id="7" name="Rectangle 4"/>
          <p:cNvSpPr>
            <a:spLocks noChangeArrowheads="1"/>
          </p:cNvSpPr>
          <p:nvPr/>
        </p:nvSpPr>
        <p:spPr bwMode="auto">
          <a:xfrm>
            <a:off x="381000" y="1421279"/>
            <a:ext cx="42672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3</a:t>
            </a:r>
            <a:endPar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Demonstrate a General Understanding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(Includes Informational and Literary Text)</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Other state practice tests may be included as credited.  Any other state practice released test included</a:t>
            </a:r>
            <a:r>
              <a:rPr kumimoji="0" lang="en-US" sz="100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aligns with Oregon’s OAKS format and standards.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O.D.E. Standards in this booklet include:</a:t>
            </a:r>
            <a:endParaRPr kumimoji="0" lang="en-US" sz="1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These specific standards are assessed under the  English/Language Arts Standards heading:  </a:t>
            </a:r>
            <a:r>
              <a:rPr kumimoji="0" lang="en-US" sz="10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Demonstrate a General Understanding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 </a:t>
            </a:r>
            <a:r>
              <a:rPr kumimoji="0" lang="en-US" sz="10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D.G.U.</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on OAKS.)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EL.03.RE.26</a:t>
            </a:r>
            <a:r>
              <a:rPr kumimoji="0" lang="en-US" sz="1000" b="0"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Distinguish the main idea and supporting details in informational text.</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EL.03.RE.27</a:t>
            </a:r>
            <a:r>
              <a:rPr kumimoji="0" lang="en-US" sz="1000" b="0"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Determine significant information from the text, including problems and solutions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EL.03.LI.03</a:t>
            </a:r>
            <a:r>
              <a:rPr kumimoji="0" lang="en-US" sz="1000" b="0"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Identify the speaker or narrator in a selection                                                                        </a:t>
            </a:r>
          </a:p>
          <a:p>
            <a:pPr marL="0" marR="0" lvl="0" indent="0" algn="l" defTabSz="914400" rtl="0" eaLnBrk="0" fontAlgn="base" latinLnBrk="0" hangingPunct="0">
              <a:lnSpc>
                <a:spcPct val="100000"/>
              </a:lnSpc>
              <a:spcBef>
                <a:spcPct val="0"/>
              </a:spcBef>
              <a:spcAft>
                <a:spcPct val="0"/>
              </a:spcAft>
              <a:buClrTx/>
              <a:buSzTx/>
              <a:buFontTx/>
              <a:buNone/>
              <a:tabLst/>
            </a:pPr>
            <a:endParaRPr lang="en-US" sz="1000" i="1" dirty="0" smtClean="0">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EL.03.LI.05</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Determine significant events from the story.                                                                            </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EL.03.LI.04</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Distinguish the order of events or a specific event from a sequence of events.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Arial,Italic"/>
              </a:rPr>
              <a:t>EL.03.LI.05</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Determine significant events from the story.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endParaRPr>
          </a:p>
          <a:p>
            <a:pPr lvl="0" eaLnBrk="0" hangingPunct="0"/>
            <a:r>
              <a:rPr lang="en-US" sz="900" dirty="0" smtClean="0">
                <a:latin typeface="Verdana" pitchFamily="34" charset="0"/>
                <a:ea typeface="Calibri" pitchFamily="34" charset="0"/>
                <a:cs typeface="Arial,Italic"/>
              </a:rPr>
              <a:t>Note:  Although these standards are NOT Power Standards they are strongly assessed on OAKS in literary text:</a:t>
            </a:r>
            <a:endParaRPr kumimoji="0" lang="en-US" sz="900" b="0" i="0" u="none" strike="noStrike" cap="none" normalizeH="0" baseline="0" dirty="0" smtClean="0">
              <a:ln>
                <a:noFill/>
              </a:ln>
              <a:solidFill>
                <a:schemeClr val="tx1"/>
              </a:solidFill>
              <a:effectLst/>
              <a:latin typeface="Verdana" pitchFamily="34" charset="0"/>
            </a:endParaRPr>
          </a:p>
        </p:txBody>
      </p:sp>
      <p:sp>
        <p:nvSpPr>
          <p:cNvPr id="8" name="TextBox 7"/>
          <p:cNvSpPr txBox="1"/>
          <p:nvPr/>
        </p:nvSpPr>
        <p:spPr>
          <a:xfrm>
            <a:off x="304800" y="2286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
        <p:nvSpPr>
          <p:cNvPr id="9" name="Text Box 1"/>
          <p:cNvSpPr txBox="1">
            <a:spLocks noChangeArrowheads="1"/>
          </p:cNvSpPr>
          <p:nvPr/>
        </p:nvSpPr>
        <p:spPr bwMode="auto">
          <a:xfrm>
            <a:off x="609600" y="533400"/>
            <a:ext cx="3810000" cy="762000"/>
          </a:xfrm>
          <a:prstGeom prst="rect">
            <a:avLst/>
          </a:prstGeom>
          <a:noFill/>
          <a:ln w="6350">
            <a:solidFill>
              <a:srgbClr val="000000"/>
            </a:solidFill>
            <a:miter lim="800000"/>
            <a:headEnd/>
            <a:tailEnd/>
          </a:ln>
          <a:effectLst>
            <a:innerShdw dist="50800">
              <a:prstClr val="black"/>
            </a:innerShdw>
          </a:effectLst>
          <a:scene3d>
            <a:camera prst="orthographicFront"/>
            <a:lightRig rig="sunset" dir="t"/>
          </a:scene3d>
          <a:sp3d extrusionH="76200"/>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Most questions for Grade 3 OAKS , Demonstrate a General Understanding, asks students to answer questions that are found directly in the text and have only one correct possible answer.</a:t>
            </a:r>
            <a:endParaRPr kumimoji="0" lang="en-US" sz="100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p:txBody>
      </p:sp>
      <p:sp>
        <p:nvSpPr>
          <p:cNvPr id="10" name="Rectangle 9"/>
          <p:cNvSpPr/>
          <p:nvPr/>
        </p:nvSpPr>
        <p:spPr bwMode="auto">
          <a:xfrm>
            <a:off x="381000" y="5843650"/>
            <a:ext cx="4343400" cy="154775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a:latin typeface="Verdana" pitchFamily="34" charset="0"/>
              </a:rPr>
              <a:t>Page 13</a:t>
            </a: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2051" name="Text Box 3"/>
          <p:cNvSpPr txBox="1">
            <a:spLocks noChangeArrowheads="1"/>
          </p:cNvSpPr>
          <p:nvPr/>
        </p:nvSpPr>
        <p:spPr bwMode="auto">
          <a:xfrm>
            <a:off x="5249863" y="1868488"/>
            <a:ext cx="4432300" cy="5054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8" name="TextBox 7"/>
          <p:cNvSpPr txBox="1"/>
          <p:nvPr/>
        </p:nvSpPr>
        <p:spPr>
          <a:xfrm>
            <a:off x="5486400" y="533400"/>
            <a:ext cx="4267200" cy="4955203"/>
          </a:xfrm>
          <a:prstGeom prst="rect">
            <a:avLst/>
          </a:prstGeom>
          <a:noFill/>
        </p:spPr>
        <p:txBody>
          <a:bodyPr wrap="square" rtlCol="0">
            <a:spAutoFit/>
          </a:bodyPr>
          <a:lstStyle/>
          <a:p>
            <a:r>
              <a:rPr lang="en-US" sz="1600" b="1" i="1" u="sng" dirty="0" smtClean="0">
                <a:latin typeface="Verdana" pitchFamily="34" charset="0"/>
              </a:rPr>
              <a:t>ROBBY</a:t>
            </a:r>
            <a:endParaRPr lang="en-US" sz="1600" b="1" u="sng" dirty="0" smtClean="0">
              <a:latin typeface="Verdana" pitchFamily="34" charset="0"/>
            </a:endParaRPr>
          </a:p>
          <a:p>
            <a:r>
              <a:rPr lang="en-US" sz="1200" b="1" i="1" dirty="0" smtClean="0">
                <a:latin typeface="Verdana" pitchFamily="34" charset="0"/>
              </a:rPr>
              <a:t> </a:t>
            </a:r>
            <a:endParaRPr lang="en-US" sz="1200" dirty="0" smtClean="0">
              <a:latin typeface="Verdana" pitchFamily="34" charset="0"/>
            </a:endParaRPr>
          </a:p>
          <a:p>
            <a:r>
              <a:rPr lang="en-US" sz="1200" i="1" dirty="0" smtClean="0">
                <a:latin typeface="Verdana" pitchFamily="34" charset="0"/>
              </a:rPr>
              <a:t>Has anyone ever helped you when you were in a new place? In ROBBY: A TRUE STORY, Catherine Roberts writes about a little black horse and some of the other horses on the farm. Read the story and answer the questions that follow.</a:t>
            </a:r>
            <a:endParaRPr lang="en-US" sz="1200" dirty="0" smtClean="0">
              <a:latin typeface="Verdana" pitchFamily="34" charset="0"/>
            </a:endParaRPr>
          </a:p>
          <a:p>
            <a:r>
              <a:rPr lang="en-US" sz="1200" dirty="0" smtClean="0">
                <a:latin typeface="Verdana" pitchFamily="34" charset="0"/>
              </a:rPr>
              <a:t> </a:t>
            </a:r>
          </a:p>
          <a:p>
            <a:endParaRPr lang="en-US" sz="1200" dirty="0" smtClean="0">
              <a:latin typeface="Verdana" pitchFamily="34" charset="0"/>
            </a:endParaRPr>
          </a:p>
          <a:p>
            <a:r>
              <a:rPr lang="en-US" sz="1200" dirty="0" smtClean="0">
                <a:latin typeface="Verdana" pitchFamily="34" charset="0"/>
              </a:rPr>
              <a:t>THE LITTLE BLACK HORSE was sweet and everyone liked him. But Robby was blind in one eye, and the other horses took advantage of him by coming up on his blind side and nipping at him. </a:t>
            </a:r>
          </a:p>
          <a:p>
            <a:endParaRPr lang="en-US" sz="1200" dirty="0" smtClean="0">
              <a:latin typeface="Verdana" pitchFamily="34" charset="0"/>
            </a:endParaRPr>
          </a:p>
          <a:p>
            <a:r>
              <a:rPr lang="en-US" sz="1200" dirty="0" smtClean="0">
                <a:latin typeface="Verdana" pitchFamily="34" charset="0"/>
              </a:rPr>
              <a:t>All groups of animals establish a “pecking order,” and the horses on the farm were no exception. There was the boss, then the second in command, and so on down the line. They observed this ranking at the water tank and everywhere else, and trouble came to any horse who went ahead in turn.</a:t>
            </a:r>
          </a:p>
          <a:p>
            <a:r>
              <a:rPr lang="en-US" sz="1200" dirty="0" smtClean="0">
                <a:latin typeface="Verdana" pitchFamily="34" charset="0"/>
              </a:rPr>
              <a:t> </a:t>
            </a:r>
          </a:p>
          <a:p>
            <a:r>
              <a:rPr lang="en-US" sz="1200" dirty="0" smtClean="0">
                <a:latin typeface="Verdana" pitchFamily="34" charset="0"/>
              </a:rPr>
              <a:t>Robby, of course, was always last in line.</a:t>
            </a:r>
          </a:p>
          <a:p>
            <a:r>
              <a:rPr lang="en-US" sz="1200" dirty="0" smtClean="0">
                <a:latin typeface="Verdana" pitchFamily="34" charset="0"/>
              </a:rPr>
              <a:t>The horses were trained to come at the sound of a whistle. This saved the farmer long treks to the pasture, especially on cold days. </a:t>
            </a:r>
          </a:p>
          <a:p>
            <a:endParaRPr lang="en-US" sz="1200" dirty="0">
              <a:latin typeface="Verdana" pitchFamily="34" charset="0"/>
            </a:endParaRPr>
          </a:p>
        </p:txBody>
      </p:sp>
      <p:sp>
        <p:nvSpPr>
          <p:cNvPr id="9" name="TextBox 8"/>
          <p:cNvSpPr txBox="1"/>
          <p:nvPr/>
        </p:nvSpPr>
        <p:spPr>
          <a:xfrm>
            <a:off x="228600" y="304800"/>
            <a:ext cx="1524000" cy="276999"/>
          </a:xfrm>
          <a:prstGeom prst="rect">
            <a:avLst/>
          </a:prstGeom>
          <a:noFill/>
        </p:spPr>
        <p:txBody>
          <a:bodyPr wrap="square" rtlCol="0">
            <a:spAutoFit/>
          </a:bodyPr>
          <a:lstStyle/>
          <a:p>
            <a:r>
              <a:rPr lang="en-US" sz="1200" dirty="0" smtClean="0">
                <a:latin typeface="Verdana" pitchFamily="34" charset="0"/>
              </a:rPr>
              <a:t>Notes:</a:t>
            </a:r>
            <a:endParaRPr lang="en-US" sz="12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a:latin typeface="Verdana" pitchFamily="34" charset="0"/>
              </a:rPr>
              <a:t>Page 12</a:t>
            </a: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5" name="TextBox 4"/>
          <p:cNvSpPr txBox="1"/>
          <p:nvPr/>
        </p:nvSpPr>
        <p:spPr>
          <a:xfrm>
            <a:off x="304800" y="457200"/>
            <a:ext cx="4419600" cy="4524315"/>
          </a:xfrm>
          <a:prstGeom prst="rect">
            <a:avLst/>
          </a:prstGeom>
          <a:noFill/>
        </p:spPr>
        <p:txBody>
          <a:bodyPr wrap="square" rtlCol="0">
            <a:spAutoFit/>
          </a:bodyPr>
          <a:lstStyle/>
          <a:p>
            <a:r>
              <a:rPr lang="en-US" sz="1200" dirty="0" smtClean="0">
                <a:latin typeface="Verdana" pitchFamily="34" charset="0"/>
              </a:rPr>
              <a:t>Late every afternoon when the whistle blew, the horses would come galloping in for the oats and corn they knew were waiting for them. One day a new horse joined the herd. </a:t>
            </a:r>
          </a:p>
          <a:p>
            <a:endParaRPr lang="en-US" sz="1200" dirty="0" smtClean="0">
              <a:latin typeface="Verdana" pitchFamily="34" charset="0"/>
            </a:endParaRPr>
          </a:p>
          <a:p>
            <a:r>
              <a:rPr lang="en-US" sz="1200" dirty="0" smtClean="0">
                <a:latin typeface="Verdana" pitchFamily="34" charset="0"/>
              </a:rPr>
              <a:t>He grazed at a discreet distance from the rest, waiting to learn his proper place. Bo had come from a farm with very poor pasture and he was enjoying the long grass. </a:t>
            </a:r>
          </a:p>
          <a:p>
            <a:r>
              <a:rPr lang="en-US" sz="1200" dirty="0" smtClean="0">
                <a:latin typeface="Verdana" pitchFamily="34" charset="0"/>
              </a:rPr>
              <a:t> </a:t>
            </a:r>
          </a:p>
          <a:p>
            <a:r>
              <a:rPr lang="en-US" sz="1200" dirty="0" smtClean="0">
                <a:latin typeface="Verdana" pitchFamily="34" charset="0"/>
              </a:rPr>
              <a:t>That first day when the whistle blew, the others came running as usual. But Bo, who didn’t know what the whistle meant, kept right on grazing. When the herd got to the top of the hill, Robby looked back and saw Bo still eating. </a:t>
            </a:r>
          </a:p>
          <a:p>
            <a:r>
              <a:rPr lang="en-US" sz="1200" dirty="0" smtClean="0">
                <a:latin typeface="Verdana" pitchFamily="34" charset="0"/>
              </a:rPr>
              <a:t> </a:t>
            </a:r>
          </a:p>
          <a:p>
            <a:r>
              <a:rPr lang="en-US" sz="1200" dirty="0" smtClean="0">
                <a:latin typeface="Verdana" pitchFamily="34" charset="0"/>
              </a:rPr>
              <a:t>A certain amount of reasoning must have gone on in his little black head. He knew Bo didn’t understand about the whistle, so turning away from the good supper he knew was waiting, Robby went back down the hill. He nipped at Bo, getting him to run, and then herded him in after the others. </a:t>
            </a:r>
          </a:p>
          <a:p>
            <a:r>
              <a:rPr lang="en-US" sz="1200" dirty="0" smtClean="0">
                <a:latin typeface="Verdana" pitchFamily="34" charset="0"/>
              </a:rPr>
              <a:t> </a:t>
            </a:r>
          </a:p>
          <a:p>
            <a:endParaRPr lang="en-US" sz="1200" dirty="0">
              <a:latin typeface="Verdana" pitchFamily="34" charset="0"/>
            </a:endParaRPr>
          </a:p>
        </p:txBody>
      </p:sp>
      <p:sp>
        <p:nvSpPr>
          <p:cNvPr id="6" name="TextBox 5"/>
          <p:cNvSpPr txBox="1"/>
          <p:nvPr/>
        </p:nvSpPr>
        <p:spPr>
          <a:xfrm>
            <a:off x="5562600" y="609600"/>
            <a:ext cx="1524000" cy="276999"/>
          </a:xfrm>
          <a:prstGeom prst="rect">
            <a:avLst/>
          </a:prstGeom>
          <a:noFill/>
        </p:spPr>
        <p:txBody>
          <a:bodyPr wrap="square" rtlCol="0">
            <a:spAutoFit/>
          </a:bodyPr>
          <a:lstStyle/>
          <a:p>
            <a:r>
              <a:rPr lang="en-US" sz="1200" dirty="0" smtClean="0">
                <a:latin typeface="Verdana" pitchFamily="34" charset="0"/>
              </a:rPr>
              <a:t>Notes:</a:t>
            </a:r>
            <a:endParaRPr lang="en-US" sz="12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a:latin typeface="Verdana" pitchFamily="34" charset="0"/>
              </a:rPr>
              <a:t>Page 11</a:t>
            </a:r>
          </a:p>
        </p:txBody>
      </p:sp>
      <p:sp>
        <p:nvSpPr>
          <p:cNvPr id="4" name="TextBox 3"/>
          <p:cNvSpPr txBox="1"/>
          <p:nvPr/>
        </p:nvSpPr>
        <p:spPr>
          <a:xfrm>
            <a:off x="5486400" y="457200"/>
            <a:ext cx="4191000" cy="6924973"/>
          </a:xfrm>
          <a:prstGeom prst="rect">
            <a:avLst/>
          </a:prstGeom>
          <a:noFill/>
        </p:spPr>
        <p:txBody>
          <a:bodyPr wrap="square" rtlCol="0">
            <a:spAutoFit/>
          </a:bodyPr>
          <a:lstStyle/>
          <a:p>
            <a:r>
              <a:rPr lang="en-US" sz="1200" dirty="0" smtClean="0"/>
              <a:t>Bo got his share of oats and corn that night. And from that day on, he came in with the rest at the sound of the whistle. Robby, the little horse at the end of the line, the one who was pestered and pushed around and knew what it meant to be left out, had taken the trouble to help a newcomer learn the ways of his new home.</a:t>
            </a:r>
          </a:p>
          <a:p>
            <a:r>
              <a:rPr lang="en-US" sz="1200" dirty="0" smtClean="0"/>
              <a:t> </a:t>
            </a:r>
          </a:p>
          <a:p>
            <a:r>
              <a:rPr lang="en-US" sz="1200" dirty="0" smtClean="0"/>
              <a:t> </a:t>
            </a:r>
          </a:p>
          <a:p>
            <a:pPr marL="228600" indent="-228600">
              <a:buFont typeface="+mj-lt"/>
              <a:buAutoNum type="arabicPeriod"/>
            </a:pPr>
            <a:r>
              <a:rPr lang="en-US" sz="1200" dirty="0" smtClean="0"/>
              <a:t>How did Robby get Bo to go with the other horses to get the oats and corn?</a:t>
            </a:r>
          </a:p>
          <a:p>
            <a:r>
              <a:rPr lang="en-US" sz="1200" dirty="0" smtClean="0"/>
              <a:t> </a:t>
            </a:r>
          </a:p>
          <a:p>
            <a:pPr lvl="1"/>
            <a:r>
              <a:rPr lang="en-US" sz="1200" dirty="0" smtClean="0"/>
              <a:t>A. He pulled Bo with a rope.</a:t>
            </a:r>
          </a:p>
          <a:p>
            <a:pPr lvl="1"/>
            <a:r>
              <a:rPr lang="en-US" sz="1200" dirty="0" smtClean="0"/>
              <a:t>B. He whinnied and pawed the ground.</a:t>
            </a:r>
          </a:p>
          <a:p>
            <a:pPr lvl="1"/>
            <a:r>
              <a:rPr lang="en-US" sz="1200" dirty="0" smtClean="0"/>
              <a:t>C. He led the way.</a:t>
            </a:r>
          </a:p>
          <a:p>
            <a:pPr lvl="1"/>
            <a:r>
              <a:rPr lang="en-US" sz="1200" dirty="0" smtClean="0"/>
              <a:t>D. He nipped and herded Bo.</a:t>
            </a:r>
          </a:p>
          <a:p>
            <a:r>
              <a:rPr lang="en-US" sz="1200" dirty="0" smtClean="0"/>
              <a:t> </a:t>
            </a:r>
          </a:p>
          <a:p>
            <a:endParaRPr lang="en-US" sz="1200" dirty="0" smtClean="0"/>
          </a:p>
          <a:p>
            <a:endParaRPr lang="en-US" sz="1200" dirty="0" smtClean="0"/>
          </a:p>
          <a:p>
            <a:pPr marL="228600" indent="-228600">
              <a:buFont typeface="+mj-lt"/>
              <a:buAutoNum type="arabicPeriod" startAt="2"/>
            </a:pPr>
            <a:r>
              <a:rPr lang="en-US" sz="1200" dirty="0" smtClean="0"/>
              <a:t>The place where a story happens is called the </a:t>
            </a:r>
            <a:r>
              <a:rPr lang="en-US" sz="1200" i="1" dirty="0" smtClean="0"/>
              <a:t>setting</a:t>
            </a:r>
            <a:r>
              <a:rPr lang="en-US" sz="1200" dirty="0" smtClean="0"/>
              <a:t>. What is the setting for this story?</a:t>
            </a:r>
          </a:p>
          <a:p>
            <a:r>
              <a:rPr lang="en-US" sz="1200" dirty="0" smtClean="0"/>
              <a:t> </a:t>
            </a:r>
          </a:p>
          <a:p>
            <a:pPr lvl="1"/>
            <a:r>
              <a:rPr lang="en-US" sz="1200" dirty="0" smtClean="0"/>
              <a:t>A. a train station</a:t>
            </a:r>
          </a:p>
          <a:p>
            <a:pPr lvl="1"/>
            <a:r>
              <a:rPr lang="en-US" sz="1200" dirty="0" smtClean="0"/>
              <a:t>B. a place where people rent horses to ride</a:t>
            </a:r>
          </a:p>
          <a:p>
            <a:pPr lvl="1"/>
            <a:r>
              <a:rPr lang="en-US" sz="1200" dirty="0" smtClean="0"/>
              <a:t>C. a place with a very poor pasture</a:t>
            </a:r>
          </a:p>
          <a:p>
            <a:pPr lvl="1"/>
            <a:r>
              <a:rPr lang="en-US" sz="1200" dirty="0" smtClean="0"/>
              <a:t>D. </a:t>
            </a:r>
            <a:r>
              <a:rPr lang="en-US" sz="1200" dirty="0" err="1" smtClean="0"/>
              <a:t>Aafarm</a:t>
            </a:r>
            <a:endParaRPr lang="en-US" sz="1200" dirty="0" smtClean="0"/>
          </a:p>
          <a:p>
            <a:endParaRPr lang="en-US" sz="1200" dirty="0" smtClean="0">
              <a:latin typeface="Verdana" pitchFamily="34" charset="0"/>
            </a:endParaRPr>
          </a:p>
          <a:p>
            <a:endParaRPr lang="en-US" sz="1200" dirty="0" smtClean="0">
              <a:latin typeface="Verdana" pitchFamily="34" charset="0"/>
            </a:endParaRPr>
          </a:p>
          <a:p>
            <a:pPr marL="228600" indent="-228600">
              <a:buFont typeface="+mj-lt"/>
              <a:buAutoNum type="arabicPeriod" startAt="3"/>
            </a:pPr>
            <a:r>
              <a:rPr lang="en-US" sz="1200" dirty="0" smtClean="0"/>
              <a:t>Which choice below is true about the plot in this story?</a:t>
            </a:r>
          </a:p>
          <a:p>
            <a:r>
              <a:rPr lang="en-US" sz="1200" dirty="0" smtClean="0"/>
              <a:t> </a:t>
            </a:r>
          </a:p>
          <a:p>
            <a:pPr marL="631825" lvl="1" indent="-168275"/>
            <a:r>
              <a:rPr lang="en-US" sz="1200" dirty="0" smtClean="0"/>
              <a:t>A. The plot is about what horses eat.</a:t>
            </a:r>
          </a:p>
          <a:p>
            <a:pPr marL="631825" lvl="1" indent="-168275"/>
            <a:r>
              <a:rPr lang="en-US" sz="1200" dirty="0" smtClean="0"/>
              <a:t>B. The plot is about a little horse who helped a new horse feel at home.</a:t>
            </a:r>
          </a:p>
          <a:p>
            <a:pPr marL="631825" lvl="1" indent="-168275"/>
            <a:r>
              <a:rPr lang="en-US" sz="1200" dirty="0" smtClean="0"/>
              <a:t>C. The plot is about training horses to come to a whistle.</a:t>
            </a:r>
          </a:p>
          <a:p>
            <a:pPr marL="631825" lvl="1" indent="-168275"/>
            <a:r>
              <a:rPr lang="en-US" sz="1200" dirty="0" smtClean="0"/>
              <a:t>D. The plot is about a farmer who loves horses.</a:t>
            </a:r>
          </a:p>
          <a:p>
            <a:endParaRPr lang="en-US" sz="1200" dirty="0" smtClean="0">
              <a:latin typeface="Verdana" pitchFamily="34" charset="0"/>
            </a:endParaRPr>
          </a:p>
          <a:p>
            <a:endParaRPr lang="en-US" sz="1200" dirty="0">
              <a:latin typeface="Verdana" pitchFamily="34" charset="0"/>
            </a:endParaRPr>
          </a:p>
        </p:txBody>
      </p:sp>
      <p:sp>
        <p:nvSpPr>
          <p:cNvPr id="5" name="TextBox 4"/>
          <p:cNvSpPr txBox="1"/>
          <p:nvPr/>
        </p:nvSpPr>
        <p:spPr>
          <a:xfrm>
            <a:off x="304800" y="304800"/>
            <a:ext cx="1524000" cy="276999"/>
          </a:xfrm>
          <a:prstGeom prst="rect">
            <a:avLst/>
          </a:prstGeom>
          <a:noFill/>
        </p:spPr>
        <p:txBody>
          <a:bodyPr wrap="square" rtlCol="0">
            <a:spAutoFit/>
          </a:bodyPr>
          <a:lstStyle/>
          <a:p>
            <a:r>
              <a:rPr lang="en-US" sz="1200" dirty="0" smtClean="0">
                <a:latin typeface="Verdana" pitchFamily="34" charset="0"/>
              </a:rPr>
              <a:t>Notes:</a:t>
            </a:r>
            <a:endParaRPr lang="en-US" sz="12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a:latin typeface="Verdana" pitchFamily="34" charset="0"/>
              </a:rPr>
              <a:t>Page 10</a:t>
            </a: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TextBox 3"/>
          <p:cNvSpPr txBox="1"/>
          <p:nvPr/>
        </p:nvSpPr>
        <p:spPr>
          <a:xfrm>
            <a:off x="228600" y="533400"/>
            <a:ext cx="4648200" cy="5909310"/>
          </a:xfrm>
          <a:prstGeom prst="rect">
            <a:avLst/>
          </a:prstGeom>
          <a:noFill/>
        </p:spPr>
        <p:txBody>
          <a:bodyPr wrap="square" rtlCol="0">
            <a:spAutoFit/>
          </a:bodyPr>
          <a:lstStyle/>
          <a:p>
            <a:r>
              <a:rPr lang="en-US" sz="1600" b="1" u="sng" dirty="0" smtClean="0">
                <a:latin typeface="Verdana" pitchFamily="34" charset="0"/>
              </a:rPr>
              <a:t>BIG BOY</a:t>
            </a:r>
            <a:endParaRPr lang="en-US" sz="1600" u="sng" dirty="0" smtClean="0">
              <a:latin typeface="Verdana" pitchFamily="34" charset="0"/>
            </a:endParaRPr>
          </a:p>
          <a:p>
            <a:r>
              <a:rPr lang="en-US" sz="1200" b="1" i="1" dirty="0" smtClean="0">
                <a:latin typeface="Verdana" pitchFamily="34" charset="0"/>
              </a:rPr>
              <a:t> </a:t>
            </a:r>
            <a:endParaRPr lang="en-US" sz="1200" dirty="0" smtClean="0">
              <a:latin typeface="Verdana" pitchFamily="34" charset="0"/>
            </a:endParaRPr>
          </a:p>
          <a:p>
            <a:r>
              <a:rPr lang="en-US" sz="1200" i="1" dirty="0" smtClean="0">
                <a:latin typeface="Verdana" pitchFamily="34" charset="0"/>
              </a:rPr>
              <a:t>Kids all over the world like to have fun. </a:t>
            </a:r>
            <a:r>
              <a:rPr lang="en-US" sz="1200" dirty="0" smtClean="0">
                <a:latin typeface="Verdana" pitchFamily="34" charset="0"/>
              </a:rPr>
              <a:t>BIG BOY </a:t>
            </a:r>
            <a:r>
              <a:rPr lang="en-US" sz="1200" i="1" dirty="0" smtClean="0">
                <a:latin typeface="Verdana" pitchFamily="34" charset="0"/>
              </a:rPr>
              <a:t>by </a:t>
            </a:r>
            <a:r>
              <a:rPr lang="en-US" sz="1200" i="1" dirty="0" err="1" smtClean="0">
                <a:latin typeface="Verdana" pitchFamily="34" charset="0"/>
              </a:rPr>
              <a:t>Tololwa</a:t>
            </a:r>
            <a:r>
              <a:rPr lang="en-US" sz="1200" i="1" dirty="0" smtClean="0">
                <a:latin typeface="Verdana" pitchFamily="34" charset="0"/>
              </a:rPr>
              <a:t> M. </a:t>
            </a:r>
            <a:r>
              <a:rPr lang="en-US" sz="1200" i="1" dirty="0" err="1" smtClean="0">
                <a:latin typeface="Verdana" pitchFamily="34" charset="0"/>
              </a:rPr>
              <a:t>Mollel</a:t>
            </a:r>
            <a:r>
              <a:rPr lang="en-US" sz="1200" i="1" dirty="0" smtClean="0">
                <a:latin typeface="Verdana" pitchFamily="34" charset="0"/>
              </a:rPr>
              <a:t> is a story about a boy who lives in Africa and wants to have an adventure. </a:t>
            </a:r>
            <a:endParaRPr lang="en-US" sz="1200" dirty="0" smtClean="0">
              <a:latin typeface="Verdana" pitchFamily="34" charset="0"/>
            </a:endParaRPr>
          </a:p>
          <a:p>
            <a:r>
              <a:rPr lang="en-US" sz="1200" i="1" dirty="0" smtClean="0">
                <a:latin typeface="Verdana" pitchFamily="34" charset="0"/>
              </a:rPr>
              <a:t>The boy’s name is </a:t>
            </a:r>
            <a:r>
              <a:rPr lang="en-US" sz="1200" i="1" dirty="0" err="1" smtClean="0">
                <a:latin typeface="Verdana" pitchFamily="34" charset="0"/>
              </a:rPr>
              <a:t>Oli</a:t>
            </a:r>
            <a:r>
              <a:rPr lang="en-US" sz="1200" i="1" dirty="0" smtClean="0">
                <a:latin typeface="Verdana" pitchFamily="34" charset="0"/>
              </a:rPr>
              <a:t>, a name you may not have heard before. </a:t>
            </a:r>
            <a:r>
              <a:rPr lang="en-US" sz="1200" i="1" dirty="0" err="1" smtClean="0">
                <a:latin typeface="Verdana" pitchFamily="34" charset="0"/>
              </a:rPr>
              <a:t>Oli’s</a:t>
            </a:r>
            <a:r>
              <a:rPr lang="en-US" sz="1200" i="1" dirty="0" smtClean="0">
                <a:latin typeface="Verdana" pitchFamily="34" charset="0"/>
              </a:rPr>
              <a:t> brother is named </a:t>
            </a:r>
            <a:r>
              <a:rPr lang="en-US" sz="1200" i="1" dirty="0" err="1" smtClean="0">
                <a:latin typeface="Verdana" pitchFamily="34" charset="0"/>
              </a:rPr>
              <a:t>Mbachu</a:t>
            </a:r>
            <a:r>
              <a:rPr lang="en-US" sz="1200" i="1" dirty="0" smtClean="0">
                <a:latin typeface="Verdana" pitchFamily="34" charset="0"/>
              </a:rPr>
              <a:t>. There are two words in the story that will be new to you—</a:t>
            </a:r>
            <a:r>
              <a:rPr lang="en-US" sz="1200" dirty="0" err="1" smtClean="0">
                <a:latin typeface="Verdana" pitchFamily="34" charset="0"/>
              </a:rPr>
              <a:t>ugali</a:t>
            </a:r>
            <a:r>
              <a:rPr lang="en-US" sz="1200" dirty="0" smtClean="0">
                <a:latin typeface="Verdana" pitchFamily="34" charset="0"/>
              </a:rPr>
              <a:t> </a:t>
            </a:r>
            <a:r>
              <a:rPr lang="en-US" sz="1200" i="1" dirty="0" smtClean="0">
                <a:latin typeface="Verdana" pitchFamily="34" charset="0"/>
              </a:rPr>
              <a:t>and </a:t>
            </a:r>
            <a:r>
              <a:rPr lang="en-US" sz="1200" dirty="0" smtClean="0">
                <a:latin typeface="Verdana" pitchFamily="34" charset="0"/>
              </a:rPr>
              <a:t>kanga</a:t>
            </a:r>
            <a:r>
              <a:rPr lang="en-US" sz="1200" i="1" dirty="0" smtClean="0">
                <a:latin typeface="Verdana" pitchFamily="34" charset="0"/>
              </a:rPr>
              <a:t>. See if you can figure out what they mean.</a:t>
            </a:r>
            <a:endParaRPr lang="en-US" sz="1200" dirty="0" smtClean="0">
              <a:latin typeface="Verdana" pitchFamily="34" charset="0"/>
            </a:endParaRPr>
          </a:p>
          <a:p>
            <a:r>
              <a:rPr lang="en-US" sz="1200" i="1" dirty="0" smtClean="0">
                <a:latin typeface="Verdana" pitchFamily="34" charset="0"/>
              </a:rPr>
              <a:t> </a:t>
            </a:r>
          </a:p>
          <a:p>
            <a:endParaRPr lang="en-US" sz="1200" i="1"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OLI DIDN’T WANT to eat his </a:t>
            </a:r>
            <a:r>
              <a:rPr lang="en-US" sz="1200" dirty="0" err="1" smtClean="0">
                <a:latin typeface="Verdana" pitchFamily="34" charset="0"/>
              </a:rPr>
              <a:t>ugali</a:t>
            </a:r>
            <a:r>
              <a:rPr lang="en-US" sz="1200" dirty="0" smtClean="0">
                <a:latin typeface="Verdana" pitchFamily="34" charset="0"/>
              </a:rPr>
              <a:t>.  He didn’t want to take a nap.  He wanted to go bird hunting in the woods with his big brother </a:t>
            </a:r>
            <a:r>
              <a:rPr lang="en-US" sz="1200" dirty="0" err="1" smtClean="0">
                <a:latin typeface="Verdana" pitchFamily="34" charset="0"/>
              </a:rPr>
              <a:t>Mbachu</a:t>
            </a:r>
            <a:r>
              <a:rPr lang="en-US" sz="1200" dirty="0" smtClean="0">
                <a:latin typeface="Verdana" pitchFamily="34" charset="0"/>
              </a:rPr>
              <a:t>. His mama said no.“You are too little,” she told him.</a:t>
            </a:r>
          </a:p>
          <a:p>
            <a:r>
              <a:rPr lang="en-US" sz="1200" dirty="0" smtClean="0">
                <a:latin typeface="Verdana" pitchFamily="34" charset="0"/>
              </a:rPr>
              <a:t> </a:t>
            </a:r>
          </a:p>
          <a:p>
            <a:r>
              <a:rPr lang="en-US" sz="1200" dirty="0" err="1" smtClean="0">
                <a:latin typeface="Verdana" pitchFamily="34" charset="0"/>
              </a:rPr>
              <a:t>Oli</a:t>
            </a:r>
            <a:r>
              <a:rPr lang="en-US" sz="1200" dirty="0" smtClean="0">
                <a:latin typeface="Verdana" pitchFamily="34" charset="0"/>
              </a:rPr>
              <a:t> protested and hung on to his brother but </a:t>
            </a:r>
            <a:r>
              <a:rPr lang="en-US" sz="1200" dirty="0" err="1" smtClean="0">
                <a:latin typeface="Verdana" pitchFamily="34" charset="0"/>
              </a:rPr>
              <a:t>Mbachu</a:t>
            </a:r>
            <a:r>
              <a:rPr lang="en-US" sz="1200" dirty="0" smtClean="0">
                <a:latin typeface="Verdana" pitchFamily="34" charset="0"/>
              </a:rPr>
              <a:t> shook him off and left for the woods, dangling his slingshot proudly around his neck. </a:t>
            </a:r>
          </a:p>
          <a:p>
            <a:r>
              <a:rPr lang="en-US" sz="1200" dirty="0" smtClean="0">
                <a:latin typeface="Verdana" pitchFamily="34" charset="0"/>
              </a:rPr>
              <a:t> </a:t>
            </a:r>
          </a:p>
          <a:p>
            <a:r>
              <a:rPr lang="en-US" sz="1200" dirty="0" smtClean="0">
                <a:latin typeface="Verdana" pitchFamily="34" charset="0"/>
              </a:rPr>
              <a:t>Mama spoke soothingly to </a:t>
            </a:r>
            <a:r>
              <a:rPr lang="en-US" sz="1200" dirty="0" err="1" smtClean="0">
                <a:latin typeface="Verdana" pitchFamily="34" charset="0"/>
              </a:rPr>
              <a:t>Oli</a:t>
            </a:r>
            <a:r>
              <a:rPr lang="en-US" sz="1200" dirty="0" smtClean="0">
                <a:latin typeface="Verdana" pitchFamily="34" charset="0"/>
              </a:rPr>
              <a:t>.  “Here, finish your lunch and drink some water.”After lunch, singing quietly, she carried </a:t>
            </a:r>
            <a:r>
              <a:rPr lang="en-US" sz="1200" dirty="0" err="1" smtClean="0">
                <a:latin typeface="Verdana" pitchFamily="34" charset="0"/>
              </a:rPr>
              <a:t>himto</a:t>
            </a:r>
            <a:r>
              <a:rPr lang="en-US" sz="1200" dirty="0" smtClean="0">
                <a:latin typeface="Verdana" pitchFamily="34" charset="0"/>
              </a:rPr>
              <a:t> bed. “When will I be big, Mama?” </a:t>
            </a:r>
            <a:r>
              <a:rPr lang="en-US" sz="1200" dirty="0" err="1" smtClean="0">
                <a:latin typeface="Verdana" pitchFamily="34" charset="0"/>
              </a:rPr>
              <a:t>Oli</a:t>
            </a:r>
            <a:r>
              <a:rPr lang="en-US" sz="1200" dirty="0" smtClean="0">
                <a:latin typeface="Verdana" pitchFamily="34" charset="0"/>
              </a:rPr>
              <a:t> asked.  Mama smiled.  “Only after many more naps, little one.”  “I am tired of being a little one,” grumbled </a:t>
            </a:r>
            <a:r>
              <a:rPr lang="en-US" sz="1200" dirty="0" err="1" smtClean="0">
                <a:latin typeface="Verdana" pitchFamily="34" charset="0"/>
              </a:rPr>
              <a:t>Oli</a:t>
            </a:r>
            <a:r>
              <a:rPr lang="en-US" sz="1200" dirty="0" smtClean="0">
                <a:latin typeface="Verdana" pitchFamily="34" charset="0"/>
              </a:rPr>
              <a:t>.  “But you are my only little one,” Mama said, draping her colorful kanga over him. “Who else could I sing to and tell stories?”</a:t>
            </a:r>
          </a:p>
          <a:p>
            <a:endParaRPr lang="en-US" sz="1200" dirty="0">
              <a:latin typeface="Verdana" pitchFamily="34" charset="0"/>
            </a:endParaRPr>
          </a:p>
        </p:txBody>
      </p:sp>
      <p:sp>
        <p:nvSpPr>
          <p:cNvPr id="5" name="TextBox 4"/>
          <p:cNvSpPr txBox="1"/>
          <p:nvPr/>
        </p:nvSpPr>
        <p:spPr>
          <a:xfrm>
            <a:off x="5410200" y="685800"/>
            <a:ext cx="4343400" cy="3046988"/>
          </a:xfrm>
          <a:prstGeom prst="rect">
            <a:avLst/>
          </a:prstGeom>
          <a:noFill/>
        </p:spPr>
        <p:txBody>
          <a:bodyPr wrap="square" rtlCol="0">
            <a:spAutoFit/>
          </a:bodyPr>
          <a:lstStyle/>
          <a:p>
            <a:pPr marL="228600" indent="-228600">
              <a:buFont typeface="+mj-lt"/>
              <a:buAutoNum type="arabicPeriod" startAt="9"/>
            </a:pPr>
            <a:r>
              <a:rPr lang="en-US" sz="1200" dirty="0" smtClean="0">
                <a:latin typeface="Verdana" pitchFamily="34" charset="0"/>
              </a:rPr>
              <a:t>Which of these things FIRST dented the meat loaf?</a:t>
            </a:r>
          </a:p>
          <a:p>
            <a:r>
              <a:rPr lang="en-US" sz="1200" dirty="0" smtClean="0">
                <a:latin typeface="Verdana" pitchFamily="34" charset="0"/>
              </a:rPr>
              <a:t> </a:t>
            </a:r>
          </a:p>
          <a:p>
            <a:pPr lvl="1"/>
            <a:r>
              <a:rPr lang="en-US" sz="1200" dirty="0" smtClean="0">
                <a:latin typeface="Verdana" pitchFamily="34" charset="0"/>
              </a:rPr>
              <a:t>A. the ax</a:t>
            </a:r>
          </a:p>
          <a:p>
            <a:pPr lvl="1"/>
            <a:r>
              <a:rPr lang="en-US" sz="1200" dirty="0" smtClean="0">
                <a:latin typeface="Verdana" pitchFamily="34" charset="0"/>
              </a:rPr>
              <a:t>B. the arrows</a:t>
            </a:r>
          </a:p>
          <a:p>
            <a:pPr lvl="1"/>
            <a:r>
              <a:rPr lang="en-US" sz="1200" dirty="0" smtClean="0">
                <a:latin typeface="Verdana" pitchFamily="34" charset="0"/>
              </a:rPr>
              <a:t>C. he power saw</a:t>
            </a:r>
          </a:p>
          <a:p>
            <a:pPr lvl="1">
              <a:tabLst>
                <a:tab pos="682625" algn="l"/>
              </a:tabLst>
            </a:pPr>
            <a:r>
              <a:rPr lang="en-US" sz="1200" dirty="0" smtClean="0">
                <a:latin typeface="Verdana" pitchFamily="34" charset="0"/>
              </a:rPr>
              <a:t>D. None of these made a dent in the meat loaf.</a:t>
            </a:r>
          </a:p>
          <a:p>
            <a:r>
              <a:rPr lang="en-US" sz="1200" dirty="0" smtClean="0">
                <a:latin typeface="Verdana" pitchFamily="34" charset="0"/>
              </a:rPr>
              <a:t> </a:t>
            </a:r>
          </a:p>
          <a:p>
            <a:r>
              <a:rPr lang="en-US" sz="1200" dirty="0" smtClean="0">
                <a:latin typeface="Verdana" pitchFamily="34" charset="0"/>
              </a:rPr>
              <a:t> </a:t>
            </a:r>
          </a:p>
          <a:p>
            <a:r>
              <a:rPr lang="en-US" sz="1200" dirty="0" smtClean="0">
                <a:latin typeface="Verdana" pitchFamily="34" charset="0"/>
              </a:rPr>
              <a:t> </a:t>
            </a:r>
          </a:p>
          <a:p>
            <a:pPr marL="228600" indent="-228600">
              <a:buFont typeface="+mj-lt"/>
              <a:buAutoNum type="arabicPeriod" startAt="10"/>
            </a:pPr>
            <a:r>
              <a:rPr lang="en-US" sz="1200" dirty="0" smtClean="0">
                <a:latin typeface="Verdana" pitchFamily="34" charset="0"/>
              </a:rPr>
              <a:t>What is one way you can tell this is a poem?</a:t>
            </a:r>
          </a:p>
          <a:p>
            <a:r>
              <a:rPr lang="en-US" sz="1200" dirty="0" smtClean="0">
                <a:latin typeface="Verdana" pitchFamily="34" charset="0"/>
              </a:rPr>
              <a:t> </a:t>
            </a:r>
          </a:p>
          <a:p>
            <a:pPr lvl="1"/>
            <a:r>
              <a:rPr lang="en-US" sz="1200" dirty="0" smtClean="0">
                <a:latin typeface="Verdana" pitchFamily="34" charset="0"/>
              </a:rPr>
              <a:t>A. It doesn’t tell the characters’ names.</a:t>
            </a:r>
          </a:p>
          <a:p>
            <a:pPr lvl="1"/>
            <a:r>
              <a:rPr lang="en-US" sz="1200" dirty="0" smtClean="0">
                <a:latin typeface="Verdana" pitchFamily="34" charset="0"/>
              </a:rPr>
              <a:t>B. It has people and animals in it.</a:t>
            </a:r>
          </a:p>
          <a:p>
            <a:pPr lvl="1"/>
            <a:r>
              <a:rPr lang="en-US" sz="1200" dirty="0" smtClean="0">
                <a:latin typeface="Verdana" pitchFamily="34" charset="0"/>
              </a:rPr>
              <a:t>C. It is funny.</a:t>
            </a:r>
          </a:p>
          <a:p>
            <a:pPr lvl="1"/>
            <a:r>
              <a:rPr lang="en-US" sz="1200" dirty="0" smtClean="0">
                <a:latin typeface="Verdana" pitchFamily="34" charset="0"/>
              </a:rPr>
              <a:t>D. It rhymes.</a:t>
            </a:r>
          </a:p>
          <a:p>
            <a:endParaRPr lang="en-US" sz="1200" dirty="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8991600" y="7416800"/>
            <a:ext cx="609600" cy="298450"/>
          </a:xfrm>
          <a:prstGeom prst="rect">
            <a:avLst/>
          </a:prstGeom>
          <a:noFill/>
          <a:ln w="9525">
            <a:noFill/>
            <a:miter lim="800000"/>
            <a:headEnd/>
            <a:tailEnd/>
          </a:ln>
        </p:spPr>
        <p:txBody>
          <a:bodyPr/>
          <a:lstStyle/>
          <a:p>
            <a:pPr algn="r" defTabSz="1019175"/>
            <a:r>
              <a:rPr lang="en-US" sz="700">
                <a:latin typeface="Verdana" pitchFamily="34" charset="0"/>
              </a:rPr>
              <a:t>Page 6</a:t>
            </a:r>
          </a:p>
        </p:txBody>
      </p:sp>
      <p:sp>
        <p:nvSpPr>
          <p:cNvPr id="16386" name="Text Box 3"/>
          <p:cNvSpPr txBox="1">
            <a:spLocks noChangeArrowheads="1"/>
          </p:cNvSpPr>
          <p:nvPr/>
        </p:nvSpPr>
        <p:spPr bwMode="auto">
          <a:xfrm>
            <a:off x="4114800" y="7407275"/>
            <a:ext cx="609600" cy="285750"/>
          </a:xfrm>
          <a:prstGeom prst="rect">
            <a:avLst/>
          </a:prstGeom>
          <a:noFill/>
          <a:ln w="9525">
            <a:noFill/>
            <a:miter lim="800000"/>
            <a:headEnd/>
            <a:tailEnd/>
          </a:ln>
        </p:spPr>
        <p:txBody>
          <a:bodyPr/>
          <a:lstStyle/>
          <a:p>
            <a:pPr algn="r" defTabSz="1019175"/>
            <a:r>
              <a:rPr lang="en-US" sz="700">
                <a:latin typeface="Verdana" pitchFamily="34" charset="0"/>
              </a:rPr>
              <a:t>Page 9</a:t>
            </a:r>
          </a:p>
        </p:txBody>
      </p:sp>
      <p:sp>
        <p:nvSpPr>
          <p:cNvPr id="4" name="TextBox 3"/>
          <p:cNvSpPr txBox="1"/>
          <p:nvPr/>
        </p:nvSpPr>
        <p:spPr>
          <a:xfrm>
            <a:off x="5410200" y="381001"/>
            <a:ext cx="4343400" cy="6555641"/>
          </a:xfrm>
          <a:prstGeom prst="rect">
            <a:avLst/>
          </a:prstGeom>
          <a:noFill/>
        </p:spPr>
        <p:txBody>
          <a:bodyPr wrap="square" rtlCol="0">
            <a:spAutoFit/>
          </a:bodyPr>
          <a:lstStyle/>
          <a:p>
            <a:r>
              <a:rPr lang="en-US" sz="1200" dirty="0" smtClean="0">
                <a:latin typeface="Verdana" pitchFamily="34" charset="0"/>
              </a:rPr>
              <a:t>Alone in the room, </a:t>
            </a:r>
            <a:r>
              <a:rPr lang="en-US" sz="1200" dirty="0" err="1" smtClean="0">
                <a:latin typeface="Verdana" pitchFamily="34" charset="0"/>
              </a:rPr>
              <a:t>Oli</a:t>
            </a:r>
            <a:r>
              <a:rPr lang="en-US" sz="1200" dirty="0" smtClean="0">
                <a:latin typeface="Verdana" pitchFamily="34" charset="0"/>
              </a:rPr>
              <a:t> stared at the smoke-darkened ceiling and wished he were big.   Big  enough to do without a nap.  Big enough to walk side by side with his big brother in the woods. No, even bigger.   Big enough to lead the way, </a:t>
            </a:r>
            <a:r>
              <a:rPr lang="en-US" sz="1200" dirty="0" err="1" smtClean="0">
                <a:latin typeface="Verdana" pitchFamily="34" charset="0"/>
              </a:rPr>
              <a:t>Mbachu</a:t>
            </a:r>
            <a:r>
              <a:rPr lang="en-US" sz="1200" dirty="0" smtClean="0">
                <a:latin typeface="Verdana" pitchFamily="34" charset="0"/>
              </a:rPr>
              <a:t> huffing and puffing to catch up.  </a:t>
            </a:r>
            <a:r>
              <a:rPr lang="en-US" sz="1200" dirty="0" err="1" smtClean="0">
                <a:latin typeface="Verdana" pitchFamily="34" charset="0"/>
              </a:rPr>
              <a:t>Oli</a:t>
            </a:r>
            <a:r>
              <a:rPr lang="en-US" sz="1200" dirty="0" smtClean="0">
                <a:latin typeface="Verdana" pitchFamily="34" charset="0"/>
              </a:rPr>
              <a:t> sat up and listened.  All was quiet from under the mattress, he pulled out his slingshot. Then he sneaked out of the house.</a:t>
            </a:r>
          </a:p>
          <a:p>
            <a:endParaRPr lang="en-US" sz="1200" dirty="0" smtClean="0">
              <a:latin typeface="Verdana" pitchFamily="34" charset="0"/>
            </a:endParaRPr>
          </a:p>
          <a:p>
            <a:pPr marL="228600" indent="-228600">
              <a:buFont typeface="+mj-lt"/>
              <a:buAutoNum type="arabicPeriod" startAt="4"/>
            </a:pPr>
            <a:r>
              <a:rPr lang="en-US" sz="1200" dirty="0" err="1" smtClean="0"/>
              <a:t>Oli</a:t>
            </a:r>
            <a:r>
              <a:rPr lang="en-US" sz="1200" dirty="0" smtClean="0"/>
              <a:t> was upset because he had to take a nap. What did </a:t>
            </a:r>
            <a:r>
              <a:rPr lang="en-US" sz="1200" dirty="0" err="1" smtClean="0"/>
              <a:t>Oli</a:t>
            </a:r>
            <a:r>
              <a:rPr lang="en-US" sz="1200" dirty="0" smtClean="0"/>
              <a:t> want to do instead of taking his nap?</a:t>
            </a:r>
          </a:p>
          <a:p>
            <a:r>
              <a:rPr lang="en-US" sz="1200" dirty="0" smtClean="0"/>
              <a:t> </a:t>
            </a:r>
          </a:p>
          <a:p>
            <a:pPr lvl="1"/>
            <a:r>
              <a:rPr lang="en-US" sz="1200" dirty="0" smtClean="0"/>
              <a:t>A. He wanted to eat his </a:t>
            </a:r>
            <a:r>
              <a:rPr lang="en-US" sz="1200" dirty="0" err="1" smtClean="0"/>
              <a:t>ugali</a:t>
            </a:r>
            <a:r>
              <a:rPr lang="en-US" sz="1200" dirty="0" smtClean="0"/>
              <a:t>.</a:t>
            </a:r>
          </a:p>
          <a:p>
            <a:pPr lvl="1"/>
            <a:r>
              <a:rPr lang="en-US" sz="1200" dirty="0" smtClean="0"/>
              <a:t>B. He wanted to wear Mama’s colorful kanga.</a:t>
            </a:r>
          </a:p>
          <a:p>
            <a:pPr lvl="1"/>
            <a:r>
              <a:rPr lang="en-US" sz="1200" dirty="0" smtClean="0"/>
              <a:t>C. He wanted to play with all of his friends.</a:t>
            </a:r>
          </a:p>
          <a:p>
            <a:pPr lvl="1"/>
            <a:r>
              <a:rPr lang="en-US" sz="1200" dirty="0" smtClean="0"/>
              <a:t>D. He wanted to go hunting.</a:t>
            </a:r>
          </a:p>
          <a:p>
            <a:r>
              <a:rPr lang="en-US" sz="1200" dirty="0" smtClean="0"/>
              <a:t> </a:t>
            </a:r>
          </a:p>
          <a:p>
            <a:r>
              <a:rPr lang="en-US" sz="1200" dirty="0" smtClean="0"/>
              <a:t> </a:t>
            </a:r>
          </a:p>
          <a:p>
            <a:pPr marL="228600" indent="-228600">
              <a:buFont typeface="+mj-lt"/>
              <a:buAutoNum type="arabicPeriod" startAt="5"/>
            </a:pPr>
            <a:r>
              <a:rPr lang="en-US" sz="1200" dirty="0" smtClean="0"/>
              <a:t>Who is the main character in this story?</a:t>
            </a:r>
          </a:p>
          <a:p>
            <a:r>
              <a:rPr lang="en-US" sz="1200" dirty="0" smtClean="0"/>
              <a:t> </a:t>
            </a:r>
          </a:p>
          <a:p>
            <a:pPr lvl="1"/>
            <a:r>
              <a:rPr lang="pl-PL" sz="1200" dirty="0" smtClean="0"/>
              <a:t>A. Mama</a:t>
            </a:r>
            <a:endParaRPr lang="en-US" sz="1200" dirty="0" smtClean="0"/>
          </a:p>
          <a:p>
            <a:pPr lvl="1"/>
            <a:r>
              <a:rPr lang="pl-PL" sz="1200" dirty="0" smtClean="0"/>
              <a:t>B. Mbachu</a:t>
            </a:r>
            <a:endParaRPr lang="en-US" sz="1200" dirty="0" smtClean="0"/>
          </a:p>
          <a:p>
            <a:pPr lvl="1"/>
            <a:r>
              <a:rPr lang="pl-PL" sz="1200" dirty="0" smtClean="0"/>
              <a:t>C. Oli</a:t>
            </a:r>
            <a:endParaRPr lang="en-US" sz="1200" dirty="0" smtClean="0"/>
          </a:p>
          <a:p>
            <a:pPr lvl="1"/>
            <a:r>
              <a:rPr lang="en-US" sz="1200" dirty="0" smtClean="0"/>
              <a:t>D. </a:t>
            </a:r>
            <a:r>
              <a:rPr lang="en-US" sz="1200" dirty="0" err="1" smtClean="0"/>
              <a:t>Tololwa</a:t>
            </a:r>
            <a:r>
              <a:rPr lang="en-US" sz="1200" dirty="0" smtClean="0"/>
              <a:t> M. </a:t>
            </a:r>
            <a:r>
              <a:rPr lang="en-US" sz="1200" dirty="0" err="1" smtClean="0"/>
              <a:t>Mollel</a:t>
            </a:r>
            <a:endParaRPr lang="en-US" sz="1200" dirty="0" smtClean="0"/>
          </a:p>
          <a:p>
            <a:r>
              <a:rPr lang="en-US" sz="1200" dirty="0" smtClean="0"/>
              <a:t> </a:t>
            </a:r>
          </a:p>
          <a:p>
            <a:r>
              <a:rPr lang="en-US" sz="1200" dirty="0" smtClean="0"/>
              <a:t> </a:t>
            </a:r>
          </a:p>
          <a:p>
            <a:pPr marL="228600" indent="-228600">
              <a:buFont typeface="+mj-lt"/>
              <a:buAutoNum type="arabicPeriod" startAt="6"/>
            </a:pPr>
            <a:r>
              <a:rPr lang="en-US" sz="1200" dirty="0" smtClean="0"/>
              <a:t>What is the main setting (or where the story happens) for this part of the story?</a:t>
            </a:r>
          </a:p>
          <a:p>
            <a:r>
              <a:rPr lang="en-US" sz="1200" dirty="0" smtClean="0"/>
              <a:t> </a:t>
            </a:r>
          </a:p>
          <a:p>
            <a:pPr lvl="1"/>
            <a:r>
              <a:rPr lang="en-US" sz="1200" dirty="0" smtClean="0"/>
              <a:t>A. in the woods</a:t>
            </a:r>
          </a:p>
          <a:p>
            <a:pPr lvl="1"/>
            <a:r>
              <a:rPr lang="en-US" sz="1200" dirty="0" smtClean="0"/>
              <a:t>B. in </a:t>
            </a:r>
            <a:r>
              <a:rPr lang="en-US" sz="1200" dirty="0" err="1" smtClean="0"/>
              <a:t>Oli’s</a:t>
            </a:r>
            <a:r>
              <a:rPr lang="en-US" sz="1200" dirty="0" smtClean="0"/>
              <a:t> home</a:t>
            </a:r>
          </a:p>
          <a:p>
            <a:pPr lvl="1"/>
            <a:r>
              <a:rPr lang="en-US" sz="1200" dirty="0" smtClean="0"/>
              <a:t>C. on the path to the village</a:t>
            </a:r>
          </a:p>
          <a:p>
            <a:pPr lvl="1"/>
            <a:r>
              <a:rPr lang="en-US" sz="1200" dirty="0" smtClean="0"/>
              <a:t>D. on a boat</a:t>
            </a:r>
          </a:p>
          <a:p>
            <a:r>
              <a:rPr lang="en-US" sz="1200" dirty="0" smtClean="0"/>
              <a:t> </a:t>
            </a:r>
          </a:p>
        </p:txBody>
      </p:sp>
      <p:sp>
        <p:nvSpPr>
          <p:cNvPr id="5" name="TextBox 4"/>
          <p:cNvSpPr txBox="1"/>
          <p:nvPr/>
        </p:nvSpPr>
        <p:spPr>
          <a:xfrm>
            <a:off x="304800" y="304800"/>
            <a:ext cx="4572000" cy="6740307"/>
          </a:xfrm>
          <a:prstGeom prst="rect">
            <a:avLst/>
          </a:prstGeom>
          <a:noFill/>
        </p:spPr>
        <p:txBody>
          <a:bodyPr wrap="square" rtlCol="0">
            <a:spAutoFit/>
          </a:bodyPr>
          <a:lstStyle/>
          <a:p>
            <a:r>
              <a:rPr lang="en-US" sz="1200" b="1" i="1" dirty="0" smtClean="0">
                <a:latin typeface="Verdana" pitchFamily="34" charset="0"/>
              </a:rPr>
              <a:t> </a:t>
            </a:r>
            <a:r>
              <a:rPr lang="en-US" sz="1600" b="1" u="sng" dirty="0" smtClean="0">
                <a:latin typeface="Verdana" pitchFamily="34" charset="0"/>
              </a:rPr>
              <a:t>An Amazing Meat Loaf</a:t>
            </a:r>
          </a:p>
          <a:p>
            <a:endParaRPr lang="en-US" sz="1200" dirty="0" smtClean="0">
              <a:latin typeface="Verdana" pitchFamily="34" charset="0"/>
            </a:endParaRPr>
          </a:p>
          <a:p>
            <a:r>
              <a:rPr lang="en-US" sz="1200" i="1" dirty="0" smtClean="0">
                <a:latin typeface="Verdana" pitchFamily="34" charset="0"/>
              </a:rPr>
              <a:t>Not everyone is a great cook. At least, that’s what you’d think if you read this poem by Jack </a:t>
            </a:r>
            <a:r>
              <a:rPr lang="en-US" sz="1200" i="1" dirty="0" err="1" smtClean="0">
                <a:latin typeface="Verdana" pitchFamily="34" charset="0"/>
              </a:rPr>
              <a:t>Prelutsky</a:t>
            </a:r>
            <a:r>
              <a:rPr lang="en-US" sz="1200" i="1" dirty="0" smtClean="0">
                <a:latin typeface="Verdana" pitchFamily="34" charset="0"/>
              </a:rPr>
              <a:t>.</a:t>
            </a:r>
            <a:endParaRPr lang="en-US" sz="1200" dirty="0" smtClean="0">
              <a:latin typeface="Verdana" pitchFamily="34" charset="0"/>
            </a:endParaRPr>
          </a:p>
          <a:p>
            <a:r>
              <a:rPr lang="en-US" sz="1200" i="1" dirty="0" smtClean="0">
                <a:latin typeface="Verdana" pitchFamily="34" charset="0"/>
              </a:rPr>
              <a:t> </a:t>
            </a:r>
          </a:p>
          <a:p>
            <a:endParaRPr lang="en-US" sz="1200" dirty="0" smtClean="0">
              <a:latin typeface="Verdana" pitchFamily="34" charset="0"/>
            </a:endParaRPr>
          </a:p>
          <a:p>
            <a:r>
              <a:rPr lang="en-US" sz="1200" dirty="0" smtClean="0">
                <a:latin typeface="Verdana" pitchFamily="34" charset="0"/>
              </a:rPr>
              <a:t>My mother made a meat loaf that provided much distress, she tried her best to serve it, but she met with no success, her sharpest knife was powerless</a:t>
            </a:r>
          </a:p>
          <a:p>
            <a:r>
              <a:rPr lang="en-US" sz="1200" dirty="0" smtClean="0">
                <a:latin typeface="Verdana" pitchFamily="34" charset="0"/>
              </a:rPr>
              <a:t>to cut a single slice, and her efforts with a cleaver failed completely to suffice.  </a:t>
            </a:r>
          </a:p>
          <a:p>
            <a:endParaRPr lang="en-US" sz="1200" dirty="0" smtClean="0">
              <a:latin typeface="Verdana" pitchFamily="34" charset="0"/>
            </a:endParaRPr>
          </a:p>
          <a:p>
            <a:r>
              <a:rPr lang="en-US" sz="1200" dirty="0" smtClean="0">
                <a:latin typeface="Verdana" pitchFamily="34" charset="0"/>
              </a:rPr>
              <a:t>She whacked it with a hammer, and she smacked it with a brick, but she couldn’t face that meat loaf, it remained without a nick.  I decided I would help her and assailed it with a drill, but the drill made no impression, though I worked with all my skill.  </a:t>
            </a:r>
          </a:p>
          <a:p>
            <a:endParaRPr lang="en-US" sz="1200" dirty="0" smtClean="0">
              <a:latin typeface="Verdana" pitchFamily="34" charset="0"/>
            </a:endParaRPr>
          </a:p>
          <a:p>
            <a:r>
              <a:rPr lang="en-US" sz="1200" dirty="0" smtClean="0">
                <a:latin typeface="Verdana" pitchFamily="34" charset="0"/>
              </a:rPr>
              <a:t>We chipped at it with chisels, but we didn’t make a dent, it appeared my mother’s meat loaf was much harder than cement, then we set upon that meat loaf with a hatchet and an ax, but that meat loaf stayed unblemished and withstood our fierce attacks.  </a:t>
            </a:r>
          </a:p>
          <a:p>
            <a:endParaRPr lang="en-US" sz="1200" dirty="0" smtClean="0">
              <a:latin typeface="Verdana" pitchFamily="34" charset="0"/>
            </a:endParaRPr>
          </a:p>
          <a:p>
            <a:r>
              <a:rPr lang="en-US" sz="1200" dirty="0" smtClean="0">
                <a:latin typeface="Verdana" pitchFamily="34" charset="0"/>
              </a:rPr>
              <a:t>We borrowed bows and arrows, and we fired at close range, it didn’t make a difference, for that meat loaf didn’t change, we beset it with a blowtorch, but we couldn’t find a flaw, and we both were flabbergasted when it broke the power saw.</a:t>
            </a:r>
          </a:p>
          <a:p>
            <a:endParaRPr lang="en-US" sz="1200" dirty="0" smtClean="0">
              <a:latin typeface="Verdana" pitchFamily="34" charset="0"/>
            </a:endParaRPr>
          </a:p>
          <a:p>
            <a:r>
              <a:rPr lang="en-US" sz="1200" dirty="0" smtClean="0">
                <a:latin typeface="Verdana" pitchFamily="34" charset="0"/>
              </a:rPr>
              <a:t>We hired a hippopotamus to trample it around, but that meat loaf was so mighty that it simply stood its ground, now we manufacture meat loaves by the millions, all year long, they are famous in construction, building houses tall and strong.</a:t>
            </a:r>
          </a:p>
          <a:p>
            <a:endParaRPr lang="en-US" sz="1200" dirty="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4038600" y="7419975"/>
            <a:ext cx="668338" cy="274638"/>
          </a:xfrm>
          <a:prstGeom prst="rect">
            <a:avLst/>
          </a:prstGeom>
          <a:noFill/>
          <a:ln w="9525">
            <a:noFill/>
            <a:miter lim="800000"/>
            <a:headEnd/>
            <a:tailEnd/>
          </a:ln>
        </p:spPr>
        <p:txBody>
          <a:bodyPr/>
          <a:lstStyle/>
          <a:p>
            <a:pPr algn="r" defTabSz="1019175"/>
            <a:r>
              <a:rPr lang="en-US" sz="700">
                <a:latin typeface="Verdana" pitchFamily="34" charset="0"/>
              </a:rPr>
              <a:t>Page 7</a:t>
            </a:r>
          </a:p>
        </p:txBody>
      </p:sp>
      <p:sp>
        <p:nvSpPr>
          <p:cNvPr id="18434" name="Text Box 3"/>
          <p:cNvSpPr txBox="1">
            <a:spLocks noChangeArrowheads="1"/>
          </p:cNvSpPr>
          <p:nvPr/>
        </p:nvSpPr>
        <p:spPr bwMode="auto">
          <a:xfrm>
            <a:off x="8915400" y="7426325"/>
            <a:ext cx="668338" cy="274638"/>
          </a:xfrm>
          <a:prstGeom prst="rect">
            <a:avLst/>
          </a:prstGeom>
          <a:noFill/>
          <a:ln w="9525">
            <a:noFill/>
            <a:miter lim="800000"/>
            <a:headEnd/>
            <a:tailEnd/>
          </a:ln>
        </p:spPr>
        <p:txBody>
          <a:bodyPr/>
          <a:lstStyle/>
          <a:p>
            <a:pPr algn="r" defTabSz="1019175"/>
            <a:r>
              <a:rPr lang="en-US" sz="700">
                <a:latin typeface="Verdana" pitchFamily="34" charset="0"/>
              </a:rPr>
              <a:t>Page 8</a:t>
            </a:r>
          </a:p>
        </p:txBody>
      </p:sp>
      <p:sp>
        <p:nvSpPr>
          <p:cNvPr id="4" name="TextBox 3"/>
          <p:cNvSpPr txBox="1"/>
          <p:nvPr/>
        </p:nvSpPr>
        <p:spPr>
          <a:xfrm>
            <a:off x="304800" y="381000"/>
            <a:ext cx="4572000" cy="5355312"/>
          </a:xfrm>
          <a:prstGeom prst="rect">
            <a:avLst/>
          </a:prstGeom>
          <a:noFill/>
        </p:spPr>
        <p:txBody>
          <a:bodyPr wrap="square" rtlCol="0">
            <a:spAutoFit/>
          </a:bodyPr>
          <a:lstStyle/>
          <a:p>
            <a:r>
              <a:rPr lang="en-US" sz="1800" b="1" u="sng" dirty="0" smtClean="0">
                <a:latin typeface="Verdana" pitchFamily="34" charset="0"/>
              </a:rPr>
              <a:t>Song and Dance Man</a:t>
            </a:r>
          </a:p>
          <a:p>
            <a:r>
              <a:rPr lang="en-US" sz="1200" b="1" i="1" dirty="0" smtClean="0">
                <a:latin typeface="Verdana" pitchFamily="34" charset="0"/>
              </a:rPr>
              <a:t> </a:t>
            </a:r>
            <a:endParaRPr lang="en-US" sz="1200" dirty="0" smtClean="0">
              <a:latin typeface="Verdana" pitchFamily="34" charset="0"/>
            </a:endParaRPr>
          </a:p>
          <a:p>
            <a:r>
              <a:rPr lang="en-US" sz="1200" i="1" dirty="0" smtClean="0">
                <a:latin typeface="Verdana" pitchFamily="34" charset="0"/>
              </a:rPr>
              <a:t>This is a story by Karen </a:t>
            </a:r>
            <a:r>
              <a:rPr lang="en-US" sz="1200" i="1" dirty="0" err="1" smtClean="0">
                <a:latin typeface="Verdana" pitchFamily="34" charset="0"/>
              </a:rPr>
              <a:t>Acherman</a:t>
            </a:r>
            <a:r>
              <a:rPr lang="en-US" sz="1200" i="1" dirty="0" smtClean="0">
                <a:latin typeface="Verdana" pitchFamily="34" charset="0"/>
              </a:rPr>
              <a:t> about a man who is an old-time entertainer. He can sing, dance and do funny things. How do you like the joke he tells?</a:t>
            </a:r>
            <a:endParaRPr lang="en-US" sz="1200" dirty="0" smtClean="0">
              <a:latin typeface="Verdana" pitchFamily="34" charset="0"/>
            </a:endParaRPr>
          </a:p>
          <a:p>
            <a:r>
              <a:rPr lang="en-US" sz="1200" i="1" dirty="0" smtClean="0">
                <a:latin typeface="Verdana" pitchFamily="34" charset="0"/>
              </a:rPr>
              <a:t> </a:t>
            </a:r>
          </a:p>
          <a:p>
            <a:endParaRPr lang="en-US" sz="1200" i="1"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THE SONG AND DANCE MAN begins to dance. His feet move slowly at first, while his tap shoes make soft, slippery sounds like rain on a tin roof. We forget that it’s Grandpa dancing, and all we can hear is the slippery tap of two feet, and all we can see is a song and dance man gliding across a stage.</a:t>
            </a:r>
          </a:p>
          <a:p>
            <a:r>
              <a:rPr lang="en-US" sz="1200" dirty="0" smtClean="0">
                <a:latin typeface="Verdana" pitchFamily="34" charset="0"/>
              </a:rPr>
              <a:t> </a:t>
            </a:r>
          </a:p>
          <a:p>
            <a:r>
              <a:rPr lang="en-US" sz="1200" dirty="0" smtClean="0">
                <a:latin typeface="Verdana" pitchFamily="34" charset="0"/>
              </a:rPr>
              <a:t>He says, “Watch this!” and does a new step that sounds like a woodpecker tapping on a tree. Suddenly, his shoes move faster, and he begins to sing. His voice is as round and strong as a canyon echo, and his cheeks get rosy as he sings “Yankee Doodle Boy,” a song he knows from the good old days.  There are too many dance steps and too many words in the song for us to remember, but the show is better than any show on TV.</a:t>
            </a:r>
          </a:p>
          <a:p>
            <a:r>
              <a:rPr lang="en-US" sz="1200" dirty="0" smtClean="0">
                <a:latin typeface="Verdana" pitchFamily="34" charset="0"/>
              </a:rPr>
              <a:t> </a:t>
            </a:r>
          </a:p>
          <a:p>
            <a:r>
              <a:rPr lang="en-US" sz="1200" dirty="0" smtClean="0">
                <a:latin typeface="Verdana" pitchFamily="34" charset="0"/>
              </a:rPr>
              <a:t>The song and dance man stops and leans forward with a wink.  “What’s that in your ear?” he asks, and pulls a silver dollar out of somebody’s hair.</a:t>
            </a:r>
          </a:p>
          <a:p>
            <a:endParaRPr lang="en-US" sz="1200" dirty="0">
              <a:latin typeface="Verdana" pitchFamily="34" charset="0"/>
            </a:endParaRPr>
          </a:p>
        </p:txBody>
      </p:sp>
      <p:sp>
        <p:nvSpPr>
          <p:cNvPr id="5" name="TextBox 4"/>
          <p:cNvSpPr txBox="1"/>
          <p:nvPr/>
        </p:nvSpPr>
        <p:spPr>
          <a:xfrm>
            <a:off x="5486400" y="533400"/>
            <a:ext cx="4191000" cy="6186309"/>
          </a:xfrm>
          <a:prstGeom prst="rect">
            <a:avLst/>
          </a:prstGeom>
          <a:noFill/>
        </p:spPr>
        <p:txBody>
          <a:bodyPr wrap="square" rtlCol="0">
            <a:spAutoFit/>
          </a:bodyPr>
          <a:lstStyle/>
          <a:p>
            <a:r>
              <a:rPr lang="en-US" sz="1200" dirty="0" smtClean="0">
                <a:latin typeface="Verdana" pitchFamily="34" charset="0"/>
              </a:rPr>
              <a:t>He rolls his hat down his arm, catches it in his hand, and flips it back up onto his head.</a:t>
            </a:r>
          </a:p>
          <a:p>
            <a:r>
              <a:rPr lang="en-US" sz="1200" dirty="0" smtClean="0">
                <a:latin typeface="Verdana" pitchFamily="34" charset="0"/>
              </a:rPr>
              <a:t>“Know how to make an elephant float?” he asks. “One scoop of ice cream, two squirts of soda, and three scoops of elephant!”</a:t>
            </a:r>
          </a:p>
          <a:p>
            <a:r>
              <a:rPr lang="en-US" sz="1200" dirty="0" smtClean="0">
                <a:latin typeface="Verdana" pitchFamily="34" charset="0"/>
              </a:rPr>
              <a:t> </a:t>
            </a:r>
          </a:p>
          <a:p>
            <a:r>
              <a:rPr lang="en-US" sz="1200" dirty="0" smtClean="0">
                <a:latin typeface="Verdana" pitchFamily="34" charset="0"/>
              </a:rPr>
              <a:t>We’ve heard that joke before, but the song and dance man slaps his knee and laughs until his eyes water. He pulls a hanky from his vest pocket, but the hanky just gets longer as he pulls it out. He looks so surprised that we start laughing too, and it feels like the whole room is shaking.</a:t>
            </a:r>
          </a:p>
          <a:p>
            <a:r>
              <a:rPr lang="en-US" sz="1200" dirty="0" smtClean="0">
                <a:latin typeface="Verdana" pitchFamily="34" charset="0"/>
              </a:rPr>
              <a:t> </a:t>
            </a:r>
          </a:p>
          <a:p>
            <a:endParaRPr lang="en-US" sz="1200" dirty="0" smtClean="0">
              <a:latin typeface="Verdana" pitchFamily="34" charset="0"/>
            </a:endParaRPr>
          </a:p>
          <a:p>
            <a:endParaRPr lang="en-US" sz="1200" dirty="0" smtClean="0">
              <a:latin typeface="Verdana" pitchFamily="34" charset="0"/>
            </a:endParaRPr>
          </a:p>
          <a:p>
            <a:pPr marL="228600" indent="-228600">
              <a:buFont typeface="+mj-lt"/>
              <a:buAutoNum type="arabicPeriod" startAt="7"/>
            </a:pPr>
            <a:r>
              <a:rPr lang="en-US" sz="1200" dirty="0" smtClean="0"/>
              <a:t>What is special about the red hanky that the song and dance man pulls from his pocket?</a:t>
            </a:r>
          </a:p>
          <a:p>
            <a:r>
              <a:rPr lang="en-US" sz="1200" dirty="0" smtClean="0"/>
              <a:t> </a:t>
            </a:r>
          </a:p>
          <a:p>
            <a:pPr lvl="1"/>
            <a:r>
              <a:rPr lang="en-US" sz="1200" dirty="0" smtClean="0"/>
              <a:t>A. It is made of silk.</a:t>
            </a:r>
          </a:p>
          <a:p>
            <a:pPr lvl="1"/>
            <a:r>
              <a:rPr lang="en-US" sz="1200" dirty="0" smtClean="0"/>
              <a:t>B. There is a rabbit under it.</a:t>
            </a:r>
          </a:p>
          <a:p>
            <a:pPr lvl="1"/>
            <a:r>
              <a:rPr lang="en-US" sz="1200" dirty="0" smtClean="0"/>
              <a:t>C. It gets longer as he pulls on it.</a:t>
            </a:r>
          </a:p>
          <a:p>
            <a:pPr lvl="1"/>
            <a:r>
              <a:rPr lang="en-US" sz="1200" dirty="0" smtClean="0"/>
              <a:t>D. No one can see it.</a:t>
            </a:r>
          </a:p>
          <a:p>
            <a:r>
              <a:rPr lang="en-US" sz="1200" dirty="0" smtClean="0"/>
              <a:t> </a:t>
            </a:r>
          </a:p>
          <a:p>
            <a:r>
              <a:rPr lang="en-US" sz="1200" dirty="0" smtClean="0"/>
              <a:t> </a:t>
            </a:r>
          </a:p>
          <a:p>
            <a:pPr marL="228600" indent="-228600">
              <a:buFont typeface="+mj-lt"/>
              <a:buAutoNum type="arabicPeriod" startAt="8"/>
            </a:pPr>
            <a:r>
              <a:rPr lang="en-US" sz="1200" dirty="0" smtClean="0"/>
              <a:t>This story is mainly about the Song and Dance man. This means he could be called</a:t>
            </a:r>
          </a:p>
          <a:p>
            <a:r>
              <a:rPr lang="en-US" sz="1200" dirty="0" smtClean="0"/>
              <a:t> </a:t>
            </a:r>
          </a:p>
          <a:p>
            <a:pPr lvl="1"/>
            <a:r>
              <a:rPr lang="en-US" sz="1200" dirty="0" smtClean="0"/>
              <a:t>A. the plot of the story.</a:t>
            </a:r>
          </a:p>
          <a:p>
            <a:pPr lvl="1"/>
            <a:r>
              <a:rPr lang="en-US" sz="1200" dirty="0" smtClean="0"/>
              <a:t>B. the main character of the story.</a:t>
            </a:r>
          </a:p>
          <a:p>
            <a:pPr lvl="1"/>
            <a:r>
              <a:rPr lang="en-US" sz="1200" dirty="0" smtClean="0"/>
              <a:t>C. the story teller.</a:t>
            </a:r>
          </a:p>
          <a:p>
            <a:pPr lvl="1"/>
            <a:r>
              <a:rPr lang="en-US" sz="1200" dirty="0" smtClean="0"/>
              <a:t>D. the setting of the story.</a:t>
            </a:r>
          </a:p>
          <a:p>
            <a:endParaRPr lang="en-US" sz="1200" dirty="0" smtClean="0">
              <a:latin typeface="Verdana" pitchFamily="34" charset="0"/>
            </a:endParaRPr>
          </a:p>
          <a:p>
            <a:endParaRPr lang="en-US" sz="12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647</Words>
  <Application>Microsoft Office PowerPoint</Application>
  <PresentationFormat>Custom</PresentationFormat>
  <Paragraphs>211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124</cp:revision>
  <dcterms:created xsi:type="dcterms:W3CDTF">2010-03-15T16:13:22Z</dcterms:created>
  <dcterms:modified xsi:type="dcterms:W3CDTF">2012-01-25T02:35:25Z</dcterms:modified>
</cp:coreProperties>
</file>