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6" r:id="rId3"/>
    <p:sldId id="257" r:id="rId4"/>
    <p:sldId id="259" r:id="rId5"/>
    <p:sldId id="260" r:id="rId6"/>
    <p:sldId id="261" r:id="rId7"/>
    <p:sldId id="262" r:id="rId8"/>
    <p:sldId id="263" r:id="rId9"/>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p:scale>
          <a:sx n="75" d="100"/>
          <a:sy n="75" d="100"/>
        </p:scale>
        <p:origin x="-498" y="-762"/>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eaLnBrk="1" hangingPunct="1"/>
            <a:endParaRPr lang="en-US" smtClean="0"/>
          </a:p>
        </p:txBody>
      </p:sp>
      <p:sp>
        <p:nvSpPr>
          <p:cNvPr id="17411" name="Slide Number Placeholder 3"/>
          <p:cNvSpPr>
            <a:spLocks noGrp="1"/>
          </p:cNvSpPr>
          <p:nvPr>
            <p:ph type="sldNum" sz="quarter" idx="5"/>
          </p:nvPr>
        </p:nvSpPr>
        <p:spPr>
          <a:noFill/>
        </p:spPr>
        <p:txBody>
          <a:bodyPr/>
          <a:lstStyle/>
          <a:p>
            <a:fld id="{B16A54DB-EFC6-4BB6-9E7F-1E39C0EC1D6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pPr eaLnBrk="1" hangingPunct="1"/>
            <a:endParaRPr lang="en-US" smtClean="0"/>
          </a:p>
        </p:txBody>
      </p:sp>
      <p:sp>
        <p:nvSpPr>
          <p:cNvPr id="19459" name="Slide Number Placeholder 3"/>
          <p:cNvSpPr>
            <a:spLocks noGrp="1"/>
          </p:cNvSpPr>
          <p:nvPr>
            <p:ph type="sldNum" sz="quarter" idx="5"/>
          </p:nvPr>
        </p:nvSpPr>
        <p:spPr>
          <a:noFill/>
        </p:spPr>
        <p:txBody>
          <a:bodyPr/>
          <a:lstStyle/>
          <a:p>
            <a:fld id="{709831E9-448B-4F14-975C-25E10A08162D}"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629400" y="304800"/>
            <a:ext cx="29718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Vocabulary, asks students to find a word that means about the same as the underlined word or what a phrase means using context clues.</a:t>
            </a:r>
          </a:p>
        </p:txBody>
      </p:sp>
      <p:sp>
        <p:nvSpPr>
          <p:cNvPr id="4" name="Rectangle 6"/>
          <p:cNvSpPr>
            <a:spLocks noChangeArrowheads="1"/>
          </p:cNvSpPr>
          <p:nvPr/>
        </p:nvSpPr>
        <p:spPr bwMode="auto">
          <a:xfrm>
            <a:off x="5486400" y="1600200"/>
            <a:ext cx="426720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3</a:t>
            </a:r>
            <a:endParaRPr kumimoji="0" lang="en-US" sz="40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800"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#3-6</a:t>
            </a:r>
            <a:endParaRPr kumimoji="0" lang="en-US" sz="7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algn="ctr" eaLnBrk="0" hangingPunct="0"/>
            <a:r>
              <a:rPr lang="en-US" sz="1000" dirty="0" smtClean="0">
                <a:latin typeface="Verdana" pitchFamily="34" charset="0"/>
                <a:ea typeface="Calibri" pitchFamily="34" charset="0"/>
                <a:cs typeface="Times New Roman" pitchFamily="18" charset="0"/>
              </a:rPr>
              <a:t>Specified State Standards Listed Under:</a:t>
            </a:r>
            <a:endParaRPr lang="en-US" sz="1000" b="1" u="sng" dirty="0" smtClean="0">
              <a:latin typeface="Verdana" pitchFamily="34" charset="0"/>
              <a:ea typeface="Calibri" pitchFamily="34" charset="0"/>
              <a:cs typeface="Times New Roman" pitchFamily="18" charset="0"/>
            </a:endParaRPr>
          </a:p>
          <a:p>
            <a:pPr lvl="0" algn="ctr" eaLnBrk="0" hangingPunct="0"/>
            <a:r>
              <a:rPr lang="en-US" sz="1600" b="1" u="sng" dirty="0" smtClean="0">
                <a:latin typeface="Verdana" pitchFamily="34" charset="0"/>
                <a:ea typeface="Calibri" pitchFamily="34" charset="0"/>
                <a:cs typeface="Times New Roman" pitchFamily="18" charset="0"/>
              </a:rPr>
              <a:t>Vocabulary</a:t>
            </a:r>
            <a:endParaRPr lang="en-US" sz="1600" dirty="0" smtClean="0">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p:txBody>
      </p:sp>
      <p:sp>
        <p:nvSpPr>
          <p:cNvPr id="5" name="Text Box 5"/>
          <p:cNvSpPr txBox="1">
            <a:spLocks noChangeArrowheads="1"/>
          </p:cNvSpPr>
          <p:nvPr/>
        </p:nvSpPr>
        <p:spPr bwMode="auto">
          <a:xfrm>
            <a:off x="5334000" y="7392988"/>
            <a:ext cx="45720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a:latin typeface="Verdana" pitchFamily="34" charset="0"/>
              </a:rPr>
              <a:t>Page 14</a:t>
            </a:r>
          </a:p>
        </p:txBody>
      </p:sp>
      <p:sp>
        <p:nvSpPr>
          <p:cNvPr id="7" name="TextBox 6"/>
          <p:cNvSpPr txBox="1"/>
          <p:nvPr/>
        </p:nvSpPr>
        <p:spPr>
          <a:xfrm>
            <a:off x="5638800" y="381000"/>
            <a:ext cx="1828800" cy="246221"/>
          </a:xfrm>
          <a:prstGeom prst="rect">
            <a:avLst/>
          </a:prstGeom>
          <a:noFill/>
        </p:spPr>
        <p:txBody>
          <a:bodyPr wrap="square" rtlCol="0">
            <a:spAutoFit/>
          </a:bodyPr>
          <a:lstStyle/>
          <a:p>
            <a:r>
              <a:rPr lang="en-US" sz="1000" dirty="0" smtClean="0">
                <a:latin typeface="Verdana" pitchFamily="34" charset="0"/>
              </a:rPr>
              <a:t>Notes:</a:t>
            </a:r>
            <a:endParaRPr lang="en-US" sz="1000" dirty="0">
              <a:latin typeface="Verdana" pitchFamily="34" charset="0"/>
            </a:endParaRPr>
          </a:p>
        </p:txBody>
      </p:sp>
      <p:sp>
        <p:nvSpPr>
          <p:cNvPr id="9" name="Text Box 2"/>
          <p:cNvSpPr txBox="1">
            <a:spLocks noChangeArrowheads="1"/>
          </p:cNvSpPr>
          <p:nvPr/>
        </p:nvSpPr>
        <p:spPr bwMode="auto">
          <a:xfrm>
            <a:off x="609600" y="533400"/>
            <a:ext cx="29718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Vocabulary, asks students to find a word that means about the same as the underlined word or what a phrase means using context clues.</a:t>
            </a:r>
          </a:p>
        </p:txBody>
      </p:sp>
      <p:sp>
        <p:nvSpPr>
          <p:cNvPr id="10" name="TextBox 9"/>
          <p:cNvSpPr txBox="1"/>
          <p:nvPr/>
        </p:nvSpPr>
        <p:spPr>
          <a:xfrm>
            <a:off x="228600" y="228600"/>
            <a:ext cx="3200400" cy="276999"/>
          </a:xfrm>
          <a:prstGeom prst="rect">
            <a:avLst/>
          </a:prstGeom>
          <a:noFill/>
        </p:spPr>
        <p:txBody>
          <a:bodyPr wrap="square" rtlCol="0">
            <a:spAutoFit/>
          </a:bodyPr>
          <a:lstStyle/>
          <a:p>
            <a:r>
              <a:rPr lang="en-US" sz="1200" i="1" dirty="0" smtClean="0">
                <a:latin typeface="Verdana" pitchFamily="34" charset="0"/>
              </a:rPr>
              <a:t>Teacher Information page:</a:t>
            </a:r>
            <a:endParaRPr lang="en-US" sz="1200" i="1" dirty="0">
              <a:latin typeface="Verdana" pitchFamily="34" charset="0"/>
            </a:endParaRPr>
          </a:p>
        </p:txBody>
      </p:sp>
      <p:sp>
        <p:nvSpPr>
          <p:cNvPr id="11" name="Rectangle 6"/>
          <p:cNvSpPr>
            <a:spLocks noChangeArrowheads="1"/>
          </p:cNvSpPr>
          <p:nvPr/>
        </p:nvSpPr>
        <p:spPr bwMode="auto">
          <a:xfrm>
            <a:off x="381000" y="1676400"/>
            <a:ext cx="4495800" cy="487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3</a:t>
            </a:r>
            <a:endParaRPr kumimoji="0" lang="en-US" sz="28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Practice Tests</a:t>
            </a: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Vocabulary </a:t>
            </a:r>
            <a:endParaRPr lang="en-US" sz="700" dirty="0" smtClean="0">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O.D.E. Standards in this booklet include:</a:t>
            </a:r>
            <a:endParaRPr kumimoji="0" lang="en-US" sz="12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(Note:  These specific standards are assessed under the English/Language Arts Standards heading:  </a:t>
            </a:r>
            <a:r>
              <a:rPr kumimoji="0" lang="en-US" sz="10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Vocabulary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or </a:t>
            </a:r>
            <a:r>
              <a:rPr kumimoji="0" lang="en-US" sz="10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on OAKS.)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rPr>
              <a:t>EL.03.RE.14</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Determine the meanings of words using</a:t>
            </a:r>
            <a:r>
              <a:rPr kumimoji="0" lang="en-US" sz="1000" b="0" i="1" u="none" strike="noStrike" cap="none" normalizeH="0" dirty="0" smtClean="0">
                <a:ln>
                  <a:noFill/>
                </a:ln>
                <a:solidFill>
                  <a:schemeClr val="tx1"/>
                </a:solidFill>
                <a:effectLst/>
                <a:latin typeface="Verdana" pitchFamily="34" charset="0"/>
                <a:ea typeface="Calibri" pitchFamily="34" charset="0"/>
                <a:cs typeface="Arial,Italic"/>
              </a:rPr>
              <a:t> </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knowledge of antonyms, synonyms, homophones, and homographs.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rPr>
              <a:t>EL.03.RE.15</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Use sentence and </a:t>
            </a:r>
            <a:r>
              <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rPr>
              <a:t>word context</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to find the meaning of unknown words.</a:t>
            </a:r>
          </a:p>
          <a:p>
            <a:pPr eaLnBrk="0" hangingPunct="0"/>
            <a:endParaRPr lang="en-US" sz="1000" dirty="0" smtClean="0">
              <a:latin typeface="Verdana" pitchFamily="34" charset="0"/>
              <a:ea typeface="Calibri" pitchFamily="34" charset="0"/>
              <a:cs typeface="Arial,Italic"/>
            </a:endParaRPr>
          </a:p>
          <a:p>
            <a:pPr eaLnBrk="0" hangingPunct="0"/>
            <a:r>
              <a:rPr lang="en-US" sz="1000" dirty="0" smtClean="0">
                <a:latin typeface="Verdana" pitchFamily="34" charset="0"/>
                <a:ea typeface="Calibri" pitchFamily="34" charset="0"/>
                <a:cs typeface="Arial,Italic"/>
              </a:rPr>
              <a:t>Note:  Although this standard is NOT a Power Standard it is strongly assessed on OAKS: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p:txBody>
      </p:sp>
      <p:sp>
        <p:nvSpPr>
          <p:cNvPr id="12" name="Rectangle 11"/>
          <p:cNvSpPr/>
          <p:nvPr/>
        </p:nvSpPr>
        <p:spPr bwMode="auto">
          <a:xfrm>
            <a:off x="381000" y="5410200"/>
            <a:ext cx="4343400" cy="1143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w="6350">
                <a:solidFill>
                  <a:schemeClr val="tx1"/>
                </a:solid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a:latin typeface="Verdana" pitchFamily="34" charset="0"/>
              </a:rPr>
              <a:t>Page 13</a:t>
            </a: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5" name="TextBox 4"/>
          <p:cNvSpPr txBox="1"/>
          <p:nvPr/>
        </p:nvSpPr>
        <p:spPr>
          <a:xfrm>
            <a:off x="304800" y="381000"/>
            <a:ext cx="1828800" cy="246221"/>
          </a:xfrm>
          <a:prstGeom prst="rect">
            <a:avLst/>
          </a:prstGeom>
          <a:noFill/>
        </p:spPr>
        <p:txBody>
          <a:bodyPr wrap="square" rtlCol="0">
            <a:spAutoFit/>
          </a:bodyPr>
          <a:lstStyle/>
          <a:p>
            <a:r>
              <a:rPr lang="en-US" sz="1000" dirty="0" smtClean="0">
                <a:latin typeface="Verdana" pitchFamily="34" charset="0"/>
              </a:rPr>
              <a:t>Notes:</a:t>
            </a:r>
            <a:endParaRPr lang="en-US" sz="1000" dirty="0">
              <a:latin typeface="Verdana" pitchFamily="34" charset="0"/>
            </a:endParaRPr>
          </a:p>
        </p:txBody>
      </p:sp>
      <p:sp>
        <p:nvSpPr>
          <p:cNvPr id="6" name="Rectangle 5"/>
          <p:cNvSpPr/>
          <p:nvPr/>
        </p:nvSpPr>
        <p:spPr>
          <a:xfrm>
            <a:off x="5257800" y="467916"/>
            <a:ext cx="4648200" cy="6771084"/>
          </a:xfrm>
          <a:prstGeom prst="rect">
            <a:avLst/>
          </a:prstGeom>
        </p:spPr>
        <p:txBody>
          <a:bodyPr wrap="square">
            <a:spAutoFit/>
          </a:bodyPr>
          <a:lstStyle/>
          <a:p>
            <a:r>
              <a:rPr lang="en-US" sz="1400" b="1" u="sng" dirty="0" smtClean="0">
                <a:latin typeface="Verdana" pitchFamily="34" charset="0"/>
              </a:rPr>
              <a:t>BIG BOY</a:t>
            </a:r>
          </a:p>
          <a:p>
            <a:r>
              <a:rPr lang="en-US" sz="1200" i="1" dirty="0" smtClean="0">
                <a:latin typeface="Verdana" pitchFamily="34" charset="0"/>
              </a:rPr>
              <a:t>Kids all over the world like to have fun. BIG BOY by </a:t>
            </a:r>
            <a:r>
              <a:rPr lang="en-US" sz="1200" i="1" dirty="0" err="1" smtClean="0">
                <a:latin typeface="Verdana" pitchFamily="34" charset="0"/>
              </a:rPr>
              <a:t>Tololwa</a:t>
            </a:r>
            <a:r>
              <a:rPr lang="en-US" sz="1200" i="1" dirty="0" smtClean="0">
                <a:latin typeface="Verdana" pitchFamily="34" charset="0"/>
              </a:rPr>
              <a:t> M. </a:t>
            </a:r>
            <a:r>
              <a:rPr lang="en-US" sz="1200" i="1" dirty="0" err="1" smtClean="0">
                <a:latin typeface="Verdana" pitchFamily="34" charset="0"/>
              </a:rPr>
              <a:t>Mollel</a:t>
            </a:r>
            <a:r>
              <a:rPr lang="en-US" sz="1200" i="1" dirty="0" smtClean="0">
                <a:latin typeface="Verdana" pitchFamily="34" charset="0"/>
              </a:rPr>
              <a:t> is a story about a boy who lives in Africa and wants to have an adventure. The boy’s name is </a:t>
            </a:r>
            <a:r>
              <a:rPr lang="en-US" sz="1200" i="1" dirty="0" err="1" smtClean="0">
                <a:latin typeface="Verdana" pitchFamily="34" charset="0"/>
              </a:rPr>
              <a:t>Oli</a:t>
            </a:r>
            <a:r>
              <a:rPr lang="en-US" sz="1200" i="1" dirty="0" smtClean="0">
                <a:latin typeface="Verdana" pitchFamily="34" charset="0"/>
              </a:rPr>
              <a:t>, a name you may not have heard before. </a:t>
            </a:r>
            <a:r>
              <a:rPr lang="en-US" sz="1200" i="1" dirty="0" err="1" smtClean="0">
                <a:latin typeface="Verdana" pitchFamily="34" charset="0"/>
              </a:rPr>
              <a:t>Oli’s</a:t>
            </a:r>
            <a:r>
              <a:rPr lang="en-US" sz="1200" i="1" dirty="0" smtClean="0">
                <a:latin typeface="Verdana" pitchFamily="34" charset="0"/>
              </a:rPr>
              <a:t> brother is named </a:t>
            </a:r>
            <a:r>
              <a:rPr lang="en-US" sz="1200" i="1" dirty="0" err="1" smtClean="0">
                <a:latin typeface="Verdana" pitchFamily="34" charset="0"/>
              </a:rPr>
              <a:t>Mbachu</a:t>
            </a:r>
            <a:r>
              <a:rPr lang="en-US" sz="1200" i="1" dirty="0" smtClean="0">
                <a:latin typeface="Verdana" pitchFamily="34" charset="0"/>
              </a:rPr>
              <a:t>. There are two words in the story that will be new to you—</a:t>
            </a:r>
            <a:r>
              <a:rPr lang="en-US" sz="1200" i="1" dirty="0" err="1" smtClean="0">
                <a:latin typeface="Verdana" pitchFamily="34" charset="0"/>
              </a:rPr>
              <a:t>ugali</a:t>
            </a:r>
            <a:r>
              <a:rPr lang="en-US" sz="1200" i="1" dirty="0" smtClean="0">
                <a:latin typeface="Verdana" pitchFamily="34" charset="0"/>
              </a:rPr>
              <a:t> and kanga. See if you can figure out what they mean.</a:t>
            </a:r>
          </a:p>
          <a:p>
            <a:endParaRPr lang="en-US" sz="1200" i="1" dirty="0" smtClean="0">
              <a:latin typeface="Verdana" pitchFamily="34" charset="0"/>
            </a:endParaRPr>
          </a:p>
          <a:p>
            <a:endParaRPr lang="en-US" sz="1200" i="1" dirty="0" smtClean="0">
              <a:latin typeface="Verdana" pitchFamily="34" charset="0"/>
            </a:endParaRPr>
          </a:p>
          <a:p>
            <a:r>
              <a:rPr lang="en-US" sz="1200" dirty="0" smtClean="0">
                <a:latin typeface="Verdana" pitchFamily="34" charset="0"/>
              </a:rPr>
              <a:t>OLI DIDN’T WANT to eat his </a:t>
            </a:r>
            <a:r>
              <a:rPr lang="en-US" sz="1200" dirty="0" err="1" smtClean="0">
                <a:latin typeface="Verdana" pitchFamily="34" charset="0"/>
              </a:rPr>
              <a:t>ugali</a:t>
            </a:r>
            <a:r>
              <a:rPr lang="en-US" sz="1200" dirty="0" smtClean="0">
                <a:latin typeface="Verdana" pitchFamily="34" charset="0"/>
              </a:rPr>
              <a:t>. He didn’t want to take a nap.  He wanted to go bird hunting in the woods with his big brother </a:t>
            </a:r>
            <a:r>
              <a:rPr lang="en-US" sz="1200" dirty="0" err="1" smtClean="0">
                <a:latin typeface="Verdana" pitchFamily="34" charset="0"/>
              </a:rPr>
              <a:t>Mbachu</a:t>
            </a:r>
            <a:r>
              <a:rPr lang="en-US" sz="1200" dirty="0" smtClean="0">
                <a:latin typeface="Verdana" pitchFamily="34" charset="0"/>
              </a:rPr>
              <a:t>. His mama said no.</a:t>
            </a:r>
          </a:p>
          <a:p>
            <a:endParaRPr lang="en-US" sz="1200" dirty="0" smtClean="0">
              <a:latin typeface="Verdana" pitchFamily="34" charset="0"/>
            </a:endParaRPr>
          </a:p>
          <a:p>
            <a:r>
              <a:rPr lang="en-US" sz="1200" dirty="0" smtClean="0">
                <a:latin typeface="Verdana" pitchFamily="34" charset="0"/>
              </a:rPr>
              <a:t>“You are too little,” she told him.</a:t>
            </a:r>
          </a:p>
          <a:p>
            <a:endParaRPr lang="en-US" sz="1200" dirty="0" smtClean="0">
              <a:latin typeface="Verdana" pitchFamily="34" charset="0"/>
            </a:endParaRPr>
          </a:p>
          <a:p>
            <a:r>
              <a:rPr lang="en-US" sz="1200" dirty="0" err="1" smtClean="0">
                <a:latin typeface="Verdana" pitchFamily="34" charset="0"/>
              </a:rPr>
              <a:t>Oli</a:t>
            </a:r>
            <a:r>
              <a:rPr lang="en-US" sz="1200" dirty="0" smtClean="0">
                <a:latin typeface="Verdana" pitchFamily="34" charset="0"/>
              </a:rPr>
              <a:t> protested and hung on to his brother but </a:t>
            </a:r>
            <a:r>
              <a:rPr lang="en-US" sz="1200" dirty="0" err="1" smtClean="0">
                <a:latin typeface="Verdana" pitchFamily="34" charset="0"/>
              </a:rPr>
              <a:t>Mbachu</a:t>
            </a:r>
            <a:r>
              <a:rPr lang="en-US" sz="1200" dirty="0" smtClean="0">
                <a:latin typeface="Verdana" pitchFamily="34" charset="0"/>
              </a:rPr>
              <a:t> shook him off and left for the woods, dangling his slingshot proudly around his neck.</a:t>
            </a:r>
          </a:p>
          <a:p>
            <a:endParaRPr lang="en-US" sz="1200" dirty="0" smtClean="0">
              <a:latin typeface="Verdana" pitchFamily="34" charset="0"/>
            </a:endParaRPr>
          </a:p>
          <a:p>
            <a:r>
              <a:rPr lang="en-US" sz="1200" dirty="0" smtClean="0">
                <a:latin typeface="Verdana" pitchFamily="34" charset="0"/>
              </a:rPr>
              <a:t>Mama spoke soothingly to </a:t>
            </a:r>
            <a:r>
              <a:rPr lang="en-US" sz="1200" dirty="0" err="1" smtClean="0">
                <a:latin typeface="Verdana" pitchFamily="34" charset="0"/>
              </a:rPr>
              <a:t>Oli</a:t>
            </a:r>
            <a:r>
              <a:rPr lang="en-US" sz="1200" dirty="0" smtClean="0">
                <a:latin typeface="Verdana" pitchFamily="34" charset="0"/>
              </a:rPr>
              <a:t>. “Here, finish your lunch and drink some water.” After lunch, singing quietly, she carried him to bed.</a:t>
            </a:r>
          </a:p>
          <a:p>
            <a:endParaRPr lang="en-US" sz="1200" dirty="0" smtClean="0">
              <a:latin typeface="Verdana" pitchFamily="34" charset="0"/>
            </a:endParaRPr>
          </a:p>
          <a:p>
            <a:r>
              <a:rPr lang="en-US" sz="1200" dirty="0" smtClean="0">
                <a:latin typeface="Verdana" pitchFamily="34" charset="0"/>
              </a:rPr>
              <a:t>“When will I be big, Mama?” </a:t>
            </a:r>
            <a:r>
              <a:rPr lang="en-US" sz="1200" dirty="0" err="1" smtClean="0">
                <a:latin typeface="Verdana" pitchFamily="34" charset="0"/>
              </a:rPr>
              <a:t>Oli</a:t>
            </a:r>
            <a:r>
              <a:rPr lang="en-US" sz="1200" dirty="0" smtClean="0">
                <a:latin typeface="Verdana" pitchFamily="34" charset="0"/>
              </a:rPr>
              <a:t> asked.</a:t>
            </a:r>
          </a:p>
          <a:p>
            <a:endParaRPr lang="en-US" sz="1200" dirty="0" smtClean="0">
              <a:latin typeface="Verdana" pitchFamily="34" charset="0"/>
            </a:endParaRPr>
          </a:p>
          <a:p>
            <a:r>
              <a:rPr lang="en-US" sz="1200" dirty="0" smtClean="0">
                <a:latin typeface="Verdana" pitchFamily="34" charset="0"/>
              </a:rPr>
              <a:t>Mama smiled. “Only after many more naps, little one.”</a:t>
            </a:r>
          </a:p>
          <a:p>
            <a:endParaRPr lang="en-US" sz="1200" dirty="0" smtClean="0">
              <a:latin typeface="Verdana" pitchFamily="34" charset="0"/>
            </a:endParaRPr>
          </a:p>
          <a:p>
            <a:r>
              <a:rPr lang="en-US" sz="1200" dirty="0" smtClean="0">
                <a:latin typeface="Verdana" pitchFamily="34" charset="0"/>
              </a:rPr>
              <a:t>“I am tired of being a little one,” grumbled </a:t>
            </a:r>
            <a:r>
              <a:rPr lang="en-US" sz="1200" dirty="0" err="1" smtClean="0">
                <a:latin typeface="Verdana" pitchFamily="34" charset="0"/>
              </a:rPr>
              <a:t>Oli</a:t>
            </a:r>
            <a:r>
              <a:rPr lang="en-US" sz="1200" dirty="0" smtClean="0">
                <a:latin typeface="Verdana" pitchFamily="34" charset="0"/>
              </a:rPr>
              <a:t>.</a:t>
            </a:r>
          </a:p>
          <a:p>
            <a:endParaRPr lang="en-US" sz="1200" dirty="0" smtClean="0">
              <a:latin typeface="Verdana" pitchFamily="34" charset="0"/>
            </a:endParaRPr>
          </a:p>
          <a:p>
            <a:r>
              <a:rPr lang="en-US" sz="1200" dirty="0" smtClean="0">
                <a:latin typeface="Verdana" pitchFamily="34" charset="0"/>
              </a:rPr>
              <a:t>“But you are my only little one,” Mama said, draping her colorful kanga over him. “Who else could I sing to and tell stories?”</a:t>
            </a:r>
          </a:p>
          <a:p>
            <a:endParaRPr lang="en-US" sz="1200" dirty="0" smtClean="0">
              <a:latin typeface="Verdana" pitchFamily="34" charset="0"/>
            </a:endParaRPr>
          </a:p>
          <a:p>
            <a:endParaRPr lang="en-US" sz="1200" b="1" dirty="0" smtClean="0">
              <a:latin typeface="Verdana" pitchFamily="34" charset="0"/>
            </a:endParaRPr>
          </a:p>
          <a:p>
            <a:endParaRPr lang="en-US" sz="1200" dirty="0" smtClean="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a:latin typeface="Verdana" pitchFamily="34" charset="0"/>
              </a:rPr>
              <a:t>Page 12</a:t>
            </a: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5" name="TextBox 4"/>
          <p:cNvSpPr txBox="1"/>
          <p:nvPr/>
        </p:nvSpPr>
        <p:spPr>
          <a:xfrm>
            <a:off x="5486400" y="381000"/>
            <a:ext cx="1828800" cy="246221"/>
          </a:xfrm>
          <a:prstGeom prst="rect">
            <a:avLst/>
          </a:prstGeom>
          <a:noFill/>
        </p:spPr>
        <p:txBody>
          <a:bodyPr wrap="square" rtlCol="0">
            <a:spAutoFit/>
          </a:bodyPr>
          <a:lstStyle/>
          <a:p>
            <a:r>
              <a:rPr lang="en-US" sz="1000" dirty="0" smtClean="0">
                <a:latin typeface="Verdana" pitchFamily="34" charset="0"/>
              </a:rPr>
              <a:t>Notes:</a:t>
            </a:r>
            <a:endParaRPr lang="en-US" sz="1000" dirty="0">
              <a:latin typeface="Verdana" pitchFamily="34" charset="0"/>
            </a:endParaRPr>
          </a:p>
        </p:txBody>
      </p:sp>
      <p:sp>
        <p:nvSpPr>
          <p:cNvPr id="6" name="Rectangle 5"/>
          <p:cNvSpPr/>
          <p:nvPr/>
        </p:nvSpPr>
        <p:spPr>
          <a:xfrm>
            <a:off x="304800" y="381000"/>
            <a:ext cx="4343400" cy="5816977"/>
          </a:xfrm>
          <a:prstGeom prst="rect">
            <a:avLst/>
          </a:prstGeom>
        </p:spPr>
        <p:txBody>
          <a:bodyPr wrap="square">
            <a:spAutoFit/>
          </a:bodyPr>
          <a:lstStyle/>
          <a:p>
            <a:r>
              <a:rPr lang="en-US" sz="1200" dirty="0" smtClean="0">
                <a:latin typeface="Verdana" pitchFamily="34" charset="0"/>
              </a:rPr>
              <a:t>Alone in the room, </a:t>
            </a:r>
            <a:r>
              <a:rPr lang="en-US" sz="1200" dirty="0" err="1" smtClean="0">
                <a:latin typeface="Verdana" pitchFamily="34" charset="0"/>
              </a:rPr>
              <a:t>Oli</a:t>
            </a:r>
            <a:r>
              <a:rPr lang="en-US" sz="1200" dirty="0" smtClean="0">
                <a:latin typeface="Verdana" pitchFamily="34" charset="0"/>
              </a:rPr>
              <a:t> stared at the smoke-darkened ceiling and wished he were big. Big enough to do without a nap. Big enough to walk side by side with his big brother in the woods. </a:t>
            </a:r>
          </a:p>
          <a:p>
            <a:endParaRPr lang="en-US" sz="1200" dirty="0" smtClean="0">
              <a:latin typeface="Verdana" pitchFamily="34" charset="0"/>
            </a:endParaRPr>
          </a:p>
          <a:p>
            <a:r>
              <a:rPr lang="en-US" sz="1200" dirty="0" smtClean="0">
                <a:latin typeface="Verdana" pitchFamily="34" charset="0"/>
              </a:rPr>
              <a:t>No, even bigger. Big enough to lead the way, </a:t>
            </a:r>
            <a:r>
              <a:rPr lang="en-US" sz="1200" dirty="0" err="1" smtClean="0">
                <a:latin typeface="Verdana" pitchFamily="34" charset="0"/>
              </a:rPr>
              <a:t>Mbachu</a:t>
            </a:r>
            <a:r>
              <a:rPr lang="en-US" sz="1200" dirty="0" smtClean="0">
                <a:latin typeface="Verdana" pitchFamily="34" charset="0"/>
              </a:rPr>
              <a:t> huffing and puffing to catch up.</a:t>
            </a:r>
          </a:p>
          <a:p>
            <a:endParaRPr lang="en-US" sz="1200" dirty="0" smtClean="0">
              <a:latin typeface="Verdana" pitchFamily="34" charset="0"/>
            </a:endParaRPr>
          </a:p>
          <a:p>
            <a:r>
              <a:rPr lang="en-US" sz="1200" dirty="0" err="1" smtClean="0">
                <a:latin typeface="Verdana" pitchFamily="34" charset="0"/>
              </a:rPr>
              <a:t>Oli</a:t>
            </a:r>
            <a:r>
              <a:rPr lang="en-US" sz="1200" dirty="0" smtClean="0">
                <a:latin typeface="Verdana" pitchFamily="34" charset="0"/>
              </a:rPr>
              <a:t> sat up and listened.  All was quiet. From under the mattress, he pulled out his slingshot. Then he sneaked out of the house.</a:t>
            </a:r>
          </a:p>
          <a:p>
            <a:endParaRPr lang="en-US" sz="1200" dirty="0" smtClean="0">
              <a:latin typeface="Verdana" pitchFamily="34" charset="0"/>
            </a:endParaRPr>
          </a:p>
          <a:p>
            <a:endParaRPr lang="en-US" sz="1200" dirty="0" smtClean="0">
              <a:latin typeface="Verdana" pitchFamily="34" charset="0"/>
            </a:endParaRPr>
          </a:p>
          <a:p>
            <a:endParaRPr lang="en-US" sz="1200" b="1" dirty="0" smtClean="0"/>
          </a:p>
          <a:p>
            <a:pPr marL="228600" indent="-228600">
              <a:buFont typeface="+mj-lt"/>
              <a:buAutoNum type="arabicPeriod"/>
            </a:pPr>
            <a:r>
              <a:rPr lang="en-US" sz="1200" dirty="0" smtClean="0"/>
              <a:t>The story tells you that </a:t>
            </a:r>
            <a:r>
              <a:rPr lang="en-US" sz="1200" dirty="0" err="1" smtClean="0"/>
              <a:t>Oli</a:t>
            </a:r>
            <a:r>
              <a:rPr lang="en-US" sz="1200" dirty="0" smtClean="0"/>
              <a:t> protested when Mama told him he couldn’t go to the woods with his brother. What was </a:t>
            </a:r>
            <a:r>
              <a:rPr lang="en-US" sz="1200" dirty="0" err="1" smtClean="0"/>
              <a:t>Oli</a:t>
            </a:r>
            <a:r>
              <a:rPr lang="en-US" sz="1200" dirty="0" smtClean="0"/>
              <a:t> doing when he </a:t>
            </a:r>
            <a:r>
              <a:rPr lang="en-US" sz="1200" i="1" dirty="0" smtClean="0"/>
              <a:t>protested?</a:t>
            </a:r>
          </a:p>
          <a:p>
            <a:pPr marL="685800" lvl="1" indent="-228600">
              <a:buFont typeface="+mj-lt"/>
              <a:buAutoNum type="alphaUcPeriod"/>
            </a:pPr>
            <a:r>
              <a:rPr lang="en-US" sz="1200" dirty="0" smtClean="0"/>
              <a:t>He was agreeing with Mama.</a:t>
            </a:r>
          </a:p>
          <a:p>
            <a:pPr marL="685800" lvl="1" indent="-228600">
              <a:buFont typeface="+mj-lt"/>
              <a:buAutoNum type="alphaUcPeriod"/>
            </a:pPr>
            <a:r>
              <a:rPr lang="en-US" sz="1200" dirty="0" smtClean="0"/>
              <a:t>He was feeling happy about his lunch.</a:t>
            </a:r>
          </a:p>
          <a:p>
            <a:pPr marL="685800" lvl="1" indent="-228600">
              <a:buFont typeface="+mj-lt"/>
              <a:buAutoNum type="alphaUcPeriod"/>
            </a:pPr>
            <a:r>
              <a:rPr lang="en-US" sz="1200" dirty="0" smtClean="0"/>
              <a:t>He was saying that he wasn’t too little.</a:t>
            </a:r>
          </a:p>
          <a:p>
            <a:pPr marL="685800" lvl="1" indent="-228600">
              <a:buFont typeface="+mj-lt"/>
              <a:buAutoNum type="alphaUcPeriod"/>
            </a:pPr>
            <a:r>
              <a:rPr lang="en-US" sz="1200" dirty="0" smtClean="0"/>
              <a:t>He was feeling lucky to have a slingshot .</a:t>
            </a:r>
          </a:p>
          <a:p>
            <a:endParaRPr lang="en-US" sz="1200" dirty="0" smtClean="0"/>
          </a:p>
          <a:p>
            <a:endParaRPr lang="en-US" sz="1200" dirty="0" smtClean="0"/>
          </a:p>
          <a:p>
            <a:pPr marL="228600" indent="-228600">
              <a:buFont typeface="+mj-lt"/>
              <a:buAutoNum type="arabicPeriod" startAt="2"/>
            </a:pPr>
            <a:r>
              <a:rPr lang="en-US" sz="1200" dirty="0" smtClean="0"/>
              <a:t>The author of this story tells you that “Mama spoke soothingly to </a:t>
            </a:r>
            <a:r>
              <a:rPr lang="en-US" sz="1200" dirty="0" err="1" smtClean="0"/>
              <a:t>Oli</a:t>
            </a:r>
            <a:r>
              <a:rPr lang="en-US" sz="1200" dirty="0" smtClean="0"/>
              <a:t>.” This means that Mama</a:t>
            </a:r>
          </a:p>
          <a:p>
            <a:pPr marL="685800" lvl="1" indent="-228600">
              <a:buFont typeface="+mj-lt"/>
              <a:buAutoNum type="alphaUcPeriod"/>
            </a:pPr>
            <a:r>
              <a:rPr lang="en-US" sz="1200" dirty="0" smtClean="0"/>
              <a:t>tried to make </a:t>
            </a:r>
            <a:r>
              <a:rPr lang="en-US" sz="1200" dirty="0" err="1" smtClean="0"/>
              <a:t>Oli</a:t>
            </a:r>
            <a:r>
              <a:rPr lang="en-US" sz="1200" dirty="0" smtClean="0"/>
              <a:t> feel better.</a:t>
            </a:r>
          </a:p>
          <a:p>
            <a:pPr marL="685800" lvl="1" indent="-228600">
              <a:buFont typeface="+mj-lt"/>
              <a:buAutoNum type="alphaUcPeriod"/>
            </a:pPr>
            <a:r>
              <a:rPr lang="en-US" sz="1200" dirty="0" smtClean="0"/>
              <a:t>tried to make </a:t>
            </a:r>
            <a:r>
              <a:rPr lang="en-US" sz="1200" dirty="0" err="1" smtClean="0"/>
              <a:t>Oli</a:t>
            </a:r>
            <a:r>
              <a:rPr lang="en-US" sz="1200" dirty="0" smtClean="0"/>
              <a:t> behave.</a:t>
            </a:r>
          </a:p>
          <a:p>
            <a:pPr marL="685800" lvl="1" indent="-228600">
              <a:buFont typeface="+mj-lt"/>
              <a:buAutoNum type="alphaUcPeriod"/>
            </a:pPr>
            <a:r>
              <a:rPr lang="en-US" sz="1200" dirty="0" smtClean="0"/>
              <a:t>was very angry with </a:t>
            </a:r>
            <a:r>
              <a:rPr lang="en-US" sz="1200" dirty="0" err="1" smtClean="0"/>
              <a:t>Oli</a:t>
            </a:r>
            <a:r>
              <a:rPr lang="en-US" sz="1200" dirty="0" smtClean="0"/>
              <a:t> for wanting to hunt.</a:t>
            </a:r>
          </a:p>
          <a:p>
            <a:pPr marL="685800" lvl="1" indent="-228600">
              <a:buFont typeface="+mj-lt"/>
              <a:buAutoNum type="alphaUcPeriod"/>
            </a:pPr>
            <a:r>
              <a:rPr lang="en-US" sz="1200" dirty="0" smtClean="0"/>
              <a:t>was proud that </a:t>
            </a:r>
            <a:r>
              <a:rPr lang="en-US" sz="1200" dirty="0" err="1" smtClean="0"/>
              <a:t>Oli</a:t>
            </a:r>
            <a:r>
              <a:rPr lang="en-US" sz="1200" dirty="0" smtClean="0"/>
              <a:t> was growing up.</a:t>
            </a:r>
          </a:p>
          <a:p>
            <a:endParaRPr lang="en-US" sz="1200" dirty="0" smtClean="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a:latin typeface="Verdana" pitchFamily="34" charset="0"/>
              </a:rPr>
              <a:t>Page 11</a:t>
            </a:r>
          </a:p>
        </p:txBody>
      </p:sp>
      <p:sp>
        <p:nvSpPr>
          <p:cNvPr id="5" name="TextBox 4"/>
          <p:cNvSpPr txBox="1"/>
          <p:nvPr/>
        </p:nvSpPr>
        <p:spPr>
          <a:xfrm>
            <a:off x="304800" y="381000"/>
            <a:ext cx="1828800" cy="246221"/>
          </a:xfrm>
          <a:prstGeom prst="rect">
            <a:avLst/>
          </a:prstGeom>
          <a:noFill/>
        </p:spPr>
        <p:txBody>
          <a:bodyPr wrap="square" rtlCol="0">
            <a:spAutoFit/>
          </a:bodyPr>
          <a:lstStyle/>
          <a:p>
            <a:r>
              <a:rPr lang="en-US" sz="1000" dirty="0" smtClean="0">
                <a:latin typeface="Verdana" pitchFamily="34" charset="0"/>
              </a:rPr>
              <a:t>Notes:</a:t>
            </a:r>
            <a:endParaRPr lang="en-US" sz="1000" dirty="0">
              <a:latin typeface="Verdana" pitchFamily="34" charset="0"/>
            </a:endParaRPr>
          </a:p>
        </p:txBody>
      </p:sp>
      <p:sp>
        <p:nvSpPr>
          <p:cNvPr id="6" name="Rectangle 5"/>
          <p:cNvSpPr/>
          <p:nvPr/>
        </p:nvSpPr>
        <p:spPr>
          <a:xfrm>
            <a:off x="5334000" y="304800"/>
            <a:ext cx="4495800" cy="7248138"/>
          </a:xfrm>
          <a:prstGeom prst="rect">
            <a:avLst/>
          </a:prstGeom>
        </p:spPr>
        <p:txBody>
          <a:bodyPr wrap="square">
            <a:spAutoFit/>
          </a:bodyPr>
          <a:lstStyle/>
          <a:p>
            <a:r>
              <a:rPr lang="en-US" sz="1400" b="1" u="sng" dirty="0" smtClean="0">
                <a:latin typeface="Verdana" pitchFamily="34" charset="0"/>
              </a:rPr>
              <a:t>A STORY FOR THE BIRDS</a:t>
            </a:r>
          </a:p>
          <a:p>
            <a:r>
              <a:rPr lang="en-US" sz="1100" dirty="0" smtClean="0">
                <a:latin typeface="Verdana" pitchFamily="34" charset="0"/>
              </a:rPr>
              <a:t>CRADLES IN THE TREES </a:t>
            </a:r>
            <a:r>
              <a:rPr lang="en-US" sz="1100" i="1" dirty="0" smtClean="0">
                <a:latin typeface="Verdana" pitchFamily="34" charset="0"/>
              </a:rPr>
              <a:t>by Patricia Brennan Demuth is a book about bird nests. Read this</a:t>
            </a:r>
          </a:p>
          <a:p>
            <a:r>
              <a:rPr lang="en-US" sz="1100" i="1" dirty="0" smtClean="0">
                <a:latin typeface="Verdana" pitchFamily="34" charset="0"/>
              </a:rPr>
              <a:t>part of the book to learn more about birds and their nests.</a:t>
            </a:r>
          </a:p>
          <a:p>
            <a:endParaRPr lang="en-US" sz="1100" i="1" dirty="0" smtClean="0">
              <a:latin typeface="Verdana" pitchFamily="34" charset="0"/>
            </a:endParaRPr>
          </a:p>
          <a:p>
            <a:endParaRPr lang="en-US" sz="1100" i="1" dirty="0" smtClean="0">
              <a:latin typeface="Verdana" pitchFamily="34" charset="0"/>
            </a:endParaRPr>
          </a:p>
          <a:p>
            <a:r>
              <a:rPr lang="en-US" sz="1100" dirty="0" smtClean="0">
                <a:latin typeface="Verdana" pitchFamily="34" charset="0"/>
              </a:rPr>
              <a:t>AFTER THE LONG, COLD WINTER, springtime comes. The</a:t>
            </a:r>
          </a:p>
          <a:p>
            <a:r>
              <a:rPr lang="en-US" sz="1100" dirty="0" smtClean="0">
                <a:latin typeface="Verdana" pitchFamily="34" charset="0"/>
              </a:rPr>
              <a:t>world leaps to life again. New flowers peek out of the</a:t>
            </a:r>
          </a:p>
          <a:p>
            <a:r>
              <a:rPr lang="en-US" sz="1100" dirty="0" smtClean="0">
                <a:latin typeface="Verdana" pitchFamily="34" charset="0"/>
              </a:rPr>
              <a:t>ground. Green buds burst forth on the trees. And skies</a:t>
            </a:r>
          </a:p>
          <a:p>
            <a:r>
              <a:rPr lang="en-US" sz="1100" dirty="0" smtClean="0">
                <a:latin typeface="Verdana" pitchFamily="34" charset="0"/>
              </a:rPr>
              <a:t>are full of birds flying home.</a:t>
            </a:r>
          </a:p>
          <a:p>
            <a:endParaRPr lang="en-US" sz="1100" dirty="0" smtClean="0">
              <a:latin typeface="Verdana" pitchFamily="34" charset="0"/>
            </a:endParaRPr>
          </a:p>
          <a:p>
            <a:r>
              <a:rPr lang="en-US" sz="1100" dirty="0" smtClean="0">
                <a:latin typeface="Verdana" pitchFamily="34" charset="0"/>
              </a:rPr>
              <a:t>All winter long, many birds stay in warm places. In the spring, they return home. Some must travel a long, long way to get back. The little bobolink flies five thousand miles!</a:t>
            </a:r>
          </a:p>
          <a:p>
            <a:endParaRPr lang="en-US" sz="1100" dirty="0" smtClean="0">
              <a:latin typeface="Verdana" pitchFamily="34" charset="0"/>
            </a:endParaRPr>
          </a:p>
          <a:p>
            <a:r>
              <a:rPr lang="en-US" sz="1100" dirty="0" smtClean="0">
                <a:latin typeface="Verdana" pitchFamily="34" charset="0"/>
              </a:rPr>
              <a:t>After their big trips, the birds don’t rest for long.  There is work to be done. Soon the mothers will lay their eggs. Baby birds will be born. Where will the babies live? They need safe, warm homes. And so the job of building nests must begin.</a:t>
            </a:r>
          </a:p>
          <a:p>
            <a:endParaRPr lang="en-US" sz="1100" dirty="0" smtClean="0">
              <a:latin typeface="Verdana" pitchFamily="34" charset="0"/>
            </a:endParaRPr>
          </a:p>
          <a:p>
            <a:r>
              <a:rPr lang="en-US" sz="1100" dirty="0" smtClean="0">
                <a:latin typeface="Verdana" pitchFamily="34" charset="0"/>
              </a:rPr>
              <a:t>Every bird makes a nest just like the one its parents made. How does it learn how? No one ever teaches it. It</a:t>
            </a:r>
          </a:p>
          <a:p>
            <a:r>
              <a:rPr lang="en-US" sz="1100" dirty="0" smtClean="0">
                <a:latin typeface="Verdana" pitchFamily="34" charset="0"/>
              </a:rPr>
              <a:t>just knows. Inside a bird’s brain is a deep knowing called instinct. By instinct, every bird knows just what to do.</a:t>
            </a:r>
          </a:p>
          <a:p>
            <a:endParaRPr lang="en-US" sz="1100" dirty="0" smtClean="0">
              <a:latin typeface="Verdana" pitchFamily="34" charset="0"/>
            </a:endParaRPr>
          </a:p>
          <a:p>
            <a:r>
              <a:rPr lang="en-US" sz="1100" dirty="0" smtClean="0">
                <a:latin typeface="Verdana" pitchFamily="34" charset="0"/>
              </a:rPr>
              <a:t>Birds build their nests in all kinds of different places:</a:t>
            </a:r>
          </a:p>
          <a:p>
            <a:r>
              <a:rPr lang="en-US" sz="1100" dirty="0" smtClean="0">
                <a:latin typeface="Verdana" pitchFamily="34" charset="0"/>
              </a:rPr>
              <a:t>in the trees, on the ground, under bridges, inside the lids</a:t>
            </a:r>
          </a:p>
          <a:p>
            <a:r>
              <a:rPr lang="en-US" sz="1100" dirty="0" smtClean="0">
                <a:latin typeface="Verdana" pitchFamily="34" charset="0"/>
              </a:rPr>
              <a:t>of old tin cans, on top of cliffs . . . even inside chimneys.</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3"/>
            </a:pPr>
            <a:r>
              <a:rPr lang="en-US" sz="1100" dirty="0" smtClean="0">
                <a:latin typeface="Verdana" pitchFamily="34" charset="0"/>
              </a:rPr>
              <a:t>Instinct is a deep knowing that birds have inside their brains. Because of instinct, every bird knows just what to do.  </a:t>
            </a:r>
            <a:r>
              <a:rPr lang="en-US" sz="1100" i="1" dirty="0" smtClean="0">
                <a:latin typeface="Verdana" pitchFamily="34" charset="0"/>
              </a:rPr>
              <a:t>Instinct means that birds . . .</a:t>
            </a:r>
          </a:p>
          <a:p>
            <a:pPr marL="228600" indent="-228600">
              <a:buFont typeface="+mj-lt"/>
              <a:buAutoNum type="arabicPeriod" startAt="3"/>
            </a:pPr>
            <a:endParaRPr lang="en-US" sz="1100" i="1" dirty="0" smtClean="0">
              <a:latin typeface="Verdana" pitchFamily="34" charset="0"/>
            </a:endParaRPr>
          </a:p>
          <a:p>
            <a:pPr marL="685800" lvl="1" indent="-228600">
              <a:buFont typeface="+mj-lt"/>
              <a:buAutoNum type="alphaUcPeriod"/>
            </a:pPr>
            <a:r>
              <a:rPr lang="en-US" sz="1100" dirty="0" smtClean="0">
                <a:latin typeface="Verdana" pitchFamily="34" charset="0"/>
              </a:rPr>
              <a:t>can be taught to talk if trained when they are babies.</a:t>
            </a:r>
          </a:p>
          <a:p>
            <a:pPr marL="685800" lvl="1" indent="-228600">
              <a:buFont typeface="+mj-lt"/>
              <a:buAutoNum type="alphaUcPeriod"/>
            </a:pPr>
            <a:r>
              <a:rPr lang="en-US" sz="1100" dirty="0" smtClean="0">
                <a:latin typeface="Verdana" pitchFamily="34" charset="0"/>
              </a:rPr>
              <a:t>will know they don’t have to worry about cats in the yard anymore.</a:t>
            </a:r>
          </a:p>
          <a:p>
            <a:pPr marL="685800" lvl="1" indent="-228600">
              <a:buFont typeface="+mj-lt"/>
              <a:buAutoNum type="alphaUcPeriod"/>
            </a:pPr>
            <a:r>
              <a:rPr lang="en-US" sz="1100" dirty="0" smtClean="0">
                <a:latin typeface="Verdana" pitchFamily="34" charset="0"/>
              </a:rPr>
              <a:t>will know it is silly to fly 5,000 miles before winter.</a:t>
            </a:r>
          </a:p>
          <a:p>
            <a:pPr marL="685800" lvl="1" indent="-228600">
              <a:buFont typeface="+mj-lt"/>
              <a:buAutoNum type="alphaUcPeriod"/>
            </a:pPr>
            <a:r>
              <a:rPr lang="en-US" sz="1100" dirty="0" smtClean="0">
                <a:latin typeface="Verdana" pitchFamily="34" charset="0"/>
              </a:rPr>
              <a:t>are born knowing certain things.</a:t>
            </a:r>
            <a:endParaRPr lang="en-US" sz="11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a:latin typeface="Verdana" pitchFamily="34" charset="0"/>
              </a:rPr>
              <a:t>Page 10</a:t>
            </a: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6" name="Rectangle 5"/>
          <p:cNvSpPr/>
          <p:nvPr/>
        </p:nvSpPr>
        <p:spPr>
          <a:xfrm>
            <a:off x="5334000" y="457200"/>
            <a:ext cx="4495800" cy="3231654"/>
          </a:xfrm>
          <a:prstGeom prst="rect">
            <a:avLst/>
          </a:prstGeom>
        </p:spPr>
        <p:txBody>
          <a:bodyPr wrap="square">
            <a:spAutoFit/>
          </a:bodyPr>
          <a:lstStyle/>
          <a:p>
            <a:pPr marL="228600" indent="-228600"/>
            <a:endParaRPr lang="en-US" sz="1200" dirty="0" smtClean="0">
              <a:latin typeface="Verdana" pitchFamily="34" charset="0"/>
            </a:endParaRPr>
          </a:p>
          <a:p>
            <a:pPr marL="228600" indent="-228600">
              <a:buFont typeface="+mj-lt"/>
              <a:buAutoNum type="arabicPeriod" startAt="9"/>
            </a:pPr>
            <a:r>
              <a:rPr lang="en-US" sz="1200" dirty="0" smtClean="0">
                <a:latin typeface="Verdana" pitchFamily="34" charset="0"/>
              </a:rPr>
              <a:t>What is the best phrase to go in the blank?  A seahorse has </a:t>
            </a:r>
            <a:r>
              <a:rPr lang="en-US" sz="1200" i="1" u="sng" dirty="0" smtClean="0">
                <a:latin typeface="Verdana" pitchFamily="34" charset="0"/>
              </a:rPr>
              <a:t>armor</a:t>
            </a:r>
            <a:r>
              <a:rPr lang="en-US" sz="1200" i="1" dirty="0" smtClean="0">
                <a:latin typeface="Verdana" pitchFamily="34" charset="0"/>
              </a:rPr>
              <a:t> </a:t>
            </a:r>
            <a:r>
              <a:rPr lang="en-US" sz="1200" dirty="0" smtClean="0">
                <a:latin typeface="Verdana" pitchFamily="34" charset="0"/>
              </a:rPr>
              <a:t>to keep__________.</a:t>
            </a:r>
          </a:p>
          <a:p>
            <a:pPr marL="228600" indent="-228600"/>
            <a:endParaRPr lang="en-US" sz="1200" dirty="0" smtClean="0">
              <a:latin typeface="Verdana" pitchFamily="34" charset="0"/>
            </a:endParaRPr>
          </a:p>
          <a:p>
            <a:pPr marL="685800" lvl="1" indent="-228600">
              <a:buAutoNum type="alphaUcPeriod"/>
            </a:pPr>
            <a:r>
              <a:rPr lang="en-US" sz="1200" dirty="0" smtClean="0">
                <a:latin typeface="Verdana" pitchFamily="34" charset="0"/>
              </a:rPr>
              <a:t>it’s head shaped like a horse.</a:t>
            </a:r>
          </a:p>
          <a:p>
            <a:pPr marL="685800" lvl="1" indent="-228600">
              <a:buAutoNum type="alphaUcPeriod"/>
            </a:pPr>
            <a:r>
              <a:rPr lang="en-US" sz="1200" dirty="0" smtClean="0">
                <a:latin typeface="Verdana" pitchFamily="34" charset="0"/>
              </a:rPr>
              <a:t>it warm and cool and protect it.</a:t>
            </a:r>
          </a:p>
          <a:p>
            <a:pPr marL="685800" lvl="1" indent="-228600">
              <a:buAutoNum type="alphaUcPeriod"/>
            </a:pPr>
            <a:r>
              <a:rPr lang="en-US" sz="1200" dirty="0" smtClean="0">
                <a:latin typeface="Verdana" pitchFamily="34" charset="0"/>
              </a:rPr>
              <a:t>it swimming.</a:t>
            </a:r>
          </a:p>
          <a:p>
            <a:pPr marL="685800" lvl="1" indent="-228600">
              <a:buAutoNum type="alphaUcPeriod"/>
            </a:pPr>
            <a:r>
              <a:rPr lang="en-US" sz="1200" dirty="0" smtClean="0">
                <a:latin typeface="Verdana" pitchFamily="34" charset="0"/>
              </a:rPr>
              <a:t>the seahorse growing.</a:t>
            </a:r>
          </a:p>
          <a:p>
            <a:pPr marL="228600" indent="-228600">
              <a:buAutoNum type="alphaUcPeriod"/>
            </a:pPr>
            <a:endParaRPr lang="en-US" sz="1200" dirty="0" smtClean="0">
              <a:latin typeface="Verdana" pitchFamily="34" charset="0"/>
            </a:endParaRPr>
          </a:p>
          <a:p>
            <a:pPr marL="228600" indent="-228600"/>
            <a:endParaRPr lang="en-US" sz="1200" dirty="0" smtClean="0">
              <a:latin typeface="Verdana" pitchFamily="34" charset="0"/>
            </a:endParaRPr>
          </a:p>
          <a:p>
            <a:pPr marL="228600" indent="-228600">
              <a:buFont typeface="+mj-lt"/>
              <a:buAutoNum type="arabicPeriod" startAt="10"/>
            </a:pPr>
            <a:r>
              <a:rPr lang="en-US" sz="1200" dirty="0" smtClean="0">
                <a:latin typeface="Verdana" pitchFamily="34" charset="0"/>
              </a:rPr>
              <a:t>A seahorse has a natural </a:t>
            </a:r>
            <a:r>
              <a:rPr lang="en-US" sz="1200" i="1" u="sng" dirty="0" smtClean="0">
                <a:latin typeface="Verdana" pitchFamily="34" charset="0"/>
              </a:rPr>
              <a:t>habitat.</a:t>
            </a:r>
            <a:r>
              <a:rPr lang="en-US" sz="1200" i="1" dirty="0" smtClean="0">
                <a:latin typeface="Verdana" pitchFamily="34" charset="0"/>
              </a:rPr>
              <a:t>  </a:t>
            </a:r>
            <a:r>
              <a:rPr lang="en-US" sz="1200" dirty="0" smtClean="0">
                <a:latin typeface="Verdana" pitchFamily="34" charset="0"/>
              </a:rPr>
              <a:t>The best definition for </a:t>
            </a:r>
            <a:r>
              <a:rPr lang="en-US" sz="1200" i="1" u="sng" dirty="0" smtClean="0">
                <a:latin typeface="Verdana" pitchFamily="34" charset="0"/>
              </a:rPr>
              <a:t>habitat</a:t>
            </a:r>
            <a:r>
              <a:rPr lang="en-US" sz="1200" dirty="0" smtClean="0">
                <a:latin typeface="Verdana" pitchFamily="34" charset="0"/>
              </a:rPr>
              <a:t> in this passage is.</a:t>
            </a:r>
          </a:p>
          <a:p>
            <a:pPr marL="228600" indent="-228600"/>
            <a:endParaRPr lang="en-US" sz="1200" dirty="0" smtClean="0">
              <a:latin typeface="Verdana" pitchFamily="34" charset="0"/>
            </a:endParaRPr>
          </a:p>
          <a:p>
            <a:pPr marL="685800" lvl="1" indent="-228600">
              <a:buAutoNum type="alphaUcPeriod"/>
            </a:pPr>
            <a:r>
              <a:rPr lang="en-US" sz="1200" dirty="0" smtClean="0">
                <a:latin typeface="Verdana" pitchFamily="34" charset="0"/>
              </a:rPr>
              <a:t>where seahorses live</a:t>
            </a:r>
          </a:p>
          <a:p>
            <a:pPr marL="685800" lvl="1" indent="-228600">
              <a:buAutoNum type="alphaUcPeriod"/>
            </a:pPr>
            <a:r>
              <a:rPr lang="en-US" sz="1200" dirty="0" smtClean="0">
                <a:latin typeface="Verdana" pitchFamily="34" charset="0"/>
              </a:rPr>
              <a:t>the size of a seahorse</a:t>
            </a:r>
          </a:p>
          <a:p>
            <a:pPr marL="685800" lvl="1" indent="-228600">
              <a:buAutoNum type="alphaUcPeriod"/>
            </a:pPr>
            <a:r>
              <a:rPr lang="en-US" sz="1200" dirty="0" smtClean="0">
                <a:latin typeface="Verdana" pitchFamily="34" charset="0"/>
              </a:rPr>
              <a:t>where seahorses are different colors</a:t>
            </a:r>
          </a:p>
          <a:p>
            <a:pPr marL="685800" lvl="1" indent="-228600">
              <a:buAutoNum type="alphaUcPeriod"/>
            </a:pPr>
            <a:r>
              <a:rPr lang="en-US" sz="1200" dirty="0" smtClean="0">
                <a:latin typeface="Verdana" pitchFamily="34" charset="0"/>
              </a:rPr>
              <a:t>how seahorses survive</a:t>
            </a:r>
            <a:endParaRPr lang="en-US" sz="1200" dirty="0">
              <a:latin typeface="Verdana" pitchFamily="34" charset="0"/>
            </a:endParaRPr>
          </a:p>
        </p:txBody>
      </p:sp>
      <p:sp>
        <p:nvSpPr>
          <p:cNvPr id="7" name="Rectangle 6"/>
          <p:cNvSpPr/>
          <p:nvPr/>
        </p:nvSpPr>
        <p:spPr>
          <a:xfrm>
            <a:off x="228600" y="304800"/>
            <a:ext cx="4572000" cy="6555641"/>
          </a:xfrm>
          <a:prstGeom prst="rect">
            <a:avLst/>
          </a:prstGeom>
        </p:spPr>
        <p:txBody>
          <a:bodyPr wrap="square">
            <a:spAutoFit/>
          </a:bodyPr>
          <a:lstStyle/>
          <a:p>
            <a:r>
              <a:rPr lang="en-US" sz="1200" b="1" u="sng" dirty="0" smtClean="0">
                <a:latin typeface="Verdana" pitchFamily="34" charset="0"/>
              </a:rPr>
              <a:t>SMOKEY BEAR</a:t>
            </a:r>
          </a:p>
          <a:p>
            <a:r>
              <a:rPr lang="en-US" sz="1200" i="1" dirty="0" smtClean="0">
                <a:latin typeface="Verdana" pitchFamily="34" charset="0"/>
              </a:rPr>
              <a:t>by the Wisconsin Department of Public Instruction</a:t>
            </a:r>
            <a:endParaRPr lang="en-US" sz="1200" b="1" i="1" u="sng" dirty="0" smtClean="0">
              <a:latin typeface="Verdana" pitchFamily="34" charset="0"/>
            </a:endParaRPr>
          </a:p>
          <a:p>
            <a:r>
              <a:rPr lang="en-US" sz="1200" i="1" dirty="0" smtClean="0">
                <a:latin typeface="Verdana" pitchFamily="34" charset="0"/>
              </a:rPr>
              <a:t>by Jean Craighead George.</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The worst fire in the history of Lincoln National Forest, New Mexico, raged for weeks in 1950. When the flames were out, when the thunder and crackle of blazing trees had died down, a badly burned bear cub was found clinging to a tree. A weary firefighter snapped his</a:t>
            </a:r>
          </a:p>
          <a:p>
            <a:r>
              <a:rPr lang="en-US" sz="1200" dirty="0" smtClean="0">
                <a:latin typeface="Verdana" pitchFamily="34" charset="0"/>
              </a:rPr>
              <a:t>picture, then rescued the hurting and bewildered cub.</a:t>
            </a:r>
          </a:p>
          <a:p>
            <a:endParaRPr lang="en-US" sz="1200" dirty="0" smtClean="0">
              <a:latin typeface="Verdana" pitchFamily="34" charset="0"/>
            </a:endParaRPr>
          </a:p>
          <a:p>
            <a:r>
              <a:rPr lang="en-US" sz="1200" dirty="0" smtClean="0">
                <a:latin typeface="Verdana" pitchFamily="34" charset="0"/>
              </a:rPr>
              <a:t>The rangers named him Smokey after the familiar poster character Smokey Bear, a cartoon bear in a ranger’s hat and blue jeans holding a shovel. He had been created in 1944 by the U.S. Forest Service to publicize a campaign to prevent forest fires. </a:t>
            </a:r>
          </a:p>
          <a:p>
            <a:endParaRPr lang="en-US" sz="1200" dirty="0" smtClean="0">
              <a:latin typeface="Verdana" pitchFamily="34" charset="0"/>
            </a:endParaRPr>
          </a:p>
          <a:p>
            <a:r>
              <a:rPr lang="en-US" sz="1200" dirty="0" smtClean="0">
                <a:latin typeface="Verdana" pitchFamily="34" charset="0"/>
              </a:rPr>
              <a:t>Posters of the cartoon bear read “Only You Can Prevent Forest Fires!” and were tacked up in every national forest and park as well as in public buildings.</a:t>
            </a:r>
          </a:p>
          <a:p>
            <a:endParaRPr lang="en-US" sz="1200" dirty="0" smtClean="0">
              <a:latin typeface="Verdana" pitchFamily="34" charset="0"/>
            </a:endParaRPr>
          </a:p>
          <a:p>
            <a:r>
              <a:rPr lang="en-US" sz="1200" dirty="0" smtClean="0">
                <a:latin typeface="Verdana" pitchFamily="34" charset="0"/>
              </a:rPr>
              <a:t>“Then the real Smokey came along. The rangers nursed him back to health and sent him to the National Zoo in Washington, D.C. Photographs of the badly burned cub, his playful recovery, and his life in Washington sent the popularity of the cartoon Smokey Bear </a:t>
            </a:r>
            <a:r>
              <a:rPr lang="en-US" sz="1200" i="1" u="sng" dirty="0" smtClean="0">
                <a:latin typeface="Verdana" pitchFamily="34" charset="0"/>
              </a:rPr>
              <a:t>skyrocketing.</a:t>
            </a:r>
          </a:p>
          <a:p>
            <a:endParaRPr lang="en-US" sz="1200" dirty="0" smtClean="0">
              <a:latin typeface="Verdana" pitchFamily="34" charset="0"/>
            </a:endParaRPr>
          </a:p>
          <a:p>
            <a:r>
              <a:rPr lang="en-US" sz="1200" dirty="0" smtClean="0">
                <a:latin typeface="Verdana" pitchFamily="34" charset="0"/>
              </a:rPr>
              <a:t>With all the publicity, the living Smokey Bear became one of the most popular animals at the National Zoo. Thousands of visitors dropped by to see the black bear who limped on one leg and still bore scars from the fire that some careless camper or smoker had started. </a:t>
            </a:r>
          </a:p>
          <a:p>
            <a:endParaRPr lang="en-US" sz="1200" dirty="0" smtClean="0">
              <a:latin typeface="Verdana" pitchFamily="34" charset="0"/>
            </a:endParaRPr>
          </a:p>
          <a:p>
            <a:endParaRPr lang="en-US" sz="1200" dirty="0" smtClean="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8991600" y="7416800"/>
            <a:ext cx="609600" cy="298450"/>
          </a:xfrm>
          <a:prstGeom prst="rect">
            <a:avLst/>
          </a:prstGeom>
          <a:noFill/>
          <a:ln w="9525">
            <a:noFill/>
            <a:miter lim="800000"/>
            <a:headEnd/>
            <a:tailEnd/>
          </a:ln>
        </p:spPr>
        <p:txBody>
          <a:bodyPr/>
          <a:lstStyle/>
          <a:p>
            <a:pPr algn="r" defTabSz="1019175"/>
            <a:r>
              <a:rPr lang="en-US" sz="700">
                <a:latin typeface="Verdana" pitchFamily="34" charset="0"/>
              </a:rPr>
              <a:t>Page 6</a:t>
            </a:r>
          </a:p>
        </p:txBody>
      </p:sp>
      <p:sp>
        <p:nvSpPr>
          <p:cNvPr id="16386" name="Text Box 3"/>
          <p:cNvSpPr txBox="1">
            <a:spLocks noChangeArrowheads="1"/>
          </p:cNvSpPr>
          <p:nvPr/>
        </p:nvSpPr>
        <p:spPr bwMode="auto">
          <a:xfrm>
            <a:off x="4114800" y="7407275"/>
            <a:ext cx="609600" cy="285750"/>
          </a:xfrm>
          <a:prstGeom prst="rect">
            <a:avLst/>
          </a:prstGeom>
          <a:noFill/>
          <a:ln w="9525">
            <a:noFill/>
            <a:miter lim="800000"/>
            <a:headEnd/>
            <a:tailEnd/>
          </a:ln>
        </p:spPr>
        <p:txBody>
          <a:bodyPr/>
          <a:lstStyle/>
          <a:p>
            <a:pPr algn="r" defTabSz="1019175"/>
            <a:r>
              <a:rPr lang="en-US" sz="700">
                <a:latin typeface="Verdana" pitchFamily="34" charset="0"/>
              </a:rPr>
              <a:t>Page 9</a:t>
            </a:r>
          </a:p>
        </p:txBody>
      </p:sp>
      <p:sp>
        <p:nvSpPr>
          <p:cNvPr id="6" name="Rectangle 5"/>
          <p:cNvSpPr/>
          <p:nvPr/>
        </p:nvSpPr>
        <p:spPr>
          <a:xfrm>
            <a:off x="228600" y="304800"/>
            <a:ext cx="4343400" cy="6553200"/>
          </a:xfrm>
          <a:prstGeom prst="rect">
            <a:avLst/>
          </a:prstGeom>
        </p:spPr>
        <p:txBody>
          <a:bodyPr wrap="square">
            <a:spAutoFit/>
          </a:bodyPr>
          <a:lstStyle/>
          <a:p>
            <a:r>
              <a:rPr lang="en-US" sz="1200" b="1" u="sng" dirty="0" smtClean="0">
                <a:latin typeface="Verdana" pitchFamily="34" charset="0"/>
              </a:rPr>
              <a:t>Camouflage</a:t>
            </a:r>
          </a:p>
          <a:p>
            <a:endParaRPr lang="en-US" sz="1200" b="1" u="sng" dirty="0" smtClean="0">
              <a:latin typeface="Verdana" pitchFamily="34" charset="0"/>
            </a:endParaRPr>
          </a:p>
          <a:p>
            <a:r>
              <a:rPr lang="en-US" sz="1200" dirty="0" smtClean="0">
                <a:latin typeface="Verdana" pitchFamily="34" charset="0"/>
              </a:rPr>
              <a:t>Are seahorses colored brown, black, gray or white like real horses?  Seahorses come in lots of different colors. </a:t>
            </a:r>
          </a:p>
          <a:p>
            <a:endParaRPr lang="en-US" sz="1200" dirty="0" smtClean="0">
              <a:latin typeface="Verdana" pitchFamily="34" charset="0"/>
            </a:endParaRPr>
          </a:p>
          <a:p>
            <a:r>
              <a:rPr lang="en-US" sz="1200" dirty="0" smtClean="0">
                <a:latin typeface="Verdana" pitchFamily="34" charset="0"/>
              </a:rPr>
              <a:t>They can be white, yellow, red, brown, black, gray, spotted or striped. Seahorses can even change color in the blink of an eye! They can change color to match the background. </a:t>
            </a:r>
          </a:p>
          <a:p>
            <a:endParaRPr lang="en-US" sz="1200" dirty="0" smtClean="0">
              <a:latin typeface="Verdana" pitchFamily="34" charset="0"/>
            </a:endParaRPr>
          </a:p>
          <a:p>
            <a:r>
              <a:rPr lang="en-US" sz="1200" dirty="0" smtClean="0">
                <a:latin typeface="Verdana" pitchFamily="34" charset="0"/>
              </a:rPr>
              <a:t>They use </a:t>
            </a:r>
            <a:r>
              <a:rPr lang="en-US" sz="1200" i="1" u="sng" dirty="0" smtClean="0">
                <a:latin typeface="Verdana" pitchFamily="34" charset="0"/>
              </a:rPr>
              <a:t>camouflage</a:t>
            </a:r>
            <a:r>
              <a:rPr lang="en-US" sz="1200" b="1" dirty="0" smtClean="0">
                <a:latin typeface="Verdana" pitchFamily="34" charset="0"/>
              </a:rPr>
              <a:t> </a:t>
            </a:r>
            <a:r>
              <a:rPr lang="en-US" sz="1200" dirty="0" smtClean="0">
                <a:latin typeface="Verdana" pitchFamily="34" charset="0"/>
              </a:rPr>
              <a:t>to hide from their enemies</a:t>
            </a:r>
            <a:r>
              <a:rPr lang="en-US" sz="1200" b="1" dirty="0" smtClean="0">
                <a:latin typeface="Verdana" pitchFamily="34" charset="0"/>
              </a:rPr>
              <a:t>. </a:t>
            </a:r>
            <a:r>
              <a:rPr lang="en-US" sz="1200" dirty="0" smtClean="0">
                <a:latin typeface="Verdana" pitchFamily="34" charset="0"/>
              </a:rPr>
              <a:t>This is one of the ways they survive.  Otherwise, a seahorse might become a tasty snack for larger fish, birds, crabs or sea turtles.</a:t>
            </a:r>
          </a:p>
          <a:p>
            <a:endParaRPr lang="en-US" sz="1200" dirty="0" smtClean="0">
              <a:latin typeface="Verdana" pitchFamily="34" charset="0"/>
            </a:endParaRPr>
          </a:p>
          <a:p>
            <a:endParaRPr lang="en-US" sz="1200" dirty="0" smtClean="0">
              <a:latin typeface="Verdana" pitchFamily="34" charset="0"/>
            </a:endParaRPr>
          </a:p>
          <a:p>
            <a:endParaRPr lang="en-US" sz="1200" dirty="0" smtClean="0"/>
          </a:p>
          <a:p>
            <a:pPr marL="228600" indent="-228600">
              <a:buFont typeface="+mj-lt"/>
              <a:buAutoNum type="arabicPeriod" startAt="7"/>
            </a:pPr>
            <a:r>
              <a:rPr lang="en-US" sz="1200" dirty="0" smtClean="0">
                <a:latin typeface="Verdana" pitchFamily="34" charset="0"/>
              </a:rPr>
              <a:t>What does the word </a:t>
            </a:r>
            <a:r>
              <a:rPr lang="en-US" sz="1200" i="1" u="sng" dirty="0" smtClean="0">
                <a:latin typeface="Verdana" pitchFamily="34" charset="0"/>
              </a:rPr>
              <a:t>tropical</a:t>
            </a:r>
            <a:r>
              <a:rPr lang="en-US" sz="1200" i="1" dirty="0" smtClean="0">
                <a:latin typeface="Verdana" pitchFamily="34" charset="0"/>
              </a:rPr>
              <a:t> </a:t>
            </a:r>
            <a:r>
              <a:rPr lang="en-US" sz="1200" dirty="0" smtClean="0">
                <a:latin typeface="Verdana" pitchFamily="34" charset="0"/>
              </a:rPr>
              <a:t>mean in the passage?</a:t>
            </a:r>
          </a:p>
          <a:p>
            <a:pPr marL="228600" indent="-228600">
              <a:buFont typeface="+mj-lt"/>
              <a:buAutoNum type="arabicPeriod" startAt="7"/>
            </a:pPr>
            <a:endParaRPr lang="en-US" sz="1200" dirty="0" smtClean="0">
              <a:latin typeface="Verdana" pitchFamily="34" charset="0"/>
            </a:endParaRPr>
          </a:p>
          <a:p>
            <a:pPr marL="685800" lvl="1" indent="-228600">
              <a:buFont typeface="+mj-lt"/>
              <a:buAutoNum type="alphaUcPeriod"/>
            </a:pPr>
            <a:r>
              <a:rPr lang="en-US" sz="1200" dirty="0" smtClean="0">
                <a:latin typeface="Verdana" pitchFamily="34" charset="0"/>
              </a:rPr>
              <a:t>a place that is very hot and often damp</a:t>
            </a:r>
          </a:p>
          <a:p>
            <a:pPr marL="685800" lvl="1" indent="-228600">
              <a:buFont typeface="+mj-lt"/>
              <a:buAutoNum type="alphaUcPeriod"/>
            </a:pPr>
            <a:r>
              <a:rPr lang="en-US" sz="1200" dirty="0" smtClean="0">
                <a:latin typeface="Verdana" pitchFamily="34" charset="0"/>
              </a:rPr>
              <a:t>a place that gets cold during parts of the year</a:t>
            </a:r>
          </a:p>
          <a:p>
            <a:pPr marL="685800" lvl="1" indent="-228600">
              <a:buFont typeface="+mj-lt"/>
              <a:buAutoNum type="alphaUcPeriod"/>
            </a:pPr>
            <a:r>
              <a:rPr lang="en-US" sz="1200" dirty="0" smtClean="0">
                <a:latin typeface="Verdana" pitchFamily="34" charset="0"/>
              </a:rPr>
              <a:t>a place off the coast of Alaska where seahorses breed</a:t>
            </a:r>
          </a:p>
          <a:p>
            <a:pPr marL="685800" lvl="1" indent="-228600">
              <a:buFont typeface="+mj-lt"/>
              <a:buAutoNum type="alphaUcPeriod"/>
            </a:pPr>
            <a:r>
              <a:rPr lang="en-US" sz="1200" dirty="0" smtClean="0">
                <a:latin typeface="Verdana" pitchFamily="34" charset="0"/>
              </a:rPr>
              <a:t>A place in Canada near the Atlantic Ocean</a:t>
            </a:r>
          </a:p>
          <a:p>
            <a:endParaRPr lang="en-US" sz="1200" dirty="0" smtClean="0">
              <a:latin typeface="Verdana" pitchFamily="34" charset="0"/>
            </a:endParaRPr>
          </a:p>
          <a:p>
            <a:pPr marL="228600" indent="-228600">
              <a:buFont typeface="+mj-lt"/>
              <a:buAutoNum type="arabicPeriod" startAt="8"/>
            </a:pPr>
            <a:r>
              <a:rPr lang="en-US" sz="1200" dirty="0" smtClean="0">
                <a:latin typeface="Verdana" pitchFamily="34" charset="0"/>
              </a:rPr>
              <a:t>Seahorses can </a:t>
            </a:r>
            <a:r>
              <a:rPr lang="en-US" sz="1200" i="1" u="sng" dirty="0" smtClean="0">
                <a:latin typeface="Verdana" pitchFamily="34" charset="0"/>
              </a:rPr>
              <a:t>camouflage</a:t>
            </a:r>
            <a:r>
              <a:rPr lang="en-US" sz="1200" dirty="0" smtClean="0">
                <a:latin typeface="Verdana" pitchFamily="34" charset="0"/>
              </a:rPr>
              <a:t> themselves.   What does </a:t>
            </a:r>
            <a:r>
              <a:rPr lang="en-US" sz="1200" i="1" u="sng" dirty="0" smtClean="0">
                <a:latin typeface="Verdana" pitchFamily="34" charset="0"/>
              </a:rPr>
              <a:t>camouflage</a:t>
            </a:r>
            <a:r>
              <a:rPr lang="en-US" sz="1200" i="1" dirty="0" smtClean="0">
                <a:latin typeface="Verdana" pitchFamily="34" charset="0"/>
              </a:rPr>
              <a:t> </a:t>
            </a:r>
            <a:r>
              <a:rPr lang="en-US" sz="1200" dirty="0" smtClean="0">
                <a:latin typeface="Verdana" pitchFamily="34" charset="0"/>
              </a:rPr>
              <a:t>mean in the passage?</a:t>
            </a:r>
          </a:p>
          <a:p>
            <a:pPr marL="228600" indent="-228600">
              <a:buFont typeface="+mj-lt"/>
              <a:buAutoNum type="arabicPeriod" startAt="8"/>
            </a:pPr>
            <a:endParaRPr lang="en-US" sz="1200" dirty="0" smtClean="0">
              <a:latin typeface="Verdana" pitchFamily="34" charset="0"/>
            </a:endParaRPr>
          </a:p>
          <a:p>
            <a:pPr marL="685800" lvl="1" indent="-228600">
              <a:buAutoNum type="alphaUcPeriod"/>
            </a:pPr>
            <a:r>
              <a:rPr lang="en-US" sz="1200" dirty="0" smtClean="0">
                <a:latin typeface="Verdana" pitchFamily="34" charset="0"/>
              </a:rPr>
              <a:t>surviving</a:t>
            </a:r>
          </a:p>
          <a:p>
            <a:pPr marL="685800" lvl="1" indent="-228600">
              <a:buAutoNum type="alphaUcPeriod"/>
            </a:pPr>
            <a:r>
              <a:rPr lang="en-US" sz="1200" dirty="0" smtClean="0">
                <a:latin typeface="Verdana" pitchFamily="34" charset="0"/>
              </a:rPr>
              <a:t>look like real horses</a:t>
            </a:r>
          </a:p>
          <a:p>
            <a:pPr marL="685800" lvl="1" indent="-228600">
              <a:buAutoNum type="alphaUcPeriod"/>
            </a:pPr>
            <a:r>
              <a:rPr lang="en-US" sz="1200" dirty="0" smtClean="0">
                <a:latin typeface="Verdana" pitchFamily="34" charset="0"/>
              </a:rPr>
              <a:t>hide from their enemies</a:t>
            </a:r>
          </a:p>
          <a:p>
            <a:pPr marL="685800" lvl="1" indent="-228600">
              <a:buAutoNum type="alphaUcPeriod"/>
            </a:pPr>
            <a:r>
              <a:rPr lang="en-US" sz="1200" dirty="0" smtClean="0">
                <a:latin typeface="Verdana" pitchFamily="34" charset="0"/>
              </a:rPr>
              <a:t>live in the ocean</a:t>
            </a:r>
          </a:p>
        </p:txBody>
      </p:sp>
      <p:sp>
        <p:nvSpPr>
          <p:cNvPr id="7" name="Rectangle 6"/>
          <p:cNvSpPr/>
          <p:nvPr/>
        </p:nvSpPr>
        <p:spPr>
          <a:xfrm>
            <a:off x="5410200" y="304800"/>
            <a:ext cx="4343400" cy="6186309"/>
          </a:xfrm>
          <a:prstGeom prst="rect">
            <a:avLst/>
          </a:prstGeom>
        </p:spPr>
        <p:txBody>
          <a:bodyPr wrap="square">
            <a:spAutoFit/>
          </a:bodyPr>
          <a:lstStyle/>
          <a:p>
            <a:r>
              <a:rPr lang="en-US" sz="1200" dirty="0" smtClean="0">
                <a:latin typeface="Verdana" pitchFamily="34" charset="0"/>
              </a:rPr>
              <a:t>Smokey’s misfortune became the best reason for preventing forest fires. He even made public  appearances. Eventually he had his own Smokey Bear fan club. Membership was In the many thousands. </a:t>
            </a:r>
          </a:p>
          <a:p>
            <a:endParaRPr lang="en-US" sz="1200" dirty="0" smtClean="0">
              <a:latin typeface="Verdana" pitchFamily="34" charset="0"/>
            </a:endParaRPr>
          </a:p>
          <a:p>
            <a:r>
              <a:rPr lang="en-US" sz="1200" dirty="0" smtClean="0">
                <a:latin typeface="Verdana" pitchFamily="34" charset="0"/>
              </a:rPr>
              <a:t>Children who signed up to be Junior Forest Rangers received not only a Ranger kit but an official-looking badge and pictures of the real and the cartoon </a:t>
            </a:r>
            <a:r>
              <a:rPr lang="en-US" sz="1200" dirty="0" err="1" smtClean="0">
                <a:latin typeface="Verdana" pitchFamily="34" charset="0"/>
              </a:rPr>
              <a:t>Smokeys</a:t>
            </a:r>
            <a:r>
              <a:rPr lang="en-US" sz="1200" dirty="0" smtClean="0">
                <a:latin typeface="Verdana" pitchFamily="34" charset="0"/>
              </a:rPr>
              <a:t>.</a:t>
            </a:r>
          </a:p>
          <a:p>
            <a:endParaRPr lang="en-US" sz="1200" dirty="0" smtClean="0">
              <a:latin typeface="Verdana" pitchFamily="34" charset="0"/>
            </a:endParaRPr>
          </a:p>
          <a:p>
            <a:r>
              <a:rPr lang="en-US" sz="1200" dirty="0" smtClean="0">
                <a:latin typeface="Verdana" pitchFamily="34" charset="0"/>
              </a:rPr>
              <a:t>In May 1975, when he was twenty-five years old (which is equal to seventy in human years), the National Zoo and the Forest Service retired Smokey in an impressive ceremony. At the same time, they introduced Smokey Junior, an orphan of another fire in Lincoln National Forest. Smokey Senior died a year later. </a:t>
            </a:r>
          </a:p>
          <a:p>
            <a:endParaRPr lang="en-US" sz="1200" dirty="0" smtClean="0">
              <a:latin typeface="Verdana" pitchFamily="34" charset="0"/>
            </a:endParaRPr>
          </a:p>
          <a:p>
            <a:r>
              <a:rPr lang="en-US" sz="1200" dirty="0" smtClean="0">
                <a:latin typeface="Verdana" pitchFamily="34" charset="0"/>
              </a:rPr>
              <a:t>His remains were buried at the Smokey Bear Historical Park in Lincoln National Forest, and today his message lives on: “Only You Can Prevent Forest Fires!”</a:t>
            </a:r>
            <a:r>
              <a:rPr lang="en-US" sz="1200" b="1" dirty="0" smtClean="0">
                <a:latin typeface="Verdana" pitchFamily="34" charset="0"/>
              </a:rPr>
              <a:t> </a:t>
            </a:r>
          </a:p>
          <a:p>
            <a:endParaRPr lang="en-US" sz="1200" b="1" dirty="0" smtClean="0">
              <a:latin typeface="Verdana" pitchFamily="34" charset="0"/>
            </a:endParaRPr>
          </a:p>
          <a:p>
            <a:endParaRPr lang="en-US" sz="1200" b="1" dirty="0" smtClean="0">
              <a:latin typeface="Verdana" pitchFamily="34" charset="0"/>
            </a:endParaRPr>
          </a:p>
          <a:p>
            <a:pPr marL="228600" indent="-228600">
              <a:buFont typeface="+mj-lt"/>
              <a:buAutoNum type="arabicPeriod" startAt="4"/>
            </a:pPr>
            <a:r>
              <a:rPr lang="en-US" sz="1200" dirty="0" smtClean="0">
                <a:latin typeface="Verdana" pitchFamily="34" charset="0"/>
              </a:rPr>
              <a:t>What does the word </a:t>
            </a:r>
            <a:r>
              <a:rPr lang="en-US" sz="1200" u="sng" dirty="0" smtClean="0">
                <a:latin typeface="Verdana" pitchFamily="34" charset="0"/>
              </a:rPr>
              <a:t>skyrocketing </a:t>
            </a:r>
            <a:r>
              <a:rPr lang="en-US" sz="1200" dirty="0" smtClean="0">
                <a:latin typeface="Verdana" pitchFamily="34" charset="0"/>
              </a:rPr>
              <a:t> mean about the popularity of the cartoon bear in this passage?</a:t>
            </a:r>
          </a:p>
          <a:p>
            <a:pPr marL="685800" lvl="1" indent="-228600">
              <a:buFont typeface="+mj-lt"/>
              <a:buAutoNum type="alphaUcPeriod"/>
            </a:pPr>
            <a:r>
              <a:rPr lang="en-US" sz="1200" dirty="0" smtClean="0">
                <a:latin typeface="Verdana" pitchFamily="34" charset="0"/>
              </a:rPr>
              <a:t>was clear</a:t>
            </a:r>
          </a:p>
          <a:p>
            <a:pPr marL="685800" lvl="1" indent="-228600">
              <a:buFont typeface="+mj-lt"/>
              <a:buAutoNum type="alphaUcPeriod"/>
            </a:pPr>
            <a:r>
              <a:rPr lang="en-US" sz="1200" dirty="0" smtClean="0">
                <a:latin typeface="Verdana" pitchFamily="34" charset="0"/>
              </a:rPr>
              <a:t>rose rapidly</a:t>
            </a:r>
          </a:p>
          <a:p>
            <a:pPr marL="685800" lvl="1" indent="-228600">
              <a:buFont typeface="+mj-lt"/>
              <a:buAutoNum type="alphaUcPeriod"/>
            </a:pPr>
            <a:r>
              <a:rPr lang="en-US" sz="1200" dirty="0" smtClean="0">
                <a:latin typeface="Verdana" pitchFamily="34" charset="0"/>
              </a:rPr>
              <a:t>was exciting</a:t>
            </a:r>
          </a:p>
          <a:p>
            <a:pPr marL="685800" lvl="1" indent="-228600">
              <a:buFont typeface="+mj-lt"/>
              <a:buAutoNum type="alphaUcPeriod"/>
            </a:pPr>
            <a:r>
              <a:rPr lang="en-US" sz="1200" dirty="0" smtClean="0">
                <a:latin typeface="Verdana" pitchFamily="34" charset="0"/>
              </a:rPr>
              <a:t>disappeared quickly </a:t>
            </a: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
          <p:cNvSpPr txBox="1">
            <a:spLocks noChangeArrowheads="1"/>
          </p:cNvSpPr>
          <p:nvPr/>
        </p:nvSpPr>
        <p:spPr bwMode="auto">
          <a:xfrm>
            <a:off x="4038600" y="7419975"/>
            <a:ext cx="668338" cy="274638"/>
          </a:xfrm>
          <a:prstGeom prst="rect">
            <a:avLst/>
          </a:prstGeom>
          <a:noFill/>
          <a:ln w="9525">
            <a:noFill/>
            <a:miter lim="800000"/>
            <a:headEnd/>
            <a:tailEnd/>
          </a:ln>
        </p:spPr>
        <p:txBody>
          <a:bodyPr/>
          <a:lstStyle/>
          <a:p>
            <a:pPr algn="r" defTabSz="1019175"/>
            <a:r>
              <a:rPr lang="en-US" sz="700">
                <a:latin typeface="Verdana" pitchFamily="34" charset="0"/>
              </a:rPr>
              <a:t>Page 7</a:t>
            </a:r>
          </a:p>
        </p:txBody>
      </p:sp>
      <p:sp>
        <p:nvSpPr>
          <p:cNvPr id="18434" name="Text Box 3"/>
          <p:cNvSpPr txBox="1">
            <a:spLocks noChangeArrowheads="1"/>
          </p:cNvSpPr>
          <p:nvPr/>
        </p:nvSpPr>
        <p:spPr bwMode="auto">
          <a:xfrm>
            <a:off x="8915400" y="7426325"/>
            <a:ext cx="668338" cy="274638"/>
          </a:xfrm>
          <a:prstGeom prst="rect">
            <a:avLst/>
          </a:prstGeom>
          <a:noFill/>
          <a:ln w="9525">
            <a:noFill/>
            <a:miter lim="800000"/>
            <a:headEnd/>
            <a:tailEnd/>
          </a:ln>
        </p:spPr>
        <p:txBody>
          <a:bodyPr/>
          <a:lstStyle/>
          <a:p>
            <a:pPr algn="r" defTabSz="1019175"/>
            <a:r>
              <a:rPr lang="en-US" sz="700">
                <a:latin typeface="Verdana" pitchFamily="34" charset="0"/>
              </a:rPr>
              <a:t>Page 8</a:t>
            </a:r>
          </a:p>
        </p:txBody>
      </p:sp>
      <p:sp>
        <p:nvSpPr>
          <p:cNvPr id="4" name="Rectangle 3"/>
          <p:cNvSpPr/>
          <p:nvPr/>
        </p:nvSpPr>
        <p:spPr>
          <a:xfrm>
            <a:off x="5334000" y="304800"/>
            <a:ext cx="4419600" cy="6186309"/>
          </a:xfrm>
          <a:prstGeom prst="rect">
            <a:avLst/>
          </a:prstGeom>
        </p:spPr>
        <p:txBody>
          <a:bodyPr wrap="square">
            <a:spAutoFit/>
          </a:bodyPr>
          <a:lstStyle/>
          <a:p>
            <a:r>
              <a:rPr lang="en-US" sz="1200" b="1" u="sng" dirty="0" smtClean="0">
                <a:latin typeface="Verdana" pitchFamily="34" charset="0"/>
              </a:rPr>
              <a:t>Seahorses</a:t>
            </a:r>
          </a:p>
          <a:p>
            <a:endParaRPr lang="en-US" sz="1200" b="1" u="sng" dirty="0" smtClean="0">
              <a:latin typeface="Verdana" pitchFamily="34" charset="0"/>
            </a:endParaRPr>
          </a:p>
          <a:p>
            <a:r>
              <a:rPr lang="en-US" sz="1200" dirty="0" smtClean="0">
                <a:latin typeface="Verdana" pitchFamily="34" charset="0"/>
              </a:rPr>
              <a:t>Little horses that live in the sea might sound like fairy tale creatures, but seahorses are very real. Of course, they are really fish, not horses. You can’t put a saddle on a seahorse and ride it in the water!</a:t>
            </a:r>
          </a:p>
          <a:p>
            <a:endParaRPr lang="en-US" sz="1200" dirty="0" smtClean="0">
              <a:latin typeface="Verdana" pitchFamily="34" charset="0"/>
            </a:endParaRPr>
          </a:p>
          <a:p>
            <a:r>
              <a:rPr lang="en-US" sz="1200" dirty="0" smtClean="0">
                <a:latin typeface="Verdana" pitchFamily="34" charset="0"/>
              </a:rPr>
              <a:t>They do not have long legs or pointed ears. They are called seahorses because their heads are shaped like the head of a horse.</a:t>
            </a:r>
          </a:p>
          <a:p>
            <a:endParaRPr lang="en-US" sz="1200" dirty="0" smtClean="0">
              <a:latin typeface="Verdana" pitchFamily="34" charset="0"/>
            </a:endParaRPr>
          </a:p>
          <a:p>
            <a:endParaRPr lang="en-US" sz="1200" dirty="0" smtClean="0">
              <a:latin typeface="Verdana" pitchFamily="34" charset="0"/>
            </a:endParaRPr>
          </a:p>
          <a:p>
            <a:r>
              <a:rPr lang="en-US" sz="1200" b="1" u="sng" dirty="0" smtClean="0">
                <a:latin typeface="Verdana" pitchFamily="34" charset="0"/>
              </a:rPr>
              <a:t>Seahorse Bodies</a:t>
            </a:r>
          </a:p>
          <a:p>
            <a:endParaRPr lang="en-US" sz="1200" b="1" u="sng" dirty="0" smtClean="0">
              <a:latin typeface="Verdana" pitchFamily="34" charset="0"/>
            </a:endParaRPr>
          </a:p>
          <a:p>
            <a:r>
              <a:rPr lang="en-US" sz="1200" dirty="0" smtClean="0">
                <a:latin typeface="Verdana" pitchFamily="34" charset="0"/>
              </a:rPr>
              <a:t>Hard, bony scales like a knight’s</a:t>
            </a:r>
            <a:r>
              <a:rPr lang="en-US" sz="1200" i="1" u="sng" dirty="0" smtClean="0">
                <a:latin typeface="Verdana" pitchFamily="34" charset="0"/>
              </a:rPr>
              <a:t> armor </a:t>
            </a:r>
            <a:r>
              <a:rPr lang="en-US" sz="1200" dirty="0" smtClean="0">
                <a:latin typeface="Verdana" pitchFamily="34" charset="0"/>
              </a:rPr>
              <a:t>cover the seahorse’s body.  These scales help protect the seahorse. They keep the seahorse warm in cooler water and cool in warmer water. But their heavy scales also make them very bad swimmers.</a:t>
            </a:r>
          </a:p>
          <a:p>
            <a:endParaRPr lang="en-US" sz="1200" dirty="0" smtClean="0">
              <a:latin typeface="Verdana" pitchFamily="34" charset="0"/>
            </a:endParaRPr>
          </a:p>
          <a:p>
            <a:endParaRPr lang="en-US" sz="1200" dirty="0" smtClean="0">
              <a:latin typeface="Verdana" pitchFamily="34" charset="0"/>
            </a:endParaRPr>
          </a:p>
          <a:p>
            <a:r>
              <a:rPr lang="en-US" sz="1200" b="1" u="sng" dirty="0" smtClean="0">
                <a:latin typeface="Verdana" pitchFamily="34" charset="0"/>
              </a:rPr>
              <a:t>Habitat</a:t>
            </a:r>
          </a:p>
          <a:p>
            <a:endParaRPr lang="en-US" sz="1200" b="1" u="sng" dirty="0" smtClean="0">
              <a:latin typeface="Verdana" pitchFamily="34" charset="0"/>
            </a:endParaRPr>
          </a:p>
          <a:p>
            <a:r>
              <a:rPr lang="en-US" sz="1200" dirty="0" smtClean="0">
                <a:latin typeface="Verdana" pitchFamily="34" charset="0"/>
              </a:rPr>
              <a:t>The natural </a:t>
            </a:r>
            <a:r>
              <a:rPr lang="en-US" sz="1200" i="1" u="sng" dirty="0" smtClean="0">
                <a:latin typeface="Verdana" pitchFamily="34" charset="0"/>
              </a:rPr>
              <a:t>habitat</a:t>
            </a:r>
            <a:r>
              <a:rPr lang="en-US" sz="1200" dirty="0" smtClean="0">
                <a:latin typeface="Verdana" pitchFamily="34" charset="0"/>
              </a:rPr>
              <a:t> of seahorses is in the ocean where the water is warm and shallow. Many seahorses live in </a:t>
            </a:r>
            <a:r>
              <a:rPr lang="en-US" sz="1200" i="1" u="sng" dirty="0" smtClean="0">
                <a:latin typeface="Verdana" pitchFamily="34" charset="0"/>
              </a:rPr>
              <a:t>tropical</a:t>
            </a:r>
            <a:r>
              <a:rPr lang="en-US" sz="1200" dirty="0" smtClean="0">
                <a:latin typeface="Verdana" pitchFamily="34" charset="0"/>
              </a:rPr>
              <a:t> areas where the water is always warm. Some live in the Pacific Ocean. </a:t>
            </a:r>
          </a:p>
          <a:p>
            <a:endParaRPr lang="en-US" sz="1200" dirty="0" smtClean="0">
              <a:latin typeface="Verdana" pitchFamily="34" charset="0"/>
            </a:endParaRPr>
          </a:p>
          <a:p>
            <a:r>
              <a:rPr lang="en-US" sz="1200" dirty="0" smtClean="0">
                <a:latin typeface="Verdana" pitchFamily="34" charset="0"/>
              </a:rPr>
              <a:t>The Pacific Seahorse is the largest type of seahorse. It can grow as long as 12 inches. Most seahorses, though, are much smaller—just 6 inches long.</a:t>
            </a:r>
          </a:p>
          <a:p>
            <a:endParaRPr lang="en-US" sz="1200" dirty="0">
              <a:latin typeface="Verdana" pitchFamily="34" charset="0"/>
            </a:endParaRPr>
          </a:p>
        </p:txBody>
      </p:sp>
      <p:sp>
        <p:nvSpPr>
          <p:cNvPr id="6" name="Rectangle 5"/>
          <p:cNvSpPr/>
          <p:nvPr/>
        </p:nvSpPr>
        <p:spPr>
          <a:xfrm>
            <a:off x="304800" y="381000"/>
            <a:ext cx="4343400" cy="3785652"/>
          </a:xfrm>
          <a:prstGeom prst="rect">
            <a:avLst/>
          </a:prstGeom>
        </p:spPr>
        <p:txBody>
          <a:bodyPr wrap="square">
            <a:spAutoFit/>
          </a:bodyPr>
          <a:lstStyle/>
          <a:p>
            <a:pPr marL="63500"/>
            <a:r>
              <a:rPr lang="en-US" sz="1200" dirty="0" smtClean="0">
                <a:latin typeface="Verdana" pitchFamily="34" charset="0"/>
              </a:rPr>
              <a:t>Thousands of visitors </a:t>
            </a:r>
            <a:r>
              <a:rPr lang="en-US" sz="1200" i="1" u="sng" dirty="0" smtClean="0">
                <a:latin typeface="Verdana" pitchFamily="34" charset="0"/>
              </a:rPr>
              <a:t>dropped by </a:t>
            </a:r>
            <a:r>
              <a:rPr lang="en-US" sz="1200" dirty="0" smtClean="0">
                <a:latin typeface="Verdana" pitchFamily="34" charset="0"/>
              </a:rPr>
              <a:t>to see the black bear who limped on one leg and still bore scars from the fire that some </a:t>
            </a:r>
            <a:r>
              <a:rPr lang="en-US" sz="1200" i="1" u="sng" dirty="0" smtClean="0">
                <a:latin typeface="Verdana" pitchFamily="34" charset="0"/>
              </a:rPr>
              <a:t>careless </a:t>
            </a:r>
            <a:r>
              <a:rPr lang="en-US" sz="1200" dirty="0" smtClean="0">
                <a:latin typeface="Verdana" pitchFamily="34" charset="0"/>
              </a:rPr>
              <a:t>camper or smoker had started.</a:t>
            </a:r>
          </a:p>
          <a:p>
            <a:pPr marL="63500"/>
            <a:endParaRPr lang="en-US" sz="1200" dirty="0" smtClean="0">
              <a:latin typeface="Verdana" pitchFamily="34" charset="0"/>
            </a:endParaRPr>
          </a:p>
          <a:p>
            <a:endParaRPr lang="en-US" sz="1200" b="1" dirty="0" smtClean="0">
              <a:latin typeface="Verdana" pitchFamily="34" charset="0"/>
            </a:endParaRPr>
          </a:p>
          <a:p>
            <a:pPr marL="228600" indent="-228600">
              <a:buFont typeface="+mj-lt"/>
              <a:buAutoNum type="arabicPeriod" startAt="5"/>
            </a:pPr>
            <a:r>
              <a:rPr lang="en-US" sz="1200" dirty="0" smtClean="0">
                <a:latin typeface="Verdana" pitchFamily="34" charset="0"/>
              </a:rPr>
              <a:t>What does the phrase </a:t>
            </a:r>
            <a:r>
              <a:rPr lang="en-US" sz="1200" i="1" u="sng" dirty="0" smtClean="0">
                <a:latin typeface="Verdana" pitchFamily="34" charset="0"/>
              </a:rPr>
              <a:t>dropped by </a:t>
            </a:r>
            <a:r>
              <a:rPr lang="en-US" sz="1200" dirty="0" smtClean="0">
                <a:latin typeface="Verdana" pitchFamily="34" charset="0"/>
              </a:rPr>
              <a:t>mean in this sentence?</a:t>
            </a:r>
          </a:p>
          <a:p>
            <a:pPr marL="685800" lvl="1" indent="-228600">
              <a:buFont typeface="+mj-lt"/>
              <a:buAutoNum type="alphaUcPeriod"/>
            </a:pPr>
            <a:r>
              <a:rPr lang="en-US" sz="1200" dirty="0" smtClean="0">
                <a:latin typeface="Verdana" pitchFamily="34" charset="0"/>
              </a:rPr>
              <a:t>came</a:t>
            </a:r>
          </a:p>
          <a:p>
            <a:pPr marL="685800" lvl="1" indent="-228600">
              <a:buFont typeface="+mj-lt"/>
              <a:buAutoNum type="alphaUcPeriod"/>
            </a:pPr>
            <a:r>
              <a:rPr lang="en-US" sz="1200" dirty="0" smtClean="0">
                <a:latin typeface="Verdana" pitchFamily="34" charset="0"/>
              </a:rPr>
              <a:t>looked</a:t>
            </a:r>
          </a:p>
          <a:p>
            <a:pPr marL="685800" lvl="1" indent="-228600">
              <a:buFont typeface="+mj-lt"/>
              <a:buAutoNum type="alphaUcPeriod"/>
            </a:pPr>
            <a:r>
              <a:rPr lang="en-US" sz="1200" dirty="0" smtClean="0">
                <a:latin typeface="Verdana" pitchFamily="34" charset="0"/>
              </a:rPr>
              <a:t>planned</a:t>
            </a:r>
          </a:p>
          <a:p>
            <a:pPr marL="685800" lvl="1" indent="-228600">
              <a:buFont typeface="+mj-lt"/>
              <a:buAutoNum type="alphaUcPeriod"/>
            </a:pPr>
            <a:r>
              <a:rPr lang="en-US" sz="1200" dirty="0" smtClean="0">
                <a:latin typeface="Verdana" pitchFamily="34" charset="0"/>
              </a:rPr>
              <a:t>refused</a:t>
            </a:r>
            <a:endParaRPr lang="en-US" sz="1200" b="1" dirty="0" smtClean="0">
              <a:latin typeface="Verdana" pitchFamily="34" charset="0"/>
            </a:endParaRPr>
          </a:p>
          <a:p>
            <a:endParaRPr lang="en-US" sz="1200" b="1" dirty="0" smtClean="0">
              <a:latin typeface="Verdana" pitchFamily="34" charset="0"/>
            </a:endParaRPr>
          </a:p>
          <a:p>
            <a:endParaRPr lang="en-US" sz="1200" b="1" dirty="0" smtClean="0">
              <a:latin typeface="Verdana" pitchFamily="34" charset="0"/>
            </a:endParaRPr>
          </a:p>
          <a:p>
            <a:endParaRPr lang="en-US" sz="1200" b="1" dirty="0" smtClean="0">
              <a:latin typeface="Verdana" pitchFamily="34" charset="0"/>
            </a:endParaRPr>
          </a:p>
          <a:p>
            <a:pPr marL="228600" indent="-228600">
              <a:buFont typeface="+mj-lt"/>
              <a:buAutoNum type="arabicPeriod" startAt="6"/>
            </a:pPr>
            <a:r>
              <a:rPr lang="en-US" sz="1200" dirty="0" smtClean="0">
                <a:latin typeface="Verdana" pitchFamily="34" charset="0"/>
              </a:rPr>
              <a:t>The word</a:t>
            </a:r>
            <a:r>
              <a:rPr lang="en-US" sz="1200" u="sng" dirty="0" smtClean="0">
                <a:latin typeface="Verdana" pitchFamily="34" charset="0"/>
              </a:rPr>
              <a:t> </a:t>
            </a:r>
            <a:r>
              <a:rPr lang="en-US" sz="1200" i="1" u="sng" dirty="0" smtClean="0">
                <a:latin typeface="Verdana" pitchFamily="34" charset="0"/>
              </a:rPr>
              <a:t>careless </a:t>
            </a:r>
            <a:r>
              <a:rPr lang="en-US" sz="1200" dirty="0" smtClean="0">
                <a:latin typeface="Verdana" pitchFamily="34" charset="0"/>
              </a:rPr>
              <a:t>means…</a:t>
            </a:r>
          </a:p>
          <a:p>
            <a:pPr marL="685800" lvl="1" indent="-228600">
              <a:buFont typeface="+mj-lt"/>
              <a:buAutoNum type="alphaUcPeriod"/>
            </a:pPr>
            <a:r>
              <a:rPr lang="en-US" sz="1200" dirty="0" smtClean="0">
                <a:latin typeface="Verdana" pitchFamily="34" charset="0"/>
              </a:rPr>
              <a:t>full of care</a:t>
            </a:r>
          </a:p>
          <a:p>
            <a:pPr marL="685800" lvl="1" indent="-228600">
              <a:buFont typeface="+mj-lt"/>
              <a:buAutoNum type="alphaUcPeriod"/>
            </a:pPr>
            <a:r>
              <a:rPr lang="en-US" sz="1200" dirty="0" smtClean="0">
                <a:latin typeface="Verdana" pitchFamily="34" charset="0"/>
              </a:rPr>
              <a:t>without care</a:t>
            </a:r>
          </a:p>
          <a:p>
            <a:pPr marL="685800" lvl="1" indent="-228600">
              <a:buFont typeface="+mj-lt"/>
              <a:buAutoNum type="alphaUcPeriod"/>
            </a:pPr>
            <a:r>
              <a:rPr lang="en-US" sz="1200" dirty="0" smtClean="0">
                <a:latin typeface="Verdana" pitchFamily="34" charset="0"/>
              </a:rPr>
              <a:t>in a caring way</a:t>
            </a:r>
          </a:p>
          <a:p>
            <a:pPr marL="685800" lvl="1" indent="-228600">
              <a:buFont typeface="+mj-lt"/>
              <a:buAutoNum type="alphaUcPeriod"/>
            </a:pPr>
            <a:r>
              <a:rPr lang="en-US" sz="1200" dirty="0" smtClean="0">
                <a:latin typeface="Verdana" pitchFamily="34" charset="0"/>
              </a:rPr>
              <a:t>with some caring</a:t>
            </a:r>
            <a:endParaRPr lang="en-US" sz="1200" dirty="0">
              <a:latin typeface="Verdana" pitchFamily="34" charset="0"/>
            </a:endParaRPr>
          </a:p>
        </p:txBody>
      </p:sp>
      <p:sp>
        <p:nvSpPr>
          <p:cNvPr id="7" name="Rectangle 6"/>
          <p:cNvSpPr/>
          <p:nvPr/>
        </p:nvSpPr>
        <p:spPr bwMode="auto">
          <a:xfrm>
            <a:off x="381000" y="304800"/>
            <a:ext cx="4267200" cy="990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w="6350">
                <a:solidFill>
                  <a:schemeClr val="tx1"/>
                </a:solidFill>
              </a:ln>
              <a:solidFill>
                <a:schemeClr val="tx1"/>
              </a:solidFill>
              <a:effectLst/>
              <a:latin typeface="Arial"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1972</Words>
  <Application>Microsoft Office PowerPoint</Application>
  <PresentationFormat>Custom</PresentationFormat>
  <Paragraphs>230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109</cp:revision>
  <dcterms:created xsi:type="dcterms:W3CDTF">2010-03-15T16:13:22Z</dcterms:created>
  <dcterms:modified xsi:type="dcterms:W3CDTF">2012-01-25T02:35:09Z</dcterms:modified>
</cp:coreProperties>
</file>