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75" d="100"/>
          <a:sy n="75" d="100"/>
        </p:scale>
        <p:origin x="-498"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0" descr="images.jpg"/>
          <p:cNvPicPr>
            <a:picLocks noChangeAspect="1" noChangeArrowheads="1"/>
          </p:cNvPicPr>
          <p:nvPr/>
        </p:nvPicPr>
        <p:blipFill>
          <a:blip r:embed="rId3"/>
          <a:srcRect/>
          <a:stretch>
            <a:fillRect/>
          </a:stretch>
        </p:blipFill>
        <p:spPr bwMode="auto">
          <a:xfrm>
            <a:off x="8077200" y="5715000"/>
            <a:ext cx="1255713" cy="1235954"/>
          </a:xfrm>
          <a:prstGeom prst="rect">
            <a:avLst/>
          </a:prstGeom>
          <a:noFill/>
          <a:ln w="9525">
            <a:noFill/>
            <a:miter lim="800000"/>
            <a:headEnd/>
            <a:tailEnd/>
          </a:ln>
        </p:spPr>
      </p:pic>
      <p:sp>
        <p:nvSpPr>
          <p:cNvPr id="7" name="Text Box 2"/>
          <p:cNvSpPr txBox="1">
            <a:spLocks noChangeArrowheads="1"/>
          </p:cNvSpPr>
          <p:nvPr/>
        </p:nvSpPr>
        <p:spPr bwMode="auto">
          <a:xfrm>
            <a:off x="6629400" y="3048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8" name="Rectangle 6"/>
          <p:cNvSpPr>
            <a:spLocks noChangeArrowheads="1"/>
          </p:cNvSpPr>
          <p:nvPr/>
        </p:nvSpPr>
        <p:spPr bwMode="auto">
          <a:xfrm>
            <a:off x="5486400" y="1600200"/>
            <a:ext cx="4267200"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#3-5</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a:t>
            </a:r>
            <a:endParaRPr kumimoji="0" lang="en-US" sz="1600" b="0" i="0" u="none" strike="noStrike" cap="none" normalizeH="0" baseline="0" dirty="0" smtClean="0">
              <a:ln>
                <a:noFill/>
              </a:ln>
              <a:solidFill>
                <a:schemeClr val="tx1"/>
              </a:solidFill>
              <a:effectLst/>
              <a:latin typeface="Verdana" pitchFamily="34" charset="0"/>
            </a:endParaRPr>
          </a:p>
        </p:txBody>
      </p:sp>
      <p:sp>
        <p:nvSpPr>
          <p:cNvPr id="9" name="Rectangle 8"/>
          <p:cNvSpPr/>
          <p:nvPr/>
        </p:nvSpPr>
        <p:spPr>
          <a:xfrm>
            <a:off x="304800" y="304800"/>
            <a:ext cx="4343400" cy="4524315"/>
          </a:xfrm>
          <a:prstGeom prst="rect">
            <a:avLst/>
          </a:prstGeom>
        </p:spPr>
        <p:txBody>
          <a:bodyPr wrap="square">
            <a:spAutoFit/>
          </a:bodyPr>
          <a:lstStyle/>
          <a:p>
            <a:r>
              <a:rPr lang="en-US" sz="1200" b="1" dirty="0" err="1" smtClean="0">
                <a:latin typeface="Verdana" pitchFamily="34" charset="0"/>
              </a:rPr>
              <a:t>Ankylosaurus</a:t>
            </a:r>
            <a:r>
              <a:rPr lang="en-US" sz="1200" b="1" dirty="0" smtClean="0">
                <a:latin typeface="Verdana" pitchFamily="34" charset="0"/>
              </a:rPr>
              <a:t>  (fused Lizard)</a:t>
            </a:r>
          </a:p>
          <a:p>
            <a:r>
              <a:rPr lang="en-US" sz="1200" dirty="0" err="1" smtClean="0">
                <a:latin typeface="Verdana" pitchFamily="34" charset="0"/>
              </a:rPr>
              <a:t>Ankylosaurus</a:t>
            </a:r>
            <a:r>
              <a:rPr lang="en-US" sz="1200" dirty="0" smtClean="0">
                <a:latin typeface="Verdana" pitchFamily="34" charset="0"/>
              </a:rPr>
              <a:t> was a plant-eating dinosaur.</a:t>
            </a:r>
          </a:p>
          <a:p>
            <a:r>
              <a:rPr lang="en-US" sz="1200" dirty="0" err="1" smtClean="0">
                <a:latin typeface="Verdana" pitchFamily="34" charset="0"/>
              </a:rPr>
              <a:t>Ankylosaurus</a:t>
            </a:r>
            <a:r>
              <a:rPr lang="en-US" sz="1200" dirty="0" smtClean="0">
                <a:latin typeface="Verdana" pitchFamily="34" charset="0"/>
              </a:rPr>
              <a:t> was as wide as a tank. It had bony plates on the top of its body. It had spikes on the end of its long thick tail. This large dinosaur lived in the grasslands near lakes and rivers.</a:t>
            </a:r>
          </a:p>
          <a:p>
            <a:endParaRPr lang="en-US" sz="1200" dirty="0" smtClean="0">
              <a:latin typeface="Verdana" pitchFamily="34" charset="0"/>
            </a:endParaRPr>
          </a:p>
          <a:p>
            <a:r>
              <a:rPr lang="en-US" sz="1200" dirty="0" err="1" smtClean="0">
                <a:latin typeface="Verdana" pitchFamily="34" charset="0"/>
              </a:rPr>
              <a:t>Ankylosaurus</a:t>
            </a:r>
            <a:r>
              <a:rPr lang="en-US" sz="1200" dirty="0" smtClean="0">
                <a:latin typeface="Verdana" pitchFamily="34" charset="0"/>
              </a:rPr>
              <a:t> ate plants. It was able to fight well with its heavy tail. </a:t>
            </a:r>
          </a:p>
          <a:p>
            <a:endParaRPr lang="en-US" sz="1200" dirty="0" smtClean="0">
              <a:latin typeface="Verdana" pitchFamily="34" charset="0"/>
            </a:endParaRPr>
          </a:p>
          <a:p>
            <a:endParaRPr lang="en-US" sz="1200" dirty="0" smtClean="0">
              <a:latin typeface="Verdana" pitchFamily="34" charset="0"/>
            </a:endParaRPr>
          </a:p>
          <a:p>
            <a:pPr marL="228600" indent="-228600">
              <a:buFont typeface="+mj-lt"/>
              <a:buAutoNum type="arabicPeriod" startAt="9"/>
            </a:pPr>
            <a:r>
              <a:rPr lang="en-US" sz="1200" dirty="0" smtClean="0">
                <a:latin typeface="Verdana" pitchFamily="34" charset="0"/>
              </a:rPr>
              <a:t>The authors call dinosaurs “fierce.” What does </a:t>
            </a:r>
            <a:r>
              <a:rPr lang="en-US" sz="1200" i="1" dirty="0" smtClean="0">
                <a:latin typeface="Verdana" pitchFamily="34" charset="0"/>
              </a:rPr>
              <a:t>fierce mean?</a:t>
            </a:r>
          </a:p>
          <a:p>
            <a:pPr marL="685800" lvl="1" indent="-228600">
              <a:buFont typeface="+mj-lt"/>
              <a:buAutoNum type="alphaUcPeriod"/>
            </a:pPr>
            <a:r>
              <a:rPr lang="en-US" sz="1200" dirty="0" smtClean="0">
                <a:latin typeface="Verdana" pitchFamily="34" charset="0"/>
              </a:rPr>
              <a:t>gentle</a:t>
            </a:r>
          </a:p>
          <a:p>
            <a:pPr marL="685800" lvl="1" indent="-228600">
              <a:buFont typeface="+mj-lt"/>
              <a:buAutoNum type="alphaUcPeriod"/>
            </a:pPr>
            <a:r>
              <a:rPr lang="en-US" sz="1200" dirty="0" smtClean="0">
                <a:latin typeface="Verdana" pitchFamily="34" charset="0"/>
              </a:rPr>
              <a:t>mean</a:t>
            </a:r>
          </a:p>
          <a:p>
            <a:pPr marL="685800" lvl="1" indent="-228600">
              <a:buFont typeface="+mj-lt"/>
              <a:buAutoNum type="alphaUcPeriod"/>
            </a:pPr>
            <a:r>
              <a:rPr lang="en-US" sz="1200" dirty="0" smtClean="0">
                <a:latin typeface="Verdana" pitchFamily="34" charset="0"/>
              </a:rPr>
              <a:t>hungry</a:t>
            </a:r>
          </a:p>
          <a:p>
            <a:pPr marL="685800" lvl="1" indent="-228600">
              <a:buFont typeface="+mj-lt"/>
              <a:buAutoNum type="alphaUcPeriod"/>
            </a:pPr>
            <a:r>
              <a:rPr lang="en-US" sz="1200" dirty="0" smtClean="0">
                <a:latin typeface="Verdana" pitchFamily="34" charset="0"/>
              </a:rPr>
              <a:t>east</a:t>
            </a:r>
          </a:p>
          <a:p>
            <a:endParaRPr lang="en-US" sz="1200" dirty="0" smtClean="0">
              <a:latin typeface="Verdana" pitchFamily="34" charset="0"/>
            </a:endParaRPr>
          </a:p>
          <a:p>
            <a:endParaRPr lang="en-US" sz="1200" dirty="0" smtClean="0">
              <a:latin typeface="Verdana" pitchFamily="34" charset="0"/>
            </a:endParaRPr>
          </a:p>
          <a:p>
            <a:pPr marL="228600" indent="-228600">
              <a:buFont typeface="+mj-lt"/>
              <a:buAutoNum type="arabicPeriod" startAt="10"/>
            </a:pPr>
            <a:r>
              <a:rPr lang="en-US" sz="1200" dirty="0" smtClean="0">
                <a:latin typeface="Verdana" pitchFamily="34" charset="0"/>
              </a:rPr>
              <a:t>What does the passage say is a “terrible lizard?”</a:t>
            </a:r>
          </a:p>
          <a:p>
            <a:pPr marL="685800" lvl="1" indent="-228600">
              <a:buAutoNum type="alphaUcPeriod"/>
            </a:pPr>
            <a:r>
              <a:rPr lang="en-US" sz="1200" dirty="0" smtClean="0">
                <a:latin typeface="Verdana" pitchFamily="34" charset="0"/>
              </a:rPr>
              <a:t>a Reptile</a:t>
            </a:r>
          </a:p>
          <a:p>
            <a:pPr marL="685800" lvl="1" indent="-228600">
              <a:buAutoNum type="alphaUcPeriod"/>
            </a:pPr>
            <a:r>
              <a:rPr lang="en-US" sz="1200" dirty="0" smtClean="0">
                <a:latin typeface="Verdana" pitchFamily="34" charset="0"/>
              </a:rPr>
              <a:t>a Dinosaur</a:t>
            </a:r>
          </a:p>
          <a:p>
            <a:pPr marL="685800" lvl="1" indent="-228600">
              <a:buAutoNum type="alphaUcPeriod"/>
            </a:pPr>
            <a:r>
              <a:rPr lang="en-US" sz="1200" dirty="0" smtClean="0">
                <a:latin typeface="Verdana" pitchFamily="34" charset="0"/>
              </a:rPr>
              <a:t>an extinct animal</a:t>
            </a:r>
          </a:p>
          <a:p>
            <a:pPr marL="685800" lvl="1" indent="-228600">
              <a:buAutoNum type="alphaUcPeriod"/>
            </a:pPr>
            <a:r>
              <a:rPr lang="en-US" sz="1200" dirty="0" smtClean="0">
                <a:latin typeface="Verdana" pitchFamily="34" charset="0"/>
              </a:rPr>
              <a:t>a heavy tail</a:t>
            </a:r>
          </a:p>
        </p:txBody>
      </p:sp>
      <p:sp>
        <p:nvSpPr>
          <p:cNvPr id="10"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9" name="Rectangle 8"/>
          <p:cNvSpPr/>
          <p:nvPr/>
        </p:nvSpPr>
        <p:spPr>
          <a:xfrm>
            <a:off x="5334000" y="381000"/>
            <a:ext cx="4495800" cy="4739759"/>
          </a:xfrm>
          <a:prstGeom prst="rect">
            <a:avLst/>
          </a:prstGeom>
        </p:spPr>
        <p:txBody>
          <a:bodyPr wrap="square">
            <a:spAutoFit/>
          </a:bodyPr>
          <a:lstStyle/>
          <a:p>
            <a:r>
              <a:rPr lang="en-US" sz="1400" b="1" u="sng" dirty="0" smtClean="0">
                <a:latin typeface="Verdana" pitchFamily="34" charset="0"/>
              </a:rPr>
              <a:t>ABOUT DINOSAURS:</a:t>
            </a:r>
          </a:p>
          <a:p>
            <a:r>
              <a:rPr lang="en-US" sz="1200" dirty="0" smtClean="0">
                <a:latin typeface="Verdana" pitchFamily="34" charset="0"/>
              </a:rPr>
              <a:t>ABOUT DINOSAURS </a:t>
            </a:r>
            <a:r>
              <a:rPr lang="en-US" sz="1200" i="1" dirty="0" smtClean="0">
                <a:latin typeface="Verdana" pitchFamily="34" charset="0"/>
              </a:rPr>
              <a:t>is from a book by Peter and Sheryl Sloan. You will read about two great dinosaurs, Tyrannosaurus </a:t>
            </a:r>
            <a:r>
              <a:rPr lang="en-US" sz="1200" i="1" dirty="0" err="1" smtClean="0">
                <a:latin typeface="Verdana" pitchFamily="34" charset="0"/>
              </a:rPr>
              <a:t>rex</a:t>
            </a:r>
            <a:r>
              <a:rPr lang="en-US" sz="1200" i="1" dirty="0" smtClean="0">
                <a:latin typeface="Verdana" pitchFamily="34" charset="0"/>
              </a:rPr>
              <a:t> and </a:t>
            </a:r>
            <a:r>
              <a:rPr lang="en-US" sz="1200" i="1" dirty="0" err="1" smtClean="0">
                <a:latin typeface="Verdana" pitchFamily="34" charset="0"/>
              </a:rPr>
              <a:t>Ankylosaurus</a:t>
            </a:r>
            <a:r>
              <a:rPr lang="en-US" sz="1200" i="1" dirty="0" smtClean="0">
                <a:latin typeface="Verdana" pitchFamily="34" charset="0"/>
              </a:rPr>
              <a:t>.</a:t>
            </a:r>
          </a:p>
          <a:p>
            <a:endParaRPr lang="en-US" sz="1200" i="1" dirty="0" smtClean="0">
              <a:latin typeface="Verdana" pitchFamily="34" charset="0"/>
            </a:endParaRPr>
          </a:p>
          <a:p>
            <a:r>
              <a:rPr lang="en-US" sz="1200" dirty="0" smtClean="0">
                <a:latin typeface="Verdana" pitchFamily="34" charset="0"/>
              </a:rPr>
              <a:t>THE WORD DINOSAUR MEANS </a:t>
            </a:r>
            <a:r>
              <a:rPr lang="en-US" sz="1200" i="1" u="sng" dirty="0" smtClean="0">
                <a:latin typeface="Verdana" pitchFamily="34" charset="0"/>
              </a:rPr>
              <a:t>“terrible lizard.”</a:t>
            </a:r>
            <a:r>
              <a:rPr lang="en-US" sz="1200" dirty="0" smtClean="0">
                <a:latin typeface="Verdana" pitchFamily="34" charset="0"/>
              </a:rPr>
              <a:t> But dinosaurs were not like the lizards that we know today. There were many kinds of dinosaurs. Some were very large and others were small. The meat-eating dinosaurs were fierce beasts. They had long teeth, powerful legs, and sharp claws.</a:t>
            </a:r>
          </a:p>
          <a:p>
            <a:endParaRPr lang="en-US" sz="1200" dirty="0" smtClean="0">
              <a:latin typeface="Verdana" pitchFamily="34" charset="0"/>
            </a:endParaRPr>
          </a:p>
          <a:p>
            <a:r>
              <a:rPr lang="en-US" sz="1200" dirty="0" smtClean="0">
                <a:latin typeface="Verdana" pitchFamily="34" charset="0"/>
              </a:rPr>
              <a:t>We know about dinosaurs from the study of their bones, footprints and eggs. We compare these things to what we know about animals living today.</a:t>
            </a:r>
          </a:p>
          <a:p>
            <a:endParaRPr lang="en-US" sz="1200" dirty="0" smtClean="0">
              <a:latin typeface="Verdana" pitchFamily="34" charset="0"/>
            </a:endParaRPr>
          </a:p>
          <a:p>
            <a:r>
              <a:rPr lang="en-US" sz="1200" b="1" dirty="0" smtClean="0">
                <a:latin typeface="Verdana" pitchFamily="34" charset="0"/>
              </a:rPr>
              <a:t>Tyrannosaurus Rex  (king tyrant lizard) - </a:t>
            </a:r>
            <a:r>
              <a:rPr lang="en-US" sz="1200" dirty="0" smtClean="0">
                <a:latin typeface="Verdana" pitchFamily="34" charset="0"/>
              </a:rPr>
              <a:t>Tyrannosaurus Rex was a meat-eating dinosaur.</a:t>
            </a:r>
          </a:p>
          <a:p>
            <a:r>
              <a:rPr lang="en-US" sz="1200" dirty="0" smtClean="0">
                <a:latin typeface="Verdana" pitchFamily="34" charset="0"/>
              </a:rPr>
              <a:t>Tyrannosaurus Rx was a big dinosaur. It had a large</a:t>
            </a:r>
          </a:p>
          <a:p>
            <a:r>
              <a:rPr lang="en-US" sz="1200" dirty="0" smtClean="0">
                <a:latin typeface="Verdana" pitchFamily="34" charset="0"/>
              </a:rPr>
              <a:t>body and head. Its teeth were long and sharp. It had strong back legs and huge claws. Tyrannosaurus </a:t>
            </a:r>
            <a:r>
              <a:rPr lang="en-US" sz="1200" dirty="0" err="1" smtClean="0">
                <a:latin typeface="Verdana" pitchFamily="34" charset="0"/>
              </a:rPr>
              <a:t>rex</a:t>
            </a:r>
            <a:r>
              <a:rPr lang="en-US" sz="1200" dirty="0" smtClean="0">
                <a:latin typeface="Verdana" pitchFamily="34" charset="0"/>
              </a:rPr>
              <a:t> lived in the forests and grasslands.  This </a:t>
            </a:r>
            <a:r>
              <a:rPr lang="en-US" sz="1200" i="1" u="sng" dirty="0" smtClean="0">
                <a:latin typeface="Verdana" pitchFamily="34" charset="0"/>
              </a:rPr>
              <a:t>fierce </a:t>
            </a:r>
            <a:r>
              <a:rPr lang="en-US" sz="1200" dirty="0" smtClean="0">
                <a:latin typeface="Verdana" pitchFamily="34" charset="0"/>
              </a:rPr>
              <a:t>dinosaur hunted and killed other animals.</a:t>
            </a:r>
          </a:p>
          <a:p>
            <a:endParaRPr lang="en-US" sz="1200" dirty="0" smtClean="0">
              <a:latin typeface="Verdana" pitchFamily="34" charset="0"/>
            </a:endParaRPr>
          </a:p>
          <a:p>
            <a:endParaRPr lang="en-US" sz="1200" dirty="0" smtClean="0">
              <a:latin typeface="Verdana" pitchFamily="34" charset="0"/>
            </a:endParaRPr>
          </a:p>
        </p:txBody>
      </p:sp>
      <p:sp>
        <p:nvSpPr>
          <p:cNvPr id="10" name="Rectangle 6"/>
          <p:cNvSpPr>
            <a:spLocks noChangeArrowheads="1"/>
          </p:cNvSpPr>
          <p:nvPr/>
        </p:nvSpPr>
        <p:spPr bwMode="auto">
          <a:xfrm>
            <a:off x="381000" y="1676400"/>
            <a:ext cx="4495800"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endParaRPr lang="en-US" sz="700"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O.D.E. Standards in this booklet include:</a:t>
            </a:r>
            <a:endParaRPr kumimoji="0" lang="en-US" sz="12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EL.03.RE.14</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the meanings of words using</a:t>
            </a:r>
            <a:r>
              <a:rPr kumimoji="0" lang="en-US" sz="1000" b="0" i="1" u="none" strike="noStrike" cap="none" normalizeH="0" dirty="0" smtClean="0">
                <a:ln>
                  <a:noFill/>
                </a:ln>
                <a:solidFill>
                  <a:schemeClr val="tx1"/>
                </a:solidFill>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knowledge of antonyms, synonyms, homophones, and homographs.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Use sentence and </a:t>
            </a: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word context</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to find the meaning of unknown words.</a:t>
            </a:r>
          </a:p>
          <a:p>
            <a:pPr eaLnBrk="0" hangingPunct="0"/>
            <a:endParaRPr lang="en-US" sz="1000" dirty="0" smtClean="0">
              <a:latin typeface="Verdana" pitchFamily="34" charset="0"/>
              <a:ea typeface="Calibri" pitchFamily="34" charset="0"/>
              <a:cs typeface="Arial,Italic"/>
            </a:endParaRPr>
          </a:p>
          <a:p>
            <a:pPr eaLnBrk="0" hangingPunct="0"/>
            <a:r>
              <a:rPr lang="en-US" sz="1000" dirty="0" smtClean="0">
                <a:latin typeface="Verdana" pitchFamily="34" charset="0"/>
                <a:ea typeface="Calibri" pitchFamily="34" charset="0"/>
                <a:cs typeface="Arial,Italic"/>
              </a:rPr>
              <a:t>Note:  Although this standard is NOT a Power Standard it is strongly assessed on OAKS: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sp>
        <p:nvSpPr>
          <p:cNvPr id="11" name="Text Box 2"/>
          <p:cNvSpPr txBox="1">
            <a:spLocks noChangeArrowheads="1"/>
          </p:cNvSpPr>
          <p:nvPr/>
        </p:nvSpPr>
        <p:spPr bwMode="auto">
          <a:xfrm>
            <a:off x="609600" y="5334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12" name="TextBox 11"/>
          <p:cNvSpPr txBox="1"/>
          <p:nvPr/>
        </p:nvSpPr>
        <p:spPr>
          <a:xfrm>
            <a:off x="228600" y="228600"/>
            <a:ext cx="3200400" cy="276999"/>
          </a:xfrm>
          <a:prstGeom prst="rect">
            <a:avLst/>
          </a:prstGeom>
          <a:noFill/>
        </p:spPr>
        <p:txBody>
          <a:bodyPr wrap="square" rtlCol="0">
            <a:spAutoFit/>
          </a:bodyPr>
          <a:lstStyle/>
          <a:p>
            <a:r>
              <a:rPr lang="en-US" sz="1200" i="1" dirty="0" smtClean="0">
                <a:latin typeface="Verdana" pitchFamily="34" charset="0"/>
              </a:rPr>
              <a:t>Teacher Information page:</a:t>
            </a:r>
            <a:endParaRPr lang="en-US" sz="1200" i="1" dirty="0">
              <a:latin typeface="Verdana" pitchFamily="34" charset="0"/>
            </a:endParaRPr>
          </a:p>
        </p:txBody>
      </p:sp>
      <p:sp>
        <p:nvSpPr>
          <p:cNvPr id="8" name="Rectangle 7"/>
          <p:cNvSpPr/>
          <p:nvPr/>
        </p:nvSpPr>
        <p:spPr bwMode="auto">
          <a:xfrm>
            <a:off x="381000" y="5410200"/>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7" name="Rectangle 6"/>
          <p:cNvSpPr/>
          <p:nvPr/>
        </p:nvSpPr>
        <p:spPr>
          <a:xfrm>
            <a:off x="304800" y="304800"/>
            <a:ext cx="4267200" cy="5078313"/>
          </a:xfrm>
          <a:prstGeom prst="rect">
            <a:avLst/>
          </a:prstGeom>
        </p:spPr>
        <p:txBody>
          <a:bodyPr wrap="square">
            <a:spAutoFit/>
          </a:bodyPr>
          <a:lstStyle/>
          <a:p>
            <a:r>
              <a:rPr lang="en-US" sz="1200" dirty="0" smtClean="0">
                <a:latin typeface="Verdana" pitchFamily="34" charset="0"/>
              </a:rPr>
              <a:t>“How did you drive away that tiger?” asked Jack, rubbing Teddy’s head. “Did you turn into a wild dog?”</a:t>
            </a:r>
          </a:p>
          <a:p>
            <a:endParaRPr lang="en-US" sz="1200" dirty="0" smtClean="0">
              <a:latin typeface="Verdana" pitchFamily="34" charset="0"/>
            </a:endParaRPr>
          </a:p>
          <a:p>
            <a:r>
              <a:rPr lang="en-US" sz="1200" dirty="0" smtClean="0">
                <a:latin typeface="Verdana" pitchFamily="34" charset="0"/>
              </a:rPr>
              <a:t>Teddy just panted and licked them both.  Jack pushed his glasses into place and looked back at the forest.</a:t>
            </a:r>
          </a:p>
          <a:p>
            <a:endParaRPr lang="en-US" sz="1200" dirty="0" smtClean="0">
              <a:latin typeface="Verdana" pitchFamily="34" charset="0"/>
            </a:endParaRPr>
          </a:p>
          <a:p>
            <a:r>
              <a:rPr lang="en-US" sz="1200" dirty="0" smtClean="0">
                <a:latin typeface="Verdana" pitchFamily="34" charset="0"/>
              </a:rPr>
              <a:t>“Well, I guess we won’t be getting a thank-you gift from that tiger,” he said.</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7"/>
            </a:pPr>
            <a:r>
              <a:rPr lang="en-US" sz="1200" dirty="0" smtClean="0">
                <a:latin typeface="Verdana" pitchFamily="34" charset="0"/>
              </a:rPr>
              <a:t>The story says Annie and Jack both “peered over the rock.” </a:t>
            </a:r>
            <a:r>
              <a:rPr lang="en-US" sz="1200" i="1" dirty="0" smtClean="0">
                <a:latin typeface="Verdana" pitchFamily="34" charset="0"/>
              </a:rPr>
              <a:t>Peered means</a:t>
            </a:r>
          </a:p>
          <a:p>
            <a:pPr marL="685800" lvl="1" indent="-228600">
              <a:buFont typeface="+mj-lt"/>
              <a:buAutoNum type="alphaUcPeriod"/>
            </a:pPr>
            <a:r>
              <a:rPr lang="en-US" sz="1200" dirty="0" smtClean="0">
                <a:latin typeface="Verdana" pitchFamily="34" charset="0"/>
              </a:rPr>
              <a:t>climbed.</a:t>
            </a:r>
          </a:p>
          <a:p>
            <a:pPr marL="685800" lvl="1" indent="-228600">
              <a:buFont typeface="+mj-lt"/>
              <a:buAutoNum type="alphaUcPeriod"/>
            </a:pPr>
            <a:r>
              <a:rPr lang="en-US" sz="1200" dirty="0" smtClean="0">
                <a:latin typeface="Verdana" pitchFamily="34" charset="0"/>
              </a:rPr>
              <a:t>reached.</a:t>
            </a:r>
          </a:p>
          <a:p>
            <a:pPr marL="685800" lvl="1" indent="-228600">
              <a:buFont typeface="+mj-lt"/>
              <a:buAutoNum type="alphaUcPeriod"/>
            </a:pPr>
            <a:r>
              <a:rPr lang="en-US" sz="1200" dirty="0" smtClean="0">
                <a:latin typeface="Verdana" pitchFamily="34" charset="0"/>
              </a:rPr>
              <a:t>looked.</a:t>
            </a:r>
          </a:p>
          <a:p>
            <a:pPr marL="685800" lvl="1" indent="-228600">
              <a:buFont typeface="+mj-lt"/>
              <a:buAutoNum type="alphaUcPeriod"/>
            </a:pPr>
            <a:r>
              <a:rPr lang="en-US" sz="1200" dirty="0" smtClean="0">
                <a:latin typeface="Verdana" pitchFamily="34" charset="0"/>
              </a:rPr>
              <a:t>pushed.</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8"/>
            </a:pPr>
            <a:r>
              <a:rPr lang="en-US" sz="1200" dirty="0" smtClean="0">
                <a:latin typeface="Verdana" pitchFamily="34" charset="0"/>
              </a:rPr>
              <a:t>Near the end of the story, Annie scooped Teddy into her arms. This means she</a:t>
            </a:r>
          </a:p>
          <a:p>
            <a:pPr marL="685800" lvl="1" indent="-228600">
              <a:buFont typeface="+mj-lt"/>
              <a:buAutoNum type="alphaUcPeriod"/>
            </a:pPr>
            <a:r>
              <a:rPr lang="en-US" sz="1200" dirty="0" smtClean="0">
                <a:latin typeface="Verdana" pitchFamily="34" charset="0"/>
              </a:rPr>
              <a:t>threw him in the air.</a:t>
            </a:r>
          </a:p>
          <a:p>
            <a:pPr marL="685800" lvl="1" indent="-228600">
              <a:buFont typeface="+mj-lt"/>
              <a:buAutoNum type="alphaUcPeriod"/>
            </a:pPr>
            <a:r>
              <a:rPr lang="en-US" sz="1200" dirty="0" smtClean="0">
                <a:latin typeface="Verdana" pitchFamily="34" charset="0"/>
              </a:rPr>
              <a:t>lifted him with a shovel.</a:t>
            </a:r>
          </a:p>
          <a:p>
            <a:pPr marL="685800" lvl="1" indent="-228600">
              <a:buFont typeface="+mj-lt"/>
              <a:buAutoNum type="alphaUcPeriod"/>
            </a:pPr>
            <a:r>
              <a:rPr lang="en-US" sz="1200" dirty="0" smtClean="0">
                <a:latin typeface="Verdana" pitchFamily="34" charset="0"/>
              </a:rPr>
              <a:t>moved him to one side.</a:t>
            </a:r>
          </a:p>
          <a:p>
            <a:pPr marL="685800" lvl="1" indent="-228600">
              <a:buFont typeface="+mj-lt"/>
              <a:buAutoNum type="alphaUcPeriod"/>
            </a:pPr>
            <a:r>
              <a:rPr lang="en-US" sz="1200" dirty="0" smtClean="0">
                <a:latin typeface="Verdana" pitchFamily="34" charset="0"/>
              </a:rPr>
              <a:t>picked him up quickly.</a:t>
            </a:r>
            <a:endParaRPr lang="en-US" sz="1200" dirty="0">
              <a:latin typeface="Verdana" pitchFamily="34" charset="0"/>
            </a:endParaRPr>
          </a:p>
        </p:txBody>
      </p:sp>
      <p:sp>
        <p:nvSpPr>
          <p:cNvPr id="8" name="Rectangle 7"/>
          <p:cNvSpPr/>
          <p:nvPr/>
        </p:nvSpPr>
        <p:spPr>
          <a:xfrm>
            <a:off x="5257800" y="457200"/>
            <a:ext cx="4572000" cy="5601533"/>
          </a:xfrm>
          <a:prstGeom prst="rect">
            <a:avLst/>
          </a:prstGeom>
        </p:spPr>
        <p:txBody>
          <a:bodyPr wrap="square">
            <a:spAutoFit/>
          </a:bodyPr>
          <a:lstStyle/>
          <a:p>
            <a:r>
              <a:rPr lang="en-US" sz="1400" b="1" u="sng" dirty="0" smtClean="0">
                <a:latin typeface="Verdana" pitchFamily="34" charset="0"/>
              </a:rPr>
              <a:t>MORNING GIRL:</a:t>
            </a:r>
          </a:p>
          <a:p>
            <a:r>
              <a:rPr lang="en-US" sz="1100" dirty="0" smtClean="0">
                <a:latin typeface="Verdana" pitchFamily="34" charset="0"/>
              </a:rPr>
              <a:t>MORNING GIRL </a:t>
            </a:r>
            <a:r>
              <a:rPr lang="en-US" sz="1100" i="1" dirty="0" smtClean="0">
                <a:latin typeface="Verdana" pitchFamily="34" charset="0"/>
              </a:rPr>
              <a:t>by Michael </a:t>
            </a:r>
            <a:r>
              <a:rPr lang="en-US" sz="1100" i="1" dirty="0" err="1" smtClean="0">
                <a:latin typeface="Verdana" pitchFamily="34" charset="0"/>
              </a:rPr>
              <a:t>Dorris</a:t>
            </a:r>
            <a:r>
              <a:rPr lang="en-US" sz="1100" i="1" dirty="0" smtClean="0">
                <a:latin typeface="Verdana" pitchFamily="34" charset="0"/>
              </a:rPr>
              <a:t> tells of a twelve-year-old Native American girl who</a:t>
            </a:r>
          </a:p>
          <a:p>
            <a:r>
              <a:rPr lang="en-US" sz="1100" i="1" dirty="0" smtClean="0">
                <a:latin typeface="Verdana" pitchFamily="34" charset="0"/>
              </a:rPr>
              <a:t>welcomed Columbus and his crew when they first came to the New World in 1492.</a:t>
            </a:r>
          </a:p>
          <a:p>
            <a:endParaRPr lang="en-US" sz="1200" i="1" dirty="0" smtClean="0">
              <a:latin typeface="Verdana" pitchFamily="34" charset="0"/>
            </a:endParaRPr>
          </a:p>
          <a:p>
            <a:r>
              <a:rPr lang="en-US" sz="1200" dirty="0" smtClean="0">
                <a:latin typeface="Verdana" pitchFamily="34" charset="0"/>
              </a:rPr>
              <a:t>I SWAM CLOSER to get a better look and had to stop myself from laughing. The strangers had wrapped every part of their bodies with colorful leaves and cotton. Some had decorated their faces with fur and wore shiny rocks on their heads. Compared to us, they were very round. Their canoe was short and square, and, in spite of all their </a:t>
            </a:r>
            <a:r>
              <a:rPr lang="en-US" sz="1200" i="1" u="sng" dirty="0" smtClean="0">
                <a:latin typeface="Verdana" pitchFamily="34" charset="0"/>
              </a:rPr>
              <a:t>dipping and pulling</a:t>
            </a:r>
            <a:r>
              <a:rPr lang="en-US" sz="1200" dirty="0" smtClean="0">
                <a:latin typeface="Verdana" pitchFamily="34" charset="0"/>
              </a:rPr>
              <a:t>, it moved so slowly. What a backward, distant island they must have come from. </a:t>
            </a:r>
          </a:p>
          <a:p>
            <a:endParaRPr lang="en-US" sz="1200" dirty="0" smtClean="0">
              <a:latin typeface="Verdana" pitchFamily="34" charset="0"/>
            </a:endParaRPr>
          </a:p>
          <a:p>
            <a:r>
              <a:rPr lang="en-US" sz="1200" dirty="0" smtClean="0">
                <a:latin typeface="Verdana" pitchFamily="34" charset="0"/>
              </a:rPr>
              <a:t>But really, to laugh at guests, no matter how odd, would be impolite, especially since I was the first to meet them. If I was foolish, they would think they had arrived at a foolish place.</a:t>
            </a:r>
          </a:p>
          <a:p>
            <a:endParaRPr lang="en-US" sz="1200" dirty="0" smtClean="0">
              <a:latin typeface="Verdana" pitchFamily="34" charset="0"/>
            </a:endParaRPr>
          </a:p>
          <a:p>
            <a:r>
              <a:rPr lang="en-US" sz="1200" dirty="0" smtClean="0">
                <a:latin typeface="Verdana" pitchFamily="34" charset="0"/>
              </a:rPr>
              <a:t>“I won’t make a mistake,” I told She Listens. “I won’t be</a:t>
            </a:r>
          </a:p>
          <a:p>
            <a:r>
              <a:rPr lang="en-US" sz="1200" dirty="0" smtClean="0">
                <a:latin typeface="Verdana" pitchFamily="34" charset="0"/>
              </a:rPr>
              <a:t>too good, and I won’t say too much because I might choose the wrong words.”</a:t>
            </a:r>
          </a:p>
          <a:p>
            <a:endParaRPr lang="en-US" sz="1200" dirty="0" smtClean="0">
              <a:latin typeface="Verdana" pitchFamily="34" charset="0"/>
            </a:endParaRPr>
          </a:p>
          <a:p>
            <a:r>
              <a:rPr lang="en-US" sz="1200" dirty="0" smtClean="0">
                <a:latin typeface="Verdana" pitchFamily="34" charset="0"/>
              </a:rPr>
              <a:t>I kicked toward the canoe and called out the simplest thing.</a:t>
            </a:r>
          </a:p>
          <a:p>
            <a:endParaRPr lang="en-US" sz="1200" dirty="0" smtClean="0">
              <a:latin typeface="Verdana" pitchFamily="34" charset="0"/>
            </a:endParaRPr>
          </a:p>
          <a:p>
            <a:r>
              <a:rPr lang="en-US" sz="1200" dirty="0" smtClean="0">
                <a:latin typeface="Verdana" pitchFamily="34" charset="0"/>
              </a:rPr>
              <a:t>“Hello!” One of the people heard me, and he was so startled that he stood up, made his eyes small, as fearful as I had been a moment earlier.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6" name="Rectangle 5"/>
          <p:cNvSpPr/>
          <p:nvPr/>
        </p:nvSpPr>
        <p:spPr>
          <a:xfrm>
            <a:off x="5334000" y="304800"/>
            <a:ext cx="4419600" cy="5816977"/>
          </a:xfrm>
          <a:prstGeom prst="rect">
            <a:avLst/>
          </a:prstGeom>
        </p:spPr>
        <p:txBody>
          <a:bodyPr wrap="square">
            <a:spAutoFit/>
          </a:bodyPr>
          <a:lstStyle/>
          <a:p>
            <a:r>
              <a:rPr lang="en-US" sz="1400" b="1" u="sng" dirty="0" smtClean="0">
                <a:latin typeface="Verdana" pitchFamily="34" charset="0"/>
              </a:rPr>
              <a:t>ALONG CAME A TIGER:</a:t>
            </a:r>
          </a:p>
          <a:p>
            <a:r>
              <a:rPr lang="en-US" sz="1200" i="1" dirty="0" smtClean="0">
                <a:latin typeface="Verdana" pitchFamily="34" charset="0"/>
              </a:rPr>
              <a:t>Have you ever dreamed of being an explorer? In TIGERS AT TWILIGHT by Mary Pope Osborne, you will meet Jack, Annie and Teddy. These three have an adventure with a tiger they will never forget.</a:t>
            </a:r>
          </a:p>
          <a:p>
            <a:endParaRPr lang="en-US" sz="1200" i="1" dirty="0" smtClean="0">
              <a:latin typeface="Verdana" pitchFamily="34" charset="0"/>
            </a:endParaRPr>
          </a:p>
          <a:p>
            <a:endParaRPr lang="en-US" sz="1200" i="1" dirty="0" smtClean="0">
              <a:latin typeface="Verdana" pitchFamily="34" charset="0"/>
            </a:endParaRPr>
          </a:p>
          <a:p>
            <a:r>
              <a:rPr lang="en-US" sz="1200" dirty="0" smtClean="0">
                <a:latin typeface="Verdana" pitchFamily="34" charset="0"/>
              </a:rPr>
              <a:t>ANNIE PULLED JACK DOWN behind the black rock.</a:t>
            </a:r>
          </a:p>
          <a:p>
            <a:r>
              <a:rPr lang="en-US" sz="1200" dirty="0" smtClean="0">
                <a:latin typeface="Verdana" pitchFamily="34" charset="0"/>
              </a:rPr>
              <a:t>“Wait—what about Teddy?” he cried.  “Don’t worry!” Annie said. “He’s okay—he told me!” Jack heard Teddy’s barks turn to fierce growls.</a:t>
            </a:r>
          </a:p>
          <a:p>
            <a:endParaRPr lang="en-US" sz="1200" i="1" dirty="0" smtClean="0">
              <a:latin typeface="Verdana" pitchFamily="34" charset="0"/>
            </a:endParaRPr>
          </a:p>
          <a:p>
            <a:r>
              <a:rPr lang="en-US" sz="1200" i="1" dirty="0" smtClean="0">
                <a:latin typeface="Verdana" pitchFamily="34" charset="0"/>
              </a:rPr>
              <a:t>ARF! ARF! GRRR! GRRRR!</a:t>
            </a:r>
          </a:p>
          <a:p>
            <a:r>
              <a:rPr lang="en-US" sz="1200" dirty="0" smtClean="0">
                <a:latin typeface="Verdana" pitchFamily="34" charset="0"/>
              </a:rPr>
              <a:t>The growls grew louder and louder.  “That doesn’t sound like Teddy,” said Jack.  Then suddenly, there was silence. A strange silence.  “Teddy?” Annie asked. Now </a:t>
            </a:r>
            <a:r>
              <a:rPr lang="en-US" sz="1200" i="1" dirty="0" smtClean="0">
                <a:latin typeface="Verdana" pitchFamily="34" charset="0"/>
              </a:rPr>
              <a:t>she sounded worried.  </a:t>
            </a:r>
            <a:r>
              <a:rPr lang="en-US" sz="1200" dirty="0" smtClean="0">
                <a:latin typeface="Verdana" pitchFamily="34" charset="0"/>
              </a:rPr>
              <a:t>Annie raised her head. She and Jack both </a:t>
            </a:r>
            <a:r>
              <a:rPr lang="en-US" sz="1200" i="1" u="sng" dirty="0" smtClean="0">
                <a:latin typeface="Verdana" pitchFamily="34" charset="0"/>
              </a:rPr>
              <a:t>peered</a:t>
            </a:r>
            <a:r>
              <a:rPr lang="en-US" sz="1200" dirty="0" smtClean="0">
                <a:latin typeface="Verdana" pitchFamily="34" charset="0"/>
              </a:rPr>
              <a:t> over the rock.</a:t>
            </a:r>
          </a:p>
          <a:p>
            <a:endParaRPr lang="en-US" sz="1200" dirty="0" smtClean="0">
              <a:latin typeface="Verdana" pitchFamily="34" charset="0"/>
            </a:endParaRPr>
          </a:p>
          <a:p>
            <a:r>
              <a:rPr lang="en-US" sz="1200" dirty="0" smtClean="0">
                <a:latin typeface="Verdana" pitchFamily="34" charset="0"/>
              </a:rPr>
              <a:t>Teddy stood tall and brave in the grass.  The tiger was limping away. He disappeared between the trees.</a:t>
            </a:r>
          </a:p>
          <a:p>
            <a:endParaRPr lang="en-US" sz="1200" dirty="0" smtClean="0">
              <a:latin typeface="Verdana" pitchFamily="34" charset="0"/>
            </a:endParaRPr>
          </a:p>
          <a:p>
            <a:r>
              <a:rPr lang="en-US" sz="1200" dirty="0" smtClean="0">
                <a:latin typeface="Verdana" pitchFamily="34" charset="0"/>
              </a:rPr>
              <a:t>All the forest seemed to hold its breath—until Annie broke the silence.</a:t>
            </a:r>
          </a:p>
          <a:p>
            <a:endParaRPr lang="en-US" sz="1200" dirty="0" smtClean="0">
              <a:latin typeface="Verdana" pitchFamily="34" charset="0"/>
            </a:endParaRPr>
          </a:p>
          <a:p>
            <a:r>
              <a:rPr lang="en-US" sz="1200" dirty="0" smtClean="0">
                <a:latin typeface="Verdana" pitchFamily="34" charset="0"/>
              </a:rPr>
              <a:t>“Teddy, you’re a wonder dog!” she said.</a:t>
            </a:r>
          </a:p>
          <a:p>
            <a:r>
              <a:rPr lang="en-US" sz="1200" i="1" dirty="0" err="1" smtClean="0">
                <a:latin typeface="Verdana" pitchFamily="34" charset="0"/>
              </a:rPr>
              <a:t>Arf</a:t>
            </a:r>
            <a:r>
              <a:rPr lang="en-US" sz="1200" i="1" dirty="0" smtClean="0">
                <a:latin typeface="Verdana" pitchFamily="34" charset="0"/>
              </a:rPr>
              <a:t>! </a:t>
            </a:r>
            <a:r>
              <a:rPr lang="en-US" sz="1200" i="1" dirty="0" err="1" smtClean="0">
                <a:latin typeface="Verdana" pitchFamily="34" charset="0"/>
              </a:rPr>
              <a:t>Arf</a:t>
            </a:r>
            <a:r>
              <a:rPr lang="en-US" sz="1200" i="1" dirty="0" smtClean="0">
                <a:latin typeface="Verdana" pitchFamily="34" charset="0"/>
              </a:rPr>
              <a:t>! Teddy was just like a small scruffy dog again. He </a:t>
            </a:r>
            <a:r>
              <a:rPr lang="en-US" sz="1200" dirty="0" smtClean="0">
                <a:latin typeface="Verdana" pitchFamily="34" charset="0"/>
              </a:rPr>
              <a:t>wagged his tail and ran to Annie and Jack.</a:t>
            </a:r>
          </a:p>
          <a:p>
            <a:r>
              <a:rPr lang="en-US" sz="1200" dirty="0" smtClean="0">
                <a:latin typeface="Verdana" pitchFamily="34" charset="0"/>
              </a:rPr>
              <a:t>Annie scooped him into her arms.</a:t>
            </a:r>
          </a:p>
          <a:p>
            <a:r>
              <a:rPr lang="en-US" sz="1200" dirty="0" smtClean="0">
                <a:latin typeface="Verdana" pitchFamily="34" charset="0"/>
              </a:rPr>
              <a:t>“You saved us!” she said.</a:t>
            </a:r>
          </a:p>
          <a:p>
            <a:endParaRPr lang="en-US" sz="1200" dirty="0" smtClean="0">
              <a:latin typeface="Verdana" pitchFamily="34" charset="0"/>
            </a:endParaRPr>
          </a:p>
        </p:txBody>
      </p:sp>
      <p:sp>
        <p:nvSpPr>
          <p:cNvPr id="7" name="Rectangle 6"/>
          <p:cNvSpPr/>
          <p:nvPr/>
        </p:nvSpPr>
        <p:spPr>
          <a:xfrm>
            <a:off x="228600" y="228600"/>
            <a:ext cx="4495800" cy="7109639"/>
          </a:xfrm>
          <a:prstGeom prst="rect">
            <a:avLst/>
          </a:prstGeom>
        </p:spPr>
        <p:txBody>
          <a:bodyPr wrap="square">
            <a:spAutoFit/>
          </a:bodyPr>
          <a:lstStyle/>
          <a:p>
            <a:r>
              <a:rPr lang="en-US" sz="1200" dirty="0" smtClean="0">
                <a:latin typeface="Verdana" pitchFamily="34" charset="0"/>
              </a:rPr>
              <a:t>Then he spotted me, and I waved like I’ve seen adults do when visitors arrive, my fingers spread to show that my hand was empty.</a:t>
            </a:r>
          </a:p>
          <a:p>
            <a:endParaRPr lang="en-US" sz="1200" dirty="0" smtClean="0">
              <a:latin typeface="Verdana" pitchFamily="34" charset="0"/>
            </a:endParaRPr>
          </a:p>
          <a:p>
            <a:r>
              <a:rPr lang="en-US" sz="1200" dirty="0" smtClean="0">
                <a:latin typeface="Verdana" pitchFamily="34" charset="0"/>
              </a:rPr>
              <a:t>The man stared at me as though he’d never seen a girl before, then shouted something to his relatives.</a:t>
            </a:r>
          </a:p>
          <a:p>
            <a:endParaRPr lang="en-US" sz="1200" dirty="0" smtClean="0">
              <a:latin typeface="Verdana" pitchFamily="34" charset="0"/>
            </a:endParaRPr>
          </a:p>
          <a:p>
            <a:r>
              <a:rPr lang="en-US" sz="1200" dirty="0" smtClean="0">
                <a:latin typeface="Verdana" pitchFamily="34" charset="0"/>
              </a:rPr>
              <a:t>They all stopped paddling and looked in my direction.</a:t>
            </a:r>
          </a:p>
          <a:p>
            <a:r>
              <a:rPr lang="en-US" sz="1200" dirty="0" smtClean="0">
                <a:latin typeface="Verdana" pitchFamily="34" charset="0"/>
              </a:rPr>
              <a:t>“Hello,” I tried again.</a:t>
            </a:r>
          </a:p>
          <a:p>
            <a:r>
              <a:rPr lang="en-US" sz="1200" dirty="0" smtClean="0">
                <a:latin typeface="Verdana" pitchFamily="34" charset="0"/>
              </a:rPr>
              <a:t>“Welcome to home. My name is Morning Girl. My mother is She Wins the Race. My father is Speaks to Birds. My brother is Star Boy. We will feed you and introduce you to everyone.”</a:t>
            </a:r>
          </a:p>
          <a:p>
            <a:endParaRPr lang="en-US" sz="1200" dirty="0" smtClean="0">
              <a:latin typeface="Verdana" pitchFamily="34" charset="0"/>
            </a:endParaRPr>
          </a:p>
          <a:p>
            <a:r>
              <a:rPr lang="en-US" sz="1200" dirty="0" smtClean="0">
                <a:latin typeface="Verdana" pitchFamily="34" charset="0"/>
              </a:rPr>
              <a:t>All the fat people in the canoe began pointing at me and talking at once. In their excitement they almost turned themselves over, and I allowed my body to sink beneath the waves for a moment in order to hide my smile. One must always treat guests with respect, I reminded She Listens, even when they are as brainless as gulls.</a:t>
            </a:r>
          </a:p>
          <a:p>
            <a:endParaRPr lang="en-US" sz="1200" dirty="0" smtClean="0">
              <a:latin typeface="Verdana" pitchFamily="34" charset="0"/>
            </a:endParaRPr>
          </a:p>
          <a:p>
            <a:r>
              <a:rPr lang="en-US" sz="1200" dirty="0" smtClean="0">
                <a:latin typeface="Verdana" pitchFamily="34" charset="0"/>
              </a:rPr>
              <a:t>When I came up they were still watching, the way babies do: wide eyed and with their mouths uncovered. They had much to learn about how to behave.</a:t>
            </a:r>
          </a:p>
          <a:p>
            <a:endParaRPr lang="en-US" sz="1200" dirty="0" smtClean="0">
              <a:latin typeface="Verdana" pitchFamily="34" charset="0"/>
            </a:endParaRPr>
          </a:p>
          <a:p>
            <a:r>
              <a:rPr lang="en-US" sz="1200" dirty="0" smtClean="0">
                <a:latin typeface="Verdana" pitchFamily="34" charset="0"/>
              </a:rPr>
              <a:t>“Bring your canoe to the beach,” I shouted, saying each</a:t>
            </a:r>
          </a:p>
          <a:p>
            <a:r>
              <a:rPr lang="en-US" sz="1200" dirty="0" smtClean="0">
                <a:latin typeface="Verdana" pitchFamily="34" charset="0"/>
              </a:rPr>
              <a:t>word slowly so that they might understand and calm</a:t>
            </a:r>
          </a:p>
          <a:p>
            <a:r>
              <a:rPr lang="en-US" sz="1200" dirty="0" smtClean="0">
                <a:latin typeface="Verdana" pitchFamily="34" charset="0"/>
              </a:rPr>
              <a:t>themselves. “I will go to the village and bring back Mother and Father for you to talk to.” around. </a:t>
            </a:r>
          </a:p>
          <a:p>
            <a:endParaRPr lang="en-US" sz="1200" dirty="0" smtClean="0">
              <a:latin typeface="Verdana" pitchFamily="34" charset="0"/>
            </a:endParaRPr>
          </a:p>
          <a:p>
            <a:r>
              <a:rPr lang="en-US" sz="1200" dirty="0" smtClean="0">
                <a:latin typeface="Verdana" pitchFamily="34" charset="0"/>
              </a:rPr>
              <a:t>Finally one of them spoke to me, but I couldn’t understand anything he said. Maybe he was talking </a:t>
            </a:r>
            <a:r>
              <a:rPr lang="en-US" sz="1200" dirty="0" err="1" smtClean="0">
                <a:latin typeface="Verdana" pitchFamily="34" charset="0"/>
              </a:rPr>
              <a:t>Carib</a:t>
            </a:r>
            <a:r>
              <a:rPr lang="en-US" sz="1200" dirty="0" smtClean="0">
                <a:latin typeface="Verdana" pitchFamily="34" charset="0"/>
              </a:rPr>
              <a:t> or some other impossible language. But I was sure that we would find ways to get along together. It never took much time, and acting out your thoughts with your hands could be funny.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6" name="Rectangle 5"/>
          <p:cNvSpPr/>
          <p:nvPr/>
        </p:nvSpPr>
        <p:spPr>
          <a:xfrm>
            <a:off x="304800" y="381000"/>
            <a:ext cx="4343400" cy="5078313"/>
          </a:xfrm>
          <a:prstGeom prst="rect">
            <a:avLst/>
          </a:prstGeom>
        </p:spPr>
        <p:txBody>
          <a:bodyPr wrap="square">
            <a:spAutoFit/>
          </a:bodyPr>
          <a:lstStyle/>
          <a:p>
            <a:r>
              <a:rPr lang="en-US" sz="1400" b="1" dirty="0" smtClean="0">
                <a:latin typeface="Verdana" pitchFamily="34" charset="0"/>
              </a:rPr>
              <a:t>THIS LITTLE FISH STAYED HOME:</a:t>
            </a:r>
          </a:p>
          <a:p>
            <a:r>
              <a:rPr lang="en-US" sz="1200" dirty="0" smtClean="0">
                <a:latin typeface="Verdana" pitchFamily="34" charset="0"/>
              </a:rPr>
              <a:t>Fish have ways of fighting off germs they’ve become used to. Their bodies have learned to defend</a:t>
            </a:r>
          </a:p>
          <a:p>
            <a:r>
              <a:rPr lang="en-US" sz="1200" dirty="0" smtClean="0">
                <a:latin typeface="Verdana" pitchFamily="34" charset="0"/>
              </a:rPr>
              <a:t>themselves against such germs. This defense is called </a:t>
            </a:r>
            <a:r>
              <a:rPr lang="en-US" sz="1200" i="1" dirty="0" smtClean="0">
                <a:latin typeface="Verdana" pitchFamily="34" charset="0"/>
              </a:rPr>
              <a:t>immunity (</a:t>
            </a:r>
            <a:r>
              <a:rPr lang="en-US" sz="1200" i="1" dirty="0" err="1" smtClean="0">
                <a:latin typeface="Verdana" pitchFamily="34" charset="0"/>
              </a:rPr>
              <a:t>i</a:t>
            </a:r>
            <a:r>
              <a:rPr lang="en-US" sz="1200" i="1" dirty="0" smtClean="0">
                <a:latin typeface="Verdana" pitchFamily="34" charset="0"/>
              </a:rPr>
              <a:t>-MEW-</a:t>
            </a:r>
            <a:r>
              <a:rPr lang="en-US" sz="1200" i="1" dirty="0" err="1" smtClean="0">
                <a:latin typeface="Verdana" pitchFamily="34" charset="0"/>
              </a:rPr>
              <a:t>nuh</a:t>
            </a:r>
            <a:r>
              <a:rPr lang="en-US" sz="1200" i="1" dirty="0" smtClean="0">
                <a:latin typeface="Verdana" pitchFamily="34" charset="0"/>
              </a:rPr>
              <a:t>-tee). </a:t>
            </a:r>
          </a:p>
          <a:p>
            <a:endParaRPr lang="en-US" sz="1200" i="1" dirty="0" smtClean="0">
              <a:latin typeface="Verdana" pitchFamily="34" charset="0"/>
            </a:endParaRPr>
          </a:p>
          <a:p>
            <a:r>
              <a:rPr lang="en-US" sz="1200" i="1" dirty="0" smtClean="0">
                <a:latin typeface="Verdana" pitchFamily="34" charset="0"/>
              </a:rPr>
              <a:t>You probably have </a:t>
            </a:r>
            <a:r>
              <a:rPr lang="en-US" sz="1200" dirty="0" smtClean="0">
                <a:latin typeface="Verdana" pitchFamily="34" charset="0"/>
              </a:rPr>
              <a:t>immunity to certain germs, too—chicken pox, for example. Once you’ve had it, you never get it again.</a:t>
            </a:r>
          </a:p>
          <a:p>
            <a:endParaRPr lang="en-US" sz="1200" dirty="0" smtClean="0">
              <a:latin typeface="Verdana" pitchFamily="34" charset="0"/>
            </a:endParaRPr>
          </a:p>
          <a:p>
            <a:r>
              <a:rPr lang="en-US" sz="1200" dirty="0" smtClean="0">
                <a:latin typeface="Verdana" pitchFamily="34" charset="0"/>
              </a:rPr>
              <a:t>But, like humans, fish often cannot fight off new germs. That’s why fish should NOT be moved from</a:t>
            </a:r>
          </a:p>
          <a:p>
            <a:r>
              <a:rPr lang="en-US" sz="1200" dirty="0" smtClean="0">
                <a:latin typeface="Verdana" pitchFamily="34" charset="0"/>
              </a:rPr>
              <a:t>one stream or lake to another except by biologists who have made sure the fish do not have germs.</a:t>
            </a:r>
          </a:p>
          <a:p>
            <a:endParaRPr lang="en-US" sz="1200" dirty="0" smtClean="0">
              <a:latin typeface="Verdana" pitchFamily="34" charset="0"/>
            </a:endParaRPr>
          </a:p>
          <a:p>
            <a:r>
              <a:rPr lang="en-US" sz="1200" dirty="0" smtClean="0">
                <a:latin typeface="Verdana" pitchFamily="34" charset="0"/>
              </a:rPr>
              <a:t>Next time you look into your favorite river or lake, think about the fish that live there. And always do all</a:t>
            </a:r>
          </a:p>
          <a:p>
            <a:r>
              <a:rPr lang="en-US" sz="1200" dirty="0" smtClean="0">
                <a:latin typeface="Verdana" pitchFamily="34" charset="0"/>
              </a:rPr>
              <a:t>you can to help keep the fish and the water healthy.</a:t>
            </a:r>
          </a:p>
          <a:p>
            <a:endParaRPr lang="en-US" sz="1200" dirty="0" smtClean="0">
              <a:latin typeface="Verdana" pitchFamily="34" charset="0"/>
            </a:endParaRP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startAt="6"/>
            </a:pPr>
            <a:r>
              <a:rPr lang="en-US" sz="1200" dirty="0" smtClean="0">
                <a:latin typeface="Verdana" pitchFamily="34" charset="0"/>
              </a:rPr>
              <a:t>The word queasy is in the title of the first section. </a:t>
            </a:r>
            <a:r>
              <a:rPr lang="en-US" sz="1200" i="1" dirty="0" smtClean="0">
                <a:latin typeface="Verdana" pitchFamily="34" charset="0"/>
              </a:rPr>
              <a:t>Queasy means</a:t>
            </a:r>
          </a:p>
          <a:p>
            <a:pPr marL="685800" lvl="1" indent="-228600">
              <a:buFont typeface="+mj-lt"/>
              <a:buAutoNum type="alphaUcPeriod"/>
            </a:pPr>
            <a:r>
              <a:rPr lang="en-US" sz="1200" dirty="0" smtClean="0">
                <a:latin typeface="Verdana" pitchFamily="34" charset="0"/>
              </a:rPr>
              <a:t>sick to your stomach.</a:t>
            </a:r>
          </a:p>
          <a:p>
            <a:pPr marL="685800" lvl="1" indent="-228600">
              <a:buFont typeface="+mj-lt"/>
              <a:buAutoNum type="alphaUcPeriod"/>
            </a:pPr>
            <a:r>
              <a:rPr lang="en-US" sz="1200" dirty="0" smtClean="0">
                <a:latin typeface="Verdana" pitchFamily="34" charset="0"/>
              </a:rPr>
              <a:t>unhappy.</a:t>
            </a:r>
          </a:p>
          <a:p>
            <a:pPr marL="685800" lvl="1" indent="-228600">
              <a:buFont typeface="+mj-lt"/>
              <a:buAutoNum type="alphaUcPeriod"/>
            </a:pPr>
            <a:r>
              <a:rPr lang="en-US" sz="1200" dirty="0" smtClean="0">
                <a:latin typeface="Verdana" pitchFamily="34" charset="0"/>
              </a:rPr>
              <a:t>achy and tired.</a:t>
            </a:r>
          </a:p>
          <a:p>
            <a:pPr marL="685800" lvl="1" indent="-228600">
              <a:buFont typeface="+mj-lt"/>
              <a:buAutoNum type="alphaUcPeriod"/>
            </a:pPr>
            <a:r>
              <a:rPr lang="en-US" sz="1200" dirty="0" smtClean="0">
                <a:latin typeface="Verdana" pitchFamily="34" charset="0"/>
              </a:rPr>
              <a:t>tired and sleepy.</a:t>
            </a:r>
          </a:p>
        </p:txBody>
      </p:sp>
      <p:sp>
        <p:nvSpPr>
          <p:cNvPr id="7" name="Rectangle 6"/>
          <p:cNvSpPr/>
          <p:nvPr/>
        </p:nvSpPr>
        <p:spPr>
          <a:xfrm>
            <a:off x="5257800" y="304800"/>
            <a:ext cx="4572000" cy="6924973"/>
          </a:xfrm>
          <a:prstGeom prst="rect">
            <a:avLst/>
          </a:prstGeom>
        </p:spPr>
        <p:txBody>
          <a:bodyPr wrap="square">
            <a:spAutoFit/>
          </a:bodyPr>
          <a:lstStyle/>
          <a:p>
            <a:r>
              <a:rPr lang="en-US" sz="1200" dirty="0" smtClean="0">
                <a:latin typeface="Verdana" pitchFamily="34" charset="0"/>
              </a:rPr>
              <a:t>You had to guess at everything and you made mistakes, but by midday, I was certain we would all be seated in a circle, eating steamed fish and giving each other  presents. It would be a special day, a memorable day, a day full and new.</a:t>
            </a:r>
          </a:p>
          <a:p>
            <a:endParaRPr lang="en-US" sz="1200" dirty="0" smtClean="0">
              <a:latin typeface="Verdana" pitchFamily="34" charset="0"/>
            </a:endParaRPr>
          </a:p>
          <a:p>
            <a:r>
              <a:rPr lang="en-US" sz="1200" dirty="0" smtClean="0">
                <a:latin typeface="Verdana" pitchFamily="34" charset="0"/>
              </a:rPr>
              <a:t>I was close enough to shore now for my feet to touch</a:t>
            </a:r>
          </a:p>
          <a:p>
            <a:r>
              <a:rPr lang="en-US" sz="1200" dirty="0" smtClean="0">
                <a:latin typeface="Verdana" pitchFamily="34" charset="0"/>
              </a:rPr>
              <a:t>bottom, and quickly I made my way to dry land. The air was warm against my shoulders, and there was a slight breeze that </a:t>
            </a:r>
            <a:r>
              <a:rPr lang="en-US" sz="1200" i="1" u="sng" dirty="0" smtClean="0">
                <a:latin typeface="Verdana" pitchFamily="34" charset="0"/>
              </a:rPr>
              <a:t>disturbed the palm fronds strewn on the ground.</a:t>
            </a:r>
            <a:r>
              <a:rPr lang="en-US" sz="1200" dirty="0" smtClean="0">
                <a:latin typeface="Verdana" pitchFamily="34" charset="0"/>
              </a:rPr>
              <a:t> I squeezed my hair, ran my hands over my arms and legs to push off the water, and then stamped on the sand.</a:t>
            </a:r>
          </a:p>
          <a:p>
            <a:endParaRPr lang="en-US" sz="1200" dirty="0" smtClean="0">
              <a:latin typeface="Verdana" pitchFamily="34" charset="0"/>
            </a:endParaRPr>
          </a:p>
          <a:p>
            <a:r>
              <a:rPr lang="en-US" sz="1200" dirty="0" smtClean="0">
                <a:latin typeface="Verdana" pitchFamily="34" charset="0"/>
              </a:rPr>
              <a:t>“Leave your canoe right here,” I suggested in my most pleasant voice. “It will not wash away, because the tide is going out. I’ll be back soon with the right people.”</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a:pPr>
            <a:r>
              <a:rPr lang="en-US" sz="1200" dirty="0" smtClean="0">
                <a:latin typeface="Verdana" pitchFamily="34" charset="0"/>
              </a:rPr>
              <a:t>Morning Girl describes the strangers with the canoe as “dipping and pulling.” This means that the strangers were</a:t>
            </a:r>
          </a:p>
          <a:p>
            <a:pPr marL="685800" lvl="1" indent="-228600">
              <a:buFont typeface="+mj-lt"/>
              <a:buAutoNum type="alphaUcPeriod"/>
            </a:pPr>
            <a:r>
              <a:rPr lang="en-US" sz="1200" dirty="0" smtClean="0">
                <a:latin typeface="Verdana" pitchFamily="34" charset="0"/>
              </a:rPr>
              <a:t>fighting with the Native Americans.</a:t>
            </a:r>
          </a:p>
          <a:p>
            <a:pPr marL="685800" lvl="1" indent="-228600">
              <a:buFont typeface="+mj-lt"/>
              <a:buAutoNum type="alphaUcPeriod"/>
            </a:pPr>
            <a:r>
              <a:rPr lang="en-US" sz="1200" dirty="0" smtClean="0">
                <a:latin typeface="Verdana" pitchFamily="34" charset="0"/>
              </a:rPr>
              <a:t>swimming beside the canoe.</a:t>
            </a:r>
          </a:p>
          <a:p>
            <a:pPr marL="685800" lvl="1" indent="-228600">
              <a:buFont typeface="+mj-lt"/>
              <a:buAutoNum type="alphaUcPeriod"/>
            </a:pPr>
            <a:r>
              <a:rPr lang="en-US" sz="1200" dirty="0" smtClean="0">
                <a:latin typeface="Verdana" pitchFamily="34" charset="0"/>
              </a:rPr>
              <a:t>paddling toward shore.</a:t>
            </a:r>
          </a:p>
          <a:p>
            <a:pPr marL="685800" lvl="1" indent="-228600">
              <a:buFont typeface="+mj-lt"/>
              <a:buAutoNum type="alphaUcPeriod"/>
            </a:pPr>
            <a:r>
              <a:rPr lang="en-US" sz="1200" dirty="0" smtClean="0">
                <a:latin typeface="Verdana" pitchFamily="34" charset="0"/>
              </a:rPr>
              <a:t>using ropes to get off the rocks.</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2"/>
            </a:pPr>
            <a:r>
              <a:rPr lang="en-US" sz="1200" dirty="0" smtClean="0">
                <a:latin typeface="Verdana" pitchFamily="34" charset="0"/>
              </a:rPr>
              <a:t>The story tells you that the breeze “disturbed the palm fronds strewn on the ground.”  This means that the palm branches were</a:t>
            </a:r>
          </a:p>
          <a:p>
            <a:pPr marL="685800" lvl="1" indent="-228600">
              <a:buFont typeface="+mj-lt"/>
              <a:buAutoNum type="alphaUcPeriod"/>
            </a:pPr>
            <a:r>
              <a:rPr lang="en-US" sz="1200" dirty="0" smtClean="0">
                <a:latin typeface="Verdana" pitchFamily="34" charset="0"/>
              </a:rPr>
              <a:t>stacked neatly in piles.</a:t>
            </a:r>
          </a:p>
          <a:p>
            <a:pPr marL="685800" lvl="1" indent="-228600">
              <a:buFont typeface="+mj-lt"/>
              <a:buAutoNum type="alphaUcPeriod"/>
            </a:pPr>
            <a:r>
              <a:rPr lang="en-US" sz="1200" dirty="0" smtClean="0">
                <a:latin typeface="Verdana" pitchFamily="34" charset="0"/>
              </a:rPr>
              <a:t>burning slightly.</a:t>
            </a:r>
          </a:p>
          <a:p>
            <a:pPr marL="685800" lvl="1" indent="-228600">
              <a:buFont typeface="+mj-lt"/>
              <a:buAutoNum type="alphaUcPeriod"/>
            </a:pPr>
            <a:r>
              <a:rPr lang="en-US" sz="1200" dirty="0" smtClean="0">
                <a:latin typeface="Verdana" pitchFamily="34" charset="0"/>
              </a:rPr>
              <a:t>woven into mats.</a:t>
            </a:r>
          </a:p>
          <a:p>
            <a:pPr marL="685800" lvl="1" indent="-228600">
              <a:buFont typeface="+mj-lt"/>
              <a:buAutoNum type="alphaUcPeriod"/>
            </a:pPr>
            <a:r>
              <a:rPr lang="en-US" sz="1200" dirty="0" smtClean="0">
                <a:latin typeface="Verdana" pitchFamily="34" charset="0"/>
              </a:rPr>
              <a:t>scattered .</a:t>
            </a:r>
          </a:p>
          <a:p>
            <a:endParaRPr lang="en-US" sz="1200" dirty="0" smtClean="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6" name="Rectangle 5"/>
          <p:cNvSpPr/>
          <p:nvPr/>
        </p:nvSpPr>
        <p:spPr>
          <a:xfrm>
            <a:off x="5257800" y="161052"/>
            <a:ext cx="4648200" cy="7509748"/>
          </a:xfrm>
          <a:prstGeom prst="rect">
            <a:avLst/>
          </a:prstGeom>
        </p:spPr>
        <p:txBody>
          <a:bodyPr wrap="square">
            <a:spAutoFit/>
          </a:bodyPr>
          <a:lstStyle/>
          <a:p>
            <a:r>
              <a:rPr lang="en-US" sz="1400" b="1" u="sng" dirty="0" smtClean="0">
                <a:latin typeface="Verdana" pitchFamily="34" charset="0"/>
              </a:rPr>
              <a:t>FISH GET SICK TOO:</a:t>
            </a:r>
          </a:p>
          <a:p>
            <a:r>
              <a:rPr lang="en-US" sz="1200" i="1" dirty="0" smtClean="0">
                <a:latin typeface="Verdana" pitchFamily="34" charset="0"/>
              </a:rPr>
              <a:t>The following information is from an article about fish getting sick by Jim Peterson. Read it carefully so you can answer the questions at the end.</a:t>
            </a:r>
          </a:p>
          <a:p>
            <a:endParaRPr lang="en-US" sz="1200" i="1" dirty="0" smtClean="0">
              <a:latin typeface="Verdana" pitchFamily="34" charset="0"/>
            </a:endParaRPr>
          </a:p>
          <a:p>
            <a:r>
              <a:rPr lang="en-US" sz="1200" b="1" dirty="0" smtClean="0">
                <a:latin typeface="Verdana" pitchFamily="34" charset="0"/>
              </a:rPr>
              <a:t>THAT </a:t>
            </a:r>
            <a:r>
              <a:rPr lang="en-US" sz="1200" b="1" i="1" u="sng" dirty="0" smtClean="0">
                <a:latin typeface="Verdana" pitchFamily="34" charset="0"/>
              </a:rPr>
              <a:t>QUEASY</a:t>
            </a:r>
            <a:r>
              <a:rPr lang="en-US" sz="1200" b="1" dirty="0" smtClean="0">
                <a:latin typeface="Verdana" pitchFamily="34" charset="0"/>
              </a:rPr>
              <a:t> FEELING - </a:t>
            </a:r>
            <a:r>
              <a:rPr lang="en-US" sz="1200" dirty="0" smtClean="0">
                <a:latin typeface="Verdana" pitchFamily="34" charset="0"/>
              </a:rPr>
              <a:t>Remember the last time you were sick? Maybe you didn’t feel like eating because you had a stomach ache. And your mom or dad told you that you had to eat to keep up your strength. So you ate,</a:t>
            </a:r>
          </a:p>
          <a:p>
            <a:r>
              <a:rPr lang="en-US" sz="1200" dirty="0" smtClean="0">
                <a:latin typeface="Verdana" pitchFamily="34" charset="0"/>
              </a:rPr>
              <a:t>even though you didn’t feel like it.</a:t>
            </a:r>
          </a:p>
          <a:p>
            <a:endParaRPr lang="en-US" sz="1200" dirty="0" smtClean="0">
              <a:latin typeface="Verdana" pitchFamily="34" charset="0"/>
            </a:endParaRPr>
          </a:p>
          <a:p>
            <a:r>
              <a:rPr lang="en-US" sz="1200" dirty="0" smtClean="0">
                <a:latin typeface="Verdana" pitchFamily="34" charset="0"/>
              </a:rPr>
              <a:t>When fish get sick, they often don’t feel like eating, either. The longer they go without eating, the sicker they get. Sometimes, the fish die.</a:t>
            </a:r>
          </a:p>
          <a:p>
            <a:endParaRPr lang="en-US" sz="1200" b="1" dirty="0" smtClean="0">
              <a:latin typeface="Verdana" pitchFamily="34" charset="0"/>
            </a:endParaRPr>
          </a:p>
          <a:p>
            <a:r>
              <a:rPr lang="en-US" sz="1200" b="1" dirty="0" smtClean="0">
                <a:latin typeface="Verdana" pitchFamily="34" charset="0"/>
              </a:rPr>
              <a:t>WILD FISH DON’T HAVE DOCTORS - </a:t>
            </a:r>
            <a:r>
              <a:rPr lang="en-US" sz="1200" dirty="0" smtClean="0">
                <a:latin typeface="Verdana" pitchFamily="34" charset="0"/>
              </a:rPr>
              <a:t>Fish that live in </a:t>
            </a:r>
            <a:r>
              <a:rPr lang="en-US" sz="1200" i="1" dirty="0" smtClean="0">
                <a:latin typeface="Verdana" pitchFamily="34" charset="0"/>
              </a:rPr>
              <a:t>hatcheries (fish-growing farms) are </a:t>
            </a:r>
            <a:r>
              <a:rPr lang="en-US" sz="1200" dirty="0" smtClean="0">
                <a:latin typeface="Verdana" pitchFamily="34" charset="0"/>
              </a:rPr>
              <a:t>constantly watched to make sure they don’t get sick.</a:t>
            </a:r>
          </a:p>
          <a:p>
            <a:endParaRPr lang="en-US" sz="1200" dirty="0" smtClean="0">
              <a:latin typeface="Verdana" pitchFamily="34" charset="0"/>
            </a:endParaRPr>
          </a:p>
          <a:p>
            <a:r>
              <a:rPr lang="en-US" sz="1200" dirty="0" smtClean="0">
                <a:latin typeface="Verdana" pitchFamily="34" charset="0"/>
              </a:rPr>
              <a:t>But sometimes they get sick anyway. Then, the people who care for them give them medicine to help them get better. But fish that live in rivers and lakes don’t have anyone watching over them all the time. If they get sick, people might not find out about it for a long time—too late to keep a disease from spreading.</a:t>
            </a:r>
          </a:p>
          <a:p>
            <a:endParaRPr lang="en-US" sz="1200" dirty="0" smtClean="0">
              <a:latin typeface="Verdana" pitchFamily="34" charset="0"/>
            </a:endParaRPr>
          </a:p>
          <a:p>
            <a:r>
              <a:rPr lang="en-US" sz="1200" dirty="0" smtClean="0">
                <a:latin typeface="Verdana" pitchFamily="34" charset="0"/>
              </a:rPr>
              <a:t>So the best thing we can do for fish that live in our rivers and lakes is to help them NOT get sick in the</a:t>
            </a:r>
          </a:p>
          <a:p>
            <a:r>
              <a:rPr lang="en-US" sz="1200" dirty="0" smtClean="0">
                <a:latin typeface="Verdana" pitchFamily="34" charset="0"/>
              </a:rPr>
              <a:t>first place.</a:t>
            </a:r>
          </a:p>
          <a:p>
            <a:endParaRPr lang="en-US" sz="1200" dirty="0" smtClean="0">
              <a:latin typeface="Verdana" pitchFamily="34" charset="0"/>
            </a:endParaRPr>
          </a:p>
          <a:p>
            <a:r>
              <a:rPr lang="en-US" sz="1200" b="1" dirty="0" smtClean="0">
                <a:latin typeface="Verdana" pitchFamily="34" charset="0"/>
              </a:rPr>
              <a:t>PRESCRIPTION: SQUEAKY CLEAN - </a:t>
            </a:r>
            <a:r>
              <a:rPr lang="en-US" sz="1200" dirty="0" smtClean="0">
                <a:latin typeface="Verdana" pitchFamily="34" charset="0"/>
              </a:rPr>
              <a:t>The most important thing we can do is to make sure fish have a clean, healthy place to live. We have to protect our rivers and lakes by preventing pollution and caring for the environment where these fish live, breathe, and eat. The lake or river in which fish live is where they find food and shelter, and its waters carry oxygen that they breathe through their gills. Usually, if we can keep the habitat healthy, we can keep the fish healthy.</a:t>
            </a:r>
          </a:p>
          <a:p>
            <a:endParaRPr lang="en-US" sz="1200" dirty="0" smtClean="0">
              <a:latin typeface="Verdana" pitchFamily="34" charset="0"/>
            </a:endParaRPr>
          </a:p>
        </p:txBody>
      </p:sp>
      <p:sp>
        <p:nvSpPr>
          <p:cNvPr id="7" name="Rectangle 6"/>
          <p:cNvSpPr/>
          <p:nvPr/>
        </p:nvSpPr>
        <p:spPr>
          <a:xfrm>
            <a:off x="304800" y="304800"/>
            <a:ext cx="4343400" cy="6217087"/>
          </a:xfrm>
          <a:prstGeom prst="rect">
            <a:avLst/>
          </a:prstGeom>
        </p:spPr>
        <p:txBody>
          <a:bodyPr wrap="square">
            <a:spAutoFit/>
          </a:bodyPr>
          <a:lstStyle/>
          <a:p>
            <a:r>
              <a:rPr lang="en-US" sz="1400" b="1" u="sng" dirty="0" smtClean="0">
                <a:latin typeface="Verdana" pitchFamily="34" charset="0"/>
              </a:rPr>
              <a:t>CLARA AND THE FOX FAMILY:</a:t>
            </a:r>
          </a:p>
          <a:p>
            <a:r>
              <a:rPr lang="en-US" sz="1200" i="1" dirty="0" smtClean="0">
                <a:latin typeface="Verdana" pitchFamily="34" charset="0"/>
              </a:rPr>
              <a:t>In Clara and the Fox Family, Bonnie Bisbee tells how Clara feels when her father plows a field that is home to a fox family. She stays away in the woods all day,</a:t>
            </a:r>
          </a:p>
          <a:p>
            <a:r>
              <a:rPr lang="en-US" sz="1200" i="1" dirty="0" smtClean="0">
                <a:latin typeface="Verdana" pitchFamily="34" charset="0"/>
              </a:rPr>
              <a:t>worried and crying for the baby foxes.</a:t>
            </a:r>
          </a:p>
          <a:p>
            <a:endParaRPr lang="en-US" sz="1200" i="1" dirty="0" smtClean="0">
              <a:latin typeface="Verdana" pitchFamily="34" charset="0"/>
            </a:endParaRPr>
          </a:p>
          <a:p>
            <a:r>
              <a:rPr lang="en-US" sz="1200" dirty="0" smtClean="0">
                <a:latin typeface="Verdana" pitchFamily="34" charset="0"/>
              </a:rPr>
              <a:t>AFTER SUPPER DAD STOOD UP.  “Clara,” he said. “Come outside. I have something to show you.”</a:t>
            </a:r>
          </a:p>
          <a:p>
            <a:r>
              <a:rPr lang="en-US" sz="1200" dirty="0" smtClean="0">
                <a:latin typeface="Verdana" pitchFamily="34" charset="0"/>
              </a:rPr>
              <a:t>Clara got up and followed her father. But she still had nothing to say. What was there to talk about when the foxes’ home had been ruined?</a:t>
            </a:r>
          </a:p>
          <a:p>
            <a:endParaRPr lang="en-US" sz="1200" dirty="0" smtClean="0">
              <a:latin typeface="Verdana" pitchFamily="34" charset="0"/>
            </a:endParaRPr>
          </a:p>
          <a:p>
            <a:r>
              <a:rPr lang="en-US" sz="1200" dirty="0" smtClean="0">
                <a:latin typeface="Verdana" pitchFamily="34" charset="0"/>
              </a:rPr>
              <a:t>Clara walked along behind her father. She didn’t even notice where they were going. She didn’t even notice the beautiful golden light of the spring evening.</a:t>
            </a:r>
          </a:p>
          <a:p>
            <a:endParaRPr lang="en-US" sz="1200" dirty="0" smtClean="0">
              <a:latin typeface="Verdana" pitchFamily="34" charset="0"/>
            </a:endParaRPr>
          </a:p>
          <a:p>
            <a:r>
              <a:rPr lang="en-US" sz="1200" dirty="0" smtClean="0">
                <a:latin typeface="Verdana" pitchFamily="34" charset="0"/>
              </a:rPr>
              <a:t>Finally Dad stopped. “Look,” he said. Clara looked</a:t>
            </a:r>
          </a:p>
          <a:p>
            <a:r>
              <a:rPr lang="en-US" sz="1200" dirty="0" smtClean="0">
                <a:latin typeface="Verdana" pitchFamily="34" charset="0"/>
              </a:rPr>
              <a:t>around. There was the back twenty. And it looked just as she knew it would—brown rows of freshly plowed earth.</a:t>
            </a:r>
          </a:p>
          <a:p>
            <a:endParaRPr lang="en-US" sz="1200" dirty="0" smtClean="0">
              <a:latin typeface="Verdana" pitchFamily="34" charset="0"/>
            </a:endParaRPr>
          </a:p>
          <a:p>
            <a:r>
              <a:rPr lang="en-US" sz="1200" dirty="0" smtClean="0">
                <a:latin typeface="Verdana" pitchFamily="34" charset="0"/>
              </a:rPr>
              <a:t>But wait a minute! A beautiful green island had been left in the very middle of the big field.  “Oh, Dad!” she exclaimed. “You saved the foxes’ home.”</a:t>
            </a:r>
          </a:p>
          <a:p>
            <a:endParaRPr lang="en-US" sz="1200" dirty="0" smtClean="0">
              <a:latin typeface="Verdana" pitchFamily="34" charset="0"/>
            </a:endParaRPr>
          </a:p>
          <a:p>
            <a:r>
              <a:rPr lang="en-US" sz="1200" dirty="0" smtClean="0">
                <a:latin typeface="Verdana" pitchFamily="34" charset="0"/>
              </a:rPr>
              <a:t>As she watched, several plump, red fox pup shapes</a:t>
            </a:r>
          </a:p>
          <a:p>
            <a:r>
              <a:rPr lang="en-US" sz="1200" dirty="0" smtClean="0">
                <a:latin typeface="Verdana" pitchFamily="34" charset="0"/>
              </a:rPr>
              <a:t>tumbled out of their den. In the last rosy light of day the young foxes began to play. Then two larger and more graceful red forms came out of the den. It was the parent foxes, quietly watching over their young.</a:t>
            </a:r>
          </a:p>
          <a:p>
            <a:r>
              <a:rPr lang="en-US" sz="1200" dirty="0" smtClean="0">
                <a:latin typeface="Verdana" pitchFamily="34" charset="0"/>
              </a:rPr>
              <a:t>“Thanks, Dad,” said Clara softly, holding her father’s</a:t>
            </a:r>
          </a:p>
          <a:p>
            <a:r>
              <a:rPr lang="en-US" sz="1200" dirty="0" smtClean="0">
                <a:latin typeface="Verdana" pitchFamily="34" charset="0"/>
              </a:rPr>
              <a:t>hand.</a:t>
            </a:r>
          </a:p>
          <a:p>
            <a:endParaRPr lang="en-US" sz="1200" dirty="0" smtClean="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6" name="Rectangle 5"/>
          <p:cNvSpPr/>
          <p:nvPr/>
        </p:nvSpPr>
        <p:spPr>
          <a:xfrm>
            <a:off x="304800" y="304800"/>
            <a:ext cx="4343400" cy="5262979"/>
          </a:xfrm>
          <a:prstGeom prst="rect">
            <a:avLst/>
          </a:prstGeom>
        </p:spPr>
        <p:txBody>
          <a:bodyPr wrap="square">
            <a:spAutoFit/>
          </a:bodyPr>
          <a:lstStyle/>
          <a:p>
            <a:r>
              <a:rPr lang="en-US" sz="1200" dirty="0" smtClean="0">
                <a:latin typeface="Verdana" pitchFamily="34" charset="0"/>
              </a:rPr>
              <a:t>Although it seems likely that sequoias must die of old age at some point, scientists cannot say for sure at what ripe old age that might be. To stand in the presence of giant sequoias is a “</a:t>
            </a:r>
            <a:r>
              <a:rPr lang="en-US" sz="1200" dirty="0" err="1" smtClean="0">
                <a:latin typeface="Verdana" pitchFamily="34" charset="0"/>
              </a:rPr>
              <a:t>goosebump</a:t>
            </a:r>
            <a:r>
              <a:rPr lang="en-US" sz="1200" dirty="0" smtClean="0">
                <a:latin typeface="Verdana" pitchFamily="34" charset="0"/>
              </a:rPr>
              <a:t>” experience, a thrill, AWESOME. </a:t>
            </a:r>
          </a:p>
          <a:p>
            <a:endParaRPr lang="en-US" sz="1200" dirty="0" smtClean="0">
              <a:latin typeface="Verdana" pitchFamily="34" charset="0"/>
            </a:endParaRPr>
          </a:p>
          <a:p>
            <a:r>
              <a:rPr lang="en-US" sz="1200" dirty="0" smtClean="0">
                <a:latin typeface="Verdana" pitchFamily="34" charset="0"/>
              </a:rPr>
              <a:t>They inspire great thoughts about the importance of taking care of wild treasures. It is no wonder that giant sequoias are protected so that you and I, our children, and the children after that can continue to enjoy them.</a:t>
            </a:r>
          </a:p>
          <a:p>
            <a:endParaRPr lang="en-US" sz="1200" b="1" dirty="0" smtClean="0">
              <a:latin typeface="Verdana" pitchFamily="34" charset="0"/>
            </a:endParaRPr>
          </a:p>
          <a:p>
            <a:endParaRPr lang="en-US" sz="1200" b="1" dirty="0" smtClean="0">
              <a:latin typeface="Verdana" pitchFamily="34" charset="0"/>
            </a:endParaRPr>
          </a:p>
          <a:p>
            <a:pPr marL="228600" indent="-228600">
              <a:buFont typeface="+mj-lt"/>
              <a:buAutoNum type="arabicPeriod" startAt="4"/>
            </a:pPr>
            <a:r>
              <a:rPr lang="en-US" sz="1200" dirty="0" smtClean="0">
                <a:latin typeface="Verdana" pitchFamily="34" charset="0"/>
              </a:rPr>
              <a:t>The story calls sequoias humongous plants. </a:t>
            </a:r>
            <a:r>
              <a:rPr lang="en-US" sz="1200" i="1" dirty="0" smtClean="0">
                <a:latin typeface="Verdana" pitchFamily="34" charset="0"/>
              </a:rPr>
              <a:t>Humongous means</a:t>
            </a:r>
          </a:p>
          <a:p>
            <a:pPr marL="685800" lvl="1" indent="-228600">
              <a:buFont typeface="+mj-lt"/>
              <a:buAutoNum type="alphaUcPeriod"/>
            </a:pPr>
            <a:r>
              <a:rPr lang="en-US" sz="1200" dirty="0" smtClean="0">
                <a:latin typeface="Verdana" pitchFamily="34" charset="0"/>
              </a:rPr>
              <a:t>flowering.</a:t>
            </a:r>
          </a:p>
          <a:p>
            <a:pPr marL="685800" lvl="1" indent="-228600">
              <a:buFont typeface="+mj-lt"/>
              <a:buAutoNum type="alphaUcPeriod"/>
            </a:pPr>
            <a:r>
              <a:rPr lang="en-US" sz="1200" dirty="0" smtClean="0">
                <a:latin typeface="Verdana" pitchFamily="34" charset="0"/>
              </a:rPr>
              <a:t>gigantic.</a:t>
            </a:r>
          </a:p>
          <a:p>
            <a:pPr marL="685800" lvl="1" indent="-228600">
              <a:buFont typeface="+mj-lt"/>
              <a:buAutoNum type="alphaUcPeriod"/>
            </a:pPr>
            <a:r>
              <a:rPr lang="en-US" sz="1200" dirty="0" smtClean="0">
                <a:latin typeface="Verdana" pitchFamily="34" charset="0"/>
              </a:rPr>
              <a:t>green.</a:t>
            </a:r>
          </a:p>
          <a:p>
            <a:pPr marL="685800" lvl="1" indent="-228600">
              <a:buFont typeface="+mj-lt"/>
              <a:buAutoNum type="alphaUcPeriod"/>
            </a:pPr>
            <a:r>
              <a:rPr lang="en-US" sz="1200" dirty="0" smtClean="0">
                <a:latin typeface="Verdana" pitchFamily="34" charset="0"/>
              </a:rPr>
              <a:t>cone-bearing.</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5"/>
            </a:pPr>
            <a:r>
              <a:rPr lang="en-US" sz="1200" dirty="0" smtClean="0">
                <a:latin typeface="Verdana" pitchFamily="34" charset="0"/>
              </a:rPr>
              <a:t>In this story, what does the word tannins mean?</a:t>
            </a:r>
          </a:p>
          <a:p>
            <a:pPr marL="685800" lvl="1" indent="-228600">
              <a:buFont typeface="+mj-lt"/>
              <a:buAutoNum type="alphaUcPeriod"/>
            </a:pPr>
            <a:r>
              <a:rPr lang="en-US" sz="1200" dirty="0" smtClean="0">
                <a:latin typeface="Verdana" pitchFamily="34" charset="0"/>
              </a:rPr>
              <a:t>deep rocks</a:t>
            </a:r>
          </a:p>
          <a:p>
            <a:pPr marL="685800" lvl="1" indent="-228600">
              <a:buFont typeface="+mj-lt"/>
              <a:buAutoNum type="alphaUcPeriod"/>
            </a:pPr>
            <a:r>
              <a:rPr lang="en-US" sz="1200" dirty="0" smtClean="0">
                <a:latin typeface="Verdana" pitchFamily="34" charset="0"/>
              </a:rPr>
              <a:t>very tiny seeds</a:t>
            </a:r>
          </a:p>
          <a:p>
            <a:pPr marL="685800" lvl="1" indent="-228600">
              <a:buFont typeface="+mj-lt"/>
              <a:buAutoNum type="alphaUcPeriod"/>
            </a:pPr>
            <a:r>
              <a:rPr lang="en-US" sz="1200" dirty="0" smtClean="0">
                <a:latin typeface="Verdana" pitchFamily="34" charset="0"/>
              </a:rPr>
              <a:t>chemicals in bark</a:t>
            </a:r>
          </a:p>
          <a:p>
            <a:pPr marL="685800" lvl="1" indent="-228600">
              <a:buFont typeface="+mj-lt"/>
              <a:buAutoNum type="alphaUcPeriod"/>
            </a:pPr>
            <a:r>
              <a:rPr lang="en-US" sz="1200" dirty="0" smtClean="0">
                <a:latin typeface="Verdana" pitchFamily="34" charset="0"/>
              </a:rPr>
              <a:t>lower branches</a:t>
            </a:r>
          </a:p>
          <a:p>
            <a:endParaRPr lang="en-US" sz="1200" dirty="0" smtClean="0">
              <a:latin typeface="Verdana" pitchFamily="34" charset="0"/>
            </a:endParaRPr>
          </a:p>
        </p:txBody>
      </p:sp>
      <p:sp>
        <p:nvSpPr>
          <p:cNvPr id="7" name="Rectangle 6"/>
          <p:cNvSpPr/>
          <p:nvPr/>
        </p:nvSpPr>
        <p:spPr>
          <a:xfrm>
            <a:off x="5334000" y="304800"/>
            <a:ext cx="4419600" cy="2308324"/>
          </a:xfrm>
          <a:prstGeom prst="rect">
            <a:avLst/>
          </a:prstGeom>
        </p:spPr>
        <p:txBody>
          <a:bodyPr wrap="square">
            <a:spAutoFit/>
          </a:bodyPr>
          <a:lstStyle/>
          <a:p>
            <a:r>
              <a:rPr lang="en-US" sz="1200" dirty="0" smtClean="0">
                <a:latin typeface="Verdana" pitchFamily="34" charset="0"/>
              </a:rPr>
              <a:t>“Had to plow around the rocks anyway,” said Dad</a:t>
            </a:r>
          </a:p>
          <a:p>
            <a:r>
              <a:rPr lang="en-US" sz="1200" dirty="0" smtClean="0">
                <a:latin typeface="Verdana" pitchFamily="34" charset="0"/>
              </a:rPr>
              <a:t>smiling. “Besides, now the foxes are working for me.</a:t>
            </a:r>
          </a:p>
          <a:p>
            <a:r>
              <a:rPr lang="en-US" sz="1200" dirty="0" smtClean="0">
                <a:latin typeface="Verdana" pitchFamily="34" charset="0"/>
              </a:rPr>
              <a:t>They’ll help keep the mice out of the cornfield.”  Clara giggled and hugged her dad. And he hugged Clara right back.</a:t>
            </a:r>
          </a:p>
          <a:p>
            <a:endParaRPr lang="en-US" sz="1200" dirty="0" smtClean="0">
              <a:latin typeface="Verdana" pitchFamily="34" charset="0"/>
            </a:endParaRPr>
          </a:p>
          <a:p>
            <a:endParaRPr lang="en-US" sz="1200" b="1" dirty="0" smtClean="0">
              <a:latin typeface="Verdana" pitchFamily="34" charset="0"/>
            </a:endParaRPr>
          </a:p>
          <a:p>
            <a:pPr marL="228600" indent="-228600">
              <a:buFont typeface="+mj-lt"/>
              <a:buAutoNum type="arabicPeriod" startAt="3"/>
            </a:pPr>
            <a:r>
              <a:rPr lang="en-US" sz="1200" dirty="0" smtClean="0">
                <a:latin typeface="Verdana" pitchFamily="34" charset="0"/>
              </a:rPr>
              <a:t>The back twenty talked about in the story is</a:t>
            </a:r>
          </a:p>
          <a:p>
            <a:pPr marL="685800" lvl="1" indent="-228600">
              <a:buFont typeface="+mj-lt"/>
              <a:buAutoNum type="alphaUcPeriod"/>
            </a:pPr>
            <a:r>
              <a:rPr lang="en-US" sz="1200" dirty="0" smtClean="0">
                <a:latin typeface="Verdana" pitchFamily="34" charset="0"/>
              </a:rPr>
              <a:t>the fox family’s den.</a:t>
            </a:r>
          </a:p>
          <a:p>
            <a:pPr marL="685800" lvl="1" indent="-228600">
              <a:buFont typeface="+mj-lt"/>
              <a:buAutoNum type="alphaUcPeriod"/>
            </a:pPr>
            <a:r>
              <a:rPr lang="en-US" sz="1200" dirty="0" smtClean="0">
                <a:latin typeface="Verdana" pitchFamily="34" charset="0"/>
              </a:rPr>
              <a:t>group of rocks.</a:t>
            </a:r>
          </a:p>
          <a:p>
            <a:pPr marL="685800" lvl="1" indent="-228600">
              <a:buFont typeface="+mj-lt"/>
              <a:buAutoNum type="alphaUcPeriod"/>
            </a:pPr>
            <a:r>
              <a:rPr lang="en-US" sz="1200" dirty="0" smtClean="0">
                <a:latin typeface="Verdana" pitchFamily="34" charset="0"/>
              </a:rPr>
              <a:t>a green island.</a:t>
            </a:r>
          </a:p>
          <a:p>
            <a:pPr marL="685800" lvl="1" indent="-228600">
              <a:buFont typeface="+mj-lt"/>
              <a:buAutoNum type="alphaUcPeriod"/>
            </a:pPr>
            <a:r>
              <a:rPr lang="en-US" sz="1200" dirty="0" smtClean="0">
                <a:latin typeface="Verdana" pitchFamily="34" charset="0"/>
              </a:rPr>
              <a:t>the plowed field.</a:t>
            </a:r>
            <a:endParaRPr lang="en-US" sz="1200"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4" name="Rectangle 3"/>
          <p:cNvSpPr/>
          <p:nvPr/>
        </p:nvSpPr>
        <p:spPr>
          <a:xfrm>
            <a:off x="5257800" y="381000"/>
            <a:ext cx="4648200" cy="6555641"/>
          </a:xfrm>
          <a:prstGeom prst="rect">
            <a:avLst/>
          </a:prstGeom>
        </p:spPr>
        <p:txBody>
          <a:bodyPr wrap="square">
            <a:spAutoFit/>
          </a:bodyPr>
          <a:lstStyle/>
          <a:p>
            <a:r>
              <a:rPr lang="en-US" sz="1200" dirty="0" smtClean="0">
                <a:latin typeface="Verdana" pitchFamily="34" charset="0"/>
              </a:rPr>
              <a:t>Its tapered trunk towers straight up 100 feet or so before the first massive limbs appear. The lower limbs drop off as the tree grows.</a:t>
            </a:r>
          </a:p>
          <a:p>
            <a:endParaRPr lang="en-US" sz="1200" dirty="0" smtClean="0">
              <a:latin typeface="Verdana" pitchFamily="34" charset="0"/>
            </a:endParaRPr>
          </a:p>
          <a:p>
            <a:r>
              <a:rPr lang="en-US" sz="1200" b="1" dirty="0" smtClean="0">
                <a:latin typeface="Verdana" pitchFamily="34" charset="0"/>
              </a:rPr>
              <a:t>Even Giants Fall</a:t>
            </a:r>
          </a:p>
          <a:p>
            <a:r>
              <a:rPr lang="en-US" sz="1200" dirty="0" smtClean="0">
                <a:latin typeface="Verdana" pitchFamily="34" charset="0"/>
              </a:rPr>
              <a:t>Sequoias have deeply grooved, cinnamon-colored bark as much as two feet thick—excellent defense against fire and insects. The bark alone is thicker than the whole trunk of many other kinds of trees! </a:t>
            </a:r>
          </a:p>
          <a:p>
            <a:endParaRPr lang="en-US" sz="1200" dirty="0" smtClean="0">
              <a:latin typeface="Verdana" pitchFamily="34" charset="0"/>
            </a:endParaRPr>
          </a:p>
          <a:p>
            <a:r>
              <a:rPr lang="en-US" sz="1200" dirty="0" smtClean="0">
                <a:latin typeface="Verdana" pitchFamily="34" charset="0"/>
              </a:rPr>
              <a:t>This bark contains chemicals called </a:t>
            </a:r>
            <a:r>
              <a:rPr lang="en-US" sz="1200" i="1" u="sng" dirty="0" smtClean="0">
                <a:latin typeface="Verdana" pitchFamily="34" charset="0"/>
              </a:rPr>
              <a:t>tannins </a:t>
            </a:r>
            <a:r>
              <a:rPr lang="en-US" sz="1200" dirty="0" smtClean="0">
                <a:latin typeface="Verdana" pitchFamily="34" charset="0"/>
              </a:rPr>
              <a:t>which help the tree fight off pests and diseases. Despite their amazing size and ability to survive many threats, sequoias do die. Strong windstorms and landslides topple them because  their roots go down only 10 to 15 feet into the soil—not very deep for a huge tree.</a:t>
            </a:r>
          </a:p>
          <a:p>
            <a:endParaRPr lang="en-US" sz="1200" dirty="0" smtClean="0">
              <a:latin typeface="Verdana" pitchFamily="34" charset="0"/>
            </a:endParaRPr>
          </a:p>
          <a:p>
            <a:r>
              <a:rPr lang="en-US" sz="1200" dirty="0" smtClean="0">
                <a:latin typeface="Verdana" pitchFamily="34" charset="0"/>
              </a:rPr>
              <a:t>Instead, the roots spread out and form a mat. Why not a deep “tap” root? Probably because water is so easily available near the surface in this rainy part of the world that deep, water-seeking roots are not necessary. However, shallow roots do not offer much support. Can you imagine standing in a grove of giant sequoias in a big windstorm? You’d want to run for your life! </a:t>
            </a:r>
          </a:p>
          <a:p>
            <a:endParaRPr lang="en-US" sz="1200" b="1" dirty="0" smtClean="0">
              <a:latin typeface="Verdana" pitchFamily="34" charset="0"/>
            </a:endParaRPr>
          </a:p>
          <a:p>
            <a:r>
              <a:rPr lang="en-US" sz="1200" b="1" dirty="0" smtClean="0">
                <a:latin typeface="Verdana" pitchFamily="34" charset="0"/>
              </a:rPr>
              <a:t>A Glimpse of Forever</a:t>
            </a:r>
          </a:p>
          <a:p>
            <a:r>
              <a:rPr lang="en-US" sz="1200" dirty="0" smtClean="0">
                <a:latin typeface="Verdana" pitchFamily="34" charset="0"/>
              </a:rPr>
              <a:t>Do sequoias die of old age? That is hard to say. In America’s earlier days, sequoias were not protected and logging was allowed. The tree rings of one tree cut down at that time showed it was 3,200 years old. </a:t>
            </a:r>
          </a:p>
          <a:p>
            <a:endParaRPr lang="en-US" sz="1200" dirty="0" smtClean="0">
              <a:latin typeface="Verdana" pitchFamily="34" charset="0"/>
            </a:endParaRPr>
          </a:p>
          <a:p>
            <a:r>
              <a:rPr lang="en-US" sz="1200" dirty="0" smtClean="0">
                <a:latin typeface="Verdana" pitchFamily="34" charset="0"/>
              </a:rPr>
              <a:t>Who knows how much longer it would have lived? Wow! That tree was growing at the time of ancient Egyptian civilization. </a:t>
            </a:r>
          </a:p>
          <a:p>
            <a:endParaRPr lang="en-US" sz="1200" dirty="0" smtClean="0">
              <a:latin typeface="Verdana" pitchFamily="34" charset="0"/>
            </a:endParaRPr>
          </a:p>
        </p:txBody>
      </p:sp>
      <p:sp>
        <p:nvSpPr>
          <p:cNvPr id="6" name="Rectangle 5"/>
          <p:cNvSpPr/>
          <p:nvPr/>
        </p:nvSpPr>
        <p:spPr>
          <a:xfrm>
            <a:off x="228600" y="304800"/>
            <a:ext cx="4267200" cy="7140416"/>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u="sng" dirty="0" smtClean="0">
                <a:latin typeface="Verdana" pitchFamily="34" charset="0"/>
              </a:rPr>
              <a:t>IT’S A BIG THING:</a:t>
            </a:r>
          </a:p>
          <a:p>
            <a:r>
              <a:rPr lang="en-US" sz="1200" i="1" dirty="0" smtClean="0">
                <a:latin typeface="Verdana" pitchFamily="34" charset="0"/>
              </a:rPr>
              <a:t>African elephants can grow 13 feet tall and blue whales can weigh 200,000 pounds.</a:t>
            </a:r>
          </a:p>
          <a:p>
            <a:r>
              <a:rPr lang="en-US" sz="1200" i="1" dirty="0" smtClean="0">
                <a:latin typeface="Verdana" pitchFamily="34" charset="0"/>
              </a:rPr>
              <a:t>But IT’S A BIG THING by Thomas </a:t>
            </a:r>
            <a:r>
              <a:rPr lang="en-US" sz="1200" i="1" dirty="0" err="1" smtClean="0">
                <a:latin typeface="Verdana" pitchFamily="34" charset="0"/>
              </a:rPr>
              <a:t>Vulla</a:t>
            </a:r>
            <a:r>
              <a:rPr lang="en-US" sz="1200" i="1" dirty="0" smtClean="0">
                <a:latin typeface="Verdana" pitchFamily="34" charset="0"/>
              </a:rPr>
              <a:t> tells about a living thing that is even bigger.</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THE BIGGEST LIVING THING on Earth does not walk on land, fly high in the sky, or swim in an ocean or lake. In fact, it doesn’t move at all, except to sway in the wind. It is the giant sequoia (</a:t>
            </a:r>
            <a:r>
              <a:rPr lang="en-US" sz="1200" dirty="0" err="1" smtClean="0">
                <a:latin typeface="Verdana" pitchFamily="34" charset="0"/>
              </a:rPr>
              <a:t>si</a:t>
            </a:r>
            <a:r>
              <a:rPr lang="en-US" sz="1200" dirty="0" smtClean="0">
                <a:latin typeface="Verdana" pitchFamily="34" charset="0"/>
              </a:rPr>
              <a:t>-KWOY-uh) tree.</a:t>
            </a:r>
          </a:p>
          <a:p>
            <a:endParaRPr lang="en-US" sz="1200" dirty="0" smtClean="0">
              <a:latin typeface="Verdana" pitchFamily="34" charset="0"/>
            </a:endParaRPr>
          </a:p>
          <a:p>
            <a:r>
              <a:rPr lang="en-US" sz="1200" b="1" dirty="0" smtClean="0">
                <a:latin typeface="Verdana" pitchFamily="34" charset="0"/>
              </a:rPr>
              <a:t>Royalty of the Forest - </a:t>
            </a:r>
            <a:r>
              <a:rPr lang="en-US" sz="1200" dirty="0" smtClean="0">
                <a:latin typeface="Verdana" pitchFamily="34" charset="0"/>
              </a:rPr>
              <a:t>Sequoias are the king of trees. These </a:t>
            </a:r>
            <a:r>
              <a:rPr lang="en-US" sz="1200" i="1" u="sng" dirty="0" smtClean="0">
                <a:latin typeface="Verdana" pitchFamily="34" charset="0"/>
              </a:rPr>
              <a:t>humongous </a:t>
            </a:r>
            <a:r>
              <a:rPr lang="en-US" sz="1200" dirty="0" smtClean="0">
                <a:latin typeface="Verdana" pitchFamily="34" charset="0"/>
              </a:rPr>
              <a:t>plants live high on the western slopes of California’s Sierra Nevada Mountains. Sequoias can grow more than 300 feet tall and 110 feet around the trunk. That’s about</a:t>
            </a:r>
          </a:p>
          <a:p>
            <a:r>
              <a:rPr lang="en-US" sz="1200" dirty="0" smtClean="0">
                <a:latin typeface="Verdana" pitchFamily="34" charset="0"/>
              </a:rPr>
              <a:t>as tall as a 26-story building and wider than most city streets!</a:t>
            </a:r>
          </a:p>
          <a:p>
            <a:endParaRPr lang="en-US" sz="1200" dirty="0" smtClean="0">
              <a:latin typeface="Verdana" pitchFamily="34" charset="0"/>
            </a:endParaRPr>
          </a:p>
          <a:p>
            <a:r>
              <a:rPr lang="en-US" sz="1200" dirty="0" smtClean="0">
                <a:latin typeface="Verdana" pitchFamily="34" charset="0"/>
              </a:rPr>
              <a:t>Sequoias are related to the redwood trees that grow on the Pacific coast of northern California and southern Oregon.</a:t>
            </a:r>
          </a:p>
          <a:p>
            <a:endParaRPr lang="en-US" sz="1200" dirty="0" smtClean="0">
              <a:latin typeface="Verdana" pitchFamily="34" charset="0"/>
            </a:endParaRPr>
          </a:p>
          <a:p>
            <a:r>
              <a:rPr lang="en-US" sz="1200" dirty="0" smtClean="0">
                <a:latin typeface="Verdana" pitchFamily="34" charset="0"/>
              </a:rPr>
              <a:t>Like their relatives, sequoias are evergreens. They</a:t>
            </a:r>
          </a:p>
          <a:p>
            <a:r>
              <a:rPr lang="en-US" sz="1200" dirty="0" smtClean="0">
                <a:latin typeface="Verdana" pitchFamily="34" charset="0"/>
              </a:rPr>
              <a:t>have short, blue-green needles. Their cones are about the size of chicken eggs. Each cone contains 150 to 250 seeds so tiny that 125,000 of them weigh only one pound. </a:t>
            </a:r>
          </a:p>
          <a:p>
            <a:endParaRPr lang="en-US" sz="1200" dirty="0" smtClean="0">
              <a:latin typeface="Verdana" pitchFamily="34" charset="0"/>
            </a:endParaRPr>
          </a:p>
          <a:p>
            <a:r>
              <a:rPr lang="en-US" sz="1200" dirty="0" smtClean="0">
                <a:latin typeface="Verdana" pitchFamily="34" charset="0"/>
              </a:rPr>
              <a:t>While it might seem strange, the cones need</a:t>
            </a:r>
          </a:p>
          <a:p>
            <a:r>
              <a:rPr lang="en-US" sz="1200" dirty="0" smtClean="0">
                <a:latin typeface="Verdana" pitchFamily="34" charset="0"/>
              </a:rPr>
              <a:t>fire’s heat in order to pop open and release their seeds. Have you ever visited a sequoia park? If so, you surely recall how you had to throw back your head and look up, up, up before you could see even the lowest branches of this astounding tree. </a:t>
            </a:r>
          </a:p>
          <a:p>
            <a:endParaRPr lang="en-US" sz="1200" dirty="0" smtClean="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3203</Words>
  <Application>Microsoft Office PowerPoint</Application>
  <PresentationFormat>Custom</PresentationFormat>
  <Paragraphs>285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114</cp:revision>
  <dcterms:created xsi:type="dcterms:W3CDTF">2010-03-15T16:13:22Z</dcterms:created>
  <dcterms:modified xsi:type="dcterms:W3CDTF">2012-01-25T02:34:53Z</dcterms:modified>
</cp:coreProperties>
</file>