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8" r:id="rId2"/>
    <p:sldId id="256" r:id="rId3"/>
    <p:sldId id="257" r:id="rId4"/>
    <p:sldId id="259" r:id="rId5"/>
    <p:sldId id="260" r:id="rId6"/>
    <p:sldId id="261" r:id="rId7"/>
    <p:sldId id="262" r:id="rId8"/>
    <p:sldId id="263" r:id="rId9"/>
  </p:sldIdLst>
  <p:sldSz cx="10058400" cy="7772400"/>
  <p:notesSz cx="7010400" cy="9296400"/>
  <p:defaultTextStyle>
    <a:defPPr>
      <a:defRPr lang="en-US"/>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DFF"/>
    <a:srgbClr val="FFCCFF"/>
    <a:srgbClr val="E5F5FF"/>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081" autoAdjust="0"/>
    <p:restoredTop sz="94660"/>
  </p:normalViewPr>
  <p:slideViewPr>
    <p:cSldViewPr>
      <p:cViewPr>
        <p:scale>
          <a:sx n="75" d="100"/>
          <a:sy n="75" d="100"/>
        </p:scale>
        <p:origin x="-498" y="-762"/>
      </p:cViewPr>
      <p:guideLst>
        <p:guide orient="horz" pos="2448"/>
        <p:guide pos="316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a:p>
        </p:txBody>
      </p:sp>
      <p:sp>
        <p:nvSpPr>
          <p:cNvPr id="12291"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n-US"/>
          </a:p>
        </p:txBody>
      </p:sp>
      <p:sp>
        <p:nvSpPr>
          <p:cNvPr id="3076" name="Rectangle 4"/>
          <p:cNvSpPr>
            <a:spLocks noGrp="1" noRot="1" noChangeAspect="1" noChangeArrowheads="1" noTextEdit="1"/>
          </p:cNvSpPr>
          <p:nvPr>
            <p:ph type="sldImg" idx="2"/>
          </p:nvPr>
        </p:nvSpPr>
        <p:spPr bwMode="auto">
          <a:xfrm>
            <a:off x="1249363" y="696913"/>
            <a:ext cx="4511675" cy="3486150"/>
          </a:xfrm>
          <a:prstGeom prst="rect">
            <a:avLst/>
          </a:prstGeom>
          <a:noFill/>
          <a:ln w="9525">
            <a:solidFill>
              <a:srgbClr val="000000"/>
            </a:solidFill>
            <a:miter lim="800000"/>
            <a:headEnd/>
            <a:tailEnd/>
          </a:ln>
        </p:spPr>
      </p:sp>
      <p:sp>
        <p:nvSpPr>
          <p:cNvPr id="12293"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n-US"/>
          </a:p>
        </p:txBody>
      </p:sp>
      <p:sp>
        <p:nvSpPr>
          <p:cNvPr id="12295"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A272BB57-D48C-41C2-9B7A-47BDB6CA305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Slide Image Placeholder 1"/>
          <p:cNvSpPr>
            <a:spLocks noGrp="1" noRot="1" noChangeAspect="1"/>
          </p:cNvSpPr>
          <p:nvPr>
            <p:ph type="sldImg"/>
          </p:nvPr>
        </p:nvSpPr>
        <p:spPr>
          <a:ln/>
        </p:spPr>
      </p:sp>
      <p:sp>
        <p:nvSpPr>
          <p:cNvPr id="5122" name="Notes Placeholder 2"/>
          <p:cNvSpPr>
            <a:spLocks noGrp="1"/>
          </p:cNvSpPr>
          <p:nvPr>
            <p:ph type="body" idx="1"/>
          </p:nvPr>
        </p:nvSpPr>
        <p:spPr>
          <a:noFill/>
          <a:ln/>
        </p:spPr>
        <p:txBody>
          <a:bodyPr/>
          <a:lstStyle/>
          <a:p>
            <a:pPr eaLnBrk="1" hangingPunct="1"/>
            <a:endParaRPr lang="en-US" smtClean="0"/>
          </a:p>
        </p:txBody>
      </p:sp>
      <p:sp>
        <p:nvSpPr>
          <p:cNvPr id="5123" name="Slide Number Placeholder 3"/>
          <p:cNvSpPr>
            <a:spLocks noGrp="1"/>
          </p:cNvSpPr>
          <p:nvPr>
            <p:ph type="sldNum" sz="quarter" idx="5"/>
          </p:nvPr>
        </p:nvSpPr>
        <p:spPr>
          <a:noFill/>
        </p:spPr>
        <p:txBody>
          <a:bodyPr/>
          <a:lstStyle/>
          <a:p>
            <a:fld id="{3EC103BF-8C43-45FB-8146-CFAF29281610}" type="slidenum">
              <a:rPr lang="en-US" smtClean="0"/>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lide Image Placeholder 1"/>
          <p:cNvSpPr>
            <a:spLocks noGrp="1" noRot="1" noChangeAspect="1"/>
          </p:cNvSpPr>
          <p:nvPr>
            <p:ph type="sldImg"/>
          </p:nvPr>
        </p:nvSpPr>
        <p:spPr>
          <a:ln/>
        </p:spPr>
      </p:sp>
      <p:sp>
        <p:nvSpPr>
          <p:cNvPr id="7170" name="Notes Placeholder 2"/>
          <p:cNvSpPr>
            <a:spLocks noGrp="1"/>
          </p:cNvSpPr>
          <p:nvPr>
            <p:ph type="body" idx="1"/>
          </p:nvPr>
        </p:nvSpPr>
        <p:spPr>
          <a:noFill/>
          <a:ln/>
        </p:spPr>
        <p:txBody>
          <a:bodyPr/>
          <a:lstStyle/>
          <a:p>
            <a:pPr eaLnBrk="1" hangingPunct="1"/>
            <a:endParaRPr lang="en-US" smtClean="0"/>
          </a:p>
        </p:txBody>
      </p:sp>
      <p:sp>
        <p:nvSpPr>
          <p:cNvPr id="7171" name="Slide Number Placeholder 3"/>
          <p:cNvSpPr>
            <a:spLocks noGrp="1"/>
          </p:cNvSpPr>
          <p:nvPr>
            <p:ph type="sldNum" sz="quarter" idx="5"/>
          </p:nvPr>
        </p:nvSpPr>
        <p:spPr>
          <a:noFill/>
        </p:spPr>
        <p:txBody>
          <a:bodyPr/>
          <a:lstStyle/>
          <a:p>
            <a:fld id="{42F96DA4-ABA7-4855-954E-2EE22F3D6777}" type="slidenum">
              <a:rPr lang="en-US"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p:cNvSpPr>
          <p:nvPr>
            <p:ph type="sldImg"/>
          </p:nvPr>
        </p:nvSpPr>
        <p:spPr>
          <a:ln/>
        </p:spPr>
      </p:sp>
      <p:sp>
        <p:nvSpPr>
          <p:cNvPr id="9218" name="Notes Placeholder 2"/>
          <p:cNvSpPr>
            <a:spLocks noGrp="1"/>
          </p:cNvSpPr>
          <p:nvPr>
            <p:ph type="body" idx="1"/>
          </p:nvPr>
        </p:nvSpPr>
        <p:spPr>
          <a:noFill/>
          <a:ln/>
        </p:spPr>
        <p:txBody>
          <a:bodyPr/>
          <a:lstStyle/>
          <a:p>
            <a:pPr eaLnBrk="1" hangingPunct="1"/>
            <a:endParaRPr lang="en-US" smtClean="0"/>
          </a:p>
        </p:txBody>
      </p:sp>
      <p:sp>
        <p:nvSpPr>
          <p:cNvPr id="9219" name="Slide Number Placeholder 3"/>
          <p:cNvSpPr>
            <a:spLocks noGrp="1"/>
          </p:cNvSpPr>
          <p:nvPr>
            <p:ph type="sldNum" sz="quarter" idx="5"/>
          </p:nvPr>
        </p:nvSpPr>
        <p:spPr>
          <a:noFill/>
        </p:spPr>
        <p:txBody>
          <a:bodyPr/>
          <a:lstStyle/>
          <a:p>
            <a:fld id="{E5DB4875-4BEE-4A56-A094-F4BDDFD9AF18}"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Slide Image Placeholder 1"/>
          <p:cNvSpPr>
            <a:spLocks noGrp="1" noRot="1" noChangeAspect="1"/>
          </p:cNvSpPr>
          <p:nvPr>
            <p:ph type="sldImg"/>
          </p:nvPr>
        </p:nvSpPr>
        <p:spPr>
          <a:ln/>
        </p:spPr>
      </p:sp>
      <p:sp>
        <p:nvSpPr>
          <p:cNvPr id="11266" name="Notes Placeholder 2"/>
          <p:cNvSpPr>
            <a:spLocks noGrp="1"/>
          </p:cNvSpPr>
          <p:nvPr>
            <p:ph type="body" idx="1"/>
          </p:nvPr>
        </p:nvSpPr>
        <p:spPr>
          <a:noFill/>
          <a:ln/>
        </p:spPr>
        <p:txBody>
          <a:bodyPr/>
          <a:lstStyle/>
          <a:p>
            <a:pPr eaLnBrk="1" hangingPunct="1"/>
            <a:endParaRPr lang="en-US" smtClean="0"/>
          </a:p>
        </p:txBody>
      </p:sp>
      <p:sp>
        <p:nvSpPr>
          <p:cNvPr id="11267" name="Slide Number Placeholder 3"/>
          <p:cNvSpPr>
            <a:spLocks noGrp="1"/>
          </p:cNvSpPr>
          <p:nvPr>
            <p:ph type="sldNum" sz="quarter" idx="5"/>
          </p:nvPr>
        </p:nvSpPr>
        <p:spPr>
          <a:noFill/>
        </p:spPr>
        <p:txBody>
          <a:bodyPr/>
          <a:lstStyle/>
          <a:p>
            <a:fld id="{12691B44-7342-42D1-8A61-7D3053CD1CB2}"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p:cNvSpPr>
            <a:spLocks noGrp="1" noRot="1" noChangeAspect="1"/>
          </p:cNvSpPr>
          <p:nvPr>
            <p:ph type="sldImg"/>
          </p:nvPr>
        </p:nvSpPr>
        <p:spPr>
          <a:ln/>
        </p:spPr>
      </p:sp>
      <p:sp>
        <p:nvSpPr>
          <p:cNvPr id="13314" name="Notes Placeholder 2"/>
          <p:cNvSpPr>
            <a:spLocks noGrp="1"/>
          </p:cNvSpPr>
          <p:nvPr>
            <p:ph type="body" idx="1"/>
          </p:nvPr>
        </p:nvSpPr>
        <p:spPr>
          <a:noFill/>
          <a:ln/>
        </p:spPr>
        <p:txBody>
          <a:bodyPr/>
          <a:lstStyle/>
          <a:p>
            <a:pPr eaLnBrk="1" hangingPunct="1"/>
            <a:endParaRPr lang="en-US" smtClean="0"/>
          </a:p>
        </p:txBody>
      </p:sp>
      <p:sp>
        <p:nvSpPr>
          <p:cNvPr id="13315" name="Slide Number Placeholder 3"/>
          <p:cNvSpPr>
            <a:spLocks noGrp="1"/>
          </p:cNvSpPr>
          <p:nvPr>
            <p:ph type="sldNum" sz="quarter" idx="5"/>
          </p:nvPr>
        </p:nvSpPr>
        <p:spPr>
          <a:noFill/>
        </p:spPr>
        <p:txBody>
          <a:bodyPr/>
          <a:lstStyle/>
          <a:p>
            <a:fld id="{39C54778-E6CA-4B3E-9913-EEE54B65D3E5}"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a:ln/>
        </p:spPr>
      </p:sp>
      <p:sp>
        <p:nvSpPr>
          <p:cNvPr id="15362" name="Notes Placeholder 2"/>
          <p:cNvSpPr>
            <a:spLocks noGrp="1"/>
          </p:cNvSpPr>
          <p:nvPr>
            <p:ph type="body" idx="1"/>
          </p:nvPr>
        </p:nvSpPr>
        <p:spPr>
          <a:noFill/>
          <a:ln/>
        </p:spPr>
        <p:txBody>
          <a:bodyPr/>
          <a:lstStyle/>
          <a:p>
            <a:pPr eaLnBrk="1" hangingPunct="1"/>
            <a:endParaRPr lang="en-US" smtClean="0"/>
          </a:p>
        </p:txBody>
      </p:sp>
      <p:sp>
        <p:nvSpPr>
          <p:cNvPr id="15363" name="Slide Number Placeholder 3"/>
          <p:cNvSpPr>
            <a:spLocks noGrp="1"/>
          </p:cNvSpPr>
          <p:nvPr>
            <p:ph type="sldNum" sz="quarter" idx="5"/>
          </p:nvPr>
        </p:nvSpPr>
        <p:spPr>
          <a:noFill/>
        </p:spPr>
        <p:txBody>
          <a:bodyPr/>
          <a:lstStyle/>
          <a:p>
            <a:fld id="{1CB73679-3EAB-4DDE-B32B-7A093FDDB24D}"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a:ln/>
        </p:spPr>
      </p:sp>
      <p:sp>
        <p:nvSpPr>
          <p:cNvPr id="17410" name="Notes Placeholder 2"/>
          <p:cNvSpPr>
            <a:spLocks noGrp="1"/>
          </p:cNvSpPr>
          <p:nvPr>
            <p:ph type="body" idx="1"/>
          </p:nvPr>
        </p:nvSpPr>
        <p:spPr>
          <a:noFill/>
          <a:ln/>
        </p:spPr>
        <p:txBody>
          <a:bodyPr/>
          <a:lstStyle/>
          <a:p>
            <a:pPr eaLnBrk="1" hangingPunct="1"/>
            <a:endParaRPr lang="en-US" smtClean="0"/>
          </a:p>
        </p:txBody>
      </p:sp>
      <p:sp>
        <p:nvSpPr>
          <p:cNvPr id="17411" name="Slide Number Placeholder 3"/>
          <p:cNvSpPr>
            <a:spLocks noGrp="1"/>
          </p:cNvSpPr>
          <p:nvPr>
            <p:ph type="sldNum" sz="quarter" idx="5"/>
          </p:nvPr>
        </p:nvSpPr>
        <p:spPr>
          <a:noFill/>
        </p:spPr>
        <p:txBody>
          <a:bodyPr/>
          <a:lstStyle/>
          <a:p>
            <a:fld id="{B16A54DB-EFC6-4BB6-9E7F-1E39C0EC1D6C}"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a:ln/>
        </p:spPr>
      </p:sp>
      <p:sp>
        <p:nvSpPr>
          <p:cNvPr id="19458" name="Notes Placeholder 2"/>
          <p:cNvSpPr>
            <a:spLocks noGrp="1"/>
          </p:cNvSpPr>
          <p:nvPr>
            <p:ph type="body" idx="1"/>
          </p:nvPr>
        </p:nvSpPr>
        <p:spPr>
          <a:noFill/>
          <a:ln/>
        </p:spPr>
        <p:txBody>
          <a:bodyPr/>
          <a:lstStyle/>
          <a:p>
            <a:pPr eaLnBrk="1" hangingPunct="1"/>
            <a:endParaRPr lang="en-US" smtClean="0"/>
          </a:p>
        </p:txBody>
      </p:sp>
      <p:sp>
        <p:nvSpPr>
          <p:cNvPr id="19459" name="Slide Number Placeholder 3"/>
          <p:cNvSpPr>
            <a:spLocks noGrp="1"/>
          </p:cNvSpPr>
          <p:nvPr>
            <p:ph type="sldNum" sz="quarter" idx="5"/>
          </p:nvPr>
        </p:nvSpPr>
        <p:spPr>
          <a:noFill/>
        </p:spPr>
        <p:txBody>
          <a:bodyPr/>
          <a:lstStyle/>
          <a:p>
            <a:fld id="{709831E9-448B-4F14-975C-25E10A08162D}" type="slidenum">
              <a:rPr lang="en-US" smtClean="0"/>
              <a:pPr/>
              <a:t>8</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0" r:id="rId1"/>
  </p:sldLayoutIdLst>
  <p:txStyles>
    <p:titleStyle>
      <a:lvl1pPr algn="ctr" defTabSz="1019175" rtl="0" eaLnBrk="0" fontAlgn="base" hangingPunct="0">
        <a:spcBef>
          <a:spcPct val="0"/>
        </a:spcBef>
        <a:spcAft>
          <a:spcPct val="0"/>
        </a:spcAft>
        <a:defRPr sz="4900">
          <a:solidFill>
            <a:schemeClr val="tx2"/>
          </a:solidFill>
          <a:latin typeface="+mj-lt"/>
          <a:ea typeface="+mj-ea"/>
          <a:cs typeface="+mj-cs"/>
        </a:defRPr>
      </a:lvl1pPr>
      <a:lvl2pPr algn="ctr" defTabSz="1019175" rtl="0" eaLnBrk="0" fontAlgn="base" hangingPunct="0">
        <a:spcBef>
          <a:spcPct val="0"/>
        </a:spcBef>
        <a:spcAft>
          <a:spcPct val="0"/>
        </a:spcAft>
        <a:defRPr sz="4900">
          <a:solidFill>
            <a:schemeClr val="tx2"/>
          </a:solidFill>
          <a:latin typeface="Arial" charset="0"/>
        </a:defRPr>
      </a:lvl2pPr>
      <a:lvl3pPr algn="ctr" defTabSz="1019175" rtl="0" eaLnBrk="0" fontAlgn="base" hangingPunct="0">
        <a:spcBef>
          <a:spcPct val="0"/>
        </a:spcBef>
        <a:spcAft>
          <a:spcPct val="0"/>
        </a:spcAft>
        <a:defRPr sz="4900">
          <a:solidFill>
            <a:schemeClr val="tx2"/>
          </a:solidFill>
          <a:latin typeface="Arial" charset="0"/>
        </a:defRPr>
      </a:lvl3pPr>
      <a:lvl4pPr algn="ctr" defTabSz="1019175" rtl="0" eaLnBrk="0" fontAlgn="base" hangingPunct="0">
        <a:spcBef>
          <a:spcPct val="0"/>
        </a:spcBef>
        <a:spcAft>
          <a:spcPct val="0"/>
        </a:spcAft>
        <a:defRPr sz="4900">
          <a:solidFill>
            <a:schemeClr val="tx2"/>
          </a:solidFill>
          <a:latin typeface="Arial" charset="0"/>
        </a:defRPr>
      </a:lvl4pPr>
      <a:lvl5pPr algn="ctr" defTabSz="1019175" rtl="0" eaLnBrk="0" fontAlgn="base" hangingPunct="0">
        <a:spcBef>
          <a:spcPct val="0"/>
        </a:spcBef>
        <a:spcAft>
          <a:spcPct val="0"/>
        </a:spcAft>
        <a:defRPr sz="4900">
          <a:solidFill>
            <a:schemeClr val="tx2"/>
          </a:solidFill>
          <a:latin typeface="Arial" charset="0"/>
        </a:defRPr>
      </a:lvl5pPr>
      <a:lvl6pPr marL="457200" algn="ctr" defTabSz="1019175" rtl="0" fontAlgn="base">
        <a:spcBef>
          <a:spcPct val="0"/>
        </a:spcBef>
        <a:spcAft>
          <a:spcPct val="0"/>
        </a:spcAft>
        <a:defRPr sz="4900">
          <a:solidFill>
            <a:schemeClr val="tx2"/>
          </a:solidFill>
          <a:latin typeface="Arial" charset="0"/>
        </a:defRPr>
      </a:lvl6pPr>
      <a:lvl7pPr marL="914400" algn="ctr" defTabSz="1019175" rtl="0" fontAlgn="base">
        <a:spcBef>
          <a:spcPct val="0"/>
        </a:spcBef>
        <a:spcAft>
          <a:spcPct val="0"/>
        </a:spcAft>
        <a:defRPr sz="4900">
          <a:solidFill>
            <a:schemeClr val="tx2"/>
          </a:solidFill>
          <a:latin typeface="Arial" charset="0"/>
        </a:defRPr>
      </a:lvl7pPr>
      <a:lvl8pPr marL="1371600" algn="ctr" defTabSz="1019175" rtl="0" fontAlgn="base">
        <a:spcBef>
          <a:spcPct val="0"/>
        </a:spcBef>
        <a:spcAft>
          <a:spcPct val="0"/>
        </a:spcAft>
        <a:defRPr sz="4900">
          <a:solidFill>
            <a:schemeClr val="tx2"/>
          </a:solidFill>
          <a:latin typeface="Arial" charset="0"/>
        </a:defRPr>
      </a:lvl8pPr>
      <a:lvl9pPr marL="1828800" algn="ctr" defTabSz="1019175" rtl="0" fontAlgn="base">
        <a:spcBef>
          <a:spcPct val="0"/>
        </a:spcBef>
        <a:spcAft>
          <a:spcPct val="0"/>
        </a:spcAft>
        <a:defRPr sz="4900">
          <a:solidFill>
            <a:schemeClr val="tx2"/>
          </a:solidFill>
          <a:latin typeface="Arial" charset="0"/>
        </a:defRPr>
      </a:lvl9pPr>
    </p:titleStyle>
    <p:bodyStyle>
      <a:lvl1pPr marL="382588" indent="-382588" algn="l" defTabSz="1019175" rtl="0" eaLnBrk="0" fontAlgn="base" hangingPunct="0">
        <a:spcBef>
          <a:spcPct val="20000"/>
        </a:spcBef>
        <a:spcAft>
          <a:spcPct val="0"/>
        </a:spcAft>
        <a:buChar char="•"/>
        <a:defRPr sz="3600">
          <a:solidFill>
            <a:schemeClr val="tx1"/>
          </a:solidFill>
          <a:latin typeface="+mn-lt"/>
          <a:ea typeface="+mn-ea"/>
          <a:cs typeface="+mn-cs"/>
        </a:defRPr>
      </a:lvl1pPr>
      <a:lvl2pPr marL="827088" indent="-317500" algn="l" defTabSz="1019175" rtl="0" eaLnBrk="0" fontAlgn="base" hangingPunct="0">
        <a:spcBef>
          <a:spcPct val="20000"/>
        </a:spcBef>
        <a:spcAft>
          <a:spcPct val="0"/>
        </a:spcAft>
        <a:buChar char="–"/>
        <a:defRPr sz="3100">
          <a:solidFill>
            <a:schemeClr val="tx1"/>
          </a:solidFill>
          <a:latin typeface="+mn-lt"/>
        </a:defRPr>
      </a:lvl2pPr>
      <a:lvl3pPr marL="1273175" indent="-254000" algn="l" defTabSz="1019175" rtl="0" eaLnBrk="0" fontAlgn="base" hangingPunct="0">
        <a:spcBef>
          <a:spcPct val="20000"/>
        </a:spcBef>
        <a:spcAft>
          <a:spcPct val="0"/>
        </a:spcAft>
        <a:buChar char="•"/>
        <a:defRPr sz="2700">
          <a:solidFill>
            <a:schemeClr val="tx1"/>
          </a:solidFill>
          <a:latin typeface="+mn-lt"/>
        </a:defRPr>
      </a:lvl3pPr>
      <a:lvl4pPr marL="1782763" indent="-254000" algn="l" defTabSz="1019175" rtl="0" eaLnBrk="0" fontAlgn="base" hangingPunct="0">
        <a:spcBef>
          <a:spcPct val="20000"/>
        </a:spcBef>
        <a:spcAft>
          <a:spcPct val="0"/>
        </a:spcAft>
        <a:buChar char="–"/>
        <a:defRPr sz="2200">
          <a:solidFill>
            <a:schemeClr val="tx1"/>
          </a:solidFill>
          <a:latin typeface="+mn-lt"/>
        </a:defRPr>
      </a:lvl4pPr>
      <a:lvl5pPr marL="2292350" indent="-254000" algn="l" defTabSz="1019175" rtl="0" eaLnBrk="0" fontAlgn="base" hangingPunct="0">
        <a:spcBef>
          <a:spcPct val="20000"/>
        </a:spcBef>
        <a:spcAft>
          <a:spcPct val="0"/>
        </a:spcAft>
        <a:buChar char="»"/>
        <a:defRPr sz="2200">
          <a:solidFill>
            <a:schemeClr val="tx1"/>
          </a:solidFill>
          <a:latin typeface="+mn-lt"/>
        </a:defRPr>
      </a:lvl5pPr>
      <a:lvl6pPr marL="2749550" indent="-254000" algn="l" defTabSz="1019175" rtl="0" fontAlgn="base">
        <a:spcBef>
          <a:spcPct val="20000"/>
        </a:spcBef>
        <a:spcAft>
          <a:spcPct val="0"/>
        </a:spcAft>
        <a:buChar char="»"/>
        <a:defRPr sz="2200">
          <a:solidFill>
            <a:schemeClr val="tx1"/>
          </a:solidFill>
          <a:latin typeface="+mn-lt"/>
        </a:defRPr>
      </a:lvl6pPr>
      <a:lvl7pPr marL="3206750" indent="-254000" algn="l" defTabSz="1019175" rtl="0" fontAlgn="base">
        <a:spcBef>
          <a:spcPct val="20000"/>
        </a:spcBef>
        <a:spcAft>
          <a:spcPct val="0"/>
        </a:spcAft>
        <a:buChar char="»"/>
        <a:defRPr sz="2200">
          <a:solidFill>
            <a:schemeClr val="tx1"/>
          </a:solidFill>
          <a:latin typeface="+mn-lt"/>
        </a:defRPr>
      </a:lvl7pPr>
      <a:lvl8pPr marL="3663950" indent="-254000" algn="l" defTabSz="1019175" rtl="0" fontAlgn="base">
        <a:spcBef>
          <a:spcPct val="20000"/>
        </a:spcBef>
        <a:spcAft>
          <a:spcPct val="0"/>
        </a:spcAft>
        <a:buChar char="»"/>
        <a:defRPr sz="2200">
          <a:solidFill>
            <a:schemeClr val="tx1"/>
          </a:solidFill>
          <a:latin typeface="+mn-lt"/>
        </a:defRPr>
      </a:lvl8pPr>
      <a:lvl9pPr marL="4121150" indent="-254000" algn="l" defTabSz="1019175" rtl="0" fontAlgn="base">
        <a:spcBef>
          <a:spcPct val="20000"/>
        </a:spcBef>
        <a:spcAft>
          <a:spcPct val="0"/>
        </a:spcAft>
        <a:buChar char="»"/>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0" descr="images.jpg"/>
          <p:cNvPicPr>
            <a:picLocks noChangeAspect="1" noChangeArrowheads="1"/>
          </p:cNvPicPr>
          <p:nvPr/>
        </p:nvPicPr>
        <p:blipFill>
          <a:blip r:embed="rId3"/>
          <a:srcRect/>
          <a:stretch>
            <a:fillRect/>
          </a:stretch>
        </p:blipFill>
        <p:spPr bwMode="auto">
          <a:xfrm>
            <a:off x="8229600" y="5715000"/>
            <a:ext cx="1179513" cy="1160953"/>
          </a:xfrm>
          <a:prstGeom prst="rect">
            <a:avLst/>
          </a:prstGeom>
          <a:noFill/>
          <a:ln w="9525">
            <a:noFill/>
            <a:miter lim="800000"/>
            <a:headEnd/>
            <a:tailEnd/>
          </a:ln>
        </p:spPr>
      </p:pic>
      <p:sp>
        <p:nvSpPr>
          <p:cNvPr id="1026" name="Text Box 2"/>
          <p:cNvSpPr txBox="1">
            <a:spLocks noChangeArrowheads="1"/>
          </p:cNvSpPr>
          <p:nvPr/>
        </p:nvSpPr>
        <p:spPr bwMode="auto">
          <a:xfrm>
            <a:off x="6629400" y="304800"/>
            <a:ext cx="2971800" cy="8382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900" b="0" i="0" u="none" strike="noStrike" cap="none" normalizeH="0" baseline="0" dirty="0" smtClean="0">
                <a:ln>
                  <a:noFill/>
                </a:ln>
                <a:solidFill>
                  <a:schemeClr val="tx1"/>
                </a:solidFill>
                <a:effectLst>
                  <a:outerShdw blurRad="38100" dist="38100" dir="2700000" algn="tl">
                    <a:srgbClr val="000000">
                      <a:alpha val="43137"/>
                    </a:srgbClr>
                  </a:outerShdw>
                </a:effectLst>
                <a:latin typeface="Verdana" pitchFamily="34" charset="0"/>
              </a:rPr>
              <a:t>Most questions for Grade 3 OAKS , Vocabulary, asks students to find a word that means about the same as the underlined word or what a phrase means using context clues.</a:t>
            </a:r>
          </a:p>
        </p:txBody>
      </p:sp>
      <p:sp>
        <p:nvSpPr>
          <p:cNvPr id="1030" name="Rectangle 6"/>
          <p:cNvSpPr>
            <a:spLocks noChangeArrowheads="1"/>
          </p:cNvSpPr>
          <p:nvPr/>
        </p:nvSpPr>
        <p:spPr bwMode="auto">
          <a:xfrm>
            <a:off x="5486400" y="1600200"/>
            <a:ext cx="4267200" cy="38472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4000" b="1"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Grade 3</a:t>
            </a:r>
            <a:endParaRPr kumimoji="0" lang="en-US" sz="4000" b="1" i="0" u="none" strike="noStrike" cap="none" normalizeH="0" baseline="0" dirty="0" smtClean="0">
              <a:ln>
                <a:noFill/>
              </a:ln>
              <a:solidFill>
                <a:schemeClr val="tx1"/>
              </a:solidFill>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800" u="sng" dirty="0" smtClean="0">
              <a:latin typeface="Verdana"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b="0" i="0" u="sng" strike="noStrike" cap="none" normalizeH="0" baseline="0" dirty="0" smtClean="0">
                <a:ln>
                  <a:noFill/>
                </a:ln>
                <a:solidFill>
                  <a:schemeClr val="tx1"/>
                </a:solidFill>
                <a:effectLst/>
                <a:latin typeface="Verdana" pitchFamily="34" charset="0"/>
                <a:ea typeface="Calibri" pitchFamily="34" charset="0"/>
                <a:cs typeface="Times New Roman" pitchFamily="18" charset="0"/>
              </a:rPr>
              <a:t>Oregon State Released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b="0" i="0" u="sng" strike="noStrike" cap="none" normalizeH="0" baseline="0" dirty="0" smtClean="0">
                <a:ln>
                  <a:noFill/>
                </a:ln>
                <a:solidFill>
                  <a:schemeClr val="tx1"/>
                </a:solidFill>
                <a:effectLst/>
                <a:latin typeface="Verdana" pitchFamily="34" charset="0"/>
                <a:ea typeface="Calibri" pitchFamily="34" charset="0"/>
                <a:cs typeface="Times New Roman" pitchFamily="18" charset="0"/>
              </a:rPr>
              <a:t>Practice Tests</a:t>
            </a:r>
            <a:endParaRPr kumimoji="0" lang="en-US" b="0" i="0" u="none" strike="noStrike" cap="none" normalizeH="0" baseline="0" dirty="0" smtClean="0">
              <a:ln>
                <a:noFill/>
              </a:ln>
              <a:solidFill>
                <a:schemeClr val="tx1"/>
              </a:solidFill>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1" i="0" u="sng" strike="noStrike" cap="none" normalizeH="0" baseline="0" dirty="0" smtClean="0">
                <a:ln>
                  <a:noFill/>
                </a:ln>
                <a:solidFill>
                  <a:schemeClr val="tx1"/>
                </a:solidFill>
                <a:effectLst/>
                <a:latin typeface="Verdana" pitchFamily="34" charset="0"/>
                <a:ea typeface="Calibri" pitchFamily="34" charset="0"/>
                <a:cs typeface="Times New Roman" pitchFamily="18" charset="0"/>
              </a:rPr>
              <a:t>Booklet  #3-4</a:t>
            </a:r>
            <a:endParaRPr kumimoji="0" lang="en-US" sz="700" b="1" i="0" u="none" strike="noStrike" cap="none" normalizeH="0" baseline="0" dirty="0" smtClean="0">
              <a:ln>
                <a:noFill/>
              </a:ln>
              <a:solidFill>
                <a:schemeClr val="tx1"/>
              </a:solidFill>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1"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1"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algn="ctr" eaLnBrk="0" hangingPunct="0"/>
            <a:r>
              <a:rPr lang="en-US" sz="1000" dirty="0" smtClean="0">
                <a:latin typeface="Verdana" pitchFamily="34" charset="0"/>
                <a:ea typeface="Calibri" pitchFamily="34" charset="0"/>
                <a:cs typeface="Times New Roman" pitchFamily="18" charset="0"/>
              </a:rPr>
              <a:t>Specified State Standards Listed Under:</a:t>
            </a:r>
            <a:endParaRPr lang="en-US" sz="1000" b="1" u="sng" dirty="0" smtClean="0">
              <a:latin typeface="Verdana" pitchFamily="34" charset="0"/>
              <a:ea typeface="Calibri" pitchFamily="34" charset="0"/>
              <a:cs typeface="Times New Roman" pitchFamily="18" charset="0"/>
            </a:endParaRPr>
          </a:p>
          <a:p>
            <a:pPr lvl="0" algn="ctr" eaLnBrk="0" hangingPunct="0"/>
            <a:r>
              <a:rPr lang="en-US" sz="1600" b="1" u="sng" dirty="0" smtClean="0">
                <a:latin typeface="Verdana" pitchFamily="34" charset="0"/>
                <a:ea typeface="Calibri" pitchFamily="34" charset="0"/>
                <a:cs typeface="Times New Roman" pitchFamily="18" charset="0"/>
              </a:rPr>
              <a:t>Vocabulary</a:t>
            </a:r>
            <a:endParaRPr lang="en-US" sz="1600" dirty="0" smtClean="0">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400" b="1" u="sng" dirty="0" smtClean="0">
              <a:latin typeface="Verdana" pitchFamily="34" charset="0"/>
              <a:ea typeface="Calibri" pitchFamily="34" charset="0"/>
              <a:cs typeface="Times New Roman" pitchFamily="18" charset="0"/>
            </a:endParaRPr>
          </a:p>
        </p:txBody>
      </p:sp>
      <p:sp>
        <p:nvSpPr>
          <p:cNvPr id="6" name="Text Box 5"/>
          <p:cNvSpPr txBox="1">
            <a:spLocks noChangeArrowheads="1"/>
          </p:cNvSpPr>
          <p:nvPr/>
        </p:nvSpPr>
        <p:spPr bwMode="auto">
          <a:xfrm>
            <a:off x="5334000" y="7392988"/>
            <a:ext cx="4572000" cy="303212"/>
          </a:xfrm>
          <a:prstGeom prst="rect">
            <a:avLst/>
          </a:prstGeom>
          <a:noFill/>
          <a:ln w="9525">
            <a:noFill/>
            <a:miter lim="800000"/>
            <a:headEnd/>
            <a:tailEnd/>
          </a:ln>
        </p:spPr>
        <p:txBody>
          <a:bodyPr lIns="101882" tIns="50941" rIns="101882" bIns="50941"/>
          <a:lstStyle/>
          <a:p>
            <a:pPr algn="ctr" defTabSz="1019175"/>
            <a:r>
              <a:rPr lang="en-US" sz="800" dirty="0" smtClean="0">
                <a:latin typeface="Verdana" pitchFamily="34" charset="0"/>
              </a:rPr>
              <a:t>The Test Samples in this Booklet were taken from the Oregon State Department of Education WEB Site, unless otherwise noted.</a:t>
            </a:r>
            <a:endParaRPr lang="en-US" sz="800" dirty="0">
              <a:latin typeface="Verdana"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3"/>
          <p:cNvSpPr txBox="1">
            <a:spLocks noChangeArrowheads="1"/>
          </p:cNvSpPr>
          <p:nvPr/>
        </p:nvSpPr>
        <p:spPr bwMode="auto">
          <a:xfrm>
            <a:off x="3962400" y="7469188"/>
            <a:ext cx="749300" cy="269875"/>
          </a:xfrm>
          <a:prstGeom prst="rect">
            <a:avLst/>
          </a:prstGeom>
          <a:noFill/>
          <a:ln w="9525">
            <a:noFill/>
            <a:miter lim="800000"/>
            <a:headEnd/>
            <a:tailEnd/>
          </a:ln>
        </p:spPr>
        <p:txBody>
          <a:bodyPr/>
          <a:lstStyle/>
          <a:p>
            <a:pPr algn="r" defTabSz="1019175"/>
            <a:r>
              <a:rPr lang="en-US" sz="700">
                <a:latin typeface="Verdana" pitchFamily="34" charset="0"/>
              </a:rPr>
              <a:t>Page 1</a:t>
            </a:r>
          </a:p>
        </p:txBody>
      </p:sp>
      <p:sp>
        <p:nvSpPr>
          <p:cNvPr id="6146" name="Text Box 3"/>
          <p:cNvSpPr txBox="1">
            <a:spLocks noChangeArrowheads="1"/>
          </p:cNvSpPr>
          <p:nvPr/>
        </p:nvSpPr>
        <p:spPr bwMode="auto">
          <a:xfrm>
            <a:off x="8839200" y="7443788"/>
            <a:ext cx="749300" cy="269875"/>
          </a:xfrm>
          <a:prstGeom prst="rect">
            <a:avLst/>
          </a:prstGeom>
          <a:noFill/>
          <a:ln w="9525">
            <a:noFill/>
            <a:miter lim="800000"/>
            <a:headEnd/>
            <a:tailEnd/>
          </a:ln>
        </p:spPr>
        <p:txBody>
          <a:bodyPr/>
          <a:lstStyle/>
          <a:p>
            <a:pPr algn="r" defTabSz="1019175"/>
            <a:r>
              <a:rPr lang="en-US" sz="700">
                <a:latin typeface="Verdana" pitchFamily="34" charset="0"/>
              </a:rPr>
              <a:t>Page 14</a:t>
            </a:r>
          </a:p>
        </p:txBody>
      </p:sp>
      <p:sp>
        <p:nvSpPr>
          <p:cNvPr id="6149" name="Text Box 5"/>
          <p:cNvSpPr txBox="1">
            <a:spLocks noChangeArrowheads="1"/>
          </p:cNvSpPr>
          <p:nvPr/>
        </p:nvSpPr>
        <p:spPr bwMode="auto">
          <a:xfrm>
            <a:off x="5181600" y="3124200"/>
            <a:ext cx="4724400" cy="214313"/>
          </a:xfrm>
          <a:prstGeom prst="rect">
            <a:avLst/>
          </a:prstGeom>
          <a:noFill/>
          <a:ln w="9525">
            <a:noFill/>
            <a:miter lim="800000"/>
            <a:headEnd/>
            <a:tailEnd/>
          </a:ln>
          <a:effectLst/>
        </p:spPr>
        <p:txBody>
          <a:bodyPr>
            <a:spAutoFit/>
          </a:bodyPr>
          <a:lstStyle/>
          <a:p>
            <a:pPr algn="ctr">
              <a:spcBef>
                <a:spcPct val="50000"/>
              </a:spcBef>
            </a:pPr>
            <a:r>
              <a:rPr lang="en-US" sz="800">
                <a:solidFill>
                  <a:schemeClr val="bg2"/>
                </a:solidFill>
                <a:latin typeface="Verdana" pitchFamily="34" charset="0"/>
              </a:rPr>
              <a:t>Blank</a:t>
            </a:r>
          </a:p>
        </p:txBody>
      </p:sp>
      <p:sp>
        <p:nvSpPr>
          <p:cNvPr id="7" name="Text Box 2"/>
          <p:cNvSpPr txBox="1">
            <a:spLocks noChangeArrowheads="1"/>
          </p:cNvSpPr>
          <p:nvPr/>
        </p:nvSpPr>
        <p:spPr bwMode="auto">
          <a:xfrm>
            <a:off x="609600" y="533400"/>
            <a:ext cx="2971800" cy="8382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900" b="0" i="0" u="none" strike="noStrike" cap="none" normalizeH="0" baseline="0" dirty="0" smtClean="0">
                <a:ln>
                  <a:noFill/>
                </a:ln>
                <a:solidFill>
                  <a:schemeClr val="tx1"/>
                </a:solidFill>
                <a:effectLst>
                  <a:outerShdw blurRad="38100" dist="38100" dir="2700000" algn="tl">
                    <a:srgbClr val="000000">
                      <a:alpha val="43137"/>
                    </a:srgbClr>
                  </a:outerShdw>
                </a:effectLst>
                <a:latin typeface="Verdana" pitchFamily="34" charset="0"/>
              </a:rPr>
              <a:t>Most questions for Grade 3 OAKS , Vocabulary, asks students to find a word that means about the same as the underlined word or what a phrase means using context clues.</a:t>
            </a:r>
          </a:p>
        </p:txBody>
      </p:sp>
      <p:sp>
        <p:nvSpPr>
          <p:cNvPr id="8" name="TextBox 7"/>
          <p:cNvSpPr txBox="1"/>
          <p:nvPr/>
        </p:nvSpPr>
        <p:spPr>
          <a:xfrm>
            <a:off x="228600" y="228600"/>
            <a:ext cx="3200400" cy="276999"/>
          </a:xfrm>
          <a:prstGeom prst="rect">
            <a:avLst/>
          </a:prstGeom>
          <a:noFill/>
        </p:spPr>
        <p:txBody>
          <a:bodyPr wrap="square" rtlCol="0">
            <a:spAutoFit/>
          </a:bodyPr>
          <a:lstStyle/>
          <a:p>
            <a:r>
              <a:rPr lang="en-US" sz="1200" i="1" dirty="0" smtClean="0">
                <a:latin typeface="Verdana" pitchFamily="34" charset="0"/>
              </a:rPr>
              <a:t>Teacher Information page:</a:t>
            </a:r>
            <a:endParaRPr lang="en-US" sz="1200" i="1" dirty="0">
              <a:latin typeface="Verdana" pitchFamily="34" charset="0"/>
            </a:endParaRPr>
          </a:p>
        </p:txBody>
      </p:sp>
      <p:sp>
        <p:nvSpPr>
          <p:cNvPr id="9" name="Rectangle 6"/>
          <p:cNvSpPr>
            <a:spLocks noChangeArrowheads="1"/>
          </p:cNvSpPr>
          <p:nvPr/>
        </p:nvSpPr>
        <p:spPr bwMode="auto">
          <a:xfrm>
            <a:off x="381000" y="1676400"/>
            <a:ext cx="4495800" cy="48782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Grade 3</a:t>
            </a:r>
            <a:endParaRPr kumimoji="0" lang="en-US" sz="2800" b="1" i="0" u="none" strike="noStrike" cap="none" normalizeH="0" baseline="0" dirty="0" smtClean="0">
              <a:ln>
                <a:noFill/>
              </a:ln>
              <a:solidFill>
                <a:schemeClr val="tx1"/>
              </a:solidFill>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sng" strike="noStrike" cap="none" normalizeH="0" baseline="0" dirty="0" smtClean="0">
                <a:ln>
                  <a:noFill/>
                </a:ln>
                <a:solidFill>
                  <a:schemeClr val="tx1"/>
                </a:solidFill>
                <a:effectLst/>
                <a:latin typeface="Verdana" pitchFamily="34" charset="0"/>
                <a:ea typeface="Calibri" pitchFamily="34" charset="0"/>
                <a:cs typeface="Times New Roman" pitchFamily="18" charset="0"/>
              </a:rPr>
              <a:t>Oregon State Released Practice Tests</a:t>
            </a:r>
            <a:endParaRPr kumimoji="0" lang="en-US" sz="1400" b="0" i="0" u="none" strike="noStrike" cap="none" normalizeH="0" baseline="0" dirty="0" smtClean="0">
              <a:ln>
                <a:noFill/>
              </a:ln>
              <a:solidFill>
                <a:schemeClr val="tx1"/>
              </a:solidFill>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1"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1" i="0" u="sng"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sng" strike="noStrike" cap="none" normalizeH="0" baseline="0" dirty="0" smtClean="0">
                <a:ln>
                  <a:noFill/>
                </a:ln>
                <a:solidFill>
                  <a:schemeClr val="tx1"/>
                </a:solidFill>
                <a:effectLst/>
                <a:latin typeface="Verdana" pitchFamily="34" charset="0"/>
                <a:ea typeface="Calibri" pitchFamily="34" charset="0"/>
                <a:cs typeface="Times New Roman" pitchFamily="18" charset="0"/>
              </a:rPr>
              <a:t>Vocabulary </a:t>
            </a:r>
            <a:endParaRPr lang="en-US" sz="700" dirty="0" smtClean="0">
              <a:latin typeface="Verdana"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O.D.E. Standards in this booklet include:</a:t>
            </a:r>
            <a:endParaRPr kumimoji="0" lang="en-US" sz="1200" b="1" i="0" u="none" strike="noStrike" cap="none" normalizeH="0" baseline="0" dirty="0" smtClean="0">
              <a:ln>
                <a:noFill/>
              </a:ln>
              <a:solidFill>
                <a:schemeClr val="tx1"/>
              </a:solidFill>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(Note:  These specific standards are assessed under the English/Language Arts Standards heading:  </a:t>
            </a:r>
            <a:r>
              <a:rPr kumimoji="0" lang="en-US" sz="1000" b="1" i="0" u="sng" strike="noStrike" cap="none" normalizeH="0" baseline="0" dirty="0" smtClean="0">
                <a:ln>
                  <a:noFill/>
                </a:ln>
                <a:solidFill>
                  <a:schemeClr val="tx1"/>
                </a:solidFill>
                <a:effectLst/>
                <a:latin typeface="Verdana" pitchFamily="34" charset="0"/>
                <a:ea typeface="Calibri" pitchFamily="34" charset="0"/>
                <a:cs typeface="Times New Roman" pitchFamily="18" charset="0"/>
              </a:rPr>
              <a:t>Vocabulary </a:t>
            </a:r>
            <a:r>
              <a:rPr kumimoji="0" lang="en-US" sz="1000"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or </a:t>
            </a:r>
            <a:r>
              <a:rPr kumimoji="0" lang="en-US" sz="1000" b="1" i="0" u="sng" strike="noStrike" cap="none" normalizeH="0" baseline="0" dirty="0" smtClean="0">
                <a:ln>
                  <a:noFill/>
                </a:ln>
                <a:solidFill>
                  <a:schemeClr val="tx1"/>
                </a:solidFill>
                <a:effectLst/>
                <a:latin typeface="Verdana" pitchFamily="34" charset="0"/>
                <a:ea typeface="Calibri" pitchFamily="34" charset="0"/>
                <a:cs typeface="Times New Roman" pitchFamily="18" charset="0"/>
              </a:rPr>
              <a:t>Voc</a:t>
            </a:r>
            <a:r>
              <a:rPr kumimoji="0" lang="en-US" sz="1000"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 on OAKS.)</a:t>
            </a:r>
            <a:endParaRPr kumimoji="0" lang="en-US" sz="1000" b="0" i="0" u="none" strike="noStrike" cap="none" normalizeH="0" baseline="0" dirty="0" smtClean="0">
              <a:ln>
                <a:noFill/>
              </a:ln>
              <a:solidFill>
                <a:schemeClr val="tx1"/>
              </a:solidFill>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000" b="1" i="1" u="sng" strike="noStrike" cap="none" normalizeH="0" baseline="0" dirty="0" smtClean="0">
              <a:ln>
                <a:noFill/>
              </a:ln>
              <a:solidFill>
                <a:schemeClr val="tx1"/>
              </a:solidFill>
              <a:effectLst/>
              <a:latin typeface="Verdana" pitchFamily="34" charset="0"/>
              <a:ea typeface="Calibri" pitchFamily="34" charset="0"/>
              <a:cs typeface="Arial,Italic"/>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000" b="1" i="1" u="sng" strike="noStrike" cap="none" normalizeH="0" baseline="0" dirty="0" smtClean="0">
              <a:ln>
                <a:noFill/>
              </a:ln>
              <a:solidFill>
                <a:schemeClr val="tx1"/>
              </a:solidFill>
              <a:effectLst/>
              <a:latin typeface="Verdana" pitchFamily="34" charset="0"/>
              <a:ea typeface="Calibri" pitchFamily="34" charset="0"/>
              <a:cs typeface="Arial,Italic"/>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1" i="1" u="sng" strike="noStrike" cap="none" normalizeH="0" baseline="0" dirty="0" smtClean="0">
                <a:ln>
                  <a:noFill/>
                </a:ln>
                <a:solidFill>
                  <a:schemeClr val="tx1"/>
                </a:solidFill>
                <a:effectLst/>
                <a:latin typeface="Verdana" pitchFamily="34" charset="0"/>
                <a:ea typeface="Calibri" pitchFamily="34" charset="0"/>
                <a:cs typeface="Arial,Italic"/>
              </a:rPr>
              <a:t>EL.03.RE.14</a:t>
            </a:r>
            <a:r>
              <a:rPr kumimoji="0" lang="en-US" sz="1000" b="0" i="1" u="none" strike="noStrike" cap="none" normalizeH="0" baseline="0" dirty="0" smtClean="0">
                <a:ln>
                  <a:noFill/>
                </a:ln>
                <a:solidFill>
                  <a:schemeClr val="tx1"/>
                </a:solidFill>
                <a:effectLst/>
                <a:latin typeface="Verdana" pitchFamily="34" charset="0"/>
                <a:ea typeface="Calibri" pitchFamily="34" charset="0"/>
                <a:cs typeface="Arial,Italic"/>
              </a:rPr>
              <a:t> Determine the meanings of words using</a:t>
            </a:r>
            <a:r>
              <a:rPr kumimoji="0" lang="en-US" sz="1000" b="0" i="1" u="none" strike="noStrike" cap="none" normalizeH="0" dirty="0" smtClean="0">
                <a:ln>
                  <a:noFill/>
                </a:ln>
                <a:solidFill>
                  <a:schemeClr val="tx1"/>
                </a:solidFill>
                <a:effectLst/>
                <a:latin typeface="Verdana" pitchFamily="34" charset="0"/>
                <a:ea typeface="Calibri" pitchFamily="34" charset="0"/>
                <a:cs typeface="Arial,Italic"/>
              </a:rPr>
              <a:t> </a:t>
            </a:r>
            <a:r>
              <a:rPr kumimoji="0" lang="en-US" sz="1000" b="0" i="1" u="none" strike="noStrike" cap="none" normalizeH="0" baseline="0" dirty="0" smtClean="0">
                <a:ln>
                  <a:noFill/>
                </a:ln>
                <a:solidFill>
                  <a:schemeClr val="tx1"/>
                </a:solidFill>
                <a:effectLst/>
                <a:latin typeface="Verdana" pitchFamily="34" charset="0"/>
                <a:ea typeface="Calibri" pitchFamily="34" charset="0"/>
                <a:cs typeface="Arial,Italic"/>
              </a:rPr>
              <a:t>knowledge of antonyms, synonyms, homophones, and homographs.</a:t>
            </a:r>
            <a:endParaRPr kumimoji="0" lang="en-US" sz="1000" b="0" i="0" u="none" strike="noStrike" cap="none" normalizeH="0" baseline="0" dirty="0" smtClean="0">
              <a:ln>
                <a:noFill/>
              </a:ln>
              <a:solidFill>
                <a:schemeClr val="tx1"/>
              </a:solidFill>
              <a:effectLst/>
              <a:latin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Verdana" pitchFamily="34" charset="0"/>
              <a:ea typeface="Calibri" pitchFamily="34" charset="0"/>
              <a:cs typeface="Arial,Italic"/>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Verdana" pitchFamily="34" charset="0"/>
              <a:ea typeface="Calibri" pitchFamily="34" charset="0"/>
              <a:cs typeface="Arial,Italic"/>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000" b="1" i="1" u="sng" strike="noStrike" cap="none" normalizeH="0" baseline="0" dirty="0" smtClean="0">
                <a:ln>
                  <a:noFill/>
                </a:ln>
                <a:solidFill>
                  <a:schemeClr val="tx1"/>
                </a:solidFill>
                <a:effectLst/>
                <a:latin typeface="Verdana" pitchFamily="34" charset="0"/>
                <a:ea typeface="Calibri" pitchFamily="34" charset="0"/>
                <a:cs typeface="Arial,Italic"/>
              </a:rPr>
              <a:t>EL.03.RE.15</a:t>
            </a:r>
            <a:r>
              <a:rPr kumimoji="0" lang="en-US" sz="1000" b="0" i="1" u="none" strike="noStrike" cap="none" normalizeH="0" baseline="0" dirty="0" smtClean="0">
                <a:ln>
                  <a:noFill/>
                </a:ln>
                <a:solidFill>
                  <a:schemeClr val="tx1"/>
                </a:solidFill>
                <a:effectLst/>
                <a:latin typeface="Verdana" pitchFamily="34" charset="0"/>
                <a:ea typeface="Calibri" pitchFamily="34" charset="0"/>
                <a:cs typeface="Arial,Italic"/>
              </a:rPr>
              <a:t> Use sentence and </a:t>
            </a:r>
            <a:r>
              <a:rPr kumimoji="0" lang="en-US" sz="1000" b="1" i="1" u="sng" strike="noStrike" cap="none" normalizeH="0" baseline="0" dirty="0" smtClean="0">
                <a:ln>
                  <a:noFill/>
                </a:ln>
                <a:solidFill>
                  <a:schemeClr val="tx1"/>
                </a:solidFill>
                <a:effectLst/>
                <a:latin typeface="Verdana" pitchFamily="34" charset="0"/>
                <a:ea typeface="Calibri" pitchFamily="34" charset="0"/>
                <a:cs typeface="Arial,Italic"/>
              </a:rPr>
              <a:t>word context</a:t>
            </a:r>
            <a:r>
              <a:rPr kumimoji="0" lang="en-US" sz="1000" b="0" i="1" u="none" strike="noStrike" cap="none" normalizeH="0" baseline="0" dirty="0" smtClean="0">
                <a:ln>
                  <a:noFill/>
                </a:ln>
                <a:solidFill>
                  <a:schemeClr val="tx1"/>
                </a:solidFill>
                <a:effectLst/>
                <a:latin typeface="Verdana" pitchFamily="34" charset="0"/>
                <a:ea typeface="Calibri" pitchFamily="34" charset="0"/>
                <a:cs typeface="Arial,Italic"/>
              </a:rPr>
              <a:t> to find the meaning of unknown words.</a:t>
            </a:r>
          </a:p>
          <a:p>
            <a:pPr eaLnBrk="0" hangingPunct="0"/>
            <a:endParaRPr lang="en-US" sz="1000" dirty="0" smtClean="0">
              <a:latin typeface="Verdana" pitchFamily="34" charset="0"/>
              <a:ea typeface="Calibri" pitchFamily="34" charset="0"/>
              <a:cs typeface="Arial,Italic"/>
            </a:endParaRPr>
          </a:p>
          <a:p>
            <a:pPr eaLnBrk="0" hangingPunct="0"/>
            <a:r>
              <a:rPr lang="en-US" sz="1000" dirty="0" smtClean="0">
                <a:latin typeface="Verdana" pitchFamily="34" charset="0"/>
                <a:ea typeface="Calibri" pitchFamily="34" charset="0"/>
                <a:cs typeface="Arial,Italic"/>
              </a:rPr>
              <a:t>Note:  Although this standard is NOT a Power Standard it is strongly assessed on OAKS: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Verdana" pitchFamily="34" charset="0"/>
            </a:endParaRPr>
          </a:p>
        </p:txBody>
      </p:sp>
      <p:sp>
        <p:nvSpPr>
          <p:cNvPr id="10" name="Rectangle 9"/>
          <p:cNvSpPr/>
          <p:nvPr/>
        </p:nvSpPr>
        <p:spPr bwMode="auto">
          <a:xfrm>
            <a:off x="381000" y="5410200"/>
            <a:ext cx="4343400" cy="1143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019175"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w="6350">
                <a:solidFill>
                  <a:schemeClr val="tx1"/>
                </a:solidFill>
              </a:ln>
              <a:solidFill>
                <a:schemeClr val="tx1"/>
              </a:solidFill>
              <a:effectLst/>
              <a:latin typeface="Arial"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ext Box 3"/>
          <p:cNvSpPr txBox="1">
            <a:spLocks noChangeArrowheads="1"/>
          </p:cNvSpPr>
          <p:nvPr/>
        </p:nvSpPr>
        <p:spPr bwMode="auto">
          <a:xfrm>
            <a:off x="3962400" y="7424738"/>
            <a:ext cx="749300" cy="276225"/>
          </a:xfrm>
          <a:prstGeom prst="rect">
            <a:avLst/>
          </a:prstGeom>
          <a:noFill/>
          <a:ln w="9525">
            <a:noFill/>
            <a:miter lim="800000"/>
            <a:headEnd/>
            <a:tailEnd/>
          </a:ln>
        </p:spPr>
        <p:txBody>
          <a:bodyPr/>
          <a:lstStyle/>
          <a:p>
            <a:pPr algn="r" defTabSz="1019175"/>
            <a:r>
              <a:rPr lang="en-US" sz="700">
                <a:latin typeface="Verdana" pitchFamily="34" charset="0"/>
              </a:rPr>
              <a:t>Page 13</a:t>
            </a:r>
          </a:p>
        </p:txBody>
      </p:sp>
      <p:sp>
        <p:nvSpPr>
          <p:cNvPr id="8194" name="Text Box 3"/>
          <p:cNvSpPr txBox="1">
            <a:spLocks noChangeArrowheads="1"/>
          </p:cNvSpPr>
          <p:nvPr/>
        </p:nvSpPr>
        <p:spPr bwMode="auto">
          <a:xfrm>
            <a:off x="8839200" y="7440613"/>
            <a:ext cx="749300" cy="276225"/>
          </a:xfrm>
          <a:prstGeom prst="rect">
            <a:avLst/>
          </a:prstGeom>
          <a:noFill/>
          <a:ln w="9525">
            <a:noFill/>
            <a:miter lim="800000"/>
            <a:headEnd/>
            <a:tailEnd/>
          </a:ln>
        </p:spPr>
        <p:txBody>
          <a:bodyPr/>
          <a:lstStyle/>
          <a:p>
            <a:pPr algn="r" defTabSz="1019175"/>
            <a:r>
              <a:rPr lang="en-US" sz="700">
                <a:latin typeface="Verdana" pitchFamily="34" charset="0"/>
              </a:rPr>
              <a:t>Page 2</a:t>
            </a:r>
          </a:p>
        </p:txBody>
      </p:sp>
      <p:sp>
        <p:nvSpPr>
          <p:cNvPr id="26" name="TextBox 5"/>
          <p:cNvSpPr txBox="1">
            <a:spLocks noChangeArrowheads="1"/>
          </p:cNvSpPr>
          <p:nvPr/>
        </p:nvSpPr>
        <p:spPr bwMode="auto">
          <a:xfrm>
            <a:off x="5334000" y="533400"/>
            <a:ext cx="4419600" cy="5601533"/>
          </a:xfrm>
          <a:prstGeom prst="rect">
            <a:avLst/>
          </a:prstGeom>
          <a:noFill/>
          <a:ln w="9525">
            <a:noFill/>
            <a:miter lim="800000"/>
            <a:headEnd/>
            <a:tailEnd/>
          </a:ln>
        </p:spPr>
        <p:txBody>
          <a:bodyPr>
            <a:spAutoFit/>
          </a:bodyPr>
          <a:lstStyle/>
          <a:p>
            <a:r>
              <a:rPr lang="en-US" sz="1400" b="1" i="1" u="sng" dirty="0">
                <a:latin typeface="Verdana" pitchFamily="34" charset="0"/>
              </a:rPr>
              <a:t>AN ELEPHANT NEVER FORGETS:</a:t>
            </a:r>
          </a:p>
          <a:p>
            <a:r>
              <a:rPr lang="en-US" sz="1100" i="1" dirty="0">
                <a:latin typeface="Verdana" pitchFamily="34" charset="0"/>
              </a:rPr>
              <a:t>Some people say that an elephant never forgets. Read this story to see what happens when one does.</a:t>
            </a:r>
          </a:p>
          <a:p>
            <a:endParaRPr lang="en-US" sz="1100" dirty="0">
              <a:latin typeface="Verdana" pitchFamily="34" charset="0"/>
            </a:endParaRPr>
          </a:p>
          <a:p>
            <a:endParaRPr lang="en-US" sz="1100" dirty="0">
              <a:latin typeface="Verdana" pitchFamily="34" charset="0"/>
            </a:endParaRPr>
          </a:p>
          <a:p>
            <a:r>
              <a:rPr lang="en-US" sz="1200" dirty="0">
                <a:latin typeface="Verdana" pitchFamily="34" charset="0"/>
              </a:rPr>
              <a:t>“NOW DON’T FORGET,” said Momma Elephant to her</a:t>
            </a:r>
          </a:p>
          <a:p>
            <a:r>
              <a:rPr lang="en-US" sz="1200" dirty="0">
                <a:latin typeface="Verdana" pitchFamily="34" charset="0"/>
              </a:rPr>
              <a:t>son, “pick some nice bananas and bark for supper.”</a:t>
            </a:r>
          </a:p>
          <a:p>
            <a:endParaRPr lang="en-US" sz="1200" dirty="0">
              <a:latin typeface="Verdana" pitchFamily="34" charset="0"/>
            </a:endParaRPr>
          </a:p>
          <a:p>
            <a:r>
              <a:rPr lang="en-US" sz="1200" dirty="0">
                <a:latin typeface="Verdana" pitchFamily="34" charset="0"/>
              </a:rPr>
              <a:t>As he entered the forest, little Elephant chanted over</a:t>
            </a:r>
          </a:p>
          <a:p>
            <a:r>
              <a:rPr lang="en-US" sz="1200" dirty="0">
                <a:latin typeface="Verdana" pitchFamily="34" charset="0"/>
              </a:rPr>
              <a:t>and over, “Bananas and bark, bananas and bark, don’t</a:t>
            </a:r>
          </a:p>
          <a:p>
            <a:r>
              <a:rPr lang="en-US" sz="1200" dirty="0">
                <a:latin typeface="Verdana" pitchFamily="34" charset="0"/>
              </a:rPr>
              <a:t>forget bananas and bark.” He stomped his feet and</a:t>
            </a:r>
          </a:p>
          <a:p>
            <a:r>
              <a:rPr lang="en-US" sz="1200" dirty="0">
                <a:latin typeface="Verdana" pitchFamily="34" charset="0"/>
              </a:rPr>
              <a:t>swung his trunk. “Don’t forget bananas and bark.”</a:t>
            </a:r>
          </a:p>
          <a:p>
            <a:endParaRPr lang="en-US" sz="1200" dirty="0">
              <a:latin typeface="Verdana" pitchFamily="34" charset="0"/>
            </a:endParaRPr>
          </a:p>
          <a:p>
            <a:r>
              <a:rPr lang="en-US" sz="1200" dirty="0">
                <a:latin typeface="Verdana" pitchFamily="34" charset="0"/>
              </a:rPr>
              <a:t>“Where are you off to?” called a voice from high in the</a:t>
            </a:r>
          </a:p>
          <a:p>
            <a:r>
              <a:rPr lang="en-US" sz="1200" dirty="0">
                <a:latin typeface="Verdana" pitchFamily="34" charset="0"/>
              </a:rPr>
              <a:t>branches of a fig tree. It was his friend Monkey.</a:t>
            </a:r>
          </a:p>
          <a:p>
            <a:endParaRPr lang="en-US" sz="1200" dirty="0" smtClean="0">
              <a:latin typeface="Verdana" pitchFamily="34" charset="0"/>
            </a:endParaRPr>
          </a:p>
          <a:p>
            <a:r>
              <a:rPr lang="en-US" sz="1200" dirty="0" smtClean="0">
                <a:latin typeface="Verdana" pitchFamily="34" charset="0"/>
              </a:rPr>
              <a:t>“</a:t>
            </a:r>
            <a:r>
              <a:rPr lang="en-US" sz="1200" dirty="0">
                <a:latin typeface="Verdana" pitchFamily="34" charset="0"/>
              </a:rPr>
              <a:t>I’m off to get supper for Momma,” answered</a:t>
            </a:r>
          </a:p>
          <a:p>
            <a:r>
              <a:rPr lang="en-US" sz="1200" dirty="0">
                <a:latin typeface="Verdana" pitchFamily="34" charset="0"/>
              </a:rPr>
              <a:t>Elephant. “Want to come along?”</a:t>
            </a:r>
          </a:p>
          <a:p>
            <a:r>
              <a:rPr lang="en-US" sz="1200" dirty="0">
                <a:latin typeface="Verdana" pitchFamily="34" charset="0"/>
              </a:rPr>
              <a:t>“Sure,” said Monkey, dropping onto Elephant’s bristly back. “What are we looking for?”</a:t>
            </a:r>
          </a:p>
          <a:p>
            <a:r>
              <a:rPr lang="en-US" sz="1200" dirty="0">
                <a:latin typeface="Verdana" pitchFamily="34" charset="0"/>
              </a:rPr>
              <a:t>“Bananas and bark. You have to help me remember bananas and bark,” said Elephant. “You don’t need help remembering. An elephant never forgets,” Monkey said.</a:t>
            </a:r>
          </a:p>
          <a:p>
            <a:endParaRPr lang="en-US" sz="1200" dirty="0">
              <a:latin typeface="Verdana" pitchFamily="34" charset="0"/>
            </a:endParaRPr>
          </a:p>
          <a:p>
            <a:r>
              <a:rPr lang="en-US" sz="1200" dirty="0">
                <a:latin typeface="Verdana" pitchFamily="34" charset="0"/>
              </a:rPr>
              <a:t>Deep into the cool forest they went, talking about this</a:t>
            </a:r>
          </a:p>
          <a:p>
            <a:r>
              <a:rPr lang="en-US" sz="1200" dirty="0">
                <a:latin typeface="Verdana" pitchFamily="34" charset="0"/>
              </a:rPr>
              <a:t>and that, chasing butterflies, and splashing in puddles.</a:t>
            </a:r>
          </a:p>
          <a:p>
            <a:r>
              <a:rPr lang="en-US" sz="1200" dirty="0">
                <a:latin typeface="Verdana" pitchFamily="34" charset="0"/>
              </a:rPr>
              <a:t>The friends had such a grand time playing that they </a:t>
            </a:r>
            <a:r>
              <a:rPr lang="en-US" sz="1200" dirty="0" err="1" smtClean="0">
                <a:latin typeface="Verdana" pitchFamily="34" charset="0"/>
              </a:rPr>
              <a:t>soonlost</a:t>
            </a:r>
            <a:r>
              <a:rPr lang="en-US" sz="1200" dirty="0" smtClean="0">
                <a:latin typeface="Verdana" pitchFamily="34" charset="0"/>
              </a:rPr>
              <a:t> </a:t>
            </a:r>
            <a:r>
              <a:rPr lang="en-US" sz="1200" dirty="0">
                <a:latin typeface="Verdana" pitchFamily="34" charset="0"/>
              </a:rPr>
              <a:t>track of the hours, and the </a:t>
            </a:r>
            <a:r>
              <a:rPr lang="en-US" sz="1200" i="1" u="sng" dirty="0">
                <a:latin typeface="Verdana" pitchFamily="34" charset="0"/>
              </a:rPr>
              <a:t>shadows grew long.</a:t>
            </a:r>
          </a:p>
        </p:txBody>
      </p:sp>
      <p:sp>
        <p:nvSpPr>
          <p:cNvPr id="27" name="TextBox 26"/>
          <p:cNvSpPr txBox="1"/>
          <p:nvPr/>
        </p:nvSpPr>
        <p:spPr>
          <a:xfrm>
            <a:off x="304800" y="457200"/>
            <a:ext cx="4419600" cy="5632311"/>
          </a:xfrm>
          <a:prstGeom prst="rect">
            <a:avLst/>
          </a:prstGeom>
          <a:noFill/>
        </p:spPr>
        <p:txBody>
          <a:bodyPr wrap="square" rtlCol="0">
            <a:spAutoFit/>
          </a:bodyPr>
          <a:lstStyle/>
          <a:p>
            <a:pPr>
              <a:defRPr/>
            </a:pPr>
            <a:r>
              <a:rPr lang="en-US" sz="1200" dirty="0" smtClean="0">
                <a:latin typeface="Verdana" pitchFamily="34" charset="0"/>
              </a:rPr>
              <a:t>Before going to sleep that night, Ben </a:t>
            </a:r>
            <a:r>
              <a:rPr lang="en-US" sz="1200" i="1" u="sng" dirty="0" smtClean="0">
                <a:latin typeface="Verdana" pitchFamily="34" charset="0"/>
              </a:rPr>
              <a:t>slipped out of bed and tiptoed to the window. </a:t>
            </a:r>
            <a:r>
              <a:rPr lang="en-US" sz="1200" dirty="0" smtClean="0">
                <a:latin typeface="Verdana" pitchFamily="34" charset="0"/>
              </a:rPr>
              <a:t>The stillness of the moonlit night was broken by the steady chirping of crickets. The spotted pony stood close beside Blackie, his father’s best riding horse. Thrilled by the thought that he had a horse of his very own, little Ben went back to bed. The spotted colt was a wonderful birthday present.</a:t>
            </a:r>
          </a:p>
          <a:p>
            <a:pPr>
              <a:defRPr/>
            </a:pPr>
            <a:endParaRPr lang="en-US" sz="1200" dirty="0" smtClean="0">
              <a:latin typeface="Verdana" pitchFamily="34" charset="0"/>
            </a:endParaRPr>
          </a:p>
          <a:p>
            <a:pPr>
              <a:defRPr/>
            </a:pPr>
            <a:endParaRPr lang="en-US" sz="1200" dirty="0" smtClean="0">
              <a:latin typeface="Verdana" pitchFamily="34" charset="0"/>
            </a:endParaRPr>
          </a:p>
          <a:p>
            <a:pPr marL="228600" indent="-228600">
              <a:buFont typeface="+mj-lt"/>
              <a:buAutoNum type="arabicPeriod" startAt="9"/>
              <a:defRPr/>
            </a:pPr>
            <a:endParaRPr lang="en-US" sz="1200" dirty="0" smtClean="0">
              <a:latin typeface="Verdana" pitchFamily="34" charset="0"/>
            </a:endParaRPr>
          </a:p>
          <a:p>
            <a:pPr marL="228600" indent="-228600">
              <a:buFont typeface="+mj-lt"/>
              <a:buAutoNum type="arabicPeriod" startAt="9"/>
              <a:defRPr/>
            </a:pPr>
            <a:r>
              <a:rPr lang="en-US" sz="1200" dirty="0" smtClean="0">
                <a:latin typeface="Verdana" pitchFamily="34" charset="0"/>
              </a:rPr>
              <a:t>The story tells you that Little Ben “dashed from the ranch house porch to the corral.” This means that Little Ben</a:t>
            </a:r>
          </a:p>
          <a:p>
            <a:pPr marL="685800" indent="-228600">
              <a:buFont typeface="+mj-lt"/>
              <a:buAutoNum type="alphaUcPeriod"/>
              <a:defRPr/>
            </a:pPr>
            <a:r>
              <a:rPr lang="en-US" sz="1200" dirty="0" smtClean="0">
                <a:latin typeface="Verdana" pitchFamily="34" charset="0"/>
              </a:rPr>
              <a:t>had dust in his eyes, so he couldn’t see where he was going.</a:t>
            </a:r>
          </a:p>
          <a:p>
            <a:pPr marL="685800" indent="-228600">
              <a:buFont typeface="+mj-lt"/>
              <a:buAutoNum type="alphaUcPeriod"/>
              <a:defRPr/>
            </a:pPr>
            <a:r>
              <a:rPr lang="en-US" sz="1200" dirty="0" smtClean="0">
                <a:latin typeface="Verdana" pitchFamily="34" charset="0"/>
              </a:rPr>
              <a:t>walked with small steps.</a:t>
            </a:r>
          </a:p>
          <a:p>
            <a:pPr marL="685800" indent="-228600">
              <a:buFont typeface="+mj-lt"/>
              <a:buAutoNum type="alphaUcPeriod"/>
              <a:defRPr/>
            </a:pPr>
            <a:r>
              <a:rPr lang="en-US" sz="1200" dirty="0" smtClean="0">
                <a:latin typeface="Verdana" pitchFamily="34" charset="0"/>
              </a:rPr>
              <a:t>ran very fast.</a:t>
            </a:r>
          </a:p>
          <a:p>
            <a:pPr marL="685800" indent="-228600">
              <a:buFont typeface="+mj-lt"/>
              <a:buAutoNum type="alphaUcPeriod"/>
              <a:defRPr/>
            </a:pPr>
            <a:r>
              <a:rPr lang="en-US" sz="1200" dirty="0" smtClean="0">
                <a:latin typeface="Verdana" pitchFamily="34" charset="0"/>
              </a:rPr>
              <a:t>rode his horse.</a:t>
            </a:r>
          </a:p>
          <a:p>
            <a:pPr>
              <a:defRPr/>
            </a:pPr>
            <a:endParaRPr lang="en-US" sz="1200" dirty="0" smtClean="0">
              <a:latin typeface="Verdana" pitchFamily="34" charset="0"/>
            </a:endParaRPr>
          </a:p>
          <a:p>
            <a:pPr>
              <a:defRPr/>
            </a:pPr>
            <a:endParaRPr lang="en-US" sz="1200" dirty="0" smtClean="0">
              <a:latin typeface="Verdana" pitchFamily="34" charset="0"/>
            </a:endParaRPr>
          </a:p>
          <a:p>
            <a:pPr>
              <a:defRPr/>
            </a:pPr>
            <a:endParaRPr lang="en-US" sz="1200" dirty="0" smtClean="0">
              <a:latin typeface="Verdana" pitchFamily="34" charset="0"/>
            </a:endParaRPr>
          </a:p>
          <a:p>
            <a:pPr marL="228600" indent="-228600">
              <a:buFont typeface="+mj-lt"/>
              <a:buAutoNum type="arabicPeriod" startAt="10"/>
              <a:defRPr/>
            </a:pPr>
            <a:r>
              <a:rPr lang="en-US" sz="1200" dirty="0" smtClean="0">
                <a:latin typeface="Verdana" pitchFamily="34" charset="0"/>
              </a:rPr>
              <a:t>This story tells you that Little Ben “slipped out of bed and tiptoed to the window.” In this story the word </a:t>
            </a:r>
            <a:r>
              <a:rPr lang="en-US" sz="1200" i="1" dirty="0" smtClean="0">
                <a:latin typeface="Verdana" pitchFamily="34" charset="0"/>
              </a:rPr>
              <a:t>slipped means Little Ben</a:t>
            </a:r>
          </a:p>
          <a:p>
            <a:pPr marL="685800" indent="-228600">
              <a:buFont typeface="+mj-lt"/>
              <a:buAutoNum type="alphaUcPeriod"/>
              <a:defRPr/>
            </a:pPr>
            <a:r>
              <a:rPr lang="en-US" sz="1200" dirty="0" smtClean="0">
                <a:latin typeface="Verdana" pitchFamily="34" charset="0"/>
              </a:rPr>
              <a:t>fell as he got out of bed.</a:t>
            </a:r>
          </a:p>
          <a:p>
            <a:pPr marL="685800" indent="-228600">
              <a:buFont typeface="+mj-lt"/>
              <a:buAutoNum type="alphaUcPeriod"/>
              <a:defRPr/>
            </a:pPr>
            <a:r>
              <a:rPr lang="en-US" sz="1200" dirty="0" smtClean="0">
                <a:latin typeface="Verdana" pitchFamily="34" charset="0"/>
              </a:rPr>
              <a:t>quietly got out of bed.</a:t>
            </a:r>
          </a:p>
          <a:p>
            <a:pPr marL="685800" indent="-228600">
              <a:buFont typeface="+mj-lt"/>
              <a:buAutoNum type="alphaUcPeriod"/>
              <a:defRPr/>
            </a:pPr>
            <a:r>
              <a:rPr lang="en-US" sz="1200" dirty="0" smtClean="0">
                <a:latin typeface="Verdana" pitchFamily="34" charset="0"/>
              </a:rPr>
              <a:t>told a lie to Mom about being in bed.</a:t>
            </a:r>
          </a:p>
          <a:p>
            <a:pPr marL="685800" indent="-228600">
              <a:buFont typeface="+mj-lt"/>
              <a:buAutoNum type="alphaUcPeriod"/>
              <a:defRPr/>
            </a:pPr>
            <a:r>
              <a:rPr lang="en-US" sz="1200" dirty="0" smtClean="0">
                <a:latin typeface="Verdana" pitchFamily="34" charset="0"/>
              </a:rPr>
              <a:t>sneaked out the window.</a:t>
            </a:r>
          </a:p>
          <a:p>
            <a:endParaRPr lang="en-US" sz="1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ext Box 2"/>
          <p:cNvSpPr txBox="1">
            <a:spLocks noChangeArrowheads="1"/>
          </p:cNvSpPr>
          <p:nvPr/>
        </p:nvSpPr>
        <p:spPr bwMode="auto">
          <a:xfrm>
            <a:off x="8839200" y="7413625"/>
            <a:ext cx="749300" cy="288925"/>
          </a:xfrm>
          <a:prstGeom prst="rect">
            <a:avLst/>
          </a:prstGeom>
          <a:noFill/>
          <a:ln w="9525">
            <a:noFill/>
            <a:miter lim="800000"/>
            <a:headEnd/>
            <a:tailEnd/>
          </a:ln>
        </p:spPr>
        <p:txBody>
          <a:bodyPr/>
          <a:lstStyle/>
          <a:p>
            <a:pPr algn="r" defTabSz="1019175"/>
            <a:r>
              <a:rPr lang="en-US" sz="700">
                <a:latin typeface="Verdana" pitchFamily="34" charset="0"/>
              </a:rPr>
              <a:t>Page 12</a:t>
            </a:r>
          </a:p>
        </p:txBody>
      </p:sp>
      <p:sp>
        <p:nvSpPr>
          <p:cNvPr id="10242" name="Text Box 3"/>
          <p:cNvSpPr txBox="1">
            <a:spLocks noChangeArrowheads="1"/>
          </p:cNvSpPr>
          <p:nvPr/>
        </p:nvSpPr>
        <p:spPr bwMode="auto">
          <a:xfrm>
            <a:off x="3962400" y="7413625"/>
            <a:ext cx="749300" cy="276225"/>
          </a:xfrm>
          <a:prstGeom prst="rect">
            <a:avLst/>
          </a:prstGeom>
          <a:noFill/>
          <a:ln w="9525">
            <a:noFill/>
            <a:miter lim="800000"/>
            <a:headEnd/>
            <a:tailEnd/>
          </a:ln>
        </p:spPr>
        <p:txBody>
          <a:bodyPr/>
          <a:lstStyle/>
          <a:p>
            <a:pPr algn="r" defTabSz="1019175"/>
            <a:r>
              <a:rPr lang="en-US" sz="700">
                <a:latin typeface="Verdana" pitchFamily="34" charset="0"/>
              </a:rPr>
              <a:t>Page 3</a:t>
            </a:r>
          </a:p>
        </p:txBody>
      </p:sp>
      <p:sp>
        <p:nvSpPr>
          <p:cNvPr id="14" name="TextBox 3"/>
          <p:cNvSpPr txBox="1">
            <a:spLocks noChangeArrowheads="1"/>
          </p:cNvSpPr>
          <p:nvPr/>
        </p:nvSpPr>
        <p:spPr bwMode="auto">
          <a:xfrm>
            <a:off x="304800" y="228600"/>
            <a:ext cx="4495800" cy="6740307"/>
          </a:xfrm>
          <a:prstGeom prst="rect">
            <a:avLst/>
          </a:prstGeom>
          <a:noFill/>
          <a:ln w="9525">
            <a:noFill/>
            <a:miter lim="800000"/>
            <a:headEnd/>
            <a:tailEnd/>
          </a:ln>
        </p:spPr>
        <p:txBody>
          <a:bodyPr>
            <a:spAutoFit/>
          </a:bodyPr>
          <a:lstStyle/>
          <a:p>
            <a:r>
              <a:rPr lang="en-US" sz="1200" dirty="0">
                <a:latin typeface="Verdana" pitchFamily="34" charset="0"/>
              </a:rPr>
              <a:t>Elephant had such a </a:t>
            </a:r>
            <a:r>
              <a:rPr lang="en-US" sz="1200" i="1" u="sng" dirty="0">
                <a:latin typeface="Verdana" pitchFamily="34" charset="0"/>
              </a:rPr>
              <a:t>bothersome</a:t>
            </a:r>
            <a:r>
              <a:rPr lang="en-US" sz="1200" dirty="0">
                <a:latin typeface="Verdana" pitchFamily="34" charset="0"/>
              </a:rPr>
              <a:t> little feeling that there</a:t>
            </a:r>
          </a:p>
          <a:p>
            <a:r>
              <a:rPr lang="en-US" sz="1200" dirty="0">
                <a:latin typeface="Verdana" pitchFamily="34" charset="0"/>
              </a:rPr>
              <a:t>was something he should be doing but he couldn’t</a:t>
            </a:r>
          </a:p>
          <a:p>
            <a:r>
              <a:rPr lang="en-US" sz="1200" dirty="0">
                <a:latin typeface="Verdana" pitchFamily="34" charset="0"/>
              </a:rPr>
              <a:t>remember what.</a:t>
            </a:r>
          </a:p>
          <a:p>
            <a:endParaRPr lang="en-US" sz="1200" dirty="0">
              <a:latin typeface="Verdana" pitchFamily="34" charset="0"/>
            </a:endParaRPr>
          </a:p>
          <a:p>
            <a:r>
              <a:rPr lang="en-US" sz="1200" dirty="0">
                <a:latin typeface="Verdana" pitchFamily="34" charset="0"/>
              </a:rPr>
              <a:t>“It’s getting all dusky out, Monkey. I have to go home, but I think I’m forgetting something.”  “You can’t be,” said Monkey. “An elephant never forgets.”</a:t>
            </a:r>
          </a:p>
          <a:p>
            <a:endParaRPr lang="en-US" sz="1200" dirty="0">
              <a:latin typeface="Verdana" pitchFamily="34" charset="0"/>
            </a:endParaRPr>
          </a:p>
          <a:p>
            <a:r>
              <a:rPr lang="en-US" sz="1200" dirty="0">
                <a:latin typeface="Verdana" pitchFamily="34" charset="0"/>
              </a:rPr>
              <a:t>They made their way back to Monkey’s fig tree.  Seeing the ripe figs helped Elephant remember.</a:t>
            </a:r>
          </a:p>
          <a:p>
            <a:endParaRPr lang="en-US" sz="1200" dirty="0">
              <a:latin typeface="Verdana" pitchFamily="34" charset="0"/>
            </a:endParaRPr>
          </a:p>
          <a:p>
            <a:r>
              <a:rPr lang="en-US" sz="1200" dirty="0">
                <a:latin typeface="Verdana" pitchFamily="34" charset="0"/>
              </a:rPr>
              <a:t>“I’m supposed to get supper! Now what did Momma want? Loquats and leaves? Grapes and Grasses? Figs and ferns? What do I do?” he wailed. “Momma will be so mad. She told me not to forget.”</a:t>
            </a:r>
          </a:p>
          <a:p>
            <a:endParaRPr lang="en-US" sz="1200" dirty="0">
              <a:latin typeface="Verdana" pitchFamily="34" charset="0"/>
            </a:endParaRPr>
          </a:p>
          <a:p>
            <a:r>
              <a:rPr lang="en-US" sz="1200" dirty="0">
                <a:latin typeface="Verdana" pitchFamily="34" charset="0"/>
              </a:rPr>
              <a:t>“You’ll remember. An elephant never forgets,” called his friend.</a:t>
            </a:r>
          </a:p>
          <a:p>
            <a:endParaRPr lang="en-US" sz="1200" dirty="0">
              <a:latin typeface="Verdana" pitchFamily="34" charset="0"/>
            </a:endParaRPr>
          </a:p>
          <a:p>
            <a:r>
              <a:rPr lang="en-US" sz="1200" dirty="0">
                <a:latin typeface="Verdana" pitchFamily="34" charset="0"/>
              </a:rPr>
              <a:t>Little Elephant felt so bad that he started to cry great, big elephant tears. “Who ever heard of a forgetful elephant?” he sniffled as he walked home with an empty trunk.</a:t>
            </a:r>
          </a:p>
          <a:p>
            <a:endParaRPr lang="en-US" sz="1200" dirty="0">
              <a:latin typeface="Verdana" pitchFamily="34" charset="0"/>
            </a:endParaRPr>
          </a:p>
          <a:p>
            <a:r>
              <a:rPr lang="en-US" sz="1200" dirty="0">
                <a:latin typeface="Verdana" pitchFamily="34" charset="0"/>
              </a:rPr>
              <a:t>When little Elephant reached the clearing where he lived, his momma was waiting for him with a very worried mommy look. </a:t>
            </a:r>
          </a:p>
          <a:p>
            <a:endParaRPr lang="en-US" sz="1200" dirty="0">
              <a:latin typeface="Verdana" pitchFamily="34" charset="0"/>
            </a:endParaRPr>
          </a:p>
          <a:p>
            <a:r>
              <a:rPr lang="en-US" sz="1200" dirty="0">
                <a:latin typeface="Verdana" pitchFamily="34" charset="0"/>
              </a:rPr>
              <a:t>She hugged him tight and said, “It’s so late. Where have you been?”</a:t>
            </a:r>
          </a:p>
          <a:p>
            <a:r>
              <a:rPr lang="en-US" sz="1200" dirty="0">
                <a:latin typeface="Verdana" pitchFamily="34" charset="0"/>
              </a:rPr>
              <a:t>“You sent me out to get supper,” said little Elephant, “and I couldn’t remember what to get. Are you awfully mad?”</a:t>
            </a:r>
          </a:p>
          <a:p>
            <a:endParaRPr lang="en-US" sz="1200" dirty="0">
              <a:latin typeface="Verdana" pitchFamily="34" charset="0"/>
            </a:endParaRPr>
          </a:p>
          <a:p>
            <a:r>
              <a:rPr lang="en-US" sz="1200" dirty="0">
                <a:latin typeface="Verdana" pitchFamily="34" charset="0"/>
              </a:rPr>
              <a:t>“Oh dear,” she said. “Did I ask you to get supper</a:t>
            </a:r>
          </a:p>
        </p:txBody>
      </p:sp>
      <p:sp>
        <p:nvSpPr>
          <p:cNvPr id="16" name="Rectangle 15"/>
          <p:cNvSpPr/>
          <p:nvPr/>
        </p:nvSpPr>
        <p:spPr>
          <a:xfrm>
            <a:off x="5257800" y="304800"/>
            <a:ext cx="4495800" cy="3785652"/>
          </a:xfrm>
          <a:prstGeom prst="rect">
            <a:avLst/>
          </a:prstGeom>
        </p:spPr>
        <p:txBody>
          <a:bodyPr>
            <a:spAutoFit/>
          </a:bodyPr>
          <a:lstStyle/>
          <a:p>
            <a:r>
              <a:rPr lang="en-US" sz="1200" dirty="0" smtClean="0">
                <a:latin typeface="Verdana" pitchFamily="34" charset="0"/>
              </a:rPr>
              <a:t>“Gosh, Dad,” was all he could say. He turned and ran as fast as he could to the ranch house. “Mom,” he called. “Come on out and see my birthday present. It’s a surprise. Hurry, Mom.”  Little Ben’s mother came out of the kitchen and followed him to the corral.  “Look, Mom,” said little Ben. “He’s a uh-uh, a appaloosa. I’ve never seen a colt spotted like that before. Have you?”</a:t>
            </a:r>
          </a:p>
          <a:p>
            <a:pPr>
              <a:defRPr/>
            </a:pPr>
            <a:endParaRPr lang="en-US" sz="1200" dirty="0" smtClean="0">
              <a:latin typeface="Verdana" pitchFamily="34" charset="0"/>
            </a:endParaRPr>
          </a:p>
          <a:p>
            <a:pPr>
              <a:defRPr/>
            </a:pPr>
            <a:r>
              <a:rPr lang="en-US" sz="1200" dirty="0" smtClean="0">
                <a:latin typeface="Verdana" pitchFamily="34" charset="0"/>
              </a:rPr>
              <a:t>“</a:t>
            </a:r>
            <a:r>
              <a:rPr lang="en-US" sz="1200" dirty="0">
                <a:latin typeface="Verdana" pitchFamily="34" charset="0"/>
              </a:rPr>
              <a:t>No, son. I never have. Isn’t he pretty?” She smiled as the colt lifted his head and whinnied a greeting from the far side of the corral. “Be gentle with him, son,” she said, “And he will be your friend.” She looked toward the barn. “Call your father now. Your supper is on the table.” She walked back to the house.</a:t>
            </a:r>
          </a:p>
          <a:p>
            <a:pPr>
              <a:defRPr/>
            </a:pPr>
            <a:endParaRPr lang="en-US" sz="1200" dirty="0">
              <a:latin typeface="Verdana" pitchFamily="34" charset="0"/>
            </a:endParaRPr>
          </a:p>
          <a:p>
            <a:pPr>
              <a:defRPr/>
            </a:pPr>
            <a:r>
              <a:rPr lang="en-US" sz="1200" dirty="0">
                <a:latin typeface="Verdana" pitchFamily="34" charset="0"/>
              </a:rPr>
              <a:t>After supper, Ben warmed some milk and filled a pan with a bran mash. The colt was hungry. He quickly finished the bottle of milk and licked the pan of mash clean.</a:t>
            </a:r>
          </a:p>
          <a:p>
            <a:pPr>
              <a:defRPr/>
            </a:pPr>
            <a:endParaRPr lang="en-US" sz="1200" dirty="0">
              <a:latin typeface="Verdana"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ext Box 2"/>
          <p:cNvSpPr txBox="1">
            <a:spLocks noChangeArrowheads="1"/>
          </p:cNvSpPr>
          <p:nvPr/>
        </p:nvSpPr>
        <p:spPr bwMode="auto">
          <a:xfrm>
            <a:off x="8839200" y="7413625"/>
            <a:ext cx="749300" cy="250825"/>
          </a:xfrm>
          <a:prstGeom prst="rect">
            <a:avLst/>
          </a:prstGeom>
          <a:noFill/>
          <a:ln w="9525">
            <a:noFill/>
            <a:miter lim="800000"/>
            <a:headEnd/>
            <a:tailEnd/>
          </a:ln>
        </p:spPr>
        <p:txBody>
          <a:bodyPr/>
          <a:lstStyle/>
          <a:p>
            <a:pPr algn="r" defTabSz="1019175"/>
            <a:r>
              <a:rPr lang="en-US" sz="700">
                <a:latin typeface="Verdana" pitchFamily="34" charset="0"/>
              </a:rPr>
              <a:t>Page 4</a:t>
            </a:r>
          </a:p>
        </p:txBody>
      </p:sp>
      <p:sp>
        <p:nvSpPr>
          <p:cNvPr id="12290" name="Text Box 3"/>
          <p:cNvSpPr txBox="1">
            <a:spLocks noChangeArrowheads="1"/>
          </p:cNvSpPr>
          <p:nvPr/>
        </p:nvSpPr>
        <p:spPr bwMode="auto">
          <a:xfrm>
            <a:off x="3962400" y="7404100"/>
            <a:ext cx="749300" cy="250825"/>
          </a:xfrm>
          <a:prstGeom prst="rect">
            <a:avLst/>
          </a:prstGeom>
          <a:noFill/>
          <a:ln w="9525">
            <a:noFill/>
            <a:miter lim="800000"/>
            <a:headEnd/>
            <a:tailEnd/>
          </a:ln>
        </p:spPr>
        <p:txBody>
          <a:bodyPr/>
          <a:lstStyle/>
          <a:p>
            <a:pPr algn="r" defTabSz="1019175"/>
            <a:r>
              <a:rPr lang="en-US" sz="700">
                <a:latin typeface="Verdana" pitchFamily="34" charset="0"/>
              </a:rPr>
              <a:t>Page 11</a:t>
            </a:r>
          </a:p>
        </p:txBody>
      </p:sp>
      <p:sp>
        <p:nvSpPr>
          <p:cNvPr id="27" name="TextBox 26"/>
          <p:cNvSpPr txBox="1"/>
          <p:nvPr/>
        </p:nvSpPr>
        <p:spPr>
          <a:xfrm>
            <a:off x="5257800" y="457200"/>
            <a:ext cx="4419600" cy="1384995"/>
          </a:xfrm>
          <a:prstGeom prst="rect">
            <a:avLst/>
          </a:prstGeom>
          <a:noFill/>
        </p:spPr>
        <p:txBody>
          <a:bodyPr>
            <a:spAutoFit/>
          </a:bodyPr>
          <a:lstStyle/>
          <a:p>
            <a:pPr marL="228600" indent="-228600">
              <a:buFont typeface="Arial" charset="0"/>
              <a:buAutoNum type="arabicPeriod"/>
            </a:pPr>
            <a:r>
              <a:rPr lang="en-US" sz="1200" dirty="0">
                <a:latin typeface="Verdana" pitchFamily="34" charset="0"/>
              </a:rPr>
              <a:t>The story tells you that the “shadows grew long.” This means</a:t>
            </a:r>
          </a:p>
          <a:p>
            <a:pPr marL="742950" lvl="1" indent="-285750">
              <a:buFont typeface="Arial" charset="0"/>
              <a:buAutoNum type="alphaUcPeriod"/>
            </a:pPr>
            <a:r>
              <a:rPr lang="en-US" sz="1200" dirty="0">
                <a:latin typeface="Verdana" pitchFamily="34" charset="0"/>
              </a:rPr>
              <a:t>it was getting late in the day.</a:t>
            </a:r>
          </a:p>
          <a:p>
            <a:pPr marL="742950" lvl="1" indent="-285750">
              <a:buFont typeface="Arial" charset="0"/>
              <a:buAutoNum type="alphaUcPeriod"/>
            </a:pPr>
            <a:r>
              <a:rPr lang="en-US" sz="1200" dirty="0">
                <a:latin typeface="Verdana" pitchFamily="34" charset="0"/>
              </a:rPr>
              <a:t>they were lost.</a:t>
            </a:r>
          </a:p>
          <a:p>
            <a:pPr marL="742950" lvl="1" indent="-285750">
              <a:buFont typeface="Arial" charset="0"/>
              <a:buAutoNum type="alphaUcPeriod"/>
            </a:pPr>
            <a:r>
              <a:rPr lang="en-US" sz="1200" dirty="0">
                <a:latin typeface="Verdana" pitchFamily="34" charset="0"/>
              </a:rPr>
              <a:t>Monkey and Little Elephant were getting bigger.</a:t>
            </a:r>
          </a:p>
          <a:p>
            <a:pPr marL="742950" lvl="1" indent="-285750">
              <a:buFont typeface="Arial" charset="0"/>
              <a:buAutoNum type="alphaUcPeriod"/>
            </a:pPr>
            <a:r>
              <a:rPr lang="en-US" sz="1200" dirty="0">
                <a:latin typeface="Verdana" pitchFamily="34" charset="0"/>
              </a:rPr>
              <a:t>things began to scare them.</a:t>
            </a:r>
          </a:p>
        </p:txBody>
      </p:sp>
      <p:sp>
        <p:nvSpPr>
          <p:cNvPr id="28" name="Rectangle 27"/>
          <p:cNvSpPr/>
          <p:nvPr/>
        </p:nvSpPr>
        <p:spPr>
          <a:xfrm>
            <a:off x="5257800" y="2152471"/>
            <a:ext cx="4495800" cy="1200329"/>
          </a:xfrm>
          <a:prstGeom prst="rect">
            <a:avLst/>
          </a:prstGeom>
        </p:spPr>
        <p:txBody>
          <a:bodyPr>
            <a:spAutoFit/>
          </a:bodyPr>
          <a:lstStyle/>
          <a:p>
            <a:pPr marL="228600" indent="-228600">
              <a:buFont typeface="Arial" charset="0"/>
              <a:buAutoNum type="arabicPeriod" startAt="2"/>
            </a:pPr>
            <a:r>
              <a:rPr lang="en-US" sz="1200" dirty="0">
                <a:latin typeface="Verdana" pitchFamily="34" charset="0"/>
              </a:rPr>
              <a:t>The story says that little Elephant had a bothersome little feeling. You can tell that </a:t>
            </a:r>
            <a:r>
              <a:rPr lang="en-US" sz="1200" i="1" dirty="0">
                <a:latin typeface="Verdana" pitchFamily="34" charset="0"/>
              </a:rPr>
              <a:t>bothersome means</a:t>
            </a:r>
          </a:p>
          <a:p>
            <a:pPr marL="742950" lvl="1" indent="-285750">
              <a:buFont typeface="Arial" charset="0"/>
              <a:buAutoNum type="alphaUcPeriod"/>
            </a:pPr>
            <a:r>
              <a:rPr lang="en-US" sz="1200" dirty="0">
                <a:latin typeface="Verdana" pitchFamily="34" charset="0"/>
              </a:rPr>
              <a:t>angry.</a:t>
            </a:r>
          </a:p>
          <a:p>
            <a:pPr marL="742950" lvl="1" indent="-285750">
              <a:buFont typeface="Arial" charset="0"/>
              <a:buAutoNum type="alphaUcPeriod"/>
            </a:pPr>
            <a:r>
              <a:rPr lang="en-US" sz="1200" dirty="0">
                <a:latin typeface="Verdana" pitchFamily="34" charset="0"/>
              </a:rPr>
              <a:t>happy.</a:t>
            </a:r>
          </a:p>
          <a:p>
            <a:pPr marL="742950" lvl="1" indent="-285750">
              <a:buFont typeface="Arial" charset="0"/>
              <a:buAutoNum type="alphaUcPeriod"/>
            </a:pPr>
            <a:r>
              <a:rPr lang="en-US" sz="1200" dirty="0">
                <a:latin typeface="Verdana" pitchFamily="34" charset="0"/>
              </a:rPr>
              <a:t>worried.</a:t>
            </a:r>
          </a:p>
          <a:p>
            <a:pPr marL="742950" lvl="1" indent="-285750">
              <a:buFont typeface="Arial" charset="0"/>
              <a:buAutoNum type="alphaUcPeriod"/>
            </a:pPr>
            <a:r>
              <a:rPr lang="en-US" sz="1200" dirty="0">
                <a:latin typeface="Verdana" pitchFamily="34" charset="0"/>
              </a:rPr>
              <a:t>excited.</a:t>
            </a:r>
          </a:p>
        </p:txBody>
      </p:sp>
      <p:sp>
        <p:nvSpPr>
          <p:cNvPr id="29" name="Rectangle 3"/>
          <p:cNvSpPr>
            <a:spLocks noChangeArrowheads="1"/>
          </p:cNvSpPr>
          <p:nvPr/>
        </p:nvSpPr>
        <p:spPr bwMode="auto">
          <a:xfrm>
            <a:off x="381000" y="228600"/>
            <a:ext cx="4495800" cy="6863417"/>
          </a:xfrm>
          <a:prstGeom prst="rect">
            <a:avLst/>
          </a:prstGeom>
          <a:noFill/>
          <a:ln w="9525">
            <a:noFill/>
            <a:miter lim="800000"/>
            <a:headEnd/>
            <a:tailEnd/>
          </a:ln>
        </p:spPr>
        <p:txBody>
          <a:bodyPr>
            <a:spAutoFit/>
          </a:bodyPr>
          <a:lstStyle/>
          <a:p>
            <a:r>
              <a:rPr lang="en-US" sz="1400" b="1" i="1" u="sng" dirty="0">
                <a:latin typeface="Verdana" pitchFamily="34" charset="0"/>
              </a:rPr>
              <a:t>BIRTHDAY </a:t>
            </a:r>
            <a:r>
              <a:rPr lang="en-US" sz="1400" b="1" i="1" u="sng" dirty="0" smtClean="0">
                <a:latin typeface="Verdana" pitchFamily="34" charset="0"/>
              </a:rPr>
              <a:t>HORSE:</a:t>
            </a:r>
            <a:endParaRPr lang="en-US" sz="1400" b="1" i="1" u="sng" dirty="0">
              <a:latin typeface="Verdana" pitchFamily="34" charset="0"/>
            </a:endParaRPr>
          </a:p>
          <a:p>
            <a:r>
              <a:rPr lang="en-US" sz="1100" i="1" dirty="0">
                <a:latin typeface="Verdana" pitchFamily="34" charset="0"/>
              </a:rPr>
              <a:t>In this story called LITTLE APPALOOSA by Berta and Elmer </a:t>
            </a:r>
            <a:r>
              <a:rPr lang="en-US" sz="1100" i="1" dirty="0" err="1">
                <a:latin typeface="Verdana" pitchFamily="34" charset="0"/>
              </a:rPr>
              <a:t>Hader</a:t>
            </a:r>
            <a:r>
              <a:rPr lang="en-US" sz="1100" i="1" dirty="0">
                <a:latin typeface="Verdana" pitchFamily="34" charset="0"/>
              </a:rPr>
              <a:t>, a young boy gets a special birthday present. Read this part of the story and answer the questions that follow.</a:t>
            </a:r>
          </a:p>
          <a:p>
            <a:endParaRPr lang="en-US" sz="1100" i="1" dirty="0" smtClean="0">
              <a:latin typeface="Verdana" pitchFamily="34" charset="0"/>
            </a:endParaRPr>
          </a:p>
          <a:p>
            <a:endParaRPr lang="en-US" sz="1100" i="1" dirty="0" smtClean="0">
              <a:latin typeface="Verdana" pitchFamily="34" charset="0"/>
            </a:endParaRPr>
          </a:p>
          <a:p>
            <a:endParaRPr lang="en-US" sz="1100" i="1" dirty="0">
              <a:latin typeface="Verdana" pitchFamily="34" charset="0"/>
            </a:endParaRPr>
          </a:p>
          <a:p>
            <a:r>
              <a:rPr lang="en-US" sz="1200" dirty="0">
                <a:latin typeface="Verdana" pitchFamily="34" charset="0"/>
              </a:rPr>
              <a:t>“JIMINY CRICKET!” Little Ben stared at the colt running beside the big black horse his father was riding. The dust, raised as they trotted past the house, made the Wind River Mountains at the far edge of the grassy range disappear from view for an instant. Ben rubbed the dust from his eyes and looked again. Then he </a:t>
            </a:r>
            <a:r>
              <a:rPr lang="en-US" sz="1200" i="1" u="sng" dirty="0">
                <a:latin typeface="Verdana" pitchFamily="34" charset="0"/>
              </a:rPr>
              <a:t>dashed from the ranch house porch to the corral.</a:t>
            </a:r>
          </a:p>
          <a:p>
            <a:endParaRPr lang="en-US" sz="1200" dirty="0">
              <a:latin typeface="Verdana" pitchFamily="34" charset="0"/>
            </a:endParaRPr>
          </a:p>
          <a:p>
            <a:r>
              <a:rPr lang="en-US" sz="1200" dirty="0">
                <a:latin typeface="Verdana" pitchFamily="34" charset="0"/>
              </a:rPr>
              <a:t>“Hey, Dad,” he shouted. “What kind of a colt is that? Where did you get him?”</a:t>
            </a:r>
          </a:p>
          <a:p>
            <a:endParaRPr lang="en-US" sz="1200" dirty="0">
              <a:latin typeface="Verdana" pitchFamily="34" charset="0"/>
            </a:endParaRPr>
          </a:p>
          <a:p>
            <a:r>
              <a:rPr lang="en-US" sz="1200" dirty="0">
                <a:latin typeface="Verdana" pitchFamily="34" charset="0"/>
              </a:rPr>
              <a:t>Ben’s father smiled as he lifted the saddle from his horse’s back. He looked at the little spotted colt standing close by.</a:t>
            </a:r>
          </a:p>
          <a:p>
            <a:endParaRPr lang="en-US" sz="1200" dirty="0">
              <a:latin typeface="Verdana" pitchFamily="34" charset="0"/>
            </a:endParaRPr>
          </a:p>
          <a:p>
            <a:r>
              <a:rPr lang="en-US" sz="1200" dirty="0">
                <a:latin typeface="Verdana" pitchFamily="34" charset="0"/>
              </a:rPr>
              <a:t>“He is an Indian pony,” he said. “A little appaloosa. The Indians used to raise a lot of them.  They are hard to find now. I bought him for your birthday from Chief Lone Eagle over at the Wind River Reservation. His mother died and we’ll have to raise him on a bottle. When he is big enough and you have trained him to be a good cow pony, you </a:t>
            </a:r>
            <a:r>
              <a:rPr lang="en-US" sz="1200" dirty="0" smtClean="0">
                <a:latin typeface="Verdana" pitchFamily="34" charset="0"/>
              </a:rPr>
              <a:t>can come </a:t>
            </a:r>
            <a:r>
              <a:rPr lang="en-US" sz="1200" dirty="0">
                <a:latin typeface="Verdana" pitchFamily="34" charset="0"/>
              </a:rPr>
              <a:t>with me on the roundups.” He took the bridle off his horse and turned him loose. The little appaloosa followed the big black horse across the corral.</a:t>
            </a:r>
          </a:p>
          <a:p>
            <a:endParaRPr lang="en-US" sz="1200" dirty="0">
              <a:latin typeface="Verdana" pitchFamily="34" charset="0"/>
            </a:endParaRPr>
          </a:p>
          <a:p>
            <a:r>
              <a:rPr lang="en-US" sz="1200" dirty="0">
                <a:latin typeface="Verdana" pitchFamily="34" charset="0"/>
              </a:rPr>
              <a:t>Little Ben loved horses. He was a born rider. He had been in the saddle ever since he was a baby. He looked with shining eyes at HIS colt—his very own. </a:t>
            </a:r>
          </a:p>
          <a:p>
            <a:endParaRPr lang="en-US" sz="1200" dirty="0">
              <a:latin typeface="Verdana"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2"/>
          <p:cNvSpPr txBox="1">
            <a:spLocks noChangeArrowheads="1"/>
          </p:cNvSpPr>
          <p:nvPr/>
        </p:nvSpPr>
        <p:spPr bwMode="auto">
          <a:xfrm>
            <a:off x="8991600" y="7423150"/>
            <a:ext cx="596900" cy="228600"/>
          </a:xfrm>
          <a:prstGeom prst="rect">
            <a:avLst/>
          </a:prstGeom>
          <a:noFill/>
          <a:ln w="9525">
            <a:noFill/>
            <a:miter lim="800000"/>
            <a:headEnd/>
            <a:tailEnd/>
          </a:ln>
        </p:spPr>
        <p:txBody>
          <a:bodyPr/>
          <a:lstStyle/>
          <a:p>
            <a:pPr algn="r" defTabSz="1019175"/>
            <a:r>
              <a:rPr lang="en-US" sz="700">
                <a:latin typeface="Verdana" pitchFamily="34" charset="0"/>
              </a:rPr>
              <a:t>Page 10</a:t>
            </a:r>
          </a:p>
        </p:txBody>
      </p:sp>
      <p:sp>
        <p:nvSpPr>
          <p:cNvPr id="14338" name="Text Box 3"/>
          <p:cNvSpPr txBox="1">
            <a:spLocks noChangeArrowheads="1"/>
          </p:cNvSpPr>
          <p:nvPr/>
        </p:nvSpPr>
        <p:spPr bwMode="auto">
          <a:xfrm>
            <a:off x="4114800" y="7423150"/>
            <a:ext cx="622300" cy="228600"/>
          </a:xfrm>
          <a:prstGeom prst="rect">
            <a:avLst/>
          </a:prstGeom>
          <a:noFill/>
          <a:ln w="9525">
            <a:noFill/>
            <a:miter lim="800000"/>
            <a:headEnd/>
            <a:tailEnd/>
          </a:ln>
        </p:spPr>
        <p:txBody>
          <a:bodyPr/>
          <a:lstStyle/>
          <a:p>
            <a:pPr algn="r" defTabSz="1019175"/>
            <a:r>
              <a:rPr lang="en-US" sz="700">
                <a:latin typeface="Verdana" pitchFamily="34" charset="0"/>
              </a:rPr>
              <a:t>Page 5 </a:t>
            </a:r>
          </a:p>
        </p:txBody>
      </p:sp>
      <p:sp>
        <p:nvSpPr>
          <p:cNvPr id="22" name="TextBox 6"/>
          <p:cNvSpPr txBox="1">
            <a:spLocks noChangeArrowheads="1"/>
          </p:cNvSpPr>
          <p:nvPr/>
        </p:nvSpPr>
        <p:spPr bwMode="auto">
          <a:xfrm>
            <a:off x="304800" y="228600"/>
            <a:ext cx="4495800" cy="1000274"/>
          </a:xfrm>
          <a:prstGeom prst="rect">
            <a:avLst/>
          </a:prstGeom>
          <a:noFill/>
          <a:ln w="9525">
            <a:noFill/>
            <a:miter lim="800000"/>
            <a:headEnd/>
            <a:tailEnd/>
          </a:ln>
        </p:spPr>
        <p:txBody>
          <a:bodyPr>
            <a:spAutoFit/>
          </a:bodyPr>
          <a:lstStyle/>
          <a:p>
            <a:r>
              <a:rPr lang="en-US" sz="1200" b="1" i="1" u="sng" dirty="0">
                <a:latin typeface="Verdana" pitchFamily="34" charset="0"/>
              </a:rPr>
              <a:t>GEORGE WASHINGTON, COMMANDER IN CHIEF</a:t>
            </a:r>
            <a:r>
              <a:rPr lang="en-US" sz="1200" b="1" i="1" u="sng" dirty="0" smtClean="0">
                <a:latin typeface="Verdana" pitchFamily="34" charset="0"/>
              </a:rPr>
              <a:t>:</a:t>
            </a:r>
          </a:p>
          <a:p>
            <a:endParaRPr lang="en-US" sz="1400" b="1" i="1" u="sng" dirty="0">
              <a:latin typeface="Verdana" pitchFamily="34" charset="0"/>
            </a:endParaRPr>
          </a:p>
          <a:p>
            <a:r>
              <a:rPr lang="en-US" sz="1100" i="1" dirty="0">
                <a:latin typeface="Verdana" pitchFamily="34" charset="0"/>
              </a:rPr>
              <a:t>George Washington is known as the father of our country. In this story, you will begin to see how he became a beloved leader and important person in the shaping of America.</a:t>
            </a:r>
          </a:p>
        </p:txBody>
      </p:sp>
      <p:sp>
        <p:nvSpPr>
          <p:cNvPr id="23" name="TextBox 7"/>
          <p:cNvSpPr txBox="1">
            <a:spLocks noChangeArrowheads="1"/>
          </p:cNvSpPr>
          <p:nvPr/>
        </p:nvSpPr>
        <p:spPr bwMode="auto">
          <a:xfrm>
            <a:off x="304800" y="1792287"/>
            <a:ext cx="4495800" cy="5446713"/>
          </a:xfrm>
          <a:prstGeom prst="rect">
            <a:avLst/>
          </a:prstGeom>
          <a:noFill/>
          <a:ln w="9525">
            <a:noFill/>
            <a:miter lim="800000"/>
            <a:headEnd/>
            <a:tailEnd/>
          </a:ln>
        </p:spPr>
        <p:txBody>
          <a:bodyPr wrap="square">
            <a:spAutoFit/>
          </a:bodyPr>
          <a:lstStyle/>
          <a:p>
            <a:r>
              <a:rPr lang="en-US" sz="1200" dirty="0">
                <a:latin typeface="Verdana" pitchFamily="34" charset="0"/>
              </a:rPr>
              <a:t>MANY AMERICANS WANTED TO BE FREE of Great Britain. They wanted to be independent, and run their own country. Things got so tense that fighting broke out between British troops and American volunteers. I happened at the little towns of Lexington and Concord in Massachusetts. America had never had a Commander in Chief of its armed forces. Now Congress decided it needed one. The members talked and talked and finally made their choice. They all agreed that the best man for the job would be George Washington.</a:t>
            </a:r>
          </a:p>
          <a:p>
            <a:endParaRPr lang="en-US" sz="1200" dirty="0">
              <a:latin typeface="Verdana" pitchFamily="34" charset="0"/>
            </a:endParaRPr>
          </a:p>
          <a:p>
            <a:r>
              <a:rPr lang="en-US" sz="1200" dirty="0">
                <a:latin typeface="Verdana" pitchFamily="34" charset="0"/>
              </a:rPr>
              <a:t>George wasn’t sure he could do it. But he believed in</a:t>
            </a:r>
          </a:p>
          <a:p>
            <a:r>
              <a:rPr lang="en-US" sz="1200" dirty="0">
                <a:latin typeface="Verdana" pitchFamily="34" charset="0"/>
              </a:rPr>
              <a:t>American independence and wanted to help win it. So </a:t>
            </a:r>
            <a:r>
              <a:rPr lang="en-US" sz="1200" dirty="0" smtClean="0">
                <a:latin typeface="Verdana" pitchFamily="34" charset="0"/>
              </a:rPr>
              <a:t>at last </a:t>
            </a:r>
            <a:r>
              <a:rPr lang="en-US" sz="1200" dirty="0">
                <a:latin typeface="Verdana" pitchFamily="34" charset="0"/>
              </a:rPr>
              <a:t>he said yes. But he would not accept any pay, </a:t>
            </a:r>
            <a:r>
              <a:rPr lang="en-US" sz="1200" dirty="0" smtClean="0">
                <a:latin typeface="Verdana" pitchFamily="34" charset="0"/>
              </a:rPr>
              <a:t>only his </a:t>
            </a:r>
            <a:r>
              <a:rPr lang="en-US" sz="1200" dirty="0">
                <a:latin typeface="Verdana" pitchFamily="34" charset="0"/>
              </a:rPr>
              <a:t>expenses.</a:t>
            </a:r>
          </a:p>
          <a:p>
            <a:endParaRPr lang="en-US" sz="1200" dirty="0">
              <a:latin typeface="Verdana" pitchFamily="34" charset="0"/>
            </a:endParaRPr>
          </a:p>
          <a:p>
            <a:r>
              <a:rPr lang="en-US" sz="1200" dirty="0">
                <a:latin typeface="Verdana" pitchFamily="34" charset="0"/>
              </a:rPr>
              <a:t>The fighting went well at first. George’s men </a:t>
            </a:r>
            <a:r>
              <a:rPr lang="en-US" sz="1200" i="1" u="sng" dirty="0">
                <a:latin typeface="Verdana" pitchFamily="34" charset="0"/>
              </a:rPr>
              <a:t>drove </a:t>
            </a:r>
            <a:r>
              <a:rPr lang="en-US" sz="1200" dirty="0">
                <a:latin typeface="Verdana" pitchFamily="34" charset="0"/>
              </a:rPr>
              <a:t>the  British out of Boston. Then they moved south to build</a:t>
            </a:r>
          </a:p>
          <a:p>
            <a:r>
              <a:rPr lang="en-US" sz="1200" dirty="0">
                <a:latin typeface="Verdana" pitchFamily="34" charset="0"/>
              </a:rPr>
              <a:t>defenses around New York. Congress declared America’s independence from Great Britain. But then the British sent a large army to attack New York.</a:t>
            </a:r>
          </a:p>
          <a:p>
            <a:endParaRPr lang="en-US" sz="1200" dirty="0">
              <a:latin typeface="Verdana" pitchFamily="34" charset="0"/>
            </a:endParaRPr>
          </a:p>
          <a:p>
            <a:r>
              <a:rPr lang="en-US" sz="1200" dirty="0">
                <a:latin typeface="Verdana" pitchFamily="34" charset="0"/>
              </a:rPr>
              <a:t>George rallied his army by planning a surprise attack on the British forces. Hidden by darkness, he led his men in boats across the icy Delaware River. At dawn on Christmas Day, they attacked the enemy camp at Trenton, New Jersey. Most of the soldiers in the camp were still asleep, and they surrendered quickly</a:t>
            </a:r>
            <a:r>
              <a:rPr lang="en-US" sz="1200" dirty="0" smtClean="0">
                <a:latin typeface="Verdana" pitchFamily="34" charset="0"/>
              </a:rPr>
              <a:t>.</a:t>
            </a:r>
            <a:endParaRPr lang="en-US" sz="1200" dirty="0">
              <a:latin typeface="Verdana" pitchFamily="34" charset="0"/>
            </a:endParaRPr>
          </a:p>
        </p:txBody>
      </p:sp>
      <p:sp>
        <p:nvSpPr>
          <p:cNvPr id="25" name="Text Box 7"/>
          <p:cNvSpPr txBox="1">
            <a:spLocks noChangeArrowheads="1"/>
          </p:cNvSpPr>
          <p:nvPr/>
        </p:nvSpPr>
        <p:spPr bwMode="auto">
          <a:xfrm>
            <a:off x="5334000" y="381000"/>
            <a:ext cx="4343400" cy="5078313"/>
          </a:xfrm>
          <a:prstGeom prst="rect">
            <a:avLst/>
          </a:prstGeom>
          <a:noFill/>
          <a:ln w="9525">
            <a:noFill/>
            <a:miter lim="800000"/>
            <a:headEnd/>
            <a:tailEnd/>
          </a:ln>
          <a:effectLst/>
        </p:spPr>
        <p:txBody>
          <a:bodyPr>
            <a:spAutoFit/>
          </a:bodyPr>
          <a:lstStyle/>
          <a:p>
            <a:pPr>
              <a:spcBef>
                <a:spcPct val="50000"/>
              </a:spcBef>
            </a:pPr>
            <a:r>
              <a:rPr lang="en-US" sz="1200" dirty="0">
                <a:latin typeface="Verdana" pitchFamily="34" charset="0"/>
              </a:rPr>
              <a:t>A shark twists and turns as it swims. That’s because it doesn’t have a bone in its body! A shark’s skeleton is made of cartilage (say “CAR-</a:t>
            </a:r>
            <a:r>
              <a:rPr lang="en-US" sz="1200" dirty="0" err="1">
                <a:latin typeface="Verdana" pitchFamily="34" charset="0"/>
              </a:rPr>
              <a:t>ti</a:t>
            </a:r>
            <a:r>
              <a:rPr lang="en-US" sz="1200" dirty="0">
                <a:latin typeface="Verdana" pitchFamily="34" charset="0"/>
              </a:rPr>
              <a:t>-</a:t>
            </a:r>
            <a:r>
              <a:rPr lang="en-US" sz="1200" dirty="0" err="1">
                <a:latin typeface="Verdana" pitchFamily="34" charset="0"/>
              </a:rPr>
              <a:t>luj</a:t>
            </a:r>
            <a:r>
              <a:rPr lang="en-US" sz="1200" dirty="0">
                <a:latin typeface="Verdana" pitchFamily="34" charset="0"/>
              </a:rPr>
              <a:t>”).  Your nose has cartilage. See how easily you can twist and turn it</a:t>
            </a:r>
            <a:r>
              <a:rPr lang="en-US" sz="1200" dirty="0" smtClean="0">
                <a:latin typeface="Verdana" pitchFamily="34" charset="0"/>
              </a:rPr>
              <a:t>.</a:t>
            </a:r>
          </a:p>
          <a:p>
            <a:pPr>
              <a:spcBef>
                <a:spcPct val="50000"/>
              </a:spcBef>
            </a:pPr>
            <a:endParaRPr lang="en-US" sz="1200" dirty="0">
              <a:latin typeface="Verdana" pitchFamily="34" charset="0"/>
            </a:endParaRPr>
          </a:p>
          <a:p>
            <a:pPr>
              <a:spcBef>
                <a:spcPct val="50000"/>
              </a:spcBef>
            </a:pPr>
            <a:endParaRPr lang="en-US" sz="1200" dirty="0">
              <a:latin typeface="Verdana" pitchFamily="34" charset="0"/>
            </a:endParaRPr>
          </a:p>
          <a:p>
            <a:pPr marL="292100" indent="-292100">
              <a:spcBef>
                <a:spcPct val="50000"/>
              </a:spcBef>
              <a:buFont typeface="+mj-lt"/>
              <a:buAutoNum type="arabicPeriod" startAt="7"/>
            </a:pPr>
            <a:r>
              <a:rPr lang="en-US" sz="1200" dirty="0">
                <a:latin typeface="Verdana" pitchFamily="34" charset="0"/>
              </a:rPr>
              <a:t>In the sentence “Most have sleek, rounded bodies,” what does sleek mean?</a:t>
            </a:r>
          </a:p>
          <a:p>
            <a:pPr marL="685800" lvl="1" indent="-228600">
              <a:spcBef>
                <a:spcPct val="50000"/>
              </a:spcBef>
              <a:buFont typeface="+mj-lt"/>
              <a:buAutoNum type="alphaUcPeriod"/>
            </a:pPr>
            <a:r>
              <a:rPr lang="en-US" sz="1200" dirty="0">
                <a:latin typeface="Verdana" pitchFamily="34" charset="0"/>
              </a:rPr>
              <a:t>a</a:t>
            </a:r>
            <a:r>
              <a:rPr lang="en-US" sz="1200" dirty="0" smtClean="0">
                <a:latin typeface="Verdana" pitchFamily="34" charset="0"/>
              </a:rPr>
              <a:t>wkward</a:t>
            </a:r>
            <a:endParaRPr lang="en-US" sz="1200" dirty="0">
              <a:latin typeface="Verdana" pitchFamily="34" charset="0"/>
            </a:endParaRPr>
          </a:p>
          <a:p>
            <a:pPr marL="685800" lvl="1" indent="-228600">
              <a:spcBef>
                <a:spcPct val="50000"/>
              </a:spcBef>
              <a:buFont typeface="+mj-lt"/>
              <a:buAutoNum type="alphaUcPeriod"/>
            </a:pPr>
            <a:r>
              <a:rPr lang="en-US" sz="1200" dirty="0">
                <a:latin typeface="Verdana" pitchFamily="34" charset="0"/>
              </a:rPr>
              <a:t>b</a:t>
            </a:r>
            <a:r>
              <a:rPr lang="en-US" sz="1200" dirty="0" smtClean="0">
                <a:latin typeface="Verdana" pitchFamily="34" charset="0"/>
              </a:rPr>
              <a:t>umpy</a:t>
            </a:r>
            <a:endParaRPr lang="en-US" sz="1200" dirty="0">
              <a:latin typeface="Verdana" pitchFamily="34" charset="0"/>
            </a:endParaRPr>
          </a:p>
          <a:p>
            <a:pPr marL="685800" lvl="1" indent="-228600">
              <a:spcBef>
                <a:spcPct val="50000"/>
              </a:spcBef>
              <a:buFont typeface="+mj-lt"/>
              <a:buAutoNum type="alphaUcPeriod"/>
            </a:pPr>
            <a:r>
              <a:rPr lang="en-US" sz="1200" dirty="0">
                <a:latin typeface="Verdana" pitchFamily="34" charset="0"/>
              </a:rPr>
              <a:t>s</a:t>
            </a:r>
            <a:r>
              <a:rPr lang="en-US" sz="1200" dirty="0" smtClean="0">
                <a:latin typeface="Verdana" pitchFamily="34" charset="0"/>
              </a:rPr>
              <a:t>mooth</a:t>
            </a:r>
            <a:endParaRPr lang="en-US" sz="1200" dirty="0">
              <a:latin typeface="Verdana" pitchFamily="34" charset="0"/>
            </a:endParaRPr>
          </a:p>
          <a:p>
            <a:pPr marL="685800" lvl="1" indent="-228600">
              <a:spcBef>
                <a:spcPct val="50000"/>
              </a:spcBef>
              <a:buFont typeface="+mj-lt"/>
              <a:buAutoNum type="alphaUcPeriod"/>
            </a:pPr>
            <a:r>
              <a:rPr lang="en-US" sz="1200" dirty="0">
                <a:latin typeface="Verdana" pitchFamily="34" charset="0"/>
              </a:rPr>
              <a:t>s</a:t>
            </a:r>
            <a:r>
              <a:rPr lang="en-US" sz="1200" dirty="0" smtClean="0">
                <a:latin typeface="Verdana" pitchFamily="34" charset="0"/>
              </a:rPr>
              <a:t>low</a:t>
            </a:r>
            <a:endParaRPr lang="en-US" sz="1200" dirty="0">
              <a:latin typeface="Verdana" pitchFamily="34" charset="0"/>
            </a:endParaRPr>
          </a:p>
          <a:p>
            <a:pPr>
              <a:spcBef>
                <a:spcPct val="50000"/>
              </a:spcBef>
            </a:pPr>
            <a:endParaRPr lang="en-US" sz="1200" dirty="0">
              <a:latin typeface="Verdana" pitchFamily="34" charset="0"/>
            </a:endParaRPr>
          </a:p>
          <a:p>
            <a:pPr marL="292100" indent="-292100">
              <a:spcBef>
                <a:spcPct val="50000"/>
              </a:spcBef>
              <a:buFont typeface="+mj-lt"/>
              <a:buAutoNum type="arabicPeriod" startAt="8"/>
            </a:pPr>
            <a:r>
              <a:rPr lang="en-US" sz="1200" dirty="0">
                <a:latin typeface="Verdana" pitchFamily="34" charset="0"/>
              </a:rPr>
              <a:t>In the sentence “It flows over their gills” what does flow mean?</a:t>
            </a:r>
          </a:p>
          <a:p>
            <a:pPr marL="685800" lvl="1" indent="-228600">
              <a:spcBef>
                <a:spcPct val="50000"/>
              </a:spcBef>
              <a:buFont typeface="+mj-lt"/>
              <a:buAutoNum type="alphaUcPeriod"/>
            </a:pPr>
            <a:r>
              <a:rPr lang="en-US" sz="1200" dirty="0">
                <a:latin typeface="Verdana" pitchFamily="34" charset="0"/>
              </a:rPr>
              <a:t>j</a:t>
            </a:r>
            <a:r>
              <a:rPr lang="en-US" sz="1200" dirty="0" smtClean="0">
                <a:latin typeface="Verdana" pitchFamily="34" charset="0"/>
              </a:rPr>
              <a:t>umps </a:t>
            </a:r>
            <a:endParaRPr lang="en-US" sz="1200" dirty="0">
              <a:latin typeface="Verdana" pitchFamily="34" charset="0"/>
            </a:endParaRPr>
          </a:p>
          <a:p>
            <a:pPr marL="685800" lvl="1" indent="-228600">
              <a:spcBef>
                <a:spcPct val="50000"/>
              </a:spcBef>
              <a:buFont typeface="+mj-lt"/>
              <a:buAutoNum type="alphaUcPeriod"/>
            </a:pPr>
            <a:r>
              <a:rPr lang="en-US" sz="1200" dirty="0">
                <a:latin typeface="Verdana" pitchFamily="34" charset="0"/>
              </a:rPr>
              <a:t>m</a:t>
            </a:r>
            <a:r>
              <a:rPr lang="en-US" sz="1200" dirty="0" smtClean="0">
                <a:latin typeface="Verdana" pitchFamily="34" charset="0"/>
              </a:rPr>
              <a:t>oves </a:t>
            </a:r>
            <a:endParaRPr lang="en-US" sz="1200" dirty="0">
              <a:latin typeface="Verdana" pitchFamily="34" charset="0"/>
            </a:endParaRPr>
          </a:p>
          <a:p>
            <a:pPr marL="685800" lvl="1" indent="-228600">
              <a:spcBef>
                <a:spcPct val="50000"/>
              </a:spcBef>
              <a:buFont typeface="+mj-lt"/>
              <a:buAutoNum type="alphaUcPeriod"/>
            </a:pPr>
            <a:r>
              <a:rPr lang="en-US" sz="1200" dirty="0">
                <a:latin typeface="Verdana" pitchFamily="34" charset="0"/>
              </a:rPr>
              <a:t>s</a:t>
            </a:r>
            <a:r>
              <a:rPr lang="en-US" sz="1200" dirty="0" smtClean="0">
                <a:latin typeface="Verdana" pitchFamily="34" charset="0"/>
              </a:rPr>
              <a:t>wims </a:t>
            </a:r>
            <a:endParaRPr lang="en-US" sz="1200" dirty="0">
              <a:latin typeface="Verdana" pitchFamily="34" charset="0"/>
            </a:endParaRPr>
          </a:p>
          <a:p>
            <a:pPr marL="685800" lvl="1" indent="-228600">
              <a:spcBef>
                <a:spcPct val="50000"/>
              </a:spcBef>
              <a:buFont typeface="+mj-lt"/>
              <a:buAutoNum type="alphaUcPeriod"/>
            </a:pPr>
            <a:r>
              <a:rPr lang="en-US" sz="1200" dirty="0">
                <a:latin typeface="Verdana" pitchFamily="34" charset="0"/>
              </a:rPr>
              <a:t>p</a:t>
            </a:r>
            <a:r>
              <a:rPr lang="en-US" sz="1200" dirty="0" smtClean="0">
                <a:latin typeface="Verdana" pitchFamily="34" charset="0"/>
              </a:rPr>
              <a:t>ulls</a:t>
            </a:r>
            <a:endParaRPr lang="en-US" sz="1200" dirty="0">
              <a:latin typeface="Verdana" pitchFamily="34" charset="0"/>
            </a:endParaRPr>
          </a:p>
          <a:p>
            <a:pPr>
              <a:spcBef>
                <a:spcPct val="50000"/>
              </a:spcBef>
            </a:pPr>
            <a:endParaRPr lang="en-US" sz="1200" dirty="0">
              <a:latin typeface="Verdana"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 Box 2"/>
          <p:cNvSpPr txBox="1">
            <a:spLocks noChangeArrowheads="1"/>
          </p:cNvSpPr>
          <p:nvPr/>
        </p:nvSpPr>
        <p:spPr bwMode="auto">
          <a:xfrm>
            <a:off x="8991600" y="7416800"/>
            <a:ext cx="609600" cy="298450"/>
          </a:xfrm>
          <a:prstGeom prst="rect">
            <a:avLst/>
          </a:prstGeom>
          <a:noFill/>
          <a:ln w="9525">
            <a:noFill/>
            <a:miter lim="800000"/>
            <a:headEnd/>
            <a:tailEnd/>
          </a:ln>
        </p:spPr>
        <p:txBody>
          <a:bodyPr/>
          <a:lstStyle/>
          <a:p>
            <a:pPr algn="r" defTabSz="1019175"/>
            <a:r>
              <a:rPr lang="en-US" sz="700">
                <a:latin typeface="Verdana" pitchFamily="34" charset="0"/>
              </a:rPr>
              <a:t>Page 6</a:t>
            </a:r>
          </a:p>
        </p:txBody>
      </p:sp>
      <p:sp>
        <p:nvSpPr>
          <p:cNvPr id="16386" name="Text Box 3"/>
          <p:cNvSpPr txBox="1">
            <a:spLocks noChangeArrowheads="1"/>
          </p:cNvSpPr>
          <p:nvPr/>
        </p:nvSpPr>
        <p:spPr bwMode="auto">
          <a:xfrm>
            <a:off x="4114800" y="7407275"/>
            <a:ext cx="609600" cy="285750"/>
          </a:xfrm>
          <a:prstGeom prst="rect">
            <a:avLst/>
          </a:prstGeom>
          <a:noFill/>
          <a:ln w="9525">
            <a:noFill/>
            <a:miter lim="800000"/>
            <a:headEnd/>
            <a:tailEnd/>
          </a:ln>
        </p:spPr>
        <p:txBody>
          <a:bodyPr/>
          <a:lstStyle/>
          <a:p>
            <a:pPr algn="r" defTabSz="1019175"/>
            <a:r>
              <a:rPr lang="en-US" sz="700">
                <a:latin typeface="Verdana" pitchFamily="34" charset="0"/>
              </a:rPr>
              <a:t>Page 9</a:t>
            </a:r>
          </a:p>
        </p:txBody>
      </p:sp>
      <p:sp>
        <p:nvSpPr>
          <p:cNvPr id="12" name="Rectangle 3"/>
          <p:cNvSpPr>
            <a:spLocks noChangeArrowheads="1"/>
          </p:cNvSpPr>
          <p:nvPr/>
        </p:nvSpPr>
        <p:spPr bwMode="auto">
          <a:xfrm>
            <a:off x="5257800" y="304800"/>
            <a:ext cx="4495800" cy="3231654"/>
          </a:xfrm>
          <a:prstGeom prst="rect">
            <a:avLst/>
          </a:prstGeom>
          <a:noFill/>
          <a:ln w="9525">
            <a:noFill/>
            <a:miter lim="800000"/>
            <a:headEnd/>
            <a:tailEnd/>
          </a:ln>
        </p:spPr>
        <p:txBody>
          <a:bodyPr>
            <a:spAutoFit/>
          </a:bodyPr>
          <a:lstStyle/>
          <a:p>
            <a:r>
              <a:rPr lang="en-US" sz="1200" dirty="0">
                <a:latin typeface="Verdana" pitchFamily="34" charset="0"/>
              </a:rPr>
              <a:t>George won another battle at Princeton, but then he lost one near Philadelphia the following fall. With his men, he had to retreat to Valley Forge, Pennsylvania.  It was bitterly cold at Valley Forge. The soldiers had to sleep in tents until they could build log huts. The soldiers did not have enough food or clothing or shoes. Life was very hard for them.</a:t>
            </a:r>
          </a:p>
          <a:p>
            <a:endParaRPr lang="en-US" sz="1200" dirty="0">
              <a:latin typeface="Verdana" pitchFamily="34" charset="0"/>
            </a:endParaRPr>
          </a:p>
          <a:p>
            <a:r>
              <a:rPr lang="en-US" sz="1200" dirty="0">
                <a:latin typeface="Verdana" pitchFamily="34" charset="0"/>
              </a:rPr>
              <a:t>George wrote to Congress and begged for more supplies. But the supplies were slow to come. When they did, George made sure every man got an equal share of clothing. He made sure the food was divided equally, too. At last the long winter ended. The American army had survived. And now help was on the way.  France recognized America as an </a:t>
            </a:r>
            <a:r>
              <a:rPr lang="en-US" sz="1200" i="1" u="sng" dirty="0">
                <a:latin typeface="Verdana" pitchFamily="34" charset="0"/>
              </a:rPr>
              <a:t>independent</a:t>
            </a:r>
            <a:r>
              <a:rPr lang="en-US" sz="1200" dirty="0">
                <a:latin typeface="Verdana" pitchFamily="34" charset="0"/>
              </a:rPr>
              <a:t> nation.  It sent troops to fight alongside American soldiers.</a:t>
            </a:r>
          </a:p>
        </p:txBody>
      </p:sp>
      <p:sp>
        <p:nvSpPr>
          <p:cNvPr id="13" name="Rectangle 12"/>
          <p:cNvSpPr/>
          <p:nvPr/>
        </p:nvSpPr>
        <p:spPr>
          <a:xfrm>
            <a:off x="5334000" y="3997325"/>
            <a:ext cx="4038600" cy="3231654"/>
          </a:xfrm>
          <a:prstGeom prst="rect">
            <a:avLst/>
          </a:prstGeom>
        </p:spPr>
        <p:txBody>
          <a:bodyPr>
            <a:spAutoFit/>
          </a:bodyPr>
          <a:lstStyle/>
          <a:p>
            <a:pPr marL="228600" indent="-228600">
              <a:buFont typeface="Arial" charset="0"/>
              <a:buAutoNum type="arabicPeriod" startAt="3"/>
            </a:pPr>
            <a:r>
              <a:rPr lang="en-US" sz="1200" dirty="0">
                <a:latin typeface="Verdana" pitchFamily="34" charset="0"/>
              </a:rPr>
              <a:t>The story says that the Americans wanted to be independent. As used in this story, </a:t>
            </a:r>
            <a:r>
              <a:rPr lang="en-US" sz="1200" i="1" dirty="0">
                <a:latin typeface="Verdana" pitchFamily="34" charset="0"/>
              </a:rPr>
              <a:t>independent means</a:t>
            </a:r>
          </a:p>
          <a:p>
            <a:pPr marL="742950" lvl="1" indent="-285750">
              <a:buFont typeface="Arial" charset="0"/>
              <a:buAutoNum type="alphaUcPeriod"/>
            </a:pPr>
            <a:r>
              <a:rPr lang="en-US" sz="1200" dirty="0">
                <a:latin typeface="Verdana" pitchFamily="34" charset="0"/>
              </a:rPr>
              <a:t>not ruled by Great Britain.</a:t>
            </a:r>
          </a:p>
          <a:p>
            <a:pPr marL="742950" lvl="1" indent="-285750">
              <a:buFont typeface="Arial" charset="0"/>
              <a:buAutoNum type="alphaUcPeriod"/>
            </a:pPr>
            <a:r>
              <a:rPr lang="en-US" sz="1200" dirty="0">
                <a:latin typeface="Verdana" pitchFamily="34" charset="0"/>
              </a:rPr>
              <a:t>fighting in small towns.</a:t>
            </a:r>
          </a:p>
          <a:p>
            <a:pPr marL="742950" lvl="1" indent="-285750">
              <a:buFont typeface="Arial" charset="0"/>
              <a:buAutoNum type="alphaUcPeriod"/>
            </a:pPr>
            <a:r>
              <a:rPr lang="en-US" sz="1200" dirty="0">
                <a:latin typeface="Verdana" pitchFamily="34" charset="0"/>
              </a:rPr>
              <a:t>something declared by Congress.</a:t>
            </a:r>
          </a:p>
          <a:p>
            <a:pPr marL="742950" lvl="1" indent="-285750">
              <a:buFont typeface="Arial" charset="0"/>
              <a:buAutoNum type="alphaUcPeriod"/>
            </a:pPr>
            <a:r>
              <a:rPr lang="en-US" sz="1200" dirty="0">
                <a:latin typeface="Verdana" pitchFamily="34" charset="0"/>
              </a:rPr>
              <a:t>a declaration by France.</a:t>
            </a:r>
          </a:p>
          <a:p>
            <a:pPr marL="228600" indent="-228600"/>
            <a:endParaRPr lang="en-US" sz="1200" dirty="0">
              <a:latin typeface="Verdana" pitchFamily="34" charset="0"/>
            </a:endParaRPr>
          </a:p>
          <a:p>
            <a:pPr marL="228600" indent="-228600">
              <a:buFont typeface="Arial" charset="0"/>
              <a:buAutoNum type="arabicPeriod" startAt="4"/>
            </a:pPr>
            <a:r>
              <a:rPr lang="en-US" sz="1200" dirty="0">
                <a:latin typeface="Verdana" pitchFamily="34" charset="0"/>
              </a:rPr>
              <a:t>The story says that “George’s men drove the British out of Boston.” As used here, </a:t>
            </a:r>
            <a:r>
              <a:rPr lang="en-US" sz="1200" i="1" dirty="0">
                <a:latin typeface="Verdana" pitchFamily="34" charset="0"/>
              </a:rPr>
              <a:t>drove </a:t>
            </a:r>
            <a:r>
              <a:rPr lang="en-US" sz="1200" dirty="0">
                <a:latin typeface="Verdana" pitchFamily="34" charset="0"/>
              </a:rPr>
              <a:t>means</a:t>
            </a:r>
          </a:p>
          <a:p>
            <a:pPr marL="742950" lvl="1" indent="-285750">
              <a:buFont typeface="Arial" charset="0"/>
              <a:buAutoNum type="alphaUcPeriod"/>
            </a:pPr>
            <a:r>
              <a:rPr lang="en-US" sz="1200" dirty="0">
                <a:latin typeface="Verdana" pitchFamily="34" charset="0"/>
              </a:rPr>
              <a:t>forced.</a:t>
            </a:r>
          </a:p>
          <a:p>
            <a:pPr marL="742950" lvl="1" indent="-285750">
              <a:buFont typeface="Arial" charset="0"/>
              <a:buAutoNum type="alphaUcPeriod"/>
            </a:pPr>
            <a:r>
              <a:rPr lang="en-US" sz="1200" dirty="0">
                <a:latin typeface="Verdana" pitchFamily="34" charset="0"/>
              </a:rPr>
              <a:t>took in cars.</a:t>
            </a:r>
          </a:p>
          <a:p>
            <a:pPr marL="742950" lvl="1" indent="-285750">
              <a:buFont typeface="Arial" charset="0"/>
              <a:buAutoNum type="alphaUcPeriod"/>
            </a:pPr>
            <a:r>
              <a:rPr lang="en-US" sz="1200" dirty="0">
                <a:latin typeface="Verdana" pitchFamily="34" charset="0"/>
              </a:rPr>
              <a:t>carried.</a:t>
            </a:r>
          </a:p>
          <a:p>
            <a:pPr marL="742950" lvl="1" indent="-285750">
              <a:buFont typeface="Arial" charset="0"/>
              <a:buAutoNum type="alphaUcPeriod"/>
            </a:pPr>
            <a:r>
              <a:rPr lang="en-US" sz="1200" dirty="0">
                <a:latin typeface="Verdana" pitchFamily="34" charset="0"/>
              </a:rPr>
              <a:t>helped.</a:t>
            </a:r>
          </a:p>
          <a:p>
            <a:pPr marL="228600" indent="-228600"/>
            <a:endParaRPr lang="en-US" sz="1200" dirty="0">
              <a:latin typeface="Verdana" pitchFamily="34" charset="0"/>
            </a:endParaRPr>
          </a:p>
          <a:p>
            <a:pPr marL="228600" indent="-228600"/>
            <a:endParaRPr lang="en-US" sz="1200" dirty="0">
              <a:latin typeface="Verdana" pitchFamily="34" charset="0"/>
            </a:endParaRPr>
          </a:p>
        </p:txBody>
      </p:sp>
      <p:sp>
        <p:nvSpPr>
          <p:cNvPr id="15" name="Rectangle 14"/>
          <p:cNvSpPr/>
          <p:nvPr/>
        </p:nvSpPr>
        <p:spPr>
          <a:xfrm>
            <a:off x="228600" y="355600"/>
            <a:ext cx="4572000" cy="5216813"/>
          </a:xfrm>
          <a:prstGeom prst="rect">
            <a:avLst/>
          </a:prstGeom>
        </p:spPr>
        <p:txBody>
          <a:bodyPr>
            <a:spAutoFit/>
          </a:bodyPr>
          <a:lstStyle/>
          <a:p>
            <a:r>
              <a:rPr lang="en-US" sz="1400" b="1" i="1" u="sng" dirty="0">
                <a:latin typeface="Verdana" pitchFamily="34" charset="0"/>
              </a:rPr>
              <a:t>POWERFUL SWIMMERS</a:t>
            </a:r>
            <a:r>
              <a:rPr lang="en-US" sz="1400" b="1" i="1" u="sng" dirty="0" smtClean="0">
                <a:latin typeface="Verdana" pitchFamily="34" charset="0"/>
              </a:rPr>
              <a:t>:</a:t>
            </a:r>
            <a:endParaRPr lang="en-US" sz="1400" b="1" i="1" u="sng" dirty="0">
              <a:latin typeface="Verdana" pitchFamily="34" charset="0"/>
            </a:endParaRPr>
          </a:p>
          <a:p>
            <a:r>
              <a:rPr lang="en-US" sz="1100" i="1" dirty="0">
                <a:latin typeface="Verdana" pitchFamily="34" charset="0"/>
              </a:rPr>
              <a:t>Do you like to go swimming? Here is a story about something that has to swim to survive.</a:t>
            </a:r>
          </a:p>
          <a:p>
            <a:endParaRPr lang="en-US" sz="1100" dirty="0" smtClean="0">
              <a:latin typeface="Verdana" pitchFamily="34" charset="0"/>
            </a:endParaRPr>
          </a:p>
          <a:p>
            <a:endParaRPr lang="en-US" sz="1100" dirty="0">
              <a:latin typeface="Verdana" pitchFamily="34" charset="0"/>
            </a:endParaRPr>
          </a:p>
          <a:p>
            <a:r>
              <a:rPr lang="en-US" sz="1200" dirty="0">
                <a:latin typeface="Verdana" pitchFamily="34" charset="0"/>
              </a:rPr>
              <a:t>SHARKS SEEM MADE FOR SWIMMING. </a:t>
            </a:r>
            <a:r>
              <a:rPr lang="en-US" sz="1200" i="1" u="sng" dirty="0">
                <a:latin typeface="Verdana" pitchFamily="34" charset="0"/>
              </a:rPr>
              <a:t>Most have</a:t>
            </a:r>
          </a:p>
          <a:p>
            <a:r>
              <a:rPr lang="en-US" sz="1200" i="1" u="sng" dirty="0">
                <a:latin typeface="Verdana" pitchFamily="34" charset="0"/>
              </a:rPr>
              <a:t>sleek, rounded bodies</a:t>
            </a:r>
            <a:r>
              <a:rPr lang="en-US" sz="1200" dirty="0">
                <a:latin typeface="Verdana" pitchFamily="34" charset="0"/>
              </a:rPr>
              <a:t>. They slip easily through the</a:t>
            </a:r>
          </a:p>
          <a:p>
            <a:r>
              <a:rPr lang="en-US" sz="1200" dirty="0">
                <a:latin typeface="Verdana" pitchFamily="34" charset="0"/>
              </a:rPr>
              <a:t>water.</a:t>
            </a:r>
          </a:p>
          <a:p>
            <a:endParaRPr lang="en-US" sz="1200" dirty="0">
              <a:latin typeface="Verdana" pitchFamily="34" charset="0"/>
            </a:endParaRPr>
          </a:p>
          <a:p>
            <a:r>
              <a:rPr lang="en-US" sz="1200" dirty="0">
                <a:latin typeface="Verdana" pitchFamily="34" charset="0"/>
              </a:rPr>
              <a:t>Sharks use their fins to swim. The big tail fin swings from side to side. The tail pushes against the water. It moves the shark forward. The other fins keep the shark steady in the water.</a:t>
            </a:r>
          </a:p>
          <a:p>
            <a:endParaRPr lang="en-US" sz="1200" dirty="0">
              <a:latin typeface="Verdana" pitchFamily="34" charset="0"/>
            </a:endParaRPr>
          </a:p>
          <a:p>
            <a:r>
              <a:rPr lang="en-US" sz="1200" dirty="0">
                <a:latin typeface="Verdana" pitchFamily="34" charset="0"/>
              </a:rPr>
              <a:t>Swimming and breathing go together. If sharks stop swimming, they stop breathing. And they die.</a:t>
            </a:r>
          </a:p>
          <a:p>
            <a:endParaRPr lang="en-US" sz="1200" dirty="0">
              <a:latin typeface="Verdana" pitchFamily="34" charset="0"/>
            </a:endParaRPr>
          </a:p>
          <a:p>
            <a:r>
              <a:rPr lang="en-US" sz="1200" dirty="0">
                <a:latin typeface="Verdana" pitchFamily="34" charset="0"/>
              </a:rPr>
              <a:t>Sharks breathe oxygen (say “OCK-</a:t>
            </a:r>
            <a:r>
              <a:rPr lang="en-US" sz="1200" dirty="0" err="1">
                <a:latin typeface="Verdana" pitchFamily="34" charset="0"/>
              </a:rPr>
              <a:t>suh</a:t>
            </a:r>
            <a:r>
              <a:rPr lang="en-US" sz="1200" dirty="0">
                <a:latin typeface="Verdana" pitchFamily="34" charset="0"/>
              </a:rPr>
              <a:t>-</a:t>
            </a:r>
            <a:r>
              <a:rPr lang="en-US" sz="1200" dirty="0" err="1">
                <a:latin typeface="Verdana" pitchFamily="34" charset="0"/>
              </a:rPr>
              <a:t>jun</a:t>
            </a:r>
            <a:r>
              <a:rPr lang="en-US" sz="1200" dirty="0">
                <a:latin typeface="Verdana" pitchFamily="34" charset="0"/>
              </a:rPr>
              <a:t>”). We breathe oxygen, too. Our oxygen comes from the air. Sharks get their oxygen from the water.</a:t>
            </a:r>
          </a:p>
          <a:p>
            <a:endParaRPr lang="en-US" sz="1200" dirty="0">
              <a:latin typeface="Verdana" pitchFamily="34" charset="0"/>
            </a:endParaRPr>
          </a:p>
          <a:p>
            <a:r>
              <a:rPr lang="en-US" sz="1200" dirty="0">
                <a:latin typeface="Verdana" pitchFamily="34" charset="0"/>
              </a:rPr>
              <a:t>Most sharks swim with open mouths. Water enters. </a:t>
            </a:r>
            <a:r>
              <a:rPr lang="en-US" sz="1200" i="1" u="sng" dirty="0">
                <a:latin typeface="Verdana" pitchFamily="34" charset="0"/>
              </a:rPr>
              <a:t>It flows over their gills.</a:t>
            </a:r>
            <a:r>
              <a:rPr lang="en-US" sz="1200" dirty="0">
                <a:latin typeface="Verdana" pitchFamily="34" charset="0"/>
              </a:rPr>
              <a:t> The gills take the oxygen from the water. Then the water flows out.  Swimming also keeps sharks afloat. If they stop swimming, they sink to the bottom.</a:t>
            </a:r>
          </a:p>
          <a:p>
            <a:endParaRPr lang="en-US" sz="1200" dirty="0">
              <a:latin typeface="Verdana"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ext Box 2"/>
          <p:cNvSpPr txBox="1">
            <a:spLocks noChangeArrowheads="1"/>
          </p:cNvSpPr>
          <p:nvPr/>
        </p:nvSpPr>
        <p:spPr bwMode="auto">
          <a:xfrm>
            <a:off x="4038600" y="7419975"/>
            <a:ext cx="668338" cy="274638"/>
          </a:xfrm>
          <a:prstGeom prst="rect">
            <a:avLst/>
          </a:prstGeom>
          <a:noFill/>
          <a:ln w="9525">
            <a:noFill/>
            <a:miter lim="800000"/>
            <a:headEnd/>
            <a:tailEnd/>
          </a:ln>
        </p:spPr>
        <p:txBody>
          <a:bodyPr/>
          <a:lstStyle/>
          <a:p>
            <a:pPr algn="r" defTabSz="1019175"/>
            <a:r>
              <a:rPr lang="en-US" sz="700">
                <a:latin typeface="Verdana" pitchFamily="34" charset="0"/>
              </a:rPr>
              <a:t>Page 7</a:t>
            </a:r>
          </a:p>
        </p:txBody>
      </p:sp>
      <p:sp>
        <p:nvSpPr>
          <p:cNvPr id="18434" name="Text Box 3"/>
          <p:cNvSpPr txBox="1">
            <a:spLocks noChangeArrowheads="1"/>
          </p:cNvSpPr>
          <p:nvPr/>
        </p:nvSpPr>
        <p:spPr bwMode="auto">
          <a:xfrm>
            <a:off x="8915400" y="7426325"/>
            <a:ext cx="668338" cy="274638"/>
          </a:xfrm>
          <a:prstGeom prst="rect">
            <a:avLst/>
          </a:prstGeom>
          <a:noFill/>
          <a:ln w="9525">
            <a:noFill/>
            <a:miter lim="800000"/>
            <a:headEnd/>
            <a:tailEnd/>
          </a:ln>
        </p:spPr>
        <p:txBody>
          <a:bodyPr/>
          <a:lstStyle/>
          <a:p>
            <a:pPr algn="r" defTabSz="1019175"/>
            <a:r>
              <a:rPr lang="en-US" sz="700">
                <a:latin typeface="Verdana" pitchFamily="34" charset="0"/>
              </a:rPr>
              <a:t>Page 8</a:t>
            </a:r>
          </a:p>
        </p:txBody>
      </p:sp>
      <p:sp>
        <p:nvSpPr>
          <p:cNvPr id="23" name="TextBox 3"/>
          <p:cNvSpPr txBox="1">
            <a:spLocks noChangeArrowheads="1"/>
          </p:cNvSpPr>
          <p:nvPr/>
        </p:nvSpPr>
        <p:spPr bwMode="auto">
          <a:xfrm>
            <a:off x="304800" y="381000"/>
            <a:ext cx="4495800" cy="6524863"/>
          </a:xfrm>
          <a:prstGeom prst="rect">
            <a:avLst/>
          </a:prstGeom>
          <a:noFill/>
          <a:ln w="9525">
            <a:noFill/>
            <a:miter lim="800000"/>
            <a:headEnd/>
            <a:tailEnd/>
          </a:ln>
        </p:spPr>
        <p:txBody>
          <a:bodyPr>
            <a:spAutoFit/>
          </a:bodyPr>
          <a:lstStyle/>
          <a:p>
            <a:r>
              <a:rPr lang="en-US" sz="1400" b="1" i="1" u="sng" dirty="0">
                <a:latin typeface="Verdana" pitchFamily="34" charset="0"/>
              </a:rPr>
              <a:t>THE SQUIRREL’S LOAN:</a:t>
            </a:r>
          </a:p>
          <a:p>
            <a:r>
              <a:rPr lang="en-US" sz="1100" i="1" dirty="0">
                <a:latin typeface="Verdana" pitchFamily="34" charset="0"/>
              </a:rPr>
              <a:t>This story of a magpie, a kind of bird, and a squirrel has a great lesson to teach.</a:t>
            </a:r>
          </a:p>
          <a:p>
            <a:endParaRPr lang="en-US" sz="1100" i="1" dirty="0" smtClean="0">
              <a:latin typeface="Verdana" pitchFamily="34" charset="0"/>
            </a:endParaRPr>
          </a:p>
          <a:p>
            <a:endParaRPr lang="en-US" sz="1100" i="1" dirty="0">
              <a:latin typeface="Verdana" pitchFamily="34" charset="0"/>
            </a:endParaRPr>
          </a:p>
          <a:p>
            <a:r>
              <a:rPr lang="en-US" sz="1200" dirty="0">
                <a:latin typeface="Verdana" pitchFamily="34" charset="0"/>
              </a:rPr>
              <a:t>THE MAGPIE AND THE SQUIRREL LIVED on the lower slopes of the Himalayas. One cold and snowy winter, the magpie borrowed some nuts from the squirrel, and the </a:t>
            </a:r>
            <a:r>
              <a:rPr lang="en-US" sz="1200" dirty="0" smtClean="0">
                <a:latin typeface="Verdana" pitchFamily="34" charset="0"/>
              </a:rPr>
              <a:t>squirrel borrowed </a:t>
            </a:r>
            <a:r>
              <a:rPr lang="en-US" sz="1200" dirty="0">
                <a:latin typeface="Verdana" pitchFamily="34" charset="0"/>
              </a:rPr>
              <a:t>some feathers to warm his hole in the tree.</a:t>
            </a:r>
          </a:p>
          <a:p>
            <a:endParaRPr lang="en-US" sz="1200" dirty="0">
              <a:latin typeface="Verdana" pitchFamily="34" charset="0"/>
            </a:endParaRPr>
          </a:p>
          <a:p>
            <a:r>
              <a:rPr lang="en-US" sz="1200" dirty="0">
                <a:latin typeface="Verdana" pitchFamily="34" charset="0"/>
              </a:rPr>
              <a:t>In summer, the magpie brought some nuts to return the loan, but the squirrel said, “It’s summer and I have plenty of nuts now.  You took them from me in winter, so </a:t>
            </a:r>
            <a:r>
              <a:rPr lang="en-US" sz="1200" dirty="0" smtClean="0">
                <a:latin typeface="Verdana" pitchFamily="34" charset="0"/>
              </a:rPr>
              <a:t>return them </a:t>
            </a:r>
            <a:r>
              <a:rPr lang="en-US" sz="1200" dirty="0">
                <a:latin typeface="Verdana" pitchFamily="34" charset="0"/>
              </a:rPr>
              <a:t>to me in winter.”</a:t>
            </a:r>
          </a:p>
          <a:p>
            <a:endParaRPr lang="en-US" sz="1200" dirty="0">
              <a:latin typeface="Verdana" pitchFamily="34" charset="0"/>
            </a:endParaRPr>
          </a:p>
          <a:p>
            <a:r>
              <a:rPr lang="en-US" sz="1200" dirty="0">
                <a:latin typeface="Verdana" pitchFamily="34" charset="0"/>
              </a:rPr>
              <a:t>The magpie wondered what he would do because he knew there would be no nuts to be found in winter.  So when the squirrel came to return the loan of the feathers, he said, “I have plenty of feathers in my nest now. You took them from me in winter, so return them to me in winter.”</a:t>
            </a:r>
          </a:p>
          <a:p>
            <a:endParaRPr lang="en-US" sz="1200" dirty="0">
              <a:latin typeface="Verdana" pitchFamily="34" charset="0"/>
            </a:endParaRPr>
          </a:p>
          <a:p>
            <a:r>
              <a:rPr lang="en-US" sz="1200" dirty="0">
                <a:latin typeface="Verdana" pitchFamily="34" charset="0"/>
              </a:rPr>
              <a:t>“Very well, “ said the squirrel, and he stored the feathers along with his </a:t>
            </a:r>
            <a:r>
              <a:rPr lang="en-US" sz="1200" i="1" u="sng" dirty="0">
                <a:latin typeface="Verdana" pitchFamily="34" charset="0"/>
              </a:rPr>
              <a:t>horde </a:t>
            </a:r>
            <a:r>
              <a:rPr lang="en-US" sz="1200" dirty="0">
                <a:latin typeface="Verdana" pitchFamily="34" charset="0"/>
              </a:rPr>
              <a:t>of nuts.  But it was a hot summer, and the squirrel’s house felt like a furnace with all those feathers in it. So he threw the feathers out, thinking he’d pick them up when winter came around and it was time to </a:t>
            </a:r>
            <a:r>
              <a:rPr lang="en-US" sz="1200" dirty="0" smtClean="0">
                <a:latin typeface="Verdana" pitchFamily="34" charset="0"/>
              </a:rPr>
              <a:t>return the </a:t>
            </a:r>
            <a:r>
              <a:rPr lang="en-US" sz="1200" dirty="0">
                <a:latin typeface="Verdana" pitchFamily="34" charset="0"/>
              </a:rPr>
              <a:t>loan.</a:t>
            </a:r>
          </a:p>
          <a:p>
            <a:endParaRPr lang="en-US" sz="1200" dirty="0">
              <a:latin typeface="Verdana" pitchFamily="34" charset="0"/>
            </a:endParaRPr>
          </a:p>
          <a:p>
            <a:r>
              <a:rPr lang="en-US" sz="1200" dirty="0">
                <a:latin typeface="Verdana" pitchFamily="34" charset="0"/>
              </a:rPr>
              <a:t>In winter, there was ice and snow everywhere.  The feathers were buried underneath. Try as he might, the squirrel could not dig them out.</a:t>
            </a:r>
          </a:p>
          <a:p>
            <a:endParaRPr lang="en-US" sz="1200" dirty="0">
              <a:latin typeface="Verdana" pitchFamily="34" charset="0"/>
            </a:endParaRPr>
          </a:p>
          <a:p>
            <a:endParaRPr lang="en-US" sz="1200" dirty="0">
              <a:latin typeface="Verdana" pitchFamily="34" charset="0"/>
            </a:endParaRPr>
          </a:p>
        </p:txBody>
      </p:sp>
      <p:sp>
        <p:nvSpPr>
          <p:cNvPr id="24" name="Rectangle 3"/>
          <p:cNvSpPr>
            <a:spLocks noChangeArrowheads="1"/>
          </p:cNvSpPr>
          <p:nvPr/>
        </p:nvSpPr>
        <p:spPr bwMode="auto">
          <a:xfrm>
            <a:off x="5257800" y="466725"/>
            <a:ext cx="4419600" cy="2123658"/>
          </a:xfrm>
          <a:prstGeom prst="rect">
            <a:avLst/>
          </a:prstGeom>
          <a:noFill/>
          <a:ln w="9525">
            <a:noFill/>
            <a:miter lim="800000"/>
            <a:headEnd/>
            <a:tailEnd/>
          </a:ln>
        </p:spPr>
        <p:txBody>
          <a:bodyPr>
            <a:spAutoFit/>
          </a:bodyPr>
          <a:lstStyle/>
          <a:p>
            <a:r>
              <a:rPr lang="en-US" sz="1200" dirty="0">
                <a:latin typeface="Verdana" pitchFamily="34" charset="0"/>
              </a:rPr>
              <a:t>He said to the magpie, “I’m afraid I can’t find feathers in winter.”  “Nor can I find nuts at this time,” said the magpie.  And the squirrel remembered his loan and his words to the magpie, and he was </a:t>
            </a:r>
            <a:r>
              <a:rPr lang="en-US" sz="1200" i="1" u="sng" dirty="0">
                <a:latin typeface="Verdana" pitchFamily="34" charset="0"/>
              </a:rPr>
              <a:t>ashamed.</a:t>
            </a:r>
            <a:r>
              <a:rPr lang="en-US" sz="1200" dirty="0">
                <a:latin typeface="Verdana" pitchFamily="34" charset="0"/>
              </a:rPr>
              <a:t> He said, “I should expect you to return the nuts when you can, not when you cannot. A loan is meant to help a friend, not to give him trouble.”</a:t>
            </a:r>
          </a:p>
          <a:p>
            <a:endParaRPr lang="en-US" sz="1200" dirty="0">
              <a:latin typeface="Verdana" pitchFamily="34" charset="0"/>
            </a:endParaRPr>
          </a:p>
          <a:p>
            <a:r>
              <a:rPr lang="en-US" sz="1200" dirty="0">
                <a:latin typeface="Verdana" pitchFamily="34" charset="0"/>
              </a:rPr>
              <a:t>From then on they helped each other in winter and repaid their debts in summer. They continued to live happily and became even better friends thereafter.</a:t>
            </a:r>
          </a:p>
        </p:txBody>
      </p:sp>
      <p:sp>
        <p:nvSpPr>
          <p:cNvPr id="25" name="TextBox 24"/>
          <p:cNvSpPr txBox="1"/>
          <p:nvPr/>
        </p:nvSpPr>
        <p:spPr>
          <a:xfrm>
            <a:off x="5257800" y="3038475"/>
            <a:ext cx="4343400" cy="2862322"/>
          </a:xfrm>
          <a:prstGeom prst="rect">
            <a:avLst/>
          </a:prstGeom>
          <a:noFill/>
        </p:spPr>
        <p:txBody>
          <a:bodyPr>
            <a:spAutoFit/>
          </a:bodyPr>
          <a:lstStyle/>
          <a:p>
            <a:pPr marL="228600" indent="-228600">
              <a:buFont typeface="Arial" charset="0"/>
              <a:buAutoNum type="arabicPeriod" startAt="5"/>
            </a:pPr>
            <a:r>
              <a:rPr lang="en-US" sz="1200" dirty="0">
                <a:latin typeface="Verdana" pitchFamily="34" charset="0"/>
              </a:rPr>
              <a:t>Squirrel added the feathers to his horde. In this story, a synonym or word with the same meaning as </a:t>
            </a:r>
            <a:r>
              <a:rPr lang="en-US" sz="1200" i="1" dirty="0">
                <a:latin typeface="Verdana" pitchFamily="34" charset="0"/>
              </a:rPr>
              <a:t>horde would be</a:t>
            </a:r>
          </a:p>
          <a:p>
            <a:pPr marL="742950" lvl="1" indent="-285750">
              <a:buFont typeface="Arial" charset="0"/>
              <a:buAutoNum type="alphaUcPeriod"/>
            </a:pPr>
            <a:r>
              <a:rPr lang="en-US" sz="1200" dirty="0">
                <a:latin typeface="Verdana" pitchFamily="34" charset="0"/>
              </a:rPr>
              <a:t>friends.</a:t>
            </a:r>
          </a:p>
          <a:p>
            <a:pPr marL="742950" lvl="1" indent="-285750">
              <a:buFont typeface="Arial" charset="0"/>
              <a:buAutoNum type="alphaUcPeriod"/>
            </a:pPr>
            <a:r>
              <a:rPr lang="en-US" sz="1200" dirty="0">
                <a:latin typeface="Verdana" pitchFamily="34" charset="0"/>
              </a:rPr>
              <a:t>food.</a:t>
            </a:r>
          </a:p>
          <a:p>
            <a:pPr marL="742950" lvl="1" indent="-285750">
              <a:buFont typeface="Arial" charset="0"/>
              <a:buAutoNum type="alphaUcPeriod"/>
            </a:pPr>
            <a:r>
              <a:rPr lang="en-US" sz="1200" dirty="0">
                <a:latin typeface="Verdana" pitchFamily="34" charset="0"/>
              </a:rPr>
              <a:t>gifts.</a:t>
            </a:r>
          </a:p>
          <a:p>
            <a:pPr marL="742950" lvl="1" indent="-285750">
              <a:buFont typeface="Arial" charset="0"/>
              <a:buAutoNum type="alphaUcPeriod"/>
            </a:pPr>
            <a:r>
              <a:rPr lang="en-US" sz="1200" dirty="0">
                <a:latin typeface="Verdana" pitchFamily="34" charset="0"/>
              </a:rPr>
              <a:t>collection.</a:t>
            </a:r>
          </a:p>
          <a:p>
            <a:pPr marL="228600" indent="-228600"/>
            <a:endParaRPr lang="en-US" sz="1200" dirty="0">
              <a:latin typeface="Verdana" pitchFamily="34" charset="0"/>
            </a:endParaRPr>
          </a:p>
          <a:p>
            <a:pPr marL="228600" indent="-228600"/>
            <a:endParaRPr lang="en-US" sz="1200" dirty="0">
              <a:latin typeface="Verdana" pitchFamily="34" charset="0"/>
            </a:endParaRPr>
          </a:p>
          <a:p>
            <a:pPr marL="228600" indent="-228600">
              <a:buFont typeface="Arial" charset="0"/>
              <a:buAutoNum type="arabicPeriod" startAt="6"/>
            </a:pPr>
            <a:r>
              <a:rPr lang="en-US" sz="1200" dirty="0">
                <a:latin typeface="Verdana" pitchFamily="34" charset="0"/>
              </a:rPr>
              <a:t>Squirrel was ashamed. Which word below best describes </a:t>
            </a:r>
            <a:r>
              <a:rPr lang="en-US" sz="1200" i="1" dirty="0">
                <a:latin typeface="Verdana" pitchFamily="34" charset="0"/>
              </a:rPr>
              <a:t>ashamed?</a:t>
            </a:r>
          </a:p>
          <a:p>
            <a:pPr marL="742950" lvl="1" indent="-285750">
              <a:buFont typeface="Arial" charset="0"/>
              <a:buAutoNum type="alphaUcPeriod"/>
            </a:pPr>
            <a:r>
              <a:rPr lang="en-US" sz="1200" dirty="0">
                <a:latin typeface="Verdana" pitchFamily="34" charset="0"/>
              </a:rPr>
              <a:t>e</a:t>
            </a:r>
            <a:r>
              <a:rPr lang="en-US" sz="1200" dirty="0" smtClean="0">
                <a:latin typeface="Verdana" pitchFamily="34" charset="0"/>
              </a:rPr>
              <a:t>mbarrassed</a:t>
            </a:r>
            <a:endParaRPr lang="en-US" sz="1200" dirty="0">
              <a:latin typeface="Verdana" pitchFamily="34" charset="0"/>
            </a:endParaRPr>
          </a:p>
          <a:p>
            <a:pPr marL="742950" lvl="1" indent="-285750">
              <a:buFont typeface="Arial" charset="0"/>
              <a:buAutoNum type="alphaUcPeriod"/>
            </a:pPr>
            <a:r>
              <a:rPr lang="en-US" sz="1200" dirty="0">
                <a:latin typeface="Verdana" pitchFamily="34" charset="0"/>
              </a:rPr>
              <a:t>s</a:t>
            </a:r>
            <a:r>
              <a:rPr lang="en-US" sz="1200" dirty="0" smtClean="0">
                <a:latin typeface="Verdana" pitchFamily="34" charset="0"/>
              </a:rPr>
              <a:t>arcastic</a:t>
            </a:r>
            <a:endParaRPr lang="en-US" sz="1200" dirty="0">
              <a:latin typeface="Verdana" pitchFamily="34" charset="0"/>
            </a:endParaRPr>
          </a:p>
          <a:p>
            <a:pPr marL="742950" lvl="1" indent="-285750">
              <a:buFont typeface="Arial" charset="0"/>
              <a:buAutoNum type="alphaUcPeriod"/>
            </a:pPr>
            <a:r>
              <a:rPr lang="en-US" sz="1200" dirty="0">
                <a:latin typeface="Verdana" pitchFamily="34" charset="0"/>
              </a:rPr>
              <a:t>c</a:t>
            </a:r>
            <a:r>
              <a:rPr lang="en-US" sz="1200" dirty="0" smtClean="0">
                <a:latin typeface="Verdana" pitchFamily="34" charset="0"/>
              </a:rPr>
              <a:t>onfused</a:t>
            </a:r>
            <a:endParaRPr lang="en-US" sz="1200" dirty="0">
              <a:latin typeface="Verdana" pitchFamily="34" charset="0"/>
            </a:endParaRPr>
          </a:p>
          <a:p>
            <a:pPr marL="742950" lvl="1" indent="-285750">
              <a:buFont typeface="Arial" charset="0"/>
              <a:buAutoNum type="alphaUcPeriod"/>
            </a:pPr>
            <a:r>
              <a:rPr lang="en-US" sz="1200" dirty="0">
                <a:latin typeface="Verdana" pitchFamily="34" charset="0"/>
              </a:rPr>
              <a:t>a</a:t>
            </a:r>
            <a:r>
              <a:rPr lang="en-US" sz="1200" dirty="0" smtClean="0">
                <a:latin typeface="Verdana" pitchFamily="34" charset="0"/>
              </a:rPr>
              <a:t>ngry</a:t>
            </a:r>
            <a:endParaRPr lang="en-US" sz="1200" dirty="0">
              <a:latin typeface="Verdana" pitchFamily="34"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19175"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19175"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389</TotalTime>
  <Words>2693</Words>
  <Application>Microsoft Office PowerPoint</Application>
  <PresentationFormat>Custom</PresentationFormat>
  <Paragraphs>231</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Default Design</vt:lpstr>
      <vt:lpstr>Slide 1</vt:lpstr>
      <vt:lpstr>Slide 2</vt:lpstr>
      <vt:lpstr>Slide 3</vt:lpstr>
      <vt:lpstr>Slide 4</vt:lpstr>
      <vt:lpstr>Slide 5</vt:lpstr>
      <vt:lpstr>Slide 6</vt:lpstr>
      <vt:lpstr>Slide 7</vt:lpstr>
      <vt:lpstr>Slide 8</vt:lpstr>
    </vt:vector>
  </TitlesOfParts>
  <Company>Merix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rickr</dc:creator>
  <cp:lastModifiedBy>Rick Richmond</cp:lastModifiedBy>
  <cp:revision>102</cp:revision>
  <dcterms:created xsi:type="dcterms:W3CDTF">2010-03-15T16:13:22Z</dcterms:created>
  <dcterms:modified xsi:type="dcterms:W3CDTF">2012-01-25T02:34:36Z</dcterms:modified>
</cp:coreProperties>
</file>