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75" d="100"/>
          <a:sy n="75" d="100"/>
        </p:scale>
        <p:origin x="-498" y="-76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553200" y="228600"/>
            <a:ext cx="31242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Develop an Interpretation, asks students to predict what would most likely happen next, the main ideas of the passage and cause and effect of why an event happened.</a:t>
            </a:r>
          </a:p>
        </p:txBody>
      </p:sp>
      <p:sp>
        <p:nvSpPr>
          <p:cNvPr id="4" name="Rectangle 3"/>
          <p:cNvSpPr>
            <a:spLocks noChangeArrowheads="1"/>
          </p:cNvSpPr>
          <p:nvPr/>
        </p:nvSpPr>
        <p:spPr bwMode="auto">
          <a:xfrm>
            <a:off x="5486400" y="1752600"/>
            <a:ext cx="4267200" cy="39472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a:t>
            </a:r>
            <a:r>
              <a:rPr kumimoji="0" lang="en-US" sz="1400" b="1" i="0" u="sng" strike="noStrike" cap="none" normalizeH="0" dirty="0" smtClean="0">
                <a:ln>
                  <a:noFill/>
                </a:ln>
                <a:solidFill>
                  <a:schemeClr val="tx1"/>
                </a:solidFill>
                <a:effectLst/>
                <a:latin typeface="Verdana" pitchFamily="34" charset="0"/>
                <a:ea typeface="Calibri" pitchFamily="34" charset="0"/>
                <a:cs typeface="Times New Roman" pitchFamily="18" charset="0"/>
              </a:rPr>
              <a:t> 3-1</a:t>
            </a:r>
            <a:endParaRPr kumimoji="0" lang="en-US" sz="1400" b="1" i="0" u="sng"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lvl="0" algn="ctr" eaLnBrk="0" hangingPunct="0"/>
            <a:r>
              <a:rPr lang="en-US" sz="1050" dirty="0" smtClean="0">
                <a:latin typeface="Verdana" pitchFamily="34" charset="0"/>
                <a:ea typeface="Calibri" pitchFamily="34" charset="0"/>
                <a:cs typeface="Times New Roman" pitchFamily="18" charset="0"/>
              </a:rPr>
              <a:t>Specified State Standards Listed Under:</a:t>
            </a:r>
          </a:p>
          <a:p>
            <a:pPr lvl="0" algn="ctr" eaLnBrk="0" hangingPunct="0"/>
            <a:r>
              <a:rPr lang="en-US" sz="1800" b="1" u="sng" dirty="0" smtClean="0">
                <a:latin typeface="Verdana" pitchFamily="34" charset="0"/>
                <a:ea typeface="Calibri" pitchFamily="34" charset="0"/>
                <a:cs typeface="Times New Roman" pitchFamily="18" charset="0"/>
              </a:rPr>
              <a:t>Develop an Interpretation </a:t>
            </a:r>
          </a:p>
          <a:p>
            <a:pPr lvl="0" algn="ctr" eaLnBrk="0" hangingPunct="0"/>
            <a:r>
              <a:rPr lang="en-US" sz="1100" dirty="0" smtClean="0">
                <a:latin typeface="Verdana" pitchFamily="34" charset="0"/>
                <a:ea typeface="Calibri" pitchFamily="34" charset="0"/>
                <a:cs typeface="Times New Roman" pitchFamily="18" charset="0"/>
              </a:rPr>
              <a:t>(Includes Informational and Literary Text)</a:t>
            </a:r>
            <a:endParaRPr lang="en-US" sz="1100" dirty="0" smtClean="0">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p:txBody>
      </p:sp>
      <p:sp>
        <p:nvSpPr>
          <p:cNvPr id="5"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6149" name="Text Box 5"/>
          <p:cNvSpPr txBox="1">
            <a:spLocks noChangeArrowheads="1"/>
          </p:cNvSpPr>
          <p:nvPr/>
        </p:nvSpPr>
        <p:spPr bwMode="auto">
          <a:xfrm>
            <a:off x="5181600" y="3124200"/>
            <a:ext cx="4724400" cy="214313"/>
          </a:xfrm>
          <a:prstGeom prst="rect">
            <a:avLst/>
          </a:prstGeom>
          <a:noFill/>
          <a:ln w="9525">
            <a:noFill/>
            <a:miter lim="800000"/>
            <a:headEnd/>
            <a:tailEnd/>
          </a:ln>
          <a:effectLst/>
        </p:spPr>
        <p:txBody>
          <a:bodyPr>
            <a:spAutoFit/>
          </a:bodyPr>
          <a:lstStyle/>
          <a:p>
            <a:pPr algn="ctr">
              <a:spcBef>
                <a:spcPct val="50000"/>
              </a:spcBef>
            </a:pPr>
            <a:r>
              <a:rPr lang="en-US" sz="800">
                <a:solidFill>
                  <a:schemeClr val="bg2"/>
                </a:solidFill>
                <a:latin typeface="Verdana" pitchFamily="34" charset="0"/>
              </a:rPr>
              <a:t>Blank</a:t>
            </a:r>
          </a:p>
        </p:txBody>
      </p:sp>
      <p:sp>
        <p:nvSpPr>
          <p:cNvPr id="7" name="TextBox 6"/>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8" name="Text Box 2"/>
          <p:cNvSpPr txBox="1">
            <a:spLocks noChangeArrowheads="1"/>
          </p:cNvSpPr>
          <p:nvPr/>
        </p:nvSpPr>
        <p:spPr bwMode="auto">
          <a:xfrm>
            <a:off x="609600" y="533400"/>
            <a:ext cx="32766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Develop an Interpretation, asks students to predict what would most likely happen next, the main ideas of the passage and cause and effect of why an event happened.</a:t>
            </a:r>
          </a:p>
        </p:txBody>
      </p:sp>
      <p:sp>
        <p:nvSpPr>
          <p:cNvPr id="10" name="Rectangle 9"/>
          <p:cNvSpPr/>
          <p:nvPr/>
        </p:nvSpPr>
        <p:spPr>
          <a:xfrm>
            <a:off x="304800" y="1778198"/>
            <a:ext cx="4495800" cy="5232202"/>
          </a:xfrm>
          <a:prstGeom prst="rect">
            <a:avLst/>
          </a:prstGeom>
        </p:spPr>
        <p:txBody>
          <a:bodyPr wrap="square">
            <a:spAutoFit/>
          </a:bodyPr>
          <a:lstStyle/>
          <a:p>
            <a:pPr lvl="0" algn="ctr"/>
            <a:r>
              <a:rPr lang="en-US" sz="28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lang="en-US" sz="2800" b="1" dirty="0" smtClean="0">
              <a:effectLst>
                <a:outerShdw blurRad="38100" dist="38100" dir="2700000" algn="tl">
                  <a:srgbClr val="000000">
                    <a:alpha val="43137"/>
                  </a:srgbClr>
                </a:outerShdw>
              </a:effectLst>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200" u="sng" dirty="0" smtClean="0">
                <a:latin typeface="Verdana" pitchFamily="34" charset="0"/>
                <a:ea typeface="Calibri" pitchFamily="34" charset="0"/>
                <a:cs typeface="Times New Roman" pitchFamily="18" charset="0"/>
              </a:rPr>
              <a:t>Oregon State Released Practice Tests</a:t>
            </a:r>
            <a:endParaRPr lang="en-US" sz="1200" u="sng"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eaLnBrk="0" hangingPunct="0"/>
            <a:endParaRPr lang="en-US" sz="1200" dirty="0" smtClean="0">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r>
              <a:rPr lang="en-US" sz="1100" b="1" u="sng" dirty="0" smtClean="0">
                <a:latin typeface="Verdana" pitchFamily="34" charset="0"/>
                <a:ea typeface="Calibri" pitchFamily="34" charset="0"/>
                <a:cs typeface="Times New Roman" pitchFamily="18" charset="0"/>
              </a:rPr>
              <a:t>Develop an Interpretation </a:t>
            </a:r>
          </a:p>
          <a:p>
            <a:pPr lvl="0" eaLnBrk="0" hangingPunct="0"/>
            <a:r>
              <a:rPr lang="en-US" sz="900" dirty="0" smtClean="0">
                <a:latin typeface="Verdana" pitchFamily="34" charset="0"/>
                <a:ea typeface="Calibri" pitchFamily="34" charset="0"/>
                <a:cs typeface="Times New Roman" pitchFamily="18" charset="0"/>
              </a:rPr>
              <a:t>(Includes Informational and Literary Text)</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dirty="0" smtClean="0">
                <a:latin typeface="Verdana" pitchFamily="34" charset="0"/>
                <a:ea typeface="Calibri" pitchFamily="34" charset="0"/>
                <a:cs typeface="Times New Roman" pitchFamily="18" charset="0"/>
              </a:rPr>
              <a:t>Other state practice tests may be included as credited.  Any other state practice released test included aligns with Oregon’s OAKS format and standards.</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b="1" dirty="0" smtClean="0">
                <a:latin typeface="Verdana" pitchFamily="34" charset="0"/>
                <a:ea typeface="Calibri" pitchFamily="34" charset="0"/>
                <a:cs typeface="Times New Roman" pitchFamily="18" charset="0"/>
              </a:rPr>
              <a:t>O.D.E. Standards in this booklet include:</a:t>
            </a:r>
            <a:endParaRPr lang="en-US" sz="900" b="1" dirty="0" smtClean="0">
              <a:latin typeface="Verdana" pitchFamily="34" charset="0"/>
            </a:endParaRPr>
          </a:p>
          <a:p>
            <a:pPr lvl="0" eaLnBrk="0" hangingPunct="0"/>
            <a:r>
              <a:rPr lang="en-US" sz="900" dirty="0" smtClean="0">
                <a:latin typeface="Verdana" pitchFamily="34" charset="0"/>
                <a:ea typeface="Calibri" pitchFamily="34" charset="0"/>
                <a:cs typeface="Times New Roman" pitchFamily="18" charset="0"/>
              </a:rPr>
              <a:t>(Note:  These specific standards are assessed under the English/Language Arts Standards heading:  </a:t>
            </a:r>
            <a:r>
              <a:rPr lang="en-US" sz="900" b="1" u="sng" dirty="0" smtClean="0">
                <a:latin typeface="Verdana" pitchFamily="34" charset="0"/>
                <a:ea typeface="Calibri" pitchFamily="34" charset="0"/>
                <a:cs typeface="Times New Roman" pitchFamily="18" charset="0"/>
              </a:rPr>
              <a:t>Develop an Interpretation </a:t>
            </a:r>
            <a:r>
              <a:rPr lang="en-US" sz="900" dirty="0" smtClean="0">
                <a:latin typeface="Verdana" pitchFamily="34" charset="0"/>
                <a:ea typeface="Calibri" pitchFamily="34" charset="0"/>
                <a:cs typeface="Times New Roman" pitchFamily="18" charset="0"/>
              </a:rPr>
              <a:t> or </a:t>
            </a:r>
            <a:r>
              <a:rPr lang="en-US" sz="900" b="1" u="sng" dirty="0" smtClean="0">
                <a:latin typeface="Verdana" pitchFamily="34" charset="0"/>
                <a:ea typeface="Calibri" pitchFamily="34" charset="0"/>
                <a:cs typeface="Times New Roman" pitchFamily="18" charset="0"/>
              </a:rPr>
              <a:t>D.I.</a:t>
            </a:r>
            <a:r>
              <a:rPr lang="en-US" sz="900" dirty="0" smtClean="0">
                <a:latin typeface="Verdana" pitchFamily="34" charset="0"/>
                <a:ea typeface="Calibri" pitchFamily="34" charset="0"/>
                <a:cs typeface="Times New Roman" pitchFamily="18" charset="0"/>
              </a:rPr>
              <a:t> on OAKS.)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EL.03.RE.30</a:t>
            </a:r>
            <a:r>
              <a:rPr lang="en-US" sz="900" i="1" dirty="0" smtClean="0">
                <a:latin typeface="Verdana" pitchFamily="34" charset="0"/>
                <a:ea typeface="Calibri" pitchFamily="34" charset="0"/>
                <a:cs typeface="Arial,Italic"/>
              </a:rPr>
              <a:t> Distinguish cause-and-effect and fact and opinion.                                          </a:t>
            </a: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EL.03.LI.07</a:t>
            </a:r>
            <a:r>
              <a:rPr lang="en-US" sz="900" i="1" dirty="0" smtClean="0">
                <a:latin typeface="Verdana" pitchFamily="34" charset="0"/>
                <a:ea typeface="Calibri" pitchFamily="34" charset="0"/>
                <a:cs typeface="Arial,Italic"/>
              </a:rPr>
              <a:t> Determine what characters are like by what they say or do and by how the author of illustrator portrays them.                                                                             </a:t>
            </a: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EL.03.LI.10</a:t>
            </a:r>
            <a:r>
              <a:rPr lang="en-US" sz="900" i="1" dirty="0" smtClean="0">
                <a:latin typeface="Verdana" pitchFamily="34" charset="0"/>
                <a:ea typeface="Calibri" pitchFamily="34" charset="0"/>
                <a:cs typeface="Arial,Italic"/>
              </a:rPr>
              <a:t> Recognize cause-and-effect relationships in literary text.</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EL.03.LI.08</a:t>
            </a:r>
            <a:r>
              <a:rPr lang="en-US" sz="900" i="1" dirty="0" smtClean="0">
                <a:latin typeface="Verdana" pitchFamily="34" charset="0"/>
                <a:ea typeface="Calibri" pitchFamily="34" charset="0"/>
                <a:cs typeface="Arial,Italic"/>
              </a:rPr>
              <a:t> Predict probable future outcomes or actions.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lvl="0" eaLnBrk="0" hangingPunct="0"/>
            <a:r>
              <a:rPr lang="en-US" sz="900" b="1" i="1" u="sng" dirty="0" smtClean="0">
                <a:latin typeface="Verdana" pitchFamily="34" charset="0"/>
                <a:ea typeface="Calibri" pitchFamily="34" charset="0"/>
                <a:cs typeface="Arial,Italic"/>
              </a:rPr>
              <a:t>EL.03.LI.09</a:t>
            </a:r>
            <a:r>
              <a:rPr lang="en-US" sz="900" i="1" dirty="0" smtClean="0">
                <a:latin typeface="Verdana" pitchFamily="34" charset="0"/>
                <a:ea typeface="Calibri" pitchFamily="34" charset="0"/>
                <a:cs typeface="Arial,Italic"/>
              </a:rPr>
              <a:t> Determine and discuss the underlying theme or author's message in literary text.</a:t>
            </a:r>
          </a:p>
          <a:p>
            <a:pPr lvl="0" eaLnBrk="0" hangingPunct="0"/>
            <a:endParaRPr lang="en-US" sz="900" i="1" dirty="0" smtClean="0">
              <a:latin typeface="Verdana" pitchFamily="34" charset="0"/>
              <a:ea typeface="Calibri" pitchFamily="34" charset="0"/>
              <a:cs typeface="Arial,Italic"/>
            </a:endParaRPr>
          </a:p>
          <a:p>
            <a:pPr eaLnBrk="0" hangingPunct="0"/>
            <a:r>
              <a:rPr lang="en-US" sz="900" dirty="0" smtClean="0">
                <a:latin typeface="Verdana" pitchFamily="34" charset="0"/>
                <a:ea typeface="Calibri" pitchFamily="34" charset="0"/>
                <a:cs typeface="Arial,Italic"/>
              </a:rPr>
              <a:t>Note:  Although these standards are NOT Power Standards they are strongly assessed on OAKS in literary text:  </a:t>
            </a:r>
          </a:p>
          <a:p>
            <a:pPr lvl="0" eaLnBrk="0" hangingPunct="0"/>
            <a:endParaRPr lang="en-US" sz="1000" dirty="0" smtClean="0">
              <a:latin typeface="Verdana" pitchFamily="34" charset="0"/>
            </a:endParaRPr>
          </a:p>
        </p:txBody>
      </p:sp>
      <p:sp>
        <p:nvSpPr>
          <p:cNvPr id="11" name="Rectangle 10"/>
          <p:cNvSpPr/>
          <p:nvPr/>
        </p:nvSpPr>
        <p:spPr bwMode="auto">
          <a:xfrm>
            <a:off x="228600" y="5740598"/>
            <a:ext cx="43434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486400" y="346293"/>
            <a:ext cx="4191000" cy="6740307"/>
          </a:xfrm>
          <a:prstGeom prst="rect">
            <a:avLst/>
          </a:prstGeom>
        </p:spPr>
        <p:txBody>
          <a:bodyPr wrap="square">
            <a:spAutoFit/>
          </a:bodyPr>
          <a:lstStyle/>
          <a:p>
            <a:r>
              <a:rPr lang="en-US" sz="1400" b="1" u="sng" dirty="0" smtClean="0">
                <a:latin typeface="Verdana" pitchFamily="34" charset="0"/>
              </a:rPr>
              <a:t>AN ELEPHANT NEVER FORGETS </a:t>
            </a:r>
          </a:p>
          <a:p>
            <a:r>
              <a:rPr lang="en-US" sz="1100" i="1" dirty="0" smtClean="0">
                <a:latin typeface="Verdana" pitchFamily="34" charset="0"/>
              </a:rPr>
              <a:t>Some people say that an elephant never forgets. Read this story to see what happens when one does.</a:t>
            </a:r>
          </a:p>
          <a:p>
            <a:endParaRPr lang="en-US" sz="1100" i="1" dirty="0" smtClean="0">
              <a:latin typeface="Verdana" pitchFamily="34" charset="0"/>
            </a:endParaRPr>
          </a:p>
          <a:p>
            <a:r>
              <a:rPr lang="en-US" sz="1100" dirty="0" smtClean="0">
                <a:latin typeface="Verdana" pitchFamily="34" charset="0"/>
              </a:rPr>
              <a:t>“NOW DON’T FORGET,” said Momma Elephant to her</a:t>
            </a:r>
          </a:p>
          <a:p>
            <a:r>
              <a:rPr lang="en-US" sz="1100" dirty="0" smtClean="0">
                <a:latin typeface="Verdana" pitchFamily="34" charset="0"/>
              </a:rPr>
              <a:t>son, “pick some nice bananas and bark for supper.”</a:t>
            </a:r>
          </a:p>
          <a:p>
            <a:r>
              <a:rPr lang="en-US" sz="1100" dirty="0" smtClean="0">
                <a:latin typeface="Verdana" pitchFamily="34" charset="0"/>
              </a:rPr>
              <a:t>As he entered the forest, little Elephant chanted over</a:t>
            </a:r>
          </a:p>
          <a:p>
            <a:r>
              <a:rPr lang="en-US" sz="1100" dirty="0" smtClean="0">
                <a:latin typeface="Verdana" pitchFamily="34" charset="0"/>
              </a:rPr>
              <a:t>and over, “Bananas and bark, bananas and bark, don’t</a:t>
            </a:r>
          </a:p>
          <a:p>
            <a:r>
              <a:rPr lang="en-US" sz="1100" dirty="0" smtClean="0">
                <a:latin typeface="Verdana" pitchFamily="34" charset="0"/>
              </a:rPr>
              <a:t>forget bananas and bark.” He stomped his feet and</a:t>
            </a:r>
          </a:p>
          <a:p>
            <a:r>
              <a:rPr lang="en-US" sz="1100" dirty="0" smtClean="0">
                <a:latin typeface="Verdana" pitchFamily="34" charset="0"/>
              </a:rPr>
              <a:t>swung his trunk. “Don’t forget bananas and bark.”</a:t>
            </a:r>
          </a:p>
          <a:p>
            <a:endParaRPr lang="en-US" sz="1100" dirty="0" smtClean="0">
              <a:latin typeface="Verdana" pitchFamily="34" charset="0"/>
            </a:endParaRPr>
          </a:p>
          <a:p>
            <a:r>
              <a:rPr lang="en-US" sz="1100" dirty="0" smtClean="0">
                <a:latin typeface="Verdana" pitchFamily="34" charset="0"/>
              </a:rPr>
              <a:t>“Where are you off to?” called a voice from high in the</a:t>
            </a:r>
          </a:p>
          <a:p>
            <a:r>
              <a:rPr lang="en-US" sz="1100" dirty="0" smtClean="0">
                <a:latin typeface="Verdana" pitchFamily="34" charset="0"/>
              </a:rPr>
              <a:t>branches of a fig tree. It was his friend Monkey.</a:t>
            </a:r>
          </a:p>
          <a:p>
            <a:r>
              <a:rPr lang="en-US" sz="1100" dirty="0" smtClean="0">
                <a:latin typeface="Verdana" pitchFamily="34" charset="0"/>
              </a:rPr>
              <a:t>“I’m off to get supper for Momma,” answered Elephant. “Want to come along?”</a:t>
            </a:r>
          </a:p>
          <a:p>
            <a:endParaRPr lang="en-US" sz="1100" dirty="0" smtClean="0">
              <a:latin typeface="Verdana" pitchFamily="34" charset="0"/>
            </a:endParaRPr>
          </a:p>
          <a:p>
            <a:r>
              <a:rPr lang="en-US" sz="1100" dirty="0" smtClean="0">
                <a:latin typeface="Verdana" pitchFamily="34" charset="0"/>
              </a:rPr>
              <a:t>“Sure,” said Monkey, dropping onto Elephant’s bristly back. “What are we looking for?”</a:t>
            </a:r>
          </a:p>
          <a:p>
            <a:endParaRPr lang="en-US" sz="1100" dirty="0" smtClean="0">
              <a:latin typeface="Verdana" pitchFamily="34" charset="0"/>
            </a:endParaRPr>
          </a:p>
          <a:p>
            <a:r>
              <a:rPr lang="en-US" sz="1100" dirty="0" smtClean="0">
                <a:latin typeface="Verdana" pitchFamily="34" charset="0"/>
              </a:rPr>
              <a:t>“Bananas and bark. You have to help me remember bananas and bark,” said Elephant.</a:t>
            </a:r>
          </a:p>
          <a:p>
            <a:endParaRPr lang="en-US" sz="1100" dirty="0" smtClean="0">
              <a:latin typeface="Verdana" pitchFamily="34" charset="0"/>
            </a:endParaRPr>
          </a:p>
          <a:p>
            <a:r>
              <a:rPr lang="en-US" sz="1100" dirty="0" smtClean="0">
                <a:latin typeface="Verdana" pitchFamily="34" charset="0"/>
              </a:rPr>
              <a:t>“You don’t need help remembering. An elephant never forgets,” Monkey said.</a:t>
            </a:r>
          </a:p>
          <a:p>
            <a:endParaRPr lang="en-US" sz="1100" dirty="0" smtClean="0">
              <a:latin typeface="Verdana" pitchFamily="34" charset="0"/>
            </a:endParaRPr>
          </a:p>
          <a:p>
            <a:r>
              <a:rPr lang="en-US" sz="1100" dirty="0" smtClean="0">
                <a:latin typeface="Verdana" pitchFamily="34" charset="0"/>
              </a:rPr>
              <a:t>Deep into the cool forest they went, talking about this</a:t>
            </a:r>
          </a:p>
          <a:p>
            <a:r>
              <a:rPr lang="en-US" sz="1100" dirty="0" smtClean="0">
                <a:latin typeface="Verdana" pitchFamily="34" charset="0"/>
              </a:rPr>
              <a:t>and that, chasing butterflies, and splashing in puddles.</a:t>
            </a:r>
          </a:p>
          <a:p>
            <a:r>
              <a:rPr lang="en-US" sz="1100" dirty="0" smtClean="0">
                <a:latin typeface="Verdana" pitchFamily="34" charset="0"/>
              </a:rPr>
              <a:t>The friends had such a grand time playing that they soon lost track of the hours, and the shadows grew long.  Elephant had such a bothersome little feeling that there  was something he should be doing but he couldn’t remember what.</a:t>
            </a:r>
          </a:p>
          <a:p>
            <a:endParaRPr lang="en-US" sz="1100" dirty="0" smtClean="0">
              <a:latin typeface="Verdana" pitchFamily="34" charset="0"/>
            </a:endParaRPr>
          </a:p>
          <a:p>
            <a:r>
              <a:rPr lang="en-US" sz="1100" dirty="0" smtClean="0">
                <a:latin typeface="Verdana" pitchFamily="34" charset="0"/>
              </a:rPr>
              <a:t>“It’s getting all dusky out, Monkey. I have to go home,</a:t>
            </a:r>
          </a:p>
          <a:p>
            <a:r>
              <a:rPr lang="en-US" sz="1100" dirty="0" smtClean="0">
                <a:latin typeface="Verdana" pitchFamily="34" charset="0"/>
              </a:rPr>
              <a:t>but I think I’m forgetting something.”</a:t>
            </a:r>
          </a:p>
          <a:p>
            <a:endParaRPr lang="en-US" sz="1100" dirty="0" smtClean="0">
              <a:latin typeface="Verdana" pitchFamily="34" charset="0"/>
            </a:endParaRPr>
          </a:p>
          <a:p>
            <a:r>
              <a:rPr lang="en-US" sz="1100" dirty="0" smtClean="0">
                <a:latin typeface="Verdana" pitchFamily="34" charset="0"/>
              </a:rPr>
              <a:t>“You can’t be,” said Monkey. “An elephant never forgets.”</a:t>
            </a:r>
          </a:p>
          <a:p>
            <a:endParaRPr lang="en-US" sz="1100" dirty="0" smtClean="0">
              <a:latin typeface="Verdana" pitchFamily="34" charset="0"/>
            </a:endParaRPr>
          </a:p>
        </p:txBody>
      </p:sp>
      <p:sp>
        <p:nvSpPr>
          <p:cNvPr id="5" name="Rectangle 4"/>
          <p:cNvSpPr/>
          <p:nvPr/>
        </p:nvSpPr>
        <p:spPr>
          <a:xfrm>
            <a:off x="304800" y="442079"/>
            <a:ext cx="4495800" cy="3139321"/>
          </a:xfrm>
          <a:prstGeom prst="rect">
            <a:avLst/>
          </a:prstGeom>
        </p:spPr>
        <p:txBody>
          <a:bodyPr wrap="square">
            <a:spAutoFit/>
          </a:bodyPr>
          <a:lstStyle/>
          <a:p>
            <a:r>
              <a:rPr lang="en-US" sz="1100" dirty="0" smtClean="0">
                <a:latin typeface="Verdana" pitchFamily="34" charset="0"/>
              </a:rPr>
              <a:t>Then for weeks and weeks the whole family worked together. First Papa split the bamboo into strips. Then he tied the strips together to make a framework for each figure. </a:t>
            </a:r>
          </a:p>
          <a:p>
            <a:endParaRPr lang="en-US" sz="1100" dirty="0" smtClean="0">
              <a:latin typeface="Verdana" pitchFamily="34" charset="0"/>
            </a:endParaRPr>
          </a:p>
          <a:p>
            <a:r>
              <a:rPr lang="en-US" sz="1100" dirty="0" smtClean="0">
                <a:latin typeface="Verdana" pitchFamily="34" charset="0"/>
              </a:rPr>
              <a:t>He made wonderful pigs, ghosts, skeletons, giants, turtles, clowns, tigers, and witches. For the very top of the castle he fashioned a beautiful big figure of Santiago in armor astride his white horse. Boca Grande helped with the string.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10"/>
            </a:pPr>
            <a:r>
              <a:rPr lang="en-US" sz="1100" dirty="0" smtClean="0">
                <a:latin typeface="Verdana" pitchFamily="34" charset="0"/>
              </a:rPr>
              <a:t>Why did the author probably write this story?</a:t>
            </a:r>
          </a:p>
          <a:p>
            <a:pPr marL="685800" lvl="1" indent="-228600">
              <a:buFont typeface="+mj-lt"/>
              <a:buAutoNum type="alphaUcPeriod"/>
            </a:pPr>
            <a:r>
              <a:rPr lang="en-US" sz="1100" dirty="0" smtClean="0">
                <a:latin typeface="Verdana" pitchFamily="34" charset="0"/>
              </a:rPr>
              <a:t>so children can read a story about a hard-working family</a:t>
            </a:r>
          </a:p>
          <a:p>
            <a:pPr marL="685800" lvl="1" indent="-228600">
              <a:buFont typeface="+mj-lt"/>
              <a:buAutoNum type="alphaUcPeriod"/>
            </a:pPr>
            <a:r>
              <a:rPr lang="en-US" sz="1100" dirty="0" smtClean="0">
                <a:latin typeface="Verdana" pitchFamily="34" charset="0"/>
              </a:rPr>
              <a:t>to teach you how to make your own fireworks</a:t>
            </a:r>
          </a:p>
          <a:p>
            <a:pPr marL="685800" lvl="1" indent="-228600">
              <a:buFont typeface="+mj-lt"/>
              <a:buAutoNum type="alphaUcPeriod"/>
            </a:pPr>
            <a:r>
              <a:rPr lang="en-US" sz="1100" dirty="0" smtClean="0">
                <a:latin typeface="Verdana" pitchFamily="34" charset="0"/>
              </a:rPr>
              <a:t>so everyone will be careful around fireworks</a:t>
            </a:r>
          </a:p>
          <a:p>
            <a:pPr marL="685800" lvl="1" indent="-228600">
              <a:buFont typeface="+mj-lt"/>
              <a:buAutoNum type="alphaUcPeriod"/>
            </a:pPr>
            <a:r>
              <a:rPr lang="en-US" sz="1100" dirty="0" smtClean="0">
                <a:latin typeface="Verdana" pitchFamily="34" charset="0"/>
              </a:rPr>
              <a:t>to teach people how to speak Spanish</a:t>
            </a:r>
          </a:p>
          <a:p>
            <a:endParaRPr lang="en-US" sz="11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228600" y="304800"/>
            <a:ext cx="4419600" cy="5847755"/>
          </a:xfrm>
          <a:prstGeom prst="rect">
            <a:avLst/>
          </a:prstGeom>
        </p:spPr>
        <p:txBody>
          <a:bodyPr wrap="square">
            <a:spAutoFit/>
          </a:bodyPr>
          <a:lstStyle/>
          <a:p>
            <a:r>
              <a:rPr lang="en-US" sz="1100" dirty="0" smtClean="0">
                <a:latin typeface="Verdana" pitchFamily="34" charset="0"/>
              </a:rPr>
              <a:t>They made their way back to Monkey’s fig tree.  Seeing the ripe figs helped Elephant remember. </a:t>
            </a:r>
          </a:p>
          <a:p>
            <a:endParaRPr lang="en-US" sz="1100" dirty="0" smtClean="0">
              <a:latin typeface="Verdana" pitchFamily="34" charset="0"/>
            </a:endParaRPr>
          </a:p>
          <a:p>
            <a:r>
              <a:rPr lang="en-US" sz="1100" dirty="0" smtClean="0">
                <a:latin typeface="Verdana" pitchFamily="34" charset="0"/>
              </a:rPr>
              <a:t>“I’m supposed to get supper! Now what did Momma</a:t>
            </a:r>
          </a:p>
          <a:p>
            <a:r>
              <a:rPr lang="en-US" sz="1100" dirty="0" smtClean="0">
                <a:latin typeface="Verdana" pitchFamily="34" charset="0"/>
              </a:rPr>
              <a:t>want? Loquats and leaves? Grapes and Grasses? Figs</a:t>
            </a:r>
          </a:p>
          <a:p>
            <a:r>
              <a:rPr lang="en-US" sz="1100" dirty="0" smtClean="0">
                <a:latin typeface="Verdana" pitchFamily="34" charset="0"/>
              </a:rPr>
              <a:t>and ferns? What do I do?” he wailed. “Momma will be</a:t>
            </a:r>
          </a:p>
          <a:p>
            <a:r>
              <a:rPr lang="en-US" sz="1100" dirty="0" smtClean="0">
                <a:latin typeface="Verdana" pitchFamily="34" charset="0"/>
              </a:rPr>
              <a:t>so mad. She told me not to forget.”</a:t>
            </a:r>
          </a:p>
          <a:p>
            <a:endParaRPr lang="en-US" sz="1100" dirty="0" smtClean="0">
              <a:latin typeface="Verdana" pitchFamily="34" charset="0"/>
            </a:endParaRPr>
          </a:p>
          <a:p>
            <a:r>
              <a:rPr lang="en-US" sz="1100" dirty="0" smtClean="0">
                <a:latin typeface="Verdana" pitchFamily="34" charset="0"/>
              </a:rPr>
              <a:t>“You’ll remember. An elephant never forgets,” called</a:t>
            </a:r>
          </a:p>
          <a:p>
            <a:r>
              <a:rPr lang="en-US" sz="1100" dirty="0" smtClean="0">
                <a:latin typeface="Verdana" pitchFamily="34" charset="0"/>
              </a:rPr>
              <a:t>his friend.  Little Elephant felt so bad that he started to cry great, big elephant tears. “Who ever heard of a forgetful</a:t>
            </a:r>
          </a:p>
          <a:p>
            <a:r>
              <a:rPr lang="en-US" sz="1100" dirty="0" smtClean="0">
                <a:latin typeface="Verdana" pitchFamily="34" charset="0"/>
              </a:rPr>
              <a:t>elephant?” he sniffled as he walked home with an empty</a:t>
            </a:r>
          </a:p>
          <a:p>
            <a:r>
              <a:rPr lang="en-US" sz="1100" dirty="0" smtClean="0">
                <a:latin typeface="Verdana" pitchFamily="34" charset="0"/>
              </a:rPr>
              <a:t>trunk.</a:t>
            </a:r>
          </a:p>
          <a:p>
            <a:endParaRPr lang="en-US" sz="1100" dirty="0" smtClean="0">
              <a:latin typeface="Verdana" pitchFamily="34" charset="0"/>
            </a:endParaRPr>
          </a:p>
          <a:p>
            <a:r>
              <a:rPr lang="en-US" sz="1100" dirty="0" smtClean="0">
                <a:latin typeface="Verdana" pitchFamily="34" charset="0"/>
              </a:rPr>
              <a:t>When little Elephant reached the clearing where he</a:t>
            </a:r>
          </a:p>
          <a:p>
            <a:r>
              <a:rPr lang="en-US" sz="1100" dirty="0" smtClean="0">
                <a:latin typeface="Verdana" pitchFamily="34" charset="0"/>
              </a:rPr>
              <a:t>lived, his momma was waiting for him with a very</a:t>
            </a:r>
          </a:p>
          <a:p>
            <a:r>
              <a:rPr lang="en-US" sz="1100" dirty="0" smtClean="0">
                <a:latin typeface="Verdana" pitchFamily="34" charset="0"/>
              </a:rPr>
              <a:t>worried mommy look. </a:t>
            </a:r>
          </a:p>
          <a:p>
            <a:endParaRPr lang="en-US" sz="1100" dirty="0" smtClean="0">
              <a:latin typeface="Verdana" pitchFamily="34" charset="0"/>
            </a:endParaRPr>
          </a:p>
          <a:p>
            <a:r>
              <a:rPr lang="en-US" sz="1100" dirty="0" smtClean="0">
                <a:latin typeface="Verdana" pitchFamily="34" charset="0"/>
              </a:rPr>
              <a:t>She hugged him tight and said, “It’s so late. Where have you been?”  “You sent me out to get supper,” said little Elephant, “and I couldn’t remember what to get. Are you awfully mad?”</a:t>
            </a:r>
          </a:p>
          <a:p>
            <a:endParaRPr lang="en-US" sz="1100" dirty="0" smtClean="0">
              <a:latin typeface="Verdana" pitchFamily="34" charset="0"/>
            </a:endParaRPr>
          </a:p>
          <a:p>
            <a:r>
              <a:rPr lang="en-US" sz="1100" dirty="0" smtClean="0">
                <a:latin typeface="Verdana" pitchFamily="34" charset="0"/>
              </a:rPr>
              <a:t>“Oh dear,” she said. “Did I ask you to get supper?”</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a:pPr>
            <a:r>
              <a:rPr lang="en-US" sz="1100" dirty="0" smtClean="0">
                <a:latin typeface="Verdana" pitchFamily="34" charset="0"/>
              </a:rPr>
              <a:t> Which best tells how Momma Elephant felt when Little Elephant was late?</a:t>
            </a:r>
          </a:p>
          <a:p>
            <a:pPr marL="685800" lvl="1" indent="-228600">
              <a:buFont typeface="+mj-lt"/>
              <a:buAutoNum type="alphaUcPeriod"/>
            </a:pPr>
            <a:r>
              <a:rPr lang="en-US" sz="1100" dirty="0" smtClean="0">
                <a:latin typeface="Verdana" pitchFamily="34" charset="0"/>
              </a:rPr>
              <a:t>mad</a:t>
            </a:r>
          </a:p>
          <a:p>
            <a:pPr marL="685800" lvl="1" indent="-228600">
              <a:buFont typeface="+mj-lt"/>
              <a:buAutoNum type="alphaUcPeriod"/>
            </a:pPr>
            <a:r>
              <a:rPr lang="en-US" sz="1100" dirty="0" smtClean="0">
                <a:latin typeface="Verdana" pitchFamily="34" charset="0"/>
              </a:rPr>
              <a:t>hungry</a:t>
            </a:r>
          </a:p>
          <a:p>
            <a:pPr marL="685800" lvl="1" indent="-228600">
              <a:buFont typeface="+mj-lt"/>
              <a:buAutoNum type="alphaUcPeriod"/>
            </a:pPr>
            <a:r>
              <a:rPr lang="en-US" sz="1100" dirty="0" smtClean="0">
                <a:latin typeface="Verdana" pitchFamily="34" charset="0"/>
              </a:rPr>
              <a:t>silly</a:t>
            </a:r>
          </a:p>
          <a:p>
            <a:pPr marL="685800" lvl="1" indent="-228600">
              <a:buFont typeface="+mj-lt"/>
              <a:buAutoNum type="alphaUcPeriod"/>
            </a:pPr>
            <a:r>
              <a:rPr lang="en-US" sz="1100" dirty="0" smtClean="0">
                <a:latin typeface="Verdana" pitchFamily="34" charset="0"/>
              </a:rPr>
              <a:t>worried</a:t>
            </a:r>
          </a:p>
          <a:p>
            <a:endParaRPr lang="en-US" sz="1100" dirty="0" smtClean="0">
              <a:latin typeface="Verdana" pitchFamily="34" charset="0"/>
            </a:endParaRPr>
          </a:p>
          <a:p>
            <a:endParaRPr lang="en-US" sz="1100" dirty="0">
              <a:latin typeface="Verdana" pitchFamily="34" charset="0"/>
            </a:endParaRPr>
          </a:p>
        </p:txBody>
      </p:sp>
      <p:sp>
        <p:nvSpPr>
          <p:cNvPr id="5" name="Rectangle 4"/>
          <p:cNvSpPr/>
          <p:nvPr/>
        </p:nvSpPr>
        <p:spPr>
          <a:xfrm>
            <a:off x="5486400" y="304800"/>
            <a:ext cx="4191000" cy="6355586"/>
          </a:xfrm>
          <a:prstGeom prst="rect">
            <a:avLst/>
          </a:prstGeom>
        </p:spPr>
        <p:txBody>
          <a:bodyPr wrap="square">
            <a:spAutoFit/>
          </a:bodyPr>
          <a:lstStyle/>
          <a:p>
            <a:r>
              <a:rPr lang="en-US" sz="1400" b="1" u="sng" dirty="0" smtClean="0">
                <a:latin typeface="Verdana" pitchFamily="34" charset="0"/>
              </a:rPr>
              <a:t>FIREWORKS FAMILY:</a:t>
            </a:r>
          </a:p>
          <a:p>
            <a:r>
              <a:rPr lang="en-US" sz="1100" i="1" dirty="0" err="1" smtClean="0">
                <a:latin typeface="Verdana" pitchFamily="34" charset="0"/>
              </a:rPr>
              <a:t>Pepito</a:t>
            </a:r>
            <a:r>
              <a:rPr lang="en-US" sz="1100" i="1" dirty="0" smtClean="0">
                <a:latin typeface="Verdana" pitchFamily="34" charset="0"/>
              </a:rPr>
              <a:t>, his family and their animals are working very hard. Read this story from THE </a:t>
            </a:r>
            <a:r>
              <a:rPr lang="en-US" sz="1100" dirty="0" smtClean="0">
                <a:latin typeface="Verdana" pitchFamily="34" charset="0"/>
              </a:rPr>
              <a:t>FABULOUS FIREWORKS FAMILY </a:t>
            </a:r>
            <a:r>
              <a:rPr lang="en-US" sz="1100" i="1" dirty="0" smtClean="0">
                <a:latin typeface="Verdana" pitchFamily="34" charset="0"/>
              </a:rPr>
              <a:t>by James Flora to find out what they are making.</a:t>
            </a:r>
          </a:p>
          <a:p>
            <a:endParaRPr lang="en-US" sz="1100" i="1" dirty="0" smtClean="0">
              <a:latin typeface="Verdana" pitchFamily="34" charset="0"/>
            </a:endParaRPr>
          </a:p>
          <a:p>
            <a:r>
              <a:rPr lang="en-US" sz="1100" i="1" dirty="0" smtClean="0">
                <a:latin typeface="Verdana" pitchFamily="34" charset="0"/>
              </a:rPr>
              <a:t>THE VERY NEXT DAY</a:t>
            </a:r>
            <a:r>
              <a:rPr lang="en-US" sz="1100" dirty="0" smtClean="0">
                <a:latin typeface="Verdana" pitchFamily="34" charset="0"/>
              </a:rPr>
              <a:t>, bright and early, Papa, </a:t>
            </a:r>
            <a:r>
              <a:rPr lang="en-US" sz="1100" dirty="0" err="1" smtClean="0">
                <a:latin typeface="Verdana" pitchFamily="34" charset="0"/>
              </a:rPr>
              <a:t>Pepito</a:t>
            </a:r>
            <a:r>
              <a:rPr lang="en-US" sz="1100" dirty="0" smtClean="0">
                <a:latin typeface="Verdana" pitchFamily="34" charset="0"/>
              </a:rPr>
              <a:t> and all of the animals went to fetch the powder. They bought black powder and red powder, and silver and</a:t>
            </a:r>
          </a:p>
          <a:p>
            <a:r>
              <a:rPr lang="en-US" sz="1100" dirty="0" smtClean="0">
                <a:latin typeface="Verdana" pitchFamily="34" charset="0"/>
              </a:rPr>
              <a:t>blue and green and gold powder. They bought powder that makes clouds of smoke and powder that makes no smoke at all. They bought powder that explodes in</a:t>
            </a:r>
          </a:p>
          <a:p>
            <a:r>
              <a:rPr lang="en-US" sz="1100" dirty="0" smtClean="0">
                <a:latin typeface="Verdana" pitchFamily="34" charset="0"/>
              </a:rPr>
              <a:t>sparks and stars and powder that just fizzes and fizzles.</a:t>
            </a:r>
          </a:p>
          <a:p>
            <a:endParaRPr lang="en-US" sz="1100" dirty="0" smtClean="0">
              <a:latin typeface="Verdana" pitchFamily="34" charset="0"/>
            </a:endParaRPr>
          </a:p>
          <a:p>
            <a:r>
              <a:rPr lang="en-US" sz="1100" dirty="0" smtClean="0">
                <a:latin typeface="Verdana" pitchFamily="34" charset="0"/>
              </a:rPr>
              <a:t>They bought so much fireworks powder that they had to make three trips to carry it all home. Adorable was so tired from all of the carrying that she went to sleep with her head in the pansy bed.</a:t>
            </a:r>
          </a:p>
          <a:p>
            <a:endParaRPr lang="en-US" sz="1100" dirty="0" smtClean="0">
              <a:latin typeface="Verdana" pitchFamily="34" charset="0"/>
            </a:endParaRPr>
          </a:p>
          <a:p>
            <a:r>
              <a:rPr lang="en-US" sz="1100" dirty="0" smtClean="0">
                <a:latin typeface="Verdana" pitchFamily="34" charset="0"/>
              </a:rPr>
              <a:t>The next day Papa said, “</a:t>
            </a:r>
            <a:r>
              <a:rPr lang="en-US" sz="1100" dirty="0" err="1" smtClean="0">
                <a:latin typeface="Verdana" pitchFamily="34" charset="0"/>
              </a:rPr>
              <a:t>Pepito</a:t>
            </a:r>
            <a:r>
              <a:rPr lang="en-US" sz="1100" dirty="0" smtClean="0">
                <a:latin typeface="Verdana" pitchFamily="34" charset="0"/>
              </a:rPr>
              <a:t>, you must go to the valley behind the water wheel and cut as much bamboo as Adorable can carry. Then you must stop in the town</a:t>
            </a:r>
          </a:p>
          <a:p>
            <a:r>
              <a:rPr lang="en-US" sz="1100" dirty="0" smtClean="0">
                <a:latin typeface="Verdana" pitchFamily="34" charset="0"/>
              </a:rPr>
              <a:t>and buy the paint, and don’t forget to bring lots of red.”</a:t>
            </a:r>
          </a:p>
          <a:p>
            <a:endParaRPr lang="en-US" sz="1100" dirty="0" smtClean="0">
              <a:latin typeface="Verdana" pitchFamily="34" charset="0"/>
            </a:endParaRPr>
          </a:p>
          <a:p>
            <a:r>
              <a:rPr lang="en-US" sz="1100" dirty="0" smtClean="0">
                <a:latin typeface="Verdana" pitchFamily="34" charset="0"/>
              </a:rPr>
              <a:t>All that day and all of the next </a:t>
            </a:r>
            <a:r>
              <a:rPr lang="en-US" sz="1100" dirty="0" err="1" smtClean="0">
                <a:latin typeface="Verdana" pitchFamily="34" charset="0"/>
              </a:rPr>
              <a:t>Pepito</a:t>
            </a:r>
            <a:r>
              <a:rPr lang="en-US" sz="1100" dirty="0" smtClean="0">
                <a:latin typeface="Verdana" pitchFamily="34" charset="0"/>
              </a:rPr>
              <a:t> cut bamboo with his machete, tied it in neat bundles and loaded it on Adorable. Each time they passed through town </a:t>
            </a:r>
            <a:r>
              <a:rPr lang="en-US" sz="1100" dirty="0" err="1" smtClean="0">
                <a:latin typeface="Verdana" pitchFamily="34" charset="0"/>
              </a:rPr>
              <a:t>Pepito</a:t>
            </a:r>
            <a:endParaRPr lang="en-US" sz="1100" dirty="0" smtClean="0">
              <a:latin typeface="Verdana" pitchFamily="34" charset="0"/>
            </a:endParaRPr>
          </a:p>
          <a:p>
            <a:r>
              <a:rPr lang="en-US" sz="1100" dirty="0" smtClean="0">
                <a:latin typeface="Verdana" pitchFamily="34" charset="0"/>
              </a:rPr>
              <a:t>stopped for more paint.</a:t>
            </a:r>
          </a:p>
          <a:p>
            <a:endParaRPr lang="en-US" sz="1100" dirty="0" smtClean="0">
              <a:latin typeface="Verdana" pitchFamily="34" charset="0"/>
            </a:endParaRPr>
          </a:p>
          <a:p>
            <a:r>
              <a:rPr lang="en-US" sz="1100" dirty="0" smtClean="0">
                <a:latin typeface="Verdana" pitchFamily="34" charset="0"/>
              </a:rPr>
              <a:t> Boca Grande (which in Spanish means Big Mouth) flew along with them and all day long he screeched, “Don’t forget the red. Don’t forget the red.”</a:t>
            </a:r>
          </a:p>
          <a:p>
            <a:endParaRPr lang="en-US" sz="1100" dirty="0" smtClean="0">
              <a:latin typeface="Verdana" pitchFamily="34" charset="0"/>
            </a:endParaRPr>
          </a:p>
          <a:p>
            <a:r>
              <a:rPr lang="en-US" sz="1100" dirty="0" err="1" smtClean="0">
                <a:latin typeface="Verdana" pitchFamily="34" charset="0"/>
              </a:rPr>
              <a:t>Pepito</a:t>
            </a:r>
            <a:r>
              <a:rPr lang="en-US" sz="1100" dirty="0" smtClean="0">
                <a:latin typeface="Verdana" pitchFamily="34" charset="0"/>
              </a:rPr>
              <a:t> didn’t forget. In fact he remembered so well that</a:t>
            </a:r>
          </a:p>
          <a:p>
            <a:r>
              <a:rPr lang="en-US" sz="1100" dirty="0" smtClean="0">
                <a:latin typeface="Verdana" pitchFamily="34" charset="0"/>
              </a:rPr>
              <a:t>there was enough red left over to paint the whole house and fourteen tiger kites.</a:t>
            </a:r>
          </a:p>
          <a:p>
            <a:endParaRPr lang="en-US" sz="1100" dirty="0" smtClean="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4" name="Rectangle 3"/>
          <p:cNvSpPr/>
          <p:nvPr/>
        </p:nvSpPr>
        <p:spPr>
          <a:xfrm>
            <a:off x="5486400" y="304800"/>
            <a:ext cx="4267200" cy="6524863"/>
          </a:xfrm>
          <a:prstGeom prst="rect">
            <a:avLst/>
          </a:prstGeom>
        </p:spPr>
        <p:txBody>
          <a:bodyPr wrap="square">
            <a:spAutoFit/>
          </a:bodyPr>
          <a:lstStyle/>
          <a:p>
            <a:r>
              <a:rPr lang="en-US" sz="1100" b="1" u="sng" dirty="0">
                <a:latin typeface="Verdana" pitchFamily="34" charset="0"/>
              </a:rPr>
              <a:t>GEORGE WASHINGTON, </a:t>
            </a:r>
            <a:r>
              <a:rPr lang="en-US" sz="1100" b="1" u="sng" dirty="0" smtClean="0">
                <a:latin typeface="Verdana" pitchFamily="34" charset="0"/>
              </a:rPr>
              <a:t>COMMANDER </a:t>
            </a:r>
            <a:r>
              <a:rPr lang="en-US" sz="1100" b="1" u="sng" dirty="0">
                <a:latin typeface="Verdana" pitchFamily="34" charset="0"/>
              </a:rPr>
              <a:t>IN </a:t>
            </a:r>
            <a:r>
              <a:rPr lang="en-US" sz="1100" b="1" u="sng" dirty="0" smtClean="0">
                <a:latin typeface="Verdana" pitchFamily="34" charset="0"/>
              </a:rPr>
              <a:t>CHIEF:</a:t>
            </a:r>
            <a:endParaRPr lang="en-US" sz="1100" b="1" u="sng" dirty="0">
              <a:latin typeface="Verdana" pitchFamily="34" charset="0"/>
            </a:endParaRPr>
          </a:p>
          <a:p>
            <a:endParaRPr lang="en-US" sz="1100" i="1" dirty="0" smtClean="0">
              <a:latin typeface="Verdana" pitchFamily="34" charset="0"/>
            </a:endParaRPr>
          </a:p>
          <a:p>
            <a:r>
              <a:rPr lang="en-US" sz="1100" i="1" dirty="0" smtClean="0">
                <a:latin typeface="Verdana" pitchFamily="34" charset="0"/>
              </a:rPr>
              <a:t>George </a:t>
            </a:r>
            <a:r>
              <a:rPr lang="en-US" sz="1100" i="1" dirty="0">
                <a:latin typeface="Verdana" pitchFamily="34" charset="0"/>
              </a:rPr>
              <a:t>Washington is known as the father of our country. In this story, you will </a:t>
            </a:r>
            <a:r>
              <a:rPr lang="en-US" sz="1100" i="1" dirty="0" smtClean="0">
                <a:latin typeface="Verdana" pitchFamily="34" charset="0"/>
              </a:rPr>
              <a:t>begin to </a:t>
            </a:r>
            <a:r>
              <a:rPr lang="en-US" sz="1100" i="1" dirty="0">
                <a:latin typeface="Verdana" pitchFamily="34" charset="0"/>
              </a:rPr>
              <a:t>see how he became a beloved leader and important person in the shaping of America.</a:t>
            </a:r>
          </a:p>
          <a:p>
            <a:endParaRPr lang="en-US" sz="1100" dirty="0" smtClean="0">
              <a:latin typeface="Verdana" pitchFamily="34" charset="0"/>
            </a:endParaRPr>
          </a:p>
          <a:p>
            <a:endParaRPr lang="en-US" sz="1100" dirty="0" smtClean="0">
              <a:latin typeface="Verdana" pitchFamily="34" charset="0"/>
            </a:endParaRPr>
          </a:p>
          <a:p>
            <a:r>
              <a:rPr lang="en-US" sz="1100" b="1" dirty="0" smtClean="0">
                <a:latin typeface="Verdana" pitchFamily="34" charset="0"/>
              </a:rPr>
              <a:t>MANY </a:t>
            </a:r>
            <a:r>
              <a:rPr lang="en-US" sz="1100" b="1" dirty="0">
                <a:latin typeface="Verdana" pitchFamily="34" charset="0"/>
              </a:rPr>
              <a:t>AMERICANS WANTED TO BE FREE </a:t>
            </a:r>
            <a:r>
              <a:rPr lang="en-US" sz="1100" dirty="0">
                <a:latin typeface="Verdana" pitchFamily="34" charset="0"/>
              </a:rPr>
              <a:t>of Great </a:t>
            </a:r>
            <a:r>
              <a:rPr lang="en-US" sz="1100" dirty="0" smtClean="0">
                <a:latin typeface="Verdana" pitchFamily="34" charset="0"/>
              </a:rPr>
              <a:t>Britain. They </a:t>
            </a:r>
            <a:r>
              <a:rPr lang="en-US" sz="1100" dirty="0">
                <a:latin typeface="Verdana" pitchFamily="34" charset="0"/>
              </a:rPr>
              <a:t>wanted to be independent, </a:t>
            </a:r>
            <a:r>
              <a:rPr lang="en-US" sz="1100" dirty="0" smtClean="0">
                <a:latin typeface="Verdana" pitchFamily="34" charset="0"/>
              </a:rPr>
              <a:t>and </a:t>
            </a:r>
            <a:r>
              <a:rPr lang="en-US" sz="1100" dirty="0">
                <a:latin typeface="Verdana" pitchFamily="34" charset="0"/>
              </a:rPr>
              <a:t>run their </a:t>
            </a:r>
            <a:r>
              <a:rPr lang="en-US" sz="1100" dirty="0" smtClean="0">
                <a:latin typeface="Verdana" pitchFamily="34" charset="0"/>
              </a:rPr>
              <a:t>own country</a:t>
            </a:r>
            <a:r>
              <a:rPr lang="en-US" sz="1100" dirty="0">
                <a:latin typeface="Verdana" pitchFamily="34" charset="0"/>
              </a:rPr>
              <a:t>. Things got so tense that fighting broke </a:t>
            </a:r>
            <a:r>
              <a:rPr lang="en-US" sz="1100" dirty="0" smtClean="0">
                <a:latin typeface="Verdana" pitchFamily="34" charset="0"/>
              </a:rPr>
              <a:t>out between </a:t>
            </a:r>
            <a:r>
              <a:rPr lang="en-US" sz="1100" dirty="0">
                <a:latin typeface="Verdana" pitchFamily="34" charset="0"/>
              </a:rPr>
              <a:t>British </a:t>
            </a:r>
            <a:r>
              <a:rPr lang="en-US" sz="1100" dirty="0" smtClean="0">
                <a:latin typeface="Verdana" pitchFamily="34" charset="0"/>
              </a:rPr>
              <a:t>troops and </a:t>
            </a:r>
            <a:r>
              <a:rPr lang="en-US" sz="1100" dirty="0">
                <a:latin typeface="Verdana" pitchFamily="34" charset="0"/>
              </a:rPr>
              <a:t>American volunteers. </a:t>
            </a:r>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I happened </a:t>
            </a:r>
            <a:r>
              <a:rPr lang="en-US" sz="1100" dirty="0">
                <a:latin typeface="Verdana" pitchFamily="34" charset="0"/>
              </a:rPr>
              <a:t>at the little towns of Lexington and Concord </a:t>
            </a:r>
            <a:r>
              <a:rPr lang="en-US" sz="1100" dirty="0" smtClean="0">
                <a:latin typeface="Verdana" pitchFamily="34" charset="0"/>
              </a:rPr>
              <a:t>in Massachusetts. America </a:t>
            </a:r>
            <a:r>
              <a:rPr lang="en-US" sz="1100" dirty="0">
                <a:latin typeface="Verdana" pitchFamily="34" charset="0"/>
              </a:rPr>
              <a:t>had never had a Commander in Chief of </a:t>
            </a:r>
            <a:r>
              <a:rPr lang="en-US" sz="1100" dirty="0" smtClean="0">
                <a:latin typeface="Verdana" pitchFamily="34" charset="0"/>
              </a:rPr>
              <a:t>its armed </a:t>
            </a:r>
            <a:r>
              <a:rPr lang="en-US" sz="1100" dirty="0">
                <a:latin typeface="Verdana" pitchFamily="34" charset="0"/>
              </a:rPr>
              <a:t>forces. Now Congress decided it needed one. </a:t>
            </a:r>
            <a:r>
              <a:rPr lang="en-US" sz="1100" dirty="0" smtClean="0">
                <a:latin typeface="Verdana" pitchFamily="34" charset="0"/>
              </a:rPr>
              <a:t>The members </a:t>
            </a:r>
            <a:r>
              <a:rPr lang="en-US" sz="1100" dirty="0">
                <a:latin typeface="Verdana" pitchFamily="34" charset="0"/>
              </a:rPr>
              <a:t>talked and </a:t>
            </a:r>
            <a:r>
              <a:rPr lang="en-US" sz="1100" dirty="0" smtClean="0">
                <a:latin typeface="Verdana" pitchFamily="34" charset="0"/>
              </a:rPr>
              <a:t>talked </a:t>
            </a:r>
            <a:r>
              <a:rPr lang="en-US" sz="1100" dirty="0">
                <a:latin typeface="Verdana" pitchFamily="34" charset="0"/>
              </a:rPr>
              <a:t>and finally made their </a:t>
            </a:r>
            <a:r>
              <a:rPr lang="en-US" sz="1100" dirty="0" smtClean="0">
                <a:latin typeface="Verdana" pitchFamily="34" charset="0"/>
              </a:rPr>
              <a:t>choice. They </a:t>
            </a:r>
            <a:r>
              <a:rPr lang="en-US" sz="1100" dirty="0">
                <a:latin typeface="Verdana" pitchFamily="34" charset="0"/>
              </a:rPr>
              <a:t>all agreed that the best man for the </a:t>
            </a:r>
            <a:r>
              <a:rPr lang="en-US" sz="1100" dirty="0" smtClean="0">
                <a:latin typeface="Verdana" pitchFamily="34" charset="0"/>
              </a:rPr>
              <a:t>job </a:t>
            </a:r>
            <a:r>
              <a:rPr lang="en-US" sz="1100" dirty="0">
                <a:latin typeface="Verdana" pitchFamily="34" charset="0"/>
              </a:rPr>
              <a:t>would </a:t>
            </a:r>
            <a:r>
              <a:rPr lang="en-US" sz="1100" dirty="0" smtClean="0">
                <a:latin typeface="Verdana" pitchFamily="34" charset="0"/>
              </a:rPr>
              <a:t>be George </a:t>
            </a:r>
            <a:r>
              <a:rPr lang="en-US" sz="1100" dirty="0">
                <a:latin typeface="Verdana" pitchFamily="34" charset="0"/>
              </a:rPr>
              <a:t>Washington</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George wasn’t sure he could do it. But he believed in</a:t>
            </a:r>
          </a:p>
          <a:p>
            <a:r>
              <a:rPr lang="en-US" sz="1100" dirty="0">
                <a:latin typeface="Verdana" pitchFamily="34" charset="0"/>
              </a:rPr>
              <a:t>American independence and wanted to help win it. So at</a:t>
            </a:r>
          </a:p>
          <a:p>
            <a:r>
              <a:rPr lang="en-US" sz="1100" dirty="0">
                <a:latin typeface="Verdana" pitchFamily="34" charset="0"/>
              </a:rPr>
              <a:t>last he said yes. But he would not accept any pay, only</a:t>
            </a:r>
          </a:p>
          <a:p>
            <a:r>
              <a:rPr lang="en-US" sz="1100" dirty="0">
                <a:latin typeface="Verdana" pitchFamily="34" charset="0"/>
              </a:rPr>
              <a:t>his expenses</a:t>
            </a:r>
            <a:r>
              <a:rPr lang="en-US" sz="1100" dirty="0" smtClean="0">
                <a:latin typeface="Verdana" pitchFamily="34" charset="0"/>
              </a:rPr>
              <a:t>.</a:t>
            </a:r>
          </a:p>
          <a:p>
            <a:endParaRPr lang="en-US" sz="1100" dirty="0">
              <a:latin typeface="Verdana" pitchFamily="34" charset="0"/>
            </a:endParaRPr>
          </a:p>
          <a:p>
            <a:r>
              <a:rPr lang="en-US" sz="1100" dirty="0">
                <a:latin typeface="Verdana" pitchFamily="34" charset="0"/>
              </a:rPr>
              <a:t>The fighting went well at first. George’s men drove</a:t>
            </a:r>
          </a:p>
          <a:p>
            <a:r>
              <a:rPr lang="en-US" sz="1100" dirty="0">
                <a:latin typeface="Verdana" pitchFamily="34" charset="0"/>
              </a:rPr>
              <a:t>the British out of Boston. Then they moved south to build</a:t>
            </a:r>
          </a:p>
          <a:p>
            <a:r>
              <a:rPr lang="en-US" sz="1100" dirty="0">
                <a:latin typeface="Verdana" pitchFamily="34" charset="0"/>
              </a:rPr>
              <a:t>defenses around New York. Congress </a:t>
            </a:r>
            <a:r>
              <a:rPr lang="en-US" sz="1100" dirty="0" smtClean="0">
                <a:latin typeface="Verdana" pitchFamily="34" charset="0"/>
              </a:rPr>
              <a:t>declared America’s independence from Great Britain.  But </a:t>
            </a:r>
            <a:r>
              <a:rPr lang="en-US" sz="1100" dirty="0">
                <a:latin typeface="Verdana" pitchFamily="34" charset="0"/>
              </a:rPr>
              <a:t>then the British sent a large army to attack </a:t>
            </a:r>
            <a:r>
              <a:rPr lang="en-US" sz="1100" dirty="0" smtClean="0">
                <a:latin typeface="Verdana" pitchFamily="34" charset="0"/>
              </a:rPr>
              <a:t>New York.</a:t>
            </a:r>
          </a:p>
          <a:p>
            <a:endParaRPr lang="en-US" sz="1100" dirty="0">
              <a:latin typeface="Verdana" pitchFamily="34" charset="0"/>
            </a:endParaRPr>
          </a:p>
          <a:p>
            <a:r>
              <a:rPr lang="en-US" sz="1100" dirty="0">
                <a:latin typeface="Verdana" pitchFamily="34" charset="0"/>
              </a:rPr>
              <a:t>George rallied his army by planning a surprise attack</a:t>
            </a:r>
          </a:p>
          <a:p>
            <a:r>
              <a:rPr lang="en-US" sz="1100" dirty="0">
                <a:latin typeface="Verdana" pitchFamily="34" charset="0"/>
              </a:rPr>
              <a:t>on the British forces. Hidden by darkness, he led his men</a:t>
            </a:r>
          </a:p>
          <a:p>
            <a:r>
              <a:rPr lang="en-US" sz="1100" dirty="0">
                <a:latin typeface="Verdana" pitchFamily="34" charset="0"/>
              </a:rPr>
              <a:t>in boats across the icy Delaware River. At dawn on</a:t>
            </a:r>
          </a:p>
          <a:p>
            <a:r>
              <a:rPr lang="en-US" sz="1100" dirty="0">
                <a:latin typeface="Verdana" pitchFamily="34" charset="0"/>
              </a:rPr>
              <a:t>Christmas Day, they attacked the enemy camp at Trenton</a:t>
            </a:r>
            <a:r>
              <a:rPr lang="en-US" sz="1100" dirty="0" smtClean="0">
                <a:latin typeface="Verdana" pitchFamily="34" charset="0"/>
              </a:rPr>
              <a:t>, New </a:t>
            </a:r>
            <a:r>
              <a:rPr lang="en-US" sz="1100" dirty="0">
                <a:latin typeface="Verdana" pitchFamily="34" charset="0"/>
              </a:rPr>
              <a:t>Jersey. Most of the soldiers in the camp were </a:t>
            </a:r>
            <a:r>
              <a:rPr lang="en-US" sz="1100" dirty="0" smtClean="0">
                <a:latin typeface="Verdana" pitchFamily="34" charset="0"/>
              </a:rPr>
              <a:t>still asleep</a:t>
            </a:r>
            <a:r>
              <a:rPr lang="en-US" sz="1100" dirty="0">
                <a:latin typeface="Verdana" pitchFamily="34" charset="0"/>
              </a:rPr>
              <a:t>, and they surrendered quickly</a:t>
            </a:r>
            <a:r>
              <a:rPr lang="en-US" sz="1100" dirty="0" smtClean="0">
                <a:latin typeface="Verdana" pitchFamily="34" charset="0"/>
              </a:rPr>
              <a:t>.</a:t>
            </a:r>
          </a:p>
          <a:p>
            <a:endParaRPr lang="en-US" sz="1100" dirty="0">
              <a:latin typeface="Verdana" pitchFamily="34" charset="0"/>
            </a:endParaRPr>
          </a:p>
        </p:txBody>
      </p:sp>
      <p:sp>
        <p:nvSpPr>
          <p:cNvPr id="5" name="Rectangle 4"/>
          <p:cNvSpPr/>
          <p:nvPr/>
        </p:nvSpPr>
        <p:spPr>
          <a:xfrm>
            <a:off x="304800" y="381000"/>
            <a:ext cx="4495800" cy="5170646"/>
          </a:xfrm>
          <a:prstGeom prst="rect">
            <a:avLst/>
          </a:prstGeom>
        </p:spPr>
        <p:txBody>
          <a:bodyPr wrap="square">
            <a:spAutoFit/>
          </a:bodyPr>
          <a:lstStyle/>
          <a:p>
            <a:endParaRPr lang="en-US" sz="1100" b="1" dirty="0" smtClean="0">
              <a:latin typeface="Verdana" pitchFamily="34" charset="0"/>
            </a:endParaRPr>
          </a:p>
          <a:p>
            <a:pPr marL="228600" indent="-228600">
              <a:buFont typeface="+mj-lt"/>
              <a:buAutoNum type="arabicPeriod" startAt="7"/>
            </a:pPr>
            <a:r>
              <a:rPr lang="en-US" sz="1100" dirty="0" smtClean="0">
                <a:latin typeface="Verdana" pitchFamily="34" charset="0"/>
              </a:rPr>
              <a:t>This story begins by counting backward and saying, “. . . , we have liftoff!” Why do you think that the author began the story this way?</a:t>
            </a:r>
          </a:p>
          <a:p>
            <a:pPr marL="685800" lvl="1" indent="-228600">
              <a:buFont typeface="+mj-lt"/>
              <a:buAutoNum type="alphaUcPeriod"/>
            </a:pPr>
            <a:r>
              <a:rPr lang="en-US" sz="1100" dirty="0" smtClean="0">
                <a:latin typeface="Verdana" pitchFamily="34" charset="0"/>
              </a:rPr>
              <a:t>to show readers that astronauts need to know math</a:t>
            </a:r>
          </a:p>
          <a:p>
            <a:pPr marL="685800" lvl="1" indent="-228600">
              <a:buFont typeface="+mj-lt"/>
              <a:buAutoNum type="alphaUcPeriod"/>
            </a:pPr>
            <a:r>
              <a:rPr lang="en-US" sz="1100" dirty="0" smtClean="0">
                <a:latin typeface="Verdana" pitchFamily="34" charset="0"/>
              </a:rPr>
              <a:t>to give readers the feeling that they are on the spaceship</a:t>
            </a:r>
          </a:p>
          <a:p>
            <a:pPr marL="685800" lvl="1" indent="-228600">
              <a:buFont typeface="+mj-lt"/>
              <a:buAutoNum type="alphaUcPeriod"/>
            </a:pPr>
            <a:r>
              <a:rPr lang="en-US" sz="1100" dirty="0" smtClean="0">
                <a:latin typeface="Verdana" pitchFamily="34" charset="0"/>
              </a:rPr>
              <a:t>to make readers see how fast the spaceships orbit the earth</a:t>
            </a:r>
          </a:p>
          <a:p>
            <a:pPr marL="685800" lvl="1" indent="-228600">
              <a:buFont typeface="+mj-lt"/>
              <a:buAutoNum type="alphaUcPeriod"/>
            </a:pPr>
            <a:r>
              <a:rPr lang="en-US" sz="1100" dirty="0" smtClean="0">
                <a:latin typeface="Verdana" pitchFamily="34" charset="0"/>
              </a:rPr>
              <a:t>to frighten readers</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8"/>
            </a:pPr>
            <a:r>
              <a:rPr lang="en-US" sz="1100" dirty="0" smtClean="0">
                <a:latin typeface="Verdana" pitchFamily="34" charset="0"/>
              </a:rPr>
              <a:t>Based on what you have read in this story, what do you think is true about Apollo’s trip to the moon?</a:t>
            </a:r>
          </a:p>
          <a:p>
            <a:pPr marL="685800" lvl="1" indent="-228600">
              <a:buFont typeface="+mj-lt"/>
              <a:buAutoNum type="alphaUcPeriod"/>
            </a:pPr>
            <a:r>
              <a:rPr lang="en-US" sz="1100" dirty="0" smtClean="0">
                <a:latin typeface="Verdana" pitchFamily="34" charset="0"/>
              </a:rPr>
              <a:t>It was too much work for all three astronauts.</a:t>
            </a:r>
          </a:p>
          <a:p>
            <a:pPr marL="685800" lvl="1" indent="-228600">
              <a:buFont typeface="+mj-lt"/>
              <a:buAutoNum type="alphaUcPeriod"/>
            </a:pPr>
            <a:r>
              <a:rPr lang="en-US" sz="1100" dirty="0" smtClean="0">
                <a:latin typeface="Verdana" pitchFamily="34" charset="0"/>
              </a:rPr>
              <a:t>Apollo was not a very good spacecraft.</a:t>
            </a:r>
          </a:p>
          <a:p>
            <a:pPr marL="685800" lvl="1" indent="-228600">
              <a:buFont typeface="+mj-lt"/>
              <a:buAutoNum type="alphaUcPeriod"/>
            </a:pPr>
            <a:r>
              <a:rPr lang="en-US" sz="1100" dirty="0" smtClean="0">
                <a:latin typeface="Verdana" pitchFamily="34" charset="0"/>
              </a:rPr>
              <a:t>Most people wouldn’t want to go to the moon.</a:t>
            </a:r>
          </a:p>
          <a:p>
            <a:pPr marL="685800" lvl="1" indent="-228600">
              <a:buFont typeface="+mj-lt"/>
              <a:buAutoNum type="alphaUcPeriod"/>
            </a:pPr>
            <a:r>
              <a:rPr lang="en-US" sz="1100" dirty="0" smtClean="0">
                <a:latin typeface="Verdana" pitchFamily="34" charset="0"/>
              </a:rPr>
              <a:t>Many plans were made before Apollo blasted off.</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9"/>
            </a:pPr>
            <a:r>
              <a:rPr lang="en-US" sz="1100" dirty="0" smtClean="0">
                <a:latin typeface="Verdana" pitchFamily="34" charset="0"/>
              </a:rPr>
              <a:t>Authors write stories for different reasons. James </a:t>
            </a:r>
            <a:r>
              <a:rPr lang="en-US" sz="1100" dirty="0" err="1" smtClean="0">
                <a:latin typeface="Verdana" pitchFamily="34" charset="0"/>
              </a:rPr>
              <a:t>Muirden</a:t>
            </a:r>
            <a:r>
              <a:rPr lang="en-US" sz="1100" dirty="0" smtClean="0">
                <a:latin typeface="Verdana" pitchFamily="34" charset="0"/>
              </a:rPr>
              <a:t> probably wrote this story</a:t>
            </a:r>
          </a:p>
          <a:p>
            <a:pPr marL="685800" lvl="1" indent="-228600">
              <a:buFont typeface="+mj-lt"/>
              <a:buAutoNum type="alphaUcPeriod"/>
            </a:pPr>
            <a:r>
              <a:rPr lang="en-US" sz="1100" dirty="0" smtClean="0">
                <a:latin typeface="Verdana" pitchFamily="34" charset="0"/>
              </a:rPr>
              <a:t>because he wanted to teach people some facts about Apollo’s trip.</a:t>
            </a:r>
          </a:p>
          <a:p>
            <a:pPr marL="685800" lvl="1" indent="-228600">
              <a:buFont typeface="+mj-lt"/>
              <a:buAutoNum type="alphaUcPeriod"/>
            </a:pPr>
            <a:r>
              <a:rPr lang="en-US" sz="1100" dirty="0" smtClean="0">
                <a:latin typeface="Verdana" pitchFamily="34" charset="0"/>
              </a:rPr>
              <a:t>so that we would learn about the dangers of space travel.</a:t>
            </a:r>
          </a:p>
          <a:p>
            <a:pPr marL="685800" lvl="1" indent="-228600">
              <a:buFont typeface="+mj-lt"/>
              <a:buAutoNum type="alphaUcPeriod"/>
            </a:pPr>
            <a:r>
              <a:rPr lang="en-US" sz="1100" dirty="0" smtClean="0">
                <a:latin typeface="Verdana" pitchFamily="34" charset="0"/>
              </a:rPr>
              <a:t>to make the astronauts famous all over the world.</a:t>
            </a:r>
          </a:p>
          <a:p>
            <a:pPr marL="685800" lvl="1" indent="-228600">
              <a:buFont typeface="+mj-lt"/>
              <a:buAutoNum type="alphaUcPeriod"/>
            </a:pPr>
            <a:r>
              <a:rPr lang="en-US" sz="1100" dirty="0" smtClean="0">
                <a:latin typeface="Verdana" pitchFamily="34" charset="0"/>
              </a:rPr>
              <a:t>because most people don’t care enough about the moon.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304800" y="457200"/>
            <a:ext cx="4419600" cy="4493538"/>
          </a:xfrm>
          <a:prstGeom prst="rect">
            <a:avLst/>
          </a:prstGeom>
        </p:spPr>
        <p:txBody>
          <a:bodyPr wrap="square">
            <a:spAutoFit/>
          </a:bodyPr>
          <a:lstStyle/>
          <a:p>
            <a:r>
              <a:rPr lang="en-US" sz="1100" dirty="0" smtClean="0">
                <a:latin typeface="Verdana" pitchFamily="34" charset="0"/>
              </a:rPr>
              <a:t>George won another battle at Princeton, but then he lost one near Philadelphia the following fall. With his men, he had to retreat to Valley Forge, Pennsylvania.  </a:t>
            </a:r>
          </a:p>
          <a:p>
            <a:endParaRPr lang="en-US" sz="1100" dirty="0" smtClean="0">
              <a:latin typeface="Verdana" pitchFamily="34" charset="0"/>
            </a:endParaRPr>
          </a:p>
          <a:p>
            <a:r>
              <a:rPr lang="en-US" sz="1100" dirty="0" smtClean="0">
                <a:latin typeface="Verdana" pitchFamily="34" charset="0"/>
              </a:rPr>
              <a:t>It was bitterly cold at Valley Forge. The soldiers had to sleep in tents until they could build log huts. The soldiers</a:t>
            </a:r>
          </a:p>
          <a:p>
            <a:r>
              <a:rPr lang="en-US" sz="1100" dirty="0" smtClean="0">
                <a:latin typeface="Verdana" pitchFamily="34" charset="0"/>
              </a:rPr>
              <a:t>did not have enough food or clothing or shoes. Life was</a:t>
            </a:r>
          </a:p>
          <a:p>
            <a:r>
              <a:rPr lang="en-US" sz="1100" dirty="0" smtClean="0">
                <a:latin typeface="Verdana" pitchFamily="34" charset="0"/>
              </a:rPr>
              <a:t>very hard for them.</a:t>
            </a:r>
          </a:p>
          <a:p>
            <a:endParaRPr lang="en-US" sz="1100" dirty="0" smtClean="0">
              <a:latin typeface="Verdana" pitchFamily="34" charset="0"/>
            </a:endParaRPr>
          </a:p>
          <a:p>
            <a:r>
              <a:rPr lang="en-US" sz="1100" dirty="0" smtClean="0">
                <a:latin typeface="Verdana" pitchFamily="34" charset="0"/>
              </a:rPr>
              <a:t>George wrote to Congress and begged for more supplies. But the supplies were slow to come. When they did, George made sure every man got an equal share of clothing. He made sure the food was divided equally, too. At last the long winter ended. The American army had survived. And now help was on the way.</a:t>
            </a:r>
          </a:p>
          <a:p>
            <a:endParaRPr lang="en-US" sz="1100" dirty="0" smtClean="0">
              <a:latin typeface="Verdana" pitchFamily="34" charset="0"/>
            </a:endParaRPr>
          </a:p>
          <a:p>
            <a:r>
              <a:rPr lang="en-US" sz="1100" dirty="0" smtClean="0">
                <a:latin typeface="Verdana" pitchFamily="34" charset="0"/>
              </a:rPr>
              <a:t>France recognized America as an independent nation.  It sent troops to fight alongside American soldiers.</a:t>
            </a:r>
          </a:p>
          <a:p>
            <a:endParaRPr lang="en-US" sz="1100" dirty="0" smtClean="0">
              <a:latin typeface="Verdana" pitchFamily="34" charset="0"/>
            </a:endParaRPr>
          </a:p>
          <a:p>
            <a:endParaRPr lang="en-US" sz="1100" dirty="0" smtClean="0">
              <a:latin typeface="Verdana" pitchFamily="34" charset="0"/>
            </a:endParaRPr>
          </a:p>
          <a:p>
            <a:pPr marL="228600" indent="-228600">
              <a:buFont typeface="+mj-lt"/>
              <a:buAutoNum type="arabicPeriod" startAt="2"/>
            </a:pPr>
            <a:r>
              <a:rPr lang="en-US" sz="1100" dirty="0" smtClean="0">
                <a:latin typeface="Verdana" pitchFamily="34" charset="0"/>
              </a:rPr>
              <a:t>What was most likely George Washington’s reason for attacking on Christmas Day?</a:t>
            </a:r>
          </a:p>
          <a:p>
            <a:pPr marL="685800" lvl="1" indent="-228600">
              <a:buFont typeface="+mj-lt"/>
              <a:buAutoNum type="alphaUcPeriod"/>
            </a:pPr>
            <a:r>
              <a:rPr lang="en-US" sz="1100" dirty="0" smtClean="0">
                <a:latin typeface="Verdana" pitchFamily="34" charset="0"/>
              </a:rPr>
              <a:t>to cross the river when it was icy</a:t>
            </a:r>
          </a:p>
          <a:p>
            <a:pPr marL="685800" lvl="1" indent="-228600">
              <a:buFont typeface="+mj-lt"/>
              <a:buAutoNum type="alphaUcPeriod"/>
            </a:pPr>
            <a:r>
              <a:rPr lang="en-US" sz="1100" dirty="0" smtClean="0">
                <a:latin typeface="Verdana" pitchFamily="34" charset="0"/>
              </a:rPr>
              <a:t>to capture supplies for his soldiers</a:t>
            </a:r>
          </a:p>
          <a:p>
            <a:pPr marL="685800" lvl="1" indent="-228600">
              <a:buFont typeface="+mj-lt"/>
              <a:buAutoNum type="alphaUcPeriod"/>
            </a:pPr>
            <a:r>
              <a:rPr lang="en-US" sz="1100" dirty="0" smtClean="0">
                <a:latin typeface="Verdana" pitchFamily="34" charset="0"/>
              </a:rPr>
              <a:t>to find logs to build huts</a:t>
            </a:r>
          </a:p>
          <a:p>
            <a:pPr marL="685800" lvl="1" indent="-228600">
              <a:buFont typeface="+mj-lt"/>
              <a:buAutoNum type="alphaUcPeriod"/>
            </a:pPr>
            <a:r>
              <a:rPr lang="en-US" sz="1100" dirty="0" smtClean="0">
                <a:latin typeface="Verdana" pitchFamily="34" charset="0"/>
              </a:rPr>
              <a:t>to catch the enemy by surprise</a:t>
            </a:r>
          </a:p>
        </p:txBody>
      </p:sp>
      <p:sp>
        <p:nvSpPr>
          <p:cNvPr id="5" name="Rectangle 4"/>
          <p:cNvSpPr/>
          <p:nvPr/>
        </p:nvSpPr>
        <p:spPr>
          <a:xfrm>
            <a:off x="5486400" y="307062"/>
            <a:ext cx="4267200" cy="4154984"/>
          </a:xfrm>
          <a:prstGeom prst="rect">
            <a:avLst/>
          </a:prstGeom>
        </p:spPr>
        <p:txBody>
          <a:bodyPr wrap="square">
            <a:spAutoFit/>
          </a:bodyPr>
          <a:lstStyle/>
          <a:p>
            <a:r>
              <a:rPr lang="en-US" sz="1100" dirty="0" smtClean="0">
                <a:latin typeface="Verdana" pitchFamily="34" charset="0"/>
              </a:rPr>
              <a:t>The astronauts had to wear protective clothing for the</a:t>
            </a:r>
          </a:p>
          <a:p>
            <a:r>
              <a:rPr lang="en-US" sz="1100" dirty="0" smtClean="0">
                <a:latin typeface="Verdana" pitchFamily="34" charset="0"/>
              </a:rPr>
              <a:t>moon landing. To keep cool they wore long underwear</a:t>
            </a:r>
          </a:p>
          <a:p>
            <a:r>
              <a:rPr lang="en-US" sz="1100" dirty="0" smtClean="0">
                <a:latin typeface="Verdana" pitchFamily="34" charset="0"/>
              </a:rPr>
              <a:t>that had tiny tubes sewn all over it. Cold water was</a:t>
            </a:r>
          </a:p>
          <a:p>
            <a:r>
              <a:rPr lang="en-US" sz="1100" dirty="0" smtClean="0">
                <a:latin typeface="Verdana" pitchFamily="34" charset="0"/>
              </a:rPr>
              <a:t>pumped through the tubes.</a:t>
            </a:r>
          </a:p>
          <a:p>
            <a:endParaRPr lang="en-US" sz="1100" dirty="0" smtClean="0">
              <a:latin typeface="Verdana" pitchFamily="34" charset="0"/>
            </a:endParaRPr>
          </a:p>
          <a:p>
            <a:r>
              <a:rPr lang="en-US" sz="1100" dirty="0" smtClean="0">
                <a:latin typeface="Verdana" pitchFamily="34" charset="0"/>
              </a:rPr>
              <a:t>Next they put on thick spacesuits. The astronauts</a:t>
            </a:r>
          </a:p>
          <a:p>
            <a:r>
              <a:rPr lang="en-US" sz="1100" dirty="0" smtClean="0">
                <a:latin typeface="Verdana" pitchFamily="34" charset="0"/>
              </a:rPr>
              <a:t>helped one another to wriggle into them, and zipped them up. Then they put on their gloves and helmets.</a:t>
            </a:r>
          </a:p>
          <a:p>
            <a:endParaRPr lang="en-US" sz="1100" dirty="0" smtClean="0">
              <a:latin typeface="Verdana" pitchFamily="34" charset="0"/>
            </a:endParaRPr>
          </a:p>
          <a:p>
            <a:r>
              <a:rPr lang="en-US" sz="1100" dirty="0" smtClean="0">
                <a:latin typeface="Verdana" pitchFamily="34" charset="0"/>
              </a:rPr>
              <a:t>Only two of the astronauts would land on the moon. The</a:t>
            </a:r>
          </a:p>
          <a:p>
            <a:r>
              <a:rPr lang="en-US" sz="1100" dirty="0" smtClean="0">
                <a:latin typeface="Verdana" pitchFamily="34" charset="0"/>
              </a:rPr>
              <a:t>third astronaut stayed behind to look after the spacecraft.</a:t>
            </a:r>
          </a:p>
          <a:p>
            <a:endParaRPr lang="en-US" sz="1100" dirty="0" smtClean="0">
              <a:latin typeface="Verdana" pitchFamily="34" charset="0"/>
            </a:endParaRPr>
          </a:p>
          <a:p>
            <a:r>
              <a:rPr lang="en-US" sz="1100" dirty="0" smtClean="0">
                <a:latin typeface="Verdana" pitchFamily="34" charset="0"/>
              </a:rPr>
              <a:t>When they were near the moon, the astronauts put</a:t>
            </a:r>
          </a:p>
          <a:p>
            <a:r>
              <a:rPr lang="en-US" sz="1100" dirty="0" smtClean="0">
                <a:latin typeface="Verdana" pitchFamily="34" charset="0"/>
              </a:rPr>
              <a:t>Apollo into orbit around the moon. Then two astronauts</a:t>
            </a:r>
          </a:p>
          <a:p>
            <a:r>
              <a:rPr lang="en-US" sz="1100" dirty="0" smtClean="0">
                <a:latin typeface="Verdana" pitchFamily="34" charset="0"/>
              </a:rPr>
              <a:t>crawled into the lunar </a:t>
            </a:r>
            <a:r>
              <a:rPr lang="en-US" sz="1100" dirty="0" err="1" smtClean="0">
                <a:latin typeface="Verdana" pitchFamily="34" charset="0"/>
              </a:rPr>
              <a:t>lander</a:t>
            </a:r>
            <a:r>
              <a:rPr lang="en-US" sz="1100" dirty="0" smtClean="0">
                <a:latin typeface="Verdana" pitchFamily="34" charset="0"/>
              </a:rPr>
              <a:t>, which they called </a:t>
            </a:r>
            <a:r>
              <a:rPr lang="en-US" sz="1100" i="1" dirty="0" smtClean="0">
                <a:latin typeface="Verdana" pitchFamily="34" charset="0"/>
              </a:rPr>
              <a:t>Eagle.</a:t>
            </a:r>
          </a:p>
          <a:p>
            <a:r>
              <a:rPr lang="en-US" sz="1100" dirty="0" smtClean="0">
                <a:latin typeface="Verdana" pitchFamily="34" charset="0"/>
              </a:rPr>
              <a:t>They fired its rocket engine. It blasted away from the</a:t>
            </a:r>
          </a:p>
          <a:p>
            <a:r>
              <a:rPr lang="en-US" sz="1100" dirty="0" smtClean="0">
                <a:latin typeface="Verdana" pitchFamily="34" charset="0"/>
              </a:rPr>
              <a:t>spacecraft and headed toward the moon.</a:t>
            </a:r>
          </a:p>
          <a:p>
            <a:endParaRPr lang="en-US" sz="1100" dirty="0" smtClean="0">
              <a:latin typeface="Verdana" pitchFamily="34" charset="0"/>
            </a:endParaRPr>
          </a:p>
          <a:p>
            <a:r>
              <a:rPr lang="en-US" sz="1100" dirty="0" smtClean="0">
                <a:latin typeface="Verdana" pitchFamily="34" charset="0"/>
              </a:rPr>
              <a:t>When they were close to the surface, the astronauts</a:t>
            </a:r>
          </a:p>
          <a:p>
            <a:r>
              <a:rPr lang="en-US" sz="1100" dirty="0" smtClean="0">
                <a:latin typeface="Verdana" pitchFamily="34" charset="0"/>
              </a:rPr>
              <a:t>fired the rocket engine again to keep flying just above the rocks. They had to find a smooth landing place. Soon they touched down in a cloud of dust. They radioed: “The</a:t>
            </a:r>
          </a:p>
          <a:p>
            <a:r>
              <a:rPr lang="en-US" sz="1100" i="1" dirty="0" smtClean="0">
                <a:latin typeface="Verdana" pitchFamily="34" charset="0"/>
              </a:rPr>
              <a:t>Eagle has landed!”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4" name="Rectangle 3"/>
          <p:cNvSpPr/>
          <p:nvPr/>
        </p:nvSpPr>
        <p:spPr>
          <a:xfrm>
            <a:off x="5486400" y="304800"/>
            <a:ext cx="4267200" cy="6694140"/>
          </a:xfrm>
          <a:prstGeom prst="rect">
            <a:avLst/>
          </a:prstGeom>
        </p:spPr>
        <p:txBody>
          <a:bodyPr wrap="square">
            <a:spAutoFit/>
          </a:bodyPr>
          <a:lstStyle/>
          <a:p>
            <a:r>
              <a:rPr lang="en-US" sz="1400" b="1" u="sng" dirty="0" smtClean="0">
                <a:latin typeface="Verdana" pitchFamily="34" charset="0"/>
              </a:rPr>
              <a:t>THAT NEW BABY:</a:t>
            </a:r>
          </a:p>
          <a:p>
            <a:r>
              <a:rPr lang="en-US" sz="1100" i="1" dirty="0" smtClean="0">
                <a:latin typeface="Verdana" pitchFamily="34" charset="0"/>
              </a:rPr>
              <a:t>This is a story by Peggy King Anderson. Read it carefully so you can answer the questions at the end.</a:t>
            </a:r>
          </a:p>
          <a:p>
            <a:endParaRPr lang="en-US" sz="1100" i="1" dirty="0" smtClean="0">
              <a:latin typeface="Verdana" pitchFamily="34" charset="0"/>
            </a:endParaRPr>
          </a:p>
          <a:p>
            <a:r>
              <a:rPr lang="en-US" sz="1100" dirty="0" smtClean="0">
                <a:latin typeface="Verdana" pitchFamily="34" charset="0"/>
              </a:rPr>
              <a:t>David had a new baby sister. She lay in a bassinet in the kitchen, and everyone thought she was wonderful. Aunt Sue came first thing in the morning to see her. She gave David a hug at the door and handed him a package. But when he started to open it, she said, “This is for the</a:t>
            </a:r>
          </a:p>
          <a:p>
            <a:r>
              <a:rPr lang="en-US" sz="1100" dirty="0" smtClean="0">
                <a:latin typeface="Verdana" pitchFamily="34" charset="0"/>
              </a:rPr>
              <a:t>baby. You and I will have a treat later this week.”</a:t>
            </a:r>
          </a:p>
          <a:p>
            <a:endParaRPr lang="en-US" sz="1100" dirty="0" smtClean="0">
              <a:latin typeface="Verdana" pitchFamily="34" charset="0"/>
            </a:endParaRPr>
          </a:p>
          <a:p>
            <a:r>
              <a:rPr lang="en-US" sz="1100" dirty="0" smtClean="0">
                <a:latin typeface="Verdana" pitchFamily="34" charset="0"/>
              </a:rPr>
              <a:t>Slowly David walked outside. He had swept the front porch this morning, even the leaves that were stuck in the corners-but Aunt Sue hadn’t noticed.</a:t>
            </a:r>
          </a:p>
          <a:p>
            <a:endParaRPr lang="en-US" sz="1100" dirty="0" smtClean="0">
              <a:latin typeface="Verdana" pitchFamily="34" charset="0"/>
            </a:endParaRPr>
          </a:p>
          <a:p>
            <a:r>
              <a:rPr lang="en-US" sz="1100" dirty="0" smtClean="0">
                <a:latin typeface="Verdana" pitchFamily="34" charset="0"/>
              </a:rPr>
              <a:t>He heard whistling down the block. It was Mr. Larkin, the</a:t>
            </a:r>
          </a:p>
          <a:p>
            <a:r>
              <a:rPr lang="en-US" sz="1100" dirty="0" smtClean="0">
                <a:latin typeface="Verdana" pitchFamily="34" charset="0"/>
              </a:rPr>
              <a:t>mailman. David decided to meet him. He hopped all the way down the sidewalk on one foot and didn’t even trip. But Mr. Larkin just said, “I hear you have a new baby sister. Aren’t you lucky!” And he gave David the mail.</a:t>
            </a:r>
          </a:p>
          <a:p>
            <a:endParaRPr lang="en-US" sz="1100" dirty="0" smtClean="0">
              <a:latin typeface="Verdana" pitchFamily="34" charset="0"/>
            </a:endParaRPr>
          </a:p>
          <a:p>
            <a:r>
              <a:rPr lang="en-US" sz="1100" dirty="0" smtClean="0">
                <a:latin typeface="Verdana" pitchFamily="34" charset="0"/>
              </a:rPr>
              <a:t>David trudged back to the house. Mother and Aunt Sue were still talking, even though it was almost lunchtime. He put the mail on the table and fixed a peanut-butter-and-jelly sandwich. He made it just right. It wasn’t even drippy.</a:t>
            </a:r>
          </a:p>
          <a:p>
            <a:endParaRPr lang="en-US" sz="1100" dirty="0" smtClean="0">
              <a:latin typeface="Verdana" pitchFamily="34" charset="0"/>
            </a:endParaRPr>
          </a:p>
          <a:p>
            <a:r>
              <a:rPr lang="en-US" sz="1100" dirty="0" smtClean="0">
                <a:latin typeface="Verdana" pitchFamily="34" charset="0"/>
              </a:rPr>
              <a:t>His brother Jeff, home from kindergarten, bounced into the kitchen. David held up his sandwich. “Look, Jeff. I made my own lunch.”</a:t>
            </a:r>
          </a:p>
          <a:p>
            <a:endParaRPr lang="en-US" sz="1100" dirty="0" smtClean="0">
              <a:latin typeface="Verdana" pitchFamily="34" charset="0"/>
            </a:endParaRPr>
          </a:p>
          <a:p>
            <a:r>
              <a:rPr lang="en-US" sz="1100" dirty="0" smtClean="0">
                <a:latin typeface="Verdana" pitchFamily="34" charset="0"/>
              </a:rPr>
              <a:t>But Jeff just nodded and said, “Guess what? The baby smiled at me!”</a:t>
            </a:r>
          </a:p>
          <a:p>
            <a:endParaRPr lang="en-US" sz="1100" dirty="0" smtClean="0">
              <a:latin typeface="Verdana" pitchFamily="34" charset="0"/>
            </a:endParaRPr>
          </a:p>
          <a:p>
            <a:r>
              <a:rPr lang="en-US" sz="1100" dirty="0" smtClean="0">
                <a:latin typeface="Verdana" pitchFamily="34" charset="0"/>
              </a:rPr>
              <a:t>David ate his sandwich. It wasn’t that good after all. He could hardly taste the jelly.</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p:txBody>
      </p:sp>
      <p:sp>
        <p:nvSpPr>
          <p:cNvPr id="5" name="Rectangle 4"/>
          <p:cNvSpPr/>
          <p:nvPr/>
        </p:nvSpPr>
        <p:spPr>
          <a:xfrm>
            <a:off x="381000" y="228600"/>
            <a:ext cx="4419600" cy="7032694"/>
          </a:xfrm>
          <a:prstGeom prst="rect">
            <a:avLst/>
          </a:prstGeom>
        </p:spPr>
        <p:txBody>
          <a:bodyPr wrap="square">
            <a:spAutoFit/>
          </a:bodyPr>
          <a:lstStyle/>
          <a:p>
            <a:r>
              <a:rPr lang="en-US" sz="1400" b="1" u="sng" dirty="0" smtClean="0">
                <a:latin typeface="Verdana" pitchFamily="34" charset="0"/>
              </a:rPr>
              <a:t>OFF TO THE MOON:</a:t>
            </a:r>
          </a:p>
          <a:p>
            <a:r>
              <a:rPr lang="en-US" sz="1100" i="1" dirty="0" smtClean="0">
                <a:latin typeface="Verdana" pitchFamily="34" charset="0"/>
              </a:rPr>
              <a:t>Buzz </a:t>
            </a:r>
            <a:r>
              <a:rPr lang="en-US" sz="1100" i="1" dirty="0" err="1" smtClean="0">
                <a:latin typeface="Verdana" pitchFamily="34" charset="0"/>
              </a:rPr>
              <a:t>Aldrin</a:t>
            </a:r>
            <a:r>
              <a:rPr lang="en-US" sz="1100" i="1" dirty="0" smtClean="0">
                <a:latin typeface="Verdana" pitchFamily="34" charset="0"/>
              </a:rPr>
              <a:t>, Neil Armstrong and Mike Collins were the first people to land on the moon. Read about them and their spacecraft, Apollo, in this part of the book</a:t>
            </a:r>
          </a:p>
          <a:p>
            <a:r>
              <a:rPr lang="en-US" sz="1100" dirty="0" smtClean="0">
                <a:latin typeface="Verdana" pitchFamily="34" charset="0"/>
              </a:rPr>
              <a:t>GOING TO THE MOON </a:t>
            </a:r>
            <a:r>
              <a:rPr lang="en-US" sz="1100" i="1" dirty="0" smtClean="0">
                <a:latin typeface="Verdana" pitchFamily="34" charset="0"/>
              </a:rPr>
              <a:t>by James </a:t>
            </a:r>
            <a:r>
              <a:rPr lang="en-US" sz="1100" i="1" dirty="0" err="1" smtClean="0">
                <a:latin typeface="Verdana" pitchFamily="34" charset="0"/>
              </a:rPr>
              <a:t>Muirden</a:t>
            </a:r>
            <a:r>
              <a:rPr lang="en-US" sz="1100" i="1" dirty="0" smtClean="0">
                <a:latin typeface="Verdana" pitchFamily="34" charset="0"/>
              </a:rPr>
              <a:t>.</a:t>
            </a:r>
          </a:p>
          <a:p>
            <a:endParaRPr lang="en-US" sz="1100" i="1" dirty="0" smtClean="0">
              <a:latin typeface="Verdana" pitchFamily="34" charset="0"/>
            </a:endParaRPr>
          </a:p>
          <a:p>
            <a:r>
              <a:rPr lang="en-US" sz="1100" dirty="0" smtClean="0">
                <a:latin typeface="Verdana" pitchFamily="34" charset="0"/>
              </a:rPr>
              <a:t>“10–9–8–7–6–5–4–3–2–1–ZERO, we have liftoff!”</a:t>
            </a:r>
          </a:p>
          <a:p>
            <a:r>
              <a:rPr lang="en-US" sz="1100" dirty="0" smtClean="0">
                <a:latin typeface="Verdana" pitchFamily="34" charset="0"/>
              </a:rPr>
              <a:t>shouted the controller. With a terrific roar the rocket</a:t>
            </a:r>
          </a:p>
          <a:p>
            <a:r>
              <a:rPr lang="en-US" sz="1100" dirty="0" smtClean="0">
                <a:latin typeface="Verdana" pitchFamily="34" charset="0"/>
              </a:rPr>
              <a:t>blasted off from the launch pad.</a:t>
            </a:r>
          </a:p>
          <a:p>
            <a:endParaRPr lang="en-US" sz="1100" dirty="0" smtClean="0">
              <a:latin typeface="Verdana" pitchFamily="34" charset="0"/>
            </a:endParaRPr>
          </a:p>
          <a:p>
            <a:r>
              <a:rPr lang="en-US" sz="1100" dirty="0" smtClean="0">
                <a:latin typeface="Verdana" pitchFamily="34" charset="0"/>
              </a:rPr>
              <a:t>The rocket hurled Apollo into space. The first two</a:t>
            </a:r>
          </a:p>
          <a:p>
            <a:r>
              <a:rPr lang="en-US" sz="1100" dirty="0" smtClean="0">
                <a:latin typeface="Verdana" pitchFamily="34" charset="0"/>
              </a:rPr>
              <a:t>rocket stages burned up their fuel and fell away into the</a:t>
            </a:r>
          </a:p>
          <a:p>
            <a:r>
              <a:rPr lang="en-US" sz="1100" dirty="0" smtClean="0">
                <a:latin typeface="Verdana" pitchFamily="34" charset="0"/>
              </a:rPr>
              <a:t>Atlantic Ocean. Now the astronauts were in orbit,</a:t>
            </a:r>
          </a:p>
          <a:p>
            <a:r>
              <a:rPr lang="en-US" sz="1100" dirty="0" smtClean="0">
                <a:latin typeface="Verdana" pitchFamily="34" charset="0"/>
              </a:rPr>
              <a:t>traveling around the earth.</a:t>
            </a:r>
          </a:p>
          <a:p>
            <a:endParaRPr lang="en-US" sz="1100" dirty="0" smtClean="0">
              <a:latin typeface="Verdana" pitchFamily="34" charset="0"/>
            </a:endParaRPr>
          </a:p>
          <a:p>
            <a:r>
              <a:rPr lang="en-US" sz="1100" dirty="0" smtClean="0">
                <a:latin typeface="Verdana" pitchFamily="34" charset="0"/>
              </a:rPr>
              <a:t>The spacecraft orbited the earth once. Then the astronauts fired the rocket in the third stage to send the spacecraft toward the moon. It was a strange journey. There was no day and no night because the sun shone on the spacecraft all the time.  The astronauts had to work, eat, and sleep at the times shown on their timetable.</a:t>
            </a:r>
          </a:p>
          <a:p>
            <a:endParaRPr lang="en-US" sz="1100" dirty="0" smtClean="0">
              <a:latin typeface="Verdana" pitchFamily="34" charset="0"/>
            </a:endParaRPr>
          </a:p>
          <a:p>
            <a:r>
              <a:rPr lang="en-US" sz="1100" dirty="0" smtClean="0">
                <a:latin typeface="Verdana" pitchFamily="34" charset="0"/>
              </a:rPr>
              <a:t>Their first job was to unpack the lunar </a:t>
            </a:r>
            <a:r>
              <a:rPr lang="en-US" sz="1100" dirty="0" err="1" smtClean="0">
                <a:latin typeface="Verdana" pitchFamily="34" charset="0"/>
              </a:rPr>
              <a:t>lander</a:t>
            </a:r>
            <a:r>
              <a:rPr lang="en-US" sz="1100" dirty="0" smtClean="0">
                <a:latin typeface="Verdana" pitchFamily="34" charset="0"/>
              </a:rPr>
              <a:t> and attach it to the nose of the spacecraft so that it would be ready when they arrived at the moon. They left the third stage of the rocket behind.</a:t>
            </a:r>
          </a:p>
          <a:p>
            <a:endParaRPr lang="en-US" sz="1100" dirty="0" smtClean="0">
              <a:latin typeface="Verdana" pitchFamily="34" charset="0"/>
            </a:endParaRPr>
          </a:p>
          <a:p>
            <a:r>
              <a:rPr lang="en-US" sz="1100" dirty="0" smtClean="0">
                <a:latin typeface="Verdana" pitchFamily="34" charset="0"/>
              </a:rPr>
              <a:t>Inside the cabin anything that was loose floated about because nothing has any weight in space. The astronauts had to tie themselves into the seats with a belt, or wedge themselves into corners.</a:t>
            </a:r>
          </a:p>
          <a:p>
            <a:endParaRPr lang="en-US" sz="1100" dirty="0" smtClean="0">
              <a:latin typeface="Verdana" pitchFamily="34" charset="0"/>
            </a:endParaRPr>
          </a:p>
          <a:p>
            <a:r>
              <a:rPr lang="en-US" sz="1100" dirty="0" smtClean="0">
                <a:latin typeface="Verdana" pitchFamily="34" charset="0"/>
              </a:rPr>
              <a:t>The astronauts could not eat ordinary food because the crumbs might float away and jam the controls. Instead they ate food that had been pressed into cubes. And they drank from plastic squeeze bottles.</a:t>
            </a:r>
          </a:p>
          <a:p>
            <a:endParaRPr lang="en-US" sz="1100" dirty="0" smtClean="0">
              <a:latin typeface="Verdana" pitchFamily="34" charset="0"/>
            </a:endParaRPr>
          </a:p>
          <a:p>
            <a:r>
              <a:rPr lang="en-US" sz="1100" dirty="0" smtClean="0">
                <a:latin typeface="Verdana" pitchFamily="34" charset="0"/>
              </a:rPr>
              <a:t>The cabin of Apollo was filled with air. The astronauts</a:t>
            </a:r>
          </a:p>
          <a:p>
            <a:r>
              <a:rPr lang="en-US" sz="1100" dirty="0" smtClean="0">
                <a:latin typeface="Verdana" pitchFamily="34" charset="0"/>
              </a:rPr>
              <a:t>had to take air with them because there is no air in space.</a:t>
            </a:r>
          </a:p>
          <a:p>
            <a:r>
              <a:rPr lang="en-US" sz="1100" dirty="0" smtClean="0">
                <a:latin typeface="Verdana" pitchFamily="34" charset="0"/>
              </a:rPr>
              <a:t>There is no air on the moon either, and it is much hotter</a:t>
            </a:r>
          </a:p>
          <a:p>
            <a:r>
              <a:rPr lang="en-US" sz="1100" dirty="0" smtClean="0">
                <a:latin typeface="Verdana" pitchFamily="34" charset="0"/>
              </a:rPr>
              <a:t>on the moon than anywhere on the earth.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Rectangle 3"/>
          <p:cNvSpPr/>
          <p:nvPr/>
        </p:nvSpPr>
        <p:spPr>
          <a:xfrm>
            <a:off x="304800" y="468660"/>
            <a:ext cx="4648200" cy="6694140"/>
          </a:xfrm>
          <a:prstGeom prst="rect">
            <a:avLst/>
          </a:prstGeom>
        </p:spPr>
        <p:txBody>
          <a:bodyPr wrap="square">
            <a:spAutoFit/>
          </a:bodyPr>
          <a:lstStyle/>
          <a:p>
            <a:r>
              <a:rPr lang="en-US" sz="1100" dirty="0" smtClean="0">
                <a:latin typeface="Verdana" pitchFamily="34" charset="0"/>
              </a:rPr>
              <a:t>The house was quiet. Mother and the baby were taking a nap, and Jeff was outside playing. David got out his crayons and drew a whole page of turtles, each a different color. </a:t>
            </a:r>
          </a:p>
          <a:p>
            <a:endParaRPr lang="en-US" sz="1100" dirty="0" smtClean="0">
              <a:latin typeface="Verdana" pitchFamily="34" charset="0"/>
            </a:endParaRPr>
          </a:p>
          <a:p>
            <a:r>
              <a:rPr lang="en-US" sz="1100" dirty="0" smtClean="0">
                <a:latin typeface="Verdana" pitchFamily="34" charset="0"/>
              </a:rPr>
              <a:t>The front door slammed. It was his big sister Beth, home from high school. He took his picture in to show her. She smiled. Then she took out a little package and said, “Look, David. I got these booties for the baby. Aren’t they cute?” And she ran upstairs to show Mother.</a:t>
            </a:r>
          </a:p>
          <a:p>
            <a:endParaRPr lang="en-US" sz="1100" dirty="0" smtClean="0">
              <a:latin typeface="Verdana" pitchFamily="34" charset="0"/>
            </a:endParaRPr>
          </a:p>
          <a:p>
            <a:r>
              <a:rPr lang="en-US" sz="1100" dirty="0" smtClean="0">
                <a:latin typeface="Verdana" pitchFamily="34" charset="0"/>
              </a:rPr>
              <a:t>David went outside and got his </a:t>
            </a:r>
            <a:r>
              <a:rPr lang="en-US" sz="1100" dirty="0" err="1" smtClean="0">
                <a:latin typeface="Verdana" pitchFamily="34" charset="0"/>
              </a:rPr>
              <a:t>trike</a:t>
            </a:r>
            <a:r>
              <a:rPr lang="en-US" sz="1100" dirty="0" smtClean="0">
                <a:latin typeface="Verdana" pitchFamily="34" charset="0"/>
              </a:rPr>
              <a:t>. He rode up and down the sidewalk, very slowly. His stomach hurt. Finally he went back in the house. Mother was just coming out of the kitchen. She held out her arms. “Come give me a hug, David. I’ve hardly seen you all day. What have you been doing?”</a:t>
            </a:r>
          </a:p>
          <a:p>
            <a:endParaRPr lang="en-US" sz="1100" dirty="0" smtClean="0">
              <a:latin typeface="Verdana" pitchFamily="34" charset="0"/>
            </a:endParaRPr>
          </a:p>
          <a:p>
            <a:r>
              <a:rPr lang="en-US" sz="1100" dirty="0" smtClean="0">
                <a:latin typeface="Verdana" pitchFamily="34" charset="0"/>
              </a:rPr>
              <a:t>All of a sudden his stomach felt better. He gave his mother a big hug and took her hand. “I’ll show you,” he said.</a:t>
            </a:r>
          </a:p>
          <a:p>
            <a:endParaRPr lang="en-US" sz="1100" dirty="0" smtClean="0">
              <a:latin typeface="Verdana" pitchFamily="34" charset="0"/>
            </a:endParaRPr>
          </a:p>
          <a:p>
            <a:r>
              <a:rPr lang="en-US" sz="1100" dirty="0" smtClean="0">
                <a:latin typeface="Verdana" pitchFamily="34" charset="0"/>
              </a:rPr>
              <a:t>He took her out on the porch. “Why David-you swept, and you even got the leaves that were stuck in the corners!”</a:t>
            </a:r>
          </a:p>
          <a:p>
            <a:endParaRPr lang="en-US" sz="1100" dirty="0" smtClean="0">
              <a:latin typeface="Verdana" pitchFamily="34" charset="0"/>
            </a:endParaRPr>
          </a:p>
          <a:p>
            <a:r>
              <a:rPr lang="en-US" sz="1100" dirty="0" smtClean="0">
                <a:latin typeface="Verdana" pitchFamily="34" charset="0"/>
              </a:rPr>
              <a:t>He felt a big smile pop out on his face. He hopped down all the steps on one foot. She clapped. “And you didn’t even trip.”</a:t>
            </a:r>
          </a:p>
          <a:p>
            <a:endParaRPr lang="en-US" sz="1100" dirty="0" smtClean="0">
              <a:latin typeface="Verdana" pitchFamily="34" charset="0"/>
            </a:endParaRPr>
          </a:p>
          <a:p>
            <a:r>
              <a:rPr lang="en-US" sz="1100" dirty="0" smtClean="0">
                <a:latin typeface="Verdana" pitchFamily="34" charset="0"/>
              </a:rPr>
              <a:t>He took her back in the house to see his turtle picture. She looked at each turtle carefully. “David, this is a wonderful picture. Let’s put it up on the refrigerator, so Daddy can see it when he gets home.”</a:t>
            </a:r>
          </a:p>
          <a:p>
            <a:endParaRPr lang="en-US" sz="1100" dirty="0" smtClean="0">
              <a:latin typeface="Verdana" pitchFamily="34" charset="0"/>
            </a:endParaRPr>
          </a:p>
          <a:p>
            <a:r>
              <a:rPr lang="en-US" sz="1100" dirty="0" smtClean="0">
                <a:latin typeface="Verdana" pitchFamily="34" charset="0"/>
              </a:rPr>
              <a:t>They walked together into the kitchen.</a:t>
            </a:r>
          </a:p>
          <a:p>
            <a:endParaRPr lang="en-US" sz="1100" dirty="0" smtClean="0">
              <a:latin typeface="Verdana" pitchFamily="34" charset="0"/>
            </a:endParaRPr>
          </a:p>
          <a:p>
            <a:r>
              <a:rPr lang="en-US" sz="1100" dirty="0" smtClean="0">
                <a:latin typeface="Verdana" pitchFamily="34" charset="0"/>
              </a:rPr>
              <a:t>There was that new bassinet, and the baby was making little</a:t>
            </a:r>
          </a:p>
          <a:p>
            <a:r>
              <a:rPr lang="en-US" sz="1100" dirty="0" smtClean="0">
                <a:latin typeface="Verdana" pitchFamily="34" charset="0"/>
              </a:rPr>
              <a:t>wiggling noises. David looked at his mother, but she was busy taping his picture to the refrigerator.</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p:txBody>
      </p:sp>
      <p:sp>
        <p:nvSpPr>
          <p:cNvPr id="5" name="Rectangle 4"/>
          <p:cNvSpPr/>
          <p:nvPr/>
        </p:nvSpPr>
        <p:spPr>
          <a:xfrm>
            <a:off x="5486400" y="375583"/>
            <a:ext cx="4343400" cy="6863417"/>
          </a:xfrm>
          <a:prstGeom prst="rect">
            <a:avLst/>
          </a:prstGeom>
        </p:spPr>
        <p:txBody>
          <a:bodyPr wrap="square">
            <a:spAutoFit/>
          </a:bodyPr>
          <a:lstStyle/>
          <a:p>
            <a:r>
              <a:rPr lang="en-US" sz="1100" dirty="0" smtClean="0">
                <a:latin typeface="Verdana" pitchFamily="34" charset="0"/>
              </a:rPr>
              <a:t>He reached over and touched the baby’s hand. She grabbed his finger and held on tightly. A warm, wonderful feeling filled David.  Mother walked over and put her arm around his shoulder. “I’m glad this baby has you for a big brother.”</a:t>
            </a:r>
          </a:p>
          <a:p>
            <a:endParaRPr lang="en-US" sz="1100" dirty="0" smtClean="0">
              <a:latin typeface="Verdana" pitchFamily="34" charset="0"/>
            </a:endParaRPr>
          </a:p>
          <a:p>
            <a:r>
              <a:rPr lang="en-US" sz="1100" dirty="0" smtClean="0">
                <a:latin typeface="Verdana" pitchFamily="34" charset="0"/>
              </a:rPr>
              <a:t>David smiled up at Mother. “Me too,” he said.</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3"/>
            </a:pPr>
            <a:r>
              <a:rPr lang="en-US" sz="1100" dirty="0" smtClean="0">
                <a:latin typeface="Verdana" pitchFamily="34" charset="0"/>
              </a:rPr>
              <a:t>Skim the story to find the sentence “He felt a big smile pop out on his face.” The author probably used the word pop in this sentence to make the reader think that</a:t>
            </a:r>
          </a:p>
          <a:p>
            <a:pPr marL="685800" lvl="1" indent="-228600">
              <a:buFont typeface="+mj-lt"/>
              <a:buAutoNum type="alphaUcPeriod"/>
            </a:pPr>
            <a:r>
              <a:rPr lang="en-US" sz="1100" dirty="0" smtClean="0">
                <a:latin typeface="Verdana" pitchFamily="34" charset="0"/>
              </a:rPr>
              <a:t>David made a sharp noise when he smiled.</a:t>
            </a:r>
          </a:p>
          <a:p>
            <a:pPr marL="685800" lvl="1" indent="-228600">
              <a:buFont typeface="+mj-lt"/>
              <a:buAutoNum type="alphaUcPeriod"/>
            </a:pPr>
            <a:r>
              <a:rPr lang="en-US" sz="1100" dirty="0" smtClean="0">
                <a:latin typeface="Verdana" pitchFamily="34" charset="0"/>
              </a:rPr>
              <a:t>David’s smile appeared quickly.</a:t>
            </a:r>
          </a:p>
          <a:p>
            <a:pPr marL="685800" lvl="1" indent="-228600">
              <a:buFont typeface="+mj-lt"/>
              <a:buAutoNum type="alphaUcPeriod"/>
            </a:pPr>
            <a:r>
              <a:rPr lang="en-US" sz="1100" dirty="0" smtClean="0">
                <a:latin typeface="Verdana" pitchFamily="34" charset="0"/>
              </a:rPr>
              <a:t>David smiled because he was surprised.</a:t>
            </a:r>
          </a:p>
          <a:p>
            <a:pPr marL="685800" lvl="1" indent="-228600">
              <a:buFont typeface="+mj-lt"/>
              <a:buAutoNum type="alphaUcPeriod"/>
            </a:pPr>
            <a:r>
              <a:rPr lang="en-US" sz="1100" dirty="0" smtClean="0">
                <a:latin typeface="Verdana" pitchFamily="34" charset="0"/>
              </a:rPr>
              <a:t>David did not smile very often.</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4"/>
            </a:pPr>
            <a:r>
              <a:rPr lang="en-US" sz="1100" dirty="0" smtClean="0">
                <a:latin typeface="Verdana" pitchFamily="34" charset="0"/>
              </a:rPr>
              <a:t>Which statement does NOT help prove that David is a mature and independent boy?</a:t>
            </a:r>
          </a:p>
          <a:p>
            <a:pPr marL="685800" lvl="1" indent="-228600">
              <a:buFont typeface="+mj-lt"/>
              <a:buAutoNum type="alphaUcPeriod"/>
            </a:pPr>
            <a:r>
              <a:rPr lang="en-US" sz="1100" dirty="0" smtClean="0">
                <a:latin typeface="Verdana" pitchFamily="34" charset="0"/>
              </a:rPr>
              <a:t>He does chores by himself.</a:t>
            </a:r>
          </a:p>
          <a:p>
            <a:pPr marL="685800" lvl="1" indent="-228600">
              <a:buFont typeface="+mj-lt"/>
              <a:buAutoNum type="alphaUcPeriod"/>
            </a:pPr>
            <a:r>
              <a:rPr lang="en-US" sz="1100" dirty="0" smtClean="0">
                <a:latin typeface="Verdana" pitchFamily="34" charset="0"/>
              </a:rPr>
              <a:t>He has a baby sister.</a:t>
            </a:r>
          </a:p>
          <a:p>
            <a:pPr marL="685800" lvl="1" indent="-228600">
              <a:buFont typeface="+mj-lt"/>
              <a:buAutoNum type="alphaUcPeriod"/>
            </a:pPr>
            <a:r>
              <a:rPr lang="en-US" sz="1100" dirty="0" smtClean="0">
                <a:latin typeface="Verdana" pitchFamily="34" charset="0"/>
              </a:rPr>
              <a:t>His older sister doesn’t have to take care of him.</a:t>
            </a:r>
          </a:p>
          <a:p>
            <a:pPr marL="685800" lvl="1" indent="-228600">
              <a:buFont typeface="+mj-lt"/>
              <a:buAutoNum type="alphaUcPeriod"/>
            </a:pPr>
            <a:r>
              <a:rPr lang="en-US" sz="1100" dirty="0" smtClean="0">
                <a:latin typeface="Verdana" pitchFamily="34" charset="0"/>
              </a:rPr>
              <a:t>His mother naps while he plays.</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5"/>
            </a:pPr>
            <a:r>
              <a:rPr lang="en-US" sz="1100" dirty="0" smtClean="0">
                <a:latin typeface="Verdana" pitchFamily="34" charset="0"/>
              </a:rPr>
              <a:t>Which sentence from the story is an opinion?</a:t>
            </a:r>
          </a:p>
          <a:p>
            <a:pPr marL="685800" lvl="1" indent="-228600">
              <a:buFont typeface="+mj-lt"/>
              <a:buAutoNum type="alphaUcPeriod"/>
            </a:pPr>
            <a:r>
              <a:rPr lang="en-US" sz="1100" dirty="0" smtClean="0">
                <a:latin typeface="Verdana" pitchFamily="34" charset="0"/>
              </a:rPr>
              <a:t>David had a new baby sister.</a:t>
            </a:r>
          </a:p>
          <a:p>
            <a:pPr marL="685800" lvl="1" indent="-228600">
              <a:buFont typeface="+mj-lt"/>
              <a:buAutoNum type="alphaUcPeriod"/>
            </a:pPr>
            <a:r>
              <a:rPr lang="en-US" sz="1100" dirty="0" smtClean="0">
                <a:latin typeface="Verdana" pitchFamily="34" charset="0"/>
              </a:rPr>
              <a:t>She lay in a bassinet in the kitchen.</a:t>
            </a:r>
          </a:p>
          <a:p>
            <a:pPr marL="685800" lvl="1" indent="-228600">
              <a:buFont typeface="+mj-lt"/>
              <a:buAutoNum type="alphaUcPeriod"/>
            </a:pPr>
            <a:r>
              <a:rPr lang="en-US" sz="1100" dirty="0" smtClean="0">
                <a:latin typeface="Verdana" pitchFamily="34" charset="0"/>
              </a:rPr>
              <a:t>Everyone thought she was wonderful.</a:t>
            </a:r>
          </a:p>
          <a:p>
            <a:pPr marL="685800" lvl="1" indent="-228600">
              <a:buFont typeface="+mj-lt"/>
              <a:buAutoNum type="alphaUcPeriod"/>
            </a:pPr>
            <a:r>
              <a:rPr lang="en-US" sz="1100" dirty="0" smtClean="0">
                <a:latin typeface="Verdana" pitchFamily="34" charset="0"/>
              </a:rPr>
              <a:t>Slowly David walked outside.</a:t>
            </a:r>
          </a:p>
          <a:p>
            <a:endParaRPr lang="en-US" sz="1100" dirty="0" smtClean="0">
              <a:latin typeface="Verdana" pitchFamily="34" charset="0"/>
            </a:endParaRPr>
          </a:p>
          <a:p>
            <a:endParaRPr lang="en-US" sz="1100" b="1" dirty="0" smtClean="0">
              <a:latin typeface="Verdana" pitchFamily="34" charset="0"/>
            </a:endParaRPr>
          </a:p>
          <a:p>
            <a:pPr marL="228600" indent="-228600">
              <a:buFont typeface="+mj-lt"/>
              <a:buAutoNum type="arabicPeriod" startAt="6"/>
            </a:pPr>
            <a:r>
              <a:rPr lang="en-US" sz="1100" dirty="0" smtClean="0">
                <a:latin typeface="Verdana" pitchFamily="34" charset="0"/>
              </a:rPr>
              <a:t>What MOST LIKELY caused David’s stomach to hurt?</a:t>
            </a:r>
          </a:p>
          <a:p>
            <a:pPr marL="685800" lvl="1" indent="-228600">
              <a:buFont typeface="+mj-lt"/>
              <a:buAutoNum type="alphaUcPeriod"/>
            </a:pPr>
            <a:r>
              <a:rPr lang="en-US" sz="1100" dirty="0" smtClean="0">
                <a:latin typeface="Verdana" pitchFamily="34" charset="0"/>
              </a:rPr>
              <a:t>He ate his lunch too quickly.</a:t>
            </a:r>
          </a:p>
          <a:p>
            <a:pPr marL="685800" lvl="1" indent="-228600">
              <a:buFont typeface="+mj-lt"/>
              <a:buAutoNum type="alphaUcPeriod"/>
            </a:pPr>
            <a:r>
              <a:rPr lang="en-US" sz="1100" dirty="0" smtClean="0">
                <a:latin typeface="Verdana" pitchFamily="34" charset="0"/>
              </a:rPr>
              <a:t>He rode his bike too fast.</a:t>
            </a:r>
          </a:p>
          <a:p>
            <a:pPr marL="685800" lvl="1" indent="-228600">
              <a:buFont typeface="+mj-lt"/>
              <a:buAutoNum type="alphaUcPeriod"/>
            </a:pPr>
            <a:r>
              <a:rPr lang="en-US" sz="1100" dirty="0" smtClean="0">
                <a:latin typeface="Verdana" pitchFamily="34" charset="0"/>
              </a:rPr>
              <a:t>He was upset about not being noticed.</a:t>
            </a:r>
          </a:p>
          <a:p>
            <a:pPr marL="685800" lvl="1" indent="-228600">
              <a:buFont typeface="+mj-lt"/>
              <a:buAutoNum type="alphaUcPeriod"/>
            </a:pPr>
            <a:r>
              <a:rPr lang="en-US" sz="1100" dirty="0" smtClean="0">
                <a:latin typeface="Verdana" pitchFamily="34" charset="0"/>
              </a:rPr>
              <a:t>He was worried that the baby would not like him.</a:t>
            </a:r>
            <a:endParaRPr lang="en-US" sz="11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3332</Words>
  <Application>Microsoft Office PowerPoint</Application>
  <PresentationFormat>Custom</PresentationFormat>
  <Paragraphs>324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104</cp:revision>
  <dcterms:created xsi:type="dcterms:W3CDTF">2010-03-15T16:13:22Z</dcterms:created>
  <dcterms:modified xsi:type="dcterms:W3CDTF">2012-01-25T02:34:16Z</dcterms:modified>
</cp:coreProperties>
</file>