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75" d="100"/>
          <a:sy n="75" d="100"/>
        </p:scale>
        <p:origin x="-498"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553200" y="228600"/>
            <a:ext cx="3124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4" name="Rectangle 3"/>
          <p:cNvSpPr>
            <a:spLocks noChangeArrowheads="1"/>
          </p:cNvSpPr>
          <p:nvPr/>
        </p:nvSpPr>
        <p:spPr bwMode="auto">
          <a:xfrm>
            <a:off x="5486400" y="1752600"/>
            <a:ext cx="4267200" cy="39472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4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3-2</a:t>
            </a:r>
            <a:endParaRPr kumimoji="0" lang="en-US" sz="14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lvl="0" algn="ctr" eaLnBrk="0" hangingPunct="0"/>
            <a:r>
              <a:rPr lang="en-US" sz="1050" dirty="0" smtClean="0">
                <a:latin typeface="Verdana" pitchFamily="34" charset="0"/>
                <a:ea typeface="Calibri" pitchFamily="34" charset="0"/>
                <a:cs typeface="Times New Roman" pitchFamily="18" charset="0"/>
              </a:rPr>
              <a:t>Specified State Standards Listed Under:</a:t>
            </a:r>
          </a:p>
          <a:p>
            <a:pPr lvl="0" algn="ctr" eaLnBrk="0" hangingPunct="0"/>
            <a:r>
              <a:rPr lang="en-US" sz="1800" b="1" u="sng" dirty="0" smtClean="0">
                <a:latin typeface="Verdana" pitchFamily="34" charset="0"/>
                <a:ea typeface="Calibri" pitchFamily="34" charset="0"/>
                <a:cs typeface="Times New Roman" pitchFamily="18" charset="0"/>
              </a:rPr>
              <a:t>Develop an Interpretation </a:t>
            </a:r>
          </a:p>
          <a:p>
            <a:pPr lvl="0" algn="ctr" eaLnBrk="0" hangingPunct="0"/>
            <a:r>
              <a:rPr lang="en-US" sz="1200" dirty="0" smtClean="0">
                <a:latin typeface="Verdana" pitchFamily="34" charset="0"/>
                <a:ea typeface="Calibri" pitchFamily="34" charset="0"/>
                <a:cs typeface="Times New Roman" pitchFamily="18" charset="0"/>
              </a:rPr>
              <a:t>(Includes Informational and Literary Text)</a:t>
            </a:r>
            <a:endParaRPr lang="en-US" sz="1200" dirty="0" smtClean="0">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p:txBody>
      </p:sp>
      <p:sp>
        <p:nvSpPr>
          <p:cNvPr id="5"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6149" name="Text Box 5"/>
          <p:cNvSpPr txBox="1">
            <a:spLocks noChangeArrowheads="1"/>
          </p:cNvSpPr>
          <p:nvPr/>
        </p:nvSpPr>
        <p:spPr bwMode="auto">
          <a:xfrm>
            <a:off x="5181600" y="3124200"/>
            <a:ext cx="4724400" cy="214313"/>
          </a:xfrm>
          <a:prstGeom prst="rect">
            <a:avLst/>
          </a:prstGeom>
          <a:noFill/>
          <a:ln w="9525">
            <a:noFill/>
            <a:miter lim="800000"/>
            <a:headEnd/>
            <a:tailEnd/>
          </a:ln>
          <a:effectLst/>
        </p:spPr>
        <p:txBody>
          <a:bodyPr>
            <a:spAutoFit/>
          </a:bodyPr>
          <a:lstStyle/>
          <a:p>
            <a:pPr algn="ctr">
              <a:spcBef>
                <a:spcPct val="50000"/>
              </a:spcBef>
            </a:pPr>
            <a:r>
              <a:rPr lang="en-US" sz="800">
                <a:solidFill>
                  <a:schemeClr val="bg2"/>
                </a:solidFill>
                <a:latin typeface="Verdana" pitchFamily="34" charset="0"/>
              </a:rPr>
              <a:t>Blank</a:t>
            </a:r>
          </a:p>
        </p:txBody>
      </p:sp>
      <p:sp>
        <p:nvSpPr>
          <p:cNvPr id="7" name="TextBox 6"/>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8" name="Text Box 2"/>
          <p:cNvSpPr txBox="1">
            <a:spLocks noChangeArrowheads="1"/>
          </p:cNvSpPr>
          <p:nvPr/>
        </p:nvSpPr>
        <p:spPr bwMode="auto">
          <a:xfrm>
            <a:off x="609600" y="533400"/>
            <a:ext cx="32766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9" name="Rectangle 8"/>
          <p:cNvSpPr/>
          <p:nvPr/>
        </p:nvSpPr>
        <p:spPr>
          <a:xfrm>
            <a:off x="304800" y="1778198"/>
            <a:ext cx="4495800" cy="5232202"/>
          </a:xfrm>
          <a:prstGeom prst="rect">
            <a:avLst/>
          </a:prstGeom>
        </p:spPr>
        <p:txBody>
          <a:bodyPr wrap="square">
            <a:spAutoFit/>
          </a:bodyPr>
          <a:lstStyle/>
          <a:p>
            <a:pPr lvl="0" algn="ctr"/>
            <a:r>
              <a:rPr lang="en-US" sz="28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lang="en-US" sz="2800" b="1" dirty="0" smtClean="0">
              <a:effectLst>
                <a:outerShdw blurRad="38100" dist="38100" dir="2700000" algn="tl">
                  <a:srgbClr val="000000">
                    <a:alpha val="43137"/>
                  </a:srgbClr>
                </a:outerShdw>
              </a:effectLst>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200" u="sng" dirty="0" smtClean="0">
                <a:latin typeface="Verdana" pitchFamily="34" charset="0"/>
                <a:ea typeface="Calibri" pitchFamily="34" charset="0"/>
                <a:cs typeface="Times New Roman" pitchFamily="18" charset="0"/>
              </a:rPr>
              <a:t>Oregon State Released Practice Tests</a:t>
            </a:r>
            <a:endParaRPr lang="en-US" sz="1200" u="sng"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eaLnBrk="0" hangingPunct="0"/>
            <a:endParaRPr lang="en-US" sz="1200" dirty="0" smtClean="0">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r>
              <a:rPr lang="en-US" sz="1100" b="1" u="sng" dirty="0" smtClean="0">
                <a:latin typeface="Verdana" pitchFamily="34" charset="0"/>
                <a:ea typeface="Calibri" pitchFamily="34" charset="0"/>
                <a:cs typeface="Times New Roman" pitchFamily="18" charset="0"/>
              </a:rPr>
              <a:t>Develop an Interpretation </a:t>
            </a:r>
          </a:p>
          <a:p>
            <a:pPr lvl="0" eaLnBrk="0" hangingPunct="0"/>
            <a:r>
              <a:rPr lang="en-US" sz="900" dirty="0" smtClean="0">
                <a:latin typeface="Verdana" pitchFamily="34" charset="0"/>
                <a:ea typeface="Calibri" pitchFamily="34" charset="0"/>
                <a:cs typeface="Times New Roman" pitchFamily="18" charset="0"/>
              </a:rPr>
              <a:t>(Includes Informational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EL.03.RE.30</a:t>
            </a:r>
            <a:r>
              <a:rPr lang="en-US" sz="900" i="1" dirty="0" smtClean="0">
                <a:latin typeface="Verdana" pitchFamily="34" charset="0"/>
                <a:ea typeface="Calibri" pitchFamily="34" charset="0"/>
                <a:cs typeface="Arial,Italic"/>
              </a:rPr>
              <a:t> Distinguish cause-and-effect and fact and opinion.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EL.03.LI.07</a:t>
            </a:r>
            <a:r>
              <a:rPr lang="en-US" sz="900" i="1" dirty="0" smtClean="0">
                <a:latin typeface="Verdana" pitchFamily="34" charset="0"/>
                <a:ea typeface="Calibri" pitchFamily="34" charset="0"/>
                <a:cs typeface="Arial,Italic"/>
              </a:rPr>
              <a:t> Determine what characters are like by what they say or do and by how the author of illustrator portrays them.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EL.03.LI.10</a:t>
            </a:r>
            <a:r>
              <a:rPr lang="en-US" sz="900" i="1" dirty="0" smtClean="0">
                <a:latin typeface="Verdana" pitchFamily="34" charset="0"/>
                <a:ea typeface="Calibri" pitchFamily="34" charset="0"/>
                <a:cs typeface="Arial,Italic"/>
              </a:rPr>
              <a:t> Recognize cause-and-effect relationships in literary text.</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EL.03.LI.08</a:t>
            </a:r>
            <a:r>
              <a:rPr lang="en-US" sz="900" i="1" dirty="0" smtClean="0">
                <a:latin typeface="Verdana" pitchFamily="34" charset="0"/>
                <a:ea typeface="Calibri" pitchFamily="34" charset="0"/>
                <a:cs typeface="Arial,Italic"/>
              </a:rPr>
              <a:t> Predict probable future outcomes or actions.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EL.03.LI.09</a:t>
            </a:r>
            <a:r>
              <a:rPr lang="en-US" sz="900" i="1" dirty="0" smtClean="0">
                <a:latin typeface="Verdana" pitchFamily="34" charset="0"/>
                <a:ea typeface="Calibri" pitchFamily="34" charset="0"/>
                <a:cs typeface="Arial,Italic"/>
              </a:rPr>
              <a:t> Determine and discuss the underlying theme or author's message in literary text.</a:t>
            </a:r>
          </a:p>
          <a:p>
            <a:pPr lvl="0" eaLnBrk="0" hangingPunct="0"/>
            <a:endParaRPr lang="en-US" sz="900" i="1" dirty="0" smtClean="0">
              <a:latin typeface="Verdana" pitchFamily="34" charset="0"/>
              <a:ea typeface="Calibri" pitchFamily="34" charset="0"/>
              <a:cs typeface="Arial,Italic"/>
            </a:endParaRPr>
          </a:p>
          <a:p>
            <a:pPr eaLnBrk="0" hangingPunct="0"/>
            <a:r>
              <a:rPr lang="en-US" sz="900" dirty="0" smtClean="0">
                <a:latin typeface="Verdana" pitchFamily="34" charset="0"/>
                <a:ea typeface="Calibri" pitchFamily="34" charset="0"/>
                <a:cs typeface="Arial,Italic"/>
              </a:rPr>
              <a:t>Note:  Although these standards are NOT Power Standards they are strongly assessed on OAKS in literary text:  </a:t>
            </a:r>
          </a:p>
          <a:p>
            <a:pPr lvl="0" eaLnBrk="0" hangingPunct="0"/>
            <a:endParaRPr lang="en-US" sz="1000" dirty="0" smtClean="0">
              <a:latin typeface="Verdana" pitchFamily="34" charset="0"/>
            </a:endParaRPr>
          </a:p>
        </p:txBody>
      </p:sp>
      <p:sp>
        <p:nvSpPr>
          <p:cNvPr id="10" name="Rectangle 9"/>
          <p:cNvSpPr/>
          <p:nvPr/>
        </p:nvSpPr>
        <p:spPr bwMode="auto">
          <a:xfrm>
            <a:off x="228600" y="5740598"/>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486400" y="304800"/>
            <a:ext cx="4267200" cy="6524863"/>
          </a:xfrm>
          <a:prstGeom prst="rect">
            <a:avLst/>
          </a:prstGeom>
        </p:spPr>
        <p:txBody>
          <a:bodyPr wrap="square">
            <a:spAutoFit/>
          </a:bodyPr>
          <a:lstStyle/>
          <a:p>
            <a:r>
              <a:rPr lang="en-US" sz="1100" b="1" i="1" u="sng" dirty="0" smtClean="0">
                <a:latin typeface="Verdana" pitchFamily="34" charset="0"/>
              </a:rPr>
              <a:t>ALL ABOUT GLOWWORMS</a:t>
            </a:r>
          </a:p>
          <a:p>
            <a:r>
              <a:rPr lang="en-US" sz="1100" i="1" dirty="0" smtClean="0">
                <a:latin typeface="Verdana" pitchFamily="34" charset="0"/>
              </a:rPr>
              <a:t>Read the beginning of ALL ABOUT GLOWWORMS by Gerry Sherman to find out where they live.</a:t>
            </a:r>
          </a:p>
          <a:p>
            <a:endParaRPr lang="en-US" sz="1100" i="1" dirty="0" smtClean="0">
              <a:latin typeface="Verdana" pitchFamily="34" charset="0"/>
            </a:endParaRPr>
          </a:p>
          <a:p>
            <a:r>
              <a:rPr lang="en-US" sz="1100" i="1" dirty="0" smtClean="0">
                <a:latin typeface="Verdana" pitchFamily="34" charset="0"/>
              </a:rPr>
              <a:t>EVERYONE KNOWS THAT WORMS </a:t>
            </a:r>
            <a:r>
              <a:rPr lang="en-US" sz="1100" dirty="0" smtClean="0">
                <a:latin typeface="Verdana" pitchFamily="34" charset="0"/>
              </a:rPr>
              <a:t>wiggle and squirm and live underground. But did you know that there are worms that glow? These are called glowworms. They are found only in the </a:t>
            </a:r>
            <a:r>
              <a:rPr lang="en-US" sz="1100" dirty="0" err="1" smtClean="0">
                <a:latin typeface="Verdana" pitchFamily="34" charset="0"/>
              </a:rPr>
              <a:t>Waitomo</a:t>
            </a:r>
            <a:r>
              <a:rPr lang="en-US" sz="1100" dirty="0" smtClean="0">
                <a:latin typeface="Verdana" pitchFamily="34" charset="0"/>
              </a:rPr>
              <a:t> Caves of New Zealand.</a:t>
            </a:r>
          </a:p>
          <a:p>
            <a:endParaRPr lang="en-US" sz="1100" dirty="0" smtClean="0">
              <a:latin typeface="Verdana" pitchFamily="34" charset="0"/>
            </a:endParaRPr>
          </a:p>
          <a:p>
            <a:r>
              <a:rPr lang="en-US" sz="1100" dirty="0" smtClean="0">
                <a:latin typeface="Verdana" pitchFamily="34" charset="0"/>
              </a:rPr>
              <a:t>Imagine yourself on a visitor’s tour of these caves. You have to ride in a boat because a river runs through the middle of the caves.  Better put a sweater on because it’s chilly inside. And don’t forget to take off your sunglasses: it’s also dark.</a:t>
            </a:r>
          </a:p>
          <a:p>
            <a:endParaRPr lang="en-US" sz="1100" dirty="0" smtClean="0">
              <a:latin typeface="Verdana" pitchFamily="34" charset="0"/>
            </a:endParaRPr>
          </a:p>
          <a:p>
            <a:r>
              <a:rPr lang="en-US" sz="1100" dirty="0" smtClean="0">
                <a:latin typeface="Verdana" pitchFamily="34" charset="0"/>
              </a:rPr>
              <a:t>Now where would you look for the worms? In the dirt? But there isn’t anything but rock and water. On the walls? Close, keep guessing.  Give up? Why, they are right over your head on the ceiling.</a:t>
            </a:r>
          </a:p>
          <a:p>
            <a:endParaRPr lang="en-US" sz="1100" dirty="0" smtClean="0">
              <a:latin typeface="Verdana" pitchFamily="34" charset="0"/>
            </a:endParaRPr>
          </a:p>
          <a:p>
            <a:r>
              <a:rPr lang="en-US" sz="1100" dirty="0" smtClean="0">
                <a:latin typeface="Verdana" pitchFamily="34" charset="0"/>
              </a:rPr>
              <a:t>That’s right—the glowworms make their home on the</a:t>
            </a:r>
          </a:p>
          <a:p>
            <a:r>
              <a:rPr lang="en-US" sz="1100" dirty="0" smtClean="0">
                <a:latin typeface="Verdana" pitchFamily="34" charset="0"/>
              </a:rPr>
              <a:t>cave’s ceiling. There are so many of them that they sparkle like thousands of stars in the night sky.</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a:pPr>
            <a:r>
              <a:rPr lang="en-US" sz="1100" dirty="0" smtClean="0">
                <a:latin typeface="Verdana" pitchFamily="34" charset="0"/>
              </a:rPr>
              <a:t>How can you see the worms in the caves?</a:t>
            </a:r>
          </a:p>
          <a:p>
            <a:pPr marL="685800" lvl="1" indent="-228600">
              <a:buFont typeface="+mj-lt"/>
              <a:buAutoNum type="alphaUcPeriod"/>
            </a:pPr>
            <a:r>
              <a:rPr lang="en-US" sz="1100" dirty="0" smtClean="0">
                <a:latin typeface="Verdana" pitchFamily="34" charset="0"/>
              </a:rPr>
              <a:t>Visit the caves early in the morning.</a:t>
            </a:r>
          </a:p>
          <a:p>
            <a:pPr marL="685800" lvl="1" indent="-228600">
              <a:buFont typeface="+mj-lt"/>
              <a:buAutoNum type="alphaUcPeriod"/>
            </a:pPr>
            <a:r>
              <a:rPr lang="en-US" sz="1100" dirty="0" smtClean="0">
                <a:latin typeface="Verdana" pitchFamily="34" charset="0"/>
              </a:rPr>
              <a:t>Use the guide’s flashlight.</a:t>
            </a:r>
          </a:p>
          <a:p>
            <a:pPr marL="685800" lvl="1" indent="-228600">
              <a:buFont typeface="+mj-lt"/>
              <a:buAutoNum type="alphaUcPeriod"/>
            </a:pPr>
            <a:r>
              <a:rPr lang="en-US" sz="1100" dirty="0" smtClean="0">
                <a:latin typeface="Verdana" pitchFamily="34" charset="0"/>
              </a:rPr>
              <a:t>The worms give off light.</a:t>
            </a:r>
          </a:p>
          <a:p>
            <a:pPr marL="685800" lvl="1" indent="-228600">
              <a:buFont typeface="+mj-lt"/>
              <a:buAutoNum type="alphaUcPeriod"/>
            </a:pPr>
            <a:r>
              <a:rPr lang="en-US" sz="1100" dirty="0" smtClean="0">
                <a:latin typeface="Verdana" pitchFamily="34" charset="0"/>
              </a:rPr>
              <a:t>The worms are everywhere.</a:t>
            </a: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2"/>
            </a:pPr>
            <a:r>
              <a:rPr lang="en-US" sz="1100" dirty="0" smtClean="0">
                <a:latin typeface="Verdana" pitchFamily="34" charset="0"/>
              </a:rPr>
              <a:t>Think of the title and what you have read. The rest of this article probably tells</a:t>
            </a:r>
          </a:p>
          <a:p>
            <a:pPr marL="685800" lvl="1" indent="-228600">
              <a:buFont typeface="+mj-lt"/>
              <a:buAutoNum type="alphaUcPeriod"/>
            </a:pPr>
            <a:r>
              <a:rPr lang="en-US" sz="1100" dirty="0" smtClean="0">
                <a:latin typeface="Verdana" pitchFamily="34" charset="0"/>
              </a:rPr>
              <a:t>an exciting adventure in the caves.</a:t>
            </a:r>
          </a:p>
          <a:p>
            <a:pPr marL="685800" lvl="1" indent="-228600">
              <a:buFont typeface="+mj-lt"/>
              <a:buAutoNum type="alphaUcPeriod"/>
            </a:pPr>
            <a:r>
              <a:rPr lang="en-US" sz="1100" dirty="0" smtClean="0">
                <a:latin typeface="Verdana" pitchFamily="34" charset="0"/>
              </a:rPr>
              <a:t>more information about the glowworms.</a:t>
            </a:r>
          </a:p>
          <a:p>
            <a:pPr marL="685800" lvl="1" indent="-228600">
              <a:buFont typeface="+mj-lt"/>
              <a:buAutoNum type="alphaUcPeriod"/>
            </a:pPr>
            <a:r>
              <a:rPr lang="en-US" sz="1100" dirty="0" smtClean="0">
                <a:latin typeface="Verdana" pitchFamily="34" charset="0"/>
              </a:rPr>
              <a:t>more information about stars in the night sky.</a:t>
            </a:r>
          </a:p>
          <a:p>
            <a:pPr marL="685800" lvl="1" indent="-228600">
              <a:buFont typeface="+mj-lt"/>
              <a:buAutoNum type="alphaUcPeriod"/>
            </a:pPr>
            <a:r>
              <a:rPr lang="en-US" sz="1100" dirty="0" smtClean="0">
                <a:latin typeface="Verdana" pitchFamily="34" charset="0"/>
              </a:rPr>
              <a:t>how to paddle a boat.</a:t>
            </a:r>
          </a:p>
        </p:txBody>
      </p:sp>
      <p:sp>
        <p:nvSpPr>
          <p:cNvPr id="5" name="Rectangle 4"/>
          <p:cNvSpPr/>
          <p:nvPr/>
        </p:nvSpPr>
        <p:spPr>
          <a:xfrm>
            <a:off x="304800" y="381000"/>
            <a:ext cx="5029200" cy="2800767"/>
          </a:xfrm>
          <a:prstGeom prst="rect">
            <a:avLst/>
          </a:prstGeom>
        </p:spPr>
        <p:txBody>
          <a:bodyPr>
            <a:spAutoFit/>
          </a:bodyPr>
          <a:lstStyle/>
          <a:p>
            <a:r>
              <a:rPr lang="en-US" sz="1100" dirty="0" smtClean="0">
                <a:latin typeface="Verdana" pitchFamily="34" charset="0"/>
              </a:rPr>
              <a:t>Miguel laughed and said, “About what to bring in for our orange Monday.”</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9"/>
            </a:pPr>
            <a:r>
              <a:rPr lang="en-US" sz="1100" dirty="0" smtClean="0">
                <a:latin typeface="Verdana" pitchFamily="34" charset="0"/>
              </a:rPr>
              <a:t>Why did Miss </a:t>
            </a:r>
            <a:r>
              <a:rPr lang="en-US" sz="1100" dirty="0" err="1" smtClean="0">
                <a:latin typeface="Verdana" pitchFamily="34" charset="0"/>
              </a:rPr>
              <a:t>Loloma</a:t>
            </a:r>
            <a:r>
              <a:rPr lang="en-US" sz="1100" dirty="0" smtClean="0">
                <a:latin typeface="Verdana" pitchFamily="34" charset="0"/>
              </a:rPr>
              <a:t> think it was a “blue” Monday?</a:t>
            </a:r>
          </a:p>
          <a:p>
            <a:pPr marL="685800" lvl="1" indent="-228600">
              <a:buFont typeface="+mj-lt"/>
              <a:buAutoNum type="alphaUcPeriod"/>
            </a:pPr>
            <a:r>
              <a:rPr lang="en-US" sz="1100" dirty="0" smtClean="0">
                <a:latin typeface="Verdana" pitchFamily="34" charset="0"/>
              </a:rPr>
              <a:t>It was dark and gloomy outside.</a:t>
            </a:r>
          </a:p>
          <a:p>
            <a:pPr marL="685800" lvl="1" indent="-228600">
              <a:buFont typeface="+mj-lt"/>
              <a:buAutoNum type="alphaUcPeriod"/>
            </a:pPr>
            <a:r>
              <a:rPr lang="en-US" sz="1100" dirty="0" smtClean="0">
                <a:latin typeface="Verdana" pitchFamily="34" charset="0"/>
              </a:rPr>
              <a:t>She was very sad.</a:t>
            </a:r>
          </a:p>
          <a:p>
            <a:pPr marL="685800" lvl="1" indent="-228600">
              <a:buFont typeface="+mj-lt"/>
              <a:buAutoNum type="alphaUcPeriod"/>
            </a:pPr>
            <a:r>
              <a:rPr lang="en-US" sz="1100" dirty="0" smtClean="0">
                <a:latin typeface="Verdana" pitchFamily="34" charset="0"/>
              </a:rPr>
              <a:t>The color blue reminded her of blue sky.</a:t>
            </a:r>
          </a:p>
          <a:p>
            <a:pPr marL="685800" lvl="1" indent="-228600">
              <a:buFont typeface="+mj-lt"/>
              <a:buAutoNum type="alphaUcPeriod"/>
            </a:pPr>
            <a:r>
              <a:rPr lang="en-US" sz="1100" dirty="0" smtClean="0">
                <a:latin typeface="Verdana" pitchFamily="34" charset="0"/>
              </a:rPr>
              <a:t>She wanted to sing cheerful songs.</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10"/>
            </a:pPr>
            <a:r>
              <a:rPr lang="en-US" sz="1100" dirty="0" smtClean="0">
                <a:latin typeface="Verdana" pitchFamily="34" charset="0"/>
              </a:rPr>
              <a:t>What kind of person is Rita?</a:t>
            </a:r>
          </a:p>
          <a:p>
            <a:pPr marL="685800" lvl="1" indent="-228600">
              <a:buAutoNum type="alphaUcPeriod"/>
            </a:pPr>
            <a:r>
              <a:rPr lang="en-US" sz="1100" dirty="0" smtClean="0">
                <a:latin typeface="Verdana" pitchFamily="34" charset="0"/>
              </a:rPr>
              <a:t>sad </a:t>
            </a:r>
          </a:p>
          <a:p>
            <a:pPr marL="685800" lvl="1" indent="-228600">
              <a:buAutoNum type="alphaUcPeriod"/>
            </a:pPr>
            <a:r>
              <a:rPr lang="en-US" sz="1100" dirty="0" smtClean="0">
                <a:latin typeface="Verdana" pitchFamily="34" charset="0"/>
              </a:rPr>
              <a:t>foolish </a:t>
            </a:r>
          </a:p>
          <a:p>
            <a:pPr marL="685800" lvl="1" indent="-228600">
              <a:buAutoNum type="alphaUcPeriod"/>
            </a:pPr>
            <a:r>
              <a:rPr lang="en-US" sz="1100" dirty="0" smtClean="0">
                <a:latin typeface="Verdana" pitchFamily="34" charset="0"/>
              </a:rPr>
              <a:t>shy </a:t>
            </a:r>
          </a:p>
          <a:p>
            <a:pPr marL="685800" lvl="1" indent="-228600">
              <a:buAutoNum type="alphaUcPeriod"/>
            </a:pPr>
            <a:r>
              <a:rPr lang="en-US" sz="1100" dirty="0" smtClean="0">
                <a:latin typeface="Verdana" pitchFamily="34" charset="0"/>
              </a:rPr>
              <a:t>clever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228600" y="363170"/>
            <a:ext cx="4572000" cy="6571030"/>
          </a:xfrm>
          <a:prstGeom prst="rect">
            <a:avLst/>
          </a:prstGeom>
        </p:spPr>
        <p:txBody>
          <a:bodyPr wrap="square">
            <a:spAutoFit/>
          </a:bodyPr>
          <a:lstStyle/>
          <a:p>
            <a:r>
              <a:rPr lang="en-US" sz="1400" b="1" u="sng" dirty="0" smtClean="0">
                <a:latin typeface="Verdana" pitchFamily="34" charset="0"/>
              </a:rPr>
              <a:t>MORNING GIRL </a:t>
            </a:r>
            <a:r>
              <a:rPr lang="en-US" sz="1100" i="1" dirty="0" smtClean="0">
                <a:latin typeface="Verdana" pitchFamily="34" charset="0"/>
              </a:rPr>
              <a:t>by Michael </a:t>
            </a:r>
            <a:r>
              <a:rPr lang="en-US" sz="1100" i="1" dirty="0" err="1" smtClean="0">
                <a:latin typeface="Verdana" pitchFamily="34" charset="0"/>
              </a:rPr>
              <a:t>Dorris</a:t>
            </a:r>
            <a:r>
              <a:rPr lang="en-US" sz="1100" i="1" dirty="0" smtClean="0">
                <a:latin typeface="Verdana" pitchFamily="34" charset="0"/>
              </a:rPr>
              <a:t> tells of a twelve-year-old Native American girl who welcomed Columbus and his crew when they first came to the New World in 1492.</a:t>
            </a:r>
          </a:p>
          <a:p>
            <a:endParaRPr lang="en-US" sz="1100" i="1" dirty="0" smtClean="0">
              <a:latin typeface="Verdana" pitchFamily="34" charset="0"/>
            </a:endParaRPr>
          </a:p>
          <a:p>
            <a:r>
              <a:rPr lang="en-US" sz="1100" dirty="0" smtClean="0">
                <a:latin typeface="Verdana" pitchFamily="34" charset="0"/>
              </a:rPr>
              <a:t>I SWAM CLOSER to get a better look and had to stop myself</a:t>
            </a:r>
          </a:p>
          <a:p>
            <a:r>
              <a:rPr lang="en-US" sz="1100" dirty="0" smtClean="0">
                <a:latin typeface="Verdana" pitchFamily="34" charset="0"/>
              </a:rPr>
              <a:t>from laughing. The strangers had wrapped every part of</a:t>
            </a:r>
          </a:p>
          <a:p>
            <a:r>
              <a:rPr lang="en-US" sz="1100" dirty="0" smtClean="0">
                <a:latin typeface="Verdana" pitchFamily="34" charset="0"/>
              </a:rPr>
              <a:t>their bodies with colorful leaves and cotton. Some had</a:t>
            </a:r>
          </a:p>
          <a:p>
            <a:r>
              <a:rPr lang="en-US" sz="1100" dirty="0" smtClean="0">
                <a:latin typeface="Verdana" pitchFamily="34" charset="0"/>
              </a:rPr>
              <a:t>decorated their faces with fur and wore shiny rocks on their</a:t>
            </a:r>
          </a:p>
          <a:p>
            <a:r>
              <a:rPr lang="en-US" sz="1100" dirty="0" smtClean="0">
                <a:latin typeface="Verdana" pitchFamily="34" charset="0"/>
              </a:rPr>
              <a:t>heads. Compared to us, they were very round. Their canoe</a:t>
            </a:r>
          </a:p>
          <a:p>
            <a:r>
              <a:rPr lang="en-US" sz="1100" dirty="0" smtClean="0">
                <a:latin typeface="Verdana" pitchFamily="34" charset="0"/>
              </a:rPr>
              <a:t>was short and square, and, in spite of all their dipping and</a:t>
            </a:r>
          </a:p>
          <a:p>
            <a:r>
              <a:rPr lang="en-US" sz="1100" dirty="0" smtClean="0">
                <a:latin typeface="Verdana" pitchFamily="34" charset="0"/>
              </a:rPr>
              <a:t>pulling, it moved so slowly. What a backward, distant island</a:t>
            </a:r>
          </a:p>
          <a:p>
            <a:r>
              <a:rPr lang="en-US" sz="1100" dirty="0" smtClean="0">
                <a:latin typeface="Verdana" pitchFamily="34" charset="0"/>
              </a:rPr>
              <a:t>they must have come from. But really, to laugh at guests, no</a:t>
            </a:r>
          </a:p>
          <a:p>
            <a:r>
              <a:rPr lang="en-US" sz="1100" dirty="0" smtClean="0">
                <a:latin typeface="Verdana" pitchFamily="34" charset="0"/>
              </a:rPr>
              <a:t>matter how odd, would be impolite, especially since I was the</a:t>
            </a:r>
          </a:p>
          <a:p>
            <a:r>
              <a:rPr lang="en-US" sz="1100" dirty="0" smtClean="0">
                <a:latin typeface="Verdana" pitchFamily="34" charset="0"/>
              </a:rPr>
              <a:t>first to meet them. If I was foolish, they would think they had</a:t>
            </a:r>
          </a:p>
          <a:p>
            <a:r>
              <a:rPr lang="en-US" sz="1100" dirty="0" smtClean="0">
                <a:latin typeface="Verdana" pitchFamily="34" charset="0"/>
              </a:rPr>
              <a:t>arrived at a foolish place.</a:t>
            </a:r>
          </a:p>
          <a:p>
            <a:endParaRPr lang="en-US" sz="1100" dirty="0" smtClean="0">
              <a:latin typeface="Verdana" pitchFamily="34" charset="0"/>
            </a:endParaRPr>
          </a:p>
          <a:p>
            <a:r>
              <a:rPr lang="en-US" sz="1100" dirty="0" smtClean="0">
                <a:latin typeface="Verdana" pitchFamily="34" charset="0"/>
              </a:rPr>
              <a:t>“I won’t make a mistake,” I told She Listens. “I won’t be</a:t>
            </a:r>
          </a:p>
          <a:p>
            <a:r>
              <a:rPr lang="en-US" sz="1100" dirty="0" smtClean="0">
                <a:latin typeface="Verdana" pitchFamily="34" charset="0"/>
              </a:rPr>
              <a:t>too good, and I won’t say too much because I might choose</a:t>
            </a:r>
          </a:p>
          <a:p>
            <a:r>
              <a:rPr lang="en-US" sz="1100" dirty="0" smtClean="0">
                <a:latin typeface="Verdana" pitchFamily="34" charset="0"/>
              </a:rPr>
              <a:t>the wrong words.”</a:t>
            </a:r>
          </a:p>
          <a:p>
            <a:endParaRPr lang="en-US" sz="1100" dirty="0" smtClean="0">
              <a:latin typeface="Verdana" pitchFamily="34" charset="0"/>
            </a:endParaRPr>
          </a:p>
          <a:p>
            <a:r>
              <a:rPr lang="en-US" sz="1100" dirty="0" smtClean="0">
                <a:latin typeface="Verdana" pitchFamily="34" charset="0"/>
              </a:rPr>
              <a:t>I kicked toward the canoe and called out the simplest thing.</a:t>
            </a:r>
          </a:p>
          <a:p>
            <a:endParaRPr lang="en-US" sz="1100" dirty="0" smtClean="0">
              <a:latin typeface="Verdana" pitchFamily="34" charset="0"/>
            </a:endParaRPr>
          </a:p>
          <a:p>
            <a:r>
              <a:rPr lang="en-US" sz="1100" dirty="0" smtClean="0">
                <a:latin typeface="Verdana" pitchFamily="34" charset="0"/>
              </a:rPr>
              <a:t>“Hello!”  One of the people heard me, and he was so startled that he stood up, made his eyes small, as fearful as I had been a moment earlier. Then he spotted me, and I waved like I’ve seen adults do when visitors arrive, my fingers spread to show that my hand was empty.</a:t>
            </a:r>
          </a:p>
          <a:p>
            <a:endParaRPr lang="en-US" sz="1100" dirty="0" smtClean="0">
              <a:latin typeface="Verdana" pitchFamily="34" charset="0"/>
            </a:endParaRPr>
          </a:p>
          <a:p>
            <a:r>
              <a:rPr lang="en-US" sz="1100" dirty="0" smtClean="0">
                <a:latin typeface="Verdana" pitchFamily="34" charset="0"/>
              </a:rPr>
              <a:t>The man stared at me as though he’d never seen a girl before, then shouted something to his relatives. They all stopped paddling and looked in my direction. “Hello,” I tried again.  </a:t>
            </a:r>
          </a:p>
          <a:p>
            <a:endParaRPr lang="en-US" sz="1100" dirty="0" smtClean="0">
              <a:latin typeface="Verdana" pitchFamily="34" charset="0"/>
            </a:endParaRPr>
          </a:p>
          <a:p>
            <a:r>
              <a:rPr lang="en-US" sz="1100" dirty="0" smtClean="0">
                <a:latin typeface="Verdana" pitchFamily="34" charset="0"/>
              </a:rPr>
              <a:t>“Welcome to home. My name is Morning Girl. My mother is She Wins the Race. My father is Speaks to Birds. My brother is Star Boy. We will feed you and introduce you to everyone.”</a:t>
            </a:r>
          </a:p>
          <a:p>
            <a:endParaRPr lang="en-US" sz="1100" dirty="0" smtClean="0">
              <a:latin typeface="Verdana" pitchFamily="34" charset="0"/>
            </a:endParaRPr>
          </a:p>
          <a:p>
            <a:endParaRPr lang="en-US" sz="1100" dirty="0" smtClean="0">
              <a:latin typeface="Verdana" pitchFamily="34" charset="0"/>
            </a:endParaRPr>
          </a:p>
        </p:txBody>
      </p:sp>
      <p:sp>
        <p:nvSpPr>
          <p:cNvPr id="5" name="Rectangle 4"/>
          <p:cNvSpPr/>
          <p:nvPr/>
        </p:nvSpPr>
        <p:spPr>
          <a:xfrm>
            <a:off x="5410200" y="333137"/>
            <a:ext cx="4343400" cy="6524863"/>
          </a:xfrm>
          <a:prstGeom prst="rect">
            <a:avLst/>
          </a:prstGeom>
        </p:spPr>
        <p:txBody>
          <a:bodyPr wrap="square">
            <a:spAutoFit/>
          </a:bodyPr>
          <a:lstStyle/>
          <a:p>
            <a:r>
              <a:rPr lang="en-US" sz="1100" dirty="0" smtClean="0">
                <a:latin typeface="Verdana" pitchFamily="34" charset="0"/>
              </a:rPr>
              <a:t>“That sounds fair,” said Miss </a:t>
            </a:r>
            <a:r>
              <a:rPr lang="en-US" sz="1100" dirty="0" err="1" smtClean="0">
                <a:latin typeface="Verdana" pitchFamily="34" charset="0"/>
              </a:rPr>
              <a:t>Loloma</a:t>
            </a:r>
            <a:r>
              <a:rPr lang="en-US" sz="1100" dirty="0" smtClean="0">
                <a:latin typeface="Verdana" pitchFamily="34" charset="0"/>
              </a:rPr>
              <a:t>. “If you bring something as special as a blue rose, we’ll have an orange Monday.”</a:t>
            </a:r>
          </a:p>
          <a:p>
            <a:endParaRPr lang="en-US" sz="1100" dirty="0" smtClean="0">
              <a:latin typeface="Verdana" pitchFamily="34" charset="0"/>
            </a:endParaRPr>
          </a:p>
          <a:p>
            <a:r>
              <a:rPr lang="en-US" sz="1100" dirty="0" smtClean="0">
                <a:latin typeface="Verdana" pitchFamily="34" charset="0"/>
              </a:rPr>
              <a:t>“It will never happen in a million years,” said Miguel.</a:t>
            </a:r>
          </a:p>
          <a:p>
            <a:r>
              <a:rPr lang="en-US" sz="1100" dirty="0" smtClean="0">
                <a:latin typeface="Verdana" pitchFamily="34" charset="0"/>
              </a:rPr>
              <a:t>But Rita smiled and said, “You should start thinking of something orange to bring to class.”</a:t>
            </a:r>
          </a:p>
          <a:p>
            <a:endParaRPr lang="en-US" sz="1100" dirty="0" smtClean="0">
              <a:latin typeface="Verdana" pitchFamily="34" charset="0"/>
            </a:endParaRPr>
          </a:p>
          <a:p>
            <a:r>
              <a:rPr lang="en-US" sz="1100" dirty="0" smtClean="0">
                <a:latin typeface="Verdana" pitchFamily="34" charset="0"/>
              </a:rPr>
              <a:t>The next Monday, everyone came to class wearing or carrying the blue things they had collected.</a:t>
            </a:r>
          </a:p>
          <a:p>
            <a:endParaRPr lang="en-US" sz="1100" dirty="0" smtClean="0">
              <a:latin typeface="Verdana" pitchFamily="34" charset="0"/>
            </a:endParaRPr>
          </a:p>
          <a:p>
            <a:r>
              <a:rPr lang="en-US" sz="1100" dirty="0" smtClean="0">
                <a:latin typeface="Verdana" pitchFamily="34" charset="0"/>
              </a:rPr>
              <a:t>Miss </a:t>
            </a:r>
            <a:r>
              <a:rPr lang="en-US" sz="1100" dirty="0" err="1" smtClean="0">
                <a:latin typeface="Verdana" pitchFamily="34" charset="0"/>
              </a:rPr>
              <a:t>Loloma</a:t>
            </a:r>
            <a:r>
              <a:rPr lang="en-US" sz="1100" dirty="0" smtClean="0">
                <a:latin typeface="Verdana" pitchFamily="34" charset="0"/>
              </a:rPr>
              <a:t> had on a blue cape. She also brought a small bear made of smooth blue stone. Miguel had a bluebird’s feather sticking in his hat. Elena had brought blue clay for people to make things with.  There were blue marbles, blue whistles, blue trucks, and blue toy turtles. It was fun looking at all the blue things, but everyone was waiting for Rita and her blue rose.</a:t>
            </a:r>
          </a:p>
          <a:p>
            <a:endParaRPr lang="en-US" sz="1100" dirty="0" smtClean="0">
              <a:latin typeface="Verdana" pitchFamily="34" charset="0"/>
            </a:endParaRPr>
          </a:p>
          <a:p>
            <a:r>
              <a:rPr lang="en-US" sz="1100" dirty="0" smtClean="0">
                <a:latin typeface="Verdana" pitchFamily="34" charset="0"/>
              </a:rPr>
              <a:t>“We might have a long, long wait,” said Miguel, and everyone giggled.</a:t>
            </a:r>
          </a:p>
          <a:p>
            <a:endParaRPr lang="en-US" sz="1100" dirty="0" smtClean="0">
              <a:latin typeface="Verdana" pitchFamily="34" charset="0"/>
            </a:endParaRPr>
          </a:p>
          <a:p>
            <a:r>
              <a:rPr lang="en-US" sz="1100" dirty="0" smtClean="0">
                <a:latin typeface="Verdana" pitchFamily="34" charset="0"/>
              </a:rPr>
              <a:t>At last, Rita came in. She held up a beautiful rose. Its edges were blue, and it was covered with tiny blue dots. “Where did you get it?”  asked Elena.</a:t>
            </a:r>
          </a:p>
          <a:p>
            <a:endParaRPr lang="en-US" sz="1100" dirty="0" smtClean="0">
              <a:latin typeface="Verdana" pitchFamily="34" charset="0"/>
            </a:endParaRPr>
          </a:p>
          <a:p>
            <a:r>
              <a:rPr lang="en-US" sz="1100" dirty="0" smtClean="0">
                <a:latin typeface="Verdana" pitchFamily="34" charset="0"/>
              </a:rPr>
              <a:t>“Anyone can change the color of a flower,” said Rita. “All I did was add blue food coloring to water and put a white rose in it. The rose soaked up the blue color with the water.”</a:t>
            </a:r>
          </a:p>
          <a:p>
            <a:endParaRPr lang="en-US" sz="1100" dirty="0" smtClean="0">
              <a:latin typeface="Verdana" pitchFamily="34" charset="0"/>
            </a:endParaRPr>
          </a:p>
          <a:p>
            <a:r>
              <a:rPr lang="en-US" sz="1100" dirty="0" smtClean="0">
                <a:latin typeface="Verdana" pitchFamily="34" charset="0"/>
              </a:rPr>
              <a:t>“The flower did the work,” said Paul.  “It’s so beautiful,” said Cindy. “I’m going to try it,” said Elena.</a:t>
            </a:r>
          </a:p>
          <a:p>
            <a:endParaRPr lang="en-US" sz="1100" dirty="0" smtClean="0">
              <a:latin typeface="Verdana" pitchFamily="34" charset="0"/>
            </a:endParaRPr>
          </a:p>
          <a:p>
            <a:r>
              <a:rPr lang="en-US" sz="1100" dirty="0" smtClean="0">
                <a:latin typeface="Verdana" pitchFamily="34" charset="0"/>
              </a:rPr>
              <a:t>Miguel didn’t say anything.  “What’s the matter, Miguel?” asked Miss </a:t>
            </a:r>
            <a:r>
              <a:rPr lang="en-US" sz="1100" dirty="0" err="1" smtClean="0">
                <a:latin typeface="Verdana" pitchFamily="34" charset="0"/>
              </a:rPr>
              <a:t>Loloma</a:t>
            </a:r>
            <a:r>
              <a:rPr lang="en-US" sz="1100" dirty="0" smtClean="0">
                <a:latin typeface="Verdana" pitchFamily="34" charset="0"/>
              </a:rPr>
              <a:t>.  “I’m thinking,” said Miguel.  “About what?” asked Elena.</a:t>
            </a:r>
          </a:p>
          <a:p>
            <a:endParaRPr lang="en-US" sz="11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4" name="Rectangle 3"/>
          <p:cNvSpPr/>
          <p:nvPr/>
        </p:nvSpPr>
        <p:spPr>
          <a:xfrm>
            <a:off x="5410200" y="434906"/>
            <a:ext cx="4267200" cy="7032694"/>
          </a:xfrm>
          <a:prstGeom prst="rect">
            <a:avLst/>
          </a:prstGeom>
        </p:spPr>
        <p:txBody>
          <a:bodyPr wrap="square">
            <a:spAutoFit/>
          </a:bodyPr>
          <a:lstStyle/>
          <a:p>
            <a:r>
              <a:rPr lang="en-US" sz="1100" dirty="0" smtClean="0">
                <a:latin typeface="Verdana" pitchFamily="34" charset="0"/>
              </a:rPr>
              <a:t> All the fat people in the canoe began pointing at me and</a:t>
            </a:r>
          </a:p>
          <a:p>
            <a:r>
              <a:rPr lang="en-US" sz="1100" dirty="0" smtClean="0">
                <a:latin typeface="Verdana" pitchFamily="34" charset="0"/>
              </a:rPr>
              <a:t>talking at once. In their excitement they almost turned</a:t>
            </a:r>
          </a:p>
          <a:p>
            <a:r>
              <a:rPr lang="en-US" sz="1100" dirty="0" smtClean="0">
                <a:latin typeface="Verdana" pitchFamily="34" charset="0"/>
              </a:rPr>
              <a:t>themselves over, and I allowed my body to sink beneath the waves for a moment in order to hide my smile. One must always treat guests with respect, I reminded She Listens, even when they are as brainless as gulls.</a:t>
            </a:r>
          </a:p>
          <a:p>
            <a:endParaRPr lang="en-US" sz="1100" dirty="0" smtClean="0">
              <a:latin typeface="Verdana" pitchFamily="34" charset="0"/>
            </a:endParaRPr>
          </a:p>
          <a:p>
            <a:r>
              <a:rPr lang="en-US" sz="1100" dirty="0" smtClean="0">
                <a:latin typeface="Verdana" pitchFamily="34" charset="0"/>
              </a:rPr>
              <a:t>When I came up they were still watching, the way babies</a:t>
            </a:r>
          </a:p>
          <a:p>
            <a:r>
              <a:rPr lang="en-US" sz="1100" dirty="0" smtClean="0">
                <a:latin typeface="Verdana" pitchFamily="34" charset="0"/>
              </a:rPr>
              <a:t>do: wide eyed and with their mouths uncovered. They had much to learn about how to behave.</a:t>
            </a:r>
          </a:p>
          <a:p>
            <a:endParaRPr lang="en-US" sz="1100" dirty="0" smtClean="0">
              <a:latin typeface="Verdana" pitchFamily="34" charset="0"/>
            </a:endParaRPr>
          </a:p>
          <a:p>
            <a:r>
              <a:rPr lang="en-US" sz="1100" dirty="0" smtClean="0">
                <a:latin typeface="Verdana" pitchFamily="34" charset="0"/>
              </a:rPr>
              <a:t>“Bring your canoe to the beach,” I shouted, saying each</a:t>
            </a:r>
          </a:p>
          <a:p>
            <a:r>
              <a:rPr lang="en-US" sz="1100" dirty="0" smtClean="0">
                <a:latin typeface="Verdana" pitchFamily="34" charset="0"/>
              </a:rPr>
              <a:t>word slowly so that they might understand and calm</a:t>
            </a:r>
          </a:p>
          <a:p>
            <a:r>
              <a:rPr lang="en-US" sz="1100" dirty="0" smtClean="0">
                <a:latin typeface="Verdana" pitchFamily="34" charset="0"/>
              </a:rPr>
              <a:t>themselves. “I will go to the village and bring back Mother and Father for you to talk to.”</a:t>
            </a:r>
          </a:p>
          <a:p>
            <a:endParaRPr lang="en-US" sz="1100" dirty="0" smtClean="0">
              <a:latin typeface="Verdana" pitchFamily="34" charset="0"/>
            </a:endParaRPr>
          </a:p>
          <a:p>
            <a:r>
              <a:rPr lang="en-US" sz="1100" dirty="0" smtClean="0">
                <a:latin typeface="Verdana" pitchFamily="34" charset="0"/>
              </a:rPr>
              <a:t>Finally one of them spoke to me, but I couldn’t understand anything he said. Maybe he was talking </a:t>
            </a:r>
            <a:r>
              <a:rPr lang="en-US" sz="1100" dirty="0" err="1" smtClean="0">
                <a:latin typeface="Verdana" pitchFamily="34" charset="0"/>
              </a:rPr>
              <a:t>Carib</a:t>
            </a:r>
            <a:r>
              <a:rPr lang="en-US" sz="1100" dirty="0" smtClean="0">
                <a:latin typeface="Verdana" pitchFamily="34" charset="0"/>
              </a:rPr>
              <a:t> or some other impossible language. But I was sure that we would find ways to get along together. </a:t>
            </a:r>
          </a:p>
          <a:p>
            <a:endParaRPr lang="en-US" sz="1100" dirty="0" smtClean="0">
              <a:latin typeface="Verdana" pitchFamily="34" charset="0"/>
            </a:endParaRPr>
          </a:p>
          <a:p>
            <a:r>
              <a:rPr lang="en-US" sz="1100" dirty="0" smtClean="0">
                <a:latin typeface="Verdana" pitchFamily="34" charset="0"/>
              </a:rPr>
              <a:t>It never took much time, and acting out your thoughts with your hands could be funny. You had to guess at everything and you made mistakes, but by midday, I was certain we would all be seated in a circle, eating steamed fish and giving each other presents. It would be a special day, a memorable day, a day full and new.</a:t>
            </a:r>
          </a:p>
          <a:p>
            <a:endParaRPr lang="en-US" sz="1100" dirty="0" smtClean="0">
              <a:latin typeface="Verdana" pitchFamily="34" charset="0"/>
            </a:endParaRPr>
          </a:p>
          <a:p>
            <a:r>
              <a:rPr lang="en-US" sz="1100" dirty="0" smtClean="0">
                <a:latin typeface="Verdana" pitchFamily="34" charset="0"/>
              </a:rPr>
              <a:t>I was close enough to shore now for my feet to touch</a:t>
            </a:r>
          </a:p>
          <a:p>
            <a:r>
              <a:rPr lang="en-US" sz="1100" dirty="0" smtClean="0">
                <a:latin typeface="Verdana" pitchFamily="34" charset="0"/>
              </a:rPr>
              <a:t>bottom, and quickly I made my way to dry land. The air was warm against my shoulders, and there was a slight breeze that disturbed the palm fronds strewn on the ground. I squeezed my hair, ran my hands over</a:t>
            </a:r>
          </a:p>
          <a:p>
            <a:r>
              <a:rPr lang="en-US" sz="1100" dirty="0" smtClean="0">
                <a:latin typeface="Verdana" pitchFamily="34" charset="0"/>
              </a:rPr>
              <a:t>my arms and legs to push off the water, and then stamped on the sand.</a:t>
            </a:r>
          </a:p>
          <a:p>
            <a:endParaRPr lang="en-US" sz="1100" dirty="0" smtClean="0">
              <a:latin typeface="Verdana" pitchFamily="34" charset="0"/>
            </a:endParaRPr>
          </a:p>
          <a:p>
            <a:r>
              <a:rPr lang="en-US" sz="1100" dirty="0" smtClean="0">
                <a:latin typeface="Verdana" pitchFamily="34" charset="0"/>
              </a:rPr>
              <a:t>“Leave your canoe right here,” I suggested in my most pleasant voice. “It will not wash away, because the tide is going out. I’ll be back soon with the right people.”</a:t>
            </a:r>
          </a:p>
          <a:p>
            <a:endParaRPr lang="en-US" sz="1100" dirty="0" smtClean="0">
              <a:latin typeface="Verdana" pitchFamily="34" charset="0"/>
            </a:endParaRPr>
          </a:p>
        </p:txBody>
      </p:sp>
      <p:sp>
        <p:nvSpPr>
          <p:cNvPr id="5" name="Rectangle 4"/>
          <p:cNvSpPr/>
          <p:nvPr/>
        </p:nvSpPr>
        <p:spPr>
          <a:xfrm>
            <a:off x="228600" y="358706"/>
            <a:ext cx="4495800" cy="7032694"/>
          </a:xfrm>
          <a:prstGeom prst="rect">
            <a:avLst/>
          </a:prstGeom>
        </p:spPr>
        <p:txBody>
          <a:bodyPr wrap="square">
            <a:spAutoFit/>
          </a:bodyPr>
          <a:lstStyle/>
          <a:p>
            <a:r>
              <a:rPr lang="en-US" sz="1100" b="1" u="sng" dirty="0" smtClean="0">
                <a:latin typeface="Verdana" pitchFamily="34" charset="0"/>
              </a:rPr>
              <a:t>BLUE MONDAY</a:t>
            </a:r>
          </a:p>
          <a:p>
            <a:r>
              <a:rPr lang="en-US" sz="1100" i="1" dirty="0" smtClean="0">
                <a:latin typeface="Verdana" pitchFamily="34" charset="0"/>
              </a:rPr>
              <a:t>Do you like Mondays? Here is a story by </a:t>
            </a:r>
            <a:r>
              <a:rPr lang="en-US" sz="1100" i="1" dirty="0" err="1" smtClean="0">
                <a:latin typeface="Verdana" pitchFamily="34" charset="0"/>
              </a:rPr>
              <a:t>Amalia</a:t>
            </a:r>
            <a:r>
              <a:rPr lang="en-US" sz="1100" i="1" dirty="0" smtClean="0">
                <a:latin typeface="Verdana" pitchFamily="34" charset="0"/>
              </a:rPr>
              <a:t> Spiegel that tells how one class got through their Mondays.</a:t>
            </a:r>
          </a:p>
          <a:p>
            <a:endParaRPr lang="en-US" sz="1100" i="1" dirty="0" smtClean="0">
              <a:latin typeface="Verdana" pitchFamily="34" charset="0"/>
            </a:endParaRPr>
          </a:p>
          <a:p>
            <a:r>
              <a:rPr lang="en-US" sz="1100" dirty="0" smtClean="0">
                <a:latin typeface="Verdana" pitchFamily="34" charset="0"/>
              </a:rPr>
              <a:t>That Monday, huge dark clouds were throwing great shadows over everything. It looked as if a storm were about to begin any minute. Miss </a:t>
            </a:r>
            <a:r>
              <a:rPr lang="en-US" sz="1100" dirty="0" err="1" smtClean="0">
                <a:latin typeface="Verdana" pitchFamily="34" charset="0"/>
              </a:rPr>
              <a:t>Loloma</a:t>
            </a:r>
            <a:r>
              <a:rPr lang="en-US" sz="1100" dirty="0" smtClean="0">
                <a:latin typeface="Verdana" pitchFamily="34" charset="0"/>
              </a:rPr>
              <a:t> said to the class, “Let’s choose a bouncy song to sing to cheer ourselves up on this blue, blue Monday.”</a:t>
            </a:r>
          </a:p>
          <a:p>
            <a:endParaRPr lang="en-US" sz="1100" dirty="0" smtClean="0">
              <a:latin typeface="Verdana" pitchFamily="34" charset="0"/>
            </a:endParaRPr>
          </a:p>
          <a:p>
            <a:r>
              <a:rPr lang="en-US" sz="1100" dirty="0" smtClean="0">
                <a:latin typeface="Verdana" pitchFamily="34" charset="0"/>
              </a:rPr>
              <a:t>Miguel raised his hand and asked, “What is a </a:t>
            </a:r>
            <a:r>
              <a:rPr lang="en-US" sz="1100" i="1" dirty="0" smtClean="0">
                <a:latin typeface="Verdana" pitchFamily="34" charset="0"/>
              </a:rPr>
              <a:t>blue Monday,</a:t>
            </a:r>
          </a:p>
          <a:p>
            <a:r>
              <a:rPr lang="en-US" sz="1100" dirty="0" smtClean="0">
                <a:latin typeface="Verdana" pitchFamily="34" charset="0"/>
              </a:rPr>
              <a:t>anyway?”</a:t>
            </a:r>
          </a:p>
          <a:p>
            <a:endParaRPr lang="en-US" sz="1100" dirty="0" smtClean="0">
              <a:latin typeface="Verdana" pitchFamily="34" charset="0"/>
            </a:endParaRPr>
          </a:p>
          <a:p>
            <a:r>
              <a:rPr lang="en-US" sz="1100" dirty="0" smtClean="0">
                <a:latin typeface="Verdana" pitchFamily="34" charset="0"/>
              </a:rPr>
              <a:t>Miss </a:t>
            </a:r>
            <a:r>
              <a:rPr lang="en-US" sz="1100" dirty="0" err="1" smtClean="0">
                <a:latin typeface="Verdana" pitchFamily="34" charset="0"/>
              </a:rPr>
              <a:t>Loloma</a:t>
            </a:r>
            <a:r>
              <a:rPr lang="en-US" sz="1100" dirty="0" smtClean="0">
                <a:latin typeface="Verdana" pitchFamily="34" charset="0"/>
              </a:rPr>
              <a:t> said, “Many people are sad on Monday because the weekend is over. Many people think that blue is a sad color, too.” Miguel didn’t like that at all and said, “Blue makes me happy, not sad. When the sky is blue, it means the sun is out, and nothing is better than a blue sky.”</a:t>
            </a:r>
          </a:p>
          <a:p>
            <a:endParaRPr lang="en-US" sz="1100" dirty="0" smtClean="0">
              <a:latin typeface="Verdana" pitchFamily="34" charset="0"/>
            </a:endParaRPr>
          </a:p>
          <a:p>
            <a:r>
              <a:rPr lang="en-US" sz="1100" dirty="0" smtClean="0">
                <a:latin typeface="Verdana" pitchFamily="34" charset="0"/>
              </a:rPr>
              <a:t>Most of the children in the class felt as Miguel did, so Miss </a:t>
            </a:r>
            <a:r>
              <a:rPr lang="en-US" sz="1100" dirty="0" err="1" smtClean="0">
                <a:latin typeface="Verdana" pitchFamily="34" charset="0"/>
              </a:rPr>
              <a:t>Loloma</a:t>
            </a:r>
            <a:r>
              <a:rPr lang="en-US" sz="1100" dirty="0" smtClean="0">
                <a:latin typeface="Verdana" pitchFamily="34" charset="0"/>
              </a:rPr>
              <a:t> said, “Why don’t we have a </a:t>
            </a:r>
            <a:r>
              <a:rPr lang="en-US" sz="1100" i="1" dirty="0" smtClean="0">
                <a:latin typeface="Verdana" pitchFamily="34" charset="0"/>
              </a:rPr>
              <a:t>happy blue Monday? Next Monday, we’ll all </a:t>
            </a:r>
            <a:r>
              <a:rPr lang="en-US" sz="1100" dirty="0" smtClean="0">
                <a:latin typeface="Verdana" pitchFamily="34" charset="0"/>
              </a:rPr>
              <a:t>wear or bring something blue to school.”</a:t>
            </a:r>
          </a:p>
          <a:p>
            <a:endParaRPr lang="en-US" sz="1100" dirty="0" smtClean="0">
              <a:latin typeface="Verdana" pitchFamily="34" charset="0"/>
            </a:endParaRPr>
          </a:p>
          <a:p>
            <a:r>
              <a:rPr lang="en-US" sz="1100" dirty="0" smtClean="0">
                <a:latin typeface="Verdana" pitchFamily="34" charset="0"/>
              </a:rPr>
              <a:t>Everyone liked this idea, except Rita, who said, “What’s so</a:t>
            </a:r>
          </a:p>
          <a:p>
            <a:r>
              <a:rPr lang="en-US" sz="1100" dirty="0" smtClean="0">
                <a:latin typeface="Verdana" pitchFamily="34" charset="0"/>
              </a:rPr>
              <a:t>wonderful about blue? My favorite color is orange, so I want to bring in something orange and have an </a:t>
            </a:r>
            <a:r>
              <a:rPr lang="en-US" sz="1100" i="1" dirty="0" smtClean="0">
                <a:latin typeface="Verdana" pitchFamily="34" charset="0"/>
              </a:rPr>
              <a:t>orange Monday.”</a:t>
            </a:r>
          </a:p>
          <a:p>
            <a:r>
              <a:rPr lang="en-US" sz="1100" dirty="0" smtClean="0">
                <a:latin typeface="Verdana" pitchFamily="34" charset="0"/>
              </a:rPr>
              <a:t>Miguel said, “You had better bring in something blue. Everyone has to!”</a:t>
            </a:r>
          </a:p>
          <a:p>
            <a:endParaRPr lang="en-US" sz="1100" dirty="0" smtClean="0">
              <a:latin typeface="Verdana" pitchFamily="34" charset="0"/>
            </a:endParaRPr>
          </a:p>
          <a:p>
            <a:r>
              <a:rPr lang="en-US" sz="1100" dirty="0" smtClean="0">
                <a:latin typeface="Verdana" pitchFamily="34" charset="0"/>
              </a:rPr>
              <a:t>“All right, then,” said Rita, “I’ll bring a blue rose.”</a:t>
            </a:r>
          </a:p>
          <a:p>
            <a:endParaRPr lang="en-US" sz="1100" dirty="0" smtClean="0">
              <a:latin typeface="Verdana" pitchFamily="34" charset="0"/>
            </a:endParaRPr>
          </a:p>
          <a:p>
            <a:r>
              <a:rPr lang="en-US" sz="1100" dirty="0" smtClean="0">
                <a:latin typeface="Verdana" pitchFamily="34" charset="0"/>
              </a:rPr>
              <a:t>“There’s no such thing,” grumbled Miguel.</a:t>
            </a:r>
          </a:p>
          <a:p>
            <a:endParaRPr lang="en-US" sz="1100" dirty="0" smtClean="0">
              <a:latin typeface="Verdana" pitchFamily="34" charset="0"/>
            </a:endParaRPr>
          </a:p>
          <a:p>
            <a:r>
              <a:rPr lang="en-US" sz="1100" dirty="0" smtClean="0">
                <a:latin typeface="Verdana" pitchFamily="34" charset="0"/>
              </a:rPr>
              <a:t>“She must mean a paper rose,” said Elena.</a:t>
            </a:r>
          </a:p>
          <a:p>
            <a:endParaRPr lang="en-US" sz="1100" dirty="0" smtClean="0">
              <a:latin typeface="Verdana" pitchFamily="34" charset="0"/>
            </a:endParaRPr>
          </a:p>
          <a:p>
            <a:r>
              <a:rPr lang="en-US" sz="1100" dirty="0" smtClean="0">
                <a:latin typeface="Verdana" pitchFamily="34" charset="0"/>
              </a:rPr>
              <a:t>“No, I mean a real blue rose,” said Rita, “and if I bring one to class, may we have an orange Monday the next week?”</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304800" y="381000"/>
            <a:ext cx="4572000" cy="2631490"/>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The author describes the way the strangers are dressed…</a:t>
            </a:r>
          </a:p>
          <a:p>
            <a:pPr marL="685800" lvl="1" indent="-228600">
              <a:buFont typeface="+mj-lt"/>
              <a:buAutoNum type="alphaUcPeriod"/>
            </a:pPr>
            <a:r>
              <a:rPr lang="en-US" sz="1100" dirty="0" smtClean="0">
                <a:latin typeface="Verdana" pitchFamily="34" charset="0"/>
              </a:rPr>
              <a:t>to make the reader think that they are more civilized than Morning Girl.</a:t>
            </a:r>
          </a:p>
          <a:p>
            <a:pPr marL="685800" lvl="1" indent="-228600">
              <a:buFont typeface="+mj-lt"/>
              <a:buAutoNum type="alphaUcPeriod"/>
            </a:pPr>
            <a:r>
              <a:rPr lang="en-US" sz="1100" dirty="0" smtClean="0">
                <a:latin typeface="Verdana" pitchFamily="34" charset="0"/>
              </a:rPr>
              <a:t>to show how odd they look to Morning Girl.</a:t>
            </a:r>
          </a:p>
          <a:p>
            <a:pPr marL="685800" lvl="1" indent="-228600">
              <a:buFont typeface="+mj-lt"/>
              <a:buAutoNum type="alphaUcPeriod"/>
            </a:pPr>
            <a:r>
              <a:rPr lang="en-US" sz="1100" dirty="0" smtClean="0">
                <a:latin typeface="Verdana" pitchFamily="34" charset="0"/>
              </a:rPr>
              <a:t>to make the reader admire their colorful clothing.</a:t>
            </a:r>
          </a:p>
          <a:p>
            <a:pPr marL="685800" lvl="1" indent="-228600">
              <a:buFont typeface="+mj-lt"/>
              <a:buAutoNum type="alphaUcPeriod"/>
            </a:pPr>
            <a:r>
              <a:rPr lang="en-US" sz="1100" dirty="0" smtClean="0">
                <a:latin typeface="Verdana" pitchFamily="34" charset="0"/>
              </a:rPr>
              <a:t>to show the reader how wealthy they are compared to Morning Girl.</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4"/>
            </a:pPr>
            <a:r>
              <a:rPr lang="en-US" sz="1100" dirty="0" smtClean="0">
                <a:latin typeface="Verdana" pitchFamily="34" charset="0"/>
              </a:rPr>
              <a:t>What is the most likely reason that the strangers were pointing at Morning Girl and all talking at once?</a:t>
            </a:r>
          </a:p>
          <a:p>
            <a:pPr marL="685800" lvl="1" indent="-228600">
              <a:buFont typeface="+mj-lt"/>
              <a:buAutoNum type="alphaUcPeriod"/>
            </a:pPr>
            <a:r>
              <a:rPr lang="en-US" sz="1100" dirty="0" smtClean="0">
                <a:latin typeface="Verdana" pitchFamily="34" charset="0"/>
              </a:rPr>
              <a:t>They were surprised to see Morning Girl.</a:t>
            </a:r>
          </a:p>
          <a:p>
            <a:pPr marL="685800" lvl="1" indent="-228600">
              <a:buFont typeface="+mj-lt"/>
              <a:buAutoNum type="alphaUcPeriod"/>
            </a:pPr>
            <a:r>
              <a:rPr lang="en-US" sz="1100" dirty="0" smtClean="0">
                <a:latin typeface="Verdana" pitchFamily="34" charset="0"/>
              </a:rPr>
              <a:t>They were an impolite group of people.</a:t>
            </a:r>
          </a:p>
          <a:p>
            <a:pPr marL="685800" lvl="1" indent="-228600">
              <a:buFont typeface="+mj-lt"/>
              <a:buAutoNum type="alphaUcPeriod"/>
            </a:pPr>
            <a:r>
              <a:rPr lang="en-US" sz="1100" dirty="0" smtClean="0">
                <a:latin typeface="Verdana" pitchFamily="34" charset="0"/>
              </a:rPr>
              <a:t>They wanted to get Morning Girl’s attention.</a:t>
            </a:r>
          </a:p>
          <a:p>
            <a:pPr marL="685800" lvl="1" indent="-228600">
              <a:buFont typeface="+mj-lt"/>
              <a:buAutoNum type="alphaUcPeriod"/>
            </a:pPr>
            <a:r>
              <a:rPr lang="en-US" sz="1100" dirty="0" smtClean="0"/>
              <a:t>They were laughing at Morning Girl.</a:t>
            </a:r>
            <a:endParaRPr lang="en-US" sz="1100" dirty="0" smtClean="0">
              <a:latin typeface="Verdana" pitchFamily="34" charset="0"/>
            </a:endParaRPr>
          </a:p>
        </p:txBody>
      </p:sp>
      <p:sp>
        <p:nvSpPr>
          <p:cNvPr id="5" name="Rectangle 4"/>
          <p:cNvSpPr/>
          <p:nvPr/>
        </p:nvSpPr>
        <p:spPr>
          <a:xfrm>
            <a:off x="5486400" y="381000"/>
            <a:ext cx="4191000" cy="6355586"/>
          </a:xfrm>
          <a:prstGeom prst="rect">
            <a:avLst/>
          </a:prstGeom>
        </p:spPr>
        <p:txBody>
          <a:bodyPr wrap="square">
            <a:spAutoFit/>
          </a:bodyPr>
          <a:lstStyle/>
          <a:p>
            <a:r>
              <a:rPr lang="en-US" sz="1100" dirty="0" smtClean="0">
                <a:latin typeface="Verdana" pitchFamily="34" charset="0"/>
              </a:rPr>
              <a:t>Soon the second egret came with many of the other</a:t>
            </a:r>
          </a:p>
          <a:p>
            <a:r>
              <a:rPr lang="en-US" sz="1100" dirty="0" smtClean="0">
                <a:latin typeface="Verdana" pitchFamily="34" charset="0"/>
              </a:rPr>
              <a:t>animals. “Oh, Ella!” the other animals said. “What can we do to help you?”</a:t>
            </a:r>
          </a:p>
          <a:p>
            <a:endParaRPr lang="en-US" sz="1100" dirty="0" smtClean="0">
              <a:latin typeface="Verdana" pitchFamily="34" charset="0"/>
            </a:endParaRPr>
          </a:p>
          <a:p>
            <a:r>
              <a:rPr lang="en-US" sz="1100" dirty="0" smtClean="0">
                <a:latin typeface="Verdana" pitchFamily="34" charset="0"/>
              </a:rPr>
              <a:t>Before Ella could say anything, one of the elephants took charge. She sent the young elephants to get water for Ella. She told the egrets to fetch a special plant to help Ella feel better.</a:t>
            </a:r>
          </a:p>
          <a:p>
            <a:endParaRPr lang="en-US" sz="1100" dirty="0" smtClean="0">
              <a:latin typeface="Verdana" pitchFamily="34" charset="0"/>
            </a:endParaRPr>
          </a:p>
          <a:p>
            <a:r>
              <a:rPr lang="en-US" sz="1100" dirty="0" smtClean="0">
                <a:latin typeface="Verdana" pitchFamily="34" charset="0"/>
              </a:rPr>
              <a:t>The rest of the elephants stood around Ella. Many of them wrapped trunks with Ella, which is the way elephants hug.  Ella ate the plant the egrets brought and drank the water from the young elephants. She slept the rest of the afternoon and all that night while the animals watched over her. The next morning, when Ella awoke, she got to her feet. The elephants cleared the way. The egrets flew around Ella while she walked.</a:t>
            </a:r>
          </a:p>
          <a:p>
            <a:endParaRPr lang="en-US" sz="1100" dirty="0" smtClean="0">
              <a:latin typeface="Verdana" pitchFamily="34" charset="0"/>
            </a:endParaRPr>
          </a:p>
          <a:p>
            <a:r>
              <a:rPr lang="en-US" sz="1100" dirty="0" smtClean="0">
                <a:latin typeface="Verdana" pitchFamily="34" charset="0"/>
              </a:rPr>
              <a:t>“Ella! Ella! Are you okay?” the egrets asked.</a:t>
            </a:r>
          </a:p>
          <a:p>
            <a:endParaRPr lang="en-US" sz="1100" dirty="0" smtClean="0">
              <a:latin typeface="Verdana" pitchFamily="34" charset="0"/>
            </a:endParaRPr>
          </a:p>
          <a:p>
            <a:r>
              <a:rPr lang="en-US" sz="1100" dirty="0" smtClean="0">
                <a:latin typeface="Verdana" pitchFamily="34" charset="0"/>
              </a:rPr>
              <a:t>“Oh, I will be fine,” Ella said, “as long as I know I can</a:t>
            </a:r>
          </a:p>
          <a:p>
            <a:r>
              <a:rPr lang="en-US" sz="1100" dirty="0" smtClean="0">
                <a:latin typeface="Verdana" pitchFamily="34" charset="0"/>
              </a:rPr>
              <a:t>always count on my friends.”</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7"/>
            </a:pPr>
            <a:r>
              <a:rPr lang="en-US" sz="1100" dirty="0" smtClean="0">
                <a:latin typeface="Verdana" pitchFamily="34" charset="0"/>
              </a:rPr>
              <a:t>The special plant in the story is MOST like</a:t>
            </a:r>
          </a:p>
          <a:p>
            <a:pPr marL="685800" lvl="1" indent="-228600">
              <a:buFont typeface="+mj-lt"/>
              <a:buAutoNum type="alphaUcPeriod"/>
            </a:pPr>
            <a:r>
              <a:rPr lang="en-US" sz="1100" dirty="0" smtClean="0">
                <a:latin typeface="Verdana" pitchFamily="34" charset="0"/>
              </a:rPr>
              <a:t>a bed.</a:t>
            </a:r>
          </a:p>
          <a:p>
            <a:pPr marL="685800" lvl="1" indent="-228600">
              <a:buFont typeface="+mj-lt"/>
              <a:buAutoNum type="alphaUcPeriod"/>
            </a:pPr>
            <a:r>
              <a:rPr lang="en-US" sz="1100" dirty="0" smtClean="0">
                <a:latin typeface="Verdana" pitchFamily="34" charset="0"/>
              </a:rPr>
              <a:t>a trumpet.</a:t>
            </a:r>
          </a:p>
          <a:p>
            <a:pPr marL="685800" lvl="1" indent="-228600">
              <a:buFont typeface="+mj-lt"/>
              <a:buAutoNum type="alphaUcPeriod"/>
            </a:pPr>
            <a:r>
              <a:rPr lang="en-US" sz="1100" dirty="0" smtClean="0">
                <a:latin typeface="Verdana" pitchFamily="34" charset="0"/>
              </a:rPr>
              <a:t>some feathers.</a:t>
            </a:r>
          </a:p>
          <a:p>
            <a:pPr marL="685800" lvl="1" indent="-228600">
              <a:buFont typeface="+mj-lt"/>
              <a:buAutoNum type="alphaUcPeriod"/>
            </a:pPr>
            <a:r>
              <a:rPr lang="en-US" sz="1100" dirty="0" smtClean="0">
                <a:latin typeface="Verdana" pitchFamily="34" charset="0"/>
              </a:rPr>
              <a:t>some medicine.</a:t>
            </a:r>
          </a:p>
          <a:p>
            <a:endParaRPr lang="en-US" sz="1100" b="1" dirty="0" smtClean="0">
              <a:latin typeface="Verdana" pitchFamily="34" charset="0"/>
            </a:endParaRPr>
          </a:p>
          <a:p>
            <a:pPr marL="228600" indent="-228600">
              <a:buFont typeface="+mj-lt"/>
              <a:buAutoNum type="arabicPeriod" startAt="8"/>
            </a:pPr>
            <a:r>
              <a:rPr lang="en-US" sz="1100" dirty="0" smtClean="0">
                <a:latin typeface="Verdana" pitchFamily="34" charset="0"/>
              </a:rPr>
              <a:t>At the end of the story the animals are happy because</a:t>
            </a:r>
          </a:p>
          <a:p>
            <a:pPr marL="685800" lvl="1" indent="-228600">
              <a:buFont typeface="+mj-lt"/>
              <a:buAutoNum type="alphaUcPeriod"/>
            </a:pPr>
            <a:r>
              <a:rPr lang="en-US" sz="1100" dirty="0" smtClean="0">
                <a:latin typeface="Verdana" pitchFamily="34" charset="0"/>
              </a:rPr>
              <a:t>Ella feels better.</a:t>
            </a:r>
          </a:p>
          <a:p>
            <a:pPr marL="685800" lvl="1" indent="-228600">
              <a:buFont typeface="+mj-lt"/>
              <a:buAutoNum type="alphaUcPeriod"/>
            </a:pPr>
            <a:r>
              <a:rPr lang="en-US" sz="1100" dirty="0" smtClean="0">
                <a:latin typeface="Verdana" pitchFamily="34" charset="0"/>
              </a:rPr>
              <a:t>Ella goes to sleep.</a:t>
            </a:r>
          </a:p>
          <a:p>
            <a:pPr marL="685800" lvl="1" indent="-228600">
              <a:buFont typeface="+mj-lt"/>
              <a:buAutoNum type="alphaUcPeriod"/>
            </a:pPr>
            <a:r>
              <a:rPr lang="en-US" sz="1100" dirty="0" smtClean="0">
                <a:latin typeface="Verdana" pitchFamily="34" charset="0"/>
              </a:rPr>
              <a:t>Ella is moving trees.</a:t>
            </a:r>
          </a:p>
          <a:p>
            <a:pPr marL="685800" lvl="1" indent="-228600">
              <a:buFont typeface="+mj-lt"/>
              <a:buAutoNum type="alphaUcPeriod"/>
            </a:pPr>
            <a:r>
              <a:rPr lang="en-US" sz="1100" dirty="0" smtClean="0">
                <a:latin typeface="Verdana" pitchFamily="34" charset="0"/>
              </a:rPr>
              <a:t>Ella is eating insects.</a:t>
            </a:r>
            <a:endParaRPr lang="en-US" sz="1100"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4" name="Rectangle 3"/>
          <p:cNvSpPr/>
          <p:nvPr/>
        </p:nvSpPr>
        <p:spPr>
          <a:xfrm>
            <a:off x="5486400" y="304800"/>
            <a:ext cx="4191000" cy="6401753"/>
          </a:xfrm>
          <a:prstGeom prst="rect">
            <a:avLst/>
          </a:prstGeom>
        </p:spPr>
        <p:txBody>
          <a:bodyPr wrap="square">
            <a:spAutoFit/>
          </a:bodyPr>
          <a:lstStyle/>
          <a:p>
            <a:r>
              <a:rPr lang="en-US" sz="1400" b="1" u="sng" dirty="0" smtClean="0">
                <a:latin typeface="Verdana" pitchFamily="34" charset="0"/>
              </a:rPr>
              <a:t>THE THINGS WINGS DO</a:t>
            </a:r>
          </a:p>
          <a:p>
            <a:r>
              <a:rPr lang="en-US" sz="1100" i="1" dirty="0" smtClean="0">
                <a:latin typeface="Verdana" pitchFamily="34" charset="0"/>
              </a:rPr>
              <a:t>Did you think that insects only use their wings to fly? Read this article by Keith Waddington to find out some interesting facts about other ways wings can be useful.</a:t>
            </a:r>
          </a:p>
          <a:p>
            <a:endParaRPr lang="en-US" sz="1100" b="1" u="sng" dirty="0" smtClean="0">
              <a:latin typeface="Verdana" pitchFamily="34" charset="0"/>
            </a:endParaRPr>
          </a:p>
          <a:p>
            <a:endParaRPr lang="en-US" sz="1100" b="1" u="sng" dirty="0" smtClean="0">
              <a:latin typeface="Verdana" pitchFamily="34" charset="0"/>
            </a:endParaRPr>
          </a:p>
          <a:p>
            <a:r>
              <a:rPr lang="en-US" sz="1100" b="1" i="1" dirty="0" smtClean="0">
                <a:latin typeface="Verdana" pitchFamily="34" charset="0"/>
              </a:rPr>
              <a:t>INSECT WINGS </a:t>
            </a:r>
            <a:r>
              <a:rPr lang="en-US" sz="1100" dirty="0" smtClean="0">
                <a:latin typeface="Verdana" pitchFamily="34" charset="0"/>
              </a:rPr>
              <a:t>have many different shapes and colors.  They also have different uses.</a:t>
            </a:r>
          </a:p>
          <a:p>
            <a:endParaRPr lang="en-US" sz="1100" dirty="0" smtClean="0">
              <a:latin typeface="Verdana" pitchFamily="34" charset="0"/>
            </a:endParaRPr>
          </a:p>
          <a:p>
            <a:r>
              <a:rPr lang="en-US" sz="1100" dirty="0" smtClean="0">
                <a:latin typeface="Verdana" pitchFamily="34" charset="0"/>
              </a:rPr>
              <a:t>Most insects have two pairs of wings, with one pair</a:t>
            </a:r>
          </a:p>
          <a:p>
            <a:r>
              <a:rPr lang="en-US" sz="1100" dirty="0" smtClean="0">
                <a:latin typeface="Verdana" pitchFamily="34" charset="0"/>
              </a:rPr>
              <a:t>behind the other. These wings are used for flying, of course.  But wings can help an insect in other ways, too.</a:t>
            </a:r>
          </a:p>
          <a:p>
            <a:endParaRPr lang="en-US" sz="1100" dirty="0" smtClean="0">
              <a:latin typeface="Verdana" pitchFamily="34" charset="0"/>
            </a:endParaRPr>
          </a:p>
          <a:p>
            <a:r>
              <a:rPr lang="en-US" sz="1100" b="1" i="1" dirty="0" smtClean="0">
                <a:latin typeface="Verdana" pitchFamily="34" charset="0"/>
              </a:rPr>
              <a:t>FLYING</a:t>
            </a:r>
          </a:p>
          <a:p>
            <a:r>
              <a:rPr lang="en-US" sz="1100" dirty="0" smtClean="0">
                <a:latin typeface="Verdana" pitchFamily="34" charset="0"/>
              </a:rPr>
              <a:t>How fast can an insect fly? That depends on the size and speed of the wings. Houseflies can go fast because they have small wings that flap quickly.</a:t>
            </a:r>
          </a:p>
          <a:p>
            <a:endParaRPr lang="en-US" sz="1100" dirty="0" smtClean="0">
              <a:latin typeface="Verdana" pitchFamily="34" charset="0"/>
            </a:endParaRPr>
          </a:p>
          <a:p>
            <a:r>
              <a:rPr lang="en-US" sz="1100" dirty="0" smtClean="0">
                <a:latin typeface="Verdana" pitchFamily="34" charset="0"/>
              </a:rPr>
              <a:t>The same is true for honeybees. A honeybee can flap its</a:t>
            </a:r>
          </a:p>
          <a:p>
            <a:r>
              <a:rPr lang="en-US" sz="1100" dirty="0" smtClean="0">
                <a:latin typeface="Verdana" pitchFamily="34" charset="0"/>
              </a:rPr>
              <a:t>small wings 225 times each second, and it can fly fourteen miles an hour. That’s fast for an insect.</a:t>
            </a:r>
          </a:p>
          <a:p>
            <a:endParaRPr lang="en-US" sz="1100" dirty="0" smtClean="0">
              <a:latin typeface="Verdana" pitchFamily="34" charset="0"/>
            </a:endParaRPr>
          </a:p>
          <a:p>
            <a:r>
              <a:rPr lang="en-US" sz="1100" dirty="0" smtClean="0">
                <a:latin typeface="Verdana" pitchFamily="34" charset="0"/>
              </a:rPr>
              <a:t>But butterflies drift from flower to flower. They flap</a:t>
            </a:r>
          </a:p>
          <a:p>
            <a:r>
              <a:rPr lang="en-US" sz="1100" dirty="0" smtClean="0">
                <a:latin typeface="Verdana" pitchFamily="34" charset="0"/>
              </a:rPr>
              <a:t>their broad wings slowly. Sometimes they glide without</a:t>
            </a:r>
          </a:p>
          <a:p>
            <a:r>
              <a:rPr lang="en-US" sz="1100" dirty="0" smtClean="0">
                <a:latin typeface="Verdana" pitchFamily="34" charset="0"/>
              </a:rPr>
              <a:t>flapping at all. These big wings could break if the butterfly flapped as hard as a bee does.</a:t>
            </a:r>
          </a:p>
          <a:p>
            <a:endParaRPr lang="en-US" sz="1100" u="sng" dirty="0" smtClean="0">
              <a:latin typeface="Verdana" pitchFamily="34" charset="0"/>
            </a:endParaRPr>
          </a:p>
          <a:p>
            <a:r>
              <a:rPr lang="en-US" sz="1100" b="1" i="1" dirty="0" smtClean="0">
                <a:latin typeface="Verdana" pitchFamily="34" charset="0"/>
              </a:rPr>
              <a:t>HARD COVERINGS</a:t>
            </a:r>
          </a:p>
          <a:p>
            <a:r>
              <a:rPr lang="en-US" sz="1100" dirty="0" smtClean="0">
                <a:latin typeface="Verdana" pitchFamily="34" charset="0"/>
              </a:rPr>
              <a:t>Wings are not just for flying. In fact, a beetle’s front</a:t>
            </a:r>
          </a:p>
          <a:p>
            <a:r>
              <a:rPr lang="en-US" sz="1100" dirty="0" smtClean="0">
                <a:latin typeface="Verdana" pitchFamily="34" charset="0"/>
              </a:rPr>
              <a:t>wings are not for flying at all. These two wings are hard.</a:t>
            </a:r>
          </a:p>
          <a:p>
            <a:r>
              <a:rPr lang="en-US" sz="1100" dirty="0" smtClean="0">
                <a:latin typeface="Verdana" pitchFamily="34" charset="0"/>
              </a:rPr>
              <a:t>When the beetle rests or walks, they cover its soft body like two pieces of nutshell. These wings help protect the beetle from being eaten by birds.</a:t>
            </a:r>
          </a:p>
          <a:p>
            <a:endParaRPr lang="en-US" sz="1100" dirty="0" smtClean="0">
              <a:latin typeface="Verdana" pitchFamily="34" charset="0"/>
            </a:endParaRPr>
          </a:p>
          <a:p>
            <a:r>
              <a:rPr lang="en-US" sz="1100" dirty="0" smtClean="0">
                <a:latin typeface="Verdana" pitchFamily="34" charset="0"/>
              </a:rPr>
              <a:t>When the beetle flies, it holds its front wings out to the</a:t>
            </a:r>
          </a:p>
          <a:p>
            <a:r>
              <a:rPr lang="en-US" sz="1100" dirty="0" smtClean="0">
                <a:latin typeface="Verdana" pitchFamily="34" charset="0"/>
              </a:rPr>
              <a:t>sides. With these hard wings out of the way, the beetle can fly with its small back wings.</a:t>
            </a:r>
          </a:p>
        </p:txBody>
      </p:sp>
      <p:sp>
        <p:nvSpPr>
          <p:cNvPr id="5" name="Rectangle 4"/>
          <p:cNvSpPr/>
          <p:nvPr/>
        </p:nvSpPr>
        <p:spPr>
          <a:xfrm>
            <a:off x="228600" y="341828"/>
            <a:ext cx="4572000" cy="7201972"/>
          </a:xfrm>
          <a:prstGeom prst="rect">
            <a:avLst/>
          </a:prstGeom>
        </p:spPr>
        <p:txBody>
          <a:bodyPr wrap="square">
            <a:spAutoFit/>
          </a:bodyPr>
          <a:lstStyle/>
          <a:p>
            <a:r>
              <a:rPr lang="en-US" sz="1100" b="1" u="sng" dirty="0" smtClean="0">
                <a:latin typeface="Verdana" pitchFamily="34" charset="0"/>
              </a:rPr>
              <a:t>ELLA’S FRIENDS</a:t>
            </a:r>
          </a:p>
          <a:p>
            <a:r>
              <a:rPr lang="en-US" sz="1100" i="1" dirty="0" smtClean="0">
                <a:latin typeface="Verdana" pitchFamily="34" charset="0"/>
              </a:rPr>
              <a:t>This is a story about Ella, an elephant who is always kind and helpful to the other animals. Read what happens when Ella becomes sick.</a:t>
            </a:r>
          </a:p>
          <a:p>
            <a:endParaRPr lang="en-US" sz="1100" i="1" dirty="0" smtClean="0">
              <a:latin typeface="Verdana" pitchFamily="34" charset="0"/>
            </a:endParaRPr>
          </a:p>
          <a:p>
            <a:r>
              <a:rPr lang="en-US" sz="1100" dirty="0" smtClean="0">
                <a:latin typeface="Verdana" pitchFamily="34" charset="0"/>
              </a:rPr>
              <a:t>ELLA, AN ELEPHANT, walked through the grass while two</a:t>
            </a:r>
          </a:p>
          <a:p>
            <a:r>
              <a:rPr lang="en-US" sz="1100" dirty="0" smtClean="0">
                <a:latin typeface="Verdana" pitchFamily="34" charset="0"/>
              </a:rPr>
              <a:t>egrets, which are white birds, sat on her back. As she walked</a:t>
            </a:r>
          </a:p>
          <a:p>
            <a:r>
              <a:rPr lang="en-US" sz="1100" dirty="0" smtClean="0">
                <a:latin typeface="Verdana" pitchFamily="34" charset="0"/>
              </a:rPr>
              <a:t>through the grass, she stirred up bugs which the egrets ate.</a:t>
            </a:r>
          </a:p>
          <a:p>
            <a:r>
              <a:rPr lang="en-US" sz="1100" dirty="0" smtClean="0">
                <a:latin typeface="Verdana" pitchFamily="34" charset="0"/>
              </a:rPr>
              <a:t>The egrets loved Ella, and so did all the other animals. Ella</a:t>
            </a:r>
          </a:p>
          <a:p>
            <a:r>
              <a:rPr lang="en-US" sz="1100" dirty="0" smtClean="0">
                <a:latin typeface="Verdana" pitchFamily="34" charset="0"/>
              </a:rPr>
              <a:t>was good and kind and helpful.</a:t>
            </a:r>
          </a:p>
          <a:p>
            <a:endParaRPr lang="en-US" sz="1100" dirty="0" smtClean="0">
              <a:latin typeface="Verdana" pitchFamily="34" charset="0"/>
            </a:endParaRPr>
          </a:p>
          <a:p>
            <a:r>
              <a:rPr lang="en-US" sz="1100" dirty="0" smtClean="0">
                <a:latin typeface="Verdana" pitchFamily="34" charset="0"/>
              </a:rPr>
              <a:t>When danger was near, Ella would use her long trunk like</a:t>
            </a:r>
          </a:p>
          <a:p>
            <a:r>
              <a:rPr lang="en-US" sz="1100" dirty="0" smtClean="0">
                <a:latin typeface="Verdana" pitchFamily="34" charset="0"/>
              </a:rPr>
              <a:t>a trumpet to warn the rest of the animals. And even though</a:t>
            </a:r>
          </a:p>
          <a:p>
            <a:r>
              <a:rPr lang="en-US" sz="1100" dirty="0" smtClean="0">
                <a:latin typeface="Verdana" pitchFamily="34" charset="0"/>
              </a:rPr>
              <a:t>her own young elephants were grown, Ella still took her turn</a:t>
            </a:r>
          </a:p>
          <a:p>
            <a:r>
              <a:rPr lang="en-US" sz="1100" dirty="0" smtClean="0">
                <a:latin typeface="Verdana" pitchFamily="34" charset="0"/>
              </a:rPr>
              <a:t>looking after a group of young elephants.</a:t>
            </a:r>
          </a:p>
          <a:p>
            <a:endParaRPr lang="en-US" sz="1100" dirty="0" smtClean="0">
              <a:latin typeface="Verdana" pitchFamily="34" charset="0"/>
            </a:endParaRPr>
          </a:p>
          <a:p>
            <a:r>
              <a:rPr lang="en-US" sz="1100" dirty="0" smtClean="0">
                <a:latin typeface="Verdana" pitchFamily="34" charset="0"/>
              </a:rPr>
              <a:t>One day, as Ella walked through the tall grass with the</a:t>
            </a:r>
          </a:p>
          <a:p>
            <a:r>
              <a:rPr lang="en-US" sz="1100" dirty="0" smtClean="0">
                <a:latin typeface="Verdana" pitchFamily="34" charset="0"/>
              </a:rPr>
              <a:t>egrets on her back, the egrets noticed that Ella walked slower</a:t>
            </a:r>
          </a:p>
          <a:p>
            <a:r>
              <a:rPr lang="en-US" sz="1100" dirty="0" smtClean="0">
                <a:latin typeface="Verdana" pitchFamily="34" charset="0"/>
              </a:rPr>
              <a:t>and breathed harder than usual. “What’s wrong, Ella?” they</a:t>
            </a:r>
          </a:p>
          <a:p>
            <a:r>
              <a:rPr lang="en-US" sz="1100" dirty="0" smtClean="0">
                <a:latin typeface="Verdana" pitchFamily="34" charset="0"/>
              </a:rPr>
              <a:t>asked. “You act as if you do not feel well.”</a:t>
            </a:r>
          </a:p>
          <a:p>
            <a:endParaRPr lang="en-US" sz="1100" dirty="0" smtClean="0">
              <a:latin typeface="Verdana" pitchFamily="34" charset="0"/>
            </a:endParaRPr>
          </a:p>
          <a:p>
            <a:r>
              <a:rPr lang="en-US" sz="1100" dirty="0" smtClean="0">
                <a:latin typeface="Verdana" pitchFamily="34" charset="0"/>
              </a:rPr>
              <a:t>“I’m tired,” said Ella. “I’m just very, very tired.”</a:t>
            </a:r>
          </a:p>
          <a:p>
            <a:endParaRPr lang="en-US" sz="1100" dirty="0" smtClean="0">
              <a:latin typeface="Verdana" pitchFamily="34" charset="0"/>
            </a:endParaRPr>
          </a:p>
          <a:p>
            <a:r>
              <a:rPr lang="en-US" sz="1100" dirty="0" smtClean="0">
                <a:latin typeface="Verdana" pitchFamily="34" charset="0"/>
              </a:rPr>
              <a:t>“You worked too hard yesterday moving all those dead</a:t>
            </a:r>
          </a:p>
          <a:p>
            <a:r>
              <a:rPr lang="en-US" sz="1100" dirty="0" smtClean="0">
                <a:latin typeface="Verdana" pitchFamily="34" charset="0"/>
              </a:rPr>
              <a:t>tree stumps with your long tusks,” the egrets said. “You</a:t>
            </a:r>
          </a:p>
          <a:p>
            <a:r>
              <a:rPr lang="en-US" sz="1100" dirty="0" smtClean="0">
                <a:latin typeface="Verdana" pitchFamily="34" charset="0"/>
              </a:rPr>
              <a:t>should go home and rest.”</a:t>
            </a:r>
          </a:p>
          <a:p>
            <a:endParaRPr lang="en-US" sz="1100" dirty="0" smtClean="0">
              <a:latin typeface="Verdana" pitchFamily="34" charset="0"/>
            </a:endParaRPr>
          </a:p>
          <a:p>
            <a:r>
              <a:rPr lang="en-US" sz="1100" dirty="0" smtClean="0">
                <a:latin typeface="Verdana" pitchFamily="34" charset="0"/>
              </a:rPr>
              <a:t>“Maybe you are right,” Ella said. So the egrets flew off and</a:t>
            </a:r>
          </a:p>
          <a:p>
            <a:r>
              <a:rPr lang="en-US" sz="1100" dirty="0" smtClean="0">
                <a:latin typeface="Verdana" pitchFamily="34" charset="0"/>
              </a:rPr>
              <a:t>Ella went to lie under a tree.</a:t>
            </a:r>
          </a:p>
          <a:p>
            <a:endParaRPr lang="en-US" sz="1100" dirty="0" smtClean="0">
              <a:latin typeface="Verdana" pitchFamily="34" charset="0"/>
            </a:endParaRPr>
          </a:p>
          <a:p>
            <a:r>
              <a:rPr lang="en-US" sz="1100" dirty="0" smtClean="0">
                <a:latin typeface="Verdana" pitchFamily="34" charset="0"/>
              </a:rPr>
              <a:t>When Ella awoke, she felt worse than before she lay down.</a:t>
            </a:r>
          </a:p>
          <a:p>
            <a:r>
              <a:rPr lang="en-US" sz="1100" dirty="0" smtClean="0">
                <a:latin typeface="Verdana" pitchFamily="34" charset="0"/>
              </a:rPr>
              <a:t>She was so weak she could not get up. The egrets saw her.</a:t>
            </a:r>
          </a:p>
          <a:p>
            <a:r>
              <a:rPr lang="en-US" sz="1100" dirty="0" smtClean="0">
                <a:latin typeface="Verdana" pitchFamily="34" charset="0"/>
              </a:rPr>
              <a:t>One flew to her while the other flew to get help.</a:t>
            </a:r>
          </a:p>
          <a:p>
            <a:endParaRPr lang="en-US" sz="1100" dirty="0" smtClean="0">
              <a:latin typeface="Verdana" pitchFamily="34" charset="0"/>
            </a:endParaRPr>
          </a:p>
          <a:p>
            <a:r>
              <a:rPr lang="en-US" sz="1100" dirty="0" smtClean="0">
                <a:latin typeface="Verdana" pitchFamily="34" charset="0"/>
              </a:rPr>
              <a:t>“Ella!” the first egret yelled. “Just lie down. My friend has</a:t>
            </a:r>
          </a:p>
          <a:p>
            <a:r>
              <a:rPr lang="en-US" sz="1100" dirty="0" smtClean="0">
                <a:latin typeface="Verdana" pitchFamily="34" charset="0"/>
              </a:rPr>
              <a:t>gone to get help.”</a:t>
            </a:r>
          </a:p>
          <a:p>
            <a:endParaRPr lang="en-US" sz="1100" dirty="0" smtClean="0">
              <a:latin typeface="Verdana" pitchFamily="34" charset="0"/>
            </a:endParaRPr>
          </a:p>
          <a:p>
            <a:r>
              <a:rPr lang="en-US" sz="1100" dirty="0" smtClean="0">
                <a:latin typeface="Verdana" pitchFamily="34" charset="0"/>
              </a:rPr>
              <a:t>“Oh,” Ella said, “I hate to be such trouble.”</a:t>
            </a:r>
          </a:p>
          <a:p>
            <a:r>
              <a:rPr lang="en-US" sz="1100" dirty="0" smtClean="0">
                <a:latin typeface="Verdana" pitchFamily="34" charset="0"/>
              </a:rPr>
              <a:t>The first egret flew down by Ella’s head and stroked it</a:t>
            </a:r>
          </a:p>
          <a:p>
            <a:r>
              <a:rPr lang="en-US" sz="1100" dirty="0" smtClean="0">
                <a:latin typeface="Verdana" pitchFamily="34" charset="0"/>
              </a:rPr>
              <a:t>with his wing. “You are no trouble, Ella,” he said. “You are no</a:t>
            </a:r>
          </a:p>
          <a:p>
            <a:r>
              <a:rPr lang="en-US" sz="1100" dirty="0" smtClean="0">
                <a:latin typeface="Verdana" pitchFamily="34" charset="0"/>
              </a:rPr>
              <a:t>trouble at all.”</a:t>
            </a:r>
          </a:p>
          <a:p>
            <a:endParaRPr lang="en-US" sz="1100" dirty="0" smtClean="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304800" y="375077"/>
            <a:ext cx="4495800" cy="5339923"/>
          </a:xfrm>
          <a:prstGeom prst="rect">
            <a:avLst/>
          </a:prstGeom>
        </p:spPr>
        <p:txBody>
          <a:bodyPr wrap="square">
            <a:spAutoFit/>
          </a:bodyPr>
          <a:lstStyle/>
          <a:p>
            <a:r>
              <a:rPr lang="en-US" sz="1100" b="1" i="1" dirty="0" smtClean="0">
                <a:latin typeface="Verdana" pitchFamily="34" charset="0"/>
              </a:rPr>
              <a:t>COLORS FOR HIDING</a:t>
            </a:r>
          </a:p>
          <a:p>
            <a:r>
              <a:rPr lang="en-US" sz="1100" dirty="0" smtClean="0">
                <a:latin typeface="Verdana" pitchFamily="34" charset="0"/>
              </a:rPr>
              <a:t>Some wings have colors and patterns that make the</a:t>
            </a:r>
          </a:p>
          <a:p>
            <a:r>
              <a:rPr lang="en-US" sz="1100" dirty="0" smtClean="0">
                <a:latin typeface="Verdana" pitchFamily="34" charset="0"/>
              </a:rPr>
              <a:t>insect hard to see.</a:t>
            </a:r>
          </a:p>
          <a:p>
            <a:endParaRPr lang="en-US" sz="1100" dirty="0" smtClean="0">
              <a:latin typeface="Verdana" pitchFamily="34" charset="0"/>
            </a:endParaRPr>
          </a:p>
          <a:p>
            <a:r>
              <a:rPr lang="en-US" sz="1100" dirty="0" smtClean="0">
                <a:latin typeface="Verdana" pitchFamily="34" charset="0"/>
              </a:rPr>
              <a:t>These wings look like the places where the insect rests.</a:t>
            </a:r>
          </a:p>
          <a:p>
            <a:r>
              <a:rPr lang="en-US" sz="1100" dirty="0" smtClean="0">
                <a:latin typeface="Verdana" pitchFamily="34" charset="0"/>
              </a:rPr>
              <a:t>When the creature holds still, it doesn’t look like an insect. It</a:t>
            </a:r>
          </a:p>
          <a:p>
            <a:r>
              <a:rPr lang="en-US" sz="1100" dirty="0" smtClean="0">
                <a:latin typeface="Verdana" pitchFamily="34" charset="0"/>
              </a:rPr>
              <a:t>looks like a leaf or stone or piece of bark. The colors help the</a:t>
            </a:r>
          </a:p>
          <a:p>
            <a:r>
              <a:rPr lang="en-US" sz="1100" dirty="0" smtClean="0">
                <a:latin typeface="Verdana" pitchFamily="34" charset="0"/>
              </a:rPr>
              <a:t>insect hide from animals that might eat it. This kind of</a:t>
            </a:r>
          </a:p>
          <a:p>
            <a:r>
              <a:rPr lang="en-US" sz="1100" dirty="0" smtClean="0">
                <a:latin typeface="Verdana" pitchFamily="34" charset="0"/>
              </a:rPr>
              <a:t>coloring is called camouflage. Grasshoppers have  camouflage. </a:t>
            </a:r>
          </a:p>
          <a:p>
            <a:endParaRPr lang="en-US" sz="1100" dirty="0" smtClean="0">
              <a:latin typeface="Verdana" pitchFamily="34" charset="0"/>
            </a:endParaRPr>
          </a:p>
          <a:p>
            <a:r>
              <a:rPr lang="en-US" sz="1100" dirty="0" smtClean="0">
                <a:latin typeface="Verdana" pitchFamily="34" charset="0"/>
              </a:rPr>
              <a:t>When they sit on plants, their wings look like the leaves around them.  Some moths have wings with camouflage that looks like tree bark. They can rest on trees without being found.</a:t>
            </a:r>
          </a:p>
          <a:p>
            <a:endParaRPr lang="en-US" sz="1100" dirty="0" smtClean="0">
              <a:latin typeface="Verdana" pitchFamily="34" charset="0"/>
            </a:endParaRPr>
          </a:p>
          <a:p>
            <a:r>
              <a:rPr lang="en-US" sz="1100" b="1" i="1" dirty="0" smtClean="0">
                <a:latin typeface="Verdana" pitchFamily="34" charset="0"/>
              </a:rPr>
              <a:t>BRIGHT COLORS</a:t>
            </a:r>
          </a:p>
          <a:p>
            <a:r>
              <a:rPr lang="en-US" sz="1100" dirty="0" smtClean="0">
                <a:latin typeface="Verdana" pitchFamily="34" charset="0"/>
              </a:rPr>
              <a:t>Some insects don’t hide at all. Instead, their wings have</a:t>
            </a:r>
          </a:p>
          <a:p>
            <a:r>
              <a:rPr lang="en-US" sz="1100" dirty="0" smtClean="0">
                <a:latin typeface="Verdana" pitchFamily="34" charset="0"/>
              </a:rPr>
              <a:t>bright colors that can be seen from far away.</a:t>
            </a:r>
          </a:p>
          <a:p>
            <a:endParaRPr lang="en-US" sz="1100" dirty="0" smtClean="0">
              <a:latin typeface="Verdana" pitchFamily="34" charset="0"/>
            </a:endParaRPr>
          </a:p>
          <a:p>
            <a:r>
              <a:rPr lang="en-US" sz="1100" dirty="0" smtClean="0">
                <a:latin typeface="Verdana" pitchFamily="34" charset="0"/>
              </a:rPr>
              <a:t>Scientists say these wings have warning colors because</a:t>
            </a:r>
          </a:p>
          <a:p>
            <a:r>
              <a:rPr lang="en-US" sz="1100" dirty="0" smtClean="0">
                <a:latin typeface="Verdana" pitchFamily="34" charset="0"/>
              </a:rPr>
              <a:t>the colors warn birds that the insects are not good to eat.</a:t>
            </a:r>
          </a:p>
          <a:p>
            <a:endParaRPr lang="en-US" sz="1100" dirty="0" smtClean="0">
              <a:latin typeface="Verdana" pitchFamily="34" charset="0"/>
            </a:endParaRPr>
          </a:p>
          <a:p>
            <a:r>
              <a:rPr lang="en-US" sz="1100" dirty="0" smtClean="0">
                <a:latin typeface="Verdana" pitchFamily="34" charset="0"/>
              </a:rPr>
              <a:t>The wings of the monarch butterfly have warning</a:t>
            </a:r>
          </a:p>
          <a:p>
            <a:r>
              <a:rPr lang="en-US" sz="1100" dirty="0" smtClean="0">
                <a:latin typeface="Verdana" pitchFamily="34" charset="0"/>
              </a:rPr>
              <a:t>colors of bright orange with black. A bird might eat one of</a:t>
            </a:r>
          </a:p>
          <a:p>
            <a:r>
              <a:rPr lang="en-US" sz="1100" dirty="0" smtClean="0">
                <a:latin typeface="Verdana" pitchFamily="34" charset="0"/>
              </a:rPr>
              <a:t>these butterflies. But after the bad taste of that meal, the</a:t>
            </a:r>
          </a:p>
          <a:p>
            <a:r>
              <a:rPr lang="en-US" sz="1100" dirty="0" smtClean="0">
                <a:latin typeface="Verdana" pitchFamily="34" charset="0"/>
              </a:rPr>
              <a:t>colors warn the bird not to eat another one.</a:t>
            </a:r>
          </a:p>
          <a:p>
            <a:endParaRPr lang="en-US" sz="1100" dirty="0" smtClean="0">
              <a:latin typeface="Verdana" pitchFamily="34" charset="0"/>
            </a:endParaRPr>
          </a:p>
          <a:p>
            <a:r>
              <a:rPr lang="en-US" sz="1100" dirty="0" smtClean="0">
                <a:latin typeface="Verdana" pitchFamily="34" charset="0"/>
              </a:rPr>
              <a:t>Most people think wings are just for flying. I tell them</a:t>
            </a:r>
          </a:p>
          <a:p>
            <a:r>
              <a:rPr lang="en-US" sz="1100" dirty="0" smtClean="0">
                <a:latin typeface="Verdana" pitchFamily="34" charset="0"/>
              </a:rPr>
              <a:t>about these amazing uses.</a:t>
            </a:r>
          </a:p>
          <a:p>
            <a:endParaRPr lang="en-US" sz="1100" dirty="0" smtClean="0">
              <a:latin typeface="Verdana" pitchFamily="34" charset="0"/>
            </a:endParaRPr>
          </a:p>
        </p:txBody>
      </p:sp>
      <p:sp>
        <p:nvSpPr>
          <p:cNvPr id="5" name="Rectangle 4"/>
          <p:cNvSpPr/>
          <p:nvPr/>
        </p:nvSpPr>
        <p:spPr>
          <a:xfrm>
            <a:off x="5410200" y="458956"/>
            <a:ext cx="4267200" cy="2970044"/>
          </a:xfrm>
          <a:prstGeom prst="rect">
            <a:avLst/>
          </a:prstGeom>
        </p:spPr>
        <p:txBody>
          <a:bodyPr wrap="square">
            <a:spAutoFit/>
          </a:bodyPr>
          <a:lstStyle/>
          <a:p>
            <a:pPr marL="228600" indent="-228600">
              <a:buFont typeface="+mj-lt"/>
              <a:buAutoNum type="arabicPeriod" startAt="5"/>
            </a:pPr>
            <a:r>
              <a:rPr lang="en-US" sz="1100" dirty="0" smtClean="0">
                <a:latin typeface="Verdana" pitchFamily="34" charset="0"/>
              </a:rPr>
              <a:t>Which of the following sentences is an opinion, not a fact?</a:t>
            </a:r>
          </a:p>
          <a:p>
            <a:pPr marL="685800" lvl="1" indent="-228600">
              <a:buFont typeface="+mj-lt"/>
              <a:buAutoNum type="alphaUcPeriod"/>
            </a:pPr>
            <a:r>
              <a:rPr lang="en-US" sz="1100" dirty="0" smtClean="0">
                <a:latin typeface="Verdana" pitchFamily="34" charset="0"/>
              </a:rPr>
              <a:t>Most people think wings are just for flying.</a:t>
            </a:r>
          </a:p>
          <a:p>
            <a:pPr marL="685800" lvl="1" indent="-228600">
              <a:buFont typeface="+mj-lt"/>
              <a:buAutoNum type="alphaUcPeriod"/>
            </a:pPr>
            <a:r>
              <a:rPr lang="en-US" sz="1100" dirty="0" smtClean="0">
                <a:latin typeface="Verdana" pitchFamily="34" charset="0"/>
              </a:rPr>
              <a:t>When the beetle flies, it holds its front wings out to the side.</a:t>
            </a:r>
          </a:p>
          <a:p>
            <a:pPr marL="685800" lvl="1" indent="-228600">
              <a:buFont typeface="+mj-lt"/>
              <a:buAutoNum type="alphaUcPeriod"/>
            </a:pPr>
            <a:r>
              <a:rPr lang="en-US" sz="1100" dirty="0" smtClean="0">
                <a:latin typeface="Verdana" pitchFamily="34" charset="0"/>
              </a:rPr>
              <a:t>Insect wings have many different shapes and colors.</a:t>
            </a:r>
          </a:p>
          <a:p>
            <a:pPr marL="685800" lvl="1" indent="-228600">
              <a:buFont typeface="+mj-lt"/>
              <a:buAutoNum type="alphaUcPeriod"/>
            </a:pPr>
            <a:r>
              <a:rPr lang="en-US" sz="1100" dirty="0" smtClean="0">
                <a:latin typeface="Verdana" pitchFamily="34" charset="0"/>
              </a:rPr>
              <a:t>The colors help the insect hide from animals that might eat it.</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6"/>
            </a:pPr>
            <a:r>
              <a:rPr lang="en-US" sz="1100" dirty="0" smtClean="0">
                <a:latin typeface="Verdana" pitchFamily="34" charset="0"/>
              </a:rPr>
              <a:t>Based on what you have read, which of the following insects do you think would fly the fastest?</a:t>
            </a:r>
          </a:p>
          <a:p>
            <a:pPr marL="685800" lvl="1" indent="-228600">
              <a:buFont typeface="+mj-lt"/>
              <a:buAutoNum type="alphaUcPeriod"/>
            </a:pPr>
            <a:r>
              <a:rPr lang="en-US" sz="1100" dirty="0" smtClean="0">
                <a:latin typeface="Verdana" pitchFamily="34" charset="0"/>
              </a:rPr>
              <a:t>grasshoppers</a:t>
            </a:r>
          </a:p>
          <a:p>
            <a:pPr marL="685800" lvl="1" indent="-228600">
              <a:buFont typeface="+mj-lt"/>
              <a:buAutoNum type="alphaUcPeriod"/>
            </a:pPr>
            <a:r>
              <a:rPr lang="en-US" sz="1100" dirty="0" smtClean="0">
                <a:latin typeface="Verdana" pitchFamily="34" charset="0"/>
              </a:rPr>
              <a:t>moths</a:t>
            </a:r>
          </a:p>
          <a:p>
            <a:pPr marL="685800" lvl="1" indent="-228600">
              <a:buFont typeface="+mj-lt"/>
              <a:buAutoNum type="alphaUcPeriod"/>
            </a:pPr>
            <a:r>
              <a:rPr lang="en-US" sz="1100" dirty="0" smtClean="0">
                <a:latin typeface="Verdana" pitchFamily="34" charset="0"/>
              </a:rPr>
              <a:t>butterflies</a:t>
            </a:r>
          </a:p>
          <a:p>
            <a:pPr marL="685800" lvl="1" indent="-228600">
              <a:buFont typeface="+mj-lt"/>
              <a:buAutoNum type="alphaUcPeriod"/>
            </a:pPr>
            <a:r>
              <a:rPr lang="en-US" sz="1100" dirty="0" smtClean="0">
                <a:latin typeface="Verdana" pitchFamily="34" charset="0"/>
              </a:rPr>
              <a:t>honeybees</a:t>
            </a:r>
            <a:endParaRPr lang="en-US" sz="11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3305</Words>
  <Application>Microsoft Office PowerPoint</Application>
  <PresentationFormat>Custom</PresentationFormat>
  <Paragraphs>333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107</cp:revision>
  <dcterms:created xsi:type="dcterms:W3CDTF">2010-03-15T16:13:22Z</dcterms:created>
  <dcterms:modified xsi:type="dcterms:W3CDTF">2012-01-25T02:33:51Z</dcterms:modified>
</cp:coreProperties>
</file>