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7" d="100"/>
          <a:sy n="87"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066800"/>
            <a:ext cx="4038600" cy="492443"/>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Geometry &amp; Measurement</a:t>
            </a:r>
          </a:p>
          <a:p>
            <a:pPr algn="ctr" defTabSz="1017588">
              <a:defRPr/>
            </a:pPr>
            <a:r>
              <a:rPr lang="en-US" sz="1000" b="1" i="1" dirty="0" smtClean="0">
                <a:effectLst>
                  <a:outerShdw blurRad="38100" dist="38100" dir="2700000" algn="tl">
                    <a:srgbClr val="C0C0C0"/>
                  </a:outerShdw>
                </a:effectLst>
                <a:latin typeface="Verdana" pitchFamily="34" charset="0"/>
              </a:rPr>
              <a:t>(right angles, triangles, and quadrilaterals)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3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91200" y="21336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[3.3.1 -3.3.2-3.3.3]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6764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#9</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457200" y="9144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[3.3.1 - 3.3.2 - 3.3.3]</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685800" y="1626037"/>
            <a:ext cx="3962400" cy="3631763"/>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3.3.1 </a:t>
            </a:r>
            <a:r>
              <a:rPr lang="en-US" sz="1000" dirty="0" smtClean="0">
                <a:latin typeface="Verdana" pitchFamily="34" charset="0"/>
              </a:rPr>
              <a:t> </a:t>
            </a:r>
          </a:p>
          <a:p>
            <a:pPr marL="228600" indent="-228600">
              <a:buFont typeface="+mj-lt"/>
              <a:buAutoNum type="arabicPeriod"/>
            </a:pPr>
            <a:r>
              <a:rPr lang="en-US" sz="1000" dirty="0" smtClean="0">
                <a:latin typeface="Verdana" pitchFamily="34" charset="0"/>
              </a:rPr>
              <a:t>2-D shapes are made of straight lines and vertices.</a:t>
            </a:r>
          </a:p>
          <a:p>
            <a:pPr marL="228600" indent="-228600">
              <a:buFont typeface="+mj-lt"/>
              <a:buAutoNum type="arabicPeriod"/>
            </a:pPr>
            <a:r>
              <a:rPr lang="en-US" sz="1000" dirty="0" smtClean="0">
                <a:latin typeface="Verdana" pitchFamily="34" charset="0"/>
              </a:rPr>
              <a:t>Vertices make an angle.</a:t>
            </a:r>
          </a:p>
          <a:p>
            <a:pPr marL="228600" indent="-228600">
              <a:buFont typeface="+mj-lt"/>
              <a:buAutoNum type="arabicPeriod"/>
            </a:pPr>
            <a:r>
              <a:rPr lang="en-US" sz="1000" dirty="0" smtClean="0">
                <a:latin typeface="Verdana" pitchFamily="34" charset="0"/>
              </a:rPr>
              <a:t>A polygon is a closed shape.</a:t>
            </a:r>
          </a:p>
          <a:p>
            <a:pPr marL="228600" indent="-228600">
              <a:buFont typeface="+mj-lt"/>
              <a:buAutoNum type="arabicPeriod"/>
            </a:pPr>
            <a:r>
              <a:rPr lang="en-US" sz="1000" dirty="0" smtClean="0">
                <a:latin typeface="Verdana" pitchFamily="34" charset="0"/>
              </a:rPr>
              <a:t>A right angle is 90° an acute angle is less and an obtuse angle is greater.</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3.3.2</a:t>
            </a:r>
          </a:p>
          <a:p>
            <a:pPr marL="228600" indent="-228600">
              <a:buFont typeface="+mj-lt"/>
              <a:buAutoNum type="arabicPeriod"/>
            </a:pPr>
            <a:r>
              <a:rPr lang="en-US" sz="1000" dirty="0" smtClean="0">
                <a:latin typeface="Verdana" pitchFamily="34" charset="0"/>
              </a:rPr>
              <a:t>All triangles have three sides.</a:t>
            </a:r>
          </a:p>
          <a:p>
            <a:pPr marL="228600" indent="-228600">
              <a:buFont typeface="+mj-lt"/>
              <a:buAutoNum type="arabicPeriod"/>
            </a:pPr>
            <a:r>
              <a:rPr lang="en-US" sz="1000" dirty="0" smtClean="0">
                <a:latin typeface="Verdana" pitchFamily="34" charset="0"/>
              </a:rPr>
              <a:t>Triangles can be determined by their sides and angles.</a:t>
            </a:r>
          </a:p>
          <a:p>
            <a:pPr marL="228600" indent="-228600">
              <a:buFont typeface="+mj-lt"/>
              <a:buAutoNum type="arabicPeriod"/>
            </a:pPr>
            <a:r>
              <a:rPr lang="en-US" sz="1000" dirty="0" smtClean="0">
                <a:latin typeface="Verdana" pitchFamily="34" charset="0"/>
              </a:rPr>
              <a:t>There are different kinds of triangles.</a:t>
            </a:r>
          </a:p>
          <a:p>
            <a:pPr marL="228600" indent="-228600">
              <a:buFont typeface="+mj-lt"/>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3.3.3</a:t>
            </a:r>
          </a:p>
          <a:p>
            <a:pPr marL="228600" indent="-228600">
              <a:buFont typeface="+mj-lt"/>
              <a:buAutoNum type="arabicPeriod"/>
            </a:pPr>
            <a:r>
              <a:rPr lang="en-US" sz="1000" dirty="0" smtClean="0">
                <a:latin typeface="Verdana" pitchFamily="34" charset="0"/>
              </a:rPr>
              <a:t>All quadrilaterals are made up of four sides and straight  line segments.</a:t>
            </a:r>
          </a:p>
          <a:p>
            <a:pPr marL="228600" indent="-228600">
              <a:buFont typeface="+mj-lt"/>
              <a:buAutoNum type="arabicPeriod"/>
            </a:pPr>
            <a:r>
              <a:rPr lang="en-US" sz="1000" dirty="0" smtClean="0">
                <a:latin typeface="Verdana" pitchFamily="34" charset="0"/>
              </a:rPr>
              <a:t>There are many different kinds of quadrilaterals</a:t>
            </a:r>
          </a:p>
          <a:p>
            <a:pPr marL="228600" indent="-228600">
              <a:buFont typeface="+mj-lt"/>
              <a:buAutoNum type="arabicPeriod"/>
            </a:pPr>
            <a:r>
              <a:rPr lang="en-US" sz="1000" dirty="0" smtClean="0">
                <a:latin typeface="Verdana" pitchFamily="34" charset="0"/>
              </a:rPr>
              <a:t>Quadrilaterals are classified by their sides and angles.</a:t>
            </a:r>
          </a:p>
          <a:p>
            <a:pPr marL="228600" indent="-228600"/>
            <a:endParaRPr lang="en-US" sz="1000" b="1" u="sng" dirty="0" smtClean="0">
              <a:effectLst>
                <a:outerShdw blurRad="38100" dist="38100" dir="2700000" algn="tl">
                  <a:srgbClr val="000000">
                    <a:alpha val="43137"/>
                  </a:srgbClr>
                </a:outerShdw>
              </a:effectLst>
              <a:latin typeface="Verdana" pitchFamily="34" charset="0"/>
            </a:endParaRPr>
          </a:p>
          <a:p>
            <a:pPr marL="228600" indent="-228600"/>
            <a:endParaRPr lang="en-US" sz="1000" dirty="0" smtClean="0">
              <a:latin typeface="Verdana" pitchFamily="34" charset="0"/>
            </a:endParaRPr>
          </a:p>
          <a:p>
            <a:pPr marL="228600" indent="-228600">
              <a:buFont typeface="+mj-lt"/>
              <a:buAutoNum type="arabicPeriod"/>
            </a:pPr>
            <a:endParaRPr lang="en-US" sz="1000" b="1" u="sng" dirty="0" smtClean="0">
              <a:effectLst>
                <a:outerShdw blurRad="38100" dist="38100" dir="2700000" algn="tl">
                  <a:srgbClr val="000000">
                    <a:alpha val="43137"/>
                  </a:srgbClr>
                </a:outerShdw>
              </a:effectLst>
              <a:latin typeface="Verdana" pitchFamily="34" charset="0"/>
            </a:endParaRPr>
          </a:p>
        </p:txBody>
      </p:sp>
      <p:sp>
        <p:nvSpPr>
          <p:cNvPr id="18" name="TextBox 17"/>
          <p:cNvSpPr txBox="1"/>
          <p:nvPr/>
        </p:nvSpPr>
        <p:spPr>
          <a:xfrm>
            <a:off x="457200" y="304800"/>
            <a:ext cx="4419600" cy="430887"/>
          </a:xfrm>
          <a:prstGeom prst="rect">
            <a:avLst/>
          </a:prstGeom>
          <a:noFill/>
        </p:spPr>
        <p:txBody>
          <a:bodyPr wrap="square" rtlCol="0">
            <a:spAutoFit/>
          </a:bodyPr>
          <a:lstStyle/>
          <a:p>
            <a:r>
              <a:rPr lang="en-US" sz="1200" b="1" i="1" dirty="0" smtClean="0">
                <a:effectLst>
                  <a:outerShdw blurRad="38100" dist="38100" dir="2700000" algn="tl">
                    <a:srgbClr val="000000">
                      <a:alpha val="43137"/>
                    </a:srgbClr>
                  </a:outerShdw>
                </a:effectLst>
                <a:latin typeface="Verdana" pitchFamily="34" charset="0"/>
              </a:rPr>
              <a:t>Teacher Information. . . </a:t>
            </a:r>
            <a:r>
              <a:rPr lang="en-US" sz="1000" i="1" dirty="0" smtClean="0">
                <a:latin typeface="Verdana" pitchFamily="34" charset="0"/>
              </a:rPr>
              <a:t>This booklet does not cover the core standards that will be tested in 2011-2012.</a:t>
            </a:r>
            <a:endParaRPr lang="en-US" sz="1000" b="1" i="1" dirty="0">
              <a:effectLst>
                <a:outerShdw blurRad="38100" dist="38100" dir="2700000" algn="tl">
                  <a:srgbClr val="000000">
                    <a:alpha val="43137"/>
                  </a:srgbClr>
                </a:outerShdw>
              </a:effectLst>
              <a:latin typeface="Verdana" pitchFamily="34" charset="0"/>
            </a:endParaRPr>
          </a:p>
        </p:txBody>
      </p:sp>
      <p:graphicFrame>
        <p:nvGraphicFramePr>
          <p:cNvPr id="15" name="Table 14"/>
          <p:cNvGraphicFramePr>
            <a:graphicFrameLocks noGrp="1"/>
          </p:cNvGraphicFramePr>
          <p:nvPr/>
        </p:nvGraphicFramePr>
        <p:xfrm>
          <a:off x="5867400" y="3276600"/>
          <a:ext cx="3505200" cy="2362200"/>
        </p:xfrm>
        <a:graphic>
          <a:graphicData uri="http://schemas.openxmlformats.org/drawingml/2006/table">
            <a:tbl>
              <a:tblPr/>
              <a:tblGrid>
                <a:gridCol w="3505200"/>
              </a:tblGrid>
              <a:tr h="409575">
                <a:tc>
                  <a:txBody>
                    <a:bodyPr/>
                    <a:lstStyle/>
                    <a:p>
                      <a:pPr algn="l" fontAlgn="t"/>
                      <a:r>
                        <a:rPr lang="en-US" sz="1200" b="1" i="0" u="none" strike="noStrike" dirty="0">
                          <a:solidFill>
                            <a:srgbClr val="000000"/>
                          </a:solidFill>
                          <a:latin typeface="Calibri"/>
                        </a:rPr>
                        <a:t>3.3.1 Identify right angles in two-dimensional shapes and determine greater than or less than a right angle </a:t>
                      </a:r>
                      <a:r>
                        <a:rPr lang="en-US" sz="1200" b="1" i="0" u="sng" strike="noStrike" dirty="0">
                          <a:solidFill>
                            <a:srgbClr val="FF0000"/>
                          </a:solidFill>
                          <a:latin typeface="Calibri"/>
                        </a:rPr>
                        <a:t>(obtuse and acute).</a:t>
                      </a:r>
                      <a:endParaRPr lang="en-US" sz="12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52425">
                <a:tc>
                  <a:txBody>
                    <a:bodyPr/>
                    <a:lstStyle/>
                    <a:p>
                      <a:pPr algn="l" fontAlgn="t"/>
                      <a:r>
                        <a:rPr lang="en-US" sz="1200" b="1" i="0" u="none" strike="noStrike" dirty="0">
                          <a:solidFill>
                            <a:srgbClr val="000000"/>
                          </a:solidFill>
                          <a:latin typeface="Calibri"/>
                        </a:rPr>
                        <a:t>3.3.2 Identify, describe, compare, analyze, and informally classify triangles by their sides and angles.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algn="l" fontAlgn="t"/>
                      <a:r>
                        <a:rPr lang="en-US" sz="1200" b="1" i="0" u="none" strike="noStrike" dirty="0">
                          <a:solidFill>
                            <a:srgbClr val="000000"/>
                          </a:solidFill>
                          <a:latin typeface="Calibri"/>
                        </a:rPr>
                        <a:t>3.3.5 Investigate and describe the results of decomposing, combining and transforming polygons to make other polygons.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85">
                <a:tc>
                  <a:txBody>
                    <a:bodyPr/>
                    <a:lstStyle/>
                    <a:p>
                      <a:pPr algn="l" fontAlgn="t"/>
                      <a:r>
                        <a:rPr lang="en-US" sz="800" b="0" i="0" u="none" strike="noStrike" dirty="0">
                          <a:solidFill>
                            <a:srgbClr val="000000"/>
                          </a:solidFill>
                          <a:latin typeface="Calibri"/>
                        </a:rPr>
                        <a:t>3.3.3 Identify, describe, compare, analyze, and classify quadrilaterals (square, rectangle, parallelogram, rhombus, and trapezoid) by their sides and angles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7200">
                <a:tc>
                  <a:txBody>
                    <a:bodyPr/>
                    <a:lstStyle/>
                    <a:p>
                      <a:pPr algn="l" fontAlgn="t"/>
                      <a:r>
                        <a:rPr lang="en-US" sz="700" b="0" i="0" u="none" strike="noStrike" dirty="0">
                          <a:solidFill>
                            <a:srgbClr val="000000"/>
                          </a:solidFill>
                          <a:latin typeface="Verdana"/>
                        </a:rPr>
                        <a:t>3.3.6 Build, draw, and analyze two-dimensional shapes to understand attributes and properties of two dimensional space..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nvGraphicFramePr>
        <p:xfrm>
          <a:off x="5867400" y="2667000"/>
          <a:ext cx="3505200" cy="583883"/>
        </p:xfrm>
        <a:graphic>
          <a:graphicData uri="http://schemas.openxmlformats.org/drawingml/2006/table">
            <a:tbl>
              <a:tblPr/>
              <a:tblGrid>
                <a:gridCol w="3505200"/>
              </a:tblGrid>
              <a:tr h="583883">
                <a:tc>
                  <a:txBody>
                    <a:bodyPr/>
                    <a:lstStyle/>
                    <a:p>
                      <a:pPr algn="l" fontAlgn="ctr"/>
                      <a:r>
                        <a:rPr lang="en-US" sz="800" b="0" i="0" u="none" strike="noStrike" dirty="0">
                          <a:solidFill>
                            <a:srgbClr val="000000"/>
                          </a:solidFill>
                          <a:latin typeface="Verdana"/>
                        </a:rPr>
                        <a:t>3.3  Geometry and Measurement: Describe and Analyze properties of two dimensional shapes including </a:t>
                      </a:r>
                      <a:r>
                        <a:rPr lang="en-US" sz="800" b="0" i="0" u="none" strike="noStrike" dirty="0" smtClean="0">
                          <a:solidFill>
                            <a:srgbClr val="000000"/>
                          </a:solidFill>
                          <a:latin typeface="Verdana"/>
                        </a:rPr>
                        <a:t>perimeters.</a:t>
                      </a:r>
                      <a:endParaRPr lang="en-US" sz="800" b="0" i="0" u="none" strike="noStrike" dirty="0">
                        <a:solidFill>
                          <a:srgbClr val="000000"/>
                        </a:solidFill>
                        <a:latin typeface="Verdan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nvGraphicFramePr>
        <p:xfrm>
          <a:off x="5867400" y="5791200"/>
          <a:ext cx="3505200" cy="1097280"/>
        </p:xfrm>
        <a:graphic>
          <a:graphicData uri="http://schemas.openxmlformats.org/drawingml/2006/table">
            <a:tbl>
              <a:tblPr/>
              <a:tblGrid>
                <a:gridCol w="3505200"/>
              </a:tblGrid>
              <a:tr h="476250">
                <a:tc>
                  <a:txBody>
                    <a:bodyPr/>
                    <a:lstStyle/>
                    <a:p>
                      <a:pPr algn="l" fontAlgn="ctr"/>
                      <a:r>
                        <a:rPr lang="en-US" sz="800" b="0" i="0" u="none" strike="noStrike" dirty="0">
                          <a:solidFill>
                            <a:srgbClr val="000000"/>
                          </a:solidFill>
                          <a:latin typeface="Calibri"/>
                        </a:rPr>
                        <a:t>In </a:t>
                      </a:r>
                      <a:r>
                        <a:rPr lang="en-US" sz="800" b="1" i="0" u="none" strike="noStrike" dirty="0">
                          <a:solidFill>
                            <a:srgbClr val="FF0000"/>
                          </a:solidFill>
                          <a:latin typeface="Calibri"/>
                        </a:rPr>
                        <a:t>2011-2012 </a:t>
                      </a:r>
                      <a:r>
                        <a:rPr lang="en-US" sz="800" b="0" i="0" u="none" strike="noStrike" dirty="0">
                          <a:solidFill>
                            <a:srgbClr val="000000"/>
                          </a:solidFill>
                          <a:latin typeface="Calibri"/>
                        </a:rPr>
                        <a:t>these</a:t>
                      </a:r>
                      <a:r>
                        <a:rPr lang="en-US" sz="800" b="1" i="0" u="none" strike="noStrike" dirty="0">
                          <a:solidFill>
                            <a:srgbClr val="FF0000"/>
                          </a:solidFill>
                          <a:latin typeface="Calibri"/>
                        </a:rPr>
                        <a:t>2007 </a:t>
                      </a:r>
                      <a:r>
                        <a:rPr lang="en-US" sz="800" b="0" i="0" u="none" strike="noStrike" dirty="0">
                          <a:solidFill>
                            <a:srgbClr val="000000"/>
                          </a:solidFill>
                          <a:latin typeface="Calibri"/>
                        </a:rPr>
                        <a:t>Standards will be added to the OAKS assessments.</a:t>
                      </a:r>
                      <a:r>
                        <a:rPr lang="en-US" sz="800" b="1" i="0" u="none" strike="noStrike" dirty="0">
                          <a:solidFill>
                            <a:srgbClr val="000000"/>
                          </a:solidFill>
                          <a:latin typeface="Calibri"/>
                        </a:rPr>
                        <a:t> </a:t>
                      </a:r>
                      <a:br>
                        <a:rPr lang="en-US" sz="800" b="1" i="0" u="none" strike="noStrike" dirty="0">
                          <a:solidFill>
                            <a:srgbClr val="000000"/>
                          </a:solidFill>
                          <a:latin typeface="Calibri"/>
                        </a:rPr>
                      </a:br>
                      <a:endParaRPr lang="en-US" sz="800" b="1" i="0" u="none" strike="noStrike" dirty="0" smtClean="0">
                        <a:solidFill>
                          <a:srgbClr val="000000"/>
                        </a:solidFill>
                        <a:latin typeface="Calibri"/>
                      </a:endParaRPr>
                    </a:p>
                    <a:p>
                      <a:pPr algn="l" fontAlgn="ctr"/>
                      <a:r>
                        <a:rPr lang="en-US" sz="800" b="1" i="0" u="none" strike="noStrike" dirty="0" smtClean="0">
                          <a:solidFill>
                            <a:srgbClr val="000000"/>
                          </a:solidFill>
                          <a:latin typeface="Calibri"/>
                        </a:rPr>
                        <a:t>3.3.4 </a:t>
                      </a:r>
                      <a:r>
                        <a:rPr lang="en-US" sz="800" b="1" i="0" u="none" strike="noStrike" dirty="0">
                          <a:solidFill>
                            <a:srgbClr val="000000"/>
                          </a:solidFill>
                          <a:latin typeface="Calibri"/>
                        </a:rPr>
                        <a:t>Identify, describe, and compare pentagons, hexagons, and octagons by the number of sides or angles.</a:t>
                      </a:r>
                      <a:endParaRPr lang="en-US" sz="8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600075">
                <a:tc>
                  <a:txBody>
                    <a:bodyPr/>
                    <a:lstStyle/>
                    <a:p>
                      <a:pPr algn="l" fontAlgn="ctr"/>
                      <a:r>
                        <a:rPr lang="en-US" sz="700" b="0" i="0" u="none" strike="noStrike" dirty="0">
                          <a:solidFill>
                            <a:srgbClr val="000000"/>
                          </a:solidFill>
                          <a:latin typeface="Verdana"/>
                        </a:rPr>
                        <a:t>In </a:t>
                      </a:r>
                      <a:r>
                        <a:rPr lang="en-US" sz="700" b="1" i="0" u="none" strike="noStrike" dirty="0">
                          <a:solidFill>
                            <a:srgbClr val="FF0000"/>
                          </a:solidFill>
                          <a:latin typeface="Verdana"/>
                        </a:rPr>
                        <a:t>2011-2012</a:t>
                      </a:r>
                      <a:r>
                        <a:rPr lang="en-US" sz="700" b="0" i="0" u="none" strike="noStrike" dirty="0">
                          <a:solidFill>
                            <a:srgbClr val="000000"/>
                          </a:solidFill>
                          <a:latin typeface="Verdana"/>
                        </a:rPr>
                        <a:t> these </a:t>
                      </a:r>
                      <a:r>
                        <a:rPr lang="en-US" sz="700" b="1" i="0" u="none" strike="noStrike" dirty="0">
                          <a:solidFill>
                            <a:srgbClr val="FF0000"/>
                          </a:solidFill>
                          <a:latin typeface="Verdana"/>
                        </a:rPr>
                        <a:t>2007</a:t>
                      </a:r>
                      <a:r>
                        <a:rPr lang="en-US" sz="700" b="0" i="0" u="none" strike="noStrike" dirty="0">
                          <a:solidFill>
                            <a:srgbClr val="000000"/>
                          </a:solidFill>
                          <a:latin typeface="Verdana"/>
                        </a:rPr>
                        <a:t> Standards will be added to the OAKS assessments. </a:t>
                      </a:r>
                      <a:br>
                        <a:rPr lang="en-US" sz="700" b="0" i="0" u="none" strike="noStrike" dirty="0">
                          <a:solidFill>
                            <a:srgbClr val="000000"/>
                          </a:solidFill>
                          <a:latin typeface="Verdana"/>
                        </a:rPr>
                      </a:br>
                      <a:endParaRPr lang="en-US" sz="700" b="0" i="0" u="none" strike="noStrike" dirty="0" smtClean="0">
                        <a:solidFill>
                          <a:srgbClr val="000000"/>
                        </a:solidFill>
                        <a:latin typeface="Verdana"/>
                      </a:endParaRPr>
                    </a:p>
                    <a:p>
                      <a:pPr algn="l" fontAlgn="ctr"/>
                      <a:r>
                        <a:rPr lang="en-US" sz="700" b="1" i="0" u="none" strike="noStrike" dirty="0" smtClean="0">
                          <a:solidFill>
                            <a:srgbClr val="000000"/>
                          </a:solidFill>
                          <a:latin typeface="Verdana"/>
                        </a:rPr>
                        <a:t>3.3.7 </a:t>
                      </a:r>
                      <a:r>
                        <a:rPr lang="en-US" sz="700" b="1" i="0" u="none" strike="noStrike" dirty="0">
                          <a:solidFill>
                            <a:srgbClr val="000000"/>
                          </a:solidFill>
                          <a:latin typeface="Verdana"/>
                        </a:rPr>
                        <a:t>Determine an appropriate unit, tool or strategy to find the </a:t>
                      </a:r>
                      <a:r>
                        <a:rPr lang="en-US" sz="700" b="1" i="0" u="none" strike="noStrike" dirty="0" smtClean="0">
                          <a:solidFill>
                            <a:srgbClr val="000000"/>
                          </a:solidFill>
                          <a:latin typeface="Verdana"/>
                        </a:rPr>
                        <a:t>perimeters </a:t>
                      </a:r>
                      <a:r>
                        <a:rPr lang="en-US" sz="700" b="1" i="0" u="none" strike="noStrike" dirty="0">
                          <a:solidFill>
                            <a:srgbClr val="000000"/>
                          </a:solidFill>
                          <a:latin typeface="Verdana"/>
                        </a:rPr>
                        <a:t>of polygons.</a:t>
                      </a:r>
                      <a:endParaRPr lang="en-US" sz="700" b="0" i="0" u="none" strike="noStrike" dirty="0">
                        <a:solidFill>
                          <a:srgbClr val="000000"/>
                        </a:solidFill>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7" name="TextBox 16"/>
          <p:cNvSpPr txBox="1"/>
          <p:nvPr/>
        </p:nvSpPr>
        <p:spPr>
          <a:xfrm>
            <a:off x="457200" y="6248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15000" y="4826675"/>
            <a:ext cx="37338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2" name="TextBox 31"/>
          <p:cNvSpPr txBox="1"/>
          <p:nvPr/>
        </p:nvSpPr>
        <p:spPr>
          <a:xfrm>
            <a:off x="5867400" y="7010400"/>
            <a:ext cx="25146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2008-2010 from ODE Standard 3.3.1</a:t>
            </a:r>
            <a:endParaRPr lang="en-US" sz="700" dirty="0">
              <a:latin typeface="Verdana" pitchFamily="34" charset="0"/>
            </a:endParaRPr>
          </a:p>
        </p:txBody>
      </p:sp>
      <p:pic>
        <p:nvPicPr>
          <p:cNvPr id="10241" name="Picture 1"/>
          <p:cNvPicPr>
            <a:picLocks noChangeAspect="1" noChangeArrowheads="1"/>
          </p:cNvPicPr>
          <p:nvPr/>
        </p:nvPicPr>
        <p:blipFill>
          <a:blip r:embed="rId3"/>
          <a:srcRect/>
          <a:stretch>
            <a:fillRect/>
          </a:stretch>
        </p:blipFill>
        <p:spPr bwMode="auto">
          <a:xfrm>
            <a:off x="7010400" y="990600"/>
            <a:ext cx="1303799" cy="1200150"/>
          </a:xfrm>
          <a:prstGeom prst="rect">
            <a:avLst/>
          </a:prstGeom>
          <a:noFill/>
          <a:ln w="9525">
            <a:noFill/>
            <a:miter lim="800000"/>
            <a:headEnd/>
            <a:tailEnd/>
          </a:ln>
          <a:effectLst/>
        </p:spPr>
      </p:pic>
      <p:sp>
        <p:nvSpPr>
          <p:cNvPr id="15" name="Rectangle 14"/>
          <p:cNvSpPr/>
          <p:nvPr/>
        </p:nvSpPr>
        <p:spPr>
          <a:xfrm>
            <a:off x="5562600" y="304800"/>
            <a:ext cx="3962400" cy="3647152"/>
          </a:xfrm>
          <a:prstGeom prst="rect">
            <a:avLst/>
          </a:prstGeom>
        </p:spPr>
        <p:txBody>
          <a:bodyPr wrap="square">
            <a:spAutoFit/>
          </a:bodyPr>
          <a:lstStyle/>
          <a:p>
            <a:pPr marL="347663" indent="-347663">
              <a:buFont typeface="+mj-lt"/>
              <a:buAutoNum type="arabicPeriod" startAt="10"/>
            </a:pPr>
            <a:r>
              <a:rPr lang="en-US" sz="1100" dirty="0" smtClean="0">
                <a:latin typeface="Verdana" pitchFamily="34" charset="0"/>
              </a:rPr>
              <a:t>Students in Corey’s class can sit in this tent to read. How many vertices does the tent have?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7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9</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10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15</a:t>
            </a:r>
            <a:endParaRPr lang="en-US" sz="1100" dirty="0">
              <a:latin typeface="Verdana" pitchFamily="34" charset="0"/>
            </a:endParaRPr>
          </a:p>
        </p:txBody>
      </p:sp>
      <p:sp>
        <p:nvSpPr>
          <p:cNvPr id="10" name="TextBox 9"/>
          <p:cNvSpPr txBox="1"/>
          <p:nvPr/>
        </p:nvSpPr>
        <p:spPr>
          <a:xfrm>
            <a:off x="457200" y="457200"/>
            <a:ext cx="3886200" cy="1277273"/>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Which of these shapes is a polygon?</a:t>
            </a:r>
          </a:p>
          <a:p>
            <a:pPr marL="228600" indent="-228600">
              <a:buFont typeface="+mj-lt"/>
              <a:buAutoNum type="arabicPeriod"/>
            </a:pPr>
            <a:endParaRPr lang="en-US" sz="1100" dirty="0" smtClean="0">
              <a:latin typeface="Verdana" pitchFamily="34" charset="0"/>
            </a:endParaRPr>
          </a:p>
          <a:p>
            <a:pPr marL="228600" indent="-228600">
              <a:buFont typeface="+mj-lt"/>
              <a:buAutoNum type="arabicPeriod"/>
            </a:pPr>
            <a:endParaRPr lang="en-US" sz="1100" dirty="0" smtClean="0">
              <a:latin typeface="Verdana" pitchFamily="34" charset="0"/>
            </a:endParaRPr>
          </a:p>
          <a:p>
            <a:pPr marL="228600" indent="-228600">
              <a:buFont typeface="+mj-lt"/>
              <a:buAutoNum type="arabicPeriod"/>
            </a:pPr>
            <a:endParaRPr lang="en-US" sz="1100" dirty="0" smtClean="0">
              <a:latin typeface="Verdana" pitchFamily="34" charset="0"/>
            </a:endParaRPr>
          </a:p>
          <a:p>
            <a:pPr marL="228600" indent="-228600">
              <a:buFont typeface="+mj-lt"/>
              <a:buAutoNum type="arabicPeriod"/>
            </a:pPr>
            <a:endParaRPr lang="en-US" sz="1100" dirty="0" smtClean="0">
              <a:latin typeface="Verdana" pitchFamily="34" charset="0"/>
            </a:endParaRPr>
          </a:p>
          <a:p>
            <a:pPr marL="228600" indent="-228600">
              <a:buFont typeface="+mj-lt"/>
              <a:buAutoNum type="arabicPeriod"/>
            </a:pPr>
            <a:endParaRPr lang="en-US" sz="1100" dirty="0" smtClean="0">
              <a:latin typeface="Verdana" pitchFamily="34" charset="0"/>
            </a:endParaRPr>
          </a:p>
          <a:p>
            <a:pPr marL="228600" indent="-228600"/>
            <a:endParaRPr lang="en-US" sz="1100" dirty="0" smtClean="0">
              <a:latin typeface="Verdana" pitchFamily="34" charset="0"/>
            </a:endParaRPr>
          </a:p>
        </p:txBody>
      </p:sp>
      <p:sp>
        <p:nvSpPr>
          <p:cNvPr id="12" name="Cube 11"/>
          <p:cNvSpPr/>
          <p:nvPr/>
        </p:nvSpPr>
        <p:spPr bwMode="auto">
          <a:xfrm>
            <a:off x="914400" y="914400"/>
            <a:ext cx="457200" cy="457200"/>
          </a:xfrm>
          <a:prstGeom prst="cub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3" name="Flowchart: Alternate Process 12"/>
          <p:cNvSpPr/>
          <p:nvPr/>
        </p:nvSpPr>
        <p:spPr bwMode="auto">
          <a:xfrm>
            <a:off x="1752600" y="990600"/>
            <a:ext cx="533400" cy="381000"/>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4" name="Can 13"/>
          <p:cNvSpPr/>
          <p:nvPr/>
        </p:nvSpPr>
        <p:spPr bwMode="auto">
          <a:xfrm>
            <a:off x="3505200" y="936172"/>
            <a:ext cx="304800" cy="457200"/>
          </a:xfrm>
          <a:prstGeom prst="ca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7" name="Pentagon 16"/>
          <p:cNvSpPr/>
          <p:nvPr/>
        </p:nvSpPr>
        <p:spPr bwMode="auto">
          <a:xfrm rot="16200000">
            <a:off x="2667000" y="1008888"/>
            <a:ext cx="475488" cy="286512"/>
          </a:xfrm>
          <a:prstGeom prst="homePlat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33400" y="4876800"/>
            <a:ext cx="37338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9" name="TextBox 18"/>
          <p:cNvSpPr txBox="1"/>
          <p:nvPr/>
        </p:nvSpPr>
        <p:spPr>
          <a:xfrm>
            <a:off x="990600" y="2057400"/>
            <a:ext cx="1371600" cy="1277273"/>
          </a:xfrm>
          <a:prstGeom prst="rect">
            <a:avLst/>
          </a:prstGeom>
          <a:noFill/>
        </p:spPr>
        <p:txBody>
          <a:bodyPr wrap="square" rtlCol="0">
            <a:spAutoFit/>
          </a:bodyPr>
          <a:lstStyle/>
          <a:p>
            <a:pPr marL="347663" indent="-174625">
              <a:buFont typeface="+mj-lt"/>
              <a:buAutoNum type="alphaUcPeriod"/>
            </a:pPr>
            <a:r>
              <a:rPr lang="en-US" sz="1100" dirty="0" smtClean="0">
                <a:latin typeface="Verdana" pitchFamily="34" charset="0"/>
              </a:rPr>
              <a:t> </a:t>
            </a:r>
          </a:p>
          <a:p>
            <a:pPr marL="347663" indent="-174625">
              <a:buFont typeface="+mj-lt"/>
              <a:buAutoNum type="alphaUcPeriod"/>
            </a:pPr>
            <a:endParaRPr lang="en-US" sz="1100" dirty="0" smtClean="0">
              <a:latin typeface="Verdana" pitchFamily="34" charset="0"/>
            </a:endParaRPr>
          </a:p>
          <a:p>
            <a:pPr marL="347663" indent="-174625">
              <a:buFont typeface="+mj-lt"/>
              <a:buAutoNum type="alphaUcPeriod"/>
            </a:pPr>
            <a:r>
              <a:rPr lang="en-US" sz="1100" dirty="0" smtClean="0">
                <a:latin typeface="Verdana" pitchFamily="34" charset="0"/>
              </a:rPr>
              <a:t> </a:t>
            </a:r>
          </a:p>
          <a:p>
            <a:pPr marL="347663" indent="-174625">
              <a:buFont typeface="+mj-lt"/>
              <a:buAutoNum type="alphaUcPeriod"/>
            </a:pPr>
            <a:endParaRPr lang="en-US" sz="1100" dirty="0" smtClean="0">
              <a:latin typeface="Verdana" pitchFamily="34" charset="0"/>
            </a:endParaRPr>
          </a:p>
          <a:p>
            <a:pPr marL="347663" indent="-174625">
              <a:buFont typeface="+mj-lt"/>
              <a:buAutoNum type="alphaUcPeriod"/>
            </a:pPr>
            <a:r>
              <a:rPr lang="en-US" sz="1100" dirty="0" smtClean="0">
                <a:latin typeface="Verdana" pitchFamily="34" charset="0"/>
              </a:rPr>
              <a:t> </a:t>
            </a:r>
          </a:p>
          <a:p>
            <a:pPr marL="347663" indent="-174625">
              <a:buFont typeface="+mj-lt"/>
              <a:buAutoNum type="alphaUcPeriod"/>
            </a:pPr>
            <a:endParaRPr lang="en-US" sz="1100" dirty="0" smtClean="0">
              <a:latin typeface="Verdana" pitchFamily="34" charset="0"/>
            </a:endParaRPr>
          </a:p>
          <a:p>
            <a:pPr marL="347663" indent="-174625">
              <a:buFont typeface="+mj-lt"/>
              <a:buAutoNum type="alphaUcPeriod"/>
            </a:pPr>
            <a:r>
              <a:rPr lang="en-US" sz="1100" dirty="0" smtClean="0">
                <a:latin typeface="Verdana" pitchFamily="34" charset="0"/>
              </a:rPr>
              <a:t> </a:t>
            </a:r>
          </a:p>
        </p:txBody>
      </p:sp>
      <p:sp>
        <p:nvSpPr>
          <p:cNvPr id="20" name="TextBox 19"/>
          <p:cNvSpPr txBox="1"/>
          <p:nvPr/>
        </p:nvSpPr>
        <p:spPr>
          <a:xfrm>
            <a:off x="914400" y="1447800"/>
            <a:ext cx="381000" cy="276999"/>
          </a:xfrm>
          <a:prstGeom prst="rect">
            <a:avLst/>
          </a:prstGeom>
          <a:noFill/>
        </p:spPr>
        <p:txBody>
          <a:bodyPr wrap="square" rtlCol="0">
            <a:spAutoFit/>
          </a:bodyPr>
          <a:lstStyle/>
          <a:p>
            <a:pPr algn="ctr"/>
            <a:r>
              <a:rPr lang="en-US" sz="1200" dirty="0" smtClean="0">
                <a:latin typeface="Verdana" pitchFamily="34" charset="0"/>
              </a:rPr>
              <a:t>A</a:t>
            </a:r>
            <a:endParaRPr lang="en-US" sz="1200" dirty="0">
              <a:latin typeface="Verdana" pitchFamily="34" charset="0"/>
            </a:endParaRPr>
          </a:p>
        </p:txBody>
      </p:sp>
      <p:sp>
        <p:nvSpPr>
          <p:cNvPr id="21" name="TextBox 20"/>
          <p:cNvSpPr txBox="1"/>
          <p:nvPr/>
        </p:nvSpPr>
        <p:spPr>
          <a:xfrm>
            <a:off x="1828800" y="1447800"/>
            <a:ext cx="381000" cy="276999"/>
          </a:xfrm>
          <a:prstGeom prst="rect">
            <a:avLst/>
          </a:prstGeom>
          <a:noFill/>
        </p:spPr>
        <p:txBody>
          <a:bodyPr wrap="square" rtlCol="0">
            <a:spAutoFit/>
          </a:bodyPr>
          <a:lstStyle/>
          <a:p>
            <a:pPr algn="ctr"/>
            <a:r>
              <a:rPr lang="en-US" sz="1200" dirty="0" smtClean="0">
                <a:latin typeface="Verdana" pitchFamily="34" charset="0"/>
              </a:rPr>
              <a:t>B</a:t>
            </a:r>
            <a:endParaRPr lang="en-US" sz="1200" dirty="0">
              <a:latin typeface="Verdana" pitchFamily="34" charset="0"/>
            </a:endParaRPr>
          </a:p>
        </p:txBody>
      </p:sp>
      <p:sp>
        <p:nvSpPr>
          <p:cNvPr id="22" name="TextBox 21"/>
          <p:cNvSpPr txBox="1"/>
          <p:nvPr/>
        </p:nvSpPr>
        <p:spPr>
          <a:xfrm>
            <a:off x="2743200" y="1447800"/>
            <a:ext cx="381000" cy="276999"/>
          </a:xfrm>
          <a:prstGeom prst="rect">
            <a:avLst/>
          </a:prstGeom>
          <a:noFill/>
        </p:spPr>
        <p:txBody>
          <a:bodyPr wrap="square" rtlCol="0">
            <a:spAutoFit/>
          </a:bodyPr>
          <a:lstStyle/>
          <a:p>
            <a:pPr algn="ctr"/>
            <a:r>
              <a:rPr lang="en-US" sz="1200" dirty="0" smtClean="0">
                <a:latin typeface="Verdana" pitchFamily="34" charset="0"/>
              </a:rPr>
              <a:t>C</a:t>
            </a:r>
            <a:endParaRPr lang="en-US" sz="1200" dirty="0">
              <a:latin typeface="Verdana" pitchFamily="34" charset="0"/>
            </a:endParaRPr>
          </a:p>
        </p:txBody>
      </p:sp>
      <p:sp>
        <p:nvSpPr>
          <p:cNvPr id="23" name="TextBox 22"/>
          <p:cNvSpPr txBox="1"/>
          <p:nvPr/>
        </p:nvSpPr>
        <p:spPr>
          <a:xfrm>
            <a:off x="3450772" y="1447800"/>
            <a:ext cx="381000" cy="276999"/>
          </a:xfrm>
          <a:prstGeom prst="rect">
            <a:avLst/>
          </a:prstGeom>
          <a:noFill/>
        </p:spPr>
        <p:txBody>
          <a:bodyPr wrap="square" rtlCol="0">
            <a:spAutoFit/>
          </a:bodyPr>
          <a:lstStyle/>
          <a:p>
            <a:pPr algn="ctr"/>
            <a:r>
              <a:rPr lang="en-US" sz="1200" dirty="0" smtClean="0">
                <a:latin typeface="Verdana" pitchFamily="34" charset="0"/>
              </a:rPr>
              <a:t>D</a:t>
            </a:r>
            <a:endParaRPr lang="en-US" sz="1200" dirty="0">
              <a:latin typeface="Verdana" pitchFamily="34" charset="0"/>
            </a:endParaRPr>
          </a:p>
        </p:txBody>
      </p:sp>
      <p:sp>
        <p:nvSpPr>
          <p:cNvPr id="24" name="TextBox 23"/>
          <p:cNvSpPr txBox="1"/>
          <p:nvPr/>
        </p:nvSpPr>
        <p:spPr>
          <a:xfrm>
            <a:off x="457200" y="7010400"/>
            <a:ext cx="2514600" cy="307777"/>
          </a:xfrm>
          <a:prstGeom prst="rect">
            <a:avLst/>
          </a:prstGeom>
          <a:noFill/>
        </p:spPr>
        <p:txBody>
          <a:bodyPr wrap="square" rtlCol="0">
            <a:spAutoFit/>
          </a:bodyPr>
          <a:lstStyle/>
          <a:p>
            <a:r>
              <a:rPr lang="en-US" sz="700" dirty="0" smtClean="0">
                <a:latin typeface="Verdana" pitchFamily="34" charset="0"/>
              </a:rPr>
              <a:t>Rick &amp; Susan Richmond</a:t>
            </a:r>
          </a:p>
          <a:p>
            <a:r>
              <a:rPr lang="en-US" sz="700" dirty="0" smtClean="0">
                <a:latin typeface="Verdana" pitchFamily="34" charset="0"/>
              </a:rPr>
              <a:t>2008-2010 from ODE Standard 3.3.1</a:t>
            </a:r>
            <a:endParaRPr lang="en-US" sz="7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791200" y="4625876"/>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85800" y="4625876"/>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8" name="TextBox 17"/>
          <p:cNvSpPr txBox="1"/>
          <p:nvPr/>
        </p:nvSpPr>
        <p:spPr>
          <a:xfrm>
            <a:off x="685800" y="7010400"/>
            <a:ext cx="24384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2002-2003 from ODE Standard 3.3.2</a:t>
            </a:r>
            <a:endParaRPr lang="en-US" sz="700" dirty="0">
              <a:latin typeface="Verdana" pitchFamily="34" charset="0"/>
            </a:endParaRPr>
          </a:p>
        </p:txBody>
      </p:sp>
      <p:sp>
        <p:nvSpPr>
          <p:cNvPr id="25" name="TextBox 24"/>
          <p:cNvSpPr txBox="1"/>
          <p:nvPr/>
        </p:nvSpPr>
        <p:spPr>
          <a:xfrm>
            <a:off x="5791200" y="7086600"/>
            <a:ext cx="22860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2002-2003 from ODE Standard 3.3.3</a:t>
            </a:r>
            <a:endParaRPr lang="en-US" sz="700" dirty="0">
              <a:latin typeface="Verdana" pitchFamily="34" charset="0"/>
            </a:endParaRPr>
          </a:p>
        </p:txBody>
      </p:sp>
      <p:sp>
        <p:nvSpPr>
          <p:cNvPr id="16" name="Rectangle 15"/>
          <p:cNvSpPr/>
          <p:nvPr/>
        </p:nvSpPr>
        <p:spPr>
          <a:xfrm>
            <a:off x="5791200" y="609600"/>
            <a:ext cx="2971800" cy="3139321"/>
          </a:xfrm>
          <a:prstGeom prst="rect">
            <a:avLst/>
          </a:prstGeom>
        </p:spPr>
        <p:txBody>
          <a:bodyPr wrap="square">
            <a:spAutoFit/>
          </a:bodyPr>
          <a:lstStyle/>
          <a:p>
            <a:pPr marL="228600" indent="-228600">
              <a:buFont typeface="+mj-lt"/>
              <a:buAutoNum type="arabicPeriod" startAt="2"/>
            </a:pPr>
            <a:r>
              <a:rPr lang="en-US" sz="1100" dirty="0" smtClean="0">
                <a:latin typeface="Verdana" pitchFamily="34" charset="0"/>
              </a:rPr>
              <a:t>Which is NOT a parallelogram ?</a:t>
            </a:r>
          </a:p>
          <a:p>
            <a:endParaRPr lang="en-US" sz="1100" dirty="0" smtClean="0">
              <a:latin typeface="Verdana" pitchFamily="34" charset="0"/>
            </a:endParaRPr>
          </a:p>
          <a:p>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endParaRPr lang="en-US" sz="1100" dirty="0">
              <a:latin typeface="Verdana" pitchFamily="34" charset="0"/>
            </a:endParaRPr>
          </a:p>
        </p:txBody>
      </p:sp>
      <p:sp>
        <p:nvSpPr>
          <p:cNvPr id="20" name="Rectangle 19"/>
          <p:cNvSpPr/>
          <p:nvPr/>
        </p:nvSpPr>
        <p:spPr bwMode="auto">
          <a:xfrm>
            <a:off x="6705600" y="1066800"/>
            <a:ext cx="838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1" name="Flowchart: Data 20"/>
          <p:cNvSpPr/>
          <p:nvPr/>
        </p:nvSpPr>
        <p:spPr bwMode="auto">
          <a:xfrm>
            <a:off x="6705600" y="1676400"/>
            <a:ext cx="762000" cy="304800"/>
          </a:xfrm>
          <a:prstGeom prst="flowChartInputOutpu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2" name="Trapezoid 21"/>
          <p:cNvSpPr/>
          <p:nvPr/>
        </p:nvSpPr>
        <p:spPr bwMode="auto">
          <a:xfrm rot="10800000">
            <a:off x="6781800" y="2209800"/>
            <a:ext cx="609600" cy="457200"/>
          </a:xfrm>
          <a:prstGeom prst="trapezoi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6858000" y="2895600"/>
            <a:ext cx="6096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4" name="Rectangle 23"/>
          <p:cNvSpPr/>
          <p:nvPr/>
        </p:nvSpPr>
        <p:spPr>
          <a:xfrm>
            <a:off x="457200" y="381000"/>
            <a:ext cx="4191000" cy="3477875"/>
          </a:xfrm>
          <a:prstGeom prst="rect">
            <a:avLst/>
          </a:prstGeom>
        </p:spPr>
        <p:txBody>
          <a:bodyPr wrap="square">
            <a:spAutoFit/>
          </a:bodyPr>
          <a:lstStyle/>
          <a:p>
            <a:pPr marL="228600" indent="-228600">
              <a:buFont typeface="+mj-lt"/>
              <a:buAutoNum type="arabicPeriod" startAt="9"/>
            </a:pPr>
            <a:r>
              <a:rPr lang="en-US" sz="1100" dirty="0" smtClean="0">
                <a:latin typeface="Verdana" pitchFamily="34" charset="0"/>
              </a:rPr>
              <a:t>How many triangles of all sizes are there in the shape above?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5</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6</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8</a:t>
            </a:r>
            <a:endParaRPr lang="en-US" sz="1100" dirty="0">
              <a:latin typeface="Verdana" pitchFamily="34" charset="0"/>
            </a:endParaRPr>
          </a:p>
        </p:txBody>
      </p:sp>
      <p:grpSp>
        <p:nvGrpSpPr>
          <p:cNvPr id="27" name="Group 26"/>
          <p:cNvGrpSpPr/>
          <p:nvPr/>
        </p:nvGrpSpPr>
        <p:grpSpPr>
          <a:xfrm>
            <a:off x="1828800" y="914400"/>
            <a:ext cx="990600" cy="914400"/>
            <a:chOff x="1828800" y="914400"/>
            <a:chExt cx="990600" cy="914400"/>
          </a:xfrm>
        </p:grpSpPr>
        <p:sp>
          <p:nvSpPr>
            <p:cNvPr id="26" name="Rectangle 25"/>
            <p:cNvSpPr/>
            <p:nvPr/>
          </p:nvSpPr>
          <p:spPr bwMode="auto">
            <a:xfrm>
              <a:off x="1828800" y="914400"/>
              <a:ext cx="990600" cy="914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28" name="Straight Connector 27"/>
            <p:cNvCxnSpPr/>
            <p:nvPr/>
          </p:nvCxnSpPr>
          <p:spPr bwMode="auto">
            <a:xfrm>
              <a:off x="1828800" y="914400"/>
              <a:ext cx="9906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flipV="1">
              <a:off x="1828800" y="914400"/>
              <a:ext cx="9906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521131"/>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5980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2000-2001 ODE Standard 3.3.2</a:t>
            </a:r>
            <a:endParaRPr lang="en-US" sz="700" dirty="0">
              <a:latin typeface="Verdana" pitchFamily="34" charset="0"/>
            </a:endParaRPr>
          </a:p>
        </p:txBody>
      </p:sp>
      <p:sp>
        <p:nvSpPr>
          <p:cNvPr id="10" name="Rectangle 9"/>
          <p:cNvSpPr/>
          <p:nvPr/>
        </p:nvSpPr>
        <p:spPr>
          <a:xfrm>
            <a:off x="838200" y="685800"/>
            <a:ext cx="2286000" cy="3139321"/>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These two triangles look</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r>
              <a:rPr lang="en-US" sz="1100" dirty="0" smtClean="0">
                <a:latin typeface="Verdana" pitchFamily="34" charset="0"/>
              </a:rPr>
              <a:t>A. congruent.</a:t>
            </a:r>
          </a:p>
          <a:p>
            <a:pPr marL="228600" indent="-228600">
              <a:buAutoNum type="alphaUcPeriod"/>
            </a:pPr>
            <a:endParaRPr lang="en-US" sz="1100" dirty="0" smtClean="0">
              <a:latin typeface="Verdana" pitchFamily="34" charset="0"/>
            </a:endParaRPr>
          </a:p>
          <a:p>
            <a:pPr marL="228600" indent="-228600">
              <a:buAutoNum type="alphaUcPeriod"/>
            </a:pPr>
            <a:endParaRPr lang="en-US" sz="1100" dirty="0" smtClean="0">
              <a:latin typeface="Verdana" pitchFamily="34" charset="0"/>
            </a:endParaRPr>
          </a:p>
          <a:p>
            <a:r>
              <a:rPr lang="en-US" sz="1100" dirty="0" smtClean="0">
                <a:latin typeface="Verdana" pitchFamily="34" charset="0"/>
              </a:rPr>
              <a:t>B. equal.</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symmetrical.</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 similar.</a:t>
            </a:r>
            <a:endParaRPr lang="en-US" sz="1100" dirty="0">
              <a:latin typeface="Verdana" pitchFamily="34" charset="0"/>
            </a:endParaRPr>
          </a:p>
        </p:txBody>
      </p:sp>
      <p:sp>
        <p:nvSpPr>
          <p:cNvPr id="12" name="Right Triangle 11"/>
          <p:cNvSpPr/>
          <p:nvPr/>
        </p:nvSpPr>
        <p:spPr bwMode="auto">
          <a:xfrm>
            <a:off x="1981200" y="1066800"/>
            <a:ext cx="685800" cy="762000"/>
          </a:xfrm>
          <a:prstGeom prst="r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3" name="Right Triangle 12"/>
          <p:cNvSpPr/>
          <p:nvPr/>
        </p:nvSpPr>
        <p:spPr bwMode="auto">
          <a:xfrm>
            <a:off x="2895600" y="1295400"/>
            <a:ext cx="381000" cy="533400"/>
          </a:xfrm>
          <a:prstGeom prst="r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Rectangle 15"/>
          <p:cNvSpPr/>
          <p:nvPr/>
        </p:nvSpPr>
        <p:spPr>
          <a:xfrm>
            <a:off x="5562600" y="304800"/>
            <a:ext cx="3962400" cy="3308598"/>
          </a:xfrm>
          <a:prstGeom prst="rect">
            <a:avLst/>
          </a:prstGeom>
        </p:spPr>
        <p:txBody>
          <a:bodyPr wrap="square">
            <a:spAutoFit/>
          </a:bodyPr>
          <a:lstStyle/>
          <a:p>
            <a:pPr marL="228600" indent="-228600">
              <a:buFont typeface="+mj-lt"/>
              <a:buAutoNum type="arabicPeriod" startAt="8"/>
            </a:pPr>
            <a:r>
              <a:rPr lang="en-US" sz="1100" dirty="0" smtClean="0"/>
              <a:t>Which of these words best describes a stop sign?</a:t>
            </a:r>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pPr marL="631825" indent="-228600">
              <a:buFont typeface="+mj-lt"/>
              <a:buAutoNum type="alphaUcPeriod"/>
            </a:pPr>
            <a:r>
              <a:rPr lang="en-US" sz="1100" dirty="0" smtClean="0"/>
              <a:t>Hexagon</a:t>
            </a:r>
          </a:p>
          <a:p>
            <a:pPr marL="631825" indent="-228600">
              <a:buFont typeface="+mj-lt"/>
              <a:buAutoNum type="alphaUcPeriod"/>
            </a:pPr>
            <a:endParaRPr lang="en-US" sz="1100" dirty="0" smtClean="0"/>
          </a:p>
          <a:p>
            <a:pPr marL="631825" indent="-228600">
              <a:buFont typeface="+mj-lt"/>
              <a:buAutoNum type="alphaUcPeriod"/>
            </a:pPr>
            <a:endParaRPr lang="en-US" sz="1100" dirty="0" smtClean="0"/>
          </a:p>
          <a:p>
            <a:pPr marL="631825" indent="-228600">
              <a:buFont typeface="+mj-lt"/>
              <a:buAutoNum type="alphaUcPeriod"/>
            </a:pPr>
            <a:r>
              <a:rPr lang="en-US" sz="1100" dirty="0" smtClean="0"/>
              <a:t>Octagon</a:t>
            </a:r>
          </a:p>
          <a:p>
            <a:pPr marL="631825" indent="-228600">
              <a:buFont typeface="+mj-lt"/>
              <a:buAutoNum type="alphaUcPeriod"/>
            </a:pPr>
            <a:endParaRPr lang="en-US" sz="1100" dirty="0" smtClean="0"/>
          </a:p>
          <a:p>
            <a:pPr marL="631825" indent="-228600">
              <a:buFont typeface="+mj-lt"/>
              <a:buAutoNum type="alphaUcPeriod"/>
            </a:pPr>
            <a:endParaRPr lang="en-US" sz="1100" dirty="0" smtClean="0"/>
          </a:p>
          <a:p>
            <a:pPr marL="631825" indent="-228600">
              <a:buFont typeface="+mj-lt"/>
              <a:buAutoNum type="alphaUcPeriod"/>
            </a:pPr>
            <a:r>
              <a:rPr lang="en-US" sz="1100" dirty="0" smtClean="0"/>
              <a:t>Circle</a:t>
            </a:r>
          </a:p>
          <a:p>
            <a:pPr marL="631825" indent="-228600">
              <a:buFont typeface="+mj-lt"/>
              <a:buAutoNum type="alphaUcPeriod"/>
            </a:pPr>
            <a:endParaRPr lang="en-US" sz="1100" dirty="0" smtClean="0"/>
          </a:p>
          <a:p>
            <a:pPr marL="631825" indent="-228600">
              <a:buFont typeface="+mj-lt"/>
              <a:buAutoNum type="alphaUcPeriod"/>
            </a:pPr>
            <a:endParaRPr lang="en-US" sz="1100" dirty="0" smtClean="0"/>
          </a:p>
          <a:p>
            <a:pPr marL="631825" indent="-228600">
              <a:buFont typeface="+mj-lt"/>
              <a:buAutoNum type="alphaUcPeriod"/>
            </a:pPr>
            <a:r>
              <a:rPr lang="en-US" sz="1100" dirty="0" smtClean="0"/>
              <a:t>Rhombus</a:t>
            </a:r>
            <a:endParaRPr lang="en-US" sz="1100" dirty="0"/>
          </a:p>
        </p:txBody>
      </p:sp>
      <p:pic>
        <p:nvPicPr>
          <p:cNvPr id="6145" name="Picture 1"/>
          <p:cNvPicPr>
            <a:picLocks noChangeAspect="1" noChangeArrowheads="1"/>
          </p:cNvPicPr>
          <p:nvPr/>
        </p:nvPicPr>
        <p:blipFill>
          <a:blip r:embed="rId3"/>
          <a:srcRect/>
          <a:stretch>
            <a:fillRect/>
          </a:stretch>
        </p:blipFill>
        <p:spPr bwMode="auto">
          <a:xfrm>
            <a:off x="6858000" y="685800"/>
            <a:ext cx="1000125" cy="895350"/>
          </a:xfrm>
          <a:prstGeom prst="rect">
            <a:avLst/>
          </a:prstGeom>
          <a:noFill/>
          <a:ln w="9525">
            <a:noFill/>
            <a:miter lim="800000"/>
            <a:headEnd/>
            <a:tailEnd/>
          </a:ln>
          <a:effectLst/>
        </p:spPr>
      </p:pic>
      <p:sp>
        <p:nvSpPr>
          <p:cNvPr id="17" name="TextBox 16"/>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2000-2001 ODE Standard 3.3.3</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46881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0" name="Rectangle 9"/>
          <p:cNvSpPr/>
          <p:nvPr/>
        </p:nvSpPr>
        <p:spPr>
          <a:xfrm>
            <a:off x="533400" y="381000"/>
            <a:ext cx="4343400" cy="4493538"/>
          </a:xfrm>
          <a:prstGeom prst="rect">
            <a:avLst/>
          </a:prstGeom>
        </p:spPr>
        <p:txBody>
          <a:bodyPr wrap="square">
            <a:spAutoFit/>
          </a:bodyPr>
          <a:lstStyle/>
          <a:p>
            <a:pPr marL="228600" indent="-228600">
              <a:buFont typeface="+mj-lt"/>
              <a:buAutoNum type="arabicPeriod" startAt="7"/>
            </a:pPr>
            <a:r>
              <a:rPr lang="en-US" sz="1100" dirty="0" smtClean="0">
                <a:latin typeface="Verdana" pitchFamily="34" charset="0"/>
              </a:rPr>
              <a:t>Look at the shapes.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Which shape below belongs with the shapes shown below?</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  </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p:txBody>
      </p:sp>
      <p:grpSp>
        <p:nvGrpSpPr>
          <p:cNvPr id="19" name="Group 18"/>
          <p:cNvGrpSpPr/>
          <p:nvPr/>
        </p:nvGrpSpPr>
        <p:grpSpPr>
          <a:xfrm>
            <a:off x="990600" y="762000"/>
            <a:ext cx="2438400" cy="381000"/>
            <a:chOff x="990600" y="685800"/>
            <a:chExt cx="2590800" cy="457200"/>
          </a:xfrm>
        </p:grpSpPr>
        <p:sp>
          <p:nvSpPr>
            <p:cNvPr id="12" name="Flowchart: Data 11"/>
            <p:cNvSpPr/>
            <p:nvPr/>
          </p:nvSpPr>
          <p:spPr bwMode="auto">
            <a:xfrm>
              <a:off x="990600" y="752475"/>
              <a:ext cx="685800" cy="381000"/>
            </a:xfrm>
            <a:prstGeom prst="flowChartInputOutpu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Trapezoid 15"/>
            <p:cNvSpPr/>
            <p:nvPr/>
          </p:nvSpPr>
          <p:spPr bwMode="auto">
            <a:xfrm>
              <a:off x="1981200" y="762000"/>
              <a:ext cx="685800" cy="381000"/>
            </a:xfrm>
            <a:prstGeom prst="trapezoi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8" name="Rectangle 17"/>
            <p:cNvSpPr/>
            <p:nvPr/>
          </p:nvSpPr>
          <p:spPr bwMode="auto">
            <a:xfrm>
              <a:off x="3048000" y="685800"/>
              <a:ext cx="5334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20" name="Right Triangle 19"/>
          <p:cNvSpPr/>
          <p:nvPr/>
        </p:nvSpPr>
        <p:spPr bwMode="auto">
          <a:xfrm rot="9397308">
            <a:off x="1237551" y="2046052"/>
            <a:ext cx="782944" cy="347997"/>
          </a:xfrm>
          <a:prstGeom prst="r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1295400" y="2667000"/>
            <a:ext cx="762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2" name="Flowchart: Connector 21"/>
          <p:cNvSpPr/>
          <p:nvPr/>
        </p:nvSpPr>
        <p:spPr bwMode="auto">
          <a:xfrm>
            <a:off x="1447800" y="3962400"/>
            <a:ext cx="457200" cy="45720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pic>
        <p:nvPicPr>
          <p:cNvPr id="4097" name="Picture 1"/>
          <p:cNvPicPr>
            <a:picLocks noChangeAspect="1" noChangeArrowheads="1"/>
          </p:cNvPicPr>
          <p:nvPr/>
        </p:nvPicPr>
        <p:blipFill>
          <a:blip r:embed="rId3"/>
          <a:srcRect l="54861" t="44444" r="35417" b="39815"/>
          <a:stretch>
            <a:fillRect/>
          </a:stretch>
        </p:blipFill>
        <p:spPr bwMode="auto">
          <a:xfrm>
            <a:off x="1429871" y="3124200"/>
            <a:ext cx="627529" cy="762000"/>
          </a:xfrm>
          <a:prstGeom prst="rect">
            <a:avLst/>
          </a:prstGeom>
          <a:noFill/>
          <a:ln w="9525">
            <a:noFill/>
            <a:miter lim="800000"/>
            <a:headEnd/>
            <a:tailEnd/>
          </a:ln>
          <a:effectLst/>
        </p:spPr>
      </p:pic>
      <p:sp>
        <p:nvSpPr>
          <p:cNvPr id="25" name="TextBox 24"/>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2003-2005 ODE Standard 3.3.3</a:t>
            </a:r>
            <a:endParaRPr lang="en-US" sz="700" dirty="0">
              <a:latin typeface="Verdana" pitchFamily="34" charset="0"/>
            </a:endParaRPr>
          </a:p>
        </p:txBody>
      </p:sp>
      <p:pic>
        <p:nvPicPr>
          <p:cNvPr id="4098" name="Picture 2"/>
          <p:cNvPicPr>
            <a:picLocks noChangeAspect="1" noChangeArrowheads="1"/>
          </p:cNvPicPr>
          <p:nvPr/>
        </p:nvPicPr>
        <p:blipFill>
          <a:blip r:embed="rId4"/>
          <a:srcRect l="36111" t="44444" r="21528" b="23148"/>
          <a:stretch>
            <a:fillRect/>
          </a:stretch>
        </p:blipFill>
        <p:spPr bwMode="auto">
          <a:xfrm>
            <a:off x="6248400" y="1066800"/>
            <a:ext cx="3287751" cy="1886383"/>
          </a:xfrm>
          <a:prstGeom prst="rect">
            <a:avLst/>
          </a:prstGeom>
          <a:noFill/>
          <a:ln w="9525">
            <a:noFill/>
            <a:miter lim="800000"/>
            <a:headEnd/>
            <a:tailEnd/>
          </a:ln>
          <a:effectLst/>
        </p:spPr>
      </p:pic>
      <p:sp>
        <p:nvSpPr>
          <p:cNvPr id="26" name="TextBox 25"/>
          <p:cNvSpPr txBox="1"/>
          <p:nvPr/>
        </p:nvSpPr>
        <p:spPr>
          <a:xfrm>
            <a:off x="6096000" y="2819400"/>
            <a:ext cx="1066800" cy="1384995"/>
          </a:xfrm>
          <a:prstGeom prst="rect">
            <a:avLst/>
          </a:prstGeom>
          <a:noFill/>
        </p:spPr>
        <p:txBody>
          <a:bodyPr wrap="square" rtlCol="0">
            <a:spAutoFit/>
          </a:bodyPr>
          <a:lstStyle/>
          <a:p>
            <a:pPr marL="228600" indent="-228600">
              <a:buFont typeface="+mj-lt"/>
              <a:buAutoNum type="alphaUcPeriod"/>
            </a:pPr>
            <a:r>
              <a:rPr lang="en-US" sz="1200" dirty="0" smtClean="0"/>
              <a:t> </a:t>
            </a:r>
          </a:p>
          <a:p>
            <a:pPr marL="228600" indent="-228600">
              <a:buFont typeface="+mj-lt"/>
              <a:buAutoNum type="alphaUcPeriod"/>
            </a:pPr>
            <a:endParaRPr lang="en-US" sz="1200" dirty="0" smtClean="0"/>
          </a:p>
          <a:p>
            <a:pPr marL="228600" indent="-228600">
              <a:buFont typeface="+mj-lt"/>
              <a:buAutoNum type="alphaUcPeriod"/>
            </a:pPr>
            <a:r>
              <a:rPr lang="en-US" sz="1200" dirty="0" smtClean="0"/>
              <a:t> </a:t>
            </a:r>
          </a:p>
          <a:p>
            <a:pPr marL="228600" indent="-228600">
              <a:buFont typeface="+mj-lt"/>
              <a:buAutoNum type="alphaUcPeriod"/>
            </a:pPr>
            <a:endParaRPr lang="en-US" sz="1200" dirty="0" smtClean="0"/>
          </a:p>
          <a:p>
            <a:pPr marL="228600" indent="-228600">
              <a:buFont typeface="+mj-lt"/>
              <a:buAutoNum type="alphaUcPeriod"/>
            </a:pPr>
            <a:r>
              <a:rPr lang="en-US" sz="1200" dirty="0" smtClean="0"/>
              <a:t> </a:t>
            </a:r>
          </a:p>
          <a:p>
            <a:pPr marL="228600" indent="-228600">
              <a:buFont typeface="+mj-lt"/>
              <a:buAutoNum type="alphaUcPeriod"/>
            </a:pPr>
            <a:endParaRPr lang="en-US" sz="1200" dirty="0" smtClean="0"/>
          </a:p>
          <a:p>
            <a:pPr marL="228600" indent="-228600">
              <a:buFont typeface="+mj-lt"/>
              <a:buAutoNum type="alphaUcPeriod"/>
            </a:pPr>
            <a:r>
              <a:rPr lang="en-US" sz="1200" dirty="0" smtClean="0"/>
              <a:t> </a:t>
            </a:r>
          </a:p>
        </p:txBody>
      </p:sp>
      <p:sp>
        <p:nvSpPr>
          <p:cNvPr id="27" name="TextBox 26"/>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2003-2005 ODE Standard 3.3.2</a:t>
            </a:r>
            <a:endParaRPr lang="en-US" sz="700" dirty="0">
              <a:latin typeface="Verdana" pitchFamily="34" charset="0"/>
            </a:endParaRPr>
          </a:p>
        </p:txBody>
      </p:sp>
      <p:sp>
        <p:nvSpPr>
          <p:cNvPr id="23" name="TextBox 22"/>
          <p:cNvSpPr txBox="1"/>
          <p:nvPr/>
        </p:nvSpPr>
        <p:spPr>
          <a:xfrm>
            <a:off x="5638800" y="381000"/>
            <a:ext cx="3657600" cy="261610"/>
          </a:xfrm>
          <a:prstGeom prst="rect">
            <a:avLst/>
          </a:prstGeom>
          <a:noFill/>
        </p:spPr>
        <p:txBody>
          <a:bodyPr wrap="square" rtlCol="0">
            <a:spAutoFit/>
          </a:bodyPr>
          <a:lstStyle/>
          <a:p>
            <a:pPr marL="282575" indent="-282575">
              <a:buFont typeface="+mj-lt"/>
              <a:buAutoNum type="arabicPeriod" startAt="4"/>
            </a:pPr>
            <a:r>
              <a:rPr lang="en-US" sz="1100" dirty="0" smtClean="0">
                <a:latin typeface="Verdana" pitchFamily="34" charset="0"/>
              </a:rPr>
              <a:t>In which triangle is there a right angle?</a:t>
            </a:r>
            <a:endParaRPr lang="en-US" sz="1100" dirty="0">
              <a:latin typeface="Verdana" pitchFamily="34" charset="0"/>
            </a:endParaRPr>
          </a:p>
        </p:txBody>
      </p:sp>
      <p:sp>
        <p:nvSpPr>
          <p:cNvPr id="24" name="TextBox 23"/>
          <p:cNvSpPr txBox="1"/>
          <p:nvPr/>
        </p:nvSpPr>
        <p:spPr>
          <a:xfrm>
            <a:off x="533400" y="46881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51175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pic>
        <p:nvPicPr>
          <p:cNvPr id="2049" name="Picture 1"/>
          <p:cNvPicPr>
            <a:picLocks noChangeAspect="1" noChangeArrowheads="1"/>
          </p:cNvPicPr>
          <p:nvPr/>
        </p:nvPicPr>
        <p:blipFill>
          <a:blip r:embed="rId3"/>
          <a:srcRect/>
          <a:stretch>
            <a:fillRect/>
          </a:stretch>
        </p:blipFill>
        <p:spPr bwMode="auto">
          <a:xfrm>
            <a:off x="914400" y="685799"/>
            <a:ext cx="1905000" cy="1766225"/>
          </a:xfrm>
          <a:prstGeom prst="rect">
            <a:avLst/>
          </a:prstGeom>
          <a:noFill/>
          <a:ln w="9525">
            <a:noFill/>
            <a:miter lim="800000"/>
            <a:headEnd/>
            <a:tailEnd/>
          </a:ln>
          <a:effectLst/>
        </p:spPr>
      </p:pic>
      <p:sp>
        <p:nvSpPr>
          <p:cNvPr id="16" name="Rectangle 15"/>
          <p:cNvSpPr/>
          <p:nvPr/>
        </p:nvSpPr>
        <p:spPr>
          <a:xfrm>
            <a:off x="457200" y="304800"/>
            <a:ext cx="4038600" cy="4324261"/>
          </a:xfrm>
          <a:prstGeom prst="rect">
            <a:avLst/>
          </a:prstGeom>
        </p:spPr>
        <p:txBody>
          <a:bodyPr wrap="square">
            <a:spAutoFit/>
          </a:bodyPr>
          <a:lstStyle/>
          <a:p>
            <a:pPr marL="228600" indent="-228600">
              <a:buFont typeface="+mj-lt"/>
              <a:buAutoNum type="arabicPeriod" startAt="5"/>
            </a:pPr>
            <a:r>
              <a:rPr lang="en-US" sz="1100" dirty="0" smtClean="0">
                <a:latin typeface="Verdana" pitchFamily="34" charset="0"/>
              </a:rPr>
              <a:t>Which is NOT an example of a right angle?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Where the floor joins the wall</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The roof meeting the wall</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The corner of the door</a:t>
            </a: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endParaRPr lang="en-US" sz="1100" dirty="0" smtClean="0">
              <a:latin typeface="Verdana" pitchFamily="34" charset="0"/>
            </a:endParaRPr>
          </a:p>
          <a:p>
            <a:pPr marL="576263" indent="-228600">
              <a:buFont typeface="+mj-lt"/>
              <a:buAutoNum type="alphaUcPeriod"/>
            </a:pPr>
            <a:r>
              <a:rPr lang="en-US" sz="1100" dirty="0" smtClean="0">
                <a:latin typeface="Verdana" pitchFamily="34" charset="0"/>
              </a:rPr>
              <a:t>Where the lines meet in the window</a:t>
            </a:r>
            <a:endParaRPr lang="en-US" sz="1100" dirty="0">
              <a:latin typeface="Verdana" pitchFamily="34" charset="0"/>
            </a:endParaRPr>
          </a:p>
        </p:txBody>
      </p:sp>
      <p:sp>
        <p:nvSpPr>
          <p:cNvPr id="18" name="Rectangle 17"/>
          <p:cNvSpPr/>
          <p:nvPr/>
        </p:nvSpPr>
        <p:spPr>
          <a:xfrm>
            <a:off x="5638800" y="381000"/>
            <a:ext cx="3886200" cy="4493538"/>
          </a:xfrm>
          <a:prstGeom prst="rect">
            <a:avLst/>
          </a:prstGeom>
        </p:spPr>
        <p:txBody>
          <a:bodyPr wrap="square">
            <a:spAutoFit/>
          </a:bodyPr>
          <a:lstStyle/>
          <a:p>
            <a:pPr marL="228600" indent="-228600">
              <a:buFont typeface="+mj-lt"/>
              <a:buAutoNum type="arabicPeriod" startAt="6"/>
            </a:pPr>
            <a:r>
              <a:rPr lang="en-US" sz="1100" dirty="0" smtClean="0">
                <a:latin typeface="Verdana" pitchFamily="34" charset="0"/>
              </a:rPr>
              <a:t>I have more than 3 vertices, and I have fewer than 6 sides.</a:t>
            </a:r>
          </a:p>
          <a:p>
            <a:endParaRPr lang="en-US" sz="1100" dirty="0" smtClean="0">
              <a:latin typeface="Verdana" pitchFamily="34" charset="0"/>
            </a:endParaRPr>
          </a:p>
          <a:p>
            <a:pPr marL="174625"/>
            <a:r>
              <a:rPr lang="en-US" sz="1100" dirty="0" smtClean="0">
                <a:latin typeface="Verdana" pitchFamily="34" charset="0"/>
              </a:rPr>
              <a:t> Which shape am I?</a:t>
            </a:r>
          </a:p>
          <a:p>
            <a:endParaRPr lang="en-US" sz="1100" dirty="0" smtClean="0">
              <a:latin typeface="Verdana" pitchFamily="34" charset="0"/>
            </a:endParaRPr>
          </a:p>
          <a:p>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r>
              <a:rPr lang="en-US" sz="1100" dirty="0" smtClean="0">
                <a:latin typeface="Verdana" pitchFamily="34" charset="0"/>
              </a:rPr>
              <a:t> </a:t>
            </a: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r>
              <a:rPr lang="en-US" sz="1100" dirty="0" smtClean="0">
                <a:latin typeface="Verdana" pitchFamily="34" charset="0"/>
              </a:rPr>
              <a:t> </a:t>
            </a: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r>
              <a:rPr lang="en-US" sz="1100" dirty="0" smtClean="0">
                <a:latin typeface="Verdana" pitchFamily="34" charset="0"/>
              </a:rPr>
              <a:t> </a:t>
            </a: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endParaRPr lang="en-US" sz="1100" dirty="0" smtClean="0">
              <a:latin typeface="Verdana" pitchFamily="34" charset="0"/>
            </a:endParaRPr>
          </a:p>
          <a:p>
            <a:pPr marL="457200">
              <a:buFont typeface="+mj-lt"/>
              <a:buAutoNum type="alphaUcPeriod"/>
            </a:pPr>
            <a:r>
              <a:rPr lang="en-US" sz="1100" dirty="0" smtClean="0">
                <a:latin typeface="Verdana" pitchFamily="34" charset="0"/>
              </a:rPr>
              <a:t> </a:t>
            </a:r>
          </a:p>
          <a:p>
            <a:pPr marL="457200">
              <a:buFont typeface="+mj-lt"/>
              <a:buAutoNum type="alphaUcPeriod"/>
            </a:pPr>
            <a:endParaRPr lang="en-US" sz="1100" dirty="0" smtClean="0">
              <a:latin typeface="Verdana" pitchFamily="34" charset="0"/>
            </a:endParaRPr>
          </a:p>
          <a:p>
            <a:pPr marL="457200"/>
            <a:endParaRPr lang="en-US" sz="1100" dirty="0" smtClean="0">
              <a:latin typeface="Verdana" pitchFamily="34" charset="0"/>
            </a:endParaRPr>
          </a:p>
          <a:p>
            <a:endParaRPr lang="en-US" sz="1100" dirty="0">
              <a:latin typeface="Verdana" pitchFamily="34" charset="0"/>
            </a:endParaRPr>
          </a:p>
        </p:txBody>
      </p:sp>
      <p:sp>
        <p:nvSpPr>
          <p:cNvPr id="19" name="Rectangle 18"/>
          <p:cNvSpPr/>
          <p:nvPr/>
        </p:nvSpPr>
        <p:spPr bwMode="auto">
          <a:xfrm>
            <a:off x="6477000" y="1524000"/>
            <a:ext cx="5334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pic>
        <p:nvPicPr>
          <p:cNvPr id="20" name="Picture 1"/>
          <p:cNvPicPr>
            <a:picLocks noChangeAspect="1" noChangeArrowheads="1"/>
          </p:cNvPicPr>
          <p:nvPr/>
        </p:nvPicPr>
        <p:blipFill>
          <a:blip r:embed="rId4"/>
          <a:srcRect l="54861" t="44444" r="35417" b="39815"/>
          <a:stretch>
            <a:fillRect/>
          </a:stretch>
        </p:blipFill>
        <p:spPr bwMode="auto">
          <a:xfrm>
            <a:off x="6477000" y="2133600"/>
            <a:ext cx="627529" cy="762000"/>
          </a:xfrm>
          <a:prstGeom prst="rect">
            <a:avLst/>
          </a:prstGeom>
          <a:noFill/>
          <a:ln w="9525">
            <a:noFill/>
            <a:miter lim="800000"/>
            <a:headEnd/>
            <a:tailEnd/>
          </a:ln>
          <a:effectLst/>
        </p:spPr>
      </p:pic>
      <p:sp>
        <p:nvSpPr>
          <p:cNvPr id="21" name="Isosceles Triangle 20"/>
          <p:cNvSpPr/>
          <p:nvPr/>
        </p:nvSpPr>
        <p:spPr bwMode="auto">
          <a:xfrm>
            <a:off x="6553200" y="3048000"/>
            <a:ext cx="457200" cy="5334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4" name="Flowchart: Connector 23"/>
          <p:cNvSpPr/>
          <p:nvPr/>
        </p:nvSpPr>
        <p:spPr bwMode="auto">
          <a:xfrm>
            <a:off x="6498770" y="3918856"/>
            <a:ext cx="533400" cy="53340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2003-2005 ODE Standard 3.3.1</a:t>
            </a:r>
            <a:endParaRPr lang="en-US" sz="700" dirty="0">
              <a:latin typeface="Verdana" pitchFamily="34" charset="0"/>
            </a:endParaRPr>
          </a:p>
        </p:txBody>
      </p:sp>
      <p:sp>
        <p:nvSpPr>
          <p:cNvPr id="26" name="TextBox 25"/>
          <p:cNvSpPr txBox="1"/>
          <p:nvPr/>
        </p:nvSpPr>
        <p:spPr>
          <a:xfrm>
            <a:off x="5715000" y="7086600"/>
            <a:ext cx="1752600" cy="307777"/>
          </a:xfrm>
          <a:prstGeom prst="rect">
            <a:avLst/>
          </a:prstGeom>
          <a:noFill/>
        </p:spPr>
        <p:txBody>
          <a:bodyPr wrap="square" rtlCol="0">
            <a:spAutoFit/>
          </a:bodyPr>
          <a:lstStyle/>
          <a:p>
            <a:r>
              <a:rPr lang="en-US" sz="700" dirty="0" smtClean="0">
                <a:latin typeface="Verdana" pitchFamily="34" charset="0"/>
              </a:rPr>
              <a:t>Sample Practice Tests Oregon</a:t>
            </a:r>
          </a:p>
          <a:p>
            <a:r>
              <a:rPr lang="en-US" sz="700" dirty="0" smtClean="0">
                <a:latin typeface="Verdana" pitchFamily="34" charset="0"/>
              </a:rPr>
              <a:t>2003-2005 ODE Standard 3.3.3</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842</Words>
  <Application>Microsoft Office PowerPoint</Application>
  <PresentationFormat>Custom</PresentationFormat>
  <Paragraphs>393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313</cp:revision>
  <dcterms:created xsi:type="dcterms:W3CDTF">2010-03-15T16:13:22Z</dcterms:created>
  <dcterms:modified xsi:type="dcterms:W3CDTF">2012-01-25T02:15:53Z</dcterms:modified>
</cp:coreProperties>
</file>