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105" autoAdjust="0"/>
    <p:restoredTop sz="94609" autoAdjust="0"/>
  </p:normalViewPr>
  <p:slideViewPr>
    <p:cSldViewPr>
      <p:cViewPr>
        <p:scale>
          <a:sx n="87" d="100"/>
          <a:sy n="87" d="100"/>
        </p:scale>
        <p:origin x="-102" y="-456"/>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dirty="0"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dirty="0"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dirty="0"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dirty="0"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dirty="0"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dirty="0"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TextBox 25"/>
          <p:cNvSpPr txBox="1">
            <a:spLocks noChangeArrowheads="1"/>
          </p:cNvSpPr>
          <p:nvPr/>
        </p:nvSpPr>
        <p:spPr bwMode="auto">
          <a:xfrm>
            <a:off x="5562600" y="1066800"/>
            <a:ext cx="4038600" cy="492443"/>
          </a:xfrm>
          <a:prstGeom prst="rect">
            <a:avLst/>
          </a:prstGeom>
          <a:noFill/>
          <a:ln w="9525">
            <a:noFill/>
            <a:miter lim="800000"/>
            <a:headEnd/>
            <a:tailEnd/>
          </a:ln>
        </p:spPr>
        <p:txBody>
          <a:bodyPr wrap="square">
            <a:spAutoFit/>
          </a:bodyPr>
          <a:lstStyle/>
          <a:p>
            <a:pPr algn="ctr" defTabSz="1017588">
              <a:defRPr/>
            </a:pPr>
            <a:r>
              <a:rPr lang="en-US" sz="1600" b="1" i="1" dirty="0" smtClean="0">
                <a:effectLst>
                  <a:outerShdw blurRad="38100" dist="38100" dir="2700000" algn="tl">
                    <a:srgbClr val="C0C0C0"/>
                  </a:outerShdw>
                </a:effectLst>
                <a:latin typeface="Verdana" pitchFamily="34" charset="0"/>
              </a:rPr>
              <a:t>Number &amp; Operations </a:t>
            </a:r>
          </a:p>
          <a:p>
            <a:pPr algn="ctr" defTabSz="1017588">
              <a:defRPr/>
            </a:pPr>
            <a:r>
              <a:rPr lang="en-US" sz="1000" b="1" i="1" dirty="0" smtClean="0">
                <a:effectLst>
                  <a:outerShdw blurRad="38100" dist="38100" dir="2700000" algn="tl">
                    <a:srgbClr val="C0C0C0"/>
                  </a:outerShdw>
                </a:effectLst>
                <a:latin typeface="Verdana" pitchFamily="34" charset="0"/>
              </a:rPr>
              <a:t>(Analyze tables, graphs, plots in number operations)</a:t>
            </a:r>
          </a:p>
        </p:txBody>
      </p:sp>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graphicFrame>
        <p:nvGraphicFramePr>
          <p:cNvPr id="7" name="Table 6"/>
          <p:cNvGraphicFramePr>
            <a:graphicFrameLocks noGrp="1"/>
          </p:cNvGraphicFramePr>
          <p:nvPr/>
        </p:nvGraphicFramePr>
        <p:xfrm>
          <a:off x="5791200" y="2667000"/>
          <a:ext cx="3810000" cy="3651885"/>
        </p:xfrm>
        <a:graphic>
          <a:graphicData uri="http://schemas.openxmlformats.org/drawingml/2006/table">
            <a:tbl>
              <a:tblPr/>
              <a:tblGrid>
                <a:gridCol w="431321"/>
                <a:gridCol w="3378679"/>
              </a:tblGrid>
              <a:tr h="356235">
                <a:tc gridSpan="2">
                  <a:txBody>
                    <a:bodyPr/>
                    <a:lstStyle/>
                    <a:p>
                      <a:pPr algn="ctr" fontAlgn="b"/>
                      <a:r>
                        <a:rPr lang="en-US" sz="1200" b="1" i="1" u="none" strike="noStrike" dirty="0" smtClean="0">
                          <a:solidFill>
                            <a:srgbClr val="000000"/>
                          </a:solidFill>
                          <a:latin typeface="Calibri"/>
                        </a:rPr>
                        <a:t>Computation </a:t>
                      </a:r>
                      <a:r>
                        <a:rPr lang="en-US" sz="1200" b="1" i="1" u="none" strike="noStrike" dirty="0">
                          <a:solidFill>
                            <a:srgbClr val="000000"/>
                          </a:solidFill>
                          <a:latin typeface="Calibri"/>
                        </a:rPr>
                        <a:t>&amp; Estimation (CE</a:t>
                      </a:r>
                      <a:r>
                        <a:rPr lang="en-US" sz="1200" b="1" i="1" u="none" strike="noStrike" dirty="0" smtClean="0">
                          <a:solidFill>
                            <a:srgbClr val="000000"/>
                          </a:solidFill>
                          <a:latin typeface="Calibri"/>
                        </a:rPr>
                        <a:t>)/Number Operations</a:t>
                      </a:r>
                      <a:endParaRPr lang="en-US" sz="1200" b="1" i="1"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04800">
                <a:tc gridSpan="2">
                  <a:txBody>
                    <a:bodyPr/>
                    <a:lstStyle/>
                    <a:p>
                      <a:r>
                        <a:rPr lang="en-US" sz="900" b="1" i="0" u="none" strike="noStrike" dirty="0" smtClean="0">
                          <a:solidFill>
                            <a:srgbClr val="000000"/>
                          </a:solidFill>
                          <a:latin typeface="Calibri" pitchFamily="34" charset="0"/>
                        </a:rPr>
                        <a:t>3.2</a:t>
                      </a:r>
                      <a:r>
                        <a:rPr lang="en-US" sz="900" b="1" i="0" u="none" strike="noStrike" baseline="0" dirty="0" smtClean="0">
                          <a:solidFill>
                            <a:srgbClr val="000000"/>
                          </a:solidFill>
                          <a:latin typeface="Calibri" pitchFamily="34" charset="0"/>
                        </a:rPr>
                        <a:t>  </a:t>
                      </a:r>
                      <a:r>
                        <a:rPr lang="en-US" sz="900" b="1" i="0" u="none" strike="noStrike" dirty="0" smtClean="0">
                          <a:solidFill>
                            <a:srgbClr val="000000"/>
                          </a:solidFill>
                          <a:latin typeface="Calibri" pitchFamily="34" charset="0"/>
                        </a:rPr>
                        <a:t> NUMBERS AND OPERATIONS, ALGEBRA, AND DATA</a:t>
                      </a:r>
                      <a:r>
                        <a:rPr lang="en-US" sz="900" b="1" i="0" u="none" strike="noStrike" baseline="0" dirty="0" smtClean="0">
                          <a:solidFill>
                            <a:srgbClr val="000000"/>
                          </a:solidFill>
                          <a:latin typeface="Calibri" pitchFamily="34" charset="0"/>
                        </a:rPr>
                        <a:t> ANALYSIS:                        </a:t>
                      </a:r>
                      <a:r>
                        <a:rPr lang="en-US" sz="900" b="0" kern="1200" baseline="0" dirty="0" smtClean="0">
                          <a:solidFill>
                            <a:schemeClr val="tx1"/>
                          </a:solidFill>
                          <a:latin typeface="Calibri" pitchFamily="34" charset="0"/>
                          <a:ea typeface="+mn-ea"/>
                          <a:cs typeface="+mn-cs"/>
                        </a:rPr>
                        <a:t>Most problems on the CBEST for multiplication and division center around story problems, number lines and sets.</a:t>
                      </a:r>
                      <a:endParaRPr lang="en-US" sz="900" b="0" i="0" u="none" strike="noStrike" dirty="0" smtClean="0">
                        <a:solidFill>
                          <a:srgbClr val="000000"/>
                        </a:solidFill>
                        <a:latin typeface="Calibri" pitchFamily="34" charset="0"/>
                      </a:endParaRP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304800">
                <a:tc>
                  <a:txBody>
                    <a:bodyPr/>
                    <a:lstStyle/>
                    <a:p>
                      <a:pPr algn="r" fontAlgn="t"/>
                      <a:r>
                        <a:rPr lang="en-US" sz="800" b="0" i="0" u="none" strike="noStrike" dirty="0" smtClean="0">
                          <a:solidFill>
                            <a:srgbClr val="000000"/>
                          </a:solidFill>
                          <a:latin typeface="Calibri"/>
                        </a:rPr>
                        <a:t>3.2.1 </a:t>
                      </a:r>
                      <a:endParaRPr lang="en-US" sz="8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smtClean="0">
                          <a:solidFill>
                            <a:srgbClr val="000000"/>
                          </a:solidFill>
                          <a:latin typeface="Calibri"/>
                        </a:rPr>
                        <a:t>Represent </a:t>
                      </a:r>
                      <a:r>
                        <a:rPr lang="en-US" sz="800" b="0" i="0" u="none" strike="noStrike" dirty="0">
                          <a:solidFill>
                            <a:srgbClr val="000000"/>
                          </a:solidFill>
                          <a:latin typeface="Calibri"/>
                        </a:rPr>
                        <a:t>and apply the concept of multiplication as repeated addition.</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9090">
                <a:tc>
                  <a:txBody>
                    <a:bodyPr/>
                    <a:lstStyle/>
                    <a:p>
                      <a:pPr algn="r" fontAlgn="t"/>
                      <a:r>
                        <a:rPr lang="en-US" sz="800" b="0" i="0" u="none" strike="noStrike" dirty="0" smtClean="0">
                          <a:solidFill>
                            <a:srgbClr val="000000"/>
                          </a:solidFill>
                          <a:latin typeface="Calibri"/>
                        </a:rPr>
                        <a:t>3.2.2</a:t>
                      </a:r>
                      <a:endParaRPr lang="en-US" sz="8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smtClean="0">
                          <a:solidFill>
                            <a:srgbClr val="000000"/>
                          </a:solidFill>
                          <a:latin typeface="Calibri"/>
                        </a:rPr>
                        <a:t>Represent </a:t>
                      </a:r>
                      <a:r>
                        <a:rPr lang="en-US" sz="800" b="0" i="0" u="none" strike="noStrike" dirty="0">
                          <a:solidFill>
                            <a:srgbClr val="000000"/>
                          </a:solidFill>
                          <a:latin typeface="Calibri"/>
                        </a:rPr>
                        <a:t>and apply the concept of division as repeated subtraction and forming equal groups.</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4340">
                <a:tc>
                  <a:txBody>
                    <a:bodyPr/>
                    <a:lstStyle/>
                    <a:p>
                      <a:pPr algn="r" fontAlgn="t"/>
                      <a:r>
                        <a:rPr lang="en-US" sz="800" b="0" i="0" u="none" strike="noStrike" dirty="0" smtClean="0">
                          <a:solidFill>
                            <a:srgbClr val="000000"/>
                          </a:solidFill>
                          <a:effectLst/>
                          <a:latin typeface="Calibri"/>
                        </a:rPr>
                        <a:t>3.2.3</a:t>
                      </a:r>
                      <a:endParaRPr lang="en-US" sz="800" b="0" i="0" u="none" strike="noStrike" dirty="0">
                        <a:solidFill>
                          <a:srgbClr val="000000"/>
                        </a:solidFill>
                        <a:effectLst/>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smtClean="0">
                          <a:solidFill>
                            <a:srgbClr val="000000"/>
                          </a:solidFill>
                          <a:latin typeface="Calibri"/>
                        </a:rPr>
                        <a:t>Apply </a:t>
                      </a:r>
                      <a:r>
                        <a:rPr lang="en-US" sz="800" b="0" i="0" u="none" strike="noStrike" dirty="0">
                          <a:solidFill>
                            <a:srgbClr val="000000"/>
                          </a:solidFill>
                          <a:latin typeface="Calibri"/>
                        </a:rPr>
                        <a:t>models of multiplication (e.g., equal-sized groups, arrays, area models, equal "Jumps" on number lines and hundreds charts ) and division (e.g., repeated subtraction, partitioning and sharing ) to solve problems.</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7205">
                <a:tc>
                  <a:txBody>
                    <a:bodyPr/>
                    <a:lstStyle/>
                    <a:p>
                      <a:pPr algn="r" fontAlgn="t"/>
                      <a:r>
                        <a:rPr lang="en-US" sz="800" b="0" i="0" u="none" strike="noStrike" dirty="0" smtClean="0">
                          <a:solidFill>
                            <a:srgbClr val="000000"/>
                          </a:solidFill>
                          <a:latin typeface="Calibri"/>
                        </a:rPr>
                        <a:t>3.2.4</a:t>
                      </a:r>
                      <a:endParaRPr lang="en-US" sz="800" b="0"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800" b="0" i="0" u="none" strike="noStrike" dirty="0" smtClean="0">
                          <a:solidFill>
                            <a:srgbClr val="000000"/>
                          </a:solidFill>
                          <a:latin typeface="Calibri"/>
                        </a:rPr>
                        <a:t>Apply increasingly sophisticated strategies based on the number properties ((e.g., place value, commutative, associative, distributive, identity, and zero) to solve multiplication and division problems involving basic facts.</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760">
                <a:tc>
                  <a:txBody>
                    <a:bodyPr/>
                    <a:lstStyle/>
                    <a:p>
                      <a:pPr algn="r" fontAlgn="t"/>
                      <a:r>
                        <a:rPr lang="en-US" sz="1200" b="1" i="0" u="none" strike="noStrike" dirty="0" smtClean="0">
                          <a:solidFill>
                            <a:srgbClr val="000000"/>
                          </a:solidFill>
                          <a:latin typeface="Calibri"/>
                        </a:rPr>
                        <a:t>3.2.6</a:t>
                      </a:r>
                      <a:endParaRPr lang="en-US" sz="1200" b="1"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0" u="none" strike="noStrike" dirty="0" smtClean="0">
                          <a:solidFill>
                            <a:srgbClr val="000000"/>
                          </a:solidFill>
                          <a:latin typeface="Calibri"/>
                        </a:rPr>
                        <a:t>Represent, analyze and extend number patterns using rules that involve multiplication and/or addition (e.g.,) </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760">
                <a:tc>
                  <a:txBody>
                    <a:bodyPr/>
                    <a:lstStyle/>
                    <a:p>
                      <a:pPr algn="r" fontAlgn="t"/>
                      <a:r>
                        <a:rPr lang="en-US" sz="1200" b="1" i="0" u="none" strike="noStrike" dirty="0" smtClean="0">
                          <a:solidFill>
                            <a:srgbClr val="000000"/>
                          </a:solidFill>
                          <a:latin typeface="Calibri"/>
                        </a:rPr>
                        <a:t>3.2.7</a:t>
                      </a:r>
                      <a:endParaRPr lang="en-US" sz="1200" b="1"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0" u="none" strike="noStrike" dirty="0" smtClean="0">
                          <a:solidFill>
                            <a:srgbClr val="000000"/>
                          </a:solidFill>
                          <a:latin typeface="Calibri"/>
                        </a:rPr>
                        <a:t>Analyze frequency tables, bar graphs, picture graphs and line plots; and use them to solve problems involving addition,  subtraction, multiplication and division.</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5562600" y="304800"/>
            <a:ext cx="2743200" cy="738664"/>
          </a:xfrm>
          <a:prstGeom prst="rect">
            <a:avLst/>
          </a:prstGeom>
          <a:noFill/>
        </p:spPr>
        <p:txBody>
          <a:bodyPr wrap="square" rtlCol="0">
            <a:spAutoFit/>
          </a:bodyPr>
          <a:lstStyle/>
          <a:p>
            <a:r>
              <a:rPr lang="en-US" sz="2400" b="1" i="1" dirty="0" smtClean="0">
                <a:effectLst>
                  <a:outerShdw blurRad="38100" dist="38100" dir="2700000" algn="tl">
                    <a:srgbClr val="000000">
                      <a:alpha val="43137"/>
                    </a:srgbClr>
                  </a:outerShdw>
                </a:effectLst>
                <a:latin typeface="Verdana" pitchFamily="34" charset="0"/>
              </a:rPr>
              <a:t>Grade 3 MATH:</a:t>
            </a:r>
          </a:p>
          <a:p>
            <a:r>
              <a:rPr lang="en-US" sz="900" dirty="0" smtClean="0">
                <a:latin typeface="Verdana" pitchFamily="34" charset="0"/>
              </a:rPr>
              <a:t>Oregon Department of Education Standards for Practice or Progress Monitoring.</a:t>
            </a:r>
            <a:endParaRPr lang="en-US" sz="900" dirty="0">
              <a:latin typeface="Verdana" pitchFamily="34" charset="0"/>
            </a:endParaRPr>
          </a:p>
        </p:txBody>
      </p:sp>
      <p:sp>
        <p:nvSpPr>
          <p:cNvPr id="9" name="TextBox 8"/>
          <p:cNvSpPr txBox="1"/>
          <p:nvPr/>
        </p:nvSpPr>
        <p:spPr>
          <a:xfrm>
            <a:off x="5867400" y="6934200"/>
            <a:ext cx="3733800" cy="338554"/>
          </a:xfrm>
          <a:prstGeom prst="rect">
            <a:avLst/>
          </a:prstGeom>
          <a:noFill/>
        </p:spPr>
        <p:txBody>
          <a:bodyPr wrap="square" rtlCol="0">
            <a:spAutoFit/>
          </a:bodyPr>
          <a:lstStyle/>
          <a:p>
            <a:pPr algn="ctr"/>
            <a:r>
              <a:rPr lang="en-US" sz="800" dirty="0" smtClean="0">
                <a:latin typeface="Verdana" pitchFamily="34" charset="0"/>
              </a:rPr>
              <a:t>These problems are presented in an </a:t>
            </a:r>
            <a:r>
              <a:rPr lang="en-US" sz="800" b="1" dirty="0" smtClean="0">
                <a:effectLst>
                  <a:outerShdw blurRad="38100" dist="38100" dir="2700000" algn="tl">
                    <a:srgbClr val="000000">
                      <a:alpha val="43137"/>
                    </a:srgbClr>
                  </a:outerShdw>
                </a:effectLst>
                <a:latin typeface="Verdana" pitchFamily="34" charset="0"/>
              </a:rPr>
              <a:t>OAKS testing format</a:t>
            </a:r>
            <a:r>
              <a:rPr lang="en-US" sz="800" dirty="0" smtClean="0">
                <a:latin typeface="Verdana" pitchFamily="34" charset="0"/>
              </a:rPr>
              <a:t>.  </a:t>
            </a:r>
          </a:p>
          <a:p>
            <a:pPr algn="ctr"/>
            <a:r>
              <a:rPr lang="en-US" sz="800" dirty="0" smtClean="0">
                <a:latin typeface="Verdana" pitchFamily="34" charset="0"/>
              </a:rPr>
              <a:t>A passing grade is </a:t>
            </a:r>
            <a:r>
              <a:rPr lang="en-US" sz="800" u="sng" dirty="0" smtClean="0">
                <a:latin typeface="Verdana" pitchFamily="34" charset="0"/>
              </a:rPr>
              <a:t>80%</a:t>
            </a:r>
            <a:endParaRPr lang="en-US" sz="800" u="sng" dirty="0">
              <a:latin typeface="Verdana" pitchFamily="34" charset="0"/>
            </a:endParaRPr>
          </a:p>
        </p:txBody>
      </p:sp>
      <p:sp>
        <p:nvSpPr>
          <p:cNvPr id="12" name="TextBox 11"/>
          <p:cNvSpPr txBox="1"/>
          <p:nvPr/>
        </p:nvSpPr>
        <p:spPr>
          <a:xfrm>
            <a:off x="5791200" y="2133600"/>
            <a:ext cx="3581400" cy="400110"/>
          </a:xfrm>
          <a:prstGeom prst="rect">
            <a:avLst/>
          </a:prstGeom>
          <a:noFill/>
        </p:spPr>
        <p:txBody>
          <a:bodyPr wrap="square" rtlCol="0">
            <a:spAutoFit/>
          </a:bodyPr>
          <a:lstStyle/>
          <a:p>
            <a:pPr algn="ctr"/>
            <a:r>
              <a:rPr lang="en-US" sz="1000" dirty="0" smtClean="0">
                <a:effectLst>
                  <a:outerShdw blurRad="38100" dist="38100" dir="2700000" algn="tl">
                    <a:srgbClr val="000000">
                      <a:alpha val="43137"/>
                    </a:srgbClr>
                  </a:outerShdw>
                </a:effectLst>
                <a:latin typeface="Verdana" pitchFamily="34" charset="0"/>
              </a:rPr>
              <a:t>This booklet will focus on </a:t>
            </a:r>
            <a:r>
              <a:rPr lang="en-US" sz="1000" b="1" u="sng" dirty="0" smtClean="0">
                <a:latin typeface="Verdana" pitchFamily="34" charset="0"/>
              </a:rPr>
              <a:t>ONLY</a:t>
            </a:r>
            <a:r>
              <a:rPr lang="en-US" sz="1000" dirty="0" smtClean="0">
                <a:effectLst>
                  <a:outerShdw blurRad="38100" dist="38100" dir="2700000" algn="tl">
                    <a:srgbClr val="000000">
                      <a:alpha val="43137"/>
                    </a:srgbClr>
                  </a:outerShdw>
                </a:effectLst>
                <a:latin typeface="Verdana" pitchFamily="34" charset="0"/>
              </a:rPr>
              <a:t> the items in </a:t>
            </a:r>
          </a:p>
          <a:p>
            <a:pPr algn="ctr"/>
            <a:r>
              <a:rPr lang="en-US" sz="1000" b="1" i="1" u="sng" dirty="0" smtClean="0">
                <a:effectLst>
                  <a:outerShdw blurRad="38100" dist="38100" dir="2700000" algn="tl">
                    <a:srgbClr val="000000">
                      <a:alpha val="43137"/>
                    </a:srgbClr>
                  </a:outerShdw>
                </a:effectLst>
                <a:latin typeface="Verdana" pitchFamily="34" charset="0"/>
              </a:rPr>
              <a:t>Bold Black [3.2.6 and 3.2.7] </a:t>
            </a:r>
            <a:r>
              <a:rPr lang="en-US" sz="1000" dirty="0" smtClean="0">
                <a:effectLst>
                  <a:outerShdw blurRad="38100" dist="38100" dir="2700000" algn="tl">
                    <a:srgbClr val="000000">
                      <a:alpha val="43137"/>
                    </a:srgbClr>
                  </a:outerShdw>
                </a:effectLst>
                <a:latin typeface="Verdana" pitchFamily="34" charset="0"/>
              </a:rPr>
              <a:t>below table.</a:t>
            </a:r>
            <a:endParaRPr lang="en-US" sz="1000" dirty="0">
              <a:effectLst>
                <a:outerShdw blurRad="38100" dist="38100" dir="2700000" algn="tl">
                  <a:srgbClr val="000000">
                    <a:alpha val="43137"/>
                  </a:srgbClr>
                </a:outerShdw>
              </a:effectLst>
              <a:latin typeface="Verdana" pitchFamily="34" charset="0"/>
            </a:endParaRPr>
          </a:p>
        </p:txBody>
      </p:sp>
      <p:graphicFrame>
        <p:nvGraphicFramePr>
          <p:cNvPr id="10" name="Table 9"/>
          <p:cNvGraphicFramePr>
            <a:graphicFrameLocks noGrp="1"/>
          </p:cNvGraphicFramePr>
          <p:nvPr/>
        </p:nvGraphicFramePr>
        <p:xfrm>
          <a:off x="5867400" y="6400800"/>
          <a:ext cx="3816350" cy="436245"/>
        </p:xfrm>
        <a:graphic>
          <a:graphicData uri="http://schemas.openxmlformats.org/drawingml/2006/table">
            <a:tbl>
              <a:tblPr/>
              <a:tblGrid>
                <a:gridCol w="3816350"/>
              </a:tblGrid>
              <a:tr h="0">
                <a:tc>
                  <a:txBody>
                    <a:bodyPr/>
                    <a:lstStyle/>
                    <a:p>
                      <a:pPr algn="l" fontAlgn="t"/>
                      <a:r>
                        <a:rPr lang="en-US" sz="700" b="0" i="0" u="none" strike="noStrike" dirty="0" smtClean="0">
                          <a:solidFill>
                            <a:srgbClr val="000000"/>
                          </a:solidFill>
                          <a:latin typeface="Verdana"/>
                        </a:rPr>
                        <a:t>In </a:t>
                      </a:r>
                      <a:r>
                        <a:rPr lang="en-US" sz="700" b="1" i="0" u="sng" strike="noStrike" dirty="0" smtClean="0">
                          <a:solidFill>
                            <a:srgbClr val="FF0000"/>
                          </a:solidFill>
                          <a:latin typeface="Verdana"/>
                        </a:rPr>
                        <a:t>2011-2012 these </a:t>
                      </a:r>
                      <a:r>
                        <a:rPr lang="en-US" sz="700" b="0" i="0" u="none" strike="noStrike" dirty="0" smtClean="0">
                          <a:solidFill>
                            <a:srgbClr val="000000"/>
                          </a:solidFill>
                          <a:latin typeface="Verdana"/>
                        </a:rPr>
                        <a:t>standards will be added to the OAKS assessments.  </a:t>
                      </a:r>
                    </a:p>
                    <a:p>
                      <a:pPr algn="l" fontAlgn="t"/>
                      <a:endParaRPr lang="en-US" sz="700" b="1" i="0" u="sng" strike="noStrike" dirty="0" smtClean="0">
                        <a:solidFill>
                          <a:srgbClr val="000000"/>
                        </a:solidFill>
                        <a:latin typeface="Verdana"/>
                      </a:endParaRPr>
                    </a:p>
                    <a:p>
                      <a:pPr algn="l" fontAlgn="t"/>
                      <a:r>
                        <a:rPr lang="en-US" sz="700" b="1" i="0" u="none" strike="noStrike" dirty="0" smtClean="0">
                          <a:solidFill>
                            <a:srgbClr val="000000"/>
                          </a:solidFill>
                          <a:latin typeface="Verdana"/>
                        </a:rPr>
                        <a:t>3.2.5</a:t>
                      </a:r>
                      <a:r>
                        <a:rPr lang="en-US" sz="700" b="0" i="0" u="none" strike="noStrike" dirty="0" smtClean="0">
                          <a:solidFill>
                            <a:srgbClr val="000000"/>
                          </a:solidFill>
                          <a:latin typeface="Verdana"/>
                        </a:rPr>
                        <a:t> Apply the inverse relationship between multiplication and division (</a:t>
                      </a:r>
                      <a:r>
                        <a:rPr lang="en-US" sz="700" b="0" i="0" u="none" strike="noStrike" dirty="0" err="1" smtClean="0">
                          <a:solidFill>
                            <a:srgbClr val="000000"/>
                          </a:solidFill>
                          <a:latin typeface="Verdana"/>
                        </a:rPr>
                        <a:t>e.g.,and</a:t>
                      </a:r>
                      <a:r>
                        <a:rPr lang="en-US" sz="700" b="0" i="0" u="none" strike="noStrike" dirty="0" smtClean="0">
                          <a:solidFill>
                            <a:srgbClr val="000000"/>
                          </a:solidFill>
                          <a:latin typeface="Verdana"/>
                        </a:rPr>
                        <a:t> the relationship between multiples and factors</a:t>
                      </a:r>
                      <a:endParaRPr lang="en-US" sz="700" b="0" i="0" u="none" strike="noStrike" dirty="0">
                        <a:solidFill>
                          <a:srgbClr val="000000"/>
                        </a:solidFill>
                        <a:latin typeface="Verdan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r>
            </a:tbl>
          </a:graphicData>
        </a:graphic>
      </p:graphicFrame>
      <p:sp>
        <p:nvSpPr>
          <p:cNvPr id="11" name="TextBox 10"/>
          <p:cNvSpPr txBox="1"/>
          <p:nvPr/>
        </p:nvSpPr>
        <p:spPr>
          <a:xfrm>
            <a:off x="5562600" y="1752600"/>
            <a:ext cx="40386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Book #8</a:t>
            </a:r>
            <a:endParaRPr lang="en-US" sz="2400" b="1" dirty="0">
              <a:effectLst>
                <a:outerShdw blurRad="38100" dist="38100" dir="2700000" algn="tl">
                  <a:srgbClr val="000000">
                    <a:alpha val="43137"/>
                  </a:srgbClr>
                </a:outerShdw>
              </a:effectLst>
            </a:endParaRPr>
          </a:p>
        </p:txBody>
      </p:sp>
      <p:sp>
        <p:nvSpPr>
          <p:cNvPr id="13" name="TextBox 12"/>
          <p:cNvSpPr txBox="1"/>
          <p:nvPr/>
        </p:nvSpPr>
        <p:spPr>
          <a:xfrm>
            <a:off x="609600" y="838200"/>
            <a:ext cx="3581400" cy="400110"/>
          </a:xfrm>
          <a:prstGeom prst="rect">
            <a:avLst/>
          </a:prstGeom>
          <a:noFill/>
        </p:spPr>
        <p:txBody>
          <a:bodyPr wrap="square" rtlCol="0">
            <a:spAutoFit/>
          </a:bodyPr>
          <a:lstStyle/>
          <a:p>
            <a:r>
              <a:rPr lang="en-US" sz="1000" dirty="0" smtClean="0">
                <a:effectLst>
                  <a:outerShdw blurRad="38100" dist="38100" dir="2700000" algn="tl">
                    <a:srgbClr val="000000">
                      <a:alpha val="43137"/>
                    </a:srgbClr>
                  </a:outerShdw>
                </a:effectLst>
                <a:latin typeface="Verdana" pitchFamily="34" charset="0"/>
              </a:rPr>
              <a:t>This booklet will focus on ONLY the items in</a:t>
            </a:r>
            <a:r>
              <a:rPr lang="en-US" sz="1000" b="1" i="1" u="sng" dirty="0" smtClean="0">
                <a:effectLst>
                  <a:outerShdw blurRad="38100" dist="38100" dir="2700000" algn="tl">
                    <a:srgbClr val="000000">
                      <a:alpha val="43137"/>
                    </a:srgbClr>
                  </a:outerShdw>
                </a:effectLst>
                <a:latin typeface="Verdana" pitchFamily="34" charset="0"/>
              </a:rPr>
              <a:t> Bold Black [3.2.6 and 3.2.7]</a:t>
            </a:r>
            <a:r>
              <a:rPr lang="en-US" sz="1000" dirty="0" smtClean="0">
                <a:effectLst>
                  <a:outerShdw blurRad="38100" dist="38100" dir="2700000" algn="tl">
                    <a:srgbClr val="000000">
                      <a:alpha val="43137"/>
                    </a:srgbClr>
                  </a:outerShdw>
                </a:effectLst>
                <a:latin typeface="Verdana" pitchFamily="34" charset="0"/>
              </a:rPr>
              <a:t>  </a:t>
            </a:r>
          </a:p>
        </p:txBody>
      </p:sp>
      <p:sp>
        <p:nvSpPr>
          <p:cNvPr id="16" name="TextBox 15"/>
          <p:cNvSpPr txBox="1"/>
          <p:nvPr/>
        </p:nvSpPr>
        <p:spPr>
          <a:xfrm>
            <a:off x="762000" y="2971800"/>
            <a:ext cx="4038600" cy="2862322"/>
          </a:xfrm>
          <a:prstGeom prst="rect">
            <a:avLst/>
          </a:prstGeom>
          <a:noFill/>
        </p:spPr>
        <p:txBody>
          <a:bodyPr wrap="square" rtlCol="0">
            <a:spAutoFit/>
          </a:bodyPr>
          <a:lstStyle/>
          <a:p>
            <a:r>
              <a:rPr lang="en-US" sz="1000" b="1" u="sng" dirty="0" smtClean="0">
                <a:effectLst>
                  <a:outerShdw blurRad="38100" dist="38100" dir="2700000" algn="tl">
                    <a:srgbClr val="000000">
                      <a:alpha val="43137"/>
                    </a:srgbClr>
                  </a:outerShdw>
                </a:effectLst>
                <a:latin typeface="Verdana" pitchFamily="34" charset="0"/>
              </a:rPr>
              <a:t>Teachers:  </a:t>
            </a:r>
            <a:r>
              <a:rPr lang="en-US" sz="1000" dirty="0" smtClean="0">
                <a:effectLst>
                  <a:outerShdw blurRad="38100" dist="38100" dir="2700000" algn="tl">
                    <a:srgbClr val="000000">
                      <a:alpha val="43137"/>
                    </a:srgbClr>
                  </a:outerShdw>
                </a:effectLst>
                <a:latin typeface="Verdana" pitchFamily="34" charset="0"/>
              </a:rPr>
              <a:t>To assure that the above standards are understood, always remind, ask and show your students:</a:t>
            </a:r>
          </a:p>
          <a:p>
            <a:endParaRPr lang="en-US" sz="1000" dirty="0" smtClean="0">
              <a:effectLst>
                <a:outerShdw blurRad="38100" dist="38100" dir="2700000" algn="tl">
                  <a:srgbClr val="000000">
                    <a:alpha val="43137"/>
                  </a:srgbClr>
                </a:outerShdw>
              </a:effectLst>
              <a:latin typeface="Verdana" pitchFamily="34" charset="0"/>
            </a:endParaRPr>
          </a:p>
          <a:p>
            <a:r>
              <a:rPr lang="en-US" sz="1000" b="1" u="sng" dirty="0" smtClean="0">
                <a:effectLst>
                  <a:outerShdw blurRad="38100" dist="38100" dir="2700000" algn="tl">
                    <a:srgbClr val="000000">
                      <a:alpha val="43137"/>
                    </a:srgbClr>
                  </a:outerShdw>
                </a:effectLst>
                <a:latin typeface="Verdana" pitchFamily="34" charset="0"/>
              </a:rPr>
              <a:t>3.2.6  </a:t>
            </a:r>
          </a:p>
          <a:p>
            <a:endParaRPr lang="en-US" sz="1000" b="1" u="sng" dirty="0" smtClean="0">
              <a:effectLst>
                <a:outerShdw blurRad="38100" dist="38100" dir="2700000" algn="tl">
                  <a:srgbClr val="000000">
                    <a:alpha val="43137"/>
                  </a:srgbClr>
                </a:outerShdw>
              </a:effectLst>
              <a:latin typeface="Verdana" pitchFamily="34" charset="0"/>
            </a:endParaRPr>
          </a:p>
          <a:p>
            <a:pPr marL="228600" indent="-228600">
              <a:buFont typeface="+mj-lt"/>
              <a:buAutoNum type="arabicPeriod"/>
            </a:pPr>
            <a:r>
              <a:rPr lang="en-US" sz="1000" dirty="0" smtClean="0">
                <a:latin typeface="Verdana" pitchFamily="34" charset="0"/>
              </a:rPr>
              <a:t>Numbers patterns</a:t>
            </a:r>
          </a:p>
          <a:p>
            <a:pPr marL="228600" indent="-228600">
              <a:buFont typeface="+mj-lt"/>
              <a:buAutoNum type="arabicPeriod"/>
            </a:pPr>
            <a:r>
              <a:rPr lang="en-US" sz="1000" dirty="0" smtClean="0">
                <a:effectLst>
                  <a:outerShdw blurRad="38100" dist="38100" dir="2700000" algn="tl">
                    <a:srgbClr val="000000">
                      <a:alpha val="43137"/>
                    </a:srgbClr>
                  </a:outerShdw>
                </a:effectLst>
                <a:latin typeface="Verdana" pitchFamily="34" charset="0"/>
              </a:rPr>
              <a:t>Number rules</a:t>
            </a:r>
          </a:p>
          <a:p>
            <a:pPr marL="228600" indent="-228600">
              <a:buFont typeface="+mj-lt"/>
              <a:buAutoNum type="arabicPeriod"/>
            </a:pPr>
            <a:r>
              <a:rPr lang="en-US" sz="1000" dirty="0" smtClean="0">
                <a:effectLst>
                  <a:outerShdw blurRad="38100" dist="38100" dir="2700000" algn="tl">
                    <a:srgbClr val="000000">
                      <a:alpha val="43137"/>
                    </a:srgbClr>
                  </a:outerShdw>
                </a:effectLst>
                <a:latin typeface="Verdana" pitchFamily="34" charset="0"/>
              </a:rPr>
              <a:t>How to extend patterns</a:t>
            </a:r>
          </a:p>
          <a:p>
            <a:pPr marL="228600" indent="-228600">
              <a:buFont typeface="+mj-lt"/>
              <a:buAutoNum type="arabicPeriod"/>
            </a:pPr>
            <a:r>
              <a:rPr lang="en-US" sz="1000" dirty="0" smtClean="0">
                <a:effectLst>
                  <a:outerShdw blurRad="38100" dist="38100" dir="2700000" algn="tl">
                    <a:srgbClr val="000000">
                      <a:alpha val="43137"/>
                    </a:srgbClr>
                  </a:outerShdw>
                </a:effectLst>
                <a:latin typeface="Verdana" pitchFamily="34" charset="0"/>
              </a:rPr>
              <a:t>Patterns help us see consistencies </a:t>
            </a:r>
          </a:p>
          <a:p>
            <a:pPr marL="228600" indent="-228600">
              <a:buFont typeface="+mj-lt"/>
              <a:buAutoNum type="arabicPeriod"/>
            </a:pPr>
            <a:r>
              <a:rPr lang="en-US" sz="1000" dirty="0" smtClean="0">
                <a:effectLst>
                  <a:outerShdw blurRad="38100" dist="38100" dir="2700000" algn="tl">
                    <a:srgbClr val="000000">
                      <a:alpha val="43137"/>
                    </a:srgbClr>
                  </a:outerShdw>
                </a:effectLst>
                <a:latin typeface="Verdana" pitchFamily="34" charset="0"/>
              </a:rPr>
              <a:t>Patterns help us see inconsistencies</a:t>
            </a:r>
            <a:endParaRPr lang="en-US" sz="1000" dirty="0" smtClean="0">
              <a:latin typeface="Verdana" pitchFamily="34" charset="0"/>
            </a:endParaRPr>
          </a:p>
          <a:p>
            <a:endParaRPr lang="en-US" sz="1000" dirty="0" smtClean="0">
              <a:effectLst>
                <a:outerShdw blurRad="38100" dist="38100" dir="2700000" algn="tl">
                  <a:srgbClr val="000000">
                    <a:alpha val="43137"/>
                  </a:srgbClr>
                </a:outerShdw>
              </a:effectLst>
              <a:latin typeface="Verdana" pitchFamily="34" charset="0"/>
            </a:endParaRPr>
          </a:p>
          <a:p>
            <a:pPr marL="228600" indent="-228600">
              <a:buAutoNum type="arabicPeriod"/>
            </a:pPr>
            <a:endParaRPr lang="en-US" sz="1000" dirty="0" smtClean="0">
              <a:effectLst>
                <a:outerShdw blurRad="38100" dist="38100" dir="2700000" algn="tl">
                  <a:srgbClr val="000000">
                    <a:alpha val="43137"/>
                  </a:srgbClr>
                </a:outerShdw>
              </a:effectLst>
              <a:latin typeface="Verdana" pitchFamily="34" charset="0"/>
            </a:endParaRPr>
          </a:p>
          <a:p>
            <a:pPr marL="228600" indent="-228600"/>
            <a:r>
              <a:rPr lang="en-US" sz="1000" b="1" u="sng" dirty="0" smtClean="0">
                <a:effectLst>
                  <a:outerShdw blurRad="38100" dist="38100" dir="2700000" algn="tl">
                    <a:srgbClr val="000000">
                      <a:alpha val="43137"/>
                    </a:srgbClr>
                  </a:outerShdw>
                </a:effectLst>
                <a:latin typeface="Verdana" pitchFamily="34" charset="0"/>
              </a:rPr>
              <a:t>3.2.7</a:t>
            </a:r>
          </a:p>
          <a:p>
            <a:pPr marL="228600" indent="-228600"/>
            <a:endParaRPr lang="en-US" sz="1000" b="1" u="sng" dirty="0" smtClean="0">
              <a:effectLst>
                <a:outerShdw blurRad="38100" dist="38100" dir="2700000" algn="tl">
                  <a:srgbClr val="000000">
                    <a:alpha val="43137"/>
                  </a:srgbClr>
                </a:outerShdw>
              </a:effectLst>
              <a:latin typeface="Verdana" pitchFamily="34" charset="0"/>
            </a:endParaRPr>
          </a:p>
          <a:p>
            <a:pPr marL="228600" indent="-228600">
              <a:buFont typeface="+mj-lt"/>
              <a:buAutoNum type="arabicPeriod"/>
            </a:pPr>
            <a:r>
              <a:rPr lang="en-US" sz="1000" dirty="0" smtClean="0">
                <a:effectLst>
                  <a:outerShdw blurRad="38100" dist="38100" dir="2700000" algn="tl">
                    <a:srgbClr val="000000">
                      <a:alpha val="43137"/>
                    </a:srgbClr>
                  </a:outerShdw>
                </a:effectLst>
                <a:latin typeface="Verdana" pitchFamily="34" charset="0"/>
              </a:rPr>
              <a:t>Graphs have information called data</a:t>
            </a:r>
          </a:p>
          <a:p>
            <a:pPr marL="228600" indent="-228600">
              <a:buFont typeface="+mj-lt"/>
              <a:buAutoNum type="arabicPeriod"/>
            </a:pPr>
            <a:r>
              <a:rPr lang="en-US" sz="1000" dirty="0" smtClean="0">
                <a:effectLst>
                  <a:outerShdw blurRad="38100" dist="38100" dir="2700000" algn="tl">
                    <a:srgbClr val="000000">
                      <a:alpha val="43137"/>
                    </a:srgbClr>
                  </a:outerShdw>
                </a:effectLst>
                <a:latin typeface="Verdana" pitchFamily="34" charset="0"/>
              </a:rPr>
              <a:t>We can use graph to solve math problems</a:t>
            </a:r>
          </a:p>
          <a:p>
            <a:pPr marL="228600" indent="-228600">
              <a:buFont typeface="+mj-lt"/>
              <a:buAutoNum type="arabicPeriod"/>
            </a:pPr>
            <a:r>
              <a:rPr lang="en-US" sz="1000" dirty="0" smtClean="0">
                <a:effectLst>
                  <a:outerShdw blurRad="38100" dist="38100" dir="2700000" algn="tl">
                    <a:srgbClr val="000000">
                      <a:alpha val="43137"/>
                    </a:srgbClr>
                  </a:outerShdw>
                </a:effectLst>
                <a:latin typeface="Verdana" pitchFamily="34" charset="0"/>
              </a:rPr>
              <a:t>Graphs, tables and other models help us to organize data</a:t>
            </a:r>
          </a:p>
        </p:txBody>
      </p:sp>
      <p:sp>
        <p:nvSpPr>
          <p:cNvPr id="18" name="TextBox 17"/>
          <p:cNvSpPr txBox="1"/>
          <p:nvPr/>
        </p:nvSpPr>
        <p:spPr>
          <a:xfrm>
            <a:off x="457200" y="304800"/>
            <a:ext cx="4419600" cy="446276"/>
          </a:xfrm>
          <a:prstGeom prst="rect">
            <a:avLst/>
          </a:prstGeom>
          <a:noFill/>
        </p:spPr>
        <p:txBody>
          <a:bodyPr wrap="square" rtlCol="0">
            <a:spAutoFit/>
          </a:bodyPr>
          <a:lstStyle/>
          <a:p>
            <a:r>
              <a:rPr lang="en-US" sz="1200" b="1" i="1" dirty="0" smtClean="0">
                <a:effectLst>
                  <a:outerShdw blurRad="38100" dist="38100" dir="2700000" algn="tl">
                    <a:srgbClr val="000000">
                      <a:alpha val="43137"/>
                    </a:srgbClr>
                  </a:outerShdw>
                </a:effectLst>
                <a:latin typeface="Verdana" pitchFamily="34" charset="0"/>
              </a:rPr>
              <a:t>Teacher Information. . . </a:t>
            </a:r>
            <a:r>
              <a:rPr lang="en-US" sz="1050" i="1" dirty="0" smtClean="0">
                <a:latin typeface="Verdana" pitchFamily="34" charset="0"/>
              </a:rPr>
              <a:t>This booklet does not cover the core standards that will be tested in 2011-2012.</a:t>
            </a:r>
            <a:endParaRPr lang="en-US" sz="1050" b="1" i="1" dirty="0">
              <a:effectLst>
                <a:outerShdw blurRad="38100" dist="38100" dir="2700000" algn="tl">
                  <a:srgbClr val="000000">
                    <a:alpha val="43137"/>
                  </a:srgbClr>
                </a:outerShdw>
              </a:effectLst>
              <a:latin typeface="Verdana" pitchFamily="34" charset="0"/>
            </a:endParaRPr>
          </a:p>
        </p:txBody>
      </p:sp>
      <p:graphicFrame>
        <p:nvGraphicFramePr>
          <p:cNvPr id="17" name="Table 16"/>
          <p:cNvGraphicFramePr>
            <a:graphicFrameLocks noGrp="1"/>
          </p:cNvGraphicFramePr>
          <p:nvPr/>
        </p:nvGraphicFramePr>
        <p:xfrm>
          <a:off x="762000" y="1524000"/>
          <a:ext cx="3810000" cy="1299210"/>
        </p:xfrm>
        <a:graphic>
          <a:graphicData uri="http://schemas.openxmlformats.org/drawingml/2006/table">
            <a:tbl>
              <a:tblPr/>
              <a:tblGrid>
                <a:gridCol w="431321"/>
                <a:gridCol w="3378679"/>
              </a:tblGrid>
              <a:tr h="365760">
                <a:tc>
                  <a:txBody>
                    <a:bodyPr/>
                    <a:lstStyle/>
                    <a:p>
                      <a:pPr algn="r" fontAlgn="t"/>
                      <a:r>
                        <a:rPr lang="en-US" sz="1200" b="1" i="0" u="none" strike="noStrike" dirty="0" smtClean="0">
                          <a:solidFill>
                            <a:srgbClr val="000000"/>
                          </a:solidFill>
                          <a:latin typeface="Calibri"/>
                        </a:rPr>
                        <a:t>3.2.6</a:t>
                      </a:r>
                      <a:endParaRPr lang="en-US" sz="1200" b="1"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0" u="none" strike="noStrike" dirty="0" smtClean="0">
                          <a:solidFill>
                            <a:srgbClr val="000000"/>
                          </a:solidFill>
                          <a:latin typeface="Calibri"/>
                        </a:rPr>
                        <a:t>Represent, analyze and extend number patterns using rules that involve multiplication and/or addition (e.g., )</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760">
                <a:tc>
                  <a:txBody>
                    <a:bodyPr/>
                    <a:lstStyle/>
                    <a:p>
                      <a:pPr algn="r" fontAlgn="t"/>
                      <a:r>
                        <a:rPr lang="en-US" sz="1200" b="1" i="0" u="none" strike="noStrike" dirty="0" smtClean="0">
                          <a:solidFill>
                            <a:srgbClr val="000000"/>
                          </a:solidFill>
                          <a:latin typeface="Calibri"/>
                        </a:rPr>
                        <a:t>3.2.7</a:t>
                      </a:r>
                      <a:endParaRPr lang="en-US" sz="1200" b="1" i="0" u="none" strike="noStrike" dirty="0">
                        <a:solidFill>
                          <a:srgbClr val="000000"/>
                        </a:solidFill>
                        <a:latin typeface="Calibri"/>
                      </a:endParaRP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0" u="none" strike="noStrike" dirty="0" smtClean="0">
                          <a:solidFill>
                            <a:srgbClr val="000000"/>
                          </a:solidFill>
                          <a:latin typeface="Calibri"/>
                        </a:rPr>
                        <a:t>Analyze frequency tables, bar graphs, picture graphs and line plots; and use them to solve problems involving addition,  subtraction, multiplication and division.</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9" name="TextBox 18"/>
          <p:cNvSpPr txBox="1"/>
          <p:nvPr/>
        </p:nvSpPr>
        <p:spPr>
          <a:xfrm>
            <a:off x="457200" y="6248400"/>
            <a:ext cx="4267200" cy="1107996"/>
          </a:xfrm>
          <a:prstGeom prst="rect">
            <a:avLst/>
          </a:prstGeom>
          <a:noFill/>
        </p:spPr>
        <p:txBody>
          <a:bodyPr wrap="square" rtlCol="0">
            <a:spAutoFit/>
          </a:bodyPr>
          <a:lstStyle/>
          <a:p>
            <a:r>
              <a:rPr lang="en-US" sz="600" dirty="0" smtClean="0">
                <a:latin typeface="Verdana" pitchFamily="34" charset="0"/>
              </a:rPr>
              <a:t>The test samples and strand data for this booklet can be found on the Oregon State Departments of Education web site.  The use of this booklet was designed for the Hillsboro School District based on HSD Power Standards along with the ODE strand categories.  This booklet is paid for and furnished to teachers for instruction by the HSD.</a:t>
            </a:r>
          </a:p>
          <a:p>
            <a:endParaRPr lang="en-US" sz="600" dirty="0" smtClean="0">
              <a:latin typeface="Verdana" pitchFamily="34" charset="0"/>
            </a:endParaRPr>
          </a:p>
          <a:p>
            <a:r>
              <a:rPr lang="en-US" sz="600" dirty="0" smtClean="0">
                <a:latin typeface="Verdana" pitchFamily="34" charset="0"/>
              </a:rPr>
              <a:t>The concept of this booklet was created by Rick &amp; Susan Richmond</a:t>
            </a:r>
          </a:p>
          <a:p>
            <a:r>
              <a:rPr lang="en-US" sz="600" dirty="0" smtClean="0">
                <a:latin typeface="Verdana" pitchFamily="34" charset="0"/>
              </a:rPr>
              <a:t>© Rick &amp; Susan Richmond 2010  Revision: Original 03-2010</a:t>
            </a:r>
          </a:p>
          <a:p>
            <a:endParaRPr lang="en-US" sz="600" dirty="0" smtClean="0">
              <a:latin typeface="Verdana" pitchFamily="34" charset="0"/>
            </a:endParaRPr>
          </a:p>
          <a:p>
            <a:r>
              <a:rPr lang="en-US" sz="600" dirty="0" smtClean="0">
                <a:latin typeface="Verdana" pitchFamily="34" charset="0"/>
              </a:rPr>
              <a:t>No part of this publication may be reproduced or transmitted in any form or by any means, electronic or mechanical, without written permission from Rick &amp; Susan Richmond and the Oregon State Department of Education and the Hillsboro School District.</a:t>
            </a:r>
            <a:endParaRPr lang="en-US" sz="600" dirty="0">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31" name="TextBox 30"/>
          <p:cNvSpPr txBox="1"/>
          <p:nvPr/>
        </p:nvSpPr>
        <p:spPr>
          <a:xfrm>
            <a:off x="5715000" y="4965174"/>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2" name="TextBox 31"/>
          <p:cNvSpPr txBox="1"/>
          <p:nvPr/>
        </p:nvSpPr>
        <p:spPr>
          <a:xfrm>
            <a:off x="5867400" y="7010400"/>
            <a:ext cx="1752600" cy="307777"/>
          </a:xfrm>
          <a:prstGeom prst="rect">
            <a:avLst/>
          </a:prstGeom>
          <a:noFill/>
        </p:spPr>
        <p:txBody>
          <a:bodyPr wrap="square" rtlCol="0">
            <a:spAutoFit/>
          </a:bodyPr>
          <a:lstStyle/>
          <a:p>
            <a:r>
              <a:rPr lang="en-US" sz="700" dirty="0" smtClean="0">
                <a:latin typeface="Verdana" pitchFamily="34" charset="0"/>
              </a:rPr>
              <a:t>Sample Practice Test  2008-2010 from ODE (Standard 3.2.6)</a:t>
            </a:r>
            <a:endParaRPr lang="en-US" sz="700" dirty="0">
              <a:latin typeface="Verdana" pitchFamily="34" charset="0"/>
            </a:endParaRPr>
          </a:p>
        </p:txBody>
      </p:sp>
      <p:sp>
        <p:nvSpPr>
          <p:cNvPr id="12" name="Rectangle 11"/>
          <p:cNvSpPr/>
          <p:nvPr/>
        </p:nvSpPr>
        <p:spPr>
          <a:xfrm>
            <a:off x="5715000" y="457200"/>
            <a:ext cx="3276600" cy="2970044"/>
          </a:xfrm>
          <a:prstGeom prst="rect">
            <a:avLst/>
          </a:prstGeom>
        </p:spPr>
        <p:txBody>
          <a:bodyPr wrap="square">
            <a:spAutoFit/>
          </a:bodyPr>
          <a:lstStyle/>
          <a:p>
            <a:pPr marL="347663" indent="-347663">
              <a:buFont typeface="+mj-lt"/>
              <a:buAutoNum type="arabicPeriod" startAt="10"/>
            </a:pPr>
            <a:r>
              <a:rPr lang="en-US" sz="1100" dirty="0" smtClean="0">
                <a:latin typeface="Verdana" pitchFamily="34" charset="0"/>
              </a:rPr>
              <a:t>What is the value of        = ? </a:t>
            </a:r>
          </a:p>
          <a:p>
            <a:r>
              <a:rPr lang="en-US" sz="1100" dirty="0" smtClean="0">
                <a:latin typeface="Verdana" pitchFamily="34" charset="0"/>
              </a:rPr>
              <a:t/>
            </a:r>
            <a:br>
              <a:rPr lang="en-US" sz="1100" dirty="0" smtClean="0">
                <a:latin typeface="Verdana" pitchFamily="34" charset="0"/>
              </a:rPr>
            </a:br>
            <a:endParaRPr lang="en-US" sz="1100" dirty="0" smtClean="0">
              <a:latin typeface="Verdana" pitchFamily="34" charset="0"/>
            </a:endParaRPr>
          </a:p>
          <a:p>
            <a:pPr marL="403225"/>
            <a:r>
              <a:rPr lang="en-US" sz="1100" dirty="0" smtClean="0">
                <a:latin typeface="Verdana" pitchFamily="34" charset="0"/>
              </a:rPr>
              <a:t>8 +       = 5 + 6</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3</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4</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11</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19</a:t>
            </a:r>
            <a:endParaRPr lang="en-US" sz="1100" dirty="0">
              <a:latin typeface="Verdana" pitchFamily="34" charset="0"/>
            </a:endParaRPr>
          </a:p>
        </p:txBody>
      </p:sp>
      <p:sp>
        <p:nvSpPr>
          <p:cNvPr id="13" name="Isosceles Triangle 12"/>
          <p:cNvSpPr/>
          <p:nvPr/>
        </p:nvSpPr>
        <p:spPr bwMode="auto">
          <a:xfrm>
            <a:off x="6477000" y="957944"/>
            <a:ext cx="228600" cy="228600"/>
          </a:xfrm>
          <a:prstGeom prst="triangl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4" name="Isosceles Triangle 13"/>
          <p:cNvSpPr/>
          <p:nvPr/>
        </p:nvSpPr>
        <p:spPr bwMode="auto">
          <a:xfrm>
            <a:off x="7620000" y="457200"/>
            <a:ext cx="228600" cy="228600"/>
          </a:xfrm>
          <a:prstGeom prst="triangl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aphicFrame>
        <p:nvGraphicFramePr>
          <p:cNvPr id="15" name="Table 14"/>
          <p:cNvGraphicFramePr>
            <a:graphicFrameLocks noGrp="1"/>
          </p:cNvGraphicFramePr>
          <p:nvPr/>
        </p:nvGraphicFramePr>
        <p:xfrm>
          <a:off x="1371600" y="1143000"/>
          <a:ext cx="2743200" cy="1859280"/>
        </p:xfrm>
        <a:graphic>
          <a:graphicData uri="http://schemas.openxmlformats.org/drawingml/2006/table">
            <a:tbl>
              <a:tblPr/>
              <a:tblGrid>
                <a:gridCol w="1109207"/>
                <a:gridCol w="948193"/>
                <a:gridCol w="685800"/>
              </a:tblGrid>
              <a:tr h="161925">
                <a:tc gridSpan="3">
                  <a:txBody>
                    <a:bodyPr/>
                    <a:lstStyle/>
                    <a:p>
                      <a:pPr algn="ctr" fontAlgn="ctr"/>
                      <a:r>
                        <a:rPr lang="en-US" sz="1000" b="1" i="0" u="none" strike="noStrike" dirty="0">
                          <a:solidFill>
                            <a:srgbClr val="000000"/>
                          </a:solidFill>
                          <a:effectLst>
                            <a:outerShdw blurRad="38100" dist="38100" dir="2700000" algn="tl">
                              <a:srgbClr val="000000">
                                <a:alpha val="43137"/>
                              </a:srgbClr>
                            </a:outerShdw>
                          </a:effectLst>
                          <a:latin typeface="Verdana"/>
                        </a:rPr>
                        <a:t>Height of Major Mountains</a:t>
                      </a:r>
                    </a:p>
                  </a:txBody>
                  <a:tcPr marL="9525" marR="9525" marT="9525" marB="0" anchor="ctr">
                    <a:lnL>
                      <a:noFill/>
                    </a:lnL>
                    <a:lnR>
                      <a:noFill/>
                    </a:lnR>
                    <a:lnT>
                      <a:noFill/>
                    </a:lnT>
                    <a:lnB>
                      <a:noFill/>
                    </a:lnB>
                  </a:tcPr>
                </a:tc>
                <a:tc hMerge="1">
                  <a:txBody>
                    <a:bodyPr/>
                    <a:lstStyle/>
                    <a:p>
                      <a:endParaRPr lang="en-US"/>
                    </a:p>
                  </a:txBody>
                  <a:tcPr/>
                </a:tc>
                <a:tc hMerge="1">
                  <a:txBody>
                    <a:bodyPr/>
                    <a:lstStyle/>
                    <a:p>
                      <a:endParaRPr lang="en-US"/>
                    </a:p>
                  </a:txBody>
                  <a:tcPr/>
                </a:tc>
              </a:tr>
              <a:tr h="57150">
                <a:tc>
                  <a:txBody>
                    <a:bodyPr/>
                    <a:lstStyle/>
                    <a:p>
                      <a:pPr algn="l" fontAlgn="b"/>
                      <a:endParaRPr lang="en-US" sz="900" b="0" i="0" u="none" strike="noStrike">
                        <a:solidFill>
                          <a:srgbClr val="000000"/>
                        </a:solidFill>
                        <a:latin typeface="Verdana"/>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latin typeface="Verdana"/>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rgbClr val="000000"/>
                        </a:solidFill>
                        <a:latin typeface="Verdana"/>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47650">
                <a:tc>
                  <a:txBody>
                    <a:bodyPr/>
                    <a:lstStyle/>
                    <a:p>
                      <a:pPr algn="ctr" fontAlgn="ctr"/>
                      <a:r>
                        <a:rPr lang="en-US" sz="900" b="1" i="0" u="none" strike="noStrike">
                          <a:solidFill>
                            <a:srgbClr val="000000"/>
                          </a:solidFill>
                          <a:latin typeface="Verdana"/>
                        </a:rPr>
                        <a:t>Mountain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900" b="1" i="0" u="none" strike="noStrike">
                          <a:solidFill>
                            <a:srgbClr val="000000"/>
                          </a:solidFill>
                          <a:latin typeface="Verdana"/>
                        </a:rPr>
                        <a:t>Feet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n-US" sz="900" b="1" i="0" u="none" strike="noStrike">
                          <a:solidFill>
                            <a:srgbClr val="000000"/>
                          </a:solidFill>
                          <a:latin typeface="Verdana"/>
                        </a:rPr>
                        <a:t>Meters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17170">
                <a:tc>
                  <a:txBody>
                    <a:bodyPr/>
                    <a:lstStyle/>
                    <a:p>
                      <a:pPr algn="l" fontAlgn="ctr"/>
                      <a:r>
                        <a:rPr lang="en-US" sz="900" b="0" i="0" u="none" strike="noStrike">
                          <a:solidFill>
                            <a:srgbClr val="000000"/>
                          </a:solidFill>
                          <a:latin typeface="Verdana"/>
                        </a:rPr>
                        <a:t>  Everest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latin typeface="Verdana"/>
                        </a:rPr>
                        <a:t>29,028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Verdana"/>
                        </a:rPr>
                        <a:t>8842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7170">
                <a:tc>
                  <a:txBody>
                    <a:bodyPr/>
                    <a:lstStyle/>
                    <a:p>
                      <a:pPr algn="l" fontAlgn="ctr"/>
                      <a:r>
                        <a:rPr lang="en-US" sz="900" b="0" i="0" u="none" strike="noStrike">
                          <a:solidFill>
                            <a:srgbClr val="000000"/>
                          </a:solidFill>
                          <a:latin typeface="Verdana"/>
                        </a:rPr>
                        <a:t>  McKinley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Verdana"/>
                        </a:rPr>
                        <a:t>20,320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Verdana"/>
                        </a:rPr>
                        <a:t>6194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7170">
                <a:tc>
                  <a:txBody>
                    <a:bodyPr/>
                    <a:lstStyle/>
                    <a:p>
                      <a:pPr algn="l" fontAlgn="ctr"/>
                      <a:r>
                        <a:rPr lang="en-US" sz="900" b="0" i="0" u="none" strike="noStrike">
                          <a:solidFill>
                            <a:srgbClr val="000000"/>
                          </a:solidFill>
                          <a:latin typeface="Verdana"/>
                        </a:rPr>
                        <a:t>  Kilimanjaro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Verdana"/>
                        </a:rPr>
                        <a:t>19,340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Verdana"/>
                        </a:rPr>
                        <a:t>5895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7170">
                <a:tc>
                  <a:txBody>
                    <a:bodyPr/>
                    <a:lstStyle/>
                    <a:p>
                      <a:pPr algn="l" fontAlgn="ctr"/>
                      <a:r>
                        <a:rPr lang="en-US" sz="900" b="0" i="0" u="none" strike="noStrike">
                          <a:solidFill>
                            <a:srgbClr val="000000"/>
                          </a:solidFill>
                          <a:latin typeface="Verdana"/>
                        </a:rPr>
                        <a:t>  Matterhorn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Verdana"/>
                        </a:rPr>
                        <a:t>14,691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Verdana"/>
                        </a:rPr>
                        <a:t>4478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7170">
                <a:tc>
                  <a:txBody>
                    <a:bodyPr/>
                    <a:lstStyle/>
                    <a:p>
                      <a:pPr algn="l" fontAlgn="ctr"/>
                      <a:r>
                        <a:rPr lang="en-US" sz="900" b="0" i="0" u="none" strike="noStrike">
                          <a:solidFill>
                            <a:srgbClr val="000000"/>
                          </a:solidFill>
                          <a:latin typeface="Verdana"/>
                        </a:rPr>
                        <a:t>  Pike's Peak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Verdana"/>
                        </a:rPr>
                        <a:t>14,110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Verdana"/>
                        </a:rPr>
                        <a:t>4301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7170">
                <a:tc>
                  <a:txBody>
                    <a:bodyPr/>
                    <a:lstStyle/>
                    <a:p>
                      <a:pPr algn="l" fontAlgn="ctr"/>
                      <a:r>
                        <a:rPr lang="en-US" sz="900" b="0" i="0" u="none" strike="noStrike">
                          <a:solidFill>
                            <a:srgbClr val="000000"/>
                          </a:solidFill>
                          <a:latin typeface="Verdana"/>
                        </a:rPr>
                        <a:t>  Fuji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a:solidFill>
                            <a:srgbClr val="000000"/>
                          </a:solidFill>
                          <a:latin typeface="Verdana"/>
                        </a:rPr>
                        <a:t>12,389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000000"/>
                          </a:solidFill>
                          <a:latin typeface="Verdana"/>
                        </a:rPr>
                        <a:t>3776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7" name="TextBox 16"/>
          <p:cNvSpPr txBox="1"/>
          <p:nvPr/>
        </p:nvSpPr>
        <p:spPr>
          <a:xfrm>
            <a:off x="457200" y="304800"/>
            <a:ext cx="4267200" cy="5001369"/>
          </a:xfrm>
          <a:prstGeom prst="rect">
            <a:avLst/>
          </a:prstGeom>
          <a:noFill/>
        </p:spPr>
        <p:txBody>
          <a:bodyPr wrap="square" rtlCol="0">
            <a:spAutoFit/>
          </a:bodyPr>
          <a:lstStyle/>
          <a:p>
            <a:pPr marL="228600" indent="-228600">
              <a:buFont typeface="+mj-lt"/>
              <a:buAutoNum type="arabicPeriod"/>
            </a:pPr>
            <a:r>
              <a:rPr lang="en-US" sz="1100" dirty="0" smtClean="0">
                <a:latin typeface="Verdana" pitchFamily="34" charset="0"/>
              </a:rPr>
              <a:t>Look at the chart below and answer this question.</a:t>
            </a:r>
          </a:p>
          <a:p>
            <a:pPr marL="228600" indent="-228600"/>
            <a:endParaRPr lang="en-US" sz="1100" dirty="0" smtClean="0">
              <a:latin typeface="Verdana" pitchFamily="34" charset="0"/>
            </a:endParaRPr>
          </a:p>
          <a:p>
            <a:pPr marL="228600"/>
            <a:r>
              <a:rPr lang="en-US" sz="1100" dirty="0" smtClean="0">
                <a:latin typeface="Verdana" pitchFamily="34" charset="0"/>
              </a:rPr>
              <a:t>Mount McKinley is how many feet taller than Mount Kilimanjaro?</a:t>
            </a:r>
          </a:p>
          <a:p>
            <a:pPr marL="228600"/>
            <a:endParaRPr lang="en-US" sz="1100" dirty="0" smtClean="0">
              <a:latin typeface="Verdana" pitchFamily="34" charset="0"/>
            </a:endParaRPr>
          </a:p>
          <a:p>
            <a:pPr marL="228600"/>
            <a:endParaRPr lang="en-US" sz="1100" dirty="0" smtClean="0">
              <a:latin typeface="Verdana" pitchFamily="34" charset="0"/>
            </a:endParaRPr>
          </a:p>
          <a:p>
            <a:pPr marL="228600"/>
            <a:endParaRPr lang="en-US" sz="1100" dirty="0" smtClean="0">
              <a:latin typeface="Verdana" pitchFamily="34" charset="0"/>
            </a:endParaRPr>
          </a:p>
          <a:p>
            <a:pPr marL="228600"/>
            <a:endParaRPr lang="en-US" sz="1100" dirty="0" smtClean="0">
              <a:latin typeface="Verdana" pitchFamily="34" charset="0"/>
            </a:endParaRPr>
          </a:p>
          <a:p>
            <a:pPr marL="228600"/>
            <a:endParaRPr lang="en-US" sz="1100" dirty="0" smtClean="0">
              <a:latin typeface="Verdana" pitchFamily="34" charset="0"/>
            </a:endParaRPr>
          </a:p>
          <a:p>
            <a:pPr marL="228600"/>
            <a:endParaRPr lang="en-US" sz="1100" dirty="0" smtClean="0">
              <a:latin typeface="Verdana" pitchFamily="34" charset="0"/>
            </a:endParaRPr>
          </a:p>
          <a:p>
            <a:pPr marL="228600"/>
            <a:endParaRPr lang="en-US" sz="1100" dirty="0" smtClean="0">
              <a:latin typeface="Verdana" pitchFamily="34" charset="0"/>
            </a:endParaRPr>
          </a:p>
          <a:p>
            <a:pPr marL="228600"/>
            <a:endParaRPr lang="en-US" sz="1100" dirty="0" smtClean="0">
              <a:latin typeface="Verdana" pitchFamily="34" charset="0"/>
            </a:endParaRPr>
          </a:p>
          <a:p>
            <a:pPr marL="228600"/>
            <a:endParaRPr lang="en-US" sz="1100" dirty="0" smtClean="0">
              <a:latin typeface="Verdana" pitchFamily="34" charset="0"/>
            </a:endParaRPr>
          </a:p>
          <a:p>
            <a:pPr marL="228600"/>
            <a:endParaRPr lang="en-US" sz="1100" dirty="0" smtClean="0">
              <a:latin typeface="Verdana" pitchFamily="34" charset="0"/>
            </a:endParaRPr>
          </a:p>
          <a:p>
            <a:pPr marL="228600"/>
            <a:endParaRPr lang="en-US" sz="1100" dirty="0" smtClean="0">
              <a:latin typeface="Verdana" pitchFamily="34" charset="0"/>
            </a:endParaRPr>
          </a:p>
          <a:p>
            <a:pPr marL="228600"/>
            <a:endParaRPr lang="en-US" sz="1100" dirty="0" smtClean="0">
              <a:latin typeface="Verdana" pitchFamily="34" charset="0"/>
            </a:endParaRPr>
          </a:p>
          <a:p>
            <a:pPr marL="228600"/>
            <a:endParaRPr lang="en-US" sz="1100" dirty="0" smtClean="0">
              <a:latin typeface="Verdana" pitchFamily="34" charset="0"/>
            </a:endParaRPr>
          </a:p>
          <a:p>
            <a:pPr marL="228600"/>
            <a:endParaRPr lang="en-US" sz="1100" dirty="0" smtClean="0">
              <a:latin typeface="Verdana" pitchFamily="34" charset="0"/>
            </a:endParaRPr>
          </a:p>
          <a:p>
            <a:pPr marL="457200" indent="-228600">
              <a:buFont typeface="+mj-lt"/>
              <a:buAutoNum type="alphaUcPeriod"/>
            </a:pPr>
            <a:r>
              <a:rPr lang="en-US" sz="1100" dirty="0" smtClean="0">
                <a:latin typeface="Verdana" pitchFamily="34" charset="0"/>
              </a:rPr>
              <a:t>890 ft</a:t>
            </a:r>
          </a:p>
          <a:p>
            <a:pPr marL="457200" indent="-228600">
              <a:buFont typeface="+mj-lt"/>
              <a:buAutoNum type="alphaUcPeriod"/>
            </a:pPr>
            <a:endParaRPr lang="en-US" sz="1100" dirty="0" smtClean="0">
              <a:latin typeface="Verdana" pitchFamily="34" charset="0"/>
            </a:endParaRPr>
          </a:p>
          <a:p>
            <a:pPr marL="457200" indent="-228600">
              <a:buFont typeface="+mj-lt"/>
              <a:buAutoNum type="alphaUcPeriod"/>
            </a:pPr>
            <a:endParaRPr lang="en-US" sz="1100" dirty="0" smtClean="0">
              <a:latin typeface="Verdana" pitchFamily="34" charset="0"/>
            </a:endParaRPr>
          </a:p>
          <a:p>
            <a:pPr marL="457200" indent="-228600">
              <a:buFont typeface="+mj-lt"/>
              <a:buAutoNum type="alphaUcPeriod"/>
            </a:pPr>
            <a:r>
              <a:rPr lang="en-US" sz="1100" dirty="0" smtClean="0">
                <a:latin typeface="Verdana" pitchFamily="34" charset="0"/>
              </a:rPr>
              <a:t>1,980 ft</a:t>
            </a:r>
          </a:p>
          <a:p>
            <a:pPr marL="457200" indent="-228600">
              <a:buFont typeface="+mj-lt"/>
              <a:buAutoNum type="alphaUcPeriod"/>
            </a:pPr>
            <a:endParaRPr lang="en-US" sz="1100" dirty="0" smtClean="0">
              <a:latin typeface="Verdana" pitchFamily="34" charset="0"/>
            </a:endParaRPr>
          </a:p>
          <a:p>
            <a:pPr marL="457200" indent="-228600">
              <a:buFont typeface="+mj-lt"/>
              <a:buAutoNum type="alphaUcPeriod"/>
            </a:pPr>
            <a:endParaRPr lang="en-US" sz="1100" dirty="0" smtClean="0">
              <a:latin typeface="Verdana" pitchFamily="34" charset="0"/>
            </a:endParaRPr>
          </a:p>
          <a:p>
            <a:pPr marL="457200" indent="-228600">
              <a:buFont typeface="+mj-lt"/>
              <a:buAutoNum type="alphaUcPeriod"/>
            </a:pPr>
            <a:r>
              <a:rPr lang="en-US" sz="1100" dirty="0" smtClean="0">
                <a:latin typeface="Verdana" pitchFamily="34" charset="0"/>
              </a:rPr>
              <a:t>980 ft</a:t>
            </a:r>
          </a:p>
          <a:p>
            <a:pPr marL="457200" indent="-228600">
              <a:buFont typeface="+mj-lt"/>
              <a:buAutoNum type="alphaUcPeriod"/>
            </a:pPr>
            <a:endParaRPr lang="en-US" sz="1100" dirty="0" smtClean="0">
              <a:latin typeface="Verdana" pitchFamily="34" charset="0"/>
            </a:endParaRPr>
          </a:p>
          <a:p>
            <a:pPr marL="457200" indent="-228600">
              <a:buFont typeface="+mj-lt"/>
              <a:buAutoNum type="alphaUcPeriod"/>
            </a:pPr>
            <a:endParaRPr lang="en-US" sz="1100" dirty="0" smtClean="0">
              <a:latin typeface="Verdana" pitchFamily="34" charset="0"/>
            </a:endParaRPr>
          </a:p>
          <a:p>
            <a:pPr marL="457200" indent="-228600">
              <a:buFont typeface="+mj-lt"/>
              <a:buAutoNum type="alphaUcPeriod"/>
            </a:pPr>
            <a:r>
              <a:rPr lang="en-US" sz="1100" dirty="0" smtClean="0">
                <a:latin typeface="Verdana" pitchFamily="34" charset="0"/>
              </a:rPr>
              <a:t>177 ft</a:t>
            </a:r>
            <a:endParaRPr lang="en-US" sz="1100" dirty="0">
              <a:latin typeface="Verdana" pitchFamily="34" charset="0"/>
            </a:endParaRPr>
          </a:p>
        </p:txBody>
      </p:sp>
      <p:sp>
        <p:nvSpPr>
          <p:cNvPr id="18" name="TextBox 17"/>
          <p:cNvSpPr txBox="1"/>
          <p:nvPr/>
        </p:nvSpPr>
        <p:spPr>
          <a:xfrm>
            <a:off x="533400" y="5257800"/>
            <a:ext cx="36576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9" name="TextBox 18"/>
          <p:cNvSpPr txBox="1"/>
          <p:nvPr/>
        </p:nvSpPr>
        <p:spPr>
          <a:xfrm>
            <a:off x="685800" y="7010400"/>
            <a:ext cx="1752600" cy="307777"/>
          </a:xfrm>
          <a:prstGeom prst="rect">
            <a:avLst/>
          </a:prstGeom>
          <a:noFill/>
        </p:spPr>
        <p:txBody>
          <a:bodyPr wrap="square" rtlCol="0">
            <a:spAutoFit/>
          </a:bodyPr>
          <a:lstStyle/>
          <a:p>
            <a:r>
              <a:rPr lang="en-US" sz="700" dirty="0" smtClean="0">
                <a:latin typeface="Verdana" pitchFamily="34" charset="0"/>
              </a:rPr>
              <a:t>Rick &amp; Susan Richmond based on ODE Standard 3.2.6.</a:t>
            </a:r>
            <a:endParaRPr lang="en-US" sz="700" dirty="0">
              <a:latin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2</a:t>
            </a:r>
          </a:p>
        </p:txBody>
      </p:sp>
      <p:sp>
        <p:nvSpPr>
          <p:cNvPr id="13" name="TextBox 12"/>
          <p:cNvSpPr txBox="1"/>
          <p:nvPr/>
        </p:nvSpPr>
        <p:spPr>
          <a:xfrm>
            <a:off x="5791200" y="4563576"/>
            <a:ext cx="3657600" cy="2446824"/>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5" name="TextBox 34"/>
          <p:cNvSpPr txBox="1"/>
          <p:nvPr/>
        </p:nvSpPr>
        <p:spPr>
          <a:xfrm>
            <a:off x="609600" y="4272677"/>
            <a:ext cx="3657600" cy="2585323"/>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7" name="Rectangle 16"/>
          <p:cNvSpPr/>
          <p:nvPr/>
        </p:nvSpPr>
        <p:spPr>
          <a:xfrm>
            <a:off x="533400" y="381000"/>
            <a:ext cx="3429000" cy="2800767"/>
          </a:xfrm>
          <a:prstGeom prst="rect">
            <a:avLst/>
          </a:prstGeom>
        </p:spPr>
        <p:txBody>
          <a:bodyPr wrap="square">
            <a:spAutoFit/>
          </a:bodyPr>
          <a:lstStyle/>
          <a:p>
            <a:pPr marL="228600" indent="-228600">
              <a:buFont typeface="+mj-lt"/>
              <a:buAutoNum type="arabicPeriod" startAt="9"/>
            </a:pPr>
            <a:r>
              <a:rPr lang="en-US" sz="1100" dirty="0" smtClean="0">
                <a:latin typeface="Verdana" pitchFamily="34" charset="0"/>
              </a:rPr>
              <a:t>What is the value of y?</a:t>
            </a:r>
          </a:p>
          <a:p>
            <a:endParaRPr lang="en-US" sz="1100" dirty="0" smtClean="0">
              <a:latin typeface="Verdana" pitchFamily="34" charset="0"/>
            </a:endParaRPr>
          </a:p>
          <a:p>
            <a:endParaRPr lang="en-US" sz="1100" dirty="0" smtClean="0">
              <a:latin typeface="Verdana" pitchFamily="34" charset="0"/>
            </a:endParaRPr>
          </a:p>
          <a:p>
            <a:pPr marL="282575"/>
            <a:r>
              <a:rPr lang="en-US" sz="1100" dirty="0" smtClean="0">
                <a:latin typeface="Verdana" pitchFamily="34" charset="0"/>
              </a:rPr>
              <a:t>y – 25 = 89</a:t>
            </a:r>
          </a:p>
          <a:p>
            <a:endParaRPr lang="en-US" sz="1100" dirty="0" smtClean="0">
              <a:latin typeface="Verdana" pitchFamily="34" charset="0"/>
            </a:endParaRPr>
          </a:p>
          <a:p>
            <a:endParaRPr lang="en-US" sz="1100" dirty="0" smtClean="0">
              <a:latin typeface="Verdana" pitchFamily="34" charset="0"/>
            </a:endParaRPr>
          </a:p>
          <a:p>
            <a:pPr marL="685800" indent="-228600">
              <a:buFont typeface="+mj-lt"/>
              <a:buAutoNum type="alphaUcPeriod"/>
            </a:pPr>
            <a:r>
              <a:rPr lang="en-US" sz="1100" dirty="0" smtClean="0">
                <a:latin typeface="Verdana" pitchFamily="34" charset="0"/>
              </a:rPr>
              <a:t>64</a:t>
            </a:r>
          </a:p>
          <a:p>
            <a:pPr marL="685800" indent="-228600">
              <a:buFont typeface="+mj-lt"/>
              <a:buAutoNum type="alphaUcPeriod"/>
            </a:pPr>
            <a:endParaRPr lang="en-US" sz="1100" dirty="0" smtClean="0">
              <a:latin typeface="Verdana" pitchFamily="34" charset="0"/>
            </a:endParaRPr>
          </a:p>
          <a:p>
            <a:pPr marL="685800" indent="-228600">
              <a:buFont typeface="+mj-lt"/>
              <a:buAutoNum type="alphaUcPeriod"/>
            </a:pPr>
            <a:endParaRPr lang="en-US" sz="1100" dirty="0" smtClean="0">
              <a:latin typeface="Verdana" pitchFamily="34" charset="0"/>
            </a:endParaRPr>
          </a:p>
          <a:p>
            <a:pPr marL="685800" indent="-228600">
              <a:buFont typeface="+mj-lt"/>
              <a:buAutoNum type="alphaUcPeriod"/>
            </a:pPr>
            <a:r>
              <a:rPr lang="en-US" sz="1100" dirty="0" smtClean="0">
                <a:latin typeface="Verdana" pitchFamily="34" charset="0"/>
              </a:rPr>
              <a:t>104</a:t>
            </a:r>
          </a:p>
          <a:p>
            <a:pPr marL="685800" indent="-228600">
              <a:buFont typeface="+mj-lt"/>
              <a:buAutoNum type="alphaUcPeriod"/>
            </a:pPr>
            <a:endParaRPr lang="en-US" sz="1100" dirty="0" smtClean="0">
              <a:latin typeface="Verdana" pitchFamily="34" charset="0"/>
            </a:endParaRPr>
          </a:p>
          <a:p>
            <a:pPr marL="685800" indent="-228600">
              <a:buFont typeface="+mj-lt"/>
              <a:buAutoNum type="alphaUcPeriod"/>
            </a:pPr>
            <a:endParaRPr lang="en-US" sz="1100" dirty="0" smtClean="0">
              <a:latin typeface="Verdana" pitchFamily="34" charset="0"/>
            </a:endParaRPr>
          </a:p>
          <a:p>
            <a:pPr marL="685800" indent="-228600">
              <a:buFont typeface="+mj-lt"/>
              <a:buAutoNum type="alphaUcPeriod"/>
            </a:pPr>
            <a:r>
              <a:rPr lang="en-US" sz="1100" dirty="0" smtClean="0">
                <a:latin typeface="Verdana" pitchFamily="34" charset="0"/>
              </a:rPr>
              <a:t>114</a:t>
            </a:r>
          </a:p>
          <a:p>
            <a:pPr marL="685800" indent="-228600">
              <a:buFont typeface="+mj-lt"/>
              <a:buAutoNum type="alphaUcPeriod"/>
            </a:pPr>
            <a:endParaRPr lang="en-US" sz="1100" dirty="0" smtClean="0">
              <a:latin typeface="Verdana" pitchFamily="34" charset="0"/>
            </a:endParaRPr>
          </a:p>
          <a:p>
            <a:pPr marL="685800" indent="-228600">
              <a:buFont typeface="+mj-lt"/>
              <a:buAutoNum type="alphaUcPeriod"/>
            </a:pPr>
            <a:endParaRPr lang="en-US" sz="1100" dirty="0" smtClean="0">
              <a:latin typeface="Verdana" pitchFamily="34" charset="0"/>
            </a:endParaRPr>
          </a:p>
          <a:p>
            <a:pPr marL="685800" indent="-228600">
              <a:buFont typeface="+mj-lt"/>
              <a:buAutoNum type="alphaUcPeriod"/>
            </a:pPr>
            <a:r>
              <a:rPr lang="en-US" sz="1100" dirty="0" smtClean="0">
                <a:latin typeface="Verdana" pitchFamily="34" charset="0"/>
              </a:rPr>
              <a:t>115</a:t>
            </a:r>
            <a:endParaRPr lang="en-US" sz="1100" dirty="0">
              <a:latin typeface="Verdana" pitchFamily="34" charset="0"/>
            </a:endParaRPr>
          </a:p>
        </p:txBody>
      </p:sp>
      <p:sp>
        <p:nvSpPr>
          <p:cNvPr id="18" name="TextBox 17"/>
          <p:cNvSpPr txBox="1"/>
          <p:nvPr/>
        </p:nvSpPr>
        <p:spPr>
          <a:xfrm>
            <a:off x="685800" y="7010400"/>
            <a:ext cx="2438400" cy="307777"/>
          </a:xfrm>
          <a:prstGeom prst="rect">
            <a:avLst/>
          </a:prstGeom>
          <a:noFill/>
        </p:spPr>
        <p:txBody>
          <a:bodyPr wrap="square" rtlCol="0">
            <a:spAutoFit/>
          </a:bodyPr>
          <a:lstStyle/>
          <a:p>
            <a:r>
              <a:rPr lang="en-US" sz="700" dirty="0" smtClean="0">
                <a:latin typeface="Verdana" pitchFamily="34" charset="0"/>
              </a:rPr>
              <a:t>Sample Practice Test  </a:t>
            </a:r>
          </a:p>
          <a:p>
            <a:r>
              <a:rPr lang="en-US" sz="700" dirty="0" smtClean="0">
                <a:latin typeface="Verdana" pitchFamily="34" charset="0"/>
              </a:rPr>
              <a:t>2008-2010 from ODE Standard 3.2.6</a:t>
            </a:r>
            <a:endParaRPr lang="en-US" sz="700" dirty="0">
              <a:latin typeface="Verdana" pitchFamily="34" charset="0"/>
            </a:endParaRPr>
          </a:p>
        </p:txBody>
      </p:sp>
      <p:sp>
        <p:nvSpPr>
          <p:cNvPr id="19" name="Rectangle 18"/>
          <p:cNvSpPr/>
          <p:nvPr/>
        </p:nvSpPr>
        <p:spPr>
          <a:xfrm>
            <a:off x="5943600" y="533400"/>
            <a:ext cx="3581400" cy="3493264"/>
          </a:xfrm>
          <a:prstGeom prst="rect">
            <a:avLst/>
          </a:prstGeom>
        </p:spPr>
        <p:txBody>
          <a:bodyPr wrap="square">
            <a:spAutoFit/>
          </a:bodyPr>
          <a:lstStyle/>
          <a:p>
            <a:pPr marL="228600" indent="-228600">
              <a:buFont typeface="+mj-lt"/>
              <a:buAutoNum type="arabicPeriod" startAt="2"/>
            </a:pPr>
            <a:r>
              <a:rPr lang="en-US" sz="1100" dirty="0" smtClean="0">
                <a:latin typeface="Verdana" pitchFamily="34" charset="0"/>
              </a:rPr>
              <a:t>What is the value of the circled digit in the number 644?</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457200" indent="-228600">
              <a:buFont typeface="+mj-lt"/>
              <a:buAutoNum type="alphaUcPeriod"/>
            </a:pPr>
            <a:r>
              <a:rPr lang="en-US" sz="1200" dirty="0" smtClean="0">
                <a:latin typeface="Verdana" pitchFamily="34" charset="0"/>
              </a:rPr>
              <a:t> </a:t>
            </a:r>
          </a:p>
          <a:p>
            <a:pPr marL="457200" indent="-228600">
              <a:buFont typeface="+mj-lt"/>
              <a:buAutoNum type="alphaUcPeriod"/>
            </a:pPr>
            <a:endParaRPr lang="en-US" sz="1200" dirty="0" smtClean="0">
              <a:latin typeface="Verdana" pitchFamily="34" charset="0"/>
            </a:endParaRPr>
          </a:p>
          <a:p>
            <a:pPr marL="457200" indent="-228600">
              <a:buFont typeface="+mj-lt"/>
              <a:buAutoNum type="alphaUcPeriod"/>
            </a:pPr>
            <a:endParaRPr lang="en-US" sz="1200" dirty="0" smtClean="0">
              <a:latin typeface="Verdana" pitchFamily="34" charset="0"/>
            </a:endParaRPr>
          </a:p>
          <a:p>
            <a:pPr marL="457200" indent="-228600">
              <a:buFont typeface="+mj-lt"/>
              <a:buAutoNum type="alphaUcPeriod"/>
            </a:pPr>
            <a:r>
              <a:rPr lang="en-US" sz="1200" dirty="0" smtClean="0">
                <a:latin typeface="Verdana" pitchFamily="34" charset="0"/>
              </a:rPr>
              <a:t> </a:t>
            </a:r>
          </a:p>
          <a:p>
            <a:pPr marL="457200" indent="-228600">
              <a:buFont typeface="+mj-lt"/>
              <a:buAutoNum type="alphaUcPeriod"/>
            </a:pPr>
            <a:endParaRPr lang="en-US" sz="1200" dirty="0" smtClean="0">
              <a:latin typeface="Verdana" pitchFamily="34" charset="0"/>
            </a:endParaRPr>
          </a:p>
          <a:p>
            <a:pPr marL="457200" indent="-228600">
              <a:buFont typeface="+mj-lt"/>
              <a:buAutoNum type="alphaUcPeriod"/>
            </a:pPr>
            <a:endParaRPr lang="en-US" sz="1200" dirty="0" smtClean="0">
              <a:latin typeface="Verdana" pitchFamily="34" charset="0"/>
            </a:endParaRPr>
          </a:p>
          <a:p>
            <a:pPr marL="457200" indent="-228600">
              <a:buFont typeface="+mj-lt"/>
              <a:buAutoNum type="alphaUcPeriod"/>
            </a:pPr>
            <a:r>
              <a:rPr lang="en-US" sz="1200" dirty="0" smtClean="0">
                <a:latin typeface="Verdana" pitchFamily="34" charset="0"/>
              </a:rPr>
              <a:t> </a:t>
            </a:r>
          </a:p>
          <a:p>
            <a:pPr marL="457200" indent="-228600">
              <a:buFont typeface="+mj-lt"/>
              <a:buAutoNum type="alphaUcPeriod"/>
            </a:pPr>
            <a:endParaRPr lang="en-US" sz="1200" dirty="0" smtClean="0">
              <a:latin typeface="Verdana" pitchFamily="34" charset="0"/>
            </a:endParaRPr>
          </a:p>
          <a:p>
            <a:pPr marL="457200" indent="-228600">
              <a:buFont typeface="+mj-lt"/>
              <a:buAutoNum type="alphaUcPeriod"/>
            </a:pPr>
            <a:endParaRPr lang="en-US" sz="1200" dirty="0" smtClean="0">
              <a:latin typeface="Verdana" pitchFamily="34" charset="0"/>
            </a:endParaRPr>
          </a:p>
          <a:p>
            <a:pPr marL="457200" indent="-228600">
              <a:buFont typeface="+mj-lt"/>
              <a:buAutoNum type="alphaUcPeriod"/>
            </a:pPr>
            <a:endParaRPr lang="en-US" sz="1200" dirty="0" smtClean="0">
              <a:latin typeface="Verdana" pitchFamily="34" charset="0"/>
            </a:endParaRPr>
          </a:p>
          <a:p>
            <a:pPr marL="457200" indent="-228600">
              <a:buFont typeface="+mj-lt"/>
              <a:buAutoNum type="alphaUcPeriod"/>
            </a:pPr>
            <a:r>
              <a:rPr lang="en-US" sz="1200" dirty="0" smtClean="0">
                <a:latin typeface="Verdana" pitchFamily="34" charset="0"/>
              </a:rPr>
              <a:t> </a:t>
            </a:r>
          </a:p>
          <a:p>
            <a:endParaRPr lang="en-US" sz="1200" dirty="0">
              <a:latin typeface="Verdana" pitchFamily="34" charset="0"/>
            </a:endParaRPr>
          </a:p>
        </p:txBody>
      </p:sp>
      <p:pic>
        <p:nvPicPr>
          <p:cNvPr id="1026" name="Picture 2"/>
          <p:cNvPicPr>
            <a:picLocks noChangeAspect="1" noChangeArrowheads="1"/>
          </p:cNvPicPr>
          <p:nvPr/>
        </p:nvPicPr>
        <p:blipFill>
          <a:blip r:embed="rId3"/>
          <a:srcRect/>
          <a:stretch>
            <a:fillRect/>
          </a:stretch>
        </p:blipFill>
        <p:spPr bwMode="auto">
          <a:xfrm>
            <a:off x="7010400" y="990600"/>
            <a:ext cx="733425" cy="40005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6553200" y="1676400"/>
            <a:ext cx="1752600" cy="376956"/>
          </a:xfrm>
          <a:prstGeom prst="rect">
            <a:avLst/>
          </a:prstGeom>
          <a:noFill/>
          <a:ln w="9525">
            <a:noFill/>
            <a:miter lim="800000"/>
            <a:headEnd/>
            <a:tailEnd/>
          </a:ln>
          <a:effectLst/>
        </p:spPr>
      </p:pic>
      <p:pic>
        <p:nvPicPr>
          <p:cNvPr id="1028" name="Picture 4"/>
          <p:cNvPicPr>
            <a:picLocks noChangeAspect="1" noChangeArrowheads="1"/>
          </p:cNvPicPr>
          <p:nvPr/>
        </p:nvPicPr>
        <p:blipFill>
          <a:blip r:embed="rId5"/>
          <a:srcRect/>
          <a:stretch>
            <a:fillRect/>
          </a:stretch>
        </p:blipFill>
        <p:spPr bwMode="auto">
          <a:xfrm>
            <a:off x="6553200" y="2320017"/>
            <a:ext cx="733425" cy="85725"/>
          </a:xfrm>
          <a:prstGeom prst="rect">
            <a:avLst/>
          </a:prstGeom>
          <a:noFill/>
          <a:ln w="9525">
            <a:noFill/>
            <a:miter lim="800000"/>
            <a:headEnd/>
            <a:tailEnd/>
          </a:ln>
          <a:effectLst/>
        </p:spPr>
      </p:pic>
      <p:pic>
        <p:nvPicPr>
          <p:cNvPr id="1029" name="Picture 5"/>
          <p:cNvPicPr>
            <a:picLocks noChangeAspect="1" noChangeArrowheads="1"/>
          </p:cNvPicPr>
          <p:nvPr/>
        </p:nvPicPr>
        <p:blipFill>
          <a:blip r:embed="rId6"/>
          <a:srcRect/>
          <a:stretch>
            <a:fillRect/>
          </a:stretch>
        </p:blipFill>
        <p:spPr bwMode="auto">
          <a:xfrm>
            <a:off x="6574972" y="2667000"/>
            <a:ext cx="785812" cy="454944"/>
          </a:xfrm>
          <a:prstGeom prst="rect">
            <a:avLst/>
          </a:prstGeom>
          <a:noFill/>
          <a:ln w="9525">
            <a:noFill/>
            <a:miter lim="800000"/>
            <a:headEnd/>
            <a:tailEnd/>
          </a:ln>
          <a:effectLst/>
        </p:spPr>
      </p:pic>
      <p:pic>
        <p:nvPicPr>
          <p:cNvPr id="1030" name="Picture 6"/>
          <p:cNvPicPr>
            <a:picLocks noChangeAspect="1" noChangeArrowheads="1"/>
          </p:cNvPicPr>
          <p:nvPr/>
        </p:nvPicPr>
        <p:blipFill>
          <a:blip r:embed="rId7"/>
          <a:srcRect/>
          <a:stretch>
            <a:fillRect/>
          </a:stretch>
        </p:blipFill>
        <p:spPr bwMode="auto">
          <a:xfrm>
            <a:off x="6564086" y="3428998"/>
            <a:ext cx="519111" cy="519111"/>
          </a:xfrm>
          <a:prstGeom prst="rect">
            <a:avLst/>
          </a:prstGeom>
          <a:noFill/>
          <a:ln w="9525">
            <a:noFill/>
            <a:miter lim="800000"/>
            <a:headEnd/>
            <a:tailEnd/>
          </a:ln>
          <a:effectLst/>
        </p:spPr>
      </p:pic>
      <p:sp>
        <p:nvSpPr>
          <p:cNvPr id="25" name="TextBox 24"/>
          <p:cNvSpPr txBox="1"/>
          <p:nvPr/>
        </p:nvSpPr>
        <p:spPr>
          <a:xfrm>
            <a:off x="5791200" y="7086600"/>
            <a:ext cx="2514600" cy="307777"/>
          </a:xfrm>
          <a:prstGeom prst="rect">
            <a:avLst/>
          </a:prstGeom>
          <a:noFill/>
        </p:spPr>
        <p:txBody>
          <a:bodyPr wrap="square" rtlCol="0">
            <a:spAutoFit/>
          </a:bodyPr>
          <a:lstStyle/>
          <a:p>
            <a:r>
              <a:rPr lang="en-US" sz="700" dirty="0" smtClean="0">
                <a:latin typeface="Verdana" pitchFamily="34" charset="0"/>
              </a:rPr>
              <a:t>Sample Practice Test  </a:t>
            </a:r>
          </a:p>
          <a:p>
            <a:r>
              <a:rPr lang="en-US" sz="700" dirty="0" smtClean="0">
                <a:latin typeface="Verdana" pitchFamily="34" charset="0"/>
              </a:rPr>
              <a:t>2008-2010 from ODE Standard 3.2.6</a:t>
            </a:r>
            <a:endParaRPr lang="en-US" sz="700"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3</a:t>
            </a:r>
          </a:p>
        </p:txBody>
      </p:sp>
      <p:sp>
        <p:nvSpPr>
          <p:cNvPr id="9" name="TextBox 8"/>
          <p:cNvSpPr txBox="1"/>
          <p:nvPr/>
        </p:nvSpPr>
        <p:spPr>
          <a:xfrm>
            <a:off x="609600" y="4191000"/>
            <a:ext cx="3657600" cy="2108269"/>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14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1" name="TextBox 20"/>
          <p:cNvSpPr txBox="1"/>
          <p:nvPr/>
        </p:nvSpPr>
        <p:spPr>
          <a:xfrm>
            <a:off x="5867400" y="4140875"/>
            <a:ext cx="36576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0" name="TextBox 29"/>
          <p:cNvSpPr txBox="1"/>
          <p:nvPr/>
        </p:nvSpPr>
        <p:spPr>
          <a:xfrm>
            <a:off x="609600" y="7086600"/>
            <a:ext cx="2057400" cy="307777"/>
          </a:xfrm>
          <a:prstGeom prst="rect">
            <a:avLst/>
          </a:prstGeom>
          <a:noFill/>
        </p:spPr>
        <p:txBody>
          <a:bodyPr wrap="square" rtlCol="0">
            <a:spAutoFit/>
          </a:bodyPr>
          <a:lstStyle/>
          <a:p>
            <a:r>
              <a:rPr lang="en-US" sz="700" dirty="0" smtClean="0">
                <a:latin typeface="Verdana" pitchFamily="34" charset="0"/>
              </a:rPr>
              <a:t>Sample Practice Tests </a:t>
            </a:r>
          </a:p>
          <a:p>
            <a:r>
              <a:rPr lang="en-US" sz="700" dirty="0" smtClean="0">
                <a:latin typeface="Verdana" pitchFamily="34" charset="0"/>
              </a:rPr>
              <a:t>Ohio 2004-2005 ODE Standard 3.2.6</a:t>
            </a:r>
            <a:endParaRPr lang="en-US" sz="700" dirty="0">
              <a:latin typeface="Verdana" pitchFamily="34" charset="0"/>
            </a:endParaRPr>
          </a:p>
        </p:txBody>
      </p:sp>
      <p:sp>
        <p:nvSpPr>
          <p:cNvPr id="11" name="Rectangle 10"/>
          <p:cNvSpPr/>
          <p:nvPr/>
        </p:nvSpPr>
        <p:spPr>
          <a:xfrm>
            <a:off x="457200" y="228600"/>
            <a:ext cx="4419600" cy="2970044"/>
          </a:xfrm>
          <a:prstGeom prst="rect">
            <a:avLst/>
          </a:prstGeom>
        </p:spPr>
        <p:txBody>
          <a:bodyPr wrap="square">
            <a:spAutoFit/>
          </a:bodyPr>
          <a:lstStyle/>
          <a:p>
            <a:pPr marL="228600" indent="-228600">
              <a:buFont typeface="+mj-lt"/>
              <a:buAutoNum type="arabicPeriod" startAt="3"/>
            </a:pPr>
            <a:r>
              <a:rPr lang="en-US" sz="1100" dirty="0" smtClean="0">
                <a:latin typeface="Verdana" pitchFamily="34" charset="0"/>
              </a:rPr>
              <a:t>Alicia has 90 stickers. She gives all of the stickers to 10 of her friends. Each friend gets the same number of stickers. Which number sentence shows how many stickers each friend gets?</a:t>
            </a:r>
          </a:p>
          <a:p>
            <a:endParaRPr lang="en-US" sz="1100" dirty="0" smtClean="0">
              <a:latin typeface="Verdana" pitchFamily="34" charset="0"/>
            </a:endParaRPr>
          </a:p>
          <a:p>
            <a:endParaRPr lang="en-US" sz="1100" dirty="0" smtClean="0">
              <a:latin typeface="Verdana" pitchFamily="34" charset="0"/>
            </a:endParaRPr>
          </a:p>
          <a:p>
            <a:pPr marL="631825" indent="-228600"/>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90 + 10 = 100</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90 × 10 = 900</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90 ÷ 10 = 9</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100 X 1 = 100</a:t>
            </a:r>
            <a:endParaRPr lang="en-US" sz="1100" dirty="0">
              <a:latin typeface="Verdana" pitchFamily="34" charset="0"/>
            </a:endParaRPr>
          </a:p>
        </p:txBody>
      </p:sp>
      <p:sp>
        <p:nvSpPr>
          <p:cNvPr id="14" name="Rectangle 13"/>
          <p:cNvSpPr/>
          <p:nvPr/>
        </p:nvSpPr>
        <p:spPr>
          <a:xfrm>
            <a:off x="5715000" y="457200"/>
            <a:ext cx="3429000" cy="2123658"/>
          </a:xfrm>
          <a:prstGeom prst="rect">
            <a:avLst/>
          </a:prstGeom>
        </p:spPr>
        <p:txBody>
          <a:bodyPr wrap="square">
            <a:spAutoFit/>
          </a:bodyPr>
          <a:lstStyle/>
          <a:p>
            <a:pPr marL="228600" indent="-228600">
              <a:buFont typeface="+mj-lt"/>
              <a:buAutoNum type="arabicPeriod" startAt="8"/>
            </a:pPr>
            <a:r>
              <a:rPr lang="en-US" sz="1100" dirty="0" smtClean="0">
                <a:latin typeface="Verdana" pitchFamily="34" charset="0"/>
              </a:rPr>
              <a:t>Find the missing number in the pattern.</a:t>
            </a:r>
          </a:p>
          <a:p>
            <a:endParaRPr lang="en-US" sz="1100" dirty="0" smtClean="0">
              <a:latin typeface="Verdana" pitchFamily="34" charset="0"/>
            </a:endParaRPr>
          </a:p>
          <a:p>
            <a:pPr marL="457200"/>
            <a:r>
              <a:rPr lang="en-US" sz="1200" b="1" dirty="0" smtClean="0">
                <a:effectLst>
                  <a:outerShdw blurRad="38100" dist="38100" dir="2700000" algn="tl">
                    <a:srgbClr val="000000">
                      <a:alpha val="43137"/>
                    </a:srgbClr>
                  </a:outerShdw>
                </a:effectLst>
                <a:latin typeface="Verdana" pitchFamily="34" charset="0"/>
              </a:rPr>
              <a:t>750, 775, 800, ? , 850, 875</a:t>
            </a:r>
          </a:p>
          <a:p>
            <a:endParaRPr lang="en-US" sz="1100" dirty="0" smtClean="0">
              <a:latin typeface="Verdana" pitchFamily="34" charset="0"/>
            </a:endParaRPr>
          </a:p>
          <a:p>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725</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825</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900</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700</a:t>
            </a:r>
          </a:p>
        </p:txBody>
      </p:sp>
      <p:sp>
        <p:nvSpPr>
          <p:cNvPr id="15" name="TextBox 14"/>
          <p:cNvSpPr txBox="1"/>
          <p:nvPr/>
        </p:nvSpPr>
        <p:spPr>
          <a:xfrm>
            <a:off x="5791200" y="7086600"/>
            <a:ext cx="2362200" cy="307777"/>
          </a:xfrm>
          <a:prstGeom prst="rect">
            <a:avLst/>
          </a:prstGeom>
          <a:noFill/>
        </p:spPr>
        <p:txBody>
          <a:bodyPr wrap="square" rtlCol="0">
            <a:spAutoFit/>
          </a:bodyPr>
          <a:lstStyle/>
          <a:p>
            <a:r>
              <a:rPr lang="en-US" sz="700" dirty="0" smtClean="0">
                <a:latin typeface="Verdana" pitchFamily="34" charset="0"/>
              </a:rPr>
              <a:t>Sample Practice Tests </a:t>
            </a:r>
          </a:p>
          <a:p>
            <a:r>
              <a:rPr lang="en-US" sz="700" dirty="0" smtClean="0">
                <a:latin typeface="Verdana" pitchFamily="34" charset="0"/>
              </a:rPr>
              <a:t>Ohio 2004-2005 ODE Standard 3.2.6</a:t>
            </a:r>
            <a:endParaRPr lang="en-US" sz="700" dirty="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14" name="TextBox 13"/>
          <p:cNvSpPr txBox="1"/>
          <p:nvPr/>
        </p:nvSpPr>
        <p:spPr>
          <a:xfrm>
            <a:off x="5943600" y="4383375"/>
            <a:ext cx="3657600" cy="21698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3" name="TextBox 32"/>
          <p:cNvSpPr txBox="1"/>
          <p:nvPr/>
        </p:nvSpPr>
        <p:spPr>
          <a:xfrm>
            <a:off x="762000" y="4397276"/>
            <a:ext cx="3657600" cy="2308324"/>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5" name="TextBox 14"/>
          <p:cNvSpPr txBox="1"/>
          <p:nvPr/>
        </p:nvSpPr>
        <p:spPr>
          <a:xfrm>
            <a:off x="685800" y="7010400"/>
            <a:ext cx="1752600" cy="307777"/>
          </a:xfrm>
          <a:prstGeom prst="rect">
            <a:avLst/>
          </a:prstGeom>
          <a:noFill/>
        </p:spPr>
        <p:txBody>
          <a:bodyPr wrap="square" rtlCol="0">
            <a:spAutoFit/>
          </a:bodyPr>
          <a:lstStyle/>
          <a:p>
            <a:r>
              <a:rPr lang="en-US" sz="700" dirty="0" smtClean="0">
                <a:latin typeface="Verdana" pitchFamily="34" charset="0"/>
              </a:rPr>
              <a:t>Rick &amp; Susan Richmond based on ODE Standard 3.2.6.</a:t>
            </a:r>
            <a:endParaRPr lang="en-US" sz="700" dirty="0">
              <a:latin typeface="Verdana" pitchFamily="34" charset="0"/>
            </a:endParaRPr>
          </a:p>
        </p:txBody>
      </p:sp>
      <p:sp>
        <p:nvSpPr>
          <p:cNvPr id="11" name="Rectangle 10"/>
          <p:cNvSpPr/>
          <p:nvPr/>
        </p:nvSpPr>
        <p:spPr>
          <a:xfrm>
            <a:off x="609600" y="457200"/>
            <a:ext cx="4038600" cy="2985433"/>
          </a:xfrm>
          <a:prstGeom prst="rect">
            <a:avLst/>
          </a:prstGeom>
        </p:spPr>
        <p:txBody>
          <a:bodyPr wrap="square">
            <a:spAutoFit/>
          </a:bodyPr>
          <a:lstStyle/>
          <a:p>
            <a:pPr marL="228600" indent="-228600">
              <a:buFont typeface="+mj-lt"/>
              <a:buAutoNum type="arabicPeriod" startAt="7"/>
            </a:pPr>
            <a:r>
              <a:rPr lang="en-US" sz="1100" dirty="0" smtClean="0">
                <a:latin typeface="Verdana" pitchFamily="34" charset="0"/>
              </a:rPr>
              <a:t>Look at numbers of this pattern.</a:t>
            </a:r>
          </a:p>
          <a:p>
            <a:endParaRPr lang="en-US" sz="1100" dirty="0" smtClean="0">
              <a:latin typeface="Verdana" pitchFamily="34" charset="0"/>
            </a:endParaRPr>
          </a:p>
          <a:p>
            <a:pPr marL="457200"/>
            <a:r>
              <a:rPr lang="en-US" sz="1200" b="1" dirty="0" smtClean="0">
                <a:effectLst>
                  <a:outerShdw blurRad="38100" dist="38100" dir="2700000" algn="tl">
                    <a:srgbClr val="000000">
                      <a:alpha val="43137"/>
                    </a:srgbClr>
                  </a:outerShdw>
                </a:effectLst>
                <a:latin typeface="Verdana" pitchFamily="34" charset="0"/>
              </a:rPr>
              <a:t>8,  10,  14,  20,</a:t>
            </a:r>
          </a:p>
          <a:p>
            <a:endParaRPr lang="en-US" sz="1100" dirty="0" smtClean="0">
              <a:latin typeface="Verdana" pitchFamily="34" charset="0"/>
            </a:endParaRPr>
          </a:p>
          <a:p>
            <a:pPr marL="228600"/>
            <a:r>
              <a:rPr lang="en-US" sz="1100" dirty="0" smtClean="0">
                <a:latin typeface="Verdana" pitchFamily="34" charset="0"/>
              </a:rPr>
              <a:t>What is the rule for this pattern?</a:t>
            </a: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A.  Skip counting odd numbers by 1, 3, 5</a:t>
            </a: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B.  Skip counting even numbers by 2, 4, 6</a:t>
            </a: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C.  Skip counting by tens.</a:t>
            </a: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D.  Skip counting every other number.</a:t>
            </a:r>
          </a:p>
        </p:txBody>
      </p:sp>
      <p:sp>
        <p:nvSpPr>
          <p:cNvPr id="13" name="Rectangle 12"/>
          <p:cNvSpPr/>
          <p:nvPr/>
        </p:nvSpPr>
        <p:spPr>
          <a:xfrm>
            <a:off x="5715000" y="381000"/>
            <a:ext cx="3810000" cy="3139321"/>
          </a:xfrm>
          <a:prstGeom prst="rect">
            <a:avLst/>
          </a:prstGeom>
        </p:spPr>
        <p:txBody>
          <a:bodyPr wrap="square">
            <a:spAutoFit/>
          </a:bodyPr>
          <a:lstStyle/>
          <a:p>
            <a:pPr marL="228600" indent="-228600">
              <a:buFont typeface="+mj-lt"/>
              <a:buAutoNum type="arabicPeriod" startAt="4"/>
            </a:pPr>
            <a:r>
              <a:rPr lang="en-US" sz="1100" dirty="0" smtClean="0">
                <a:latin typeface="Verdana" pitchFamily="34" charset="0"/>
              </a:rPr>
              <a:t>Callie has 21 stuffed animals. Her sister has 24 stuffed animals.</a:t>
            </a:r>
          </a:p>
          <a:p>
            <a:endParaRPr lang="en-US" sz="1100" dirty="0" smtClean="0">
              <a:latin typeface="Verdana" pitchFamily="34" charset="0"/>
            </a:endParaRPr>
          </a:p>
          <a:p>
            <a:pPr marL="228600"/>
            <a:r>
              <a:rPr lang="en-US" sz="1100" dirty="0" smtClean="0">
                <a:latin typeface="Verdana" pitchFamily="34" charset="0"/>
              </a:rPr>
              <a:t>Which pair of numbers could best be used to estimate the total number of stuffed animals?</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10 and 20</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20 and 20</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30 and 30</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20 and 40</a:t>
            </a:r>
            <a:endParaRPr lang="en-US" sz="1100" dirty="0">
              <a:latin typeface="Verdana" pitchFamily="34" charset="0"/>
            </a:endParaRPr>
          </a:p>
        </p:txBody>
      </p:sp>
      <p:sp>
        <p:nvSpPr>
          <p:cNvPr id="17" name="TextBox 16"/>
          <p:cNvSpPr txBox="1"/>
          <p:nvPr/>
        </p:nvSpPr>
        <p:spPr>
          <a:xfrm>
            <a:off x="5943600" y="7086600"/>
            <a:ext cx="1752600" cy="307777"/>
          </a:xfrm>
          <a:prstGeom prst="rect">
            <a:avLst/>
          </a:prstGeom>
          <a:noFill/>
        </p:spPr>
        <p:txBody>
          <a:bodyPr wrap="square" rtlCol="0">
            <a:spAutoFit/>
          </a:bodyPr>
          <a:lstStyle/>
          <a:p>
            <a:r>
              <a:rPr lang="en-US" sz="700" dirty="0" smtClean="0">
                <a:latin typeface="Verdana" pitchFamily="34" charset="0"/>
              </a:rPr>
              <a:t>Sample Practice Tests Ohio 2004-2005 (ODE Standard 3.2.6)</a:t>
            </a:r>
            <a:endParaRPr lang="en-US" sz="700"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dirty="0">
                <a:latin typeface="Verdana" pitchFamily="34" charset="0"/>
              </a:rPr>
              <a:t>Page 5 </a:t>
            </a:r>
          </a:p>
        </p:txBody>
      </p:sp>
      <p:sp>
        <p:nvSpPr>
          <p:cNvPr id="14" name="TextBox 13"/>
          <p:cNvSpPr txBox="1"/>
          <p:nvPr/>
        </p:nvSpPr>
        <p:spPr>
          <a:xfrm>
            <a:off x="609600" y="4648200"/>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7" name="TextBox 36"/>
          <p:cNvSpPr txBox="1"/>
          <p:nvPr/>
        </p:nvSpPr>
        <p:spPr>
          <a:xfrm>
            <a:off x="5715000" y="4997830"/>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2" name="Rectangle 11"/>
          <p:cNvSpPr/>
          <p:nvPr/>
        </p:nvSpPr>
        <p:spPr>
          <a:xfrm>
            <a:off x="609600" y="457200"/>
            <a:ext cx="3733800" cy="3139321"/>
          </a:xfrm>
          <a:prstGeom prst="rect">
            <a:avLst/>
          </a:prstGeom>
        </p:spPr>
        <p:txBody>
          <a:bodyPr wrap="square">
            <a:spAutoFit/>
          </a:bodyPr>
          <a:lstStyle/>
          <a:p>
            <a:pPr marL="228600" indent="-228600">
              <a:buFont typeface="+mj-lt"/>
              <a:buAutoNum type="arabicPeriod" startAt="5"/>
            </a:pPr>
            <a:r>
              <a:rPr lang="en-US" sz="1100" dirty="0" smtClean="0">
                <a:latin typeface="Verdana" pitchFamily="34" charset="0"/>
              </a:rPr>
              <a:t>Which describes the rule for this pattern?</a:t>
            </a:r>
          </a:p>
          <a:p>
            <a:endParaRPr lang="en-US" sz="1100" dirty="0" smtClean="0">
              <a:latin typeface="Verdana" pitchFamily="34" charset="0"/>
            </a:endParaRPr>
          </a:p>
          <a:p>
            <a:r>
              <a:rPr lang="en-US" sz="1100" b="1" dirty="0" smtClean="0">
                <a:effectLst>
                  <a:outerShdw blurRad="38100" dist="38100" dir="2700000" algn="tl">
                    <a:srgbClr val="000000">
                      <a:alpha val="43137"/>
                    </a:srgbClr>
                  </a:outerShdw>
                </a:effectLst>
                <a:latin typeface="Verdana" pitchFamily="34" charset="0"/>
              </a:rPr>
              <a:t>	2,   6,   18,   54</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multiply by 3</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multiply by 4</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multiply by 6</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multiply by 10</a:t>
            </a:r>
          </a:p>
          <a:p>
            <a:pPr marL="228600" indent="-228600">
              <a:buFont typeface="+mj-lt"/>
              <a:buAutoNum type="alphaUcPeriod"/>
            </a:pPr>
            <a:endParaRPr lang="en-US" sz="1100" dirty="0" smtClean="0">
              <a:latin typeface="Verdana" pitchFamily="34" charset="0"/>
            </a:endParaRPr>
          </a:p>
          <a:p>
            <a:endParaRPr lang="en-US" sz="1100" dirty="0">
              <a:latin typeface="Verdana" pitchFamily="34" charset="0"/>
            </a:endParaRPr>
          </a:p>
        </p:txBody>
      </p:sp>
      <p:sp>
        <p:nvSpPr>
          <p:cNvPr id="13" name="TextBox 12"/>
          <p:cNvSpPr txBox="1"/>
          <p:nvPr/>
        </p:nvSpPr>
        <p:spPr>
          <a:xfrm>
            <a:off x="609600" y="7010400"/>
            <a:ext cx="1752600" cy="307777"/>
          </a:xfrm>
          <a:prstGeom prst="rect">
            <a:avLst/>
          </a:prstGeom>
          <a:noFill/>
        </p:spPr>
        <p:txBody>
          <a:bodyPr wrap="square" rtlCol="0">
            <a:spAutoFit/>
          </a:bodyPr>
          <a:lstStyle/>
          <a:p>
            <a:r>
              <a:rPr lang="en-US" sz="700" dirty="0" smtClean="0">
                <a:latin typeface="Verdana" pitchFamily="34" charset="0"/>
              </a:rPr>
              <a:t>Sample Practice Tests Ohio 2004-2005 (ODE Standard 3.2.6)</a:t>
            </a:r>
            <a:endParaRPr lang="en-US" sz="700" dirty="0">
              <a:latin typeface="Verdana" pitchFamily="34" charset="0"/>
            </a:endParaRPr>
          </a:p>
        </p:txBody>
      </p:sp>
      <p:sp>
        <p:nvSpPr>
          <p:cNvPr id="15" name="Rectangle 14"/>
          <p:cNvSpPr/>
          <p:nvPr/>
        </p:nvSpPr>
        <p:spPr>
          <a:xfrm>
            <a:off x="5638800" y="381000"/>
            <a:ext cx="3810000" cy="3816429"/>
          </a:xfrm>
          <a:prstGeom prst="rect">
            <a:avLst/>
          </a:prstGeom>
        </p:spPr>
        <p:txBody>
          <a:bodyPr wrap="square">
            <a:spAutoFit/>
          </a:bodyPr>
          <a:lstStyle/>
          <a:p>
            <a:pPr marL="228600" indent="-228600">
              <a:buFont typeface="+mj-lt"/>
              <a:buAutoNum type="arabicPeriod" startAt="6"/>
            </a:pPr>
            <a:r>
              <a:rPr lang="en-US" sz="1100" dirty="0" smtClean="0">
                <a:latin typeface="Verdana" pitchFamily="34" charset="0"/>
              </a:rPr>
              <a:t>The rectangular arrays show a number fact.</a:t>
            </a:r>
          </a:p>
          <a:p>
            <a:endParaRPr lang="en-US" sz="1100" dirty="0" smtClean="0">
              <a:latin typeface="Verdana" pitchFamily="34" charset="0"/>
            </a:endParaRPr>
          </a:p>
          <a:p>
            <a:pPr marL="282575"/>
            <a:r>
              <a:rPr lang="en-US" sz="1100" dirty="0" smtClean="0">
                <a:latin typeface="Verdana" pitchFamily="34" charset="0"/>
              </a:rPr>
              <a:t>Which number fact do they show?</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4 × 6 = 6 × 4</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4 + 6 = 6 + 4</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4 ÷ 6 = 6 ÷ 4</a:t>
            </a: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endParaRPr lang="en-US" sz="1100" dirty="0" smtClean="0">
              <a:latin typeface="Verdana" pitchFamily="34" charset="0"/>
            </a:endParaRPr>
          </a:p>
          <a:p>
            <a:pPr marL="631825" indent="-228600">
              <a:buFont typeface="+mj-lt"/>
              <a:buAutoNum type="alphaUcPeriod"/>
            </a:pPr>
            <a:r>
              <a:rPr lang="en-US" sz="1100" dirty="0" smtClean="0">
                <a:latin typeface="Verdana" pitchFamily="34" charset="0"/>
              </a:rPr>
              <a:t>6 x 2 = 12 x 6</a:t>
            </a:r>
            <a:endParaRPr lang="en-US" sz="1100" dirty="0">
              <a:latin typeface="Verdana" pitchFamily="34" charset="0"/>
            </a:endParaRPr>
          </a:p>
        </p:txBody>
      </p:sp>
      <p:grpSp>
        <p:nvGrpSpPr>
          <p:cNvPr id="22" name="Group 21"/>
          <p:cNvGrpSpPr/>
          <p:nvPr/>
        </p:nvGrpSpPr>
        <p:grpSpPr>
          <a:xfrm>
            <a:off x="6858000" y="1219200"/>
            <a:ext cx="1981200" cy="990600"/>
            <a:chOff x="6172200" y="1600200"/>
            <a:chExt cx="1981200" cy="990600"/>
          </a:xfrm>
        </p:grpSpPr>
        <p:pic>
          <p:nvPicPr>
            <p:cNvPr id="2050" name="Picture 2"/>
            <p:cNvPicPr>
              <a:picLocks noChangeAspect="1" noChangeArrowheads="1"/>
            </p:cNvPicPr>
            <p:nvPr/>
          </p:nvPicPr>
          <p:blipFill>
            <a:blip r:embed="rId3"/>
            <a:srcRect l="24306" t="45371" r="22917" b="19444"/>
            <a:stretch>
              <a:fillRect/>
            </a:stretch>
          </p:blipFill>
          <p:spPr bwMode="auto">
            <a:xfrm>
              <a:off x="6172200" y="1600200"/>
              <a:ext cx="1981200" cy="990600"/>
            </a:xfrm>
            <a:prstGeom prst="rect">
              <a:avLst/>
            </a:prstGeom>
            <a:noFill/>
            <a:ln w="9525">
              <a:noFill/>
              <a:miter lim="800000"/>
              <a:headEnd/>
              <a:tailEnd/>
            </a:ln>
            <a:effectLst/>
          </p:spPr>
        </p:pic>
        <p:cxnSp>
          <p:nvCxnSpPr>
            <p:cNvPr id="17" name="Straight Connector 16"/>
            <p:cNvCxnSpPr/>
            <p:nvPr/>
          </p:nvCxnSpPr>
          <p:spPr bwMode="auto">
            <a:xfrm rot="5400000">
              <a:off x="7847806" y="2133600"/>
              <a:ext cx="610394" cy="794"/>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23" name="TextBox 22"/>
          <p:cNvSpPr txBox="1"/>
          <p:nvPr/>
        </p:nvSpPr>
        <p:spPr>
          <a:xfrm>
            <a:off x="5791200" y="7010400"/>
            <a:ext cx="1752600" cy="307777"/>
          </a:xfrm>
          <a:prstGeom prst="rect">
            <a:avLst/>
          </a:prstGeom>
          <a:noFill/>
        </p:spPr>
        <p:txBody>
          <a:bodyPr wrap="square" rtlCol="0">
            <a:spAutoFit/>
          </a:bodyPr>
          <a:lstStyle/>
          <a:p>
            <a:r>
              <a:rPr lang="en-US" sz="700" dirty="0" smtClean="0">
                <a:latin typeface="Verdana" pitchFamily="34" charset="0"/>
              </a:rPr>
              <a:t>Sample Practice Tests Ohio 2004-2005 (ODE Standard 3.2.7)</a:t>
            </a:r>
            <a:endParaRPr lang="en-US" sz="700" dirty="0">
              <a:latin typeface="Verdan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1530</TotalTime>
  <Words>1071</Words>
  <Application>Microsoft Office PowerPoint</Application>
  <PresentationFormat>Custom</PresentationFormat>
  <Paragraphs>404</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285</cp:revision>
  <dcterms:created xsi:type="dcterms:W3CDTF">2010-03-15T16:13:22Z</dcterms:created>
  <dcterms:modified xsi:type="dcterms:W3CDTF">2012-01-25T02:15:28Z</dcterms:modified>
</cp:coreProperties>
</file>