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9" d="100"/>
          <a:sy n="89" d="100"/>
        </p:scale>
        <p:origin x="-78" y="-38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066800"/>
            <a:ext cx="4038600" cy="646331"/>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 &amp; Operations </a:t>
            </a:r>
          </a:p>
          <a:p>
            <a:pPr algn="ctr" defTabSz="1017588">
              <a:defRPr/>
            </a:pPr>
            <a:r>
              <a:rPr lang="en-US" sz="1000" b="1" i="1" dirty="0" smtClean="0">
                <a:effectLst>
                  <a:outerShdw blurRad="38100" dist="38100" dir="2700000" algn="tl">
                    <a:srgbClr val="C0C0C0"/>
                  </a:outerShdw>
                </a:effectLst>
                <a:latin typeface="Verdana" pitchFamily="34" charset="0"/>
              </a:rPr>
              <a:t>(Models of Multiplication and Division and number properties)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791200" y="2667000"/>
          <a:ext cx="3810000" cy="3276600"/>
        </p:xfrm>
        <a:graphic>
          <a:graphicData uri="http://schemas.openxmlformats.org/drawingml/2006/table">
            <a:tbl>
              <a:tblPr/>
              <a:tblGrid>
                <a:gridCol w="431321"/>
                <a:gridCol w="3378679"/>
              </a:tblGrid>
              <a:tr h="356235">
                <a:tc gridSpan="2">
                  <a:txBody>
                    <a:bodyPr/>
                    <a:lstStyle/>
                    <a:p>
                      <a:pPr algn="ctr" fontAlgn="b"/>
                      <a:r>
                        <a:rPr lang="en-US" sz="1200" b="1" i="1" u="none" strike="noStrike" dirty="0" smtClean="0">
                          <a:solidFill>
                            <a:srgbClr val="000000"/>
                          </a:solidFill>
                          <a:latin typeface="Calibri"/>
                        </a:rPr>
                        <a:t>Computation </a:t>
                      </a:r>
                      <a:r>
                        <a:rPr lang="en-US" sz="1200" b="1" i="1" u="none" strike="noStrike" dirty="0">
                          <a:solidFill>
                            <a:srgbClr val="000000"/>
                          </a:solidFill>
                          <a:latin typeface="Calibri"/>
                        </a:rPr>
                        <a:t>&amp; Estimation (CE</a:t>
                      </a:r>
                      <a:r>
                        <a:rPr lang="en-US" sz="1200" b="1" i="1" u="none" strike="noStrike" dirty="0" smtClean="0">
                          <a:solidFill>
                            <a:srgbClr val="000000"/>
                          </a:solidFill>
                          <a:latin typeface="Calibri"/>
                        </a:rPr>
                        <a:t>)/Number Operations</a:t>
                      </a:r>
                      <a:endParaRPr lang="en-US" sz="12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gridSpan="2">
                  <a:txBody>
                    <a:bodyPr/>
                    <a:lstStyle/>
                    <a:p>
                      <a:r>
                        <a:rPr lang="en-US" sz="900" b="1" i="0" u="none" strike="noStrike" dirty="0" smtClean="0">
                          <a:solidFill>
                            <a:srgbClr val="000000"/>
                          </a:solidFill>
                          <a:latin typeface="Calibri" pitchFamily="34" charset="0"/>
                        </a:rPr>
                        <a:t>3.2</a:t>
                      </a:r>
                      <a:r>
                        <a:rPr lang="en-US" sz="900" b="1" i="0" u="none" strike="noStrike" baseline="0" dirty="0" smtClean="0">
                          <a:solidFill>
                            <a:srgbClr val="000000"/>
                          </a:solidFill>
                          <a:latin typeface="Calibri" pitchFamily="34" charset="0"/>
                        </a:rPr>
                        <a:t>  </a:t>
                      </a:r>
                      <a:r>
                        <a:rPr lang="en-US" sz="900" b="1" i="0" u="none" strike="noStrike" dirty="0" smtClean="0">
                          <a:solidFill>
                            <a:srgbClr val="000000"/>
                          </a:solidFill>
                          <a:latin typeface="Calibri" pitchFamily="34" charset="0"/>
                        </a:rPr>
                        <a:t> NUMBERS AND OPERATIONS, ALGEBRA, AND DATA</a:t>
                      </a:r>
                      <a:r>
                        <a:rPr lang="en-US" sz="900" b="1" i="0" u="none" strike="noStrike" baseline="0" dirty="0" smtClean="0">
                          <a:solidFill>
                            <a:srgbClr val="000000"/>
                          </a:solidFill>
                          <a:latin typeface="Calibri" pitchFamily="34" charset="0"/>
                        </a:rPr>
                        <a:t> ANALYSIS:                        </a:t>
                      </a:r>
                      <a:r>
                        <a:rPr lang="en-US" sz="900" b="0" kern="1200" baseline="0" dirty="0" smtClean="0">
                          <a:solidFill>
                            <a:schemeClr val="tx1"/>
                          </a:solidFill>
                          <a:latin typeface="Calibri" pitchFamily="34" charset="0"/>
                          <a:ea typeface="+mn-ea"/>
                          <a:cs typeface="+mn-cs"/>
                        </a:rPr>
                        <a:t>Most problems on the CBEST for multiplication and division center around story problems, number lines and sets.</a:t>
                      </a:r>
                      <a:endParaRPr lang="en-US" sz="900" b="0" i="0" u="none" strike="noStrike" dirty="0" smtClean="0">
                        <a:solidFill>
                          <a:srgbClr val="000000"/>
                        </a:solidFill>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a:txBody>
                    <a:bodyPr/>
                    <a:lstStyle/>
                    <a:p>
                      <a:pPr algn="r" fontAlgn="t"/>
                      <a:r>
                        <a:rPr lang="en-US" sz="800" b="0" i="0" u="none" strike="noStrike" dirty="0" smtClean="0">
                          <a:solidFill>
                            <a:srgbClr val="000000"/>
                          </a:solidFill>
                          <a:latin typeface="Calibri"/>
                        </a:rPr>
                        <a:t>3.2.1 </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090">
                <a:tc>
                  <a:txBody>
                    <a:bodyPr/>
                    <a:lstStyle/>
                    <a:p>
                      <a:pPr algn="r" fontAlgn="t"/>
                      <a:r>
                        <a:rPr lang="en-US" sz="800" b="0" i="0" u="none" strike="noStrike" dirty="0" smtClean="0">
                          <a:solidFill>
                            <a:srgbClr val="000000"/>
                          </a:solidFill>
                          <a:latin typeface="Calibri"/>
                        </a:rPr>
                        <a:t>3.2.2</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800" b="0" i="0" u="none" strike="noStrike" dirty="0" smtClean="0">
                          <a:solidFill>
                            <a:srgbClr val="000000"/>
                          </a:solidFill>
                          <a:effectLst/>
                          <a:latin typeface="Calibri"/>
                        </a:rPr>
                        <a:t>3.2.3</a:t>
                      </a:r>
                      <a:endParaRPr lang="en-US" sz="8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a:t>
                      </a:r>
                      <a:r>
                        <a:rPr lang="en-US" sz="800" b="0"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205">
                <a:tc>
                  <a:txBody>
                    <a:bodyPr/>
                    <a:lstStyle/>
                    <a:p>
                      <a:pPr algn="r" fontAlgn="t"/>
                      <a:r>
                        <a:rPr lang="en-US" sz="1200" b="1" i="0" u="none" strike="noStrike" dirty="0" smtClean="0">
                          <a:solidFill>
                            <a:srgbClr val="000000"/>
                          </a:solidFill>
                          <a:latin typeface="Calibri"/>
                        </a:rPr>
                        <a:t>3.2.4</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3.2.6</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dirty="0" smtClean="0">
                          <a:solidFill>
                            <a:srgbClr val="000000"/>
                          </a:solidFill>
                          <a:latin typeface="Calibri"/>
                        </a:rPr>
                        <a:t>3.2.7</a:t>
                      </a:r>
                      <a:endParaRPr lang="en-US" sz="9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3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91200" y="21336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[3.2.4]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867400" y="6400800"/>
          <a:ext cx="3816350" cy="436245"/>
        </p:xfrm>
        <a:graphic>
          <a:graphicData uri="http://schemas.openxmlformats.org/drawingml/2006/table">
            <a:tbl>
              <a:tblPr/>
              <a:tblGrid>
                <a:gridCol w="3816350"/>
              </a:tblGrid>
              <a:tr h="0">
                <a:tc>
                  <a:txBody>
                    <a:bodyPr/>
                    <a:lstStyle/>
                    <a:p>
                      <a:pPr algn="l" fontAlgn="t"/>
                      <a:r>
                        <a:rPr lang="en-US" sz="700" b="0" i="0" u="none" strike="noStrike" dirty="0" smtClean="0">
                          <a:solidFill>
                            <a:srgbClr val="000000"/>
                          </a:solidFill>
                          <a:latin typeface="Verdana"/>
                        </a:rPr>
                        <a:t>In </a:t>
                      </a:r>
                      <a:r>
                        <a:rPr lang="en-US" sz="700" b="1" i="0" u="sng" strike="noStrike" dirty="0" smtClean="0">
                          <a:solidFill>
                            <a:srgbClr val="FF0000"/>
                          </a:solidFill>
                          <a:latin typeface="Verdana"/>
                        </a:rPr>
                        <a:t>2011-2012 these </a:t>
                      </a:r>
                      <a:r>
                        <a:rPr lang="en-US" sz="700" b="0" i="0" u="none" strike="noStrike" dirty="0" smtClean="0">
                          <a:solidFill>
                            <a:srgbClr val="000000"/>
                          </a:solidFill>
                          <a:latin typeface="Verdana"/>
                        </a:rPr>
                        <a:t>standards will be added to the OAKS assessments.  </a:t>
                      </a:r>
                    </a:p>
                    <a:p>
                      <a:pPr algn="l" fontAlgn="t"/>
                      <a:endParaRPr lang="en-US" sz="700" b="1" i="0" u="sng" strike="noStrike" dirty="0" smtClean="0">
                        <a:solidFill>
                          <a:srgbClr val="000000"/>
                        </a:solidFill>
                        <a:latin typeface="Verdana"/>
                      </a:endParaRPr>
                    </a:p>
                    <a:p>
                      <a:pPr algn="l" fontAlgn="t"/>
                      <a:r>
                        <a:rPr lang="en-US" sz="700" b="1" i="0" u="none" strike="noStrike" dirty="0" smtClean="0">
                          <a:solidFill>
                            <a:srgbClr val="000000"/>
                          </a:solidFill>
                          <a:latin typeface="Verdana"/>
                        </a:rPr>
                        <a:t>3.2.5</a:t>
                      </a:r>
                      <a:r>
                        <a:rPr lang="en-US" sz="700" b="0" i="0" u="none" strike="noStrike" dirty="0" smtClean="0">
                          <a:solidFill>
                            <a:srgbClr val="000000"/>
                          </a:solidFill>
                          <a:latin typeface="Verdana"/>
                        </a:rPr>
                        <a:t> Apply the inverse relationship between multiplication and division (</a:t>
                      </a:r>
                      <a:r>
                        <a:rPr lang="en-US" sz="700" b="0" i="0" u="none" strike="noStrike" dirty="0" err="1" smtClean="0">
                          <a:solidFill>
                            <a:srgbClr val="000000"/>
                          </a:solidFill>
                          <a:latin typeface="Verdana"/>
                        </a:rPr>
                        <a:t>e.g.,and</a:t>
                      </a:r>
                      <a:r>
                        <a:rPr lang="en-US" sz="700" b="0" i="0" u="none" strike="noStrike" dirty="0" smtClean="0">
                          <a:solidFill>
                            <a:srgbClr val="000000"/>
                          </a:solidFill>
                          <a:latin typeface="Verdana"/>
                        </a:rPr>
                        <a:t> the relationship between multiples and factors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7526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#7</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457200" y="10668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[3.2.4]</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685800" y="3200400"/>
            <a:ext cx="3581400" cy="1785104"/>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pPr marL="228600" indent="-228600"/>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3.2.4</a:t>
            </a:r>
          </a:p>
          <a:p>
            <a:pPr marL="228600" indent="-228600">
              <a:buFont typeface="+mj-lt"/>
              <a:buAutoNum type="arabicPeriod"/>
            </a:pPr>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Place value determines 10, 100, 1000, etc…</a:t>
            </a:r>
          </a:p>
          <a:p>
            <a:pPr marL="228600" indent="-228600">
              <a:buFont typeface="+mj-lt"/>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Know multiplication and addition commutative, associative, distributive, identity and zero properties to solve basic facts.</a:t>
            </a:r>
          </a:p>
        </p:txBody>
      </p:sp>
      <p:sp>
        <p:nvSpPr>
          <p:cNvPr id="18" name="TextBox 17"/>
          <p:cNvSpPr txBox="1"/>
          <p:nvPr/>
        </p:nvSpPr>
        <p:spPr>
          <a:xfrm>
            <a:off x="457200" y="304800"/>
            <a:ext cx="4419600" cy="438582"/>
          </a:xfrm>
          <a:prstGeom prst="rect">
            <a:avLst/>
          </a:prstGeom>
          <a:noFill/>
        </p:spPr>
        <p:txBody>
          <a:bodyPr wrap="square" rtlCol="0">
            <a:spAutoFit/>
          </a:bodyPr>
          <a:lstStyle/>
          <a:p>
            <a:r>
              <a:rPr lang="en-US" sz="1200" b="1" i="1" dirty="0" smtClean="0">
                <a:effectLst>
                  <a:outerShdw blurRad="38100" dist="38100" dir="2700000" algn="tl">
                    <a:srgbClr val="000000">
                      <a:alpha val="43137"/>
                    </a:srgbClr>
                  </a:outerShdw>
                </a:effectLst>
                <a:latin typeface="Verdana" pitchFamily="34" charset="0"/>
              </a:rPr>
              <a:t>Teacher Information. . . </a:t>
            </a:r>
            <a:r>
              <a:rPr lang="en-US" sz="1050" i="1" dirty="0" smtClean="0">
                <a:latin typeface="Verdana" pitchFamily="34" charset="0"/>
              </a:rPr>
              <a:t>This booklet does not cover the core standards that will be tested in 2011-2012.</a:t>
            </a:r>
            <a:endParaRPr lang="en-US" sz="1050" b="1" i="1" dirty="0">
              <a:effectLst>
                <a:outerShdw blurRad="38100" dist="38100" dir="2700000" algn="tl">
                  <a:srgbClr val="000000">
                    <a:alpha val="43137"/>
                  </a:srgbClr>
                </a:outerShdw>
              </a:effectLst>
              <a:latin typeface="Verdana" pitchFamily="34" charset="0"/>
            </a:endParaRPr>
          </a:p>
        </p:txBody>
      </p:sp>
      <p:graphicFrame>
        <p:nvGraphicFramePr>
          <p:cNvPr id="15" name="Table 14"/>
          <p:cNvGraphicFramePr>
            <a:graphicFrameLocks noGrp="1"/>
          </p:cNvGraphicFramePr>
          <p:nvPr/>
        </p:nvGraphicFramePr>
        <p:xfrm>
          <a:off x="533400" y="1895475"/>
          <a:ext cx="4038600" cy="923925"/>
        </p:xfrm>
        <a:graphic>
          <a:graphicData uri="http://schemas.openxmlformats.org/drawingml/2006/table">
            <a:tbl>
              <a:tblPr/>
              <a:tblGrid>
                <a:gridCol w="457199"/>
                <a:gridCol w="3581401"/>
              </a:tblGrid>
              <a:tr h="497205">
                <a:tc>
                  <a:txBody>
                    <a:bodyPr/>
                    <a:lstStyle/>
                    <a:p>
                      <a:pPr algn="r" fontAlgn="t"/>
                      <a:r>
                        <a:rPr lang="en-US" sz="1200" b="1" i="0" u="none" strike="noStrike" dirty="0" smtClean="0">
                          <a:solidFill>
                            <a:srgbClr val="000000"/>
                          </a:solidFill>
                          <a:latin typeface="Calibri"/>
                        </a:rPr>
                        <a:t>3.2.4</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9" name="TextBox 18"/>
          <p:cNvSpPr txBox="1"/>
          <p:nvPr/>
        </p:nvSpPr>
        <p:spPr>
          <a:xfrm>
            <a:off x="457200" y="6248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91200" y="45357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Rectangle 29"/>
          <p:cNvSpPr/>
          <p:nvPr/>
        </p:nvSpPr>
        <p:spPr>
          <a:xfrm>
            <a:off x="5638800" y="381000"/>
            <a:ext cx="3733800" cy="3647152"/>
          </a:xfrm>
          <a:prstGeom prst="rect">
            <a:avLst/>
          </a:prstGeom>
        </p:spPr>
        <p:txBody>
          <a:bodyPr wrap="square">
            <a:spAutoFit/>
          </a:bodyPr>
          <a:lstStyle/>
          <a:p>
            <a:pPr marL="347663" indent="-347663">
              <a:buFont typeface="+mj-lt"/>
              <a:buAutoNum type="arabicPeriod" startAt="10"/>
            </a:pPr>
            <a:r>
              <a:rPr lang="en-US" sz="1100" dirty="0" smtClean="0">
                <a:latin typeface="Verdana" pitchFamily="34" charset="0"/>
              </a:rPr>
              <a:t>Mrs. </a:t>
            </a:r>
            <a:r>
              <a:rPr lang="en-US" sz="1100" dirty="0" err="1" smtClean="0">
                <a:latin typeface="Verdana" pitchFamily="34" charset="0"/>
              </a:rPr>
              <a:t>Arn’s</a:t>
            </a:r>
            <a:r>
              <a:rPr lang="en-US" sz="1100" dirty="0" smtClean="0">
                <a:latin typeface="Verdana" pitchFamily="34" charset="0"/>
              </a:rPr>
              <a:t> class places pencils end to end on the floor and adds them up. </a:t>
            </a:r>
          </a:p>
          <a:p>
            <a:pPr marL="347663" indent="-3175"/>
            <a:endParaRPr lang="en-US" sz="1100" dirty="0" smtClean="0">
              <a:latin typeface="Verdana" pitchFamily="34" charset="0"/>
            </a:endParaRPr>
          </a:p>
          <a:p>
            <a:pPr marL="347663" indent="-3175"/>
            <a:r>
              <a:rPr lang="en-US" sz="1100" dirty="0" smtClean="0">
                <a:latin typeface="Verdana" pitchFamily="34" charset="0"/>
              </a:rPr>
              <a:t>How many units long are 8 pencils.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19 units</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21 units</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24 units</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27 units</a:t>
            </a:r>
            <a:endParaRPr lang="en-US" sz="1100" dirty="0">
              <a:latin typeface="Verdana" pitchFamily="34" charset="0"/>
            </a:endParaRPr>
          </a:p>
        </p:txBody>
      </p:sp>
      <p:pic>
        <p:nvPicPr>
          <p:cNvPr id="1026" name="Picture 2"/>
          <p:cNvPicPr>
            <a:picLocks noChangeAspect="1" noChangeArrowheads="1"/>
          </p:cNvPicPr>
          <p:nvPr/>
        </p:nvPicPr>
        <p:blipFill>
          <a:blip r:embed="rId3"/>
          <a:srcRect t="27907"/>
          <a:stretch>
            <a:fillRect/>
          </a:stretch>
        </p:blipFill>
        <p:spPr bwMode="auto">
          <a:xfrm>
            <a:off x="5943599" y="1295400"/>
            <a:ext cx="3274423" cy="645484"/>
          </a:xfrm>
          <a:prstGeom prst="rect">
            <a:avLst/>
          </a:prstGeom>
          <a:noFill/>
          <a:ln w="9525">
            <a:noFill/>
            <a:miter lim="800000"/>
            <a:headEnd/>
            <a:tailEnd/>
          </a:ln>
          <a:effectLst/>
        </p:spPr>
      </p:pic>
      <p:sp>
        <p:nvSpPr>
          <p:cNvPr id="32" name="TextBox 31"/>
          <p:cNvSpPr txBox="1"/>
          <p:nvPr/>
        </p:nvSpPr>
        <p:spPr>
          <a:xfrm>
            <a:off x="5867400" y="7010400"/>
            <a:ext cx="22098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2002-2003 from ODE Standard 3.2.4</a:t>
            </a:r>
            <a:endParaRPr lang="en-US" sz="700" dirty="0">
              <a:latin typeface="Verdana" pitchFamily="34" charset="0"/>
            </a:endParaRPr>
          </a:p>
        </p:txBody>
      </p:sp>
      <p:grpSp>
        <p:nvGrpSpPr>
          <p:cNvPr id="33" name="Group 32"/>
          <p:cNvGrpSpPr/>
          <p:nvPr/>
        </p:nvGrpSpPr>
        <p:grpSpPr>
          <a:xfrm>
            <a:off x="1828800" y="990600"/>
            <a:ext cx="1752600" cy="838200"/>
            <a:chOff x="1828800" y="990600"/>
            <a:chExt cx="1752600" cy="838200"/>
          </a:xfrm>
        </p:grpSpPr>
        <p:sp>
          <p:nvSpPr>
            <p:cNvPr id="13" name="Rectangle 12"/>
            <p:cNvSpPr/>
            <p:nvPr/>
          </p:nvSpPr>
          <p:spPr bwMode="auto">
            <a:xfrm>
              <a:off x="1828800" y="990600"/>
              <a:ext cx="1752600" cy="838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nvGrpSpPr>
            <p:cNvPr id="14" name="Group 71"/>
            <p:cNvGrpSpPr>
              <a:grpSpLocks/>
            </p:cNvGrpSpPr>
            <p:nvPr/>
          </p:nvGrpSpPr>
          <p:grpSpPr bwMode="auto">
            <a:xfrm>
              <a:off x="1981200" y="1114425"/>
              <a:ext cx="1371601" cy="228600"/>
              <a:chOff x="816" y="2352"/>
              <a:chExt cx="1392" cy="192"/>
            </a:xfrm>
          </p:grpSpPr>
          <p:sp>
            <p:nvSpPr>
              <p:cNvPr id="23" name="Oval 6"/>
              <p:cNvSpPr>
                <a:spLocks noChangeArrowheads="1"/>
              </p:cNvSpPr>
              <p:nvPr/>
            </p:nvSpPr>
            <p:spPr bwMode="auto">
              <a:xfrm>
                <a:off x="81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4" name="Oval 7"/>
              <p:cNvSpPr>
                <a:spLocks noChangeArrowheads="1"/>
              </p:cNvSpPr>
              <p:nvPr/>
            </p:nvSpPr>
            <p:spPr bwMode="auto">
              <a:xfrm>
                <a:off x="105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5" name="Oval 8"/>
              <p:cNvSpPr>
                <a:spLocks noChangeArrowheads="1"/>
              </p:cNvSpPr>
              <p:nvPr/>
            </p:nvSpPr>
            <p:spPr bwMode="auto">
              <a:xfrm>
                <a:off x="129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6" name="Oval 9"/>
              <p:cNvSpPr>
                <a:spLocks noChangeArrowheads="1"/>
              </p:cNvSpPr>
              <p:nvPr/>
            </p:nvSpPr>
            <p:spPr bwMode="auto">
              <a:xfrm>
                <a:off x="153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7" name="Oval 10"/>
              <p:cNvSpPr>
                <a:spLocks noChangeArrowheads="1"/>
              </p:cNvSpPr>
              <p:nvPr/>
            </p:nvSpPr>
            <p:spPr bwMode="auto">
              <a:xfrm>
                <a:off x="177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8" name="Oval 11"/>
              <p:cNvSpPr>
                <a:spLocks noChangeArrowheads="1"/>
              </p:cNvSpPr>
              <p:nvPr/>
            </p:nvSpPr>
            <p:spPr bwMode="auto">
              <a:xfrm>
                <a:off x="201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grpSp>
        <p:grpSp>
          <p:nvGrpSpPr>
            <p:cNvPr id="15" name="Group 71"/>
            <p:cNvGrpSpPr>
              <a:grpSpLocks/>
            </p:cNvGrpSpPr>
            <p:nvPr/>
          </p:nvGrpSpPr>
          <p:grpSpPr bwMode="auto">
            <a:xfrm>
              <a:off x="1981200" y="1495425"/>
              <a:ext cx="1371601" cy="228600"/>
              <a:chOff x="816" y="2352"/>
              <a:chExt cx="1392" cy="192"/>
            </a:xfrm>
          </p:grpSpPr>
          <p:sp>
            <p:nvSpPr>
              <p:cNvPr id="17" name="Oval 6"/>
              <p:cNvSpPr>
                <a:spLocks noChangeArrowheads="1"/>
              </p:cNvSpPr>
              <p:nvPr/>
            </p:nvSpPr>
            <p:spPr bwMode="auto">
              <a:xfrm>
                <a:off x="81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18" name="Oval 7"/>
              <p:cNvSpPr>
                <a:spLocks noChangeArrowheads="1"/>
              </p:cNvSpPr>
              <p:nvPr/>
            </p:nvSpPr>
            <p:spPr bwMode="auto">
              <a:xfrm>
                <a:off x="105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19" name="Oval 8"/>
              <p:cNvSpPr>
                <a:spLocks noChangeArrowheads="1"/>
              </p:cNvSpPr>
              <p:nvPr/>
            </p:nvSpPr>
            <p:spPr bwMode="auto">
              <a:xfrm>
                <a:off x="129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0" name="Oval 9"/>
              <p:cNvSpPr>
                <a:spLocks noChangeArrowheads="1"/>
              </p:cNvSpPr>
              <p:nvPr/>
            </p:nvSpPr>
            <p:spPr bwMode="auto">
              <a:xfrm>
                <a:off x="153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1" name="Oval 10"/>
              <p:cNvSpPr>
                <a:spLocks noChangeArrowheads="1"/>
              </p:cNvSpPr>
              <p:nvPr/>
            </p:nvSpPr>
            <p:spPr bwMode="auto">
              <a:xfrm>
                <a:off x="177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sp>
            <p:nvSpPr>
              <p:cNvPr id="22" name="Oval 11"/>
              <p:cNvSpPr>
                <a:spLocks noChangeArrowheads="1"/>
              </p:cNvSpPr>
              <p:nvPr/>
            </p:nvSpPr>
            <p:spPr bwMode="auto">
              <a:xfrm>
                <a:off x="2016" y="2352"/>
                <a:ext cx="192" cy="192"/>
              </a:xfrm>
              <a:prstGeom prst="ellipse">
                <a:avLst/>
              </a:prstGeom>
              <a:solidFill>
                <a:srgbClr val="FDF828"/>
              </a:solidFill>
              <a:ln w="9525">
                <a:solidFill>
                  <a:schemeClr val="tx1"/>
                </a:solidFill>
                <a:round/>
                <a:headEnd/>
                <a:tailEnd/>
              </a:ln>
              <a:effectLst/>
            </p:spPr>
            <p:txBody>
              <a:bodyPr wrap="none" anchor="ctr"/>
              <a:lstStyle/>
              <a:p>
                <a:endParaRPr lang="en-US"/>
              </a:p>
            </p:txBody>
          </p:sp>
        </p:grpSp>
      </p:grpSp>
      <p:sp>
        <p:nvSpPr>
          <p:cNvPr id="29" name="TextBox 28"/>
          <p:cNvSpPr txBox="1"/>
          <p:nvPr/>
        </p:nvSpPr>
        <p:spPr>
          <a:xfrm>
            <a:off x="533400" y="304800"/>
            <a:ext cx="4267200" cy="3647152"/>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Which multiplication sentence shows the correct commutative property of the picture?</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28650" indent="-228600">
              <a:buAutoNum type="alphaUcPeriod"/>
            </a:pPr>
            <a:r>
              <a:rPr lang="en-US" sz="1100" dirty="0" smtClean="0">
                <a:latin typeface="Verdana" pitchFamily="34" charset="0"/>
              </a:rPr>
              <a:t>6  x  1  and 1  x  6</a:t>
            </a:r>
          </a:p>
          <a:p>
            <a:pPr marL="628650" indent="-228600">
              <a:buAutoNum type="alphaUcPeriod"/>
            </a:pPr>
            <a:endParaRPr lang="en-US" sz="1100" dirty="0" smtClean="0">
              <a:latin typeface="Verdana" pitchFamily="34" charset="0"/>
            </a:endParaRPr>
          </a:p>
          <a:p>
            <a:pPr marL="628650" indent="-228600">
              <a:buAutoNum type="alphaUcPeriod"/>
            </a:pPr>
            <a:endParaRPr lang="en-US" sz="1100" dirty="0" smtClean="0">
              <a:latin typeface="Verdana" pitchFamily="34" charset="0"/>
            </a:endParaRPr>
          </a:p>
          <a:p>
            <a:pPr marL="628650" indent="-228600">
              <a:buAutoNum type="alphaUcPeriod"/>
            </a:pPr>
            <a:r>
              <a:rPr lang="en-US" sz="1100" dirty="0" smtClean="0">
                <a:latin typeface="Verdana" pitchFamily="34" charset="0"/>
              </a:rPr>
              <a:t>2  x  6  and  6  x  2</a:t>
            </a:r>
          </a:p>
          <a:p>
            <a:pPr marL="628650" indent="-228600">
              <a:buAutoNum type="alphaUcPeriod"/>
            </a:pPr>
            <a:endParaRPr lang="en-US" sz="1100" dirty="0" smtClean="0">
              <a:latin typeface="Verdana" pitchFamily="34" charset="0"/>
            </a:endParaRPr>
          </a:p>
          <a:p>
            <a:pPr marL="628650" indent="-228600">
              <a:buAutoNum type="alphaUcPeriod"/>
            </a:pPr>
            <a:endParaRPr lang="en-US" sz="1100" dirty="0" smtClean="0">
              <a:latin typeface="Verdana" pitchFamily="34" charset="0"/>
            </a:endParaRPr>
          </a:p>
          <a:p>
            <a:pPr marL="628650" indent="-228600">
              <a:buAutoNum type="alphaUcPeriod"/>
            </a:pPr>
            <a:r>
              <a:rPr lang="en-US" sz="1100" dirty="0" smtClean="0">
                <a:latin typeface="Verdana" pitchFamily="34" charset="0"/>
              </a:rPr>
              <a:t>6  x  6  and  6  x  6</a:t>
            </a:r>
          </a:p>
          <a:p>
            <a:pPr marL="628650" indent="-228600">
              <a:buAutoNum type="alphaUcPeriod"/>
            </a:pPr>
            <a:endParaRPr lang="en-US" sz="1100" dirty="0" smtClean="0">
              <a:latin typeface="Verdana" pitchFamily="34" charset="0"/>
            </a:endParaRPr>
          </a:p>
          <a:p>
            <a:pPr marL="628650" indent="-228600">
              <a:buAutoNum type="alphaUcPeriod"/>
            </a:pPr>
            <a:endParaRPr lang="en-US" sz="1100" dirty="0" smtClean="0">
              <a:latin typeface="Verdana" pitchFamily="34" charset="0"/>
            </a:endParaRPr>
          </a:p>
          <a:p>
            <a:pPr marL="628650" indent="-228600">
              <a:buAutoNum type="alphaUcPeriod"/>
            </a:pPr>
            <a:r>
              <a:rPr lang="en-US" sz="1100" dirty="0" smtClean="0">
                <a:latin typeface="Verdana" pitchFamily="34" charset="0"/>
              </a:rPr>
              <a:t>6  x  4  and  4  x  4</a:t>
            </a:r>
            <a:endParaRPr lang="en-US" sz="1100" dirty="0">
              <a:latin typeface="Verdana" pitchFamily="34" charset="0"/>
            </a:endParaRPr>
          </a:p>
        </p:txBody>
      </p:sp>
      <p:sp>
        <p:nvSpPr>
          <p:cNvPr id="34" name="TextBox 33"/>
          <p:cNvSpPr txBox="1"/>
          <p:nvPr/>
        </p:nvSpPr>
        <p:spPr>
          <a:xfrm>
            <a:off x="762000" y="46119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533400" y="7083623"/>
            <a:ext cx="1752600" cy="307777"/>
          </a:xfrm>
          <a:prstGeom prst="rect">
            <a:avLst/>
          </a:prstGeom>
          <a:noFill/>
        </p:spPr>
        <p:txBody>
          <a:bodyPr wrap="square" rtlCol="0">
            <a:spAutoFit/>
          </a:bodyPr>
          <a:lstStyle/>
          <a:p>
            <a:r>
              <a:rPr lang="en-US" sz="700" dirty="0" smtClean="0">
                <a:latin typeface="Verdana" pitchFamily="34" charset="0"/>
              </a:rPr>
              <a:t>Sample Practice Test  2002-2003 from ODE Standard 3.2.4</a:t>
            </a:r>
            <a:endParaRPr lang="en-US" sz="700" dirty="0">
              <a:latin typeface="Verdana" pitchFamily="34" charset="0"/>
            </a:endParaRPr>
          </a:p>
        </p:txBody>
      </p:sp>
      <p:pic>
        <p:nvPicPr>
          <p:cNvPr id="36" name="Picture 2"/>
          <p:cNvPicPr>
            <a:picLocks noChangeAspect="1" noChangeArrowheads="1"/>
          </p:cNvPicPr>
          <p:nvPr/>
        </p:nvPicPr>
        <p:blipFill>
          <a:blip r:embed="rId3"/>
          <a:srcRect l="35516" t="11163" r="34439" b="72558"/>
          <a:stretch>
            <a:fillRect/>
          </a:stretch>
        </p:blipFill>
        <p:spPr bwMode="auto">
          <a:xfrm rot="13996498">
            <a:off x="7866411" y="2216296"/>
            <a:ext cx="1044532" cy="1547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867400" y="4419600"/>
            <a:ext cx="3657600" cy="24468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09600" y="4495800"/>
            <a:ext cx="3657600" cy="24468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3.2.3</a:t>
            </a:r>
            <a:endParaRPr lang="en-US" sz="700" dirty="0">
              <a:latin typeface="Verdana" pitchFamily="34" charset="0"/>
            </a:endParaRPr>
          </a:p>
        </p:txBody>
      </p:sp>
      <p:sp>
        <p:nvSpPr>
          <p:cNvPr id="27" name="TextBox 26"/>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3.2.4</a:t>
            </a:r>
            <a:endParaRPr lang="en-US" sz="700" dirty="0">
              <a:latin typeface="Verdana" pitchFamily="34" charset="0"/>
            </a:endParaRPr>
          </a:p>
        </p:txBody>
      </p:sp>
      <p:sp>
        <p:nvSpPr>
          <p:cNvPr id="17" name="Rectangle 16"/>
          <p:cNvSpPr/>
          <p:nvPr/>
        </p:nvSpPr>
        <p:spPr bwMode="auto">
          <a:xfrm>
            <a:off x="5867400" y="1066800"/>
            <a:ext cx="2590800" cy="533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8" name="Rectangle 17"/>
          <p:cNvSpPr/>
          <p:nvPr/>
        </p:nvSpPr>
        <p:spPr>
          <a:xfrm>
            <a:off x="5638800" y="304800"/>
            <a:ext cx="3962400" cy="3585597"/>
          </a:xfrm>
          <a:prstGeom prst="rect">
            <a:avLst/>
          </a:prstGeom>
        </p:spPr>
        <p:txBody>
          <a:bodyPr wrap="square">
            <a:spAutoFit/>
          </a:bodyPr>
          <a:lstStyle/>
          <a:p>
            <a:pPr marL="228600" indent="-228600">
              <a:buFont typeface="+mj-lt"/>
              <a:buAutoNum type="arabicPeriod" startAt="2"/>
            </a:pPr>
            <a:r>
              <a:rPr lang="en-US" sz="1100" dirty="0" smtClean="0">
                <a:latin typeface="Verdana" pitchFamily="34" charset="0"/>
              </a:rPr>
              <a:t>Which answer shows how many ways you can use these numbers?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800100" lvl="1" indent="-342900">
              <a:buAutoNum type="arabicPlain" startAt="3"/>
            </a:pPr>
            <a:r>
              <a:rPr lang="en-US" sz="1200" dirty="0" smtClean="0">
                <a:latin typeface="Verdana" pitchFamily="34" charset="0"/>
              </a:rPr>
              <a:t>           5	       15 </a:t>
            </a:r>
          </a:p>
          <a:p>
            <a:pPr marL="342900" indent="-342900">
              <a:buAutoNum type="arabicPlain" startAt="3"/>
            </a:pPr>
            <a:endParaRPr lang="en-US" sz="1100" dirty="0" smtClean="0">
              <a:latin typeface="Verdana" pitchFamily="34" charset="0"/>
            </a:endParaRPr>
          </a:p>
          <a:p>
            <a:pPr marL="342900" indent="-342900"/>
            <a:endParaRPr lang="en-US" sz="1100" dirty="0" smtClean="0">
              <a:latin typeface="Verdana" pitchFamily="34" charset="0"/>
            </a:endParaRPr>
          </a:p>
          <a:p>
            <a:pPr marL="342900" indent="-342900"/>
            <a:endParaRPr lang="en-US" sz="1100" dirty="0" smtClean="0">
              <a:latin typeface="Verdana" pitchFamily="34" charset="0"/>
            </a:endParaRPr>
          </a:p>
          <a:p>
            <a:pPr marL="342900" indent="-342900"/>
            <a:endParaRPr lang="en-US" sz="1100" dirty="0" smtClean="0">
              <a:latin typeface="Verdana" pitchFamily="34" charset="0"/>
            </a:endParaRPr>
          </a:p>
          <a:p>
            <a:pPr marL="228600" indent="-228600">
              <a:buAutoNum type="alphaUcPeriod"/>
              <a:tabLst>
                <a:tab pos="1033463" algn="l"/>
                <a:tab pos="1882775" algn="l"/>
                <a:tab pos="2797175" algn="l"/>
              </a:tabLst>
            </a:pPr>
            <a:r>
              <a:rPr lang="en-US" sz="1050" dirty="0" smtClean="0">
                <a:latin typeface="Verdana" pitchFamily="34" charset="0"/>
              </a:rPr>
              <a:t>3 x 5=15	5 x 3=15  	15 ÷ 3=5    	15 ÷ 5=3</a:t>
            </a:r>
          </a:p>
          <a:p>
            <a:pPr marL="228600" indent="-228600">
              <a:buAutoNum type="alphaUcPeriod"/>
              <a:tabLst>
                <a:tab pos="1033463" algn="l"/>
                <a:tab pos="1882775" algn="l"/>
                <a:tab pos="2797175" algn="l"/>
              </a:tabLst>
            </a:pPr>
            <a:endParaRPr lang="en-US" sz="1050" dirty="0" smtClean="0">
              <a:latin typeface="Verdana" pitchFamily="34" charset="0"/>
            </a:endParaRPr>
          </a:p>
          <a:p>
            <a:pPr marL="228600" indent="-228600">
              <a:buAutoNum type="alphaUcPeriod"/>
            </a:pPr>
            <a:endParaRPr lang="en-US" sz="1050" dirty="0" smtClean="0">
              <a:latin typeface="Verdana" pitchFamily="34" charset="0"/>
            </a:endParaRPr>
          </a:p>
          <a:p>
            <a:pPr marL="228600" indent="-228600">
              <a:buAutoNum type="alphaUcPeriod"/>
              <a:tabLst>
                <a:tab pos="1033463" algn="l"/>
                <a:tab pos="1882775" algn="l"/>
                <a:tab pos="2797175" algn="l"/>
              </a:tabLst>
            </a:pPr>
            <a:r>
              <a:rPr lang="en-US" sz="1050" dirty="0" smtClean="0">
                <a:latin typeface="Verdana" pitchFamily="34" charset="0"/>
              </a:rPr>
              <a:t>5 x 3=15	3 x 5=15	15 ÷ 1=15 	1 ÷ 15=15</a:t>
            </a:r>
          </a:p>
          <a:p>
            <a:pPr marL="228600" indent="-228600">
              <a:buAutoNum type="alphaUcPeriod"/>
              <a:tabLst>
                <a:tab pos="1033463" algn="l"/>
                <a:tab pos="1882775" algn="l"/>
                <a:tab pos="2797175" algn="l"/>
              </a:tabLst>
            </a:pPr>
            <a:endParaRPr lang="en-US" sz="1050" dirty="0" smtClean="0">
              <a:latin typeface="Verdana" pitchFamily="34" charset="0"/>
            </a:endParaRPr>
          </a:p>
          <a:p>
            <a:pPr marL="228600" indent="-228600">
              <a:buAutoNum type="alphaUcPeriod"/>
            </a:pPr>
            <a:endParaRPr lang="en-US" sz="1050" dirty="0" smtClean="0">
              <a:latin typeface="Verdana" pitchFamily="34" charset="0"/>
            </a:endParaRPr>
          </a:p>
          <a:p>
            <a:pPr marL="228600" indent="-228600">
              <a:buAutoNum type="alphaUcPeriod"/>
              <a:tabLst>
                <a:tab pos="1033463" algn="l"/>
                <a:tab pos="1882775" algn="l"/>
                <a:tab pos="2797175" algn="l"/>
              </a:tabLst>
            </a:pPr>
            <a:r>
              <a:rPr lang="en-US" sz="1050" dirty="0" smtClean="0">
                <a:latin typeface="Verdana" pitchFamily="34" charset="0"/>
              </a:rPr>
              <a:t>15 ÷15=1	1 ÷ 15=15 	3 x 15=45	15 x 3=45</a:t>
            </a:r>
          </a:p>
          <a:p>
            <a:pPr marL="228600" indent="-228600">
              <a:buAutoNum type="alphaUcPeriod"/>
              <a:tabLst>
                <a:tab pos="1033463" algn="l"/>
                <a:tab pos="1882775" algn="l"/>
                <a:tab pos="2797175" algn="l"/>
              </a:tabLst>
            </a:pPr>
            <a:endParaRPr lang="en-US" sz="1050" dirty="0" smtClean="0">
              <a:latin typeface="Verdana" pitchFamily="34" charset="0"/>
            </a:endParaRPr>
          </a:p>
          <a:p>
            <a:pPr marL="228600" indent="-228600">
              <a:buAutoNum type="alphaUcPeriod"/>
            </a:pPr>
            <a:endParaRPr lang="en-US" sz="1050" dirty="0" smtClean="0">
              <a:latin typeface="Verdana" pitchFamily="34" charset="0"/>
            </a:endParaRPr>
          </a:p>
          <a:p>
            <a:pPr marL="228600" indent="-228600">
              <a:buAutoNum type="alphaUcPeriod"/>
              <a:tabLst>
                <a:tab pos="1033463" algn="l"/>
                <a:tab pos="1882775" algn="l"/>
                <a:tab pos="2797175" algn="l"/>
              </a:tabLst>
            </a:pPr>
            <a:r>
              <a:rPr lang="en-US" sz="1050" dirty="0" smtClean="0">
                <a:latin typeface="Verdana" pitchFamily="34" charset="0"/>
              </a:rPr>
              <a:t>3 x 5 =15	3 x 15=45 	5 x 3=15   	3 ÷ 15=5</a:t>
            </a:r>
          </a:p>
          <a:p>
            <a:pPr marL="228600" indent="-228600">
              <a:buAutoNum type="alphaUcPeriod"/>
            </a:pPr>
            <a:endParaRPr lang="en-US" sz="1100" dirty="0">
              <a:latin typeface="Verdana" pitchFamily="34" charset="0"/>
            </a:endParaRPr>
          </a:p>
        </p:txBody>
      </p:sp>
      <p:sp>
        <p:nvSpPr>
          <p:cNvPr id="10" name="Rectangle 9"/>
          <p:cNvSpPr/>
          <p:nvPr/>
        </p:nvSpPr>
        <p:spPr>
          <a:xfrm>
            <a:off x="533400" y="381000"/>
            <a:ext cx="4114800" cy="3477875"/>
          </a:xfrm>
          <a:prstGeom prst="rect">
            <a:avLst/>
          </a:prstGeom>
        </p:spPr>
        <p:txBody>
          <a:bodyPr wrap="square">
            <a:spAutoFit/>
          </a:bodyPr>
          <a:lstStyle/>
          <a:p>
            <a:pPr marL="228600" indent="-228600">
              <a:buFont typeface="+mj-lt"/>
              <a:buAutoNum type="arabicPeriod" startAt="9"/>
            </a:pPr>
            <a:r>
              <a:rPr lang="en-US" sz="1100" dirty="0" smtClean="0">
                <a:latin typeface="Verdana" pitchFamily="34" charset="0"/>
              </a:rPr>
              <a:t>How many cookies are there?   5 x 3 = 15 </a:t>
            </a:r>
          </a:p>
          <a:p>
            <a:endParaRPr lang="en-US" sz="1100" dirty="0" smtClean="0">
              <a:latin typeface="Verdana" pitchFamily="34" charset="0"/>
            </a:endParaRPr>
          </a:p>
          <a:p>
            <a:pPr marL="225425"/>
            <a:r>
              <a:rPr lang="en-US" sz="1100" dirty="0" smtClean="0">
                <a:latin typeface="Verdana" pitchFamily="34" charset="0"/>
              </a:rPr>
              <a:t>If 15 are cookies in bundles of 5,  how many bundles are there?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225425"/>
            <a:r>
              <a:rPr lang="en-US" sz="1100" dirty="0" smtClean="0">
                <a:latin typeface="Verdana" pitchFamily="34" charset="0"/>
              </a:rPr>
              <a:t>15 ÷ 5 = ____ bundles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573088" indent="-228600">
              <a:buAutoNum type="alphaUcPeriod"/>
            </a:pPr>
            <a:r>
              <a:rPr lang="en-US" sz="1100" dirty="0" smtClean="0">
                <a:latin typeface="Verdana" pitchFamily="34" charset="0"/>
              </a:rPr>
              <a:t>5</a:t>
            </a: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4</a:t>
            </a: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3</a:t>
            </a:r>
          </a:p>
          <a:p>
            <a:pPr marL="573088" indent="-228600">
              <a:buAutoNum type="alphaUcPeriod"/>
            </a:pPr>
            <a:endParaRPr lang="en-US" sz="1100" dirty="0" smtClean="0">
              <a:latin typeface="Verdana" pitchFamily="34" charset="0"/>
            </a:endParaRPr>
          </a:p>
          <a:p>
            <a:pPr marL="573088" indent="-228600">
              <a:buAutoNum type="alphaUcPeriod"/>
            </a:pPr>
            <a:r>
              <a:rPr lang="en-US" sz="1100" dirty="0" smtClean="0">
                <a:latin typeface="Verdana" pitchFamily="34" charset="0"/>
              </a:rPr>
              <a:t>2</a:t>
            </a:r>
          </a:p>
          <a:p>
            <a:pPr marL="228600" indent="-228600">
              <a:buAutoNum type="alphaUcPeriod"/>
            </a:pPr>
            <a:endParaRPr lang="en-US" sz="1100" dirty="0">
              <a:latin typeface="Verdana" pitchFamily="34" charset="0"/>
            </a:endParaRPr>
          </a:p>
        </p:txBody>
      </p:sp>
      <p:grpSp>
        <p:nvGrpSpPr>
          <p:cNvPr id="11" name="Group 10"/>
          <p:cNvGrpSpPr/>
          <p:nvPr/>
        </p:nvGrpSpPr>
        <p:grpSpPr>
          <a:xfrm>
            <a:off x="2819400" y="1676400"/>
            <a:ext cx="1143000" cy="645317"/>
            <a:chOff x="609600" y="1295400"/>
            <a:chExt cx="1143000" cy="645317"/>
          </a:xfrm>
        </p:grpSpPr>
        <p:grpSp>
          <p:nvGrpSpPr>
            <p:cNvPr id="12" name="Group 15"/>
            <p:cNvGrpSpPr/>
            <p:nvPr/>
          </p:nvGrpSpPr>
          <p:grpSpPr>
            <a:xfrm>
              <a:off x="609600" y="1295400"/>
              <a:ext cx="228600" cy="645317"/>
              <a:chOff x="914400" y="1219200"/>
              <a:chExt cx="228600" cy="645317"/>
            </a:xfrm>
          </p:grpSpPr>
          <p:pic>
            <p:nvPicPr>
              <p:cNvPr id="34" name="Picture 1" descr="C:\Program Files\Microsoft Office\MEDIA\CAGCAT10\j0299763.wmf"/>
              <p:cNvPicPr>
                <a:picLocks noChangeAspect="1" noChangeArrowheads="1"/>
              </p:cNvPicPr>
              <p:nvPr/>
            </p:nvPicPr>
            <p:blipFill>
              <a:blip r:embed="rId3"/>
              <a:srcRect/>
              <a:stretch>
                <a:fillRect/>
              </a:stretch>
            </p:blipFill>
            <p:spPr bwMode="auto">
              <a:xfrm>
                <a:off x="914400" y="1219200"/>
                <a:ext cx="228600" cy="188117"/>
              </a:xfrm>
              <a:prstGeom prst="rect">
                <a:avLst/>
              </a:prstGeom>
              <a:noFill/>
            </p:spPr>
          </p:pic>
          <p:pic>
            <p:nvPicPr>
              <p:cNvPr id="36" name="Picture 1" descr="C:\Program Files\Microsoft Office\MEDIA\CAGCAT10\j0299763.wmf"/>
              <p:cNvPicPr>
                <a:picLocks noChangeAspect="1" noChangeArrowheads="1"/>
              </p:cNvPicPr>
              <p:nvPr/>
            </p:nvPicPr>
            <p:blipFill>
              <a:blip r:embed="rId3"/>
              <a:srcRect/>
              <a:stretch>
                <a:fillRect/>
              </a:stretch>
            </p:blipFill>
            <p:spPr bwMode="auto">
              <a:xfrm>
                <a:off x="914400" y="1447800"/>
                <a:ext cx="228600" cy="188117"/>
              </a:xfrm>
              <a:prstGeom prst="rect">
                <a:avLst/>
              </a:prstGeom>
              <a:noFill/>
            </p:spPr>
          </p:pic>
          <p:pic>
            <p:nvPicPr>
              <p:cNvPr id="37" name="Picture 1" descr="C:\Program Files\Microsoft Office\MEDIA\CAGCAT10\j0299763.wmf"/>
              <p:cNvPicPr>
                <a:picLocks noChangeAspect="1" noChangeArrowheads="1"/>
              </p:cNvPicPr>
              <p:nvPr/>
            </p:nvPicPr>
            <p:blipFill>
              <a:blip r:embed="rId3"/>
              <a:srcRect/>
              <a:stretch>
                <a:fillRect/>
              </a:stretch>
            </p:blipFill>
            <p:spPr bwMode="auto">
              <a:xfrm>
                <a:off x="914400" y="1676400"/>
                <a:ext cx="228600" cy="188117"/>
              </a:xfrm>
              <a:prstGeom prst="rect">
                <a:avLst/>
              </a:prstGeom>
              <a:noFill/>
            </p:spPr>
          </p:pic>
        </p:grpSp>
        <p:grpSp>
          <p:nvGrpSpPr>
            <p:cNvPr id="14" name="Group 16"/>
            <p:cNvGrpSpPr/>
            <p:nvPr/>
          </p:nvGrpSpPr>
          <p:grpSpPr>
            <a:xfrm>
              <a:off x="838200" y="1295400"/>
              <a:ext cx="228600" cy="645317"/>
              <a:chOff x="914400" y="1219200"/>
              <a:chExt cx="228600" cy="645317"/>
            </a:xfrm>
          </p:grpSpPr>
          <p:pic>
            <p:nvPicPr>
              <p:cNvPr id="31" name="Picture 1" descr="C:\Program Files\Microsoft Office\MEDIA\CAGCAT10\j0299763.wmf"/>
              <p:cNvPicPr>
                <a:picLocks noChangeAspect="1" noChangeArrowheads="1"/>
              </p:cNvPicPr>
              <p:nvPr/>
            </p:nvPicPr>
            <p:blipFill>
              <a:blip r:embed="rId3"/>
              <a:srcRect/>
              <a:stretch>
                <a:fillRect/>
              </a:stretch>
            </p:blipFill>
            <p:spPr bwMode="auto">
              <a:xfrm>
                <a:off x="914400" y="1219200"/>
                <a:ext cx="228600" cy="188117"/>
              </a:xfrm>
              <a:prstGeom prst="rect">
                <a:avLst/>
              </a:prstGeom>
              <a:noFill/>
            </p:spPr>
          </p:pic>
          <p:pic>
            <p:nvPicPr>
              <p:cNvPr id="32" name="Picture 1" descr="C:\Program Files\Microsoft Office\MEDIA\CAGCAT10\j0299763.wmf"/>
              <p:cNvPicPr>
                <a:picLocks noChangeAspect="1" noChangeArrowheads="1"/>
              </p:cNvPicPr>
              <p:nvPr/>
            </p:nvPicPr>
            <p:blipFill>
              <a:blip r:embed="rId3"/>
              <a:srcRect/>
              <a:stretch>
                <a:fillRect/>
              </a:stretch>
            </p:blipFill>
            <p:spPr bwMode="auto">
              <a:xfrm>
                <a:off x="914400" y="1447800"/>
                <a:ext cx="228600" cy="188117"/>
              </a:xfrm>
              <a:prstGeom prst="rect">
                <a:avLst/>
              </a:prstGeom>
              <a:noFill/>
            </p:spPr>
          </p:pic>
          <p:pic>
            <p:nvPicPr>
              <p:cNvPr id="33" name="Picture 1" descr="C:\Program Files\Microsoft Office\MEDIA\CAGCAT10\j0299763.wmf"/>
              <p:cNvPicPr>
                <a:picLocks noChangeAspect="1" noChangeArrowheads="1"/>
              </p:cNvPicPr>
              <p:nvPr/>
            </p:nvPicPr>
            <p:blipFill>
              <a:blip r:embed="rId3"/>
              <a:srcRect/>
              <a:stretch>
                <a:fillRect/>
              </a:stretch>
            </p:blipFill>
            <p:spPr bwMode="auto">
              <a:xfrm>
                <a:off x="914400" y="1676400"/>
                <a:ext cx="228600" cy="188117"/>
              </a:xfrm>
              <a:prstGeom prst="rect">
                <a:avLst/>
              </a:prstGeom>
              <a:noFill/>
            </p:spPr>
          </p:pic>
        </p:grpSp>
        <p:grpSp>
          <p:nvGrpSpPr>
            <p:cNvPr id="15" name="Group 20"/>
            <p:cNvGrpSpPr/>
            <p:nvPr/>
          </p:nvGrpSpPr>
          <p:grpSpPr>
            <a:xfrm>
              <a:off x="1066800" y="1295400"/>
              <a:ext cx="228600" cy="645317"/>
              <a:chOff x="914400" y="1219200"/>
              <a:chExt cx="228600" cy="645317"/>
            </a:xfrm>
          </p:grpSpPr>
          <p:pic>
            <p:nvPicPr>
              <p:cNvPr id="28" name="Picture 1" descr="C:\Program Files\Microsoft Office\MEDIA\CAGCAT10\j0299763.wmf"/>
              <p:cNvPicPr>
                <a:picLocks noChangeAspect="1" noChangeArrowheads="1"/>
              </p:cNvPicPr>
              <p:nvPr/>
            </p:nvPicPr>
            <p:blipFill>
              <a:blip r:embed="rId3"/>
              <a:srcRect/>
              <a:stretch>
                <a:fillRect/>
              </a:stretch>
            </p:blipFill>
            <p:spPr bwMode="auto">
              <a:xfrm>
                <a:off x="914400" y="1219200"/>
                <a:ext cx="228600" cy="188117"/>
              </a:xfrm>
              <a:prstGeom prst="rect">
                <a:avLst/>
              </a:prstGeom>
              <a:noFill/>
            </p:spPr>
          </p:pic>
          <p:pic>
            <p:nvPicPr>
              <p:cNvPr id="29" name="Picture 1" descr="C:\Program Files\Microsoft Office\MEDIA\CAGCAT10\j0299763.wmf"/>
              <p:cNvPicPr>
                <a:picLocks noChangeAspect="1" noChangeArrowheads="1"/>
              </p:cNvPicPr>
              <p:nvPr/>
            </p:nvPicPr>
            <p:blipFill>
              <a:blip r:embed="rId3"/>
              <a:srcRect/>
              <a:stretch>
                <a:fillRect/>
              </a:stretch>
            </p:blipFill>
            <p:spPr bwMode="auto">
              <a:xfrm>
                <a:off x="914400" y="1447800"/>
                <a:ext cx="228600" cy="188117"/>
              </a:xfrm>
              <a:prstGeom prst="rect">
                <a:avLst/>
              </a:prstGeom>
              <a:noFill/>
            </p:spPr>
          </p:pic>
          <p:pic>
            <p:nvPicPr>
              <p:cNvPr id="30" name="Picture 1" descr="C:\Program Files\Microsoft Office\MEDIA\CAGCAT10\j0299763.wmf"/>
              <p:cNvPicPr>
                <a:picLocks noChangeAspect="1" noChangeArrowheads="1"/>
              </p:cNvPicPr>
              <p:nvPr/>
            </p:nvPicPr>
            <p:blipFill>
              <a:blip r:embed="rId3"/>
              <a:srcRect/>
              <a:stretch>
                <a:fillRect/>
              </a:stretch>
            </p:blipFill>
            <p:spPr bwMode="auto">
              <a:xfrm>
                <a:off x="914400" y="1676400"/>
                <a:ext cx="228600" cy="188117"/>
              </a:xfrm>
              <a:prstGeom prst="rect">
                <a:avLst/>
              </a:prstGeom>
              <a:noFill/>
            </p:spPr>
          </p:pic>
        </p:grpSp>
        <p:grpSp>
          <p:nvGrpSpPr>
            <p:cNvPr id="16" name="Group 24"/>
            <p:cNvGrpSpPr/>
            <p:nvPr/>
          </p:nvGrpSpPr>
          <p:grpSpPr>
            <a:xfrm>
              <a:off x="1295400" y="1295400"/>
              <a:ext cx="228600" cy="645317"/>
              <a:chOff x="914400" y="1219200"/>
              <a:chExt cx="228600" cy="645317"/>
            </a:xfrm>
          </p:grpSpPr>
          <p:pic>
            <p:nvPicPr>
              <p:cNvPr id="23" name="Picture 1" descr="C:\Program Files\Microsoft Office\MEDIA\CAGCAT10\j0299763.wmf"/>
              <p:cNvPicPr>
                <a:picLocks noChangeAspect="1" noChangeArrowheads="1"/>
              </p:cNvPicPr>
              <p:nvPr/>
            </p:nvPicPr>
            <p:blipFill>
              <a:blip r:embed="rId3"/>
              <a:srcRect/>
              <a:stretch>
                <a:fillRect/>
              </a:stretch>
            </p:blipFill>
            <p:spPr bwMode="auto">
              <a:xfrm>
                <a:off x="914400" y="1219200"/>
                <a:ext cx="228600" cy="188117"/>
              </a:xfrm>
              <a:prstGeom prst="rect">
                <a:avLst/>
              </a:prstGeom>
              <a:noFill/>
            </p:spPr>
          </p:pic>
          <p:pic>
            <p:nvPicPr>
              <p:cNvPr id="24" name="Picture 1" descr="C:\Program Files\Microsoft Office\MEDIA\CAGCAT10\j0299763.wmf"/>
              <p:cNvPicPr>
                <a:picLocks noChangeAspect="1" noChangeArrowheads="1"/>
              </p:cNvPicPr>
              <p:nvPr/>
            </p:nvPicPr>
            <p:blipFill>
              <a:blip r:embed="rId3"/>
              <a:srcRect/>
              <a:stretch>
                <a:fillRect/>
              </a:stretch>
            </p:blipFill>
            <p:spPr bwMode="auto">
              <a:xfrm>
                <a:off x="914400" y="1447800"/>
                <a:ext cx="228600" cy="188117"/>
              </a:xfrm>
              <a:prstGeom prst="rect">
                <a:avLst/>
              </a:prstGeom>
              <a:noFill/>
            </p:spPr>
          </p:pic>
          <p:pic>
            <p:nvPicPr>
              <p:cNvPr id="25" name="Picture 1" descr="C:\Program Files\Microsoft Office\MEDIA\CAGCAT10\j0299763.wmf"/>
              <p:cNvPicPr>
                <a:picLocks noChangeAspect="1" noChangeArrowheads="1"/>
              </p:cNvPicPr>
              <p:nvPr/>
            </p:nvPicPr>
            <p:blipFill>
              <a:blip r:embed="rId3"/>
              <a:srcRect/>
              <a:stretch>
                <a:fillRect/>
              </a:stretch>
            </p:blipFill>
            <p:spPr bwMode="auto">
              <a:xfrm>
                <a:off x="914400" y="1676400"/>
                <a:ext cx="228600" cy="188117"/>
              </a:xfrm>
              <a:prstGeom prst="rect">
                <a:avLst/>
              </a:prstGeom>
              <a:noFill/>
            </p:spPr>
          </p:pic>
        </p:grpSp>
        <p:grpSp>
          <p:nvGrpSpPr>
            <p:cNvPr id="19" name="Group 28"/>
            <p:cNvGrpSpPr/>
            <p:nvPr/>
          </p:nvGrpSpPr>
          <p:grpSpPr>
            <a:xfrm>
              <a:off x="1524000" y="1295400"/>
              <a:ext cx="228600" cy="645317"/>
              <a:chOff x="914400" y="1219200"/>
              <a:chExt cx="228600" cy="645317"/>
            </a:xfrm>
          </p:grpSpPr>
          <p:pic>
            <p:nvPicPr>
              <p:cNvPr id="20" name="Picture 1" descr="C:\Program Files\Microsoft Office\MEDIA\CAGCAT10\j0299763.wmf"/>
              <p:cNvPicPr>
                <a:picLocks noChangeAspect="1" noChangeArrowheads="1"/>
              </p:cNvPicPr>
              <p:nvPr/>
            </p:nvPicPr>
            <p:blipFill>
              <a:blip r:embed="rId3"/>
              <a:srcRect/>
              <a:stretch>
                <a:fillRect/>
              </a:stretch>
            </p:blipFill>
            <p:spPr bwMode="auto">
              <a:xfrm>
                <a:off x="914400" y="1219200"/>
                <a:ext cx="228600" cy="188117"/>
              </a:xfrm>
              <a:prstGeom prst="rect">
                <a:avLst/>
              </a:prstGeom>
              <a:noFill/>
            </p:spPr>
          </p:pic>
          <p:pic>
            <p:nvPicPr>
              <p:cNvPr id="21" name="Picture 1" descr="C:\Program Files\Microsoft Office\MEDIA\CAGCAT10\j0299763.wmf"/>
              <p:cNvPicPr>
                <a:picLocks noChangeAspect="1" noChangeArrowheads="1"/>
              </p:cNvPicPr>
              <p:nvPr/>
            </p:nvPicPr>
            <p:blipFill>
              <a:blip r:embed="rId3"/>
              <a:srcRect/>
              <a:stretch>
                <a:fillRect/>
              </a:stretch>
            </p:blipFill>
            <p:spPr bwMode="auto">
              <a:xfrm>
                <a:off x="914400" y="1447800"/>
                <a:ext cx="228600" cy="188117"/>
              </a:xfrm>
              <a:prstGeom prst="rect">
                <a:avLst/>
              </a:prstGeom>
              <a:noFill/>
            </p:spPr>
          </p:pic>
          <p:pic>
            <p:nvPicPr>
              <p:cNvPr id="22" name="Picture 1" descr="C:\Program Files\Microsoft Office\MEDIA\CAGCAT10\j0299763.wmf"/>
              <p:cNvPicPr>
                <a:picLocks noChangeAspect="1" noChangeArrowheads="1"/>
              </p:cNvPicPr>
              <p:nvPr/>
            </p:nvPicPr>
            <p:blipFill>
              <a:blip r:embed="rId3"/>
              <a:srcRect/>
              <a:stretch>
                <a:fillRect/>
              </a:stretch>
            </p:blipFill>
            <p:spPr bwMode="auto">
              <a:xfrm>
                <a:off x="914400" y="1676400"/>
                <a:ext cx="228600" cy="188117"/>
              </a:xfrm>
              <a:prstGeom prst="rect">
                <a:avLst/>
              </a:prstGeom>
              <a:noFill/>
            </p:spPr>
          </p:pic>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191000"/>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114800"/>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ODE </a:t>
            </a:r>
          </a:p>
          <a:p>
            <a:r>
              <a:rPr lang="en-US" sz="700" dirty="0" smtClean="0">
                <a:latin typeface="Verdana" pitchFamily="34" charset="0"/>
              </a:rPr>
              <a:t>2000-2001 Standard 3.2.4</a:t>
            </a:r>
            <a:endParaRPr lang="en-US" sz="700" dirty="0">
              <a:latin typeface="Verdana" pitchFamily="34" charset="0"/>
            </a:endParaRPr>
          </a:p>
        </p:txBody>
      </p:sp>
      <p:sp>
        <p:nvSpPr>
          <p:cNvPr id="13" name="TextBox 12"/>
          <p:cNvSpPr txBox="1"/>
          <p:nvPr/>
        </p:nvSpPr>
        <p:spPr>
          <a:xfrm>
            <a:off x="5715000" y="7086600"/>
            <a:ext cx="1752600" cy="307777"/>
          </a:xfrm>
          <a:prstGeom prst="rect">
            <a:avLst/>
          </a:prstGeom>
          <a:noFill/>
        </p:spPr>
        <p:txBody>
          <a:bodyPr wrap="square" rtlCol="0">
            <a:spAutoFit/>
          </a:bodyPr>
          <a:lstStyle/>
          <a:p>
            <a:r>
              <a:rPr lang="en-US" sz="700" dirty="0" smtClean="0">
                <a:latin typeface="Verdana" pitchFamily="34" charset="0"/>
              </a:rPr>
              <a:t>Sample Practice Tests ODE </a:t>
            </a:r>
          </a:p>
          <a:p>
            <a:r>
              <a:rPr lang="en-US" sz="700" dirty="0" smtClean="0">
                <a:latin typeface="Verdana" pitchFamily="34" charset="0"/>
              </a:rPr>
              <a:t>2000-2001 Standard 3.2.4</a:t>
            </a:r>
            <a:endParaRPr lang="en-US" sz="700" dirty="0">
              <a:latin typeface="Verdana" pitchFamily="34" charset="0"/>
            </a:endParaRPr>
          </a:p>
        </p:txBody>
      </p:sp>
      <p:sp>
        <p:nvSpPr>
          <p:cNvPr id="11" name="Rectangle 10"/>
          <p:cNvSpPr/>
          <p:nvPr/>
        </p:nvSpPr>
        <p:spPr>
          <a:xfrm>
            <a:off x="533400" y="381000"/>
            <a:ext cx="4343400" cy="2462213"/>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Angie did one chore on Monday. On Tuesday she did 3 chores. On Wednesday she did 5 chores. Increasing chores at this rate, how many chores will she do on Friday?</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6</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7</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9</a:t>
            </a:r>
          </a:p>
          <a:p>
            <a:pPr marL="627063" indent="-228600">
              <a:buFont typeface="+mj-lt"/>
              <a:buAutoNum type="alphaUcPeriod"/>
            </a:pPr>
            <a:endParaRPr lang="en-US" sz="1100" dirty="0" smtClean="0">
              <a:latin typeface="Verdana" pitchFamily="34" charset="0"/>
            </a:endParaRPr>
          </a:p>
          <a:p>
            <a:pPr marL="627063" indent="-228600">
              <a:buFont typeface="+mj-lt"/>
              <a:buAutoNum type="alphaUcPeriod"/>
            </a:pPr>
            <a:r>
              <a:rPr lang="en-US" sz="1100" dirty="0" smtClean="0">
                <a:latin typeface="Verdana" pitchFamily="34" charset="0"/>
              </a:rPr>
              <a:t>10</a:t>
            </a:r>
          </a:p>
        </p:txBody>
      </p:sp>
      <p:sp>
        <p:nvSpPr>
          <p:cNvPr id="14" name="Rectangle 13"/>
          <p:cNvSpPr/>
          <p:nvPr/>
        </p:nvSpPr>
        <p:spPr>
          <a:xfrm>
            <a:off x="5638800" y="381000"/>
            <a:ext cx="3886200" cy="2800767"/>
          </a:xfrm>
          <a:prstGeom prst="rect">
            <a:avLst/>
          </a:prstGeom>
        </p:spPr>
        <p:txBody>
          <a:bodyPr wrap="square">
            <a:spAutoFit/>
          </a:bodyPr>
          <a:lstStyle/>
          <a:p>
            <a:pPr marL="228600" indent="-228600">
              <a:buFont typeface="+mj-lt"/>
              <a:buAutoNum type="arabicPeriod" startAt="8"/>
            </a:pPr>
            <a:r>
              <a:rPr lang="en-US" sz="1100" dirty="0" smtClean="0">
                <a:latin typeface="Verdana" pitchFamily="34" charset="0"/>
              </a:rPr>
              <a:t>On Monday, 253 people ate at The Burger Barn. On Tuesday, 277 people ate there. On Wednesday, 361 people ate there. </a:t>
            </a:r>
          </a:p>
          <a:p>
            <a:pPr marL="228600" indent="-228600">
              <a:buFont typeface="+mj-lt"/>
              <a:buAutoNum type="arabicPeriod" startAt="8"/>
            </a:pPr>
            <a:endParaRPr lang="en-US" sz="1100" b="1" u="sng" dirty="0" smtClean="0">
              <a:latin typeface="Verdana" pitchFamily="34" charset="0"/>
            </a:endParaRPr>
          </a:p>
          <a:p>
            <a:pPr marL="228600" indent="-3175"/>
            <a:r>
              <a:rPr lang="en-US" sz="1100" b="1" u="sng" dirty="0" smtClean="0">
                <a:latin typeface="Verdana" pitchFamily="34" charset="0"/>
              </a:rPr>
              <a:t>About how many </a:t>
            </a:r>
            <a:r>
              <a:rPr lang="en-US" sz="1100" dirty="0" smtClean="0">
                <a:latin typeface="Verdana" pitchFamily="34" charset="0"/>
              </a:rPr>
              <a:t>people ate at The Burger Barn all together on the three days?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2150" indent="-228600">
              <a:buFont typeface="+mj-lt"/>
              <a:buAutoNum type="alphaUcPeriod"/>
            </a:pPr>
            <a:r>
              <a:rPr lang="en-US" sz="1100" dirty="0" smtClean="0">
                <a:latin typeface="Verdana" pitchFamily="34" charset="0"/>
              </a:rPr>
              <a:t>500</a:t>
            </a:r>
          </a:p>
          <a:p>
            <a:pPr marL="692150" indent="-228600">
              <a:buFont typeface="+mj-lt"/>
              <a:buAutoNum type="alphaUcPeriod"/>
            </a:pPr>
            <a:endParaRPr lang="en-US" sz="1100" dirty="0" smtClean="0">
              <a:latin typeface="Verdana" pitchFamily="34" charset="0"/>
            </a:endParaRPr>
          </a:p>
          <a:p>
            <a:pPr marL="692150" indent="-228600">
              <a:buFont typeface="+mj-lt"/>
              <a:buAutoNum type="alphaUcPeriod"/>
            </a:pPr>
            <a:r>
              <a:rPr lang="en-US" sz="1100" dirty="0" smtClean="0">
                <a:latin typeface="Verdana" pitchFamily="34" charset="0"/>
              </a:rPr>
              <a:t>700</a:t>
            </a:r>
          </a:p>
          <a:p>
            <a:pPr marL="692150" indent="-228600">
              <a:buFont typeface="+mj-lt"/>
              <a:buAutoNum type="alphaUcPeriod"/>
            </a:pPr>
            <a:endParaRPr lang="en-US" sz="1100" dirty="0" smtClean="0">
              <a:latin typeface="Verdana" pitchFamily="34" charset="0"/>
            </a:endParaRPr>
          </a:p>
          <a:p>
            <a:pPr marL="692150" indent="-228600">
              <a:buFont typeface="+mj-lt"/>
              <a:buAutoNum type="alphaUcPeriod"/>
            </a:pPr>
            <a:r>
              <a:rPr lang="en-US" sz="1100" dirty="0" smtClean="0">
                <a:latin typeface="Verdana" pitchFamily="34" charset="0"/>
              </a:rPr>
              <a:t>900</a:t>
            </a:r>
          </a:p>
          <a:p>
            <a:pPr marL="692150" indent="-228600">
              <a:buFont typeface="+mj-lt"/>
              <a:buAutoNum type="alphaUcPeriod"/>
            </a:pPr>
            <a:endParaRPr lang="en-US" sz="1100" dirty="0" smtClean="0">
              <a:latin typeface="Verdana" pitchFamily="34" charset="0"/>
            </a:endParaRPr>
          </a:p>
          <a:p>
            <a:pPr marL="692150" indent="-228600">
              <a:buFont typeface="+mj-lt"/>
              <a:buAutoNum type="alphaUcPeriod"/>
            </a:pPr>
            <a:r>
              <a:rPr lang="en-US" sz="1100" dirty="0" smtClean="0">
                <a:latin typeface="Verdana" pitchFamily="34" charset="0"/>
              </a:rPr>
              <a:t>1,100</a:t>
            </a:r>
            <a:endParaRPr lang="en-US" sz="11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44456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762000" y="45980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1" name="TextBox 30"/>
          <p:cNvSpPr txBox="1"/>
          <p:nvPr/>
        </p:nvSpPr>
        <p:spPr>
          <a:xfrm>
            <a:off x="5867400" y="7086600"/>
            <a:ext cx="1752600" cy="307777"/>
          </a:xfrm>
          <a:prstGeom prst="rect">
            <a:avLst/>
          </a:prstGeom>
          <a:noFill/>
        </p:spPr>
        <p:txBody>
          <a:bodyPr wrap="square" rtlCol="0">
            <a:spAutoFit/>
          </a:bodyPr>
          <a:lstStyle/>
          <a:p>
            <a:r>
              <a:rPr lang="en-US" sz="700" dirty="0" smtClean="0">
                <a:latin typeface="Verdana" pitchFamily="34" charset="0"/>
              </a:rPr>
              <a:t>Sample Practice Test based on </a:t>
            </a:r>
          </a:p>
          <a:p>
            <a:r>
              <a:rPr lang="en-US" sz="700" dirty="0" smtClean="0">
                <a:latin typeface="Verdana" pitchFamily="34" charset="0"/>
              </a:rPr>
              <a:t>ODE Standard 3.2.4</a:t>
            </a:r>
            <a:endParaRPr lang="en-US" sz="700" dirty="0">
              <a:latin typeface="Verdana" pitchFamily="34" charset="0"/>
            </a:endParaRPr>
          </a:p>
        </p:txBody>
      </p:sp>
      <p:sp>
        <p:nvSpPr>
          <p:cNvPr id="15" name="TextBox 14"/>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3.2.4</a:t>
            </a:r>
            <a:endParaRPr lang="en-US" sz="700" dirty="0">
              <a:latin typeface="Verdana" pitchFamily="34" charset="0"/>
            </a:endParaRPr>
          </a:p>
        </p:txBody>
      </p:sp>
      <p:sp>
        <p:nvSpPr>
          <p:cNvPr id="16" name="Rectangle 15"/>
          <p:cNvSpPr/>
          <p:nvPr/>
        </p:nvSpPr>
        <p:spPr>
          <a:xfrm>
            <a:off x="5791200" y="457200"/>
            <a:ext cx="3429000" cy="2462213"/>
          </a:xfrm>
          <a:prstGeom prst="rect">
            <a:avLst/>
          </a:prstGeom>
        </p:spPr>
        <p:txBody>
          <a:bodyPr wrap="square">
            <a:spAutoFit/>
          </a:bodyPr>
          <a:lstStyle/>
          <a:p>
            <a:pPr marL="228600" indent="-228600">
              <a:buFont typeface="+mj-lt"/>
              <a:buAutoNum type="arabicPeriod" startAt="4"/>
            </a:pPr>
            <a:r>
              <a:rPr lang="en-US" sz="1100" dirty="0" smtClean="0">
                <a:latin typeface="Verdana" pitchFamily="34" charset="0"/>
              </a:rPr>
              <a:t>Since 13 + 13 = 26, 13 goes to 26 two times.</a:t>
            </a:r>
          </a:p>
          <a:p>
            <a:pPr marL="398463"/>
            <a:r>
              <a:rPr lang="en-US" sz="1100" dirty="0" smtClean="0">
                <a:latin typeface="Verdana" pitchFamily="34" charset="0"/>
              </a:rPr>
              <a:t/>
            </a:r>
            <a:br>
              <a:rPr lang="en-US" sz="1100" dirty="0" smtClean="0">
                <a:latin typeface="Verdana" pitchFamily="34" charset="0"/>
              </a:rPr>
            </a:br>
            <a:r>
              <a:rPr lang="en-US" sz="1100" dirty="0" smtClean="0">
                <a:latin typeface="Verdana" pitchFamily="34" charset="0"/>
              </a:rPr>
              <a:t>Therefore,       26 ÷ 13 = ____</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92150" indent="-228600">
              <a:buAutoNum type="alphaUcPeriod"/>
            </a:pPr>
            <a:r>
              <a:rPr lang="en-US" sz="1100" dirty="0" smtClean="0">
                <a:latin typeface="Verdana" pitchFamily="34" charset="0"/>
              </a:rPr>
              <a:t>3</a:t>
            </a: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6</a:t>
            </a: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2</a:t>
            </a:r>
          </a:p>
          <a:p>
            <a:pPr marL="692150" indent="-228600">
              <a:buAutoNum type="alphaUcPeriod"/>
            </a:pPr>
            <a:endParaRPr lang="en-US" sz="1100" dirty="0" smtClean="0">
              <a:latin typeface="Verdana" pitchFamily="34" charset="0"/>
            </a:endParaRPr>
          </a:p>
          <a:p>
            <a:pPr marL="692150" indent="-228600">
              <a:buAutoNum type="alphaUcPeriod"/>
            </a:pPr>
            <a:r>
              <a:rPr lang="en-US" sz="1100" dirty="0" smtClean="0">
                <a:latin typeface="Verdana" pitchFamily="34" charset="0"/>
              </a:rPr>
              <a:t>12</a:t>
            </a:r>
            <a:endParaRPr lang="en-US" sz="1100" dirty="0">
              <a:latin typeface="Verdana" pitchFamily="34" charset="0"/>
            </a:endParaRPr>
          </a:p>
        </p:txBody>
      </p:sp>
      <p:sp>
        <p:nvSpPr>
          <p:cNvPr id="11" name="Rectangle 10"/>
          <p:cNvSpPr/>
          <p:nvPr/>
        </p:nvSpPr>
        <p:spPr>
          <a:xfrm>
            <a:off x="609600" y="381000"/>
            <a:ext cx="4267200" cy="3477875"/>
          </a:xfrm>
          <a:prstGeom prst="rect">
            <a:avLst/>
          </a:prstGeom>
        </p:spPr>
        <p:txBody>
          <a:bodyPr wrap="square">
            <a:spAutoFit/>
          </a:bodyPr>
          <a:lstStyle/>
          <a:p>
            <a:pPr marL="228600" indent="-228600">
              <a:buFont typeface="+mj-lt"/>
              <a:buAutoNum type="arabicPeriod" startAt="7"/>
            </a:pPr>
            <a:r>
              <a:rPr lang="en-US" sz="1100" dirty="0" smtClean="0">
                <a:latin typeface="Verdana" pitchFamily="34" charset="0"/>
              </a:rPr>
              <a:t>Jared is reading a book in 6 days. This chart shows his progress.  </a:t>
            </a:r>
          </a:p>
          <a:p>
            <a:pPr marL="228600" indent="-228600">
              <a:buFont typeface="+mj-lt"/>
              <a:buAutoNum type="arabicPeriod" startAt="7"/>
            </a:pPr>
            <a:endParaRPr lang="en-US" sz="1100" dirty="0" smtClean="0">
              <a:latin typeface="Verdana" pitchFamily="34" charset="0"/>
            </a:endParaRPr>
          </a:p>
          <a:p>
            <a:pPr marL="228600" indent="-3175"/>
            <a:r>
              <a:rPr lang="en-US" sz="1100" dirty="0" smtClean="0">
                <a:latin typeface="Verdana" pitchFamily="34" charset="0"/>
              </a:rPr>
              <a:t>What expression best represents the total number of pages read?</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795338" indent="-333375">
              <a:buFont typeface="+mj-lt"/>
              <a:buAutoNum type="alphaUcPeriod"/>
            </a:pPr>
            <a:r>
              <a:rPr lang="en-US" sz="1100" dirty="0" smtClean="0">
                <a:latin typeface="Verdana" pitchFamily="34" charset="0"/>
              </a:rPr>
              <a:t>8 + 10 + 10 + 10</a:t>
            </a:r>
          </a:p>
          <a:p>
            <a:pPr marL="795338" indent="-333375">
              <a:buFont typeface="+mj-lt"/>
              <a:buAutoNum type="alphaUcPeriod"/>
            </a:pPr>
            <a:endParaRPr lang="en-US" sz="1100" dirty="0" smtClean="0">
              <a:latin typeface="Verdana" pitchFamily="34" charset="0"/>
            </a:endParaRPr>
          </a:p>
          <a:p>
            <a:pPr marL="795338" indent="-333375">
              <a:buFont typeface="+mj-lt"/>
              <a:buAutoNum type="alphaUcPeriod"/>
            </a:pPr>
            <a:r>
              <a:rPr lang="en-US" sz="1100" dirty="0" smtClean="0">
                <a:latin typeface="Verdana" pitchFamily="34" charset="0"/>
              </a:rPr>
              <a:t>5 x 10 + 8</a:t>
            </a:r>
          </a:p>
          <a:p>
            <a:pPr marL="795338" indent="-333375">
              <a:buFont typeface="+mj-lt"/>
              <a:buAutoNum type="alphaUcPeriod"/>
            </a:pPr>
            <a:endParaRPr lang="en-US" sz="1100" dirty="0" smtClean="0">
              <a:latin typeface="Verdana" pitchFamily="34" charset="0"/>
            </a:endParaRPr>
          </a:p>
          <a:p>
            <a:pPr marL="795338" indent="-333375">
              <a:buFont typeface="+mj-lt"/>
              <a:buAutoNum type="alphaUcPeriod"/>
            </a:pPr>
            <a:r>
              <a:rPr lang="en-US" sz="1100" dirty="0" smtClean="0">
                <a:latin typeface="Verdana" pitchFamily="34" charset="0"/>
              </a:rPr>
              <a:t>6 x 10</a:t>
            </a:r>
          </a:p>
          <a:p>
            <a:pPr marL="795338" indent="-333375">
              <a:buFont typeface="+mj-lt"/>
              <a:buAutoNum type="alphaUcPeriod"/>
            </a:pPr>
            <a:endParaRPr lang="en-US" sz="1100" dirty="0" smtClean="0">
              <a:latin typeface="Verdana" pitchFamily="34" charset="0"/>
            </a:endParaRPr>
          </a:p>
          <a:p>
            <a:pPr marL="795338" indent="-333375">
              <a:buFont typeface="+mj-lt"/>
              <a:buAutoNum type="alphaUcPeriod"/>
            </a:pPr>
            <a:r>
              <a:rPr lang="en-US" sz="1100" dirty="0" smtClean="0">
                <a:latin typeface="Verdana" pitchFamily="34" charset="0"/>
              </a:rPr>
              <a:t>58 ÷ 10</a:t>
            </a:r>
            <a:endParaRPr lang="en-US" sz="1100" dirty="0">
              <a:latin typeface="Verdana" pitchFamily="34" charset="0"/>
            </a:endParaRPr>
          </a:p>
        </p:txBody>
      </p:sp>
      <p:graphicFrame>
        <p:nvGraphicFramePr>
          <p:cNvPr id="13" name="Table 12"/>
          <p:cNvGraphicFramePr>
            <a:graphicFrameLocks noGrp="1"/>
          </p:cNvGraphicFramePr>
          <p:nvPr/>
        </p:nvGraphicFramePr>
        <p:xfrm>
          <a:off x="762000" y="1600200"/>
          <a:ext cx="3581400" cy="680720"/>
        </p:xfrm>
        <a:graphic>
          <a:graphicData uri="http://schemas.openxmlformats.org/drawingml/2006/table">
            <a:tbl>
              <a:tblPr firstRow="1" bandRow="1">
                <a:tableStyleId>{5C22544A-7EE6-4342-B048-85BDC9FD1C3A}</a:tableStyleId>
              </a:tblPr>
              <a:tblGrid>
                <a:gridCol w="813955"/>
                <a:gridCol w="406977"/>
                <a:gridCol w="406977"/>
                <a:gridCol w="387985"/>
                <a:gridCol w="270106"/>
                <a:gridCol w="381000"/>
                <a:gridCol w="381000"/>
                <a:gridCol w="533400"/>
              </a:tblGrid>
              <a:tr h="314960">
                <a:tc>
                  <a:txBody>
                    <a:bodyPr/>
                    <a:lstStyle/>
                    <a:p>
                      <a:r>
                        <a:rPr lang="en-US" sz="1000" dirty="0" smtClean="0">
                          <a:latin typeface="Verdana" pitchFamily="34" charset="0"/>
                        </a:rPr>
                        <a:t>DAYS</a:t>
                      </a:r>
                      <a:endParaRPr lang="en-US" sz="1000" dirty="0">
                        <a:latin typeface="Verdana" pitchFamily="34" charset="0"/>
                      </a:endParaRPr>
                    </a:p>
                  </a:txBody>
                  <a:tcPr/>
                </a:tc>
                <a:tc>
                  <a:txBody>
                    <a:bodyPr/>
                    <a:lstStyle/>
                    <a:p>
                      <a:r>
                        <a:rPr lang="en-US" sz="1000" dirty="0" smtClean="0">
                          <a:latin typeface="Verdana" pitchFamily="34" charset="0"/>
                        </a:rPr>
                        <a:t>1</a:t>
                      </a:r>
                      <a:endParaRPr lang="en-US" sz="1000" dirty="0">
                        <a:latin typeface="Verdana" pitchFamily="34" charset="0"/>
                      </a:endParaRPr>
                    </a:p>
                  </a:txBody>
                  <a:tcPr/>
                </a:tc>
                <a:tc>
                  <a:txBody>
                    <a:bodyPr/>
                    <a:lstStyle/>
                    <a:p>
                      <a:r>
                        <a:rPr lang="en-US" sz="1000" dirty="0" smtClean="0">
                          <a:latin typeface="Verdana" pitchFamily="34" charset="0"/>
                        </a:rPr>
                        <a:t>2</a:t>
                      </a:r>
                      <a:endParaRPr lang="en-US" sz="1000" dirty="0">
                        <a:latin typeface="Verdana" pitchFamily="34" charset="0"/>
                      </a:endParaRPr>
                    </a:p>
                  </a:txBody>
                  <a:tcPr/>
                </a:tc>
                <a:tc>
                  <a:txBody>
                    <a:bodyPr/>
                    <a:lstStyle/>
                    <a:p>
                      <a:r>
                        <a:rPr lang="en-US" sz="1000" dirty="0" smtClean="0">
                          <a:latin typeface="Verdana" pitchFamily="34" charset="0"/>
                        </a:rPr>
                        <a:t>3</a:t>
                      </a:r>
                      <a:endParaRPr lang="en-US" sz="1000" dirty="0">
                        <a:latin typeface="Verdana" pitchFamily="34" charset="0"/>
                      </a:endParaRPr>
                    </a:p>
                  </a:txBody>
                  <a:tcPr/>
                </a:tc>
                <a:tc>
                  <a:txBody>
                    <a:bodyPr/>
                    <a:lstStyle/>
                    <a:p>
                      <a:r>
                        <a:rPr lang="en-US" sz="1000" dirty="0" smtClean="0">
                          <a:latin typeface="Verdana" pitchFamily="34" charset="0"/>
                        </a:rPr>
                        <a:t>4</a:t>
                      </a:r>
                      <a:endParaRPr lang="en-US" sz="1000" dirty="0">
                        <a:latin typeface="Verdana" pitchFamily="34" charset="0"/>
                      </a:endParaRPr>
                    </a:p>
                  </a:txBody>
                  <a:tcPr/>
                </a:tc>
                <a:tc>
                  <a:txBody>
                    <a:bodyPr/>
                    <a:lstStyle/>
                    <a:p>
                      <a:r>
                        <a:rPr lang="en-US" sz="1000" dirty="0" smtClean="0">
                          <a:latin typeface="Verdana" pitchFamily="34" charset="0"/>
                        </a:rPr>
                        <a:t>5</a:t>
                      </a:r>
                      <a:endParaRPr lang="en-US" sz="1000" dirty="0">
                        <a:latin typeface="Verdana" pitchFamily="34" charset="0"/>
                      </a:endParaRPr>
                    </a:p>
                  </a:txBody>
                  <a:tcPr/>
                </a:tc>
                <a:tc>
                  <a:txBody>
                    <a:bodyPr/>
                    <a:lstStyle/>
                    <a:p>
                      <a:r>
                        <a:rPr lang="en-US" sz="1000" dirty="0" smtClean="0">
                          <a:latin typeface="Verdana" pitchFamily="34" charset="0"/>
                        </a:rPr>
                        <a:t>6</a:t>
                      </a:r>
                      <a:endParaRPr lang="en-US" sz="1000" dirty="0">
                        <a:latin typeface="Verdana" pitchFamily="34" charset="0"/>
                      </a:endParaRPr>
                    </a:p>
                  </a:txBody>
                  <a:tcPr/>
                </a:tc>
                <a:tc>
                  <a:txBody>
                    <a:bodyPr/>
                    <a:lstStyle/>
                    <a:p>
                      <a:r>
                        <a:rPr lang="en-US" sz="900" dirty="0" smtClean="0">
                          <a:latin typeface="Verdana" pitchFamily="34" charset="0"/>
                        </a:rPr>
                        <a:t>Total</a:t>
                      </a:r>
                      <a:endParaRPr lang="en-US" sz="900" dirty="0">
                        <a:latin typeface="Verdana" pitchFamily="34" charset="0"/>
                      </a:endParaRPr>
                    </a:p>
                  </a:txBody>
                  <a:tcPr/>
                </a:tc>
              </a:tr>
              <a:tr h="314960">
                <a:tc>
                  <a:txBody>
                    <a:bodyPr/>
                    <a:lstStyle/>
                    <a:p>
                      <a:r>
                        <a:rPr lang="en-US" sz="900" dirty="0" smtClean="0">
                          <a:latin typeface="Verdana" pitchFamily="34" charset="0"/>
                        </a:rPr>
                        <a:t>Pages</a:t>
                      </a:r>
                    </a:p>
                    <a:p>
                      <a:r>
                        <a:rPr lang="en-US" sz="900" dirty="0" smtClean="0">
                          <a:latin typeface="Verdana" pitchFamily="34" charset="0"/>
                        </a:rPr>
                        <a:t>Read</a:t>
                      </a:r>
                      <a:endParaRPr lang="en-US" sz="900" dirty="0">
                        <a:latin typeface="Verdana" pitchFamily="34" charset="0"/>
                      </a:endParaRPr>
                    </a:p>
                  </a:txBody>
                  <a:tcPr/>
                </a:tc>
                <a:tc>
                  <a:txBody>
                    <a:bodyPr/>
                    <a:lstStyle/>
                    <a:p>
                      <a:r>
                        <a:rPr lang="en-US" sz="800" dirty="0" smtClean="0">
                          <a:latin typeface="Verdana" pitchFamily="34" charset="0"/>
                        </a:rPr>
                        <a:t>10</a:t>
                      </a:r>
                      <a:endParaRPr lang="en-US" sz="800" dirty="0">
                        <a:latin typeface="Verdana" pitchFamily="34" charset="0"/>
                      </a:endParaRPr>
                    </a:p>
                  </a:txBody>
                  <a:tcPr/>
                </a:tc>
                <a:tc>
                  <a:txBody>
                    <a:bodyPr/>
                    <a:lstStyle/>
                    <a:p>
                      <a:r>
                        <a:rPr lang="en-US" sz="800" dirty="0" smtClean="0">
                          <a:latin typeface="Verdana" pitchFamily="34" charset="0"/>
                        </a:rPr>
                        <a:t>10</a:t>
                      </a:r>
                      <a:endParaRPr lang="en-US" sz="800" dirty="0">
                        <a:latin typeface="Verdana" pitchFamily="34" charset="0"/>
                      </a:endParaRPr>
                    </a:p>
                  </a:txBody>
                  <a:tcPr/>
                </a:tc>
                <a:tc>
                  <a:txBody>
                    <a:bodyPr/>
                    <a:lstStyle/>
                    <a:p>
                      <a:r>
                        <a:rPr lang="en-US" sz="800" dirty="0" smtClean="0">
                          <a:latin typeface="Verdana" pitchFamily="34" charset="0"/>
                        </a:rPr>
                        <a:t>10</a:t>
                      </a:r>
                      <a:endParaRPr lang="en-US" sz="800" dirty="0">
                        <a:latin typeface="Verdana" pitchFamily="34" charset="0"/>
                      </a:endParaRPr>
                    </a:p>
                  </a:txBody>
                  <a:tcPr/>
                </a:tc>
                <a:tc>
                  <a:txBody>
                    <a:bodyPr/>
                    <a:lstStyle/>
                    <a:p>
                      <a:r>
                        <a:rPr lang="en-US" sz="800" dirty="0" smtClean="0">
                          <a:latin typeface="Verdana" pitchFamily="34" charset="0"/>
                        </a:rPr>
                        <a:t>8</a:t>
                      </a:r>
                      <a:endParaRPr lang="en-US" sz="800" dirty="0">
                        <a:latin typeface="Verdana" pitchFamily="34" charset="0"/>
                      </a:endParaRPr>
                    </a:p>
                  </a:txBody>
                  <a:tcPr/>
                </a:tc>
                <a:tc>
                  <a:txBody>
                    <a:bodyPr/>
                    <a:lstStyle/>
                    <a:p>
                      <a:r>
                        <a:rPr lang="en-US" sz="800" dirty="0" smtClean="0">
                          <a:latin typeface="Verdana" pitchFamily="34" charset="0"/>
                        </a:rPr>
                        <a:t>10</a:t>
                      </a:r>
                      <a:endParaRPr lang="en-US" sz="800" dirty="0">
                        <a:latin typeface="Verdana" pitchFamily="34" charset="0"/>
                      </a:endParaRPr>
                    </a:p>
                  </a:txBody>
                  <a:tcPr/>
                </a:tc>
                <a:tc>
                  <a:txBody>
                    <a:bodyPr/>
                    <a:lstStyle/>
                    <a:p>
                      <a:r>
                        <a:rPr lang="en-US" sz="800" dirty="0" smtClean="0">
                          <a:latin typeface="Verdana" pitchFamily="34" charset="0"/>
                        </a:rPr>
                        <a:t>10</a:t>
                      </a:r>
                      <a:endParaRPr lang="en-US" sz="800" dirty="0">
                        <a:latin typeface="Verdana" pitchFamily="34" charset="0"/>
                      </a:endParaRPr>
                    </a:p>
                  </a:txBody>
                  <a:tcPr/>
                </a:tc>
                <a:tc>
                  <a:txBody>
                    <a:bodyPr/>
                    <a:lstStyle/>
                    <a:p>
                      <a:r>
                        <a:rPr lang="en-US" sz="800" dirty="0" smtClean="0">
                          <a:latin typeface="Verdana" pitchFamily="34" charset="0"/>
                        </a:rPr>
                        <a:t>58</a:t>
                      </a:r>
                      <a:endParaRPr lang="en-US" sz="800" dirty="0">
                        <a:latin typeface="Verdana" pitchFamily="34"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48768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8889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52" name="TextBox 51"/>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3.2.4</a:t>
            </a:r>
            <a:endParaRPr lang="en-US" sz="700" dirty="0">
              <a:latin typeface="Verdana" pitchFamily="34" charset="0"/>
            </a:endParaRPr>
          </a:p>
        </p:txBody>
      </p:sp>
      <p:sp>
        <p:nvSpPr>
          <p:cNvPr id="3073" name="Rectangle 1"/>
          <p:cNvSpPr>
            <a:spLocks noChangeArrowheads="1"/>
          </p:cNvSpPr>
          <p:nvPr/>
        </p:nvSpPr>
        <p:spPr bwMode="auto">
          <a:xfrm>
            <a:off x="457200" y="304800"/>
            <a:ext cx="44196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defTabSz="914400" rtl="0" eaLnBrk="1" fontAlgn="base" latinLnBrk="0" hangingPunct="1">
              <a:lnSpc>
                <a:spcPct val="100000"/>
              </a:lnSpc>
              <a:spcBef>
                <a:spcPct val="0"/>
              </a:spcBef>
              <a:spcAft>
                <a:spcPct val="0"/>
              </a:spcAft>
              <a:buClrTx/>
              <a:buSzTx/>
              <a:buFont typeface="+mj-lt"/>
              <a:buAutoNum type="arabicPeriod" startAt="5"/>
              <a:tabLst/>
            </a:pPr>
            <a:r>
              <a:rPr kumimoji="0" lang="en-US" sz="1100" i="1" u="sng" strike="noStrike" cap="none" normalizeH="0" baseline="0" dirty="0" smtClean="0">
                <a:ln>
                  <a:noFill/>
                </a:ln>
                <a:solidFill>
                  <a:schemeClr val="tx1"/>
                </a:solidFill>
                <a:effectLst/>
                <a:latin typeface="Verdana" pitchFamily="34" charset="0"/>
              </a:rPr>
              <a:t>Multiplication</a:t>
            </a:r>
            <a:r>
              <a:rPr kumimoji="0" lang="en-US" sz="1100" i="0" u="none" strike="noStrike" cap="none" normalizeH="0" baseline="0" dirty="0" smtClean="0">
                <a:ln>
                  <a:noFill/>
                </a:ln>
                <a:solidFill>
                  <a:schemeClr val="tx1"/>
                </a:solidFill>
                <a:effectLst/>
                <a:latin typeface="Verdana" pitchFamily="34" charset="0"/>
              </a:rPr>
              <a:t> </a:t>
            </a:r>
            <a:r>
              <a:rPr kumimoji="0" lang="en-US" sz="1100" b="0" i="0" u="none" strike="noStrike" cap="none" normalizeH="0" baseline="0" dirty="0" smtClean="0">
                <a:ln>
                  <a:noFill/>
                </a:ln>
                <a:solidFill>
                  <a:schemeClr val="tx1"/>
                </a:solidFill>
                <a:effectLst/>
                <a:latin typeface="Verdana" pitchFamily="34" charset="0"/>
              </a:rPr>
              <a:t>is repeated addition, and it is like jumps on</a:t>
            </a:r>
            <a:r>
              <a:rPr kumimoji="0" lang="en-US" sz="1100" b="0" i="0" u="none" strike="noStrike" cap="none" normalizeH="0" dirty="0" smtClean="0">
                <a:ln>
                  <a:noFill/>
                </a:ln>
                <a:solidFill>
                  <a:schemeClr val="tx1"/>
                </a:solidFill>
                <a:effectLst/>
                <a:latin typeface="Verdana" pitchFamily="34" charset="0"/>
              </a:rPr>
              <a:t> </a:t>
            </a:r>
            <a:r>
              <a:rPr kumimoji="0" lang="en-US" sz="1100" b="0" i="0" u="none" strike="noStrike" cap="none" normalizeH="0" baseline="0" dirty="0" smtClean="0">
                <a:ln>
                  <a:noFill/>
                </a:ln>
                <a:solidFill>
                  <a:schemeClr val="tx1"/>
                </a:solidFill>
                <a:effectLst/>
                <a:latin typeface="Verdana" pitchFamily="34" charset="0"/>
              </a:rPr>
              <a:t>the number line. </a:t>
            </a:r>
          </a:p>
          <a:p>
            <a:pPr marL="0" marR="0" lvl="0" indent="0" algn="ctr" defTabSz="914400" rtl="0" eaLnBrk="0" fontAlgn="b"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pitchFamily="34" charset="0"/>
              </a:rPr>
              <a:t>    </a:t>
            </a:r>
            <a:br>
              <a:rPr kumimoji="0" lang="en-US" sz="1100" b="0" i="0" u="none" strike="noStrike" cap="none" normalizeH="0" baseline="0" dirty="0" smtClean="0">
                <a:ln>
                  <a:noFill/>
                </a:ln>
                <a:solidFill>
                  <a:schemeClr val="tx1"/>
                </a:solidFill>
                <a:effectLst/>
                <a:latin typeface="Verdana" pitchFamily="34" charset="0"/>
              </a:rPr>
            </a:br>
            <a:r>
              <a:rPr kumimoji="0" lang="en-US" sz="1100" b="0" i="0" u="none" strike="noStrike" cap="none" normalizeH="0" baseline="0" dirty="0" smtClean="0">
                <a:ln>
                  <a:noFill/>
                </a:ln>
                <a:solidFill>
                  <a:schemeClr val="tx1"/>
                </a:solidFill>
                <a:effectLst/>
                <a:latin typeface="Verdana"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pitchFamily="34" charset="0"/>
              </a:rPr>
              <a:t>5 × 4 =  _____.   Five jumps of 4 gets you to _____</a:t>
            </a:r>
          </a:p>
          <a:p>
            <a:pPr marL="0" marR="0" lvl="0" indent="0" defTabSz="914400" rtl="0" eaLnBrk="0" fontAlgn="base" latinLnBrk="0" hangingPunct="0">
              <a:lnSpc>
                <a:spcPct val="100000"/>
              </a:lnSpc>
              <a:spcBef>
                <a:spcPct val="0"/>
              </a:spcBef>
              <a:spcAft>
                <a:spcPct val="0"/>
              </a:spcAft>
              <a:buClrTx/>
              <a:buSzTx/>
              <a:buFontTx/>
              <a:buNone/>
              <a:tabLst/>
            </a:pPr>
            <a:endParaRPr lang="en-US" sz="1100" dirty="0" smtClean="0">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1100" dirty="0" smtClean="0">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1100" dirty="0" smtClean="0">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1100" dirty="0" smtClean="0">
              <a:latin typeface="Verdan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ndParaRPr>
          </a:p>
          <a:p>
            <a:pPr marL="692150" marR="0" lvl="0" indent="-228600" defTabSz="914400" rtl="0" eaLnBrk="0" fontAlgn="base" latinLnBrk="0" hangingPunct="0">
              <a:lnSpc>
                <a:spcPct val="100000"/>
              </a:lnSpc>
              <a:spcBef>
                <a:spcPct val="0"/>
              </a:spcBef>
              <a:spcAft>
                <a:spcPct val="0"/>
              </a:spcAft>
              <a:buClrTx/>
              <a:buSzTx/>
              <a:buFontTx/>
              <a:buAutoNum type="alphaUcPeriod"/>
              <a:tabLst/>
            </a:pPr>
            <a:r>
              <a:rPr lang="en-US" sz="1100" dirty="0" smtClean="0">
                <a:latin typeface="Verdana" pitchFamily="34" charset="0"/>
              </a:rPr>
              <a:t>20</a:t>
            </a:r>
          </a:p>
          <a:p>
            <a:pPr marL="692150" marR="0" lvl="0" indent="-228600" defTabSz="914400" rtl="0" eaLnBrk="0" fontAlgn="base" latinLnBrk="0" hangingPunct="0">
              <a:lnSpc>
                <a:spcPct val="100000"/>
              </a:lnSpc>
              <a:spcBef>
                <a:spcPct val="0"/>
              </a:spcBef>
              <a:spcAft>
                <a:spcPct val="0"/>
              </a:spcAft>
              <a:buClrTx/>
              <a:buSzTx/>
              <a:buFontTx/>
              <a:buAutoNum type="alphaUcPeriod"/>
              <a:tabLst/>
            </a:pPr>
            <a:endParaRPr lang="en-US" sz="1100" dirty="0" smtClean="0">
              <a:latin typeface="Verdana" pitchFamily="34" charset="0"/>
            </a:endParaRPr>
          </a:p>
          <a:p>
            <a:pPr marL="692150" marR="0" lvl="0" indent="-228600" defTabSz="914400" rtl="0" eaLnBrk="0" fontAlgn="base" latinLnBrk="0" hangingPunct="0">
              <a:lnSpc>
                <a:spcPct val="100000"/>
              </a:lnSpc>
              <a:spcBef>
                <a:spcPct val="0"/>
              </a:spcBef>
              <a:spcAft>
                <a:spcPct val="0"/>
              </a:spcAft>
              <a:buClrTx/>
              <a:buSzTx/>
              <a:buFontTx/>
              <a:buAutoNum type="alphaUcPeriod"/>
              <a:tabLst/>
            </a:pPr>
            <a:r>
              <a:rPr kumimoji="0" lang="en-US" sz="1100" b="0" i="0" u="none" strike="noStrike" cap="none" normalizeH="0" baseline="0" dirty="0" smtClean="0">
                <a:ln>
                  <a:noFill/>
                </a:ln>
                <a:solidFill>
                  <a:schemeClr val="tx1"/>
                </a:solidFill>
                <a:effectLst/>
                <a:latin typeface="Verdana" pitchFamily="34" charset="0"/>
              </a:rPr>
              <a:t>15</a:t>
            </a:r>
          </a:p>
          <a:p>
            <a:pPr marL="692150" marR="0" lvl="0" indent="-228600" defTabSz="914400" rtl="0" eaLnBrk="0" fontAlgn="base" latinLnBrk="0" hangingPunct="0">
              <a:lnSpc>
                <a:spcPct val="100000"/>
              </a:lnSpc>
              <a:spcBef>
                <a:spcPct val="0"/>
              </a:spcBef>
              <a:spcAft>
                <a:spcPct val="0"/>
              </a:spcAft>
              <a:buClrTx/>
              <a:buSzTx/>
              <a:buFontTx/>
              <a:buAutoNum type="alphaUcPeriod"/>
              <a:tabLst/>
            </a:pPr>
            <a:endParaRPr kumimoji="0" lang="en-US" sz="1100" b="0" i="0" u="none" strike="noStrike" cap="none" normalizeH="0" baseline="0" dirty="0" smtClean="0">
              <a:ln>
                <a:noFill/>
              </a:ln>
              <a:solidFill>
                <a:schemeClr val="tx1"/>
              </a:solidFill>
              <a:effectLst/>
              <a:latin typeface="Verdana" pitchFamily="34" charset="0"/>
            </a:endParaRPr>
          </a:p>
          <a:p>
            <a:pPr marL="692150" marR="0" lvl="0" indent="-228600" defTabSz="914400" rtl="0" eaLnBrk="0" fontAlgn="base" latinLnBrk="0" hangingPunct="0">
              <a:lnSpc>
                <a:spcPct val="100000"/>
              </a:lnSpc>
              <a:spcBef>
                <a:spcPct val="0"/>
              </a:spcBef>
              <a:spcAft>
                <a:spcPct val="0"/>
              </a:spcAft>
              <a:buClrTx/>
              <a:buSzTx/>
              <a:buFontTx/>
              <a:buAutoNum type="alphaUcPeriod"/>
              <a:tabLst/>
            </a:pPr>
            <a:r>
              <a:rPr lang="en-US" sz="1100" dirty="0" smtClean="0">
                <a:latin typeface="Verdana" pitchFamily="34" charset="0"/>
              </a:rPr>
              <a:t>10</a:t>
            </a:r>
          </a:p>
          <a:p>
            <a:pPr marL="692150" marR="0" lvl="0" indent="-228600" defTabSz="914400" rtl="0" eaLnBrk="0" fontAlgn="base" latinLnBrk="0" hangingPunct="0">
              <a:lnSpc>
                <a:spcPct val="100000"/>
              </a:lnSpc>
              <a:spcBef>
                <a:spcPct val="0"/>
              </a:spcBef>
              <a:spcAft>
                <a:spcPct val="0"/>
              </a:spcAft>
              <a:buClrTx/>
              <a:buSzTx/>
              <a:buFontTx/>
              <a:buAutoNum type="alphaUcPeriod"/>
              <a:tabLst/>
            </a:pPr>
            <a:endParaRPr lang="en-US" sz="1100" dirty="0" smtClean="0">
              <a:latin typeface="Verdana" pitchFamily="34" charset="0"/>
            </a:endParaRPr>
          </a:p>
          <a:p>
            <a:pPr marL="692150" marR="0" lvl="0" indent="-228600" defTabSz="914400" rtl="0" eaLnBrk="0" fontAlgn="base" latinLnBrk="0" hangingPunct="0">
              <a:lnSpc>
                <a:spcPct val="100000"/>
              </a:lnSpc>
              <a:spcBef>
                <a:spcPct val="0"/>
              </a:spcBef>
              <a:spcAft>
                <a:spcPct val="0"/>
              </a:spcAft>
              <a:buClrTx/>
              <a:buSzTx/>
              <a:buFontTx/>
              <a:buAutoNum type="alphaUcPeriod"/>
              <a:tabLst/>
            </a:pPr>
            <a:r>
              <a:rPr kumimoji="0" lang="en-US" sz="1100" b="0" i="0" u="none" strike="noStrike" cap="none" normalizeH="0" baseline="0" dirty="0" smtClean="0">
                <a:ln>
                  <a:noFill/>
                </a:ln>
                <a:solidFill>
                  <a:schemeClr val="tx1"/>
                </a:solidFill>
                <a:effectLst/>
                <a:latin typeface="Verdana" pitchFamily="34" charset="0"/>
              </a:rPr>
              <a:t>5</a:t>
            </a:r>
          </a:p>
        </p:txBody>
      </p:sp>
      <p:pic>
        <p:nvPicPr>
          <p:cNvPr id="3074" name="Picture 2" descr="http://www.homeschoolmath.net/img/5x4jumps.gif"/>
          <p:cNvPicPr>
            <a:picLocks noChangeAspect="1" noChangeArrowheads="1"/>
          </p:cNvPicPr>
          <p:nvPr/>
        </p:nvPicPr>
        <p:blipFill>
          <a:blip r:embed="rId3"/>
          <a:srcRect/>
          <a:stretch>
            <a:fillRect/>
          </a:stretch>
        </p:blipFill>
        <p:spPr bwMode="auto">
          <a:xfrm>
            <a:off x="685800" y="1600201"/>
            <a:ext cx="3035795" cy="228599"/>
          </a:xfrm>
          <a:prstGeom prst="rect">
            <a:avLst/>
          </a:prstGeom>
          <a:noFill/>
        </p:spPr>
      </p:pic>
      <p:pic>
        <p:nvPicPr>
          <p:cNvPr id="3075" name="Picture 3" descr="http://www.homeschoolmath.net/img/number-line-0-34.gif"/>
          <p:cNvPicPr>
            <a:picLocks noChangeAspect="1" noChangeArrowheads="1"/>
          </p:cNvPicPr>
          <p:nvPr/>
        </p:nvPicPr>
        <p:blipFill>
          <a:blip r:embed="rId4"/>
          <a:srcRect r="22465"/>
          <a:stretch>
            <a:fillRect/>
          </a:stretch>
        </p:blipFill>
        <p:spPr bwMode="auto">
          <a:xfrm>
            <a:off x="609600" y="1828800"/>
            <a:ext cx="4030398" cy="304800"/>
          </a:xfrm>
          <a:prstGeom prst="rect">
            <a:avLst/>
          </a:prstGeom>
          <a:noFill/>
        </p:spPr>
      </p:pic>
      <p:sp>
        <p:nvSpPr>
          <p:cNvPr id="36" name="Rectangle 35"/>
          <p:cNvSpPr/>
          <p:nvPr/>
        </p:nvSpPr>
        <p:spPr>
          <a:xfrm>
            <a:off x="5638800" y="381000"/>
            <a:ext cx="3886200" cy="2462213"/>
          </a:xfrm>
          <a:prstGeom prst="rect">
            <a:avLst/>
          </a:prstGeom>
        </p:spPr>
        <p:txBody>
          <a:bodyPr wrap="square">
            <a:spAutoFit/>
          </a:bodyPr>
          <a:lstStyle/>
          <a:p>
            <a:pPr marL="228600" indent="-228600">
              <a:buFont typeface="+mj-lt"/>
              <a:buAutoNum type="arabicPeriod" startAt="6"/>
            </a:pPr>
            <a:r>
              <a:rPr lang="en-US" sz="1100" dirty="0" smtClean="0">
                <a:latin typeface="Verdana" pitchFamily="34" charset="0"/>
              </a:rPr>
              <a:t>Six children earned 36 dollars by doing yard work together.  They divide the money equally.  </a:t>
            </a:r>
          </a:p>
          <a:p>
            <a:endParaRPr lang="en-US" sz="1100" dirty="0" smtClean="0">
              <a:latin typeface="Verdana" pitchFamily="34" charset="0"/>
            </a:endParaRPr>
          </a:p>
          <a:p>
            <a:pPr marL="290513"/>
            <a:r>
              <a:rPr lang="en-US" sz="1100" dirty="0" smtClean="0">
                <a:latin typeface="Verdana" pitchFamily="34" charset="0"/>
              </a:rPr>
              <a:t>How much does each one get?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27063" indent="-228600">
              <a:buAutoNum type="alphaUcPeriod"/>
            </a:pPr>
            <a:r>
              <a:rPr lang="en-US" sz="1100" dirty="0" smtClean="0">
                <a:latin typeface="Verdana" pitchFamily="34" charset="0"/>
              </a:rPr>
              <a:t>4 dollars each</a:t>
            </a:r>
          </a:p>
          <a:p>
            <a:pPr marL="627063" indent="-228600">
              <a:buAutoNum type="alphaUcPeriod"/>
            </a:pPr>
            <a:endParaRPr lang="en-US" sz="1100" dirty="0" smtClean="0">
              <a:latin typeface="Verdana" pitchFamily="34" charset="0"/>
            </a:endParaRPr>
          </a:p>
          <a:p>
            <a:pPr marL="627063" indent="-228600">
              <a:buAutoNum type="alphaUcPeriod"/>
            </a:pPr>
            <a:r>
              <a:rPr lang="en-US" sz="1100" dirty="0" smtClean="0">
                <a:latin typeface="Verdana" pitchFamily="34" charset="0"/>
              </a:rPr>
              <a:t>3 dollars each</a:t>
            </a:r>
          </a:p>
          <a:p>
            <a:pPr marL="627063" indent="-228600">
              <a:buAutoNum type="alphaUcPeriod"/>
            </a:pPr>
            <a:endParaRPr lang="en-US" sz="1100" dirty="0" smtClean="0">
              <a:latin typeface="Verdana" pitchFamily="34" charset="0"/>
            </a:endParaRPr>
          </a:p>
          <a:p>
            <a:pPr marL="627063" indent="-228600">
              <a:buAutoNum type="alphaUcPeriod"/>
            </a:pPr>
            <a:r>
              <a:rPr lang="en-US" sz="1100" dirty="0" smtClean="0">
                <a:latin typeface="Verdana" pitchFamily="34" charset="0"/>
              </a:rPr>
              <a:t>13 dollars each</a:t>
            </a:r>
          </a:p>
          <a:p>
            <a:pPr marL="627063" indent="-228600">
              <a:buAutoNum type="alphaUcPeriod"/>
            </a:pPr>
            <a:endParaRPr lang="en-US" sz="1100" dirty="0" smtClean="0">
              <a:latin typeface="Verdana" pitchFamily="34" charset="0"/>
            </a:endParaRPr>
          </a:p>
          <a:p>
            <a:pPr marL="627063" indent="-228600">
              <a:buAutoNum type="alphaUcPeriod"/>
            </a:pPr>
            <a:r>
              <a:rPr lang="en-US" sz="1100" dirty="0" smtClean="0">
                <a:latin typeface="Verdana" pitchFamily="34" charset="0"/>
              </a:rPr>
              <a:t>6 dollars each</a:t>
            </a:r>
            <a:endParaRPr lang="en-US" sz="1100" dirty="0">
              <a:latin typeface="Verdana" pitchFamily="34" charset="0"/>
            </a:endParaRPr>
          </a:p>
        </p:txBody>
      </p:sp>
      <p:sp>
        <p:nvSpPr>
          <p:cNvPr id="38" name="TextBox 37"/>
          <p:cNvSpPr txBox="1"/>
          <p:nvPr/>
        </p:nvSpPr>
        <p:spPr>
          <a:xfrm>
            <a:off x="57912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3.2.4</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1001</Words>
  <Application>Microsoft Office PowerPoint</Application>
  <PresentationFormat>Custom</PresentationFormat>
  <Paragraphs>379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280</cp:revision>
  <dcterms:created xsi:type="dcterms:W3CDTF">2010-03-15T16:13:22Z</dcterms:created>
  <dcterms:modified xsi:type="dcterms:W3CDTF">2012-01-25T02:15:03Z</dcterms:modified>
</cp:coreProperties>
</file>