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gif" ContentType="image/gif"/>
  <Override PartName="/ppt/notesSlides/notesSlide6.xml" ContentType="application/vnd.openxmlformats-officedocument.presentationml.notes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6" r:id="rId3"/>
    <p:sldId id="257" r:id="rId4"/>
    <p:sldId id="259" r:id="rId5"/>
    <p:sldId id="260" r:id="rId6"/>
    <p:sldId id="261" r:id="rId7"/>
  </p:sldIdLst>
  <p:sldSz cx="10058400" cy="7772400"/>
  <p:notesSz cx="70104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FF"/>
    <a:srgbClr val="FFCCFF"/>
    <a:srgbClr val="E5F5FF"/>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105" autoAdjust="0"/>
    <p:restoredTop sz="94609" autoAdjust="0"/>
  </p:normalViewPr>
  <p:slideViewPr>
    <p:cSldViewPr>
      <p:cViewPr>
        <p:scale>
          <a:sx n="82" d="100"/>
          <a:sy n="82" d="100"/>
        </p:scale>
        <p:origin x="-270" y="-582"/>
      </p:cViewPr>
      <p:guideLst>
        <p:guide orient="horz" pos="2448"/>
        <p:guide pos="31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dirty="0"/>
          </a:p>
        </p:txBody>
      </p:sp>
      <p:sp>
        <p:nvSpPr>
          <p:cNvPr id="122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249363" y="696913"/>
            <a:ext cx="4511675"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dirty="0"/>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A272BB57-D48C-41C2-9B7A-47BDB6CA305F}"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a:ln/>
        </p:spPr>
      </p:sp>
      <p:sp>
        <p:nvSpPr>
          <p:cNvPr id="5122" name="Notes Placeholder 2"/>
          <p:cNvSpPr>
            <a:spLocks noGrp="1"/>
          </p:cNvSpPr>
          <p:nvPr>
            <p:ph type="body" idx="1"/>
          </p:nvPr>
        </p:nvSpPr>
        <p:spPr>
          <a:noFill/>
          <a:ln/>
        </p:spPr>
        <p:txBody>
          <a:bodyPr/>
          <a:lstStyle/>
          <a:p>
            <a:pPr eaLnBrk="1" hangingPunct="1"/>
            <a:endParaRPr lang="en-US" dirty="0" smtClean="0"/>
          </a:p>
        </p:txBody>
      </p:sp>
      <p:sp>
        <p:nvSpPr>
          <p:cNvPr id="5123" name="Slide Number Placeholder 3"/>
          <p:cNvSpPr>
            <a:spLocks noGrp="1"/>
          </p:cNvSpPr>
          <p:nvPr>
            <p:ph type="sldNum" sz="quarter" idx="5"/>
          </p:nvPr>
        </p:nvSpPr>
        <p:spPr>
          <a:noFill/>
        </p:spPr>
        <p:txBody>
          <a:bodyPr/>
          <a:lstStyle/>
          <a:p>
            <a:fld id="{3EC103BF-8C43-45FB-8146-CFAF29281610}"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a:ln/>
        </p:spPr>
      </p:sp>
      <p:sp>
        <p:nvSpPr>
          <p:cNvPr id="7170" name="Notes Placeholder 2"/>
          <p:cNvSpPr>
            <a:spLocks noGrp="1"/>
          </p:cNvSpPr>
          <p:nvPr>
            <p:ph type="body" idx="1"/>
          </p:nvPr>
        </p:nvSpPr>
        <p:spPr>
          <a:noFill/>
          <a:ln/>
        </p:spPr>
        <p:txBody>
          <a:bodyPr/>
          <a:lstStyle/>
          <a:p>
            <a:pPr eaLnBrk="1" hangingPunct="1"/>
            <a:endParaRPr lang="en-US" dirty="0" smtClean="0"/>
          </a:p>
        </p:txBody>
      </p:sp>
      <p:sp>
        <p:nvSpPr>
          <p:cNvPr id="7171" name="Slide Number Placeholder 3"/>
          <p:cNvSpPr>
            <a:spLocks noGrp="1"/>
          </p:cNvSpPr>
          <p:nvPr>
            <p:ph type="sldNum" sz="quarter" idx="5"/>
          </p:nvPr>
        </p:nvSpPr>
        <p:spPr>
          <a:noFill/>
        </p:spPr>
        <p:txBody>
          <a:bodyPr/>
          <a:lstStyle/>
          <a:p>
            <a:fld id="{42F96DA4-ABA7-4855-954E-2EE22F3D6777}" type="slidenum">
              <a:rPr lang="en-US" smtClean="0"/>
              <a:pPr/>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a:ln/>
        </p:spPr>
      </p:sp>
      <p:sp>
        <p:nvSpPr>
          <p:cNvPr id="9218" name="Notes Placeholder 2"/>
          <p:cNvSpPr>
            <a:spLocks noGrp="1"/>
          </p:cNvSpPr>
          <p:nvPr>
            <p:ph type="body" idx="1"/>
          </p:nvPr>
        </p:nvSpPr>
        <p:spPr>
          <a:noFill/>
          <a:ln/>
        </p:spPr>
        <p:txBody>
          <a:bodyPr/>
          <a:lstStyle/>
          <a:p>
            <a:pPr eaLnBrk="1" hangingPunct="1"/>
            <a:endParaRPr lang="en-US" dirty="0" smtClean="0"/>
          </a:p>
        </p:txBody>
      </p:sp>
      <p:sp>
        <p:nvSpPr>
          <p:cNvPr id="9219" name="Slide Number Placeholder 3"/>
          <p:cNvSpPr>
            <a:spLocks noGrp="1"/>
          </p:cNvSpPr>
          <p:nvPr>
            <p:ph type="sldNum" sz="quarter" idx="5"/>
          </p:nvPr>
        </p:nvSpPr>
        <p:spPr>
          <a:noFill/>
        </p:spPr>
        <p:txBody>
          <a:bodyPr/>
          <a:lstStyle/>
          <a:p>
            <a:fld id="{E5DB4875-4BEE-4A56-A094-F4BDDFD9AF18}" type="slidenum">
              <a:rPr lang="en-US" smtClean="0"/>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a:ln/>
        </p:spPr>
      </p:sp>
      <p:sp>
        <p:nvSpPr>
          <p:cNvPr id="11266" name="Notes Placeholder 2"/>
          <p:cNvSpPr>
            <a:spLocks noGrp="1"/>
          </p:cNvSpPr>
          <p:nvPr>
            <p:ph type="body" idx="1"/>
          </p:nvPr>
        </p:nvSpPr>
        <p:spPr>
          <a:noFill/>
          <a:ln/>
        </p:spPr>
        <p:txBody>
          <a:bodyPr/>
          <a:lstStyle/>
          <a:p>
            <a:pPr eaLnBrk="1" hangingPunct="1"/>
            <a:endParaRPr lang="en-US" dirty="0" smtClean="0"/>
          </a:p>
        </p:txBody>
      </p:sp>
      <p:sp>
        <p:nvSpPr>
          <p:cNvPr id="11267" name="Slide Number Placeholder 3"/>
          <p:cNvSpPr>
            <a:spLocks noGrp="1"/>
          </p:cNvSpPr>
          <p:nvPr>
            <p:ph type="sldNum" sz="quarter" idx="5"/>
          </p:nvPr>
        </p:nvSpPr>
        <p:spPr>
          <a:noFill/>
        </p:spPr>
        <p:txBody>
          <a:bodyPr/>
          <a:lstStyle/>
          <a:p>
            <a:fld id="{12691B44-7342-42D1-8A61-7D3053CD1CB2}" type="slidenum">
              <a:rPr lang="en-US" smtClean="0"/>
              <a:pPr/>
              <a:t>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a:ln/>
        </p:spPr>
      </p:sp>
      <p:sp>
        <p:nvSpPr>
          <p:cNvPr id="13314" name="Notes Placeholder 2"/>
          <p:cNvSpPr>
            <a:spLocks noGrp="1"/>
          </p:cNvSpPr>
          <p:nvPr>
            <p:ph type="body" idx="1"/>
          </p:nvPr>
        </p:nvSpPr>
        <p:spPr>
          <a:noFill/>
          <a:ln/>
        </p:spPr>
        <p:txBody>
          <a:bodyPr/>
          <a:lstStyle/>
          <a:p>
            <a:pPr eaLnBrk="1" hangingPunct="1"/>
            <a:endParaRPr lang="en-US" dirty="0" smtClean="0"/>
          </a:p>
        </p:txBody>
      </p:sp>
      <p:sp>
        <p:nvSpPr>
          <p:cNvPr id="13315" name="Slide Number Placeholder 3"/>
          <p:cNvSpPr>
            <a:spLocks noGrp="1"/>
          </p:cNvSpPr>
          <p:nvPr>
            <p:ph type="sldNum" sz="quarter" idx="5"/>
          </p:nvPr>
        </p:nvSpPr>
        <p:spPr>
          <a:noFill/>
        </p:spPr>
        <p:txBody>
          <a:bodyPr/>
          <a:lstStyle/>
          <a:p>
            <a:fld id="{39C54778-E6CA-4B3E-9913-EEE54B65D3E5}" type="slidenum">
              <a:rPr lang="en-US" smtClean="0"/>
              <a:pPr/>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dirty="0" smtClean="0"/>
          </a:p>
        </p:txBody>
      </p:sp>
      <p:sp>
        <p:nvSpPr>
          <p:cNvPr id="15363" name="Slide Number Placeholder 3"/>
          <p:cNvSpPr>
            <a:spLocks noGrp="1"/>
          </p:cNvSpPr>
          <p:nvPr>
            <p:ph type="sldNum" sz="quarter" idx="5"/>
          </p:nvPr>
        </p:nvSpPr>
        <p:spPr>
          <a:noFill/>
        </p:spPr>
        <p:txBody>
          <a:bodyPr/>
          <a:lstStyle/>
          <a:p>
            <a:fld id="{1CB73679-3EAB-4DDE-B32B-7A093FDDB24D}" type="slidenum">
              <a:rPr lang="en-US" smtClean="0"/>
              <a:pPr/>
              <a:t>6</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Line 7"/>
          <p:cNvSpPr>
            <a:spLocks noChangeShapeType="1"/>
          </p:cNvSpPr>
          <p:nvPr userDrawn="1"/>
        </p:nvSpPr>
        <p:spPr bwMode="auto">
          <a:xfrm>
            <a:off x="5562600" y="152400"/>
            <a:ext cx="0" cy="7467600"/>
          </a:xfrm>
          <a:prstGeom prst="line">
            <a:avLst/>
          </a:prstGeom>
          <a:noFill/>
          <a:ln w="3175">
            <a:solidFill>
              <a:srgbClr val="FFCCFF"/>
            </a:solidFill>
            <a:prstDash val="lgDashDotDot"/>
            <a:round/>
            <a:headEnd/>
            <a:tailEnd/>
          </a:ln>
          <a:effectLst/>
        </p:spPr>
        <p:txBody>
          <a:bodyPr/>
          <a:lstStyle/>
          <a:p>
            <a:pPr>
              <a:defRPr/>
            </a:pPr>
            <a:endParaRPr lang="en-US" dirty="0"/>
          </a:p>
        </p:txBody>
      </p:sp>
      <p:sp>
        <p:nvSpPr>
          <p:cNvPr id="1032" name="Rectangle 8"/>
          <p:cNvSpPr>
            <a:spLocks noChangeArrowheads="1"/>
          </p:cNvSpPr>
          <p:nvPr userDrawn="1"/>
        </p:nvSpPr>
        <p:spPr bwMode="auto">
          <a:xfrm>
            <a:off x="381000" y="228600"/>
            <a:ext cx="9372600" cy="7239000"/>
          </a:xfrm>
          <a:prstGeom prst="rect">
            <a:avLst/>
          </a:prstGeom>
          <a:noFill/>
          <a:ln w="3175">
            <a:solidFill>
              <a:srgbClr val="FFCCFF"/>
            </a:solidFill>
            <a:prstDash val="lgDashDotDot"/>
            <a:miter lim="800000"/>
            <a:headEnd/>
            <a:tailEnd/>
          </a:ln>
          <a:effectLst/>
        </p:spPr>
        <p:txBody>
          <a:bodyPr wrap="none" anchor="ctr"/>
          <a:lstStyle/>
          <a:p>
            <a:pPr>
              <a:defRPr/>
            </a:pPr>
            <a:endParaRPr lang="en-US" dirty="0"/>
          </a:p>
        </p:txBody>
      </p:sp>
      <p:sp>
        <p:nvSpPr>
          <p:cNvPr id="1033" name="Line 9"/>
          <p:cNvSpPr>
            <a:spLocks noChangeShapeType="1"/>
          </p:cNvSpPr>
          <p:nvPr userDrawn="1"/>
        </p:nvSpPr>
        <p:spPr bwMode="auto">
          <a:xfrm>
            <a:off x="5257800" y="165100"/>
            <a:ext cx="0" cy="7467600"/>
          </a:xfrm>
          <a:prstGeom prst="line">
            <a:avLst/>
          </a:prstGeom>
          <a:noFill/>
          <a:ln w="3175">
            <a:solidFill>
              <a:srgbClr val="FFCCFF"/>
            </a:solidFill>
            <a:prstDash val="lgDashDotDot"/>
            <a:round/>
            <a:headEnd/>
            <a:tailEnd/>
          </a:ln>
          <a:effectLst/>
        </p:spPr>
        <p:txBody>
          <a:bodyPr/>
          <a:lstStyle/>
          <a:p>
            <a:pPr>
              <a:defRPr/>
            </a:pPr>
            <a:endParaRPr lang="en-US" dirty="0"/>
          </a:p>
        </p:txBody>
      </p:sp>
      <p:sp>
        <p:nvSpPr>
          <p:cNvPr id="1034" name="Line 10"/>
          <p:cNvSpPr>
            <a:spLocks noChangeShapeType="1"/>
          </p:cNvSpPr>
          <p:nvPr userDrawn="1"/>
        </p:nvSpPr>
        <p:spPr bwMode="auto">
          <a:xfrm>
            <a:off x="4953000" y="152400"/>
            <a:ext cx="0" cy="7467600"/>
          </a:xfrm>
          <a:prstGeom prst="line">
            <a:avLst/>
          </a:prstGeom>
          <a:noFill/>
          <a:ln w="3175">
            <a:solidFill>
              <a:srgbClr val="FFCCFF"/>
            </a:solidFill>
            <a:prstDash val="lgDashDotDot"/>
            <a:round/>
            <a:headEnd/>
            <a:tailEn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50" r:id="rId1"/>
  </p:sldLayoutIdLst>
  <p:txStyles>
    <p:titleStyle>
      <a:lvl1pPr algn="ctr" defTabSz="1019175" rtl="0" eaLnBrk="0" fontAlgn="base" hangingPunct="0">
        <a:spcBef>
          <a:spcPct val="0"/>
        </a:spcBef>
        <a:spcAft>
          <a:spcPct val="0"/>
        </a:spcAft>
        <a:defRPr sz="4900">
          <a:solidFill>
            <a:schemeClr val="tx2"/>
          </a:solidFill>
          <a:latin typeface="+mj-lt"/>
          <a:ea typeface="+mj-ea"/>
          <a:cs typeface="+mj-cs"/>
        </a:defRPr>
      </a:lvl1pPr>
      <a:lvl2pPr algn="ctr" defTabSz="1019175" rtl="0" eaLnBrk="0" fontAlgn="base" hangingPunct="0">
        <a:spcBef>
          <a:spcPct val="0"/>
        </a:spcBef>
        <a:spcAft>
          <a:spcPct val="0"/>
        </a:spcAft>
        <a:defRPr sz="4900">
          <a:solidFill>
            <a:schemeClr val="tx2"/>
          </a:solidFill>
          <a:latin typeface="Arial" charset="0"/>
        </a:defRPr>
      </a:lvl2pPr>
      <a:lvl3pPr algn="ctr" defTabSz="1019175" rtl="0" eaLnBrk="0" fontAlgn="base" hangingPunct="0">
        <a:spcBef>
          <a:spcPct val="0"/>
        </a:spcBef>
        <a:spcAft>
          <a:spcPct val="0"/>
        </a:spcAft>
        <a:defRPr sz="4900">
          <a:solidFill>
            <a:schemeClr val="tx2"/>
          </a:solidFill>
          <a:latin typeface="Arial" charset="0"/>
        </a:defRPr>
      </a:lvl3pPr>
      <a:lvl4pPr algn="ctr" defTabSz="1019175" rtl="0" eaLnBrk="0" fontAlgn="base" hangingPunct="0">
        <a:spcBef>
          <a:spcPct val="0"/>
        </a:spcBef>
        <a:spcAft>
          <a:spcPct val="0"/>
        </a:spcAft>
        <a:defRPr sz="4900">
          <a:solidFill>
            <a:schemeClr val="tx2"/>
          </a:solidFill>
          <a:latin typeface="Arial" charset="0"/>
        </a:defRPr>
      </a:lvl4pPr>
      <a:lvl5pPr algn="ctr" defTabSz="1019175" rtl="0" eaLnBrk="0" fontAlgn="base" hangingPunct="0">
        <a:spcBef>
          <a:spcPct val="0"/>
        </a:spcBef>
        <a:spcAft>
          <a:spcPct val="0"/>
        </a:spcAft>
        <a:defRPr sz="4900">
          <a:solidFill>
            <a:schemeClr val="tx2"/>
          </a:solidFill>
          <a:latin typeface="Arial" charset="0"/>
        </a:defRPr>
      </a:lvl5pPr>
      <a:lvl6pPr marL="457200" algn="ctr" defTabSz="1019175" rtl="0" fontAlgn="base">
        <a:spcBef>
          <a:spcPct val="0"/>
        </a:spcBef>
        <a:spcAft>
          <a:spcPct val="0"/>
        </a:spcAft>
        <a:defRPr sz="4900">
          <a:solidFill>
            <a:schemeClr val="tx2"/>
          </a:solidFill>
          <a:latin typeface="Arial" charset="0"/>
        </a:defRPr>
      </a:lvl6pPr>
      <a:lvl7pPr marL="914400" algn="ctr" defTabSz="1019175" rtl="0" fontAlgn="base">
        <a:spcBef>
          <a:spcPct val="0"/>
        </a:spcBef>
        <a:spcAft>
          <a:spcPct val="0"/>
        </a:spcAft>
        <a:defRPr sz="4900">
          <a:solidFill>
            <a:schemeClr val="tx2"/>
          </a:solidFill>
          <a:latin typeface="Arial" charset="0"/>
        </a:defRPr>
      </a:lvl7pPr>
      <a:lvl8pPr marL="1371600" algn="ctr" defTabSz="1019175" rtl="0" fontAlgn="base">
        <a:spcBef>
          <a:spcPct val="0"/>
        </a:spcBef>
        <a:spcAft>
          <a:spcPct val="0"/>
        </a:spcAft>
        <a:defRPr sz="4900">
          <a:solidFill>
            <a:schemeClr val="tx2"/>
          </a:solidFill>
          <a:latin typeface="Arial" charset="0"/>
        </a:defRPr>
      </a:lvl8pPr>
      <a:lvl9pPr marL="1828800" algn="ctr" defTabSz="1019175" rtl="0" fontAlgn="base">
        <a:spcBef>
          <a:spcPct val="0"/>
        </a:spcBef>
        <a:spcAft>
          <a:spcPct val="0"/>
        </a:spcAft>
        <a:defRPr sz="4900">
          <a:solidFill>
            <a:schemeClr val="tx2"/>
          </a:solidFill>
          <a:latin typeface="Arial" charset="0"/>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mn-lt"/>
        </a:defRPr>
      </a:lvl2pPr>
      <a:lvl3pPr marL="1273175" indent="-254000" algn="l" defTabSz="1019175" rtl="0" eaLnBrk="0" fontAlgn="base" hangingPunct="0">
        <a:spcBef>
          <a:spcPct val="20000"/>
        </a:spcBef>
        <a:spcAft>
          <a:spcPct val="0"/>
        </a:spcAft>
        <a:buChar char="•"/>
        <a:defRPr sz="2700">
          <a:solidFill>
            <a:schemeClr val="tx1"/>
          </a:solidFill>
          <a:latin typeface="+mn-lt"/>
        </a:defRPr>
      </a:lvl3pPr>
      <a:lvl4pPr marL="1782763" indent="-254000" algn="l" defTabSz="1019175" rtl="0" eaLnBrk="0" fontAlgn="base" hangingPunct="0">
        <a:spcBef>
          <a:spcPct val="20000"/>
        </a:spcBef>
        <a:spcAft>
          <a:spcPct val="0"/>
        </a:spcAft>
        <a:buChar char="–"/>
        <a:defRPr sz="2200">
          <a:solidFill>
            <a:schemeClr val="tx1"/>
          </a:solidFill>
          <a:latin typeface="+mn-lt"/>
        </a:defRPr>
      </a:lvl4pPr>
      <a:lvl5pPr marL="2292350" indent="-254000" algn="l" defTabSz="1019175" rtl="0" eaLnBrk="0" fontAlgn="base" hangingPunct="0">
        <a:spcBef>
          <a:spcPct val="20000"/>
        </a:spcBef>
        <a:spcAft>
          <a:spcPct val="0"/>
        </a:spcAft>
        <a:buChar char="»"/>
        <a:defRPr sz="2200">
          <a:solidFill>
            <a:schemeClr val="tx1"/>
          </a:solidFill>
          <a:latin typeface="+mn-lt"/>
        </a:defRPr>
      </a:lvl5pPr>
      <a:lvl6pPr marL="2749550" indent="-254000" algn="l" defTabSz="1019175" rtl="0" fontAlgn="base">
        <a:spcBef>
          <a:spcPct val="20000"/>
        </a:spcBef>
        <a:spcAft>
          <a:spcPct val="0"/>
        </a:spcAft>
        <a:buChar char="»"/>
        <a:defRPr sz="2200">
          <a:solidFill>
            <a:schemeClr val="tx1"/>
          </a:solidFill>
          <a:latin typeface="+mn-lt"/>
        </a:defRPr>
      </a:lvl6pPr>
      <a:lvl7pPr marL="3206750" indent="-254000" algn="l" defTabSz="1019175" rtl="0" fontAlgn="base">
        <a:spcBef>
          <a:spcPct val="20000"/>
        </a:spcBef>
        <a:spcAft>
          <a:spcPct val="0"/>
        </a:spcAft>
        <a:buChar char="»"/>
        <a:defRPr sz="2200">
          <a:solidFill>
            <a:schemeClr val="tx1"/>
          </a:solidFill>
          <a:latin typeface="+mn-lt"/>
        </a:defRPr>
      </a:lvl7pPr>
      <a:lvl8pPr marL="3663950" indent="-254000" algn="l" defTabSz="1019175" rtl="0" fontAlgn="base">
        <a:spcBef>
          <a:spcPct val="20000"/>
        </a:spcBef>
        <a:spcAft>
          <a:spcPct val="0"/>
        </a:spcAft>
        <a:buChar char="»"/>
        <a:defRPr sz="2200">
          <a:solidFill>
            <a:schemeClr val="tx1"/>
          </a:solidFill>
          <a:latin typeface="+mn-lt"/>
        </a:defRPr>
      </a:lvl8pPr>
      <a:lvl9pPr marL="4121150" indent="-254000" algn="l" defTabSz="1019175"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 name="TextBox 25"/>
          <p:cNvSpPr txBox="1">
            <a:spLocks noChangeArrowheads="1"/>
          </p:cNvSpPr>
          <p:nvPr/>
        </p:nvSpPr>
        <p:spPr bwMode="auto">
          <a:xfrm>
            <a:off x="5562600" y="1066800"/>
            <a:ext cx="4038600" cy="646331"/>
          </a:xfrm>
          <a:prstGeom prst="rect">
            <a:avLst/>
          </a:prstGeom>
          <a:noFill/>
          <a:ln w="9525">
            <a:noFill/>
            <a:miter lim="800000"/>
            <a:headEnd/>
            <a:tailEnd/>
          </a:ln>
        </p:spPr>
        <p:txBody>
          <a:bodyPr wrap="square">
            <a:spAutoFit/>
          </a:bodyPr>
          <a:lstStyle/>
          <a:p>
            <a:pPr algn="ctr" defTabSz="1017588">
              <a:defRPr/>
            </a:pPr>
            <a:r>
              <a:rPr lang="en-US" sz="1600" b="1" i="1" dirty="0" smtClean="0">
                <a:effectLst>
                  <a:outerShdw blurRad="38100" dist="38100" dir="2700000" algn="tl">
                    <a:srgbClr val="C0C0C0"/>
                  </a:outerShdw>
                </a:effectLst>
                <a:latin typeface="Verdana" pitchFamily="34" charset="0"/>
              </a:rPr>
              <a:t>Number &amp; Operations </a:t>
            </a:r>
          </a:p>
          <a:p>
            <a:pPr algn="ctr" defTabSz="1017588">
              <a:defRPr/>
            </a:pPr>
            <a:r>
              <a:rPr lang="en-US" sz="1000" b="1" i="1" dirty="0" smtClean="0">
                <a:effectLst>
                  <a:outerShdw blurRad="38100" dist="38100" dir="2700000" algn="tl">
                    <a:srgbClr val="C0C0C0"/>
                  </a:outerShdw>
                </a:effectLst>
                <a:latin typeface="Verdana" pitchFamily="34" charset="0"/>
              </a:rPr>
              <a:t>(Models of Multiplication and Division and number properties)</a:t>
            </a:r>
          </a:p>
        </p:txBody>
      </p:sp>
      <p:sp>
        <p:nvSpPr>
          <p:cNvPr id="14"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11</a:t>
            </a:r>
            <a:endParaRPr lang="en-US" sz="700" dirty="0">
              <a:latin typeface="Verdana" pitchFamily="34" charset="0"/>
            </a:endParaRPr>
          </a:p>
        </p:txBody>
      </p:sp>
      <p:graphicFrame>
        <p:nvGraphicFramePr>
          <p:cNvPr id="7" name="Table 6"/>
          <p:cNvGraphicFramePr>
            <a:graphicFrameLocks noGrp="1"/>
          </p:cNvGraphicFramePr>
          <p:nvPr/>
        </p:nvGraphicFramePr>
        <p:xfrm>
          <a:off x="5791200" y="2667000"/>
          <a:ext cx="3810000" cy="3339465"/>
        </p:xfrm>
        <a:graphic>
          <a:graphicData uri="http://schemas.openxmlformats.org/drawingml/2006/table">
            <a:tbl>
              <a:tblPr/>
              <a:tblGrid>
                <a:gridCol w="431321"/>
                <a:gridCol w="3378679"/>
              </a:tblGrid>
              <a:tr h="356235">
                <a:tc gridSpan="2">
                  <a:txBody>
                    <a:bodyPr/>
                    <a:lstStyle/>
                    <a:p>
                      <a:pPr algn="ctr" fontAlgn="b"/>
                      <a:r>
                        <a:rPr lang="en-US" sz="1200" b="1" i="1" u="none" strike="noStrike" dirty="0" smtClean="0">
                          <a:solidFill>
                            <a:srgbClr val="000000"/>
                          </a:solidFill>
                          <a:latin typeface="Calibri"/>
                        </a:rPr>
                        <a:t>Computation </a:t>
                      </a:r>
                      <a:r>
                        <a:rPr lang="en-US" sz="1200" b="1" i="1" u="none" strike="noStrike" dirty="0">
                          <a:solidFill>
                            <a:srgbClr val="000000"/>
                          </a:solidFill>
                          <a:latin typeface="Calibri"/>
                        </a:rPr>
                        <a:t>&amp; Estimation (CE</a:t>
                      </a:r>
                      <a:r>
                        <a:rPr lang="en-US" sz="1200" b="1" i="1" u="none" strike="noStrike" dirty="0" smtClean="0">
                          <a:solidFill>
                            <a:srgbClr val="000000"/>
                          </a:solidFill>
                          <a:latin typeface="Calibri"/>
                        </a:rPr>
                        <a:t>)/Number Operations</a:t>
                      </a:r>
                      <a:endParaRPr lang="en-US" sz="1200" b="1" i="1"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304800">
                <a:tc gridSpan="2">
                  <a:txBody>
                    <a:bodyPr/>
                    <a:lstStyle/>
                    <a:p>
                      <a:r>
                        <a:rPr lang="en-US" sz="900" b="1" i="0" u="none" strike="noStrike" dirty="0" smtClean="0">
                          <a:solidFill>
                            <a:srgbClr val="000000"/>
                          </a:solidFill>
                          <a:latin typeface="Calibri" pitchFamily="34" charset="0"/>
                        </a:rPr>
                        <a:t>3.2</a:t>
                      </a:r>
                      <a:r>
                        <a:rPr lang="en-US" sz="900" b="1" i="0" u="none" strike="noStrike" baseline="0" dirty="0" smtClean="0">
                          <a:solidFill>
                            <a:srgbClr val="000000"/>
                          </a:solidFill>
                          <a:latin typeface="Calibri" pitchFamily="34" charset="0"/>
                        </a:rPr>
                        <a:t>  </a:t>
                      </a:r>
                      <a:r>
                        <a:rPr lang="en-US" sz="900" b="1" i="0" u="none" strike="noStrike" dirty="0" smtClean="0">
                          <a:solidFill>
                            <a:srgbClr val="000000"/>
                          </a:solidFill>
                          <a:latin typeface="Calibri" pitchFamily="34" charset="0"/>
                        </a:rPr>
                        <a:t> NUMBERS AND OPERATIONS, ALGEBRA, AND DATA</a:t>
                      </a:r>
                      <a:r>
                        <a:rPr lang="en-US" sz="900" b="1" i="0" u="none" strike="noStrike" baseline="0" dirty="0" smtClean="0">
                          <a:solidFill>
                            <a:srgbClr val="000000"/>
                          </a:solidFill>
                          <a:latin typeface="Calibri" pitchFamily="34" charset="0"/>
                        </a:rPr>
                        <a:t> ANALYSIS:                        </a:t>
                      </a:r>
                      <a:r>
                        <a:rPr lang="en-US" sz="900" b="0" kern="1200" baseline="0" dirty="0" smtClean="0">
                          <a:solidFill>
                            <a:schemeClr val="tx1"/>
                          </a:solidFill>
                          <a:latin typeface="Calibri" pitchFamily="34" charset="0"/>
                          <a:ea typeface="+mn-ea"/>
                          <a:cs typeface="+mn-cs"/>
                        </a:rPr>
                        <a:t>Most problems on the CBEST for multiplication and division center around story problems, number lines and sets.</a:t>
                      </a:r>
                      <a:endParaRPr lang="en-US" sz="900" b="0" i="0" u="none" strike="noStrike" dirty="0" smtClean="0">
                        <a:solidFill>
                          <a:srgbClr val="000000"/>
                        </a:solidFill>
                        <a:latin typeface="Calibri"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304800">
                <a:tc>
                  <a:txBody>
                    <a:bodyPr/>
                    <a:lstStyle/>
                    <a:p>
                      <a:pPr algn="r" fontAlgn="t"/>
                      <a:r>
                        <a:rPr lang="en-US" sz="800" b="0" i="0" u="none" strike="noStrike" dirty="0" smtClean="0">
                          <a:solidFill>
                            <a:srgbClr val="000000"/>
                          </a:solidFill>
                          <a:latin typeface="Calibri"/>
                        </a:rPr>
                        <a:t>3.2.1 </a:t>
                      </a:r>
                      <a:endParaRPr lang="en-US" sz="8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dirty="0" smtClean="0">
                          <a:solidFill>
                            <a:srgbClr val="000000"/>
                          </a:solidFill>
                          <a:latin typeface="Calibri"/>
                        </a:rPr>
                        <a:t>Represent </a:t>
                      </a:r>
                      <a:r>
                        <a:rPr lang="en-US" sz="800" b="0" i="0" u="none" strike="noStrike" dirty="0">
                          <a:solidFill>
                            <a:srgbClr val="000000"/>
                          </a:solidFill>
                          <a:latin typeface="Calibri"/>
                        </a:rPr>
                        <a:t>and apply the concept of multiplication as repeated addition.</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9090">
                <a:tc>
                  <a:txBody>
                    <a:bodyPr/>
                    <a:lstStyle/>
                    <a:p>
                      <a:pPr algn="r" fontAlgn="t"/>
                      <a:r>
                        <a:rPr lang="en-US" sz="800" b="0" i="0" u="none" strike="noStrike" dirty="0" smtClean="0">
                          <a:solidFill>
                            <a:srgbClr val="000000"/>
                          </a:solidFill>
                          <a:latin typeface="Calibri"/>
                        </a:rPr>
                        <a:t>3.2.2</a:t>
                      </a:r>
                      <a:endParaRPr lang="en-US" sz="8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dirty="0" smtClean="0">
                          <a:solidFill>
                            <a:srgbClr val="000000"/>
                          </a:solidFill>
                          <a:latin typeface="Calibri"/>
                        </a:rPr>
                        <a:t>Represent </a:t>
                      </a:r>
                      <a:r>
                        <a:rPr lang="en-US" sz="800" b="0" i="0" u="none" strike="noStrike" dirty="0">
                          <a:solidFill>
                            <a:srgbClr val="000000"/>
                          </a:solidFill>
                          <a:latin typeface="Calibri"/>
                        </a:rPr>
                        <a:t>and apply the concept of division as repeated subtraction and forming equal groups.</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4340">
                <a:tc>
                  <a:txBody>
                    <a:bodyPr/>
                    <a:lstStyle/>
                    <a:p>
                      <a:pPr algn="r" fontAlgn="t"/>
                      <a:r>
                        <a:rPr lang="en-US" sz="1200" b="1" i="0" u="none" strike="noStrike" dirty="0" smtClean="0">
                          <a:solidFill>
                            <a:srgbClr val="000000"/>
                          </a:solidFill>
                          <a:effectLst/>
                          <a:latin typeface="Calibri"/>
                        </a:rPr>
                        <a:t>3.2.3</a:t>
                      </a:r>
                      <a:endParaRPr lang="en-US" sz="1200" b="1" i="0" u="none" strike="noStrike" dirty="0">
                        <a:solidFill>
                          <a:srgbClr val="000000"/>
                        </a:solidFill>
                        <a:effectLst/>
                        <a:latin typeface="Calibri"/>
                      </a:endParaRP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0" u="none" strike="noStrike" dirty="0" smtClean="0">
                          <a:solidFill>
                            <a:srgbClr val="000000"/>
                          </a:solidFill>
                          <a:latin typeface="Calibri"/>
                        </a:rPr>
                        <a:t>Apply </a:t>
                      </a:r>
                      <a:r>
                        <a:rPr lang="en-US" sz="1100" b="1" i="0" u="none" strike="noStrike" dirty="0">
                          <a:solidFill>
                            <a:srgbClr val="000000"/>
                          </a:solidFill>
                          <a:latin typeface="Calibri"/>
                        </a:rPr>
                        <a:t>models of multiplication (e.g., equal-sized groups, arrays, area models, equal "Jumps" on number lines and hundreds charts ) and division (e.g., repeated subtraction, partitioning and sharing ) to solve problems.</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7205">
                <a:tc>
                  <a:txBody>
                    <a:bodyPr/>
                    <a:lstStyle/>
                    <a:p>
                      <a:pPr algn="r" fontAlgn="t"/>
                      <a:r>
                        <a:rPr lang="en-US" sz="800" b="0" i="0" u="none" strike="noStrike" dirty="0" smtClean="0">
                          <a:solidFill>
                            <a:srgbClr val="000000"/>
                          </a:solidFill>
                          <a:latin typeface="Calibri"/>
                        </a:rPr>
                        <a:t>3.2.4</a:t>
                      </a:r>
                      <a:endParaRPr lang="en-US" sz="8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dirty="0" smtClean="0">
                          <a:solidFill>
                            <a:srgbClr val="000000"/>
                          </a:solidFill>
                          <a:latin typeface="Calibri"/>
                        </a:rPr>
                        <a:t>Apply increasingly sophisticated strategies based on the number properties ((e.g., place value, commutative, associative, distributive, identity, and zero) to solve multiplication and division problems involving basic facts.</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760">
                <a:tc>
                  <a:txBody>
                    <a:bodyPr/>
                    <a:lstStyle/>
                    <a:p>
                      <a:pPr algn="r" fontAlgn="t"/>
                      <a:r>
                        <a:rPr lang="en-US" sz="900" b="0" i="0" u="none" strike="noStrike" dirty="0" smtClean="0">
                          <a:solidFill>
                            <a:srgbClr val="000000"/>
                          </a:solidFill>
                          <a:latin typeface="Calibri"/>
                        </a:rPr>
                        <a:t>3.2.6</a:t>
                      </a:r>
                      <a:endParaRPr lang="en-US" sz="9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dirty="0" smtClean="0">
                          <a:solidFill>
                            <a:srgbClr val="000000"/>
                          </a:solidFill>
                          <a:latin typeface="Calibri"/>
                        </a:rPr>
                        <a:t>Represent, analyze and extend number patterns using rules that involve multiplication and/or addition ((e.g., </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760">
                <a:tc>
                  <a:txBody>
                    <a:bodyPr/>
                    <a:lstStyle/>
                    <a:p>
                      <a:pPr algn="r" fontAlgn="t"/>
                      <a:r>
                        <a:rPr lang="en-US" sz="900" b="0" i="0" u="none" strike="noStrike" dirty="0" smtClean="0">
                          <a:solidFill>
                            <a:srgbClr val="000000"/>
                          </a:solidFill>
                          <a:latin typeface="Calibri"/>
                        </a:rPr>
                        <a:t>3.2.7</a:t>
                      </a:r>
                      <a:endParaRPr lang="en-US" sz="9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dirty="0" smtClean="0">
                          <a:solidFill>
                            <a:srgbClr val="000000"/>
                          </a:solidFill>
                          <a:latin typeface="Calibri"/>
                        </a:rPr>
                        <a:t>Analyze frequency tables, bar graphs, picture graphs and line plots; and use them to solve problems involving addition,  subtraction, multiplication and division.</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5562600" y="304800"/>
            <a:ext cx="2743200" cy="738664"/>
          </a:xfrm>
          <a:prstGeom prst="rect">
            <a:avLst/>
          </a:prstGeom>
          <a:noFill/>
        </p:spPr>
        <p:txBody>
          <a:bodyPr wrap="square" rtlCol="0">
            <a:spAutoFit/>
          </a:bodyPr>
          <a:lstStyle/>
          <a:p>
            <a:r>
              <a:rPr lang="en-US" sz="2400" b="1" i="1" dirty="0" smtClean="0">
                <a:effectLst>
                  <a:outerShdw blurRad="38100" dist="38100" dir="2700000" algn="tl">
                    <a:srgbClr val="000000">
                      <a:alpha val="43137"/>
                    </a:srgbClr>
                  </a:outerShdw>
                </a:effectLst>
                <a:latin typeface="Verdana" pitchFamily="34" charset="0"/>
              </a:rPr>
              <a:t>Grade 3 MATH:</a:t>
            </a:r>
          </a:p>
          <a:p>
            <a:r>
              <a:rPr lang="en-US" sz="900" dirty="0" smtClean="0">
                <a:latin typeface="Verdana" pitchFamily="34" charset="0"/>
              </a:rPr>
              <a:t>Oregon Department of Education Standards for Practice or Progress Monitoring.</a:t>
            </a:r>
            <a:endParaRPr lang="en-US" sz="900" dirty="0">
              <a:latin typeface="Verdana" pitchFamily="34" charset="0"/>
            </a:endParaRPr>
          </a:p>
        </p:txBody>
      </p:sp>
      <p:sp>
        <p:nvSpPr>
          <p:cNvPr id="9" name="TextBox 8"/>
          <p:cNvSpPr txBox="1"/>
          <p:nvPr/>
        </p:nvSpPr>
        <p:spPr>
          <a:xfrm>
            <a:off x="5867400" y="6934200"/>
            <a:ext cx="3733800" cy="338554"/>
          </a:xfrm>
          <a:prstGeom prst="rect">
            <a:avLst/>
          </a:prstGeom>
          <a:noFill/>
        </p:spPr>
        <p:txBody>
          <a:bodyPr wrap="square" rtlCol="0">
            <a:spAutoFit/>
          </a:bodyPr>
          <a:lstStyle/>
          <a:p>
            <a:pPr algn="ctr"/>
            <a:r>
              <a:rPr lang="en-US" sz="800" dirty="0" smtClean="0">
                <a:latin typeface="Verdana" pitchFamily="34" charset="0"/>
              </a:rPr>
              <a:t>These problems are presented in an </a:t>
            </a:r>
            <a:r>
              <a:rPr lang="en-US" sz="800" b="1" dirty="0" smtClean="0">
                <a:effectLst>
                  <a:outerShdw blurRad="38100" dist="38100" dir="2700000" algn="tl">
                    <a:srgbClr val="000000">
                      <a:alpha val="43137"/>
                    </a:srgbClr>
                  </a:outerShdw>
                </a:effectLst>
                <a:latin typeface="Verdana" pitchFamily="34" charset="0"/>
              </a:rPr>
              <a:t>OAKS testing format</a:t>
            </a:r>
            <a:r>
              <a:rPr lang="en-US" sz="800" dirty="0" smtClean="0">
                <a:latin typeface="Verdana" pitchFamily="34" charset="0"/>
              </a:rPr>
              <a:t>.  </a:t>
            </a:r>
          </a:p>
          <a:p>
            <a:pPr algn="ctr"/>
            <a:r>
              <a:rPr lang="en-US" sz="800" dirty="0" smtClean="0">
                <a:latin typeface="Verdana" pitchFamily="34" charset="0"/>
              </a:rPr>
              <a:t>A passing grade is </a:t>
            </a:r>
            <a:r>
              <a:rPr lang="en-US" sz="800" u="sng" dirty="0" smtClean="0">
                <a:latin typeface="Verdana" pitchFamily="34" charset="0"/>
              </a:rPr>
              <a:t>80%</a:t>
            </a:r>
            <a:endParaRPr lang="en-US" sz="800" u="sng" dirty="0">
              <a:latin typeface="Verdana" pitchFamily="34" charset="0"/>
            </a:endParaRPr>
          </a:p>
        </p:txBody>
      </p:sp>
      <p:sp>
        <p:nvSpPr>
          <p:cNvPr id="12" name="TextBox 11"/>
          <p:cNvSpPr txBox="1"/>
          <p:nvPr/>
        </p:nvSpPr>
        <p:spPr>
          <a:xfrm>
            <a:off x="5791200" y="2190690"/>
            <a:ext cx="3581400" cy="400110"/>
          </a:xfrm>
          <a:prstGeom prst="rect">
            <a:avLst/>
          </a:prstGeom>
          <a:noFill/>
        </p:spPr>
        <p:txBody>
          <a:bodyPr wrap="square" rtlCol="0">
            <a:spAutoFit/>
          </a:bodyPr>
          <a:lstStyle/>
          <a:p>
            <a:pPr algn="ctr"/>
            <a:r>
              <a:rPr lang="en-US" sz="1000" dirty="0" smtClean="0">
                <a:effectLst>
                  <a:outerShdw blurRad="38100" dist="38100" dir="2700000" algn="tl">
                    <a:srgbClr val="000000">
                      <a:alpha val="43137"/>
                    </a:srgbClr>
                  </a:outerShdw>
                </a:effectLst>
                <a:latin typeface="Verdana" pitchFamily="34" charset="0"/>
              </a:rPr>
              <a:t>This booklet will focus on </a:t>
            </a:r>
            <a:r>
              <a:rPr lang="en-US" sz="1000" b="1" u="sng" dirty="0" smtClean="0">
                <a:latin typeface="Verdana" pitchFamily="34" charset="0"/>
              </a:rPr>
              <a:t>ONLY</a:t>
            </a:r>
            <a:r>
              <a:rPr lang="en-US" sz="1000" dirty="0" smtClean="0">
                <a:effectLst>
                  <a:outerShdw blurRad="38100" dist="38100" dir="2700000" algn="tl">
                    <a:srgbClr val="000000">
                      <a:alpha val="43137"/>
                    </a:srgbClr>
                  </a:outerShdw>
                </a:effectLst>
                <a:latin typeface="Verdana" pitchFamily="34" charset="0"/>
              </a:rPr>
              <a:t> the items in </a:t>
            </a:r>
          </a:p>
          <a:p>
            <a:pPr algn="ctr"/>
            <a:r>
              <a:rPr lang="en-US" sz="1000" b="1" i="1" u="sng" dirty="0" smtClean="0">
                <a:effectLst>
                  <a:outerShdw blurRad="38100" dist="38100" dir="2700000" algn="tl">
                    <a:srgbClr val="000000">
                      <a:alpha val="43137"/>
                    </a:srgbClr>
                  </a:outerShdw>
                </a:effectLst>
                <a:latin typeface="Verdana" pitchFamily="34" charset="0"/>
              </a:rPr>
              <a:t>Bold Black [3.2.3] </a:t>
            </a:r>
            <a:r>
              <a:rPr lang="en-US" sz="1000" dirty="0" smtClean="0">
                <a:effectLst>
                  <a:outerShdw blurRad="38100" dist="38100" dir="2700000" algn="tl">
                    <a:srgbClr val="000000">
                      <a:alpha val="43137"/>
                    </a:srgbClr>
                  </a:outerShdw>
                </a:effectLst>
                <a:latin typeface="Verdana" pitchFamily="34" charset="0"/>
              </a:rPr>
              <a:t>below table.</a:t>
            </a:r>
            <a:endParaRPr lang="en-US" sz="1000" dirty="0">
              <a:effectLst>
                <a:outerShdw blurRad="38100" dist="38100" dir="2700000" algn="tl">
                  <a:srgbClr val="000000">
                    <a:alpha val="43137"/>
                  </a:srgbClr>
                </a:outerShdw>
              </a:effectLst>
              <a:latin typeface="Verdana" pitchFamily="34" charset="0"/>
            </a:endParaRPr>
          </a:p>
        </p:txBody>
      </p:sp>
      <p:graphicFrame>
        <p:nvGraphicFramePr>
          <p:cNvPr id="10" name="Table 9"/>
          <p:cNvGraphicFramePr>
            <a:graphicFrameLocks noGrp="1"/>
          </p:cNvGraphicFramePr>
          <p:nvPr/>
        </p:nvGraphicFramePr>
        <p:xfrm>
          <a:off x="5867400" y="6248400"/>
          <a:ext cx="3816350" cy="436245"/>
        </p:xfrm>
        <a:graphic>
          <a:graphicData uri="http://schemas.openxmlformats.org/drawingml/2006/table">
            <a:tbl>
              <a:tblPr/>
              <a:tblGrid>
                <a:gridCol w="3816350"/>
              </a:tblGrid>
              <a:tr h="0">
                <a:tc>
                  <a:txBody>
                    <a:bodyPr/>
                    <a:lstStyle/>
                    <a:p>
                      <a:pPr algn="l" fontAlgn="t"/>
                      <a:r>
                        <a:rPr lang="en-US" sz="700" b="0" i="0" u="none" strike="noStrike" dirty="0" smtClean="0">
                          <a:solidFill>
                            <a:srgbClr val="000000"/>
                          </a:solidFill>
                          <a:latin typeface="Verdana"/>
                        </a:rPr>
                        <a:t>In </a:t>
                      </a:r>
                      <a:r>
                        <a:rPr lang="en-US" sz="700" b="1" i="0" u="sng" strike="noStrike" dirty="0" smtClean="0">
                          <a:solidFill>
                            <a:srgbClr val="FF0000"/>
                          </a:solidFill>
                          <a:latin typeface="Verdana"/>
                        </a:rPr>
                        <a:t>2011-2012 these </a:t>
                      </a:r>
                      <a:r>
                        <a:rPr lang="en-US" sz="700" b="0" i="0" u="none" strike="noStrike" dirty="0" smtClean="0">
                          <a:solidFill>
                            <a:srgbClr val="000000"/>
                          </a:solidFill>
                          <a:latin typeface="Verdana"/>
                        </a:rPr>
                        <a:t>standards will be added to the OAKS assessments.  </a:t>
                      </a:r>
                    </a:p>
                    <a:p>
                      <a:pPr algn="l" fontAlgn="t"/>
                      <a:endParaRPr lang="en-US" sz="700" b="1" i="0" u="sng" strike="noStrike" dirty="0" smtClean="0">
                        <a:solidFill>
                          <a:srgbClr val="000000"/>
                        </a:solidFill>
                        <a:latin typeface="Verdana"/>
                      </a:endParaRPr>
                    </a:p>
                    <a:p>
                      <a:pPr algn="l" fontAlgn="t"/>
                      <a:r>
                        <a:rPr lang="en-US" sz="700" b="1" i="0" u="sng" strike="noStrike" dirty="0" smtClean="0">
                          <a:solidFill>
                            <a:srgbClr val="000000"/>
                          </a:solidFill>
                          <a:latin typeface="Verdana"/>
                        </a:rPr>
                        <a:t>3.2.5</a:t>
                      </a:r>
                      <a:r>
                        <a:rPr lang="en-US" sz="700" b="0" i="0" u="none" strike="noStrike" dirty="0" smtClean="0">
                          <a:solidFill>
                            <a:srgbClr val="000000"/>
                          </a:solidFill>
                          <a:latin typeface="Verdana"/>
                        </a:rPr>
                        <a:t> Apply the inverse relationship between multiplication and division (</a:t>
                      </a:r>
                      <a:r>
                        <a:rPr lang="en-US" sz="700" b="0" i="0" u="none" strike="noStrike" dirty="0" err="1" smtClean="0">
                          <a:solidFill>
                            <a:srgbClr val="000000"/>
                          </a:solidFill>
                          <a:latin typeface="Verdana"/>
                        </a:rPr>
                        <a:t>e.g.,and</a:t>
                      </a:r>
                      <a:r>
                        <a:rPr lang="en-US" sz="700" b="0" i="0" u="none" strike="noStrike" dirty="0" smtClean="0">
                          <a:solidFill>
                            <a:srgbClr val="000000"/>
                          </a:solidFill>
                          <a:latin typeface="Verdana"/>
                        </a:rPr>
                        <a:t> the relationship between multiples and factors</a:t>
                      </a:r>
                      <a:endParaRPr lang="en-US" sz="700" b="0" i="0" u="none" strike="noStrike" dirty="0">
                        <a:solidFill>
                          <a:srgbClr val="000000"/>
                        </a:solidFill>
                        <a:latin typeface="Verdana"/>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r>
            </a:tbl>
          </a:graphicData>
        </a:graphic>
      </p:graphicFrame>
      <p:sp>
        <p:nvSpPr>
          <p:cNvPr id="11" name="TextBox 10"/>
          <p:cNvSpPr txBox="1"/>
          <p:nvPr/>
        </p:nvSpPr>
        <p:spPr>
          <a:xfrm>
            <a:off x="5562600" y="1752600"/>
            <a:ext cx="4038600" cy="461665"/>
          </a:xfrm>
          <a:prstGeom prst="rect">
            <a:avLst/>
          </a:prstGeom>
          <a:noFill/>
        </p:spPr>
        <p:txBody>
          <a:bodyPr wrap="square" rtlCol="0">
            <a:spAutoFit/>
          </a:bodyPr>
          <a:lstStyle/>
          <a:p>
            <a:pPr algn="ctr"/>
            <a:r>
              <a:rPr lang="en-US" sz="2400" b="1" dirty="0" smtClean="0">
                <a:effectLst>
                  <a:outerShdw blurRad="38100" dist="38100" dir="2700000" algn="tl">
                    <a:srgbClr val="000000">
                      <a:alpha val="43137"/>
                    </a:srgbClr>
                  </a:outerShdw>
                </a:effectLst>
              </a:rPr>
              <a:t>Book #6</a:t>
            </a:r>
            <a:endParaRPr lang="en-US" sz="2400" b="1" dirty="0">
              <a:effectLst>
                <a:outerShdw blurRad="38100" dist="38100" dir="2700000" algn="tl">
                  <a:srgbClr val="000000">
                    <a:alpha val="43137"/>
                  </a:srgbClr>
                </a:outerShdw>
              </a:effectLst>
            </a:endParaRPr>
          </a:p>
        </p:txBody>
      </p:sp>
      <p:sp>
        <p:nvSpPr>
          <p:cNvPr id="13" name="TextBox 12"/>
          <p:cNvSpPr txBox="1"/>
          <p:nvPr/>
        </p:nvSpPr>
        <p:spPr>
          <a:xfrm>
            <a:off x="457200" y="1123890"/>
            <a:ext cx="4419600" cy="246221"/>
          </a:xfrm>
          <a:prstGeom prst="rect">
            <a:avLst/>
          </a:prstGeom>
          <a:noFill/>
        </p:spPr>
        <p:txBody>
          <a:bodyPr wrap="square" rtlCol="0">
            <a:spAutoFit/>
          </a:bodyPr>
          <a:lstStyle/>
          <a:p>
            <a:r>
              <a:rPr lang="en-US" sz="1000" dirty="0" smtClean="0">
                <a:effectLst>
                  <a:outerShdw blurRad="38100" dist="38100" dir="2700000" algn="tl">
                    <a:srgbClr val="000000">
                      <a:alpha val="43137"/>
                    </a:srgbClr>
                  </a:outerShdw>
                </a:effectLst>
                <a:latin typeface="Verdana" pitchFamily="34" charset="0"/>
              </a:rPr>
              <a:t>This booklet will focus on ONLY the items in</a:t>
            </a:r>
            <a:r>
              <a:rPr lang="en-US" sz="1000" b="1" i="1" u="sng" dirty="0" smtClean="0">
                <a:effectLst>
                  <a:outerShdw blurRad="38100" dist="38100" dir="2700000" algn="tl">
                    <a:srgbClr val="000000">
                      <a:alpha val="43137"/>
                    </a:srgbClr>
                  </a:outerShdw>
                </a:effectLst>
                <a:latin typeface="Verdana" pitchFamily="34" charset="0"/>
              </a:rPr>
              <a:t> Bold Black [3.2.3]</a:t>
            </a:r>
            <a:r>
              <a:rPr lang="en-US" sz="1000" dirty="0" smtClean="0">
                <a:effectLst>
                  <a:outerShdw blurRad="38100" dist="38100" dir="2700000" algn="tl">
                    <a:srgbClr val="000000">
                      <a:alpha val="43137"/>
                    </a:srgbClr>
                  </a:outerShdw>
                </a:effectLst>
                <a:latin typeface="Verdana" pitchFamily="34" charset="0"/>
              </a:rPr>
              <a:t>  </a:t>
            </a:r>
          </a:p>
        </p:txBody>
      </p:sp>
      <p:sp>
        <p:nvSpPr>
          <p:cNvPr id="16" name="TextBox 15"/>
          <p:cNvSpPr txBox="1"/>
          <p:nvPr/>
        </p:nvSpPr>
        <p:spPr>
          <a:xfrm>
            <a:off x="838200" y="2743200"/>
            <a:ext cx="3581400" cy="2862322"/>
          </a:xfrm>
          <a:prstGeom prst="rect">
            <a:avLst/>
          </a:prstGeom>
          <a:noFill/>
        </p:spPr>
        <p:txBody>
          <a:bodyPr wrap="square" rtlCol="0">
            <a:spAutoFit/>
          </a:bodyPr>
          <a:lstStyle/>
          <a:p>
            <a:r>
              <a:rPr lang="en-US" sz="1000" b="1" u="sng" dirty="0" smtClean="0">
                <a:effectLst>
                  <a:outerShdw blurRad="38100" dist="38100" dir="2700000" algn="tl">
                    <a:srgbClr val="000000">
                      <a:alpha val="43137"/>
                    </a:srgbClr>
                  </a:outerShdw>
                </a:effectLst>
                <a:latin typeface="Verdana" pitchFamily="34" charset="0"/>
              </a:rPr>
              <a:t>Teachers:  </a:t>
            </a:r>
            <a:r>
              <a:rPr lang="en-US" sz="1000" dirty="0" smtClean="0">
                <a:effectLst>
                  <a:outerShdw blurRad="38100" dist="38100" dir="2700000" algn="tl">
                    <a:srgbClr val="000000">
                      <a:alpha val="43137"/>
                    </a:srgbClr>
                  </a:outerShdw>
                </a:effectLst>
                <a:latin typeface="Verdana" pitchFamily="34" charset="0"/>
              </a:rPr>
              <a:t>To assure that the above standards are understood, always remind, ask and show your students:</a:t>
            </a:r>
          </a:p>
          <a:p>
            <a:endParaRPr lang="en-US" sz="1000" dirty="0" smtClean="0">
              <a:effectLst>
                <a:outerShdw blurRad="38100" dist="38100" dir="2700000" algn="tl">
                  <a:srgbClr val="000000">
                    <a:alpha val="43137"/>
                  </a:srgbClr>
                </a:outerShdw>
              </a:effectLst>
              <a:latin typeface="Verdana" pitchFamily="34" charset="0"/>
            </a:endParaRPr>
          </a:p>
          <a:p>
            <a:r>
              <a:rPr lang="en-US" sz="1000" b="1" u="sng" dirty="0" smtClean="0">
                <a:effectLst>
                  <a:outerShdw blurRad="38100" dist="38100" dir="2700000" algn="tl">
                    <a:srgbClr val="000000">
                      <a:alpha val="43137"/>
                    </a:srgbClr>
                  </a:outerShdw>
                </a:effectLst>
                <a:latin typeface="Verdana" pitchFamily="34" charset="0"/>
              </a:rPr>
              <a:t>3.2.3</a:t>
            </a:r>
          </a:p>
          <a:p>
            <a:endParaRPr lang="en-US" sz="1000" dirty="0" smtClean="0">
              <a:effectLst>
                <a:outerShdw blurRad="38100" dist="38100" dir="2700000" algn="tl">
                  <a:srgbClr val="000000">
                    <a:alpha val="43137"/>
                  </a:srgbClr>
                </a:outerShdw>
              </a:effectLst>
              <a:latin typeface="Verdana" pitchFamily="34" charset="0"/>
            </a:endParaRPr>
          </a:p>
          <a:p>
            <a:pPr marL="228600" indent="-228600">
              <a:buAutoNum type="arabicPeriod"/>
            </a:pPr>
            <a:r>
              <a:rPr lang="en-US" sz="1000" dirty="0" smtClean="0">
                <a:effectLst>
                  <a:outerShdw blurRad="38100" dist="38100" dir="2700000" algn="tl">
                    <a:srgbClr val="000000">
                      <a:alpha val="43137"/>
                    </a:srgbClr>
                  </a:outerShdw>
                </a:effectLst>
                <a:latin typeface="Verdana" pitchFamily="34" charset="0"/>
              </a:rPr>
              <a:t>Multiplication is repeated addition, division is repeated subtraction.</a:t>
            </a:r>
          </a:p>
          <a:p>
            <a:pPr marL="228600" indent="-228600">
              <a:buAutoNum type="arabicPeriod"/>
            </a:pPr>
            <a:endParaRPr lang="en-US" sz="1000" dirty="0" smtClean="0">
              <a:effectLst>
                <a:outerShdw blurRad="38100" dist="38100" dir="2700000" algn="tl">
                  <a:srgbClr val="000000">
                    <a:alpha val="43137"/>
                  </a:srgbClr>
                </a:outerShdw>
              </a:effectLst>
              <a:latin typeface="Verdana" pitchFamily="34" charset="0"/>
            </a:endParaRPr>
          </a:p>
          <a:p>
            <a:pPr marL="228600" indent="-228600">
              <a:buAutoNum type="arabicPeriod"/>
            </a:pPr>
            <a:r>
              <a:rPr lang="en-US" sz="1000" dirty="0" smtClean="0">
                <a:effectLst>
                  <a:outerShdw blurRad="38100" dist="38100" dir="2700000" algn="tl">
                    <a:srgbClr val="000000">
                      <a:alpha val="43137"/>
                    </a:srgbClr>
                  </a:outerShdw>
                </a:effectLst>
                <a:latin typeface="Verdana" pitchFamily="34" charset="0"/>
              </a:rPr>
              <a:t>Practice representing multiplication with </a:t>
            </a:r>
            <a:r>
              <a:rPr lang="en-US" sz="1000" dirty="0" err="1" smtClean="0">
                <a:effectLst>
                  <a:outerShdw blurRad="38100" dist="38100" dir="2700000" algn="tl">
                    <a:srgbClr val="000000">
                      <a:alpha val="43137"/>
                    </a:srgbClr>
                  </a:outerShdw>
                </a:effectLst>
                <a:latin typeface="Verdana" pitchFamily="34" charset="0"/>
              </a:rPr>
              <a:t>manipulatives</a:t>
            </a:r>
            <a:r>
              <a:rPr lang="en-US" sz="1000" dirty="0" smtClean="0">
                <a:effectLst>
                  <a:outerShdw blurRad="38100" dist="38100" dir="2700000" algn="tl">
                    <a:srgbClr val="000000">
                      <a:alpha val="43137"/>
                    </a:srgbClr>
                  </a:outerShdw>
                </a:effectLst>
                <a:latin typeface="Verdana" pitchFamily="34" charset="0"/>
              </a:rPr>
              <a:t> in arrays, hundred charts, &amp; groups and number lines.</a:t>
            </a:r>
          </a:p>
          <a:p>
            <a:pPr marL="228600" indent="-228600">
              <a:buAutoNum type="arabicPeriod"/>
            </a:pPr>
            <a:endParaRPr lang="en-US" sz="1000" dirty="0" smtClean="0">
              <a:effectLst>
                <a:outerShdw blurRad="38100" dist="38100" dir="2700000" algn="tl">
                  <a:srgbClr val="000000">
                    <a:alpha val="43137"/>
                  </a:srgbClr>
                </a:outerShdw>
              </a:effectLst>
              <a:latin typeface="Verdana" pitchFamily="34" charset="0"/>
            </a:endParaRPr>
          </a:p>
          <a:p>
            <a:pPr marL="228600" indent="-228600">
              <a:buAutoNum type="arabicPeriod"/>
            </a:pPr>
            <a:r>
              <a:rPr lang="en-US" sz="1000" dirty="0" smtClean="0">
                <a:effectLst>
                  <a:outerShdw blurRad="38100" dist="38100" dir="2700000" algn="tl">
                    <a:srgbClr val="000000">
                      <a:alpha val="43137"/>
                    </a:srgbClr>
                  </a:outerShdw>
                </a:effectLst>
                <a:latin typeface="Verdana" pitchFamily="34" charset="0"/>
              </a:rPr>
              <a:t>Always ask:  What strategies can you use to solve a multiplication or division problem?</a:t>
            </a:r>
          </a:p>
          <a:p>
            <a:pPr marL="228600" indent="-228600">
              <a:buAutoNum type="arabicPeriod"/>
            </a:pPr>
            <a:endParaRPr lang="en-US" sz="1000" dirty="0" smtClean="0">
              <a:effectLst>
                <a:outerShdw blurRad="38100" dist="38100" dir="2700000" algn="tl">
                  <a:srgbClr val="000000">
                    <a:alpha val="43137"/>
                  </a:srgbClr>
                </a:outerShdw>
              </a:effectLst>
              <a:latin typeface="Verdana" pitchFamily="34" charset="0"/>
            </a:endParaRPr>
          </a:p>
          <a:p>
            <a:pPr marL="228600" indent="-228600">
              <a:buAutoNum type="arabicPeriod"/>
            </a:pPr>
            <a:r>
              <a:rPr lang="en-US" sz="1000" dirty="0" smtClean="0">
                <a:effectLst>
                  <a:outerShdw blurRad="38100" dist="38100" dir="2700000" algn="tl">
                    <a:srgbClr val="000000">
                      <a:alpha val="43137"/>
                    </a:srgbClr>
                  </a:outerShdw>
                </a:effectLst>
                <a:latin typeface="Verdana" pitchFamily="34" charset="0"/>
              </a:rPr>
              <a:t>Extend and know number patterns ( skip counting).</a:t>
            </a:r>
          </a:p>
        </p:txBody>
      </p:sp>
      <p:sp>
        <p:nvSpPr>
          <p:cNvPr id="18" name="TextBox 17"/>
          <p:cNvSpPr txBox="1"/>
          <p:nvPr/>
        </p:nvSpPr>
        <p:spPr>
          <a:xfrm>
            <a:off x="457200" y="304800"/>
            <a:ext cx="4419600" cy="677108"/>
          </a:xfrm>
          <a:prstGeom prst="rect">
            <a:avLst/>
          </a:prstGeom>
          <a:noFill/>
        </p:spPr>
        <p:txBody>
          <a:bodyPr wrap="square" rtlCol="0">
            <a:spAutoFit/>
          </a:bodyPr>
          <a:lstStyle/>
          <a:p>
            <a:r>
              <a:rPr lang="en-US" sz="1400" b="1" i="1" dirty="0" smtClean="0">
                <a:effectLst>
                  <a:outerShdw blurRad="38100" dist="38100" dir="2700000" algn="tl">
                    <a:srgbClr val="000000">
                      <a:alpha val="43137"/>
                    </a:srgbClr>
                  </a:outerShdw>
                </a:effectLst>
                <a:latin typeface="Verdana" pitchFamily="34" charset="0"/>
              </a:rPr>
              <a:t>Teacher Information. . . </a:t>
            </a:r>
            <a:r>
              <a:rPr lang="en-US" sz="1200" i="1" dirty="0" smtClean="0">
                <a:latin typeface="Verdana" pitchFamily="34" charset="0"/>
              </a:rPr>
              <a:t>This booklet does not cover the core standards that will be tested in 2011-2012.</a:t>
            </a:r>
            <a:endParaRPr lang="en-US" sz="1400" b="1" i="1" dirty="0">
              <a:effectLst>
                <a:outerShdw blurRad="38100" dist="38100" dir="2700000" algn="tl">
                  <a:srgbClr val="000000">
                    <a:alpha val="43137"/>
                  </a:srgbClr>
                </a:outerShdw>
              </a:effectLst>
              <a:latin typeface="Verdana" pitchFamily="34" charset="0"/>
            </a:endParaRPr>
          </a:p>
        </p:txBody>
      </p:sp>
      <p:graphicFrame>
        <p:nvGraphicFramePr>
          <p:cNvPr id="15" name="Table 14"/>
          <p:cNvGraphicFramePr>
            <a:graphicFrameLocks noGrp="1"/>
          </p:cNvGraphicFramePr>
          <p:nvPr/>
        </p:nvGraphicFramePr>
        <p:xfrm>
          <a:off x="533400" y="1600200"/>
          <a:ext cx="4038600" cy="923925"/>
        </p:xfrm>
        <a:graphic>
          <a:graphicData uri="http://schemas.openxmlformats.org/drawingml/2006/table">
            <a:tbl>
              <a:tblPr/>
              <a:tblGrid>
                <a:gridCol w="457199"/>
                <a:gridCol w="3581401"/>
              </a:tblGrid>
              <a:tr h="434340">
                <a:tc>
                  <a:txBody>
                    <a:bodyPr/>
                    <a:lstStyle/>
                    <a:p>
                      <a:pPr algn="r" fontAlgn="t"/>
                      <a:r>
                        <a:rPr lang="en-US" sz="1200" b="1" i="0" u="none" strike="noStrike" dirty="0" smtClean="0">
                          <a:solidFill>
                            <a:srgbClr val="000000"/>
                          </a:solidFill>
                          <a:effectLst/>
                          <a:latin typeface="Calibri"/>
                        </a:rPr>
                        <a:t>3.2.3</a:t>
                      </a:r>
                      <a:endParaRPr lang="en-US" sz="1200" b="1" i="0" u="none" strike="noStrike" dirty="0">
                        <a:solidFill>
                          <a:srgbClr val="000000"/>
                        </a:solidFill>
                        <a:effectLst/>
                        <a:latin typeface="Calibri"/>
                      </a:endParaRP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1" i="0" u="none" strike="noStrike" dirty="0" smtClean="0">
                          <a:solidFill>
                            <a:srgbClr val="000000"/>
                          </a:solidFill>
                          <a:latin typeface="Calibri"/>
                        </a:rPr>
                        <a:t>Apply </a:t>
                      </a:r>
                      <a:r>
                        <a:rPr lang="en-US" sz="1200" b="1" i="0" u="none" strike="noStrike" dirty="0">
                          <a:solidFill>
                            <a:srgbClr val="000000"/>
                          </a:solidFill>
                          <a:latin typeface="Calibri"/>
                        </a:rPr>
                        <a:t>models of multiplication (e.g., equal-sized groups, arrays, area models, equal "Jumps" on number lines and hundreds charts ) and division (e.g., repeated subtraction, partitioning and sharing ) to solve problems.</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7" name="TextBox 16"/>
          <p:cNvSpPr txBox="1"/>
          <p:nvPr/>
        </p:nvSpPr>
        <p:spPr>
          <a:xfrm>
            <a:off x="457200" y="6248400"/>
            <a:ext cx="4267200" cy="1107996"/>
          </a:xfrm>
          <a:prstGeom prst="rect">
            <a:avLst/>
          </a:prstGeom>
          <a:noFill/>
        </p:spPr>
        <p:txBody>
          <a:bodyPr wrap="square" rtlCol="0">
            <a:spAutoFit/>
          </a:bodyPr>
          <a:lstStyle/>
          <a:p>
            <a:r>
              <a:rPr lang="en-US" sz="600" dirty="0" smtClean="0">
                <a:latin typeface="Verdana" pitchFamily="34" charset="0"/>
              </a:rPr>
              <a:t>The test samples and strand data for this booklet can be found on the Oregon State Departments of Education web site.  The use of this booklet was designed for the Hillsboro School District based on HSD Power Standards along with the ODE strand categories.  This booklet is paid for and furnished to teachers for instruction by the HSD.</a:t>
            </a:r>
          </a:p>
          <a:p>
            <a:endParaRPr lang="en-US" sz="600" dirty="0" smtClean="0">
              <a:latin typeface="Verdana" pitchFamily="34" charset="0"/>
            </a:endParaRPr>
          </a:p>
          <a:p>
            <a:r>
              <a:rPr lang="en-US" sz="600" dirty="0" smtClean="0">
                <a:latin typeface="Verdana" pitchFamily="34" charset="0"/>
              </a:rPr>
              <a:t>The concept of this booklet was created by Rick &amp; Susan Richmond</a:t>
            </a:r>
          </a:p>
          <a:p>
            <a:r>
              <a:rPr lang="en-US" sz="600" dirty="0" smtClean="0">
                <a:latin typeface="Verdana" pitchFamily="34" charset="0"/>
              </a:rPr>
              <a:t>© Rick &amp; Susan Richmond 2010  Revision: Original 03-2010</a:t>
            </a:r>
          </a:p>
          <a:p>
            <a:endParaRPr lang="en-US" sz="600" dirty="0" smtClean="0">
              <a:latin typeface="Verdana" pitchFamily="34" charset="0"/>
            </a:endParaRPr>
          </a:p>
          <a:p>
            <a:r>
              <a:rPr lang="en-US" sz="600" dirty="0" smtClean="0">
                <a:latin typeface="Verdana" pitchFamily="34" charset="0"/>
              </a:rPr>
              <a:t>No part of this publication may be reproduced or transmitted in any form or by any means, electronic or mechanical, without written permission from Rick &amp; Susan Richmond and the Oregon State Department of Education and the Hillsboro School District.</a:t>
            </a:r>
            <a:endParaRPr lang="en-US" sz="600" dirty="0">
              <a:latin typeface="Verdan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1</a:t>
            </a:r>
          </a:p>
        </p:txBody>
      </p:sp>
      <p:sp>
        <p:nvSpPr>
          <p:cNvPr id="6146" name="Text Box 3"/>
          <p:cNvSpPr txBox="1">
            <a:spLocks noChangeArrowheads="1"/>
          </p:cNvSpPr>
          <p:nvPr/>
        </p:nvSpPr>
        <p:spPr bwMode="auto">
          <a:xfrm>
            <a:off x="8839200" y="74437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10</a:t>
            </a:r>
            <a:endParaRPr lang="en-US" sz="700" dirty="0">
              <a:latin typeface="Verdana" pitchFamily="34" charset="0"/>
            </a:endParaRPr>
          </a:p>
        </p:txBody>
      </p:sp>
      <p:sp>
        <p:nvSpPr>
          <p:cNvPr id="12" name="TextBox 11"/>
          <p:cNvSpPr txBox="1"/>
          <p:nvPr/>
        </p:nvSpPr>
        <p:spPr>
          <a:xfrm>
            <a:off x="5791200" y="6934200"/>
            <a:ext cx="1752600" cy="307777"/>
          </a:xfrm>
          <a:prstGeom prst="rect">
            <a:avLst/>
          </a:prstGeom>
          <a:noFill/>
        </p:spPr>
        <p:txBody>
          <a:bodyPr wrap="square" rtlCol="0">
            <a:spAutoFit/>
          </a:bodyPr>
          <a:lstStyle/>
          <a:p>
            <a:r>
              <a:rPr lang="en-US" sz="700" dirty="0" smtClean="0">
                <a:latin typeface="Verdana" pitchFamily="34" charset="0"/>
              </a:rPr>
              <a:t>Rick &amp; Susan Richmond based on ODE Standard 3.2.3</a:t>
            </a:r>
            <a:endParaRPr lang="en-US" sz="700" dirty="0">
              <a:latin typeface="Verdana" pitchFamily="34" charset="0"/>
            </a:endParaRPr>
          </a:p>
        </p:txBody>
      </p:sp>
      <p:sp>
        <p:nvSpPr>
          <p:cNvPr id="30" name="TextBox 29"/>
          <p:cNvSpPr txBox="1"/>
          <p:nvPr/>
        </p:nvSpPr>
        <p:spPr>
          <a:xfrm>
            <a:off x="685800" y="381000"/>
            <a:ext cx="3733800" cy="3647152"/>
          </a:xfrm>
          <a:prstGeom prst="rect">
            <a:avLst/>
          </a:prstGeom>
          <a:noFill/>
        </p:spPr>
        <p:txBody>
          <a:bodyPr wrap="square" rtlCol="0">
            <a:spAutoFit/>
          </a:bodyPr>
          <a:lstStyle/>
          <a:p>
            <a:pPr marL="228600" indent="-228600">
              <a:buFont typeface="+mj-lt"/>
              <a:buAutoNum type="arabicPeriod"/>
            </a:pPr>
            <a:r>
              <a:rPr lang="en-US" sz="1100" dirty="0" smtClean="0">
                <a:latin typeface="Verdana" pitchFamily="34" charset="0"/>
              </a:rPr>
              <a:t>What is the perimeter of this rectangle?</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pPr marL="695325" indent="-228600">
              <a:buAutoNum type="alphaUcPeriod"/>
            </a:pPr>
            <a:r>
              <a:rPr lang="en-US" sz="1100" dirty="0" smtClean="0">
                <a:latin typeface="Verdana" pitchFamily="34" charset="0"/>
              </a:rPr>
              <a:t>4</a:t>
            </a:r>
          </a:p>
          <a:p>
            <a:pPr marL="695325" indent="-228600">
              <a:buAutoNum type="alphaUcPeriod"/>
            </a:pPr>
            <a:endParaRPr lang="en-US" sz="1100" dirty="0" smtClean="0">
              <a:latin typeface="Verdana" pitchFamily="34" charset="0"/>
            </a:endParaRPr>
          </a:p>
          <a:p>
            <a:pPr marL="695325" indent="-228600">
              <a:buAutoNum type="alphaUcPeriod"/>
            </a:pPr>
            <a:r>
              <a:rPr lang="en-US" sz="1100" dirty="0" smtClean="0">
                <a:latin typeface="Verdana" pitchFamily="34" charset="0"/>
              </a:rPr>
              <a:t>12</a:t>
            </a:r>
          </a:p>
          <a:p>
            <a:pPr marL="695325" indent="-228600">
              <a:buAutoNum type="alphaUcPeriod"/>
            </a:pPr>
            <a:endParaRPr lang="en-US" sz="1100" dirty="0" smtClean="0">
              <a:latin typeface="Verdana" pitchFamily="34" charset="0"/>
            </a:endParaRPr>
          </a:p>
          <a:p>
            <a:pPr marL="695325" indent="-228600">
              <a:buAutoNum type="alphaUcPeriod"/>
            </a:pPr>
            <a:r>
              <a:rPr lang="en-US" sz="1100" dirty="0" smtClean="0">
                <a:latin typeface="Verdana" pitchFamily="34" charset="0"/>
              </a:rPr>
              <a:t>2</a:t>
            </a:r>
          </a:p>
          <a:p>
            <a:pPr marL="695325" indent="-228600">
              <a:buAutoNum type="alphaUcPeriod"/>
            </a:pPr>
            <a:endParaRPr lang="en-US" sz="1100" dirty="0" smtClean="0">
              <a:latin typeface="Verdana" pitchFamily="34" charset="0"/>
            </a:endParaRPr>
          </a:p>
          <a:p>
            <a:pPr marL="695325" indent="-228600">
              <a:buAutoNum type="alphaUcPeriod"/>
            </a:pPr>
            <a:r>
              <a:rPr lang="en-US" sz="1100" dirty="0" smtClean="0">
                <a:latin typeface="Verdana" pitchFamily="34" charset="0"/>
              </a:rPr>
              <a:t>10</a:t>
            </a:r>
          </a:p>
          <a:p>
            <a:pPr marL="228600" indent="-228600">
              <a:buAutoNum type="alphaUcPeriod"/>
            </a:pPr>
            <a:endParaRPr lang="en-US" sz="1100" dirty="0" smtClean="0">
              <a:latin typeface="Verdana" pitchFamily="34" charset="0"/>
            </a:endParaRPr>
          </a:p>
          <a:p>
            <a:pPr marL="228600" indent="-228600"/>
            <a:endParaRPr lang="en-US" sz="1100" dirty="0">
              <a:latin typeface="Verdana" pitchFamily="34" charset="0"/>
            </a:endParaRPr>
          </a:p>
        </p:txBody>
      </p:sp>
      <p:grpSp>
        <p:nvGrpSpPr>
          <p:cNvPr id="32" name="Group 31"/>
          <p:cNvGrpSpPr/>
          <p:nvPr/>
        </p:nvGrpSpPr>
        <p:grpSpPr>
          <a:xfrm>
            <a:off x="1295400" y="685800"/>
            <a:ext cx="2971800" cy="1329154"/>
            <a:chOff x="609600" y="990600"/>
            <a:chExt cx="2971800" cy="1329154"/>
          </a:xfrm>
        </p:grpSpPr>
        <p:sp>
          <p:nvSpPr>
            <p:cNvPr id="33" name="Rectangle 32"/>
            <p:cNvSpPr/>
            <p:nvPr/>
          </p:nvSpPr>
          <p:spPr bwMode="auto">
            <a:xfrm>
              <a:off x="914400" y="1295400"/>
              <a:ext cx="2438400" cy="6858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34" name="TextBox 33"/>
            <p:cNvSpPr txBox="1"/>
            <p:nvPr/>
          </p:nvSpPr>
          <p:spPr>
            <a:xfrm>
              <a:off x="3352800" y="1447800"/>
              <a:ext cx="228600" cy="338554"/>
            </a:xfrm>
            <a:prstGeom prst="rect">
              <a:avLst/>
            </a:prstGeom>
            <a:noFill/>
          </p:spPr>
          <p:txBody>
            <a:bodyPr wrap="square" rtlCol="0">
              <a:spAutoFit/>
            </a:bodyPr>
            <a:lstStyle/>
            <a:p>
              <a:r>
                <a:rPr lang="en-US" sz="1600" dirty="0" smtClean="0"/>
                <a:t>2</a:t>
              </a:r>
              <a:endParaRPr lang="en-US" sz="1600" dirty="0"/>
            </a:p>
          </p:txBody>
        </p:sp>
        <p:sp>
          <p:nvSpPr>
            <p:cNvPr id="35" name="TextBox 34"/>
            <p:cNvSpPr txBox="1"/>
            <p:nvPr/>
          </p:nvSpPr>
          <p:spPr>
            <a:xfrm>
              <a:off x="609600" y="1447800"/>
              <a:ext cx="304800" cy="338554"/>
            </a:xfrm>
            <a:prstGeom prst="rect">
              <a:avLst/>
            </a:prstGeom>
            <a:noFill/>
          </p:spPr>
          <p:txBody>
            <a:bodyPr wrap="square" rtlCol="0">
              <a:spAutoFit/>
            </a:bodyPr>
            <a:lstStyle/>
            <a:p>
              <a:r>
                <a:rPr lang="en-US" sz="1600" dirty="0" smtClean="0"/>
                <a:t>2</a:t>
              </a:r>
              <a:endParaRPr lang="en-US" sz="1600" dirty="0"/>
            </a:p>
          </p:txBody>
        </p:sp>
        <p:sp>
          <p:nvSpPr>
            <p:cNvPr id="36" name="TextBox 35"/>
            <p:cNvSpPr txBox="1"/>
            <p:nvPr/>
          </p:nvSpPr>
          <p:spPr>
            <a:xfrm>
              <a:off x="1828800" y="1981200"/>
              <a:ext cx="304800" cy="338554"/>
            </a:xfrm>
            <a:prstGeom prst="rect">
              <a:avLst/>
            </a:prstGeom>
            <a:noFill/>
          </p:spPr>
          <p:txBody>
            <a:bodyPr wrap="square" rtlCol="0">
              <a:spAutoFit/>
            </a:bodyPr>
            <a:lstStyle/>
            <a:p>
              <a:r>
                <a:rPr lang="en-US" sz="1600" dirty="0" smtClean="0"/>
                <a:t>4</a:t>
              </a:r>
              <a:endParaRPr lang="en-US" sz="1600" dirty="0"/>
            </a:p>
          </p:txBody>
        </p:sp>
        <p:sp>
          <p:nvSpPr>
            <p:cNvPr id="37" name="TextBox 36"/>
            <p:cNvSpPr txBox="1"/>
            <p:nvPr/>
          </p:nvSpPr>
          <p:spPr>
            <a:xfrm>
              <a:off x="1828800" y="990600"/>
              <a:ext cx="304800" cy="338554"/>
            </a:xfrm>
            <a:prstGeom prst="rect">
              <a:avLst/>
            </a:prstGeom>
            <a:noFill/>
          </p:spPr>
          <p:txBody>
            <a:bodyPr wrap="square" rtlCol="0">
              <a:spAutoFit/>
            </a:bodyPr>
            <a:lstStyle/>
            <a:p>
              <a:r>
                <a:rPr lang="en-US" sz="1600" dirty="0" smtClean="0"/>
                <a:t>4</a:t>
              </a:r>
              <a:endParaRPr lang="en-US" sz="1600" dirty="0"/>
            </a:p>
          </p:txBody>
        </p:sp>
      </p:grpSp>
      <p:sp>
        <p:nvSpPr>
          <p:cNvPr id="38" name="TextBox 37"/>
          <p:cNvSpPr txBox="1"/>
          <p:nvPr/>
        </p:nvSpPr>
        <p:spPr>
          <a:xfrm>
            <a:off x="609600" y="4267200"/>
            <a:ext cx="3657600" cy="2585323"/>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39" name="TextBox 38"/>
          <p:cNvSpPr txBox="1"/>
          <p:nvPr/>
        </p:nvSpPr>
        <p:spPr>
          <a:xfrm>
            <a:off x="609600" y="7086600"/>
            <a:ext cx="1752600" cy="307777"/>
          </a:xfrm>
          <a:prstGeom prst="rect">
            <a:avLst/>
          </a:prstGeom>
          <a:noFill/>
        </p:spPr>
        <p:txBody>
          <a:bodyPr wrap="square" rtlCol="0">
            <a:spAutoFit/>
          </a:bodyPr>
          <a:lstStyle/>
          <a:p>
            <a:r>
              <a:rPr lang="en-US" sz="700" dirty="0" smtClean="0">
                <a:latin typeface="Verdana" pitchFamily="34" charset="0"/>
              </a:rPr>
              <a:t>Rick &amp; Susan Richmond based on ODE Standard 3.2.3</a:t>
            </a:r>
            <a:endParaRPr lang="en-US" sz="700" dirty="0">
              <a:latin typeface="Verdana" pitchFamily="34" charset="0"/>
            </a:endParaRPr>
          </a:p>
        </p:txBody>
      </p:sp>
      <p:sp>
        <p:nvSpPr>
          <p:cNvPr id="20" name="TextBox 19"/>
          <p:cNvSpPr txBox="1"/>
          <p:nvPr/>
        </p:nvSpPr>
        <p:spPr>
          <a:xfrm>
            <a:off x="5562600" y="304800"/>
            <a:ext cx="3962400" cy="3647152"/>
          </a:xfrm>
          <a:prstGeom prst="rect">
            <a:avLst/>
          </a:prstGeom>
          <a:noFill/>
        </p:spPr>
        <p:txBody>
          <a:bodyPr wrap="square" rtlCol="0">
            <a:spAutoFit/>
          </a:bodyPr>
          <a:lstStyle/>
          <a:p>
            <a:pPr marL="342900" indent="-342900">
              <a:buFont typeface="+mj-lt"/>
              <a:buAutoNum type="arabicPeriod" startAt="10"/>
            </a:pPr>
            <a:r>
              <a:rPr lang="en-US" sz="1100" dirty="0" smtClean="0">
                <a:latin typeface="Verdana" pitchFamily="34" charset="0"/>
              </a:rPr>
              <a:t>What is the best strategy for solving the perimeter? </a:t>
            </a:r>
          </a:p>
          <a:p>
            <a:pPr marL="342900" indent="-342900"/>
            <a:r>
              <a:rPr lang="en-US" sz="1100" dirty="0" smtClean="0">
                <a:latin typeface="Verdana" pitchFamily="34" charset="0"/>
              </a:rPr>
              <a:t> </a:t>
            </a:r>
          </a:p>
          <a:p>
            <a:pPr marL="342900"/>
            <a:r>
              <a:rPr lang="en-US" sz="1100" dirty="0" smtClean="0">
                <a:latin typeface="Verdana" pitchFamily="34" charset="0"/>
              </a:rPr>
              <a:t>Each small box represents 1”.</a:t>
            </a:r>
          </a:p>
          <a:p>
            <a:endParaRPr lang="en-US" sz="1100" dirty="0" smtClean="0">
              <a:latin typeface="Verdana" pitchFamily="34" charset="0"/>
            </a:endParaRPr>
          </a:p>
          <a:p>
            <a:endParaRPr lang="en-US" sz="1100" dirty="0" smtClean="0">
              <a:latin typeface="Verdana" pitchFamily="34" charset="0"/>
            </a:endParaRPr>
          </a:p>
          <a:p>
            <a:r>
              <a:rPr lang="en-US" sz="1100" dirty="0" smtClean="0">
                <a:solidFill>
                  <a:srgbClr val="000000"/>
                </a:solidFill>
                <a:latin typeface="Calibri"/>
              </a:rPr>
              <a:t> </a:t>
            </a:r>
            <a:r>
              <a:rPr lang="en-US" sz="1100" dirty="0" smtClean="0"/>
              <a:t> </a:t>
            </a:r>
            <a:r>
              <a:rPr lang="en-US" sz="1100" dirty="0" smtClean="0">
                <a:solidFill>
                  <a:srgbClr val="000000"/>
                </a:solidFill>
                <a:latin typeface="Calibri"/>
              </a:rPr>
              <a:t> </a:t>
            </a:r>
            <a:r>
              <a:rPr lang="en-US" sz="1100" dirty="0" smtClean="0"/>
              <a:t> </a:t>
            </a:r>
            <a:r>
              <a:rPr lang="en-US" sz="1100" dirty="0" smtClean="0">
                <a:solidFill>
                  <a:srgbClr val="000000"/>
                </a:solidFill>
                <a:latin typeface="Calibri"/>
              </a:rPr>
              <a:t> </a:t>
            </a:r>
            <a:r>
              <a:rPr lang="en-US" sz="1100" dirty="0" smtClean="0"/>
              <a:t> </a:t>
            </a:r>
            <a:r>
              <a:rPr lang="en-US" sz="1100" dirty="0" smtClean="0">
                <a:solidFill>
                  <a:srgbClr val="000000"/>
                </a:solidFill>
                <a:latin typeface="Calibri"/>
              </a:rPr>
              <a:t> </a:t>
            </a:r>
            <a:r>
              <a:rPr lang="en-US" sz="1100" dirty="0" smtClean="0"/>
              <a:t> </a:t>
            </a:r>
            <a:r>
              <a:rPr lang="en-US" sz="1100" dirty="0" smtClean="0">
                <a:solidFill>
                  <a:srgbClr val="000000"/>
                </a:solidFill>
                <a:latin typeface="Calibri"/>
              </a:rPr>
              <a:t> </a:t>
            </a:r>
            <a:r>
              <a:rPr lang="en-US" sz="1100" dirty="0" smtClean="0"/>
              <a:t> </a:t>
            </a:r>
            <a:r>
              <a:rPr lang="en-US" sz="1100" dirty="0" smtClean="0">
                <a:solidFill>
                  <a:srgbClr val="000000"/>
                </a:solidFill>
                <a:latin typeface="Calibri"/>
              </a:rPr>
              <a:t> </a:t>
            </a:r>
            <a:r>
              <a:rPr lang="en-US" sz="1100" dirty="0" smtClean="0"/>
              <a:t> </a:t>
            </a:r>
            <a:r>
              <a:rPr lang="en-US" sz="1100" dirty="0" smtClean="0">
                <a:solidFill>
                  <a:srgbClr val="000000"/>
                </a:solidFill>
                <a:latin typeface="Calibri"/>
              </a:rPr>
              <a:t> </a:t>
            </a:r>
            <a:r>
              <a:rPr lang="en-US" sz="1100" dirty="0" smtClean="0"/>
              <a:t> </a:t>
            </a:r>
            <a:r>
              <a:rPr lang="en-US" sz="1100" dirty="0" smtClean="0">
                <a:solidFill>
                  <a:srgbClr val="000000"/>
                </a:solidFill>
                <a:latin typeface="Calibri"/>
              </a:rPr>
              <a:t> </a:t>
            </a:r>
            <a:r>
              <a:rPr lang="en-US" sz="1100" dirty="0" smtClean="0"/>
              <a:t> </a:t>
            </a:r>
            <a:r>
              <a:rPr lang="en-US" sz="1100" dirty="0" smtClean="0">
                <a:solidFill>
                  <a:srgbClr val="000000"/>
                </a:solidFill>
                <a:latin typeface="Calibri"/>
              </a:rPr>
              <a:t> </a:t>
            </a:r>
            <a:r>
              <a:rPr lang="en-US" sz="1100" dirty="0" smtClean="0"/>
              <a:t> </a:t>
            </a:r>
            <a:r>
              <a:rPr lang="en-US" sz="1100" dirty="0" smtClean="0">
                <a:solidFill>
                  <a:srgbClr val="000000"/>
                </a:solidFill>
                <a:latin typeface="Calibri"/>
              </a:rPr>
              <a:t> </a:t>
            </a:r>
            <a:r>
              <a:rPr lang="en-US" sz="1100" dirty="0" smtClean="0"/>
              <a:t> </a:t>
            </a:r>
            <a:r>
              <a:rPr lang="en-US" sz="1100" dirty="0" smtClean="0">
                <a:solidFill>
                  <a:srgbClr val="000000"/>
                </a:solidFill>
                <a:latin typeface="Calibri"/>
              </a:rPr>
              <a:t> </a:t>
            </a:r>
            <a:r>
              <a:rPr lang="en-US" sz="1100" dirty="0" smtClean="0"/>
              <a:t> </a:t>
            </a:r>
            <a:r>
              <a:rPr lang="en-US" sz="1100" dirty="0" smtClean="0">
                <a:solidFill>
                  <a:srgbClr val="000000"/>
                </a:solidFill>
                <a:latin typeface="Calibri"/>
              </a:rPr>
              <a:t> </a:t>
            </a:r>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pPr marL="695325" indent="-228600">
              <a:buAutoNum type="alphaUcPeriod"/>
            </a:pPr>
            <a:r>
              <a:rPr lang="en-US" sz="1100" dirty="0" smtClean="0">
                <a:latin typeface="Verdana" pitchFamily="34" charset="0"/>
              </a:rPr>
              <a:t>3 x 3</a:t>
            </a:r>
          </a:p>
          <a:p>
            <a:pPr marL="695325" indent="-228600">
              <a:buAutoNum type="alphaUcPeriod"/>
            </a:pPr>
            <a:endParaRPr lang="en-US" sz="1100" dirty="0" smtClean="0">
              <a:latin typeface="Verdana" pitchFamily="34" charset="0"/>
            </a:endParaRPr>
          </a:p>
          <a:p>
            <a:pPr marL="695325" indent="-228600">
              <a:buAutoNum type="alphaUcPeriod"/>
            </a:pPr>
            <a:endParaRPr lang="en-US" sz="1100" dirty="0" smtClean="0">
              <a:latin typeface="Verdana" pitchFamily="34" charset="0"/>
            </a:endParaRPr>
          </a:p>
          <a:p>
            <a:pPr marL="695325" indent="-228600">
              <a:buAutoNum type="alphaUcPeriod"/>
            </a:pPr>
            <a:r>
              <a:rPr lang="en-US" sz="1100" dirty="0" smtClean="0">
                <a:latin typeface="Verdana" pitchFamily="34" charset="0"/>
              </a:rPr>
              <a:t>3 + 4 +3 +4</a:t>
            </a:r>
          </a:p>
          <a:p>
            <a:pPr marL="695325" indent="-228600">
              <a:buAutoNum type="alphaUcPeriod"/>
            </a:pPr>
            <a:endParaRPr lang="en-US" sz="1100" dirty="0" smtClean="0">
              <a:latin typeface="Verdana" pitchFamily="34" charset="0"/>
            </a:endParaRPr>
          </a:p>
          <a:p>
            <a:pPr marL="695325" indent="-228600">
              <a:buAutoNum type="alphaUcPeriod"/>
            </a:pPr>
            <a:endParaRPr lang="en-US" sz="1100" dirty="0" smtClean="0">
              <a:latin typeface="Verdana" pitchFamily="34" charset="0"/>
            </a:endParaRPr>
          </a:p>
          <a:p>
            <a:pPr marL="695325" indent="-228600">
              <a:buAutoNum type="alphaUcPeriod"/>
            </a:pPr>
            <a:r>
              <a:rPr lang="en-US" sz="1100" dirty="0" smtClean="0">
                <a:latin typeface="Verdana" pitchFamily="34" charset="0"/>
              </a:rPr>
              <a:t>4 x 3</a:t>
            </a:r>
          </a:p>
          <a:p>
            <a:pPr marL="695325" indent="-228600">
              <a:buAutoNum type="alphaUcPeriod"/>
            </a:pPr>
            <a:endParaRPr lang="en-US" sz="1100" dirty="0" smtClean="0">
              <a:latin typeface="Verdana" pitchFamily="34" charset="0"/>
            </a:endParaRPr>
          </a:p>
          <a:p>
            <a:pPr marL="695325" indent="-228600">
              <a:buAutoNum type="alphaUcPeriod"/>
            </a:pPr>
            <a:endParaRPr lang="en-US" sz="1100" dirty="0" smtClean="0">
              <a:latin typeface="Verdana" pitchFamily="34" charset="0"/>
            </a:endParaRPr>
          </a:p>
          <a:p>
            <a:pPr marL="695325" indent="-228600">
              <a:buAutoNum type="alphaUcPeriod"/>
            </a:pPr>
            <a:r>
              <a:rPr lang="en-US" sz="1100" dirty="0" smtClean="0">
                <a:latin typeface="Verdana" pitchFamily="34" charset="0"/>
              </a:rPr>
              <a:t>3 + 3 + 3 + 3</a:t>
            </a:r>
          </a:p>
        </p:txBody>
      </p:sp>
      <p:graphicFrame>
        <p:nvGraphicFramePr>
          <p:cNvPr id="23" name="Table 22"/>
          <p:cNvGraphicFramePr>
            <a:graphicFrameLocks noGrp="1"/>
          </p:cNvGraphicFramePr>
          <p:nvPr/>
        </p:nvGraphicFramePr>
        <p:xfrm>
          <a:off x="6705600" y="1219200"/>
          <a:ext cx="647700" cy="762000"/>
        </p:xfrm>
        <a:graphic>
          <a:graphicData uri="http://schemas.openxmlformats.org/drawingml/2006/table">
            <a:tbl>
              <a:tblPr/>
              <a:tblGrid>
                <a:gridCol w="215900"/>
                <a:gridCol w="215900"/>
                <a:gridCol w="215900"/>
              </a:tblGrid>
              <a:tr h="190500">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4" name="TextBox 23"/>
          <p:cNvSpPr txBox="1"/>
          <p:nvPr/>
        </p:nvSpPr>
        <p:spPr>
          <a:xfrm>
            <a:off x="5791200" y="4267200"/>
            <a:ext cx="3657600" cy="2585323"/>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3"/>
          <p:cNvSpPr txBox="1">
            <a:spLocks noChangeArrowheads="1"/>
          </p:cNvSpPr>
          <p:nvPr/>
        </p:nvSpPr>
        <p:spPr bwMode="auto">
          <a:xfrm>
            <a:off x="3962400" y="7424738"/>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9</a:t>
            </a:r>
            <a:endParaRPr lang="en-US" sz="700" dirty="0">
              <a:latin typeface="Verdana" pitchFamily="34" charset="0"/>
            </a:endParaRPr>
          </a:p>
        </p:txBody>
      </p:sp>
      <p:sp>
        <p:nvSpPr>
          <p:cNvPr id="8194" name="Text Box 3"/>
          <p:cNvSpPr txBox="1">
            <a:spLocks noChangeArrowheads="1"/>
          </p:cNvSpPr>
          <p:nvPr/>
        </p:nvSpPr>
        <p:spPr bwMode="auto">
          <a:xfrm>
            <a:off x="8839200" y="7440613"/>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2</a:t>
            </a:r>
          </a:p>
        </p:txBody>
      </p:sp>
      <p:sp>
        <p:nvSpPr>
          <p:cNvPr id="13" name="TextBox 12"/>
          <p:cNvSpPr txBox="1"/>
          <p:nvPr/>
        </p:nvSpPr>
        <p:spPr>
          <a:xfrm>
            <a:off x="5867400" y="4397276"/>
            <a:ext cx="3657600" cy="2308324"/>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35" name="TextBox 34"/>
          <p:cNvSpPr txBox="1"/>
          <p:nvPr/>
        </p:nvSpPr>
        <p:spPr>
          <a:xfrm>
            <a:off x="609600" y="4535775"/>
            <a:ext cx="3657600" cy="21698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26" name="TextBox 25"/>
          <p:cNvSpPr txBox="1"/>
          <p:nvPr/>
        </p:nvSpPr>
        <p:spPr>
          <a:xfrm>
            <a:off x="609600" y="7086600"/>
            <a:ext cx="1752600" cy="307777"/>
          </a:xfrm>
          <a:prstGeom prst="rect">
            <a:avLst/>
          </a:prstGeom>
          <a:noFill/>
        </p:spPr>
        <p:txBody>
          <a:bodyPr wrap="square" rtlCol="0">
            <a:spAutoFit/>
          </a:bodyPr>
          <a:lstStyle/>
          <a:p>
            <a:r>
              <a:rPr lang="en-US" sz="700" dirty="0" smtClean="0">
                <a:latin typeface="Verdana" pitchFamily="34" charset="0"/>
              </a:rPr>
              <a:t>Rick &amp; Susan Richmond based on ODE Standard 3.2.3</a:t>
            </a:r>
            <a:endParaRPr lang="en-US" sz="700" dirty="0">
              <a:latin typeface="Verdana" pitchFamily="34" charset="0"/>
            </a:endParaRPr>
          </a:p>
        </p:txBody>
      </p:sp>
      <p:sp>
        <p:nvSpPr>
          <p:cNvPr id="27" name="TextBox 26"/>
          <p:cNvSpPr txBox="1"/>
          <p:nvPr/>
        </p:nvSpPr>
        <p:spPr>
          <a:xfrm>
            <a:off x="5638800" y="7086600"/>
            <a:ext cx="1752600" cy="307777"/>
          </a:xfrm>
          <a:prstGeom prst="rect">
            <a:avLst/>
          </a:prstGeom>
          <a:noFill/>
        </p:spPr>
        <p:txBody>
          <a:bodyPr wrap="square" rtlCol="0">
            <a:spAutoFit/>
          </a:bodyPr>
          <a:lstStyle/>
          <a:p>
            <a:r>
              <a:rPr lang="en-US" sz="700" dirty="0" smtClean="0">
                <a:latin typeface="Verdana" pitchFamily="34" charset="0"/>
              </a:rPr>
              <a:t>Rick &amp; Susan Richmond based on ODE Standard 3.2.3</a:t>
            </a:r>
            <a:endParaRPr lang="en-US" sz="700" dirty="0">
              <a:latin typeface="Verdana" pitchFamily="34" charset="0"/>
            </a:endParaRPr>
          </a:p>
        </p:txBody>
      </p:sp>
      <p:grpSp>
        <p:nvGrpSpPr>
          <p:cNvPr id="49" name="Group 48"/>
          <p:cNvGrpSpPr/>
          <p:nvPr/>
        </p:nvGrpSpPr>
        <p:grpSpPr>
          <a:xfrm>
            <a:off x="914400" y="1050169"/>
            <a:ext cx="1957271" cy="626231"/>
            <a:chOff x="914400" y="1050169"/>
            <a:chExt cx="1957271" cy="626231"/>
          </a:xfrm>
        </p:grpSpPr>
        <p:grpSp>
          <p:nvGrpSpPr>
            <p:cNvPr id="45" name="Group 44"/>
            <p:cNvGrpSpPr/>
            <p:nvPr/>
          </p:nvGrpSpPr>
          <p:grpSpPr>
            <a:xfrm>
              <a:off x="914400" y="1050169"/>
              <a:ext cx="1957271" cy="270908"/>
              <a:chOff x="914400" y="1050169"/>
              <a:chExt cx="1957271" cy="270908"/>
            </a:xfrm>
          </p:grpSpPr>
          <p:sp>
            <p:nvSpPr>
              <p:cNvPr id="20" name="Oval 3"/>
              <p:cNvSpPr>
                <a:spLocks noChangeArrowheads="1"/>
              </p:cNvSpPr>
              <p:nvPr/>
            </p:nvSpPr>
            <p:spPr bwMode="auto">
              <a:xfrm>
                <a:off x="914400" y="1053067"/>
                <a:ext cx="248244" cy="25848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8" name="Oval 5"/>
              <p:cNvSpPr>
                <a:spLocks noChangeArrowheads="1"/>
              </p:cNvSpPr>
              <p:nvPr/>
            </p:nvSpPr>
            <p:spPr bwMode="auto">
              <a:xfrm>
                <a:off x="1772060" y="1050169"/>
                <a:ext cx="248244" cy="25848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9" name="Oval 7"/>
              <p:cNvSpPr>
                <a:spLocks noChangeArrowheads="1"/>
              </p:cNvSpPr>
              <p:nvPr/>
            </p:nvSpPr>
            <p:spPr bwMode="auto">
              <a:xfrm>
                <a:off x="1207915" y="1050169"/>
                <a:ext cx="248244" cy="25848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0" name="Oval 8"/>
              <p:cNvSpPr>
                <a:spLocks noChangeArrowheads="1"/>
              </p:cNvSpPr>
              <p:nvPr/>
            </p:nvSpPr>
            <p:spPr bwMode="auto">
              <a:xfrm>
                <a:off x="2052419" y="1050169"/>
                <a:ext cx="248244" cy="25848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1" name="Oval 13"/>
              <p:cNvSpPr>
                <a:spLocks noChangeArrowheads="1"/>
              </p:cNvSpPr>
              <p:nvPr/>
            </p:nvSpPr>
            <p:spPr bwMode="auto">
              <a:xfrm>
                <a:off x="1491204" y="1050169"/>
                <a:ext cx="248244" cy="25848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 name="Oval 14"/>
              <p:cNvSpPr>
                <a:spLocks noChangeArrowheads="1"/>
              </p:cNvSpPr>
              <p:nvPr/>
            </p:nvSpPr>
            <p:spPr bwMode="auto">
              <a:xfrm>
                <a:off x="2336206" y="1050169"/>
                <a:ext cx="248244" cy="25848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3" name="Oval 3"/>
              <p:cNvSpPr>
                <a:spLocks noChangeArrowheads="1"/>
              </p:cNvSpPr>
              <p:nvPr/>
            </p:nvSpPr>
            <p:spPr bwMode="auto">
              <a:xfrm>
                <a:off x="2623427" y="1062592"/>
                <a:ext cx="248244" cy="258485"/>
              </a:xfrm>
              <a:prstGeom prst="ellipse">
                <a:avLst/>
              </a:prstGeom>
              <a:solidFill>
                <a:schemeClr val="accent1"/>
              </a:solidFill>
              <a:ln w="9525">
                <a:solidFill>
                  <a:schemeClr val="tx1"/>
                </a:solidFill>
                <a:round/>
                <a:headEnd/>
                <a:tailEnd/>
              </a:ln>
              <a:effectLst/>
            </p:spPr>
            <p:txBody>
              <a:bodyPr wrap="none" anchor="ctr"/>
              <a:lstStyle/>
              <a:p>
                <a:endParaRPr lang="en-US"/>
              </a:p>
            </p:txBody>
          </p:sp>
        </p:grpSp>
        <p:grpSp>
          <p:nvGrpSpPr>
            <p:cNvPr id="46" name="Group 45"/>
            <p:cNvGrpSpPr/>
            <p:nvPr/>
          </p:nvGrpSpPr>
          <p:grpSpPr>
            <a:xfrm>
              <a:off x="914400" y="1410356"/>
              <a:ext cx="1956880" cy="266044"/>
              <a:chOff x="914400" y="1481692"/>
              <a:chExt cx="1956880" cy="266044"/>
            </a:xfrm>
          </p:grpSpPr>
          <p:sp>
            <p:nvSpPr>
              <p:cNvPr id="37" name="Oval 3"/>
              <p:cNvSpPr>
                <a:spLocks noChangeArrowheads="1"/>
              </p:cNvSpPr>
              <p:nvPr/>
            </p:nvSpPr>
            <p:spPr bwMode="auto">
              <a:xfrm>
                <a:off x="914400" y="1484590"/>
                <a:ext cx="248244" cy="25848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8" name="Oval 5"/>
              <p:cNvSpPr>
                <a:spLocks noChangeArrowheads="1"/>
              </p:cNvSpPr>
              <p:nvPr/>
            </p:nvSpPr>
            <p:spPr bwMode="auto">
              <a:xfrm>
                <a:off x="1772060" y="1481692"/>
                <a:ext cx="248244" cy="25848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9" name="Oval 7"/>
              <p:cNvSpPr>
                <a:spLocks noChangeArrowheads="1"/>
              </p:cNvSpPr>
              <p:nvPr/>
            </p:nvSpPr>
            <p:spPr bwMode="auto">
              <a:xfrm>
                <a:off x="1207915" y="1481692"/>
                <a:ext cx="248244" cy="25848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0" name="Oval 8"/>
              <p:cNvSpPr>
                <a:spLocks noChangeArrowheads="1"/>
              </p:cNvSpPr>
              <p:nvPr/>
            </p:nvSpPr>
            <p:spPr bwMode="auto">
              <a:xfrm>
                <a:off x="2047555" y="1481692"/>
                <a:ext cx="248244" cy="25848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1" name="Oval 13"/>
              <p:cNvSpPr>
                <a:spLocks noChangeArrowheads="1"/>
              </p:cNvSpPr>
              <p:nvPr/>
            </p:nvSpPr>
            <p:spPr bwMode="auto">
              <a:xfrm>
                <a:off x="1491204" y="1481692"/>
                <a:ext cx="248244" cy="25848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2" name="Oval 14"/>
              <p:cNvSpPr>
                <a:spLocks noChangeArrowheads="1"/>
              </p:cNvSpPr>
              <p:nvPr/>
            </p:nvSpPr>
            <p:spPr bwMode="auto">
              <a:xfrm>
                <a:off x="2336206" y="1481692"/>
                <a:ext cx="248244" cy="258485"/>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3" name="Oval 3"/>
              <p:cNvSpPr>
                <a:spLocks noChangeArrowheads="1"/>
              </p:cNvSpPr>
              <p:nvPr/>
            </p:nvSpPr>
            <p:spPr bwMode="auto">
              <a:xfrm>
                <a:off x="2623036" y="1489251"/>
                <a:ext cx="248244" cy="258485"/>
              </a:xfrm>
              <a:prstGeom prst="ellipse">
                <a:avLst/>
              </a:prstGeom>
              <a:solidFill>
                <a:schemeClr val="accent1"/>
              </a:solidFill>
              <a:ln w="9525">
                <a:solidFill>
                  <a:schemeClr val="tx1"/>
                </a:solidFill>
                <a:round/>
                <a:headEnd/>
                <a:tailEnd/>
              </a:ln>
              <a:effectLst/>
            </p:spPr>
            <p:txBody>
              <a:bodyPr wrap="none" anchor="ctr"/>
              <a:lstStyle/>
              <a:p>
                <a:endParaRPr lang="en-US"/>
              </a:p>
            </p:txBody>
          </p:sp>
        </p:grpSp>
      </p:grpSp>
      <p:sp>
        <p:nvSpPr>
          <p:cNvPr id="44" name="TextBox 43"/>
          <p:cNvSpPr txBox="1"/>
          <p:nvPr/>
        </p:nvSpPr>
        <p:spPr>
          <a:xfrm>
            <a:off x="609600" y="399633"/>
            <a:ext cx="3581400" cy="3477875"/>
          </a:xfrm>
          <a:prstGeom prst="rect">
            <a:avLst/>
          </a:prstGeom>
          <a:noFill/>
        </p:spPr>
        <p:txBody>
          <a:bodyPr wrap="square" rtlCol="0">
            <a:spAutoFit/>
          </a:bodyPr>
          <a:lstStyle/>
          <a:p>
            <a:pPr marL="228600" indent="-228600">
              <a:buFont typeface="+mj-lt"/>
              <a:buAutoNum type="arabicPeriod" startAt="9"/>
            </a:pPr>
            <a:r>
              <a:rPr lang="en-US" sz="1100" dirty="0" smtClean="0">
                <a:latin typeface="Verdana" pitchFamily="34" charset="0"/>
              </a:rPr>
              <a:t>What number sentence could you write to go with this array?</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pPr marL="228600" indent="-228600">
              <a:buAutoNum type="alphaUcPeriod"/>
            </a:pPr>
            <a:r>
              <a:rPr lang="en-US" sz="1100" dirty="0" smtClean="0">
                <a:latin typeface="Verdana" pitchFamily="34" charset="0"/>
              </a:rPr>
              <a:t>2 + 2 + 2 + 2 + 2 + 2</a:t>
            </a:r>
          </a:p>
          <a:p>
            <a:pPr marL="228600" indent="-228600">
              <a:buAutoNum type="alphaUcPeriod"/>
            </a:pPr>
            <a:endParaRPr lang="en-US" sz="1100" dirty="0" smtClean="0">
              <a:latin typeface="Verdana" pitchFamily="34" charset="0"/>
            </a:endParaRPr>
          </a:p>
          <a:p>
            <a:pPr marL="228600" indent="-228600">
              <a:buAutoNum type="alphaUcPeriod"/>
            </a:pPr>
            <a:endParaRPr lang="en-US" sz="1100" dirty="0" smtClean="0">
              <a:latin typeface="Verdana" pitchFamily="34" charset="0"/>
            </a:endParaRPr>
          </a:p>
          <a:p>
            <a:pPr marL="228600" indent="-228600">
              <a:buAutoNum type="alphaUcPeriod"/>
            </a:pPr>
            <a:r>
              <a:rPr lang="en-US" sz="1100" dirty="0" smtClean="0">
                <a:latin typeface="Verdana" pitchFamily="34" charset="0"/>
              </a:rPr>
              <a:t>2 x 2</a:t>
            </a:r>
          </a:p>
          <a:p>
            <a:pPr marL="228600" indent="-228600">
              <a:buAutoNum type="alphaUcPeriod"/>
            </a:pPr>
            <a:endParaRPr lang="en-US" sz="1100" dirty="0" smtClean="0">
              <a:latin typeface="Verdana" pitchFamily="34" charset="0"/>
            </a:endParaRPr>
          </a:p>
          <a:p>
            <a:pPr marL="228600" indent="-228600">
              <a:buAutoNum type="alphaUcPeriod"/>
            </a:pPr>
            <a:endParaRPr lang="en-US" sz="1100" dirty="0" smtClean="0">
              <a:latin typeface="Verdana" pitchFamily="34" charset="0"/>
            </a:endParaRPr>
          </a:p>
          <a:p>
            <a:pPr marL="228600" indent="-228600">
              <a:buAutoNum type="alphaUcPeriod"/>
            </a:pPr>
            <a:r>
              <a:rPr lang="en-US" sz="1100" dirty="0" smtClean="0">
                <a:latin typeface="Verdana" pitchFamily="34" charset="0"/>
              </a:rPr>
              <a:t>7 ÷ 7</a:t>
            </a:r>
          </a:p>
          <a:p>
            <a:pPr marL="228600" indent="-228600">
              <a:buAutoNum type="alphaUcPeriod"/>
            </a:pPr>
            <a:endParaRPr lang="en-US" sz="1100" dirty="0" smtClean="0">
              <a:latin typeface="Verdana" pitchFamily="34" charset="0"/>
            </a:endParaRPr>
          </a:p>
          <a:p>
            <a:pPr marL="228600" indent="-228600">
              <a:buAutoNum type="alphaUcPeriod"/>
            </a:pPr>
            <a:endParaRPr lang="en-US" sz="1100" dirty="0" smtClean="0">
              <a:latin typeface="Verdana" pitchFamily="34" charset="0"/>
            </a:endParaRPr>
          </a:p>
          <a:p>
            <a:pPr marL="228600" indent="-228600">
              <a:buAutoNum type="alphaUcPeriod"/>
            </a:pPr>
            <a:r>
              <a:rPr lang="en-US" sz="1100" dirty="0" smtClean="0">
                <a:latin typeface="Verdana" pitchFamily="34" charset="0"/>
              </a:rPr>
              <a:t>7 x 2</a:t>
            </a:r>
            <a:endParaRPr lang="en-US" sz="1100" dirty="0">
              <a:latin typeface="Verdana" pitchFamily="34" charset="0"/>
            </a:endParaRPr>
          </a:p>
        </p:txBody>
      </p:sp>
      <p:sp>
        <p:nvSpPr>
          <p:cNvPr id="47" name="TextBox 46"/>
          <p:cNvSpPr txBox="1"/>
          <p:nvPr/>
        </p:nvSpPr>
        <p:spPr>
          <a:xfrm>
            <a:off x="5715000" y="381000"/>
            <a:ext cx="3733800" cy="2970044"/>
          </a:xfrm>
          <a:prstGeom prst="rect">
            <a:avLst/>
          </a:prstGeom>
          <a:noFill/>
        </p:spPr>
        <p:txBody>
          <a:bodyPr wrap="square" rtlCol="0">
            <a:spAutoFit/>
          </a:bodyPr>
          <a:lstStyle/>
          <a:p>
            <a:pPr marL="228600" indent="-228600">
              <a:buFont typeface="+mj-lt"/>
              <a:buAutoNum type="arabicPeriod" startAt="2"/>
            </a:pPr>
            <a:r>
              <a:rPr lang="en-US" sz="1100" dirty="0" smtClean="0">
                <a:latin typeface="Verdana" pitchFamily="34" charset="0"/>
              </a:rPr>
              <a:t>Look at the number line.  What is the best expression for the number line?</a:t>
            </a:r>
          </a:p>
          <a:p>
            <a:pPr marL="228600" indent="-228600">
              <a:buFont typeface="+mj-lt"/>
              <a:buAutoNum type="arabicPeriod" startAt="2"/>
            </a:pPr>
            <a:endParaRPr lang="en-US" sz="1100" dirty="0" smtClean="0">
              <a:latin typeface="Verdana" pitchFamily="34" charset="0"/>
            </a:endParaRPr>
          </a:p>
          <a:p>
            <a:pPr marL="228600" indent="-228600">
              <a:buFont typeface="+mj-lt"/>
              <a:buAutoNum type="arabicPeriod" startAt="2"/>
            </a:pPr>
            <a:endParaRPr lang="en-US" sz="1100" dirty="0" smtClean="0">
              <a:latin typeface="Verdana" pitchFamily="34" charset="0"/>
            </a:endParaRPr>
          </a:p>
          <a:p>
            <a:pPr marL="228600" indent="-228600">
              <a:buFont typeface="+mj-lt"/>
              <a:buAutoNum type="arabicPeriod" startAt="2"/>
            </a:pPr>
            <a:endParaRPr lang="en-US" sz="1100" dirty="0" smtClean="0">
              <a:latin typeface="Verdana" pitchFamily="34" charset="0"/>
            </a:endParaRPr>
          </a:p>
          <a:p>
            <a:pPr marL="228600" indent="-228600">
              <a:buFont typeface="+mj-lt"/>
              <a:buAutoNum type="arabicPeriod" startAt="2"/>
            </a:pPr>
            <a:endParaRPr lang="en-US" sz="1100" dirty="0" smtClean="0">
              <a:latin typeface="Verdana" pitchFamily="34" charset="0"/>
            </a:endParaRPr>
          </a:p>
          <a:p>
            <a:pPr marL="228600" indent="-228600">
              <a:buFont typeface="+mj-lt"/>
              <a:buAutoNum type="arabicPeriod" startAt="2"/>
            </a:pPr>
            <a:endParaRPr lang="en-US" sz="1100" dirty="0" smtClean="0">
              <a:latin typeface="Verdana" pitchFamily="34" charset="0"/>
            </a:endParaRPr>
          </a:p>
          <a:p>
            <a:pPr marL="228600" indent="-228600">
              <a:buFont typeface="+mj-lt"/>
              <a:buAutoNum type="arabicPeriod" startAt="2"/>
            </a:pPr>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pPr marL="695325" indent="-228600">
              <a:buAutoNum type="alphaUcPeriod"/>
            </a:pPr>
            <a:r>
              <a:rPr lang="en-US" sz="1100" dirty="0" smtClean="0">
                <a:latin typeface="Verdana" pitchFamily="34" charset="0"/>
              </a:rPr>
              <a:t>2 x 6</a:t>
            </a:r>
          </a:p>
          <a:p>
            <a:pPr marL="695325" indent="-228600">
              <a:buAutoNum type="alphaUcPeriod"/>
            </a:pPr>
            <a:endParaRPr lang="en-US" sz="1100" dirty="0" smtClean="0">
              <a:latin typeface="Verdana" pitchFamily="34" charset="0"/>
            </a:endParaRPr>
          </a:p>
          <a:p>
            <a:pPr marL="695325" indent="-228600">
              <a:buAutoNum type="alphaUcPeriod"/>
            </a:pPr>
            <a:r>
              <a:rPr lang="en-US" sz="1100" dirty="0" smtClean="0">
                <a:latin typeface="Verdana" pitchFamily="34" charset="0"/>
              </a:rPr>
              <a:t>2 x 2</a:t>
            </a:r>
          </a:p>
          <a:p>
            <a:pPr marL="695325" indent="-228600">
              <a:buAutoNum type="alphaUcPeriod"/>
            </a:pPr>
            <a:endParaRPr lang="en-US" sz="1100" dirty="0" smtClean="0">
              <a:latin typeface="Verdana" pitchFamily="34" charset="0"/>
            </a:endParaRPr>
          </a:p>
          <a:p>
            <a:pPr marL="695325" indent="-228600">
              <a:buAutoNum type="alphaUcPeriod"/>
            </a:pPr>
            <a:r>
              <a:rPr lang="en-US" sz="1100" dirty="0" smtClean="0">
                <a:latin typeface="Verdana" pitchFamily="34" charset="0"/>
              </a:rPr>
              <a:t>2 x 5</a:t>
            </a:r>
          </a:p>
          <a:p>
            <a:pPr marL="695325" indent="-228600">
              <a:buAutoNum type="alphaUcPeriod"/>
            </a:pPr>
            <a:endParaRPr lang="en-US" sz="1100" dirty="0" smtClean="0">
              <a:latin typeface="Verdana" pitchFamily="34" charset="0"/>
            </a:endParaRPr>
          </a:p>
          <a:p>
            <a:pPr marL="695325" indent="-228600">
              <a:buAutoNum type="alphaUcPeriod"/>
            </a:pPr>
            <a:r>
              <a:rPr lang="en-US" sz="1100" dirty="0" smtClean="0">
                <a:latin typeface="Verdana" pitchFamily="34" charset="0"/>
              </a:rPr>
              <a:t>2 x 4</a:t>
            </a:r>
            <a:endParaRPr lang="en-US" sz="1100" dirty="0">
              <a:latin typeface="Verdana" pitchFamily="34" charset="0"/>
            </a:endParaRPr>
          </a:p>
        </p:txBody>
      </p:sp>
      <p:pic>
        <p:nvPicPr>
          <p:cNvPr id="48" name="Picture 2" descr="http://www.homeschoolmath.net/img/numberline-jumps-1.gif"/>
          <p:cNvPicPr>
            <a:picLocks noChangeAspect="1" noChangeArrowheads="1"/>
          </p:cNvPicPr>
          <p:nvPr/>
        </p:nvPicPr>
        <p:blipFill>
          <a:blip r:embed="rId3"/>
          <a:srcRect/>
          <a:stretch>
            <a:fillRect/>
          </a:stretch>
        </p:blipFill>
        <p:spPr bwMode="auto">
          <a:xfrm>
            <a:off x="5714999" y="990600"/>
            <a:ext cx="3810001" cy="79057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a:spLocks noChangeArrowheads="1"/>
          </p:cNvSpPr>
          <p:nvPr/>
        </p:nvSpPr>
        <p:spPr bwMode="auto">
          <a:xfrm>
            <a:off x="8839200" y="7413625"/>
            <a:ext cx="749300" cy="2889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8</a:t>
            </a:r>
            <a:endParaRPr lang="en-US" sz="700" dirty="0">
              <a:latin typeface="Verdana" pitchFamily="34" charset="0"/>
            </a:endParaRPr>
          </a:p>
        </p:txBody>
      </p:sp>
      <p:sp>
        <p:nvSpPr>
          <p:cNvPr id="10242" name="Text Box 3"/>
          <p:cNvSpPr txBox="1">
            <a:spLocks noChangeArrowheads="1"/>
          </p:cNvSpPr>
          <p:nvPr/>
        </p:nvSpPr>
        <p:spPr bwMode="auto">
          <a:xfrm>
            <a:off x="3962400" y="7413625"/>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3</a:t>
            </a:r>
          </a:p>
        </p:txBody>
      </p:sp>
      <p:sp>
        <p:nvSpPr>
          <p:cNvPr id="9" name="TextBox 8"/>
          <p:cNvSpPr txBox="1"/>
          <p:nvPr/>
        </p:nvSpPr>
        <p:spPr>
          <a:xfrm>
            <a:off x="609600" y="4191000"/>
            <a:ext cx="3657600" cy="2108269"/>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14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21" name="TextBox 20"/>
          <p:cNvSpPr txBox="1"/>
          <p:nvPr/>
        </p:nvSpPr>
        <p:spPr>
          <a:xfrm>
            <a:off x="5867400" y="4114800"/>
            <a:ext cx="3657600" cy="20313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30" name="TextBox 29"/>
          <p:cNvSpPr txBox="1"/>
          <p:nvPr/>
        </p:nvSpPr>
        <p:spPr>
          <a:xfrm>
            <a:off x="609600" y="7086600"/>
            <a:ext cx="1752600" cy="307777"/>
          </a:xfrm>
          <a:prstGeom prst="rect">
            <a:avLst/>
          </a:prstGeom>
          <a:noFill/>
        </p:spPr>
        <p:txBody>
          <a:bodyPr wrap="square" rtlCol="0">
            <a:spAutoFit/>
          </a:bodyPr>
          <a:lstStyle/>
          <a:p>
            <a:r>
              <a:rPr lang="en-US" sz="700" dirty="0" smtClean="0">
                <a:latin typeface="Verdana" pitchFamily="34" charset="0"/>
              </a:rPr>
              <a:t>Items of Difficulty from ODE (Standard 3.2.3)</a:t>
            </a:r>
            <a:endParaRPr lang="en-US" sz="700" dirty="0">
              <a:latin typeface="Verdana" pitchFamily="34" charset="0"/>
            </a:endParaRPr>
          </a:p>
        </p:txBody>
      </p:sp>
      <p:sp>
        <p:nvSpPr>
          <p:cNvPr id="49" name="Rectangle 48"/>
          <p:cNvSpPr/>
          <p:nvPr/>
        </p:nvSpPr>
        <p:spPr>
          <a:xfrm>
            <a:off x="533400" y="381000"/>
            <a:ext cx="4114800" cy="2462213"/>
          </a:xfrm>
          <a:prstGeom prst="rect">
            <a:avLst/>
          </a:prstGeom>
        </p:spPr>
        <p:txBody>
          <a:bodyPr wrap="square">
            <a:spAutoFit/>
          </a:bodyPr>
          <a:lstStyle/>
          <a:p>
            <a:pPr marL="228600" indent="-228600">
              <a:buFont typeface="+mj-lt"/>
              <a:buAutoNum type="arabicPeriod" startAt="3"/>
            </a:pPr>
            <a:r>
              <a:rPr lang="en-US" sz="1100" dirty="0" smtClean="0">
                <a:latin typeface="Verdana" pitchFamily="34" charset="0"/>
              </a:rPr>
              <a:t>Rachel played in 8 soccer games. She scored 4 goals in each game. </a:t>
            </a:r>
          </a:p>
          <a:p>
            <a:endParaRPr lang="en-US" sz="1100" dirty="0" smtClean="0">
              <a:latin typeface="Verdana" pitchFamily="34" charset="0"/>
            </a:endParaRPr>
          </a:p>
          <a:p>
            <a:pPr marL="233363"/>
            <a:r>
              <a:rPr lang="en-US" sz="1100" dirty="0" smtClean="0">
                <a:latin typeface="Verdana" pitchFamily="34" charset="0"/>
              </a:rPr>
              <a:t>Which number phrase shows the total she scored?</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pPr marL="690563" indent="-233363">
              <a:buFont typeface="+mj-lt"/>
              <a:buAutoNum type="alphaUcPeriod"/>
            </a:pPr>
            <a:r>
              <a:rPr lang="en-US" sz="1100" dirty="0" smtClean="0">
                <a:latin typeface="Verdana" pitchFamily="34" charset="0"/>
              </a:rPr>
              <a:t>4 + 4 + 4 + 4</a:t>
            </a:r>
          </a:p>
          <a:p>
            <a:pPr marL="690563" indent="-233363">
              <a:buFont typeface="+mj-lt"/>
              <a:buAutoNum type="alphaUcPeriod"/>
            </a:pPr>
            <a:endParaRPr lang="en-US" sz="1100" dirty="0" smtClean="0">
              <a:latin typeface="Verdana" pitchFamily="34" charset="0"/>
            </a:endParaRPr>
          </a:p>
          <a:p>
            <a:pPr marL="690563" indent="-233363">
              <a:buFont typeface="+mj-lt"/>
              <a:buAutoNum type="alphaUcPeriod"/>
            </a:pPr>
            <a:r>
              <a:rPr lang="en-US" sz="1100" dirty="0" smtClean="0">
                <a:latin typeface="Verdana" pitchFamily="34" charset="0"/>
              </a:rPr>
              <a:t>8 x 4</a:t>
            </a:r>
          </a:p>
          <a:p>
            <a:pPr marL="690563" indent="-233363">
              <a:buFont typeface="+mj-lt"/>
              <a:buAutoNum type="alphaUcPeriod"/>
            </a:pPr>
            <a:endParaRPr lang="en-US" sz="1100" dirty="0" smtClean="0">
              <a:latin typeface="Verdana" pitchFamily="34" charset="0"/>
            </a:endParaRPr>
          </a:p>
          <a:p>
            <a:pPr marL="690563" indent="-233363">
              <a:buFont typeface="+mj-lt"/>
              <a:buAutoNum type="alphaUcPeriod"/>
            </a:pPr>
            <a:r>
              <a:rPr lang="en-US" sz="1100" dirty="0" smtClean="0">
                <a:latin typeface="Verdana" pitchFamily="34" charset="0"/>
              </a:rPr>
              <a:t>8 + 8 + 8 + 8 + 8 + 8 + 8 + 8</a:t>
            </a:r>
          </a:p>
          <a:p>
            <a:pPr marL="690563" indent="-233363">
              <a:buFont typeface="+mj-lt"/>
              <a:buAutoNum type="alphaUcPeriod"/>
            </a:pPr>
            <a:endParaRPr lang="en-US" sz="1100" dirty="0" smtClean="0">
              <a:latin typeface="Verdana" pitchFamily="34" charset="0"/>
            </a:endParaRPr>
          </a:p>
          <a:p>
            <a:pPr marL="690563" indent="-233363">
              <a:buFont typeface="+mj-lt"/>
              <a:buAutoNum type="alphaUcPeriod"/>
            </a:pPr>
            <a:r>
              <a:rPr lang="en-US" sz="1100" dirty="0" smtClean="0">
                <a:latin typeface="Verdana" pitchFamily="34" charset="0"/>
              </a:rPr>
              <a:t>8 + 4</a:t>
            </a:r>
          </a:p>
        </p:txBody>
      </p:sp>
      <p:sp>
        <p:nvSpPr>
          <p:cNvPr id="50" name="Rectangle 49"/>
          <p:cNvSpPr/>
          <p:nvPr/>
        </p:nvSpPr>
        <p:spPr>
          <a:xfrm>
            <a:off x="5638800" y="457200"/>
            <a:ext cx="3962400" cy="2970044"/>
          </a:xfrm>
          <a:prstGeom prst="rect">
            <a:avLst/>
          </a:prstGeom>
        </p:spPr>
        <p:txBody>
          <a:bodyPr wrap="square">
            <a:spAutoFit/>
          </a:bodyPr>
          <a:lstStyle/>
          <a:p>
            <a:pPr marL="228600" indent="-228600">
              <a:buFont typeface="+mj-lt"/>
              <a:buAutoNum type="arabicPeriod" startAt="8"/>
            </a:pPr>
            <a:r>
              <a:rPr lang="en-US" sz="1100" dirty="0" smtClean="0">
                <a:latin typeface="Verdana" pitchFamily="34" charset="0"/>
              </a:rPr>
              <a:t>Jared is reading a book in 7 days. If he keeps the</a:t>
            </a:r>
          </a:p>
          <a:p>
            <a:pPr marL="287338"/>
            <a:r>
              <a:rPr lang="en-US" sz="1100" dirty="0" smtClean="0">
                <a:latin typeface="Verdana" pitchFamily="34" charset="0"/>
              </a:rPr>
              <a:t>same pattern, how many pages are in the book?</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90</a:t>
            </a: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110</a:t>
            </a: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130</a:t>
            </a: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150</a:t>
            </a:r>
            <a:endParaRPr lang="en-US" sz="1100" dirty="0">
              <a:latin typeface="Verdana" pitchFamily="34" charset="0"/>
            </a:endParaRPr>
          </a:p>
        </p:txBody>
      </p:sp>
      <p:sp>
        <p:nvSpPr>
          <p:cNvPr id="51" name="TextBox 50"/>
          <p:cNvSpPr txBox="1"/>
          <p:nvPr/>
        </p:nvSpPr>
        <p:spPr>
          <a:xfrm>
            <a:off x="5715000" y="7162800"/>
            <a:ext cx="1752600" cy="307777"/>
          </a:xfrm>
          <a:prstGeom prst="rect">
            <a:avLst/>
          </a:prstGeom>
          <a:noFill/>
        </p:spPr>
        <p:txBody>
          <a:bodyPr wrap="square" rtlCol="0">
            <a:spAutoFit/>
          </a:bodyPr>
          <a:lstStyle/>
          <a:p>
            <a:r>
              <a:rPr lang="en-US" sz="700" dirty="0" smtClean="0">
                <a:latin typeface="Verdana" pitchFamily="34" charset="0"/>
              </a:rPr>
              <a:t>Items of Difficulty from ODE (Standard 3.2.3)</a:t>
            </a:r>
            <a:endParaRPr lang="en-US" sz="700" dirty="0">
              <a:latin typeface="Verdana" pitchFamily="34" charset="0"/>
            </a:endParaRPr>
          </a:p>
        </p:txBody>
      </p:sp>
      <p:graphicFrame>
        <p:nvGraphicFramePr>
          <p:cNvPr id="10" name="Table 9"/>
          <p:cNvGraphicFramePr>
            <a:graphicFrameLocks noGrp="1"/>
          </p:cNvGraphicFramePr>
          <p:nvPr/>
        </p:nvGraphicFramePr>
        <p:xfrm>
          <a:off x="5943600" y="1066800"/>
          <a:ext cx="3352800" cy="762000"/>
        </p:xfrm>
        <a:graphic>
          <a:graphicData uri="http://schemas.openxmlformats.org/drawingml/2006/table">
            <a:tbl>
              <a:tblPr firstRow="1" bandRow="1">
                <a:tableStyleId>{5C22544A-7EE6-4342-B048-85BDC9FD1C3A}</a:tableStyleId>
              </a:tblPr>
              <a:tblGrid>
                <a:gridCol w="762000"/>
                <a:gridCol w="381000"/>
                <a:gridCol w="381000"/>
                <a:gridCol w="363220"/>
                <a:gridCol w="322580"/>
                <a:gridCol w="304800"/>
                <a:gridCol w="419100"/>
                <a:gridCol w="419100"/>
              </a:tblGrid>
              <a:tr h="314960">
                <a:tc>
                  <a:txBody>
                    <a:bodyPr/>
                    <a:lstStyle/>
                    <a:p>
                      <a:r>
                        <a:rPr lang="en-US" sz="1400" dirty="0" smtClean="0"/>
                        <a:t>DAYS</a:t>
                      </a:r>
                      <a:endParaRPr lang="en-US" sz="14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1</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2</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3</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4</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5</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6</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7</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14960">
                <a:tc>
                  <a:txBody>
                    <a:bodyPr/>
                    <a:lstStyle/>
                    <a:p>
                      <a:r>
                        <a:rPr lang="en-US" sz="1000" dirty="0" smtClean="0"/>
                        <a:t>PAGES</a:t>
                      </a:r>
                    </a:p>
                    <a:p>
                      <a:r>
                        <a:rPr lang="en-US" sz="1000" dirty="0" smtClean="0"/>
                        <a:t>READ</a:t>
                      </a:r>
                      <a:endParaRPr lang="en-US" sz="10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00" dirty="0" smtClean="0"/>
                        <a:t>10</a:t>
                      </a:r>
                      <a:endParaRPr lang="en-US" sz="1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00" dirty="0" smtClean="0"/>
                        <a:t>30</a:t>
                      </a:r>
                      <a:endParaRPr lang="en-US" sz="1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00" dirty="0" smtClean="0"/>
                        <a:t>50</a:t>
                      </a:r>
                      <a:endParaRPr lang="en-US" sz="1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8839200" y="7413625"/>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4</a:t>
            </a:r>
          </a:p>
        </p:txBody>
      </p:sp>
      <p:sp>
        <p:nvSpPr>
          <p:cNvPr id="12290" name="Text Box 3"/>
          <p:cNvSpPr txBox="1">
            <a:spLocks noChangeArrowheads="1"/>
          </p:cNvSpPr>
          <p:nvPr/>
        </p:nvSpPr>
        <p:spPr bwMode="auto">
          <a:xfrm>
            <a:off x="3962400" y="7404100"/>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7</a:t>
            </a:r>
            <a:endParaRPr lang="en-US" sz="700" dirty="0">
              <a:latin typeface="Verdana" pitchFamily="34" charset="0"/>
            </a:endParaRPr>
          </a:p>
        </p:txBody>
      </p:sp>
      <p:sp>
        <p:nvSpPr>
          <p:cNvPr id="14" name="TextBox 13"/>
          <p:cNvSpPr txBox="1"/>
          <p:nvPr/>
        </p:nvSpPr>
        <p:spPr>
          <a:xfrm>
            <a:off x="5943600" y="3962400"/>
            <a:ext cx="3657600" cy="2585323"/>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33" name="TextBox 32"/>
          <p:cNvSpPr txBox="1"/>
          <p:nvPr/>
        </p:nvSpPr>
        <p:spPr>
          <a:xfrm>
            <a:off x="762000" y="5027474"/>
            <a:ext cx="3657600" cy="17543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31" name="TextBox 30"/>
          <p:cNvSpPr txBox="1"/>
          <p:nvPr/>
        </p:nvSpPr>
        <p:spPr>
          <a:xfrm>
            <a:off x="5867400" y="7086600"/>
            <a:ext cx="1752600" cy="307777"/>
          </a:xfrm>
          <a:prstGeom prst="rect">
            <a:avLst/>
          </a:prstGeom>
          <a:noFill/>
        </p:spPr>
        <p:txBody>
          <a:bodyPr wrap="square" rtlCol="0">
            <a:spAutoFit/>
          </a:bodyPr>
          <a:lstStyle/>
          <a:p>
            <a:r>
              <a:rPr lang="en-US" sz="700" dirty="0" smtClean="0">
                <a:latin typeface="Verdana" pitchFamily="34" charset="0"/>
              </a:rPr>
              <a:t>Sample Practice Test from ODE (Standard 3.2.3)</a:t>
            </a:r>
            <a:endParaRPr lang="en-US" sz="700" dirty="0">
              <a:latin typeface="Verdana" pitchFamily="34" charset="0"/>
            </a:endParaRPr>
          </a:p>
        </p:txBody>
      </p:sp>
      <p:sp>
        <p:nvSpPr>
          <p:cNvPr id="10" name="Rectangle 9"/>
          <p:cNvSpPr/>
          <p:nvPr/>
        </p:nvSpPr>
        <p:spPr>
          <a:xfrm>
            <a:off x="5715000" y="457200"/>
            <a:ext cx="3810000" cy="2292935"/>
          </a:xfrm>
          <a:prstGeom prst="rect">
            <a:avLst/>
          </a:prstGeom>
        </p:spPr>
        <p:txBody>
          <a:bodyPr wrap="square">
            <a:spAutoFit/>
          </a:bodyPr>
          <a:lstStyle/>
          <a:p>
            <a:pPr marL="228600" indent="-228600">
              <a:buFont typeface="+mj-lt"/>
              <a:buAutoNum type="arabicPeriod" startAt="4"/>
            </a:pPr>
            <a:r>
              <a:rPr lang="en-US" sz="1100" dirty="0" smtClean="0">
                <a:latin typeface="Verdana" pitchFamily="34" charset="0"/>
              </a:rPr>
              <a:t>The perimeter of a rectangle is 150. Which choice shows the possible numbers used for the sides?</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pPr marL="695325" indent="-228600">
              <a:buFont typeface="+mj-lt"/>
              <a:buAutoNum type="alphaUcPeriod"/>
            </a:pPr>
            <a:r>
              <a:rPr lang="en-US" sz="1100" dirty="0" smtClean="0">
                <a:latin typeface="Verdana" pitchFamily="34" charset="0"/>
              </a:rPr>
              <a:t>25 + 50 + 25 + 50</a:t>
            </a:r>
          </a:p>
          <a:p>
            <a:pPr marL="695325" indent="-228600">
              <a:buFont typeface="+mj-lt"/>
              <a:buAutoNum type="alphaUcPeriod"/>
            </a:pPr>
            <a:endParaRPr lang="en-US" sz="1100" dirty="0" smtClean="0">
              <a:latin typeface="Verdana" pitchFamily="34" charset="0"/>
            </a:endParaRPr>
          </a:p>
          <a:p>
            <a:pPr marL="695325" indent="-228600">
              <a:buFont typeface="+mj-lt"/>
              <a:buAutoNum type="alphaUcPeriod"/>
            </a:pPr>
            <a:r>
              <a:rPr lang="en-US" sz="1100" dirty="0" smtClean="0">
                <a:latin typeface="Verdana" pitchFamily="34" charset="0"/>
              </a:rPr>
              <a:t>60 + 60 + 30</a:t>
            </a:r>
          </a:p>
          <a:p>
            <a:pPr marL="695325" indent="-228600">
              <a:buFont typeface="+mj-lt"/>
              <a:buAutoNum type="alphaUcPeriod"/>
            </a:pPr>
            <a:endParaRPr lang="en-US" sz="1100" dirty="0" smtClean="0">
              <a:latin typeface="Verdana" pitchFamily="34" charset="0"/>
            </a:endParaRPr>
          </a:p>
          <a:p>
            <a:pPr marL="695325" indent="-228600">
              <a:buFont typeface="+mj-lt"/>
              <a:buAutoNum type="alphaUcPeriod"/>
            </a:pPr>
            <a:r>
              <a:rPr lang="en-US" sz="1100" dirty="0" smtClean="0">
                <a:latin typeface="Verdana" pitchFamily="34" charset="0"/>
              </a:rPr>
              <a:t>20 + 55 + 25 + 50</a:t>
            </a:r>
          </a:p>
          <a:p>
            <a:pPr marL="695325" indent="-228600">
              <a:buFont typeface="+mj-lt"/>
              <a:buAutoNum type="alphaUcPeriod"/>
            </a:pPr>
            <a:endParaRPr lang="en-US" sz="1100" dirty="0" smtClean="0">
              <a:latin typeface="Verdana" pitchFamily="34" charset="0"/>
            </a:endParaRPr>
          </a:p>
          <a:p>
            <a:pPr marL="695325" indent="-228600">
              <a:buFont typeface="+mj-lt"/>
              <a:buAutoNum type="alphaUcPeriod"/>
            </a:pPr>
            <a:r>
              <a:rPr lang="en-US" sz="1100" dirty="0" smtClean="0">
                <a:latin typeface="Verdana" pitchFamily="34" charset="0"/>
              </a:rPr>
              <a:t>40 + 50 + 40 + 50</a:t>
            </a:r>
            <a:endParaRPr lang="en-US" sz="1100" dirty="0">
              <a:latin typeface="Verdana" pitchFamily="34" charset="0"/>
            </a:endParaRPr>
          </a:p>
        </p:txBody>
      </p:sp>
      <p:grpSp>
        <p:nvGrpSpPr>
          <p:cNvPr id="13" name="Group 12"/>
          <p:cNvGrpSpPr/>
          <p:nvPr/>
        </p:nvGrpSpPr>
        <p:grpSpPr>
          <a:xfrm>
            <a:off x="685800" y="1295400"/>
            <a:ext cx="3733800" cy="1892082"/>
            <a:chOff x="762000" y="609600"/>
            <a:chExt cx="3733800" cy="1892082"/>
          </a:xfrm>
        </p:grpSpPr>
        <p:sp>
          <p:nvSpPr>
            <p:cNvPr id="9" name="Rectangle 8"/>
            <p:cNvSpPr/>
            <p:nvPr/>
          </p:nvSpPr>
          <p:spPr bwMode="auto">
            <a:xfrm>
              <a:off x="762000" y="609600"/>
              <a:ext cx="3733800" cy="18288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11" name="TextBox 10"/>
            <p:cNvSpPr txBox="1"/>
            <p:nvPr/>
          </p:nvSpPr>
          <p:spPr>
            <a:xfrm>
              <a:off x="914400" y="685800"/>
              <a:ext cx="3505200" cy="1815882"/>
            </a:xfrm>
            <a:prstGeom prst="rect">
              <a:avLst/>
            </a:prstGeom>
            <a:noFill/>
          </p:spPr>
          <p:txBody>
            <a:bodyPr wrap="square" rtlCol="0">
              <a:spAutoFit/>
            </a:bodyPr>
            <a:lstStyle/>
            <a:p>
              <a:pPr>
                <a:tabLst>
                  <a:tab pos="574675" algn="l"/>
                  <a:tab pos="796925" algn="l"/>
                  <a:tab pos="1031875" algn="l"/>
                  <a:tab pos="1254125" algn="l"/>
                  <a:tab pos="1489075" algn="l"/>
                  <a:tab pos="1711325" algn="l"/>
                  <a:tab pos="1946275" algn="l"/>
                </a:tabLst>
              </a:pPr>
              <a:r>
                <a:rPr lang="en-US" sz="1000" dirty="0" smtClean="0">
                  <a:latin typeface="Verdana" pitchFamily="34" charset="0"/>
                </a:rPr>
                <a:t>Group 1	</a:t>
              </a:r>
              <a:r>
                <a:rPr lang="en-US" sz="1800" dirty="0" smtClean="0">
                  <a:latin typeface="Verdana" pitchFamily="34" charset="0"/>
                  <a:sym typeface="Webdings"/>
                </a:rPr>
                <a:t>  </a:t>
              </a:r>
              <a:r>
                <a:rPr lang="en-US" sz="1800" dirty="0" smtClean="0">
                  <a:latin typeface="Verdana" pitchFamily="34" charset="0"/>
                </a:rPr>
                <a:t>	</a:t>
              </a:r>
              <a:r>
                <a:rPr lang="en-US" sz="1000" dirty="0" smtClean="0">
                  <a:latin typeface="Verdana" pitchFamily="34" charset="0"/>
                </a:rPr>
                <a:t>				</a:t>
              </a:r>
            </a:p>
            <a:p>
              <a:pPr>
                <a:tabLst>
                  <a:tab pos="509588" algn="l"/>
                </a:tabLst>
              </a:pPr>
              <a:r>
                <a:rPr lang="en-US" sz="1000" dirty="0" smtClean="0">
                  <a:latin typeface="Verdana" pitchFamily="34" charset="0"/>
                </a:rPr>
                <a:t>Group 2</a:t>
              </a:r>
              <a:r>
                <a:rPr lang="en-US" sz="1000" dirty="0" smtClean="0">
                  <a:latin typeface="Verdana" pitchFamily="34" charset="0"/>
                  <a:sym typeface="Webdings"/>
                </a:rPr>
                <a:t> </a:t>
              </a:r>
              <a:r>
                <a:rPr lang="en-US" sz="1800" dirty="0" smtClean="0">
                  <a:latin typeface="Verdana" pitchFamily="34" charset="0"/>
                  <a:sym typeface="Webdings"/>
                </a:rPr>
                <a:t>  </a:t>
              </a:r>
              <a:endParaRPr lang="en-US" sz="1800" dirty="0" smtClean="0">
                <a:latin typeface="Verdana" pitchFamily="34" charset="0"/>
              </a:endParaRPr>
            </a:p>
            <a:p>
              <a:pPr>
                <a:tabLst>
                  <a:tab pos="509588" algn="l"/>
                </a:tabLst>
              </a:pPr>
              <a:endParaRPr lang="en-US" sz="1000" dirty="0" smtClean="0">
                <a:latin typeface="Verdana" pitchFamily="34" charset="0"/>
              </a:endParaRPr>
            </a:p>
            <a:p>
              <a:pPr>
                <a:tabLst>
                  <a:tab pos="509588" algn="l"/>
                </a:tabLst>
              </a:pPr>
              <a:r>
                <a:rPr lang="en-US" sz="1000" dirty="0" smtClean="0">
                  <a:latin typeface="Verdana" pitchFamily="34" charset="0"/>
                </a:rPr>
                <a:t>Group 3</a:t>
              </a:r>
              <a:r>
                <a:rPr lang="en-US" sz="1000" dirty="0" smtClean="0">
                  <a:latin typeface="Verdana" pitchFamily="34" charset="0"/>
                  <a:sym typeface="Webdings"/>
                </a:rPr>
                <a:t> </a:t>
              </a:r>
              <a:r>
                <a:rPr lang="en-US" sz="1800" dirty="0" smtClean="0">
                  <a:latin typeface="Verdana" pitchFamily="34" charset="0"/>
                  <a:sym typeface="Webdings"/>
                </a:rPr>
                <a:t> </a:t>
              </a:r>
              <a:endParaRPr lang="en-US" sz="1800" dirty="0" smtClean="0">
                <a:latin typeface="Verdana" pitchFamily="34" charset="0"/>
              </a:endParaRPr>
            </a:p>
            <a:p>
              <a:pPr>
                <a:tabLst>
                  <a:tab pos="509588" algn="l"/>
                </a:tabLst>
              </a:pPr>
              <a:endParaRPr lang="en-US" sz="1000" dirty="0" smtClean="0">
                <a:latin typeface="Verdana" pitchFamily="34" charset="0"/>
              </a:endParaRPr>
            </a:p>
            <a:p>
              <a:pPr>
                <a:tabLst>
                  <a:tab pos="509588" algn="l"/>
                </a:tabLst>
              </a:pPr>
              <a:r>
                <a:rPr lang="en-US" sz="1000" dirty="0" smtClean="0">
                  <a:latin typeface="Verdana" pitchFamily="34" charset="0"/>
                </a:rPr>
                <a:t>Group 4</a:t>
              </a:r>
              <a:r>
                <a:rPr lang="en-US" sz="1800" dirty="0" smtClean="0">
                  <a:latin typeface="Verdana" pitchFamily="34" charset="0"/>
                  <a:sym typeface="Webdings"/>
                </a:rPr>
                <a:t>  </a:t>
              </a:r>
              <a:endParaRPr lang="en-US" sz="1800" dirty="0" smtClean="0">
                <a:latin typeface="Verdana" pitchFamily="34" charset="0"/>
              </a:endParaRPr>
            </a:p>
            <a:p>
              <a:endParaRPr lang="en-US" sz="1000" dirty="0">
                <a:latin typeface="Verdana" pitchFamily="34" charset="0"/>
              </a:endParaRPr>
            </a:p>
          </p:txBody>
        </p:sp>
      </p:grpSp>
      <p:sp>
        <p:nvSpPr>
          <p:cNvPr id="15" name="TextBox 14"/>
          <p:cNvSpPr txBox="1"/>
          <p:nvPr/>
        </p:nvSpPr>
        <p:spPr>
          <a:xfrm>
            <a:off x="533400" y="381000"/>
            <a:ext cx="3886200" cy="4154984"/>
          </a:xfrm>
          <a:prstGeom prst="rect">
            <a:avLst/>
          </a:prstGeom>
          <a:noFill/>
        </p:spPr>
        <p:txBody>
          <a:bodyPr wrap="square" rtlCol="0">
            <a:spAutoFit/>
          </a:bodyPr>
          <a:lstStyle/>
          <a:p>
            <a:pPr marL="228600" indent="-228600">
              <a:buFont typeface="+mj-lt"/>
              <a:buAutoNum type="arabicPeriod" startAt="7"/>
            </a:pPr>
            <a:r>
              <a:rPr lang="en-US" sz="1100" dirty="0" smtClean="0">
                <a:latin typeface="Verdana" pitchFamily="34" charset="0"/>
              </a:rPr>
              <a:t>Look at the table showing people below.</a:t>
            </a:r>
          </a:p>
          <a:p>
            <a:pPr marL="228600" indent="-228600">
              <a:buFont typeface="+mj-lt"/>
              <a:buAutoNum type="arabicPeriod" startAt="7"/>
            </a:pPr>
            <a:endParaRPr lang="en-US" sz="1100" dirty="0" smtClean="0">
              <a:latin typeface="Verdana" pitchFamily="34" charset="0"/>
            </a:endParaRPr>
          </a:p>
          <a:p>
            <a:pPr marL="228600" indent="-228600"/>
            <a:r>
              <a:rPr lang="en-US" sz="1100" dirty="0" smtClean="0">
                <a:latin typeface="Verdana" pitchFamily="34" charset="0"/>
              </a:rPr>
              <a:t>	What is the best strategy for solving the total number of people?</a:t>
            </a:r>
          </a:p>
          <a:p>
            <a:pPr marL="228600" indent="-228600"/>
            <a:endParaRPr lang="en-US" sz="1100" dirty="0" smtClean="0">
              <a:latin typeface="Verdana" pitchFamily="34" charset="0"/>
            </a:endParaRPr>
          </a:p>
          <a:p>
            <a:pPr marL="228600" indent="-228600"/>
            <a:endParaRPr lang="en-US" sz="1100" dirty="0" smtClean="0">
              <a:latin typeface="Verdana" pitchFamily="34" charset="0"/>
            </a:endParaRPr>
          </a:p>
          <a:p>
            <a:pPr marL="228600" indent="-228600"/>
            <a:endParaRPr lang="en-US" sz="1100" dirty="0" smtClean="0">
              <a:latin typeface="Verdana" pitchFamily="34" charset="0"/>
            </a:endParaRPr>
          </a:p>
          <a:p>
            <a:pPr marL="228600" indent="-228600"/>
            <a:endParaRPr lang="en-US" sz="1100" dirty="0" smtClean="0">
              <a:latin typeface="Verdana" pitchFamily="34" charset="0"/>
            </a:endParaRPr>
          </a:p>
          <a:p>
            <a:pPr marL="228600" indent="-228600"/>
            <a:endParaRPr lang="en-US" sz="1100" dirty="0" smtClean="0">
              <a:latin typeface="Verdana" pitchFamily="34" charset="0"/>
            </a:endParaRPr>
          </a:p>
          <a:p>
            <a:pPr marL="228600" indent="-228600"/>
            <a:endParaRPr lang="en-US" sz="1100" dirty="0" smtClean="0">
              <a:latin typeface="Verdana" pitchFamily="34" charset="0"/>
            </a:endParaRPr>
          </a:p>
          <a:p>
            <a:pPr marL="228600" indent="-228600"/>
            <a:endParaRPr lang="en-US" sz="1100" dirty="0" smtClean="0">
              <a:latin typeface="Verdana" pitchFamily="34" charset="0"/>
            </a:endParaRPr>
          </a:p>
          <a:p>
            <a:pPr marL="228600" indent="-228600"/>
            <a:endParaRPr lang="en-US" sz="1100" dirty="0" smtClean="0">
              <a:latin typeface="Verdana" pitchFamily="34" charset="0"/>
            </a:endParaRPr>
          </a:p>
          <a:p>
            <a:pPr marL="228600" indent="-228600"/>
            <a:endParaRPr lang="en-US" sz="1100" dirty="0" smtClean="0">
              <a:latin typeface="Verdana" pitchFamily="34" charset="0"/>
            </a:endParaRPr>
          </a:p>
          <a:p>
            <a:pPr marL="228600" indent="-228600"/>
            <a:endParaRPr lang="en-US" sz="1100" dirty="0" smtClean="0">
              <a:latin typeface="Verdana" pitchFamily="34" charset="0"/>
            </a:endParaRPr>
          </a:p>
          <a:p>
            <a:pPr marL="228600" indent="-228600"/>
            <a:endParaRPr lang="en-US" sz="1100" dirty="0" smtClean="0">
              <a:latin typeface="Verdana" pitchFamily="34" charset="0"/>
            </a:endParaRPr>
          </a:p>
          <a:p>
            <a:pPr marL="228600" indent="-228600"/>
            <a:endParaRPr lang="en-US" sz="1100" dirty="0" smtClean="0">
              <a:latin typeface="Verdana" pitchFamily="34" charset="0"/>
            </a:endParaRPr>
          </a:p>
          <a:p>
            <a:pPr marL="228600" indent="-228600"/>
            <a:endParaRPr lang="en-US" sz="1100" dirty="0" smtClean="0">
              <a:latin typeface="Verdana" pitchFamily="34" charset="0"/>
            </a:endParaRPr>
          </a:p>
          <a:p>
            <a:pPr marL="695325" indent="-228600">
              <a:buFont typeface="+mj-lt"/>
              <a:buAutoNum type="alphaUcPeriod"/>
            </a:pPr>
            <a:r>
              <a:rPr lang="en-US" sz="1100" dirty="0" smtClean="0">
                <a:latin typeface="Verdana" pitchFamily="34" charset="0"/>
              </a:rPr>
              <a:t>4 x 4</a:t>
            </a:r>
          </a:p>
          <a:p>
            <a:pPr marL="695325" indent="-228600">
              <a:buFont typeface="+mj-lt"/>
              <a:buAutoNum type="alphaUcPeriod"/>
            </a:pPr>
            <a:endParaRPr lang="en-US" sz="1100" dirty="0" smtClean="0">
              <a:latin typeface="Verdana" pitchFamily="34" charset="0"/>
            </a:endParaRPr>
          </a:p>
          <a:p>
            <a:pPr marL="695325" indent="-228600">
              <a:buFont typeface="+mj-lt"/>
              <a:buAutoNum type="alphaUcPeriod"/>
            </a:pPr>
            <a:r>
              <a:rPr lang="en-US" sz="1100" dirty="0" smtClean="0">
                <a:latin typeface="Verdana" pitchFamily="34" charset="0"/>
              </a:rPr>
              <a:t>8 x 3 + 3</a:t>
            </a:r>
          </a:p>
          <a:p>
            <a:pPr marL="695325" indent="-228600">
              <a:buFont typeface="+mj-lt"/>
              <a:buAutoNum type="alphaUcPeriod"/>
            </a:pPr>
            <a:endParaRPr lang="en-US" sz="1100" dirty="0" smtClean="0">
              <a:latin typeface="Verdana" pitchFamily="34" charset="0"/>
            </a:endParaRPr>
          </a:p>
          <a:p>
            <a:pPr marL="695325" indent="-228600">
              <a:buFont typeface="+mj-lt"/>
              <a:buAutoNum type="alphaUcPeriod"/>
            </a:pPr>
            <a:r>
              <a:rPr lang="en-US" sz="1100" dirty="0" smtClean="0">
                <a:latin typeface="Verdana" pitchFamily="34" charset="0"/>
              </a:rPr>
              <a:t>8 x 4 – 3</a:t>
            </a:r>
          </a:p>
          <a:p>
            <a:pPr marL="695325" indent="-228600">
              <a:buFont typeface="+mj-lt"/>
              <a:buAutoNum type="alphaUcPeriod"/>
            </a:pPr>
            <a:endParaRPr lang="en-US" sz="1100" dirty="0" smtClean="0">
              <a:latin typeface="Verdana" pitchFamily="34" charset="0"/>
            </a:endParaRPr>
          </a:p>
          <a:p>
            <a:pPr marL="695325" indent="-228600">
              <a:buFont typeface="+mj-lt"/>
              <a:buAutoNum type="alphaUcPeriod"/>
            </a:pPr>
            <a:r>
              <a:rPr lang="en-US" sz="1100" dirty="0" smtClean="0">
                <a:latin typeface="Verdana" pitchFamily="34" charset="0"/>
              </a:rPr>
              <a:t>8 x 4</a:t>
            </a:r>
          </a:p>
        </p:txBody>
      </p:sp>
      <p:sp>
        <p:nvSpPr>
          <p:cNvPr id="16" name="TextBox 15"/>
          <p:cNvSpPr txBox="1"/>
          <p:nvPr/>
        </p:nvSpPr>
        <p:spPr>
          <a:xfrm>
            <a:off x="609600" y="7086600"/>
            <a:ext cx="1752600" cy="307777"/>
          </a:xfrm>
          <a:prstGeom prst="rect">
            <a:avLst/>
          </a:prstGeom>
          <a:noFill/>
        </p:spPr>
        <p:txBody>
          <a:bodyPr wrap="square" rtlCol="0">
            <a:spAutoFit/>
          </a:bodyPr>
          <a:lstStyle/>
          <a:p>
            <a:r>
              <a:rPr lang="en-US" sz="700" dirty="0" smtClean="0">
                <a:latin typeface="Verdana" pitchFamily="34" charset="0"/>
              </a:rPr>
              <a:t>Rick &amp; Susan Richmond based on ODE Standard 3.2.3</a:t>
            </a:r>
            <a:endParaRPr lang="en-US" sz="700" dirty="0">
              <a:latin typeface="Verdan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8991600" y="7423150"/>
            <a:ext cx="596900" cy="228600"/>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6</a:t>
            </a:r>
            <a:endParaRPr lang="en-US" sz="700" dirty="0">
              <a:latin typeface="Verdana" pitchFamily="34" charset="0"/>
            </a:endParaRPr>
          </a:p>
        </p:txBody>
      </p:sp>
      <p:sp>
        <p:nvSpPr>
          <p:cNvPr id="14338" name="Text Box 3"/>
          <p:cNvSpPr txBox="1">
            <a:spLocks noChangeArrowheads="1"/>
          </p:cNvSpPr>
          <p:nvPr/>
        </p:nvSpPr>
        <p:spPr bwMode="auto">
          <a:xfrm>
            <a:off x="4114800" y="7423150"/>
            <a:ext cx="622300" cy="228600"/>
          </a:xfrm>
          <a:prstGeom prst="rect">
            <a:avLst/>
          </a:prstGeom>
          <a:noFill/>
          <a:ln w="9525">
            <a:noFill/>
            <a:miter lim="800000"/>
            <a:headEnd/>
            <a:tailEnd/>
          </a:ln>
        </p:spPr>
        <p:txBody>
          <a:bodyPr/>
          <a:lstStyle/>
          <a:p>
            <a:pPr algn="r" defTabSz="1019175"/>
            <a:r>
              <a:rPr lang="en-US" sz="700" dirty="0">
                <a:latin typeface="Verdana" pitchFamily="34" charset="0"/>
              </a:rPr>
              <a:t>Page 5 </a:t>
            </a:r>
          </a:p>
        </p:txBody>
      </p:sp>
      <p:sp>
        <p:nvSpPr>
          <p:cNvPr id="14" name="TextBox 13"/>
          <p:cNvSpPr txBox="1"/>
          <p:nvPr/>
        </p:nvSpPr>
        <p:spPr>
          <a:xfrm>
            <a:off x="609600" y="5041374"/>
            <a:ext cx="36576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37" name="TextBox 36"/>
          <p:cNvSpPr txBox="1"/>
          <p:nvPr/>
        </p:nvSpPr>
        <p:spPr>
          <a:xfrm>
            <a:off x="5715000" y="4997830"/>
            <a:ext cx="36576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52" name="TextBox 51"/>
          <p:cNvSpPr txBox="1"/>
          <p:nvPr/>
        </p:nvSpPr>
        <p:spPr>
          <a:xfrm>
            <a:off x="685800" y="7010400"/>
            <a:ext cx="1752600" cy="307777"/>
          </a:xfrm>
          <a:prstGeom prst="rect">
            <a:avLst/>
          </a:prstGeom>
          <a:noFill/>
        </p:spPr>
        <p:txBody>
          <a:bodyPr wrap="square" rtlCol="0">
            <a:spAutoFit/>
          </a:bodyPr>
          <a:lstStyle/>
          <a:p>
            <a:r>
              <a:rPr lang="en-US" sz="700" dirty="0" smtClean="0">
                <a:latin typeface="Verdana" pitchFamily="34" charset="0"/>
              </a:rPr>
              <a:t>Rick &amp; Susan Richmond based on ODE Standard 3.2.3</a:t>
            </a:r>
            <a:endParaRPr lang="en-US" sz="700" dirty="0">
              <a:latin typeface="Verdana" pitchFamily="34" charset="0"/>
            </a:endParaRPr>
          </a:p>
        </p:txBody>
      </p:sp>
      <p:sp>
        <p:nvSpPr>
          <p:cNvPr id="35" name="TextBox 34"/>
          <p:cNvSpPr txBox="1"/>
          <p:nvPr/>
        </p:nvSpPr>
        <p:spPr>
          <a:xfrm>
            <a:off x="5791200" y="7086600"/>
            <a:ext cx="1752600" cy="307777"/>
          </a:xfrm>
          <a:prstGeom prst="rect">
            <a:avLst/>
          </a:prstGeom>
          <a:noFill/>
        </p:spPr>
        <p:txBody>
          <a:bodyPr wrap="square" rtlCol="0">
            <a:spAutoFit/>
          </a:bodyPr>
          <a:lstStyle/>
          <a:p>
            <a:r>
              <a:rPr lang="en-US" sz="700" dirty="0" smtClean="0">
                <a:latin typeface="Verdana" pitchFamily="34" charset="0"/>
              </a:rPr>
              <a:t>Sample Practice Test from ODE (Standard 3.2.3)</a:t>
            </a:r>
            <a:endParaRPr lang="en-US" sz="700" dirty="0">
              <a:latin typeface="Verdana" pitchFamily="34" charset="0"/>
            </a:endParaRPr>
          </a:p>
        </p:txBody>
      </p:sp>
      <p:sp>
        <p:nvSpPr>
          <p:cNvPr id="36" name="Rectangle 35"/>
          <p:cNvSpPr/>
          <p:nvPr/>
        </p:nvSpPr>
        <p:spPr>
          <a:xfrm>
            <a:off x="609600" y="457200"/>
            <a:ext cx="3962400" cy="2970044"/>
          </a:xfrm>
          <a:prstGeom prst="rect">
            <a:avLst/>
          </a:prstGeom>
        </p:spPr>
        <p:txBody>
          <a:bodyPr wrap="square">
            <a:spAutoFit/>
          </a:bodyPr>
          <a:lstStyle/>
          <a:p>
            <a:pPr marL="228600" indent="-228600">
              <a:buFont typeface="+mj-lt"/>
              <a:buAutoNum type="arabicPeriod" startAt="5"/>
            </a:pPr>
            <a:r>
              <a:rPr lang="en-US" sz="1100" dirty="0" smtClean="0">
                <a:latin typeface="Verdana" pitchFamily="34" charset="0"/>
              </a:rPr>
              <a:t>Which number on the number line is missing?</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pPr marL="695325" indent="-228600">
              <a:buFont typeface="+mj-lt"/>
              <a:buAutoNum type="alphaUcPeriod"/>
            </a:pPr>
            <a:r>
              <a:rPr lang="en-US" sz="1100" dirty="0" smtClean="0">
                <a:latin typeface="Verdana" pitchFamily="34" charset="0"/>
              </a:rPr>
              <a:t>22</a:t>
            </a:r>
          </a:p>
          <a:p>
            <a:pPr marL="695325" indent="-228600">
              <a:buFont typeface="+mj-lt"/>
              <a:buAutoNum type="alphaUcPeriod"/>
            </a:pPr>
            <a:endParaRPr lang="en-US" sz="1100" dirty="0" smtClean="0">
              <a:latin typeface="Verdana" pitchFamily="34" charset="0"/>
            </a:endParaRPr>
          </a:p>
          <a:p>
            <a:pPr marL="695325" indent="-228600">
              <a:buFont typeface="+mj-lt"/>
              <a:buAutoNum type="alphaUcPeriod"/>
            </a:pPr>
            <a:endParaRPr lang="en-US" sz="1100" dirty="0" smtClean="0">
              <a:latin typeface="Verdana" pitchFamily="34" charset="0"/>
            </a:endParaRPr>
          </a:p>
          <a:p>
            <a:pPr marL="695325" indent="-228600">
              <a:buFont typeface="+mj-lt"/>
              <a:buAutoNum type="alphaUcPeriod"/>
            </a:pPr>
            <a:r>
              <a:rPr lang="en-US" sz="1100" dirty="0" smtClean="0">
                <a:latin typeface="Verdana" pitchFamily="34" charset="0"/>
              </a:rPr>
              <a:t>21</a:t>
            </a:r>
          </a:p>
          <a:p>
            <a:pPr marL="695325" indent="-228600">
              <a:buFont typeface="+mj-lt"/>
              <a:buAutoNum type="alphaUcPeriod"/>
            </a:pPr>
            <a:endParaRPr lang="en-US" sz="1100" dirty="0" smtClean="0">
              <a:latin typeface="Verdana" pitchFamily="34" charset="0"/>
            </a:endParaRPr>
          </a:p>
          <a:p>
            <a:pPr marL="695325" indent="-228600">
              <a:buFont typeface="+mj-lt"/>
              <a:buAutoNum type="alphaUcPeriod"/>
            </a:pPr>
            <a:endParaRPr lang="en-US" sz="1100" dirty="0" smtClean="0">
              <a:latin typeface="Verdana" pitchFamily="34" charset="0"/>
            </a:endParaRPr>
          </a:p>
          <a:p>
            <a:pPr marL="695325" indent="-228600">
              <a:buFont typeface="+mj-lt"/>
              <a:buAutoNum type="alphaUcPeriod"/>
            </a:pPr>
            <a:r>
              <a:rPr lang="en-US" sz="1100" dirty="0" smtClean="0">
                <a:latin typeface="Verdana" pitchFamily="34" charset="0"/>
              </a:rPr>
              <a:t>17</a:t>
            </a:r>
          </a:p>
          <a:p>
            <a:pPr marL="695325" indent="-228600">
              <a:buFont typeface="+mj-lt"/>
              <a:buAutoNum type="alphaUcPeriod"/>
            </a:pPr>
            <a:endParaRPr lang="en-US" sz="1100" dirty="0" smtClean="0">
              <a:latin typeface="Verdana" pitchFamily="34" charset="0"/>
            </a:endParaRPr>
          </a:p>
          <a:p>
            <a:pPr marL="695325" indent="-228600">
              <a:buFont typeface="+mj-lt"/>
              <a:buAutoNum type="alphaUcPeriod"/>
            </a:pPr>
            <a:endParaRPr lang="en-US" sz="1100" dirty="0" smtClean="0">
              <a:latin typeface="Verdana" pitchFamily="34" charset="0"/>
            </a:endParaRPr>
          </a:p>
          <a:p>
            <a:pPr marL="695325" indent="-228600">
              <a:buFont typeface="+mj-lt"/>
              <a:buAutoNum type="alphaUcPeriod"/>
            </a:pPr>
            <a:r>
              <a:rPr lang="en-US" sz="1100" dirty="0" smtClean="0">
                <a:latin typeface="Verdana" pitchFamily="34" charset="0"/>
              </a:rPr>
              <a:t>16</a:t>
            </a:r>
            <a:endParaRPr lang="en-US" sz="1100" dirty="0">
              <a:latin typeface="Verdana" pitchFamily="34" charset="0"/>
            </a:endParaRPr>
          </a:p>
        </p:txBody>
      </p:sp>
      <p:pic>
        <p:nvPicPr>
          <p:cNvPr id="38" name="Picture 1"/>
          <p:cNvPicPr>
            <a:picLocks noChangeAspect="1" noChangeArrowheads="1"/>
          </p:cNvPicPr>
          <p:nvPr/>
        </p:nvPicPr>
        <p:blipFill>
          <a:blip r:embed="rId3"/>
          <a:srcRect/>
          <a:stretch>
            <a:fillRect/>
          </a:stretch>
        </p:blipFill>
        <p:spPr bwMode="auto">
          <a:xfrm>
            <a:off x="838200" y="990600"/>
            <a:ext cx="2800350" cy="342900"/>
          </a:xfrm>
          <a:prstGeom prst="rect">
            <a:avLst/>
          </a:prstGeom>
          <a:noFill/>
          <a:ln w="9525">
            <a:noFill/>
            <a:miter lim="800000"/>
            <a:headEnd/>
            <a:tailEnd/>
          </a:ln>
          <a:effectLst/>
        </p:spPr>
      </p:pic>
      <p:sp>
        <p:nvSpPr>
          <p:cNvPr id="39" name="Rectangle 38"/>
          <p:cNvSpPr/>
          <p:nvPr/>
        </p:nvSpPr>
        <p:spPr>
          <a:xfrm>
            <a:off x="5562600" y="381000"/>
            <a:ext cx="3810000" cy="2800767"/>
          </a:xfrm>
          <a:prstGeom prst="rect">
            <a:avLst/>
          </a:prstGeom>
        </p:spPr>
        <p:txBody>
          <a:bodyPr wrap="square">
            <a:spAutoFit/>
          </a:bodyPr>
          <a:lstStyle/>
          <a:p>
            <a:pPr marL="228600" indent="-228600">
              <a:buFont typeface="+mj-lt"/>
              <a:buAutoNum type="arabicPeriod" startAt="6"/>
            </a:pPr>
            <a:r>
              <a:rPr lang="en-US" sz="1000" dirty="0" smtClean="0">
                <a:latin typeface="Verdana" pitchFamily="34" charset="0"/>
              </a:rPr>
              <a:t>Round the number </a:t>
            </a:r>
            <a:r>
              <a:rPr lang="en-US" sz="1200" b="1" u="sng" dirty="0" smtClean="0">
                <a:latin typeface="Verdana" pitchFamily="34" charset="0"/>
              </a:rPr>
              <a:t>48</a:t>
            </a:r>
            <a:r>
              <a:rPr lang="en-US" sz="1200" b="1" dirty="0" smtClean="0">
                <a:latin typeface="Verdana" pitchFamily="34" charset="0"/>
              </a:rPr>
              <a:t>  </a:t>
            </a:r>
            <a:r>
              <a:rPr lang="en-US" sz="1000" dirty="0" smtClean="0">
                <a:latin typeface="Verdana" pitchFamily="34" charset="0"/>
              </a:rPr>
              <a:t>to the nearest ten.</a:t>
            </a: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pPr marL="627063" indent="-287338">
              <a:buAutoNum type="alphaUcPeriod"/>
            </a:pPr>
            <a:r>
              <a:rPr lang="en-US" sz="1000" dirty="0" smtClean="0">
                <a:latin typeface="Verdana" pitchFamily="34" charset="0"/>
              </a:rPr>
              <a:t>49</a:t>
            </a:r>
          </a:p>
          <a:p>
            <a:pPr marL="627063" indent="-287338">
              <a:buAutoNum type="alphaUcPeriod"/>
            </a:pPr>
            <a:endParaRPr lang="en-US" sz="1000" dirty="0" smtClean="0">
              <a:latin typeface="Verdana" pitchFamily="34" charset="0"/>
            </a:endParaRPr>
          </a:p>
          <a:p>
            <a:pPr marL="627063" indent="-287338">
              <a:buAutoNum type="alphaUcPeriod"/>
            </a:pPr>
            <a:endParaRPr lang="en-US" sz="1000" dirty="0" smtClean="0">
              <a:latin typeface="Verdana" pitchFamily="34" charset="0"/>
            </a:endParaRPr>
          </a:p>
          <a:p>
            <a:pPr marL="627063" indent="-287338">
              <a:buAutoNum type="alphaUcPeriod"/>
            </a:pPr>
            <a:r>
              <a:rPr lang="en-US" sz="1000" dirty="0" smtClean="0">
                <a:latin typeface="Verdana" pitchFamily="34" charset="0"/>
              </a:rPr>
              <a:t>47</a:t>
            </a:r>
          </a:p>
          <a:p>
            <a:pPr marL="627063" indent="-287338">
              <a:buAutoNum type="alphaUcPeriod"/>
            </a:pPr>
            <a:endParaRPr lang="en-US" sz="1000" dirty="0" smtClean="0">
              <a:latin typeface="Verdana" pitchFamily="34" charset="0"/>
            </a:endParaRPr>
          </a:p>
          <a:p>
            <a:pPr marL="627063" indent="-287338">
              <a:buAutoNum type="alphaUcPeriod"/>
            </a:pPr>
            <a:endParaRPr lang="en-US" sz="1000" dirty="0" smtClean="0">
              <a:latin typeface="Verdana" pitchFamily="34" charset="0"/>
            </a:endParaRPr>
          </a:p>
          <a:p>
            <a:pPr marL="627063" indent="-287338">
              <a:buAutoNum type="alphaUcPeriod"/>
            </a:pPr>
            <a:r>
              <a:rPr lang="en-US" sz="1000" dirty="0" smtClean="0">
                <a:latin typeface="Verdana" pitchFamily="34" charset="0"/>
              </a:rPr>
              <a:t>50</a:t>
            </a:r>
          </a:p>
          <a:p>
            <a:pPr marL="627063" indent="-287338">
              <a:buAutoNum type="alphaUcPeriod"/>
            </a:pPr>
            <a:endParaRPr lang="en-US" sz="1000" dirty="0" smtClean="0">
              <a:latin typeface="Verdana" pitchFamily="34" charset="0"/>
            </a:endParaRPr>
          </a:p>
          <a:p>
            <a:pPr marL="627063" indent="-287338">
              <a:buAutoNum type="alphaUcPeriod"/>
            </a:pPr>
            <a:endParaRPr lang="en-US" sz="1000" dirty="0" smtClean="0">
              <a:latin typeface="Verdana" pitchFamily="34" charset="0"/>
            </a:endParaRPr>
          </a:p>
          <a:p>
            <a:pPr marL="627063" indent="-287338">
              <a:buAutoNum type="alphaUcPeriod"/>
            </a:pPr>
            <a:r>
              <a:rPr lang="en-US" sz="1000" dirty="0" smtClean="0">
                <a:latin typeface="Verdana" pitchFamily="34" charset="0"/>
              </a:rPr>
              <a:t>52</a:t>
            </a:r>
          </a:p>
          <a:p>
            <a:pPr marL="627063" indent="-287338"/>
            <a:endParaRPr lang="en-US" sz="1000" dirty="0" smtClean="0">
              <a:latin typeface="Verdana" pitchFamily="34" charset="0"/>
            </a:endParaRPr>
          </a:p>
          <a:p>
            <a:endParaRPr lang="en-US" sz="1000" dirty="0" smtClean="0">
              <a:latin typeface="Verdana"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1468</TotalTime>
  <Words>999</Words>
  <Application>Microsoft Office PowerPoint</Application>
  <PresentationFormat>Custom</PresentationFormat>
  <Paragraphs>410</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Slide 1</vt:lpstr>
      <vt:lpstr>Slide 2</vt:lpstr>
      <vt:lpstr>Slide 3</vt:lpstr>
      <vt:lpstr>Slide 4</vt:lpstr>
      <vt:lpstr>Slide 5</vt:lpstr>
      <vt:lpstr>Slide 6</vt:lpstr>
    </vt:vector>
  </TitlesOfParts>
  <Company>Merix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rickr</dc:creator>
  <cp:lastModifiedBy>Rick Richmond</cp:lastModifiedBy>
  <cp:revision>270</cp:revision>
  <dcterms:created xsi:type="dcterms:W3CDTF">2010-03-15T16:13:22Z</dcterms:created>
  <dcterms:modified xsi:type="dcterms:W3CDTF">2012-01-25T02:14:29Z</dcterms:modified>
</cp:coreProperties>
</file>