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677108"/>
          </a:xfrm>
          <a:prstGeom prst="rect">
            <a:avLst/>
          </a:prstGeom>
          <a:noFill/>
          <a:ln w="9525">
            <a:noFill/>
            <a:miter lim="800000"/>
            <a:headEnd/>
            <a:tailEnd/>
          </a:ln>
        </p:spPr>
        <p:txBody>
          <a:bodyPr wrap="square">
            <a:spAutoFit/>
          </a:bodyPr>
          <a:lstStyle/>
          <a:p>
            <a:pPr algn="ctr" defTabSz="1017588">
              <a:defRPr/>
            </a:pPr>
            <a:r>
              <a:rPr lang="en-US" sz="2400" b="1" i="1" dirty="0" smtClean="0">
                <a:effectLst>
                  <a:outerShdw blurRad="38100" dist="38100" dir="2700000" algn="tl">
                    <a:srgbClr val="C0C0C0"/>
                  </a:outerShdw>
                </a:effectLst>
                <a:latin typeface="Verdana" pitchFamily="34" charset="0"/>
              </a:rPr>
              <a:t>Number &amp; Operations </a:t>
            </a:r>
            <a:r>
              <a:rPr lang="en-US" sz="1400" b="1" i="1" dirty="0" smtClean="0">
                <a:effectLst>
                  <a:outerShdw blurRad="38100" dist="38100" dir="2700000" algn="tl">
                    <a:srgbClr val="C0C0C0"/>
                  </a:outerShdw>
                </a:effectLst>
                <a:latin typeface="Verdana" pitchFamily="34" charset="0"/>
              </a:rPr>
              <a:t>(Division as Repeated Subtraction)</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graphicFrame>
        <p:nvGraphicFramePr>
          <p:cNvPr id="7" name="Table 6"/>
          <p:cNvGraphicFramePr>
            <a:graphicFrameLocks noGrp="1"/>
          </p:cNvGraphicFramePr>
          <p:nvPr/>
        </p:nvGraphicFramePr>
        <p:xfrm>
          <a:off x="5562601" y="3048000"/>
          <a:ext cx="4038600" cy="3373755"/>
        </p:xfrm>
        <a:graphic>
          <a:graphicData uri="http://schemas.openxmlformats.org/drawingml/2006/table">
            <a:tbl>
              <a:tblPr/>
              <a:tblGrid>
                <a:gridCol w="457199"/>
                <a:gridCol w="3581401"/>
              </a:tblGrid>
              <a:tr h="356235">
                <a:tc gridSpan="2">
                  <a:txBody>
                    <a:bodyPr/>
                    <a:lstStyle/>
                    <a:p>
                      <a:pPr algn="ctr" fontAlgn="b"/>
                      <a:r>
                        <a:rPr lang="en-US" sz="1400" b="1" i="1" u="none" strike="noStrike" dirty="0" smtClean="0">
                          <a:solidFill>
                            <a:srgbClr val="000000"/>
                          </a:solidFill>
                          <a:latin typeface="Calibri"/>
                        </a:rPr>
                        <a:t>Computation </a:t>
                      </a:r>
                      <a:r>
                        <a:rPr lang="en-US" sz="1400" b="1" i="1" u="none" strike="noStrike" dirty="0">
                          <a:solidFill>
                            <a:srgbClr val="000000"/>
                          </a:solidFill>
                          <a:latin typeface="Calibri"/>
                        </a:rPr>
                        <a:t>&amp; Estimation (CE</a:t>
                      </a:r>
                      <a:r>
                        <a:rPr lang="en-US" sz="1400" b="1" i="1" u="none" strike="noStrike" dirty="0" smtClean="0">
                          <a:solidFill>
                            <a:srgbClr val="000000"/>
                          </a:solidFill>
                          <a:latin typeface="Calibri"/>
                        </a:rPr>
                        <a:t>) / Number Operations</a:t>
                      </a:r>
                      <a:endParaRPr lang="en-US" sz="1400" b="1"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pPr algn="l" fontAlgn="t"/>
                      <a:r>
                        <a:rPr lang="en-US" sz="900" b="1" i="0" u="none" strike="noStrike" dirty="0" smtClean="0">
                          <a:solidFill>
                            <a:srgbClr val="000000"/>
                          </a:solidFill>
                          <a:latin typeface="Calibri"/>
                        </a:rPr>
                        <a:t>3.2</a:t>
                      </a:r>
                      <a:r>
                        <a:rPr lang="en-US" sz="900" b="1" i="0" u="none" strike="noStrike" baseline="0" dirty="0" smtClean="0">
                          <a:solidFill>
                            <a:srgbClr val="000000"/>
                          </a:solidFill>
                          <a:latin typeface="Calibri"/>
                        </a:rPr>
                        <a:t>  </a:t>
                      </a:r>
                      <a:r>
                        <a:rPr lang="en-US" sz="900" b="1" i="0" u="none" strike="noStrike" dirty="0" smtClean="0">
                          <a:solidFill>
                            <a:srgbClr val="000000"/>
                          </a:solidFill>
                          <a:latin typeface="Calibri"/>
                        </a:rPr>
                        <a:t> NUMBERS AND OPERATIONS, ALGEBRA, AND DATA</a:t>
                      </a:r>
                      <a:r>
                        <a:rPr lang="en-US" sz="900" b="1" i="0" u="none" strike="noStrike" baseline="0" dirty="0" smtClean="0">
                          <a:solidFill>
                            <a:srgbClr val="000000"/>
                          </a:solidFill>
                          <a:latin typeface="Calibri"/>
                        </a:rPr>
                        <a:t> ANALYSIS</a:t>
                      </a:r>
                      <a:endParaRPr lang="en-US" sz="900" b="1" i="0" u="none" strike="noStrike" dirty="0" smtClean="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22910">
                <a:tc>
                  <a:txBody>
                    <a:bodyPr/>
                    <a:lstStyle/>
                    <a:p>
                      <a:pPr algn="r" fontAlgn="t"/>
                      <a:r>
                        <a:rPr lang="en-US" sz="800" b="0" i="0" u="none" strike="noStrike" dirty="0" smtClean="0">
                          <a:solidFill>
                            <a:srgbClr val="000000"/>
                          </a:solidFill>
                          <a:effectLst/>
                          <a:latin typeface="Calibri"/>
                        </a:rPr>
                        <a:t>3.2.1 </a:t>
                      </a:r>
                      <a:endParaRPr lang="en-US" sz="8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effectLst/>
                          <a:latin typeface="Calibri"/>
                        </a:rPr>
                        <a:t>Represent </a:t>
                      </a:r>
                      <a:r>
                        <a:rPr lang="en-US" sz="800" b="0" i="0" u="none" strike="noStrike" dirty="0">
                          <a:solidFill>
                            <a:srgbClr val="000000"/>
                          </a:solidFill>
                          <a:effectLst/>
                          <a:latin typeface="Calibri"/>
                        </a:rPr>
                        <a:t>and apply the concept of multiplication as repeated addition.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345">
                <a:tc>
                  <a:txBody>
                    <a:bodyPr/>
                    <a:lstStyle/>
                    <a:p>
                      <a:pPr algn="r" fontAlgn="t"/>
                      <a:r>
                        <a:rPr lang="en-US" sz="1200" b="1" i="0" u="none" strike="noStrike" dirty="0" smtClean="0">
                          <a:solidFill>
                            <a:srgbClr val="000000"/>
                          </a:solidFill>
                          <a:effectLst>
                            <a:outerShdw blurRad="38100" dist="38100" dir="2700000" algn="tl">
                              <a:srgbClr val="000000">
                                <a:alpha val="43137"/>
                              </a:srgbClr>
                            </a:outerShdw>
                          </a:effectLst>
                          <a:latin typeface="Calibri"/>
                        </a:rPr>
                        <a:t>3.2.2</a:t>
                      </a:r>
                      <a:endParaRPr lang="en-US" sz="12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effectLst>
                            <a:outerShdw blurRad="38100" dist="38100" dir="2700000" algn="tl">
                              <a:srgbClr val="000000">
                                <a:alpha val="43137"/>
                              </a:srgbClr>
                            </a:outerShdw>
                          </a:effectLst>
                          <a:latin typeface="Calibri"/>
                        </a:rPr>
                        <a:t>Represent </a:t>
                      </a:r>
                      <a:r>
                        <a:rPr lang="en-US" sz="1200" b="1" i="0" u="none" strike="noStrike" dirty="0">
                          <a:solidFill>
                            <a:srgbClr val="000000"/>
                          </a:solidFill>
                          <a:effectLst>
                            <a:outerShdw blurRad="38100" dist="38100" dir="2700000" algn="tl">
                              <a:srgbClr val="000000">
                                <a:alpha val="43137"/>
                              </a:srgbClr>
                            </a:outerShdw>
                          </a:effectLst>
                          <a:latin typeface="Calibri"/>
                        </a:rPr>
                        <a:t>and apply the concept of division as repeated subtraction and forming equal groups.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4340">
                <a:tc>
                  <a:txBody>
                    <a:bodyPr/>
                    <a:lstStyle/>
                    <a:p>
                      <a:pPr algn="r" fontAlgn="t"/>
                      <a:r>
                        <a:rPr lang="en-US" sz="1000" b="0" i="0" u="none" strike="noStrike" dirty="0" smtClean="0">
                          <a:solidFill>
                            <a:srgbClr val="000000"/>
                          </a:solidFill>
                          <a:effectLst/>
                          <a:latin typeface="Calibri"/>
                        </a:rPr>
                        <a:t>3.2.3</a:t>
                      </a:r>
                      <a:endParaRPr lang="en-US" sz="10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a:t>
                      </a:r>
                      <a:r>
                        <a:rPr lang="en-US" sz="800" b="0" i="0" u="none" strike="noStrike" dirty="0">
                          <a:solidFill>
                            <a:srgbClr val="000000"/>
                          </a:solidFill>
                          <a:latin typeface="Calibri"/>
                        </a:rPr>
                        <a:t>models of multiplication (e.g., equal-sized groups, arrays, area models, equal "Jumps" on number lines and hundreds charts ) and division (e.g., repeated subtraction, partitioning and sharing ) to solve problems.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205">
                <a:tc>
                  <a:txBody>
                    <a:bodyPr/>
                    <a:lstStyle/>
                    <a:p>
                      <a:pPr algn="r" fontAlgn="t"/>
                      <a:r>
                        <a:rPr lang="en-US" sz="900" b="0" i="0" u="none" strike="noStrike" dirty="0" smtClean="0">
                          <a:solidFill>
                            <a:srgbClr val="000000"/>
                          </a:solidFill>
                          <a:latin typeface="Calibri"/>
                        </a:rPr>
                        <a:t>3.2.4</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increasingly sophisticated strategies based on the number properties ((e.g., place value, commutative, associative, distributive, identity, and zero) to solve multiplication and division problems involving basic facts.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3.2.6</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analyze and extend number patterns using rules that involve multiplication and/or addition ((e.g.,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3.2.7</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Analyze frequency tables, bar graphs, picture graphs and line plots; and use them to solve problems involving addition,  subtraction, multiplication and division.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3048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3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791200" y="7281446"/>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5146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[3.2.2]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graphicFrame>
        <p:nvGraphicFramePr>
          <p:cNvPr id="10" name="Table 9"/>
          <p:cNvGraphicFramePr>
            <a:graphicFrameLocks noGrp="1"/>
          </p:cNvGraphicFramePr>
          <p:nvPr/>
        </p:nvGraphicFramePr>
        <p:xfrm>
          <a:off x="5715000" y="6629400"/>
          <a:ext cx="3816350" cy="436245"/>
        </p:xfrm>
        <a:graphic>
          <a:graphicData uri="http://schemas.openxmlformats.org/drawingml/2006/table">
            <a:tbl>
              <a:tblPr/>
              <a:tblGrid>
                <a:gridCol w="3816350"/>
              </a:tblGrid>
              <a:tr h="0">
                <a:tc>
                  <a:txBody>
                    <a:bodyPr/>
                    <a:lstStyle/>
                    <a:p>
                      <a:pPr algn="l" fontAlgn="t"/>
                      <a:r>
                        <a:rPr lang="en-US" sz="700" b="0" i="0" u="none" strike="noStrike" dirty="0" smtClean="0">
                          <a:solidFill>
                            <a:srgbClr val="000000"/>
                          </a:solidFill>
                          <a:latin typeface="Verdana"/>
                        </a:rPr>
                        <a:t>In </a:t>
                      </a:r>
                      <a:r>
                        <a:rPr lang="en-US" sz="700" b="1" i="0" u="sng" strike="noStrike" dirty="0" smtClean="0">
                          <a:solidFill>
                            <a:srgbClr val="FF0000"/>
                          </a:solidFill>
                          <a:latin typeface="Verdana"/>
                        </a:rPr>
                        <a:t>2011-2012 these </a:t>
                      </a:r>
                      <a:r>
                        <a:rPr lang="en-US" sz="700" b="0" i="0" u="none" strike="noStrike" dirty="0" smtClean="0">
                          <a:solidFill>
                            <a:srgbClr val="000000"/>
                          </a:solidFill>
                          <a:latin typeface="Verdana"/>
                        </a:rPr>
                        <a:t>standards will be added to the OAKS assessments.  </a:t>
                      </a:r>
                    </a:p>
                    <a:p>
                      <a:pPr algn="l" fontAlgn="t"/>
                      <a:endParaRPr lang="en-US" sz="700" b="1" i="0" u="sng" strike="noStrike" dirty="0" smtClean="0">
                        <a:solidFill>
                          <a:srgbClr val="000000"/>
                        </a:solidFill>
                        <a:latin typeface="Verdana"/>
                      </a:endParaRPr>
                    </a:p>
                    <a:p>
                      <a:pPr algn="l" fontAlgn="t"/>
                      <a:r>
                        <a:rPr lang="en-US" sz="700" b="1" i="0" u="none" strike="noStrike" dirty="0" smtClean="0">
                          <a:solidFill>
                            <a:srgbClr val="000000"/>
                          </a:solidFill>
                          <a:latin typeface="Verdana"/>
                        </a:rPr>
                        <a:t>3.2.5</a:t>
                      </a:r>
                      <a:r>
                        <a:rPr lang="en-US" sz="700" b="0" i="0" u="none" strike="noStrike" dirty="0" smtClean="0">
                          <a:solidFill>
                            <a:srgbClr val="000000"/>
                          </a:solidFill>
                          <a:latin typeface="Verdana"/>
                        </a:rPr>
                        <a:t> Apply the inverse relationship between multiplication and division (e.g., and the relationship between multiples and factors</a:t>
                      </a:r>
                      <a:endParaRPr lang="en-US" sz="700" b="0" i="0" u="none" strike="noStrike" dirty="0">
                        <a:solidFill>
                          <a:srgbClr val="000000"/>
                        </a:solidFill>
                        <a:latin typeface="Verdan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1" name="TextBox 10"/>
          <p:cNvSpPr txBox="1"/>
          <p:nvPr/>
        </p:nvSpPr>
        <p:spPr>
          <a:xfrm>
            <a:off x="5562600" y="19812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#5</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685800" y="9906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[3.2.2]</a:t>
            </a:r>
            <a:r>
              <a:rPr lang="en-US" sz="1000" dirty="0" smtClean="0">
                <a:effectLst>
                  <a:outerShdw blurRad="38100" dist="38100" dir="2700000" algn="tl">
                    <a:srgbClr val="000000">
                      <a:alpha val="43137"/>
                    </a:srgbClr>
                  </a:outerShdw>
                </a:effectLst>
                <a:latin typeface="Verdana" pitchFamily="34" charset="0"/>
              </a:rPr>
              <a:t>  </a:t>
            </a:r>
          </a:p>
        </p:txBody>
      </p:sp>
      <p:sp>
        <p:nvSpPr>
          <p:cNvPr id="16" name="TextBox 15"/>
          <p:cNvSpPr txBox="1"/>
          <p:nvPr/>
        </p:nvSpPr>
        <p:spPr>
          <a:xfrm>
            <a:off x="609600" y="2697301"/>
            <a:ext cx="3581400" cy="2092881"/>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latin typeface="Verdana" pitchFamily="34" charset="0"/>
              </a:rPr>
              <a:t>To assure that the above standards are understood, always remind, ask and show your students:</a:t>
            </a:r>
          </a:p>
          <a:p>
            <a:pPr marL="228600" indent="-228600"/>
            <a:endParaRPr lang="en-US" sz="1000" dirty="0" smtClean="0">
              <a:effectLst>
                <a:outerShdw blurRad="38100" dist="38100" dir="2700000" algn="tl">
                  <a:srgbClr val="000000">
                    <a:alpha val="43137"/>
                  </a:srgbClr>
                </a:outerShdw>
              </a:effectLst>
              <a:latin typeface="Verdana" pitchFamily="34" charset="0"/>
            </a:endParaRPr>
          </a:p>
          <a:p>
            <a:pPr marL="228600" indent="-228600"/>
            <a:endParaRPr lang="en-US" sz="1000" dirty="0" smtClean="0">
              <a:effectLst>
                <a:outerShdw blurRad="38100" dist="38100" dir="2700000" algn="tl">
                  <a:srgbClr val="000000">
                    <a:alpha val="43137"/>
                  </a:srgbClr>
                </a:outerShdw>
              </a:effectLst>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3.2.2</a:t>
            </a:r>
          </a:p>
          <a:p>
            <a:pPr marL="228600" indent="-228600"/>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latin typeface="Verdana" pitchFamily="34" charset="0"/>
              </a:rPr>
              <a:t>Division is repeated subtraction.</a:t>
            </a:r>
          </a:p>
          <a:p>
            <a:pPr marL="228600" indent="-228600">
              <a:buFont typeface="+mj-lt"/>
              <a:buAutoNum type="arabicPeriod"/>
            </a:pPr>
            <a:r>
              <a:rPr lang="en-US" sz="1000" dirty="0" smtClean="0">
                <a:latin typeface="Verdana" pitchFamily="34" charset="0"/>
              </a:rPr>
              <a:t>Practice forming groups of equal numbers on paper or with </a:t>
            </a:r>
            <a:r>
              <a:rPr lang="en-US" sz="1000" dirty="0" err="1" smtClean="0">
                <a:latin typeface="Verdana" pitchFamily="34" charset="0"/>
              </a:rPr>
              <a:t>manipulatives</a:t>
            </a:r>
            <a:r>
              <a:rPr lang="en-US" sz="1000" dirty="0" smtClean="0">
                <a:latin typeface="Verdana" pitchFamily="34" charset="0"/>
              </a:rPr>
              <a:t>.</a:t>
            </a:r>
          </a:p>
          <a:p>
            <a:pPr marL="228600" indent="-228600">
              <a:buFont typeface="+mj-lt"/>
              <a:buAutoNum type="arabicPeriod"/>
            </a:pPr>
            <a:r>
              <a:rPr lang="en-US" sz="1000" dirty="0" smtClean="0">
                <a:latin typeface="Verdana" pitchFamily="34" charset="0"/>
              </a:rPr>
              <a:t>Always ask:  What strategies can you use to solve a division problem?</a:t>
            </a:r>
          </a:p>
          <a:p>
            <a:pPr marL="228600" indent="-228600"/>
            <a:endParaRPr lang="en-US" sz="1000" dirty="0" smtClean="0">
              <a:effectLst>
                <a:outerShdw blurRad="38100" dist="38100" dir="2700000" algn="tl">
                  <a:srgbClr val="000000">
                    <a:alpha val="43137"/>
                  </a:srgbClr>
                </a:outerShdw>
              </a:effectLst>
              <a:latin typeface="Verdana" pitchFamily="34" charset="0"/>
            </a:endParaRPr>
          </a:p>
        </p:txBody>
      </p:sp>
      <p:sp>
        <p:nvSpPr>
          <p:cNvPr id="18" name="TextBox 17"/>
          <p:cNvSpPr txBox="1"/>
          <p:nvPr/>
        </p:nvSpPr>
        <p:spPr>
          <a:xfrm>
            <a:off x="457200" y="304800"/>
            <a:ext cx="4419600" cy="677108"/>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This booklet does not cover the core standards that will be tested in 2011-2012.</a:t>
            </a:r>
            <a:endParaRPr lang="en-US" sz="1400" b="1" i="1" dirty="0">
              <a:effectLst>
                <a:outerShdw blurRad="38100" dist="38100" dir="2700000" algn="tl">
                  <a:srgbClr val="000000">
                    <a:alpha val="43137"/>
                  </a:srgbClr>
                </a:outerShdw>
              </a:effectLst>
              <a:latin typeface="Verdana" pitchFamily="34" charset="0"/>
            </a:endParaRPr>
          </a:p>
        </p:txBody>
      </p:sp>
      <p:graphicFrame>
        <p:nvGraphicFramePr>
          <p:cNvPr id="17" name="Table 16"/>
          <p:cNvGraphicFramePr>
            <a:graphicFrameLocks noGrp="1"/>
          </p:cNvGraphicFramePr>
          <p:nvPr/>
        </p:nvGraphicFramePr>
        <p:xfrm>
          <a:off x="685800" y="1617345"/>
          <a:ext cx="4038600" cy="474345"/>
        </p:xfrm>
        <a:graphic>
          <a:graphicData uri="http://schemas.openxmlformats.org/drawingml/2006/table">
            <a:tbl>
              <a:tblPr/>
              <a:tblGrid>
                <a:gridCol w="457199"/>
                <a:gridCol w="3581401"/>
              </a:tblGrid>
              <a:tr h="474345">
                <a:tc>
                  <a:txBody>
                    <a:bodyPr/>
                    <a:lstStyle/>
                    <a:p>
                      <a:pPr algn="r" fontAlgn="t"/>
                      <a:r>
                        <a:rPr lang="en-US" sz="1200" b="1" i="0" u="none" strike="noStrike" dirty="0" smtClean="0">
                          <a:solidFill>
                            <a:srgbClr val="000000"/>
                          </a:solidFill>
                          <a:effectLst>
                            <a:outerShdw blurRad="38100" dist="38100" dir="2700000" algn="tl">
                              <a:srgbClr val="000000">
                                <a:alpha val="43137"/>
                              </a:srgbClr>
                            </a:outerShdw>
                          </a:effectLst>
                          <a:latin typeface="Calibri"/>
                        </a:rPr>
                        <a:t>3.2.2</a:t>
                      </a:r>
                      <a:endParaRPr lang="en-US" sz="12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effectLst>
                            <a:outerShdw blurRad="38100" dist="38100" dir="2700000" algn="tl">
                              <a:srgbClr val="000000">
                                <a:alpha val="43137"/>
                              </a:srgbClr>
                            </a:outerShdw>
                          </a:effectLst>
                          <a:latin typeface="Calibri"/>
                        </a:rPr>
                        <a:t>Represent </a:t>
                      </a:r>
                      <a:r>
                        <a:rPr lang="en-US" sz="1200" b="1" i="0" u="none" strike="noStrike" dirty="0">
                          <a:solidFill>
                            <a:srgbClr val="000000"/>
                          </a:solidFill>
                          <a:effectLst>
                            <a:outerShdw blurRad="38100" dist="38100" dir="2700000" algn="tl">
                              <a:srgbClr val="000000">
                                <a:alpha val="43137"/>
                              </a:srgbClr>
                            </a:outerShdw>
                          </a:effectLst>
                          <a:latin typeface="Calibri"/>
                        </a:rPr>
                        <a:t>and apply the concept of division as repeated subtraction and forming equal groups.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457200" y="6283404"/>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91200" y="4473476"/>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Rectangle 10"/>
          <p:cNvSpPr/>
          <p:nvPr/>
        </p:nvSpPr>
        <p:spPr>
          <a:xfrm>
            <a:off x="5715000" y="533400"/>
            <a:ext cx="3886200" cy="3139321"/>
          </a:xfrm>
          <a:prstGeom prst="rect">
            <a:avLst/>
          </a:prstGeom>
        </p:spPr>
        <p:txBody>
          <a:bodyPr wrap="square">
            <a:spAutoFit/>
          </a:bodyPr>
          <a:lstStyle/>
          <a:p>
            <a:pPr marL="300038" indent="-300038">
              <a:buFont typeface="+mj-lt"/>
              <a:buAutoNum type="arabicPeriod" startAt="10"/>
            </a:pPr>
            <a:r>
              <a:rPr lang="en-US" sz="1100" dirty="0" smtClean="0">
                <a:latin typeface="Verdana" pitchFamily="34" charset="0"/>
              </a:rPr>
              <a:t>There are 36 students in Ms. Austin’s class. She groups her class into 3 teams that have an equal number of students. </a:t>
            </a:r>
          </a:p>
          <a:p>
            <a:pPr marL="300038" indent="-300038">
              <a:buFont typeface="+mj-lt"/>
              <a:buAutoNum type="arabicPeriod" startAt="10"/>
            </a:pPr>
            <a:endParaRPr lang="en-US" sz="1100" dirty="0" smtClean="0">
              <a:latin typeface="Verdana" pitchFamily="34" charset="0"/>
            </a:endParaRPr>
          </a:p>
          <a:p>
            <a:pPr marL="300038" indent="-300038"/>
            <a:r>
              <a:rPr lang="en-US" sz="1100" dirty="0" smtClean="0">
                <a:latin typeface="Verdana" pitchFamily="34" charset="0"/>
              </a:rPr>
              <a:t>	How many students are on </a:t>
            </a:r>
            <a:r>
              <a:rPr lang="en-US" sz="1100" b="1" dirty="0" smtClean="0">
                <a:latin typeface="Verdana" pitchFamily="34" charset="0"/>
              </a:rPr>
              <a:t>each team?</a:t>
            </a:r>
          </a:p>
          <a:p>
            <a:endParaRPr lang="en-US" sz="1100" b="1" dirty="0" smtClean="0">
              <a:latin typeface="Verdana" pitchFamily="34" charset="0"/>
            </a:endParaRPr>
          </a:p>
          <a:p>
            <a:endParaRPr lang="en-US" sz="1100" b="1" dirty="0" smtClean="0">
              <a:latin typeface="Verdana" pitchFamily="34" charset="0"/>
            </a:endParaRPr>
          </a:p>
          <a:p>
            <a:endParaRPr lang="en-US" sz="1100" b="1" dirty="0" smtClean="0">
              <a:latin typeface="Verdana" pitchFamily="34" charset="0"/>
            </a:endParaRPr>
          </a:p>
          <a:p>
            <a:pPr marL="631825" indent="-228600">
              <a:buFont typeface="+mj-lt"/>
              <a:buAutoNum type="alphaUcPeriod"/>
            </a:pPr>
            <a:r>
              <a:rPr lang="en-US" sz="1100" dirty="0" smtClean="0">
                <a:latin typeface="Verdana" pitchFamily="34" charset="0"/>
              </a:rPr>
              <a:t>10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12</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14   </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6</a:t>
            </a:r>
            <a:endParaRPr lang="en-US" sz="1100" dirty="0">
              <a:latin typeface="Verdana" pitchFamily="34" charset="0"/>
            </a:endParaRPr>
          </a:p>
        </p:txBody>
      </p:sp>
      <p:sp>
        <p:nvSpPr>
          <p:cNvPr id="12" name="TextBox 11"/>
          <p:cNvSpPr txBox="1"/>
          <p:nvPr/>
        </p:nvSpPr>
        <p:spPr>
          <a:xfrm>
            <a:off x="5791200" y="69342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sp>
        <p:nvSpPr>
          <p:cNvPr id="7" name="TextBox 6"/>
          <p:cNvSpPr txBox="1"/>
          <p:nvPr/>
        </p:nvSpPr>
        <p:spPr>
          <a:xfrm>
            <a:off x="457200" y="381000"/>
            <a:ext cx="4419600" cy="3477875"/>
          </a:xfrm>
          <a:prstGeom prst="rect">
            <a:avLst/>
          </a:prstGeom>
          <a:noFill/>
        </p:spPr>
        <p:txBody>
          <a:bodyPr wrap="square" rtlCol="0">
            <a:spAutoFit/>
          </a:bodyPr>
          <a:lstStyle/>
          <a:p>
            <a:pPr marL="228600" indent="-228600">
              <a:buFont typeface="+mj-lt"/>
              <a:buAutoNum type="arabicPeriod"/>
            </a:pPr>
            <a:r>
              <a:rPr lang="en-US" sz="1100" dirty="0" smtClean="0">
                <a:latin typeface="Verdana" pitchFamily="34" charset="0"/>
              </a:rPr>
              <a:t>Matt has 48 baseball cards.  He wants to share  them with his friends Tom and Bill.  </a:t>
            </a:r>
          </a:p>
          <a:p>
            <a:pPr marL="228600" indent="-228600">
              <a:buFont typeface="+mj-lt"/>
              <a:buAutoNum type="arabicPeriod"/>
            </a:pPr>
            <a:endParaRPr lang="en-US" sz="1100" dirty="0" smtClean="0">
              <a:latin typeface="Verdana" pitchFamily="34" charset="0"/>
            </a:endParaRPr>
          </a:p>
          <a:p>
            <a:pPr marL="228600" indent="-228600"/>
            <a:r>
              <a:rPr lang="en-US" sz="1100" dirty="0" smtClean="0">
                <a:latin typeface="Verdana" pitchFamily="34" charset="0"/>
              </a:rPr>
              <a:t>	All three boys will have the same amount of cards.</a:t>
            </a:r>
          </a:p>
          <a:p>
            <a:pPr marL="228600" indent="-228600">
              <a:buFont typeface="+mj-lt"/>
              <a:buAutoNum type="arabicPeriod"/>
            </a:pPr>
            <a:endParaRPr lang="en-US" sz="1100" dirty="0" smtClean="0">
              <a:latin typeface="Verdana" pitchFamily="34" charset="0"/>
            </a:endParaRPr>
          </a:p>
          <a:p>
            <a:endParaRPr lang="en-US" sz="1100" dirty="0" smtClean="0">
              <a:latin typeface="Verdana" pitchFamily="34" charset="0"/>
            </a:endParaRPr>
          </a:p>
          <a:p>
            <a:pPr marL="285750"/>
            <a:r>
              <a:rPr lang="en-US" sz="1100" dirty="0" smtClean="0">
                <a:latin typeface="Verdana" pitchFamily="34" charset="0"/>
              </a:rPr>
              <a:t>What is the best way this could express it?</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AutoNum type="alphaUcPeriod"/>
            </a:pPr>
            <a:r>
              <a:rPr lang="en-US" sz="1100" dirty="0" smtClean="0">
                <a:latin typeface="Verdana" pitchFamily="34" charset="0"/>
              </a:rPr>
              <a:t>16 x 3</a:t>
            </a:r>
          </a:p>
          <a:p>
            <a:pPr marL="631825" indent="-228600">
              <a:buAutoNum type="alphaUcPeriod"/>
            </a:pPr>
            <a:endParaRPr lang="en-US" sz="1100" dirty="0" smtClean="0">
              <a:latin typeface="Verdana" pitchFamily="34" charset="0"/>
            </a:endParaRPr>
          </a:p>
          <a:p>
            <a:pPr marL="631825" indent="-228600">
              <a:buAutoNum type="alphaUcPeriod"/>
            </a:pPr>
            <a:endParaRPr lang="en-US" sz="1100" dirty="0" smtClean="0">
              <a:latin typeface="Verdana" pitchFamily="34" charset="0"/>
            </a:endParaRPr>
          </a:p>
          <a:p>
            <a:pPr marL="631825" indent="-228600">
              <a:buAutoNum type="alphaUcPeriod"/>
            </a:pPr>
            <a:r>
              <a:rPr lang="en-US" sz="1100" dirty="0" smtClean="0">
                <a:latin typeface="Verdana" pitchFamily="34" charset="0"/>
              </a:rPr>
              <a:t>3 ÷ 48</a:t>
            </a:r>
          </a:p>
          <a:p>
            <a:pPr marL="631825" indent="-228600">
              <a:buAutoNum type="alphaUcPeriod"/>
            </a:pPr>
            <a:endParaRPr lang="en-US" sz="1100" dirty="0" smtClean="0">
              <a:latin typeface="Verdana" pitchFamily="34" charset="0"/>
            </a:endParaRPr>
          </a:p>
          <a:p>
            <a:pPr marL="631825" indent="-228600">
              <a:buAutoNum type="alphaUcPeriod"/>
            </a:pPr>
            <a:endParaRPr lang="en-US" sz="1100" dirty="0" smtClean="0">
              <a:latin typeface="Verdana" pitchFamily="34" charset="0"/>
            </a:endParaRPr>
          </a:p>
          <a:p>
            <a:pPr marL="631825" indent="-228600">
              <a:buAutoNum type="alphaUcPeriod"/>
            </a:pPr>
            <a:r>
              <a:rPr lang="en-US" sz="1100" dirty="0" smtClean="0">
                <a:latin typeface="Verdana" pitchFamily="34" charset="0"/>
              </a:rPr>
              <a:t>48 ÷ 2</a:t>
            </a:r>
          </a:p>
          <a:p>
            <a:pPr marL="631825" indent="-228600">
              <a:buAutoNum type="alphaUcPeriod"/>
            </a:pPr>
            <a:endParaRPr lang="en-US" sz="1100" dirty="0" smtClean="0">
              <a:latin typeface="Verdana" pitchFamily="34" charset="0"/>
            </a:endParaRPr>
          </a:p>
          <a:p>
            <a:pPr marL="631825" indent="-228600">
              <a:buAutoNum type="alphaUcPeriod"/>
            </a:pPr>
            <a:endParaRPr lang="en-US" sz="1100" dirty="0" smtClean="0">
              <a:latin typeface="Verdana" pitchFamily="34" charset="0"/>
            </a:endParaRPr>
          </a:p>
          <a:p>
            <a:pPr marL="631825" indent="-228600">
              <a:buAutoNum type="alphaUcPeriod"/>
            </a:pPr>
            <a:r>
              <a:rPr lang="en-US" sz="1100" dirty="0" smtClean="0">
                <a:latin typeface="Verdana" pitchFamily="34" charset="0"/>
              </a:rPr>
              <a:t>48 ÷ 3</a:t>
            </a:r>
            <a:endParaRPr lang="en-US" sz="1100" dirty="0">
              <a:latin typeface="Verdana" pitchFamily="34" charset="0"/>
            </a:endParaRPr>
          </a:p>
        </p:txBody>
      </p:sp>
      <p:sp>
        <p:nvSpPr>
          <p:cNvPr id="8" name="TextBox 7"/>
          <p:cNvSpPr txBox="1"/>
          <p:nvPr/>
        </p:nvSpPr>
        <p:spPr>
          <a:xfrm>
            <a:off x="533400" y="4495800"/>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533400" y="6956524"/>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867400" y="4563576"/>
            <a:ext cx="3657600" cy="24468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609600" y="4572000"/>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Rectangle 10"/>
          <p:cNvSpPr/>
          <p:nvPr/>
        </p:nvSpPr>
        <p:spPr>
          <a:xfrm>
            <a:off x="533400" y="381000"/>
            <a:ext cx="4191000" cy="3139321"/>
          </a:xfrm>
          <a:prstGeom prst="rect">
            <a:avLst/>
          </a:prstGeom>
        </p:spPr>
        <p:txBody>
          <a:bodyPr wrap="square">
            <a:spAutoFit/>
          </a:bodyPr>
          <a:lstStyle/>
          <a:p>
            <a:pPr marL="228600" indent="-228600">
              <a:buFont typeface="+mj-lt"/>
              <a:buAutoNum type="arabicPeriod" startAt="8"/>
            </a:pPr>
            <a:r>
              <a:rPr lang="en-US" sz="1100" dirty="0" smtClean="0">
                <a:latin typeface="Verdana" pitchFamily="34" charset="0"/>
              </a:rPr>
              <a:t>There are 8 apples below, which will be put in 2 dishes with equal numbers for each. </a:t>
            </a:r>
          </a:p>
          <a:p>
            <a:pPr marL="228600" indent="-228600">
              <a:buFont typeface="+mj-lt"/>
              <a:buAutoNum type="arabicPeriod" startAt="8"/>
            </a:pPr>
            <a:endParaRPr lang="en-US" sz="1100" dirty="0" smtClean="0">
              <a:latin typeface="Verdana" pitchFamily="34" charset="0"/>
            </a:endParaRPr>
          </a:p>
          <a:p>
            <a:pPr marL="228600" indent="-228600"/>
            <a:r>
              <a:rPr lang="en-US" sz="1100" dirty="0" smtClean="0">
                <a:latin typeface="Verdana" pitchFamily="34" charset="0"/>
              </a:rPr>
              <a:t>	How many apples can be put in a dish?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2150" indent="-228600">
              <a:buAutoNum type="alphaUcPeriod"/>
            </a:pPr>
            <a:r>
              <a:rPr lang="en-US" sz="1100" dirty="0" smtClean="0">
                <a:latin typeface="Verdana" pitchFamily="34" charset="0"/>
              </a:rPr>
              <a:t>2</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4</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8</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6</a:t>
            </a:r>
          </a:p>
        </p:txBody>
      </p:sp>
      <p:pic>
        <p:nvPicPr>
          <p:cNvPr id="1026" name="Picture 2"/>
          <p:cNvPicPr>
            <a:picLocks noChangeAspect="1" noChangeArrowheads="1"/>
          </p:cNvPicPr>
          <p:nvPr/>
        </p:nvPicPr>
        <p:blipFill>
          <a:blip r:embed="rId3"/>
          <a:srcRect/>
          <a:stretch>
            <a:fillRect/>
          </a:stretch>
        </p:blipFill>
        <p:spPr bwMode="auto">
          <a:xfrm>
            <a:off x="1295400" y="1295400"/>
            <a:ext cx="381000" cy="381000"/>
          </a:xfrm>
          <a:prstGeom prst="rect">
            <a:avLst/>
          </a:prstGeom>
          <a:noFill/>
          <a:ln w="9525">
            <a:noFill/>
            <a:miter lim="800000"/>
            <a:headEnd/>
            <a:tailEnd/>
          </a:ln>
          <a:effectLst/>
        </p:spPr>
      </p:pic>
      <p:pic>
        <p:nvPicPr>
          <p:cNvPr id="15" name="Picture 2"/>
          <p:cNvPicPr>
            <a:picLocks noChangeAspect="1" noChangeArrowheads="1"/>
          </p:cNvPicPr>
          <p:nvPr/>
        </p:nvPicPr>
        <p:blipFill>
          <a:blip r:embed="rId3"/>
          <a:srcRect/>
          <a:stretch>
            <a:fillRect/>
          </a:stretch>
        </p:blipFill>
        <p:spPr bwMode="auto">
          <a:xfrm>
            <a:off x="1828800" y="1295400"/>
            <a:ext cx="381000" cy="381000"/>
          </a:xfrm>
          <a:prstGeom prst="rect">
            <a:avLst/>
          </a:prstGeom>
          <a:noFill/>
          <a:ln w="9525">
            <a:noFill/>
            <a:miter lim="800000"/>
            <a:headEnd/>
            <a:tailEnd/>
          </a:ln>
          <a:effectLst/>
        </p:spPr>
      </p:pic>
      <p:pic>
        <p:nvPicPr>
          <p:cNvPr id="16" name="Picture 2"/>
          <p:cNvPicPr>
            <a:picLocks noChangeAspect="1" noChangeArrowheads="1"/>
          </p:cNvPicPr>
          <p:nvPr/>
        </p:nvPicPr>
        <p:blipFill>
          <a:blip r:embed="rId3"/>
          <a:srcRect/>
          <a:stretch>
            <a:fillRect/>
          </a:stretch>
        </p:blipFill>
        <p:spPr bwMode="auto">
          <a:xfrm>
            <a:off x="2362200" y="1295400"/>
            <a:ext cx="381000" cy="381000"/>
          </a:xfrm>
          <a:prstGeom prst="rect">
            <a:avLst/>
          </a:prstGeom>
          <a:noFill/>
          <a:ln w="9525">
            <a:noFill/>
            <a:miter lim="800000"/>
            <a:headEnd/>
            <a:tailEnd/>
          </a:ln>
          <a:effectLst/>
        </p:spPr>
      </p:pic>
      <p:pic>
        <p:nvPicPr>
          <p:cNvPr id="18" name="Picture 2"/>
          <p:cNvPicPr>
            <a:picLocks noChangeAspect="1" noChangeArrowheads="1"/>
          </p:cNvPicPr>
          <p:nvPr/>
        </p:nvPicPr>
        <p:blipFill>
          <a:blip r:embed="rId3"/>
          <a:srcRect/>
          <a:stretch>
            <a:fillRect/>
          </a:stretch>
        </p:blipFill>
        <p:spPr bwMode="auto">
          <a:xfrm>
            <a:off x="2895600" y="1295400"/>
            <a:ext cx="381000" cy="381000"/>
          </a:xfrm>
          <a:prstGeom prst="rect">
            <a:avLst/>
          </a:prstGeom>
          <a:noFill/>
          <a:ln w="9525">
            <a:noFill/>
            <a:miter lim="800000"/>
            <a:headEnd/>
            <a:tailEnd/>
          </a:ln>
          <a:effectLst/>
        </p:spPr>
      </p:pic>
      <p:sp>
        <p:nvSpPr>
          <p:cNvPr id="21" name="Rectangle 20"/>
          <p:cNvSpPr/>
          <p:nvPr/>
        </p:nvSpPr>
        <p:spPr>
          <a:xfrm>
            <a:off x="5715000" y="457200"/>
            <a:ext cx="3505200" cy="3647152"/>
          </a:xfrm>
          <a:prstGeom prst="rect">
            <a:avLst/>
          </a:prstGeom>
        </p:spPr>
        <p:txBody>
          <a:bodyPr wrap="square">
            <a:spAutoFit/>
          </a:bodyPr>
          <a:lstStyle/>
          <a:p>
            <a:pPr marL="228600" indent="-228600">
              <a:buFont typeface="+mj-lt"/>
              <a:buAutoNum type="arabicPeriod"/>
            </a:pPr>
            <a:r>
              <a:rPr lang="en-US" sz="1100" dirty="0" smtClean="0">
                <a:latin typeface="Verdana" pitchFamily="34" charset="0"/>
              </a:rPr>
              <a:t>There are 5 groups of balloons with 3 in each group.  </a:t>
            </a:r>
          </a:p>
          <a:p>
            <a:pPr marL="228600" indent="-228600"/>
            <a:r>
              <a:rPr lang="en-US" sz="1100" dirty="0" smtClean="0">
                <a:latin typeface="Verdana" pitchFamily="34" charset="0"/>
              </a:rPr>
              <a:t>	</a:t>
            </a:r>
          </a:p>
          <a:p>
            <a:pPr marL="228600" indent="-228600"/>
            <a:r>
              <a:rPr lang="en-US" sz="1100" dirty="0" smtClean="0">
                <a:latin typeface="Verdana" pitchFamily="34" charset="0"/>
              </a:rPr>
              <a:t>	What is one way of expressing this?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b="1" dirty="0" smtClean="0">
              <a:latin typeface="Verdana" pitchFamily="34" charset="0"/>
            </a:endParaRPr>
          </a:p>
          <a:p>
            <a:pPr marL="631825" indent="-228600">
              <a:buAutoNum type="alphaUcPeriod"/>
            </a:pPr>
            <a:r>
              <a:rPr lang="en-US" sz="1100" dirty="0" smtClean="0">
                <a:latin typeface="Verdana" pitchFamily="34" charset="0"/>
              </a:rPr>
              <a:t>5 x 3  </a:t>
            </a:r>
          </a:p>
          <a:p>
            <a:pPr marL="631825" indent="-228600">
              <a:buAutoNum type="alphaUcPeriod"/>
            </a:pPr>
            <a:endParaRPr lang="en-US" sz="1100" dirty="0" smtClean="0">
              <a:latin typeface="Verdana" pitchFamily="34" charset="0"/>
            </a:endParaRPr>
          </a:p>
          <a:p>
            <a:pPr marL="631825" indent="-228600">
              <a:buAutoNum type="alphaUcPeriod"/>
            </a:pPr>
            <a:endParaRPr lang="en-US" sz="1100" dirty="0" smtClean="0">
              <a:latin typeface="Verdana" pitchFamily="34" charset="0"/>
            </a:endParaRPr>
          </a:p>
          <a:p>
            <a:pPr marL="631825" indent="-228600">
              <a:buAutoNum type="alphaUcPeriod"/>
            </a:pPr>
            <a:r>
              <a:rPr lang="en-US" sz="1100" dirty="0" smtClean="0">
                <a:latin typeface="Verdana" pitchFamily="34" charset="0"/>
              </a:rPr>
              <a:t>15 + 3</a:t>
            </a:r>
          </a:p>
          <a:p>
            <a:pPr marL="631825" indent="-228600">
              <a:buAutoNum type="alphaUcPeriod"/>
            </a:pPr>
            <a:endParaRPr lang="en-US" sz="1100" dirty="0" smtClean="0">
              <a:latin typeface="Verdana" pitchFamily="34" charset="0"/>
            </a:endParaRPr>
          </a:p>
          <a:p>
            <a:pPr marL="631825" indent="-228600">
              <a:buAutoNum type="alphaUcPeriod"/>
            </a:pPr>
            <a:endParaRPr lang="en-US" sz="1100" dirty="0" smtClean="0">
              <a:latin typeface="Verdana" pitchFamily="34" charset="0"/>
            </a:endParaRPr>
          </a:p>
          <a:p>
            <a:pPr marL="631825" indent="-228600">
              <a:buAutoNum type="alphaUcPeriod"/>
            </a:pPr>
            <a:r>
              <a:rPr lang="en-US" sz="1100" dirty="0" smtClean="0">
                <a:latin typeface="Verdana" pitchFamily="34" charset="0"/>
              </a:rPr>
              <a:t>3 X 15</a:t>
            </a:r>
          </a:p>
          <a:p>
            <a:pPr marL="631825" indent="-228600">
              <a:buAutoNum type="alphaUcPeriod"/>
            </a:pPr>
            <a:endParaRPr lang="en-US" sz="1100" dirty="0" smtClean="0">
              <a:latin typeface="Verdana" pitchFamily="34" charset="0"/>
            </a:endParaRPr>
          </a:p>
          <a:p>
            <a:pPr marL="631825" indent="-228600">
              <a:buAutoNum type="alphaUcPeriod"/>
            </a:pPr>
            <a:endParaRPr lang="en-US" sz="1100" dirty="0" smtClean="0">
              <a:latin typeface="Verdana" pitchFamily="34" charset="0"/>
            </a:endParaRPr>
          </a:p>
          <a:p>
            <a:pPr marL="631825" indent="-228600">
              <a:buAutoNum type="alphaUcPeriod"/>
            </a:pPr>
            <a:r>
              <a:rPr lang="en-US" sz="1100" dirty="0" smtClean="0">
                <a:latin typeface="Verdana" pitchFamily="34" charset="0"/>
              </a:rPr>
              <a:t>5  x 3 + 5 </a:t>
            </a:r>
          </a:p>
        </p:txBody>
      </p:sp>
      <p:pic>
        <p:nvPicPr>
          <p:cNvPr id="1027" name="Picture 3" descr="C:\Documents and Settings\Rick\Local Settings\Temporary Internet Files\Content.IE5\MHWF65U5\MC900391424[1].wmf"/>
          <p:cNvPicPr>
            <a:picLocks noChangeAspect="1" noChangeArrowheads="1"/>
          </p:cNvPicPr>
          <p:nvPr/>
        </p:nvPicPr>
        <p:blipFill>
          <a:blip r:embed="rId4"/>
          <a:srcRect/>
          <a:stretch>
            <a:fillRect/>
          </a:stretch>
        </p:blipFill>
        <p:spPr bwMode="auto">
          <a:xfrm>
            <a:off x="6019800" y="1376629"/>
            <a:ext cx="556025" cy="756971"/>
          </a:xfrm>
          <a:prstGeom prst="rect">
            <a:avLst/>
          </a:prstGeom>
          <a:noFill/>
        </p:spPr>
      </p:pic>
      <p:pic>
        <p:nvPicPr>
          <p:cNvPr id="22" name="Picture 3" descr="C:\Documents and Settings\Rick\Local Settings\Temporary Internet Files\Content.IE5\MHWF65U5\MC900391424[1].wmf"/>
          <p:cNvPicPr>
            <a:picLocks noChangeAspect="1" noChangeArrowheads="1"/>
          </p:cNvPicPr>
          <p:nvPr/>
        </p:nvPicPr>
        <p:blipFill>
          <a:blip r:embed="rId4"/>
          <a:srcRect/>
          <a:stretch>
            <a:fillRect/>
          </a:stretch>
        </p:blipFill>
        <p:spPr bwMode="auto">
          <a:xfrm>
            <a:off x="8763000" y="1376629"/>
            <a:ext cx="556025" cy="756971"/>
          </a:xfrm>
          <a:prstGeom prst="rect">
            <a:avLst/>
          </a:prstGeom>
          <a:noFill/>
        </p:spPr>
      </p:pic>
      <p:pic>
        <p:nvPicPr>
          <p:cNvPr id="23" name="Picture 3" descr="C:\Documents and Settings\Rick\Local Settings\Temporary Internet Files\Content.IE5\MHWF65U5\MC900391424[1].wmf"/>
          <p:cNvPicPr>
            <a:picLocks noChangeAspect="1" noChangeArrowheads="1"/>
          </p:cNvPicPr>
          <p:nvPr/>
        </p:nvPicPr>
        <p:blipFill>
          <a:blip r:embed="rId4"/>
          <a:srcRect/>
          <a:stretch>
            <a:fillRect/>
          </a:stretch>
        </p:blipFill>
        <p:spPr bwMode="auto">
          <a:xfrm>
            <a:off x="6781800" y="1376629"/>
            <a:ext cx="556025" cy="756971"/>
          </a:xfrm>
          <a:prstGeom prst="rect">
            <a:avLst/>
          </a:prstGeom>
          <a:noFill/>
        </p:spPr>
      </p:pic>
      <p:pic>
        <p:nvPicPr>
          <p:cNvPr id="24" name="Picture 3" descr="C:\Documents and Settings\Rick\Local Settings\Temporary Internet Files\Content.IE5\MHWF65U5\MC900391424[1].wmf"/>
          <p:cNvPicPr>
            <a:picLocks noChangeAspect="1" noChangeArrowheads="1"/>
          </p:cNvPicPr>
          <p:nvPr/>
        </p:nvPicPr>
        <p:blipFill>
          <a:blip r:embed="rId4"/>
          <a:srcRect/>
          <a:stretch>
            <a:fillRect/>
          </a:stretch>
        </p:blipFill>
        <p:spPr bwMode="auto">
          <a:xfrm>
            <a:off x="7467600" y="1376629"/>
            <a:ext cx="556025" cy="756971"/>
          </a:xfrm>
          <a:prstGeom prst="rect">
            <a:avLst/>
          </a:prstGeom>
          <a:noFill/>
        </p:spPr>
      </p:pic>
      <p:pic>
        <p:nvPicPr>
          <p:cNvPr id="25" name="Picture 3" descr="C:\Documents and Settings\Rick\Local Settings\Temporary Internet Files\Content.IE5\MHWF65U5\MC900391424[1].wmf"/>
          <p:cNvPicPr>
            <a:picLocks noChangeAspect="1" noChangeArrowheads="1"/>
          </p:cNvPicPr>
          <p:nvPr/>
        </p:nvPicPr>
        <p:blipFill>
          <a:blip r:embed="rId4"/>
          <a:srcRect/>
          <a:stretch>
            <a:fillRect/>
          </a:stretch>
        </p:blipFill>
        <p:spPr bwMode="auto">
          <a:xfrm>
            <a:off x="8153400" y="1376629"/>
            <a:ext cx="556025" cy="756971"/>
          </a:xfrm>
          <a:prstGeom prst="rect">
            <a:avLst/>
          </a:prstGeom>
          <a:noFill/>
        </p:spPr>
      </p:pic>
      <p:sp>
        <p:nvSpPr>
          <p:cNvPr id="26" name="TextBox 25"/>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sp>
        <p:nvSpPr>
          <p:cNvPr id="27" name="TextBox 26"/>
          <p:cNvSpPr txBox="1"/>
          <p:nvPr/>
        </p:nvSpPr>
        <p:spPr>
          <a:xfrm>
            <a:off x="56388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532328"/>
            <a:ext cx="3657600" cy="1554272"/>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55330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5" name="Rectangle 24"/>
          <p:cNvSpPr/>
          <p:nvPr/>
        </p:nvSpPr>
        <p:spPr>
          <a:xfrm>
            <a:off x="609600" y="381000"/>
            <a:ext cx="3429000" cy="938719"/>
          </a:xfrm>
          <a:prstGeom prst="rect">
            <a:avLst/>
          </a:prstGeom>
        </p:spPr>
        <p:txBody>
          <a:bodyPr wrap="square">
            <a:spAutoFit/>
          </a:bodyPr>
          <a:lstStyle/>
          <a:p>
            <a:pPr marL="228600" indent="-228600">
              <a:buFont typeface="+mj-lt"/>
              <a:buAutoNum type="arabicPeriod" startAt="2"/>
            </a:pPr>
            <a:r>
              <a:rPr lang="en-US" sz="1100" dirty="0" smtClean="0">
                <a:latin typeface="Verdana" pitchFamily="34" charset="0"/>
              </a:rPr>
              <a:t>Use the multiplication facts to find the quotient.</a:t>
            </a:r>
          </a:p>
          <a:p>
            <a:r>
              <a:rPr lang="en-US" sz="1100" dirty="0" smtClean="0">
                <a:latin typeface="Verdana" pitchFamily="34" charset="0"/>
              </a:rPr>
              <a:t> </a:t>
            </a:r>
          </a:p>
          <a:p>
            <a:endParaRPr lang="en-US" sz="1100" dirty="0" smtClean="0">
              <a:latin typeface="Verdana" pitchFamily="34" charset="0"/>
            </a:endParaRPr>
          </a:p>
          <a:p>
            <a:r>
              <a:rPr lang="en-US" sz="1100" dirty="0" smtClean="0">
                <a:latin typeface="Verdana" pitchFamily="34" charset="0"/>
              </a:rPr>
              <a:t>	</a:t>
            </a:r>
          </a:p>
        </p:txBody>
      </p:sp>
      <p:grpSp>
        <p:nvGrpSpPr>
          <p:cNvPr id="49" name="Group 48"/>
          <p:cNvGrpSpPr/>
          <p:nvPr/>
        </p:nvGrpSpPr>
        <p:grpSpPr>
          <a:xfrm>
            <a:off x="1143000" y="2590800"/>
            <a:ext cx="1371600" cy="762000"/>
            <a:chOff x="1752600" y="1905000"/>
            <a:chExt cx="1371600" cy="762000"/>
          </a:xfrm>
        </p:grpSpPr>
        <p:sp>
          <p:nvSpPr>
            <p:cNvPr id="28" name="Rectangle 27"/>
            <p:cNvSpPr/>
            <p:nvPr/>
          </p:nvSpPr>
          <p:spPr bwMode="auto">
            <a:xfrm>
              <a:off x="1752600" y="1905000"/>
              <a:ext cx="1371600" cy="76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6" name="TextBox 25"/>
            <p:cNvSpPr txBox="1"/>
            <p:nvPr/>
          </p:nvSpPr>
          <p:spPr>
            <a:xfrm>
              <a:off x="1828800" y="2057400"/>
              <a:ext cx="1251531" cy="523220"/>
            </a:xfrm>
            <a:prstGeom prst="rect">
              <a:avLst/>
            </a:prstGeom>
            <a:noFill/>
          </p:spPr>
          <p:txBody>
            <a:bodyPr wrap="square" rtlCol="0">
              <a:spAutoFit/>
            </a:bodyPr>
            <a:lstStyle/>
            <a:p>
              <a:r>
                <a:rPr lang="en-US" sz="1400" b="1" dirty="0" smtClean="0">
                  <a:latin typeface="Verdana" pitchFamily="34" charset="0"/>
                </a:rPr>
                <a:t>24 ÷ 4 = ? </a:t>
              </a:r>
            </a:p>
            <a:p>
              <a:r>
                <a:rPr lang="en-US" sz="1400" dirty="0" smtClean="0"/>
                <a:t> </a:t>
              </a:r>
            </a:p>
          </p:txBody>
        </p:sp>
      </p:grpSp>
      <p:sp>
        <p:nvSpPr>
          <p:cNvPr id="29" name="TextBox 28"/>
          <p:cNvSpPr txBox="1"/>
          <p:nvPr/>
        </p:nvSpPr>
        <p:spPr>
          <a:xfrm>
            <a:off x="762000" y="3447127"/>
            <a:ext cx="2286000" cy="1785104"/>
          </a:xfrm>
          <a:prstGeom prst="rect">
            <a:avLst/>
          </a:prstGeom>
          <a:noFill/>
        </p:spPr>
        <p:txBody>
          <a:bodyPr wrap="square" rtlCol="0">
            <a:spAutoFit/>
          </a:bodyPr>
          <a:lstStyle/>
          <a:p>
            <a:pPr marL="692150" indent="-228600">
              <a:buAutoNum type="alphaUcPeriod"/>
            </a:pPr>
            <a:r>
              <a:rPr lang="en-US" sz="1100" dirty="0" smtClean="0">
                <a:latin typeface="Verdana" pitchFamily="34" charset="0"/>
              </a:rPr>
              <a:t>10</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6</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4</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8</a:t>
            </a:r>
            <a:endParaRPr lang="en-US" sz="1100" dirty="0">
              <a:latin typeface="Verdana" pitchFamily="34" charset="0"/>
            </a:endParaRPr>
          </a:p>
        </p:txBody>
      </p:sp>
      <p:sp>
        <p:nvSpPr>
          <p:cNvPr id="30" name="TextBox 29"/>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sp>
        <p:nvSpPr>
          <p:cNvPr id="31" name="TextBox 30"/>
          <p:cNvSpPr txBox="1"/>
          <p:nvPr/>
        </p:nvSpPr>
        <p:spPr>
          <a:xfrm>
            <a:off x="5562600" y="304800"/>
            <a:ext cx="4038600" cy="3816429"/>
          </a:xfrm>
          <a:prstGeom prst="rect">
            <a:avLst/>
          </a:prstGeom>
          <a:noFill/>
        </p:spPr>
        <p:txBody>
          <a:bodyPr wrap="square" rtlCol="0">
            <a:spAutoFit/>
          </a:bodyPr>
          <a:lstStyle/>
          <a:p>
            <a:pPr marL="228600" indent="-228600">
              <a:buFont typeface="+mj-lt"/>
              <a:buAutoNum type="arabicPeriod" startAt="7"/>
            </a:pPr>
            <a:r>
              <a:rPr lang="en-US" sz="1100" dirty="0" smtClean="0">
                <a:latin typeface="Verdana" pitchFamily="34" charset="0"/>
              </a:rPr>
              <a:t>There are 24 pencils which are given to 4 people.  Each person has an equal number of pencils.</a:t>
            </a:r>
          </a:p>
          <a:p>
            <a:endParaRPr lang="en-US" sz="1100" dirty="0" smtClean="0">
              <a:latin typeface="Verdana" pitchFamily="34" charset="0"/>
            </a:endParaRPr>
          </a:p>
          <a:p>
            <a:pPr marL="225425"/>
            <a:r>
              <a:rPr lang="en-US" sz="1100" dirty="0" smtClean="0">
                <a:latin typeface="Verdana" pitchFamily="34" charset="0"/>
              </a:rPr>
              <a:t>How many pencils are given to each person?</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573088" indent="-228600">
              <a:buAutoNum type="alphaUcPeriod"/>
            </a:pPr>
            <a:r>
              <a:rPr lang="en-US" sz="1100" dirty="0" smtClean="0">
                <a:latin typeface="Verdana" pitchFamily="34" charset="0"/>
              </a:rPr>
              <a:t>4 pencils each</a:t>
            </a:r>
          </a:p>
          <a:p>
            <a:pPr marL="573088" indent="-228600">
              <a:buAutoNum type="alphaUcPeriod"/>
            </a:pPr>
            <a:endParaRPr lang="en-US" sz="1100" dirty="0" smtClean="0">
              <a:latin typeface="Verdana" pitchFamily="34" charset="0"/>
            </a:endParaRPr>
          </a:p>
          <a:p>
            <a:pPr marL="573088" indent="-228600">
              <a:buAutoNum type="alphaUcPeriod"/>
            </a:pPr>
            <a:endParaRPr lang="en-US" sz="1100" dirty="0" smtClean="0">
              <a:latin typeface="Verdana" pitchFamily="34" charset="0"/>
            </a:endParaRPr>
          </a:p>
          <a:p>
            <a:pPr marL="573088" indent="-228600">
              <a:buAutoNum type="alphaUcPeriod"/>
            </a:pPr>
            <a:r>
              <a:rPr lang="en-US" sz="1100" dirty="0" smtClean="0">
                <a:latin typeface="Verdana" pitchFamily="34" charset="0"/>
              </a:rPr>
              <a:t>6 pencils each</a:t>
            </a:r>
          </a:p>
          <a:p>
            <a:pPr marL="573088" indent="-228600">
              <a:buAutoNum type="alphaUcPeriod"/>
            </a:pPr>
            <a:endParaRPr lang="en-US" sz="1100" dirty="0" smtClean="0">
              <a:latin typeface="Verdana" pitchFamily="34" charset="0"/>
            </a:endParaRPr>
          </a:p>
          <a:p>
            <a:pPr marL="573088" indent="-228600">
              <a:buAutoNum type="alphaUcPeriod"/>
            </a:pPr>
            <a:endParaRPr lang="en-US" sz="1100" dirty="0" smtClean="0">
              <a:latin typeface="Verdana" pitchFamily="34" charset="0"/>
            </a:endParaRPr>
          </a:p>
          <a:p>
            <a:pPr marL="573088" indent="-228600">
              <a:buAutoNum type="alphaUcPeriod"/>
            </a:pPr>
            <a:r>
              <a:rPr lang="en-US" sz="1100" dirty="0" smtClean="0">
                <a:latin typeface="Verdana" pitchFamily="34" charset="0"/>
              </a:rPr>
              <a:t>12 pencils each</a:t>
            </a:r>
          </a:p>
          <a:p>
            <a:pPr marL="573088" indent="-228600">
              <a:buAutoNum type="alphaUcPeriod"/>
            </a:pPr>
            <a:endParaRPr lang="en-US" sz="1100" dirty="0" smtClean="0">
              <a:latin typeface="Verdana" pitchFamily="34" charset="0"/>
            </a:endParaRPr>
          </a:p>
          <a:p>
            <a:pPr marL="573088" indent="-228600">
              <a:buAutoNum type="alphaUcPeriod"/>
            </a:pPr>
            <a:endParaRPr lang="en-US" sz="1100" dirty="0" smtClean="0">
              <a:latin typeface="Verdana" pitchFamily="34" charset="0"/>
            </a:endParaRPr>
          </a:p>
          <a:p>
            <a:pPr marL="573088" indent="-228600">
              <a:buAutoNum type="alphaUcPeriod"/>
            </a:pPr>
            <a:r>
              <a:rPr lang="en-US" sz="1100" dirty="0" smtClean="0">
                <a:latin typeface="Verdana" pitchFamily="34" charset="0"/>
              </a:rPr>
              <a:t>24 pencils each</a:t>
            </a:r>
            <a:endParaRPr lang="en-US" sz="1100" dirty="0">
              <a:latin typeface="Verdana" pitchFamily="34" charset="0"/>
            </a:endParaRPr>
          </a:p>
        </p:txBody>
      </p:sp>
      <p:grpSp>
        <p:nvGrpSpPr>
          <p:cNvPr id="44" name="Group 43"/>
          <p:cNvGrpSpPr/>
          <p:nvPr/>
        </p:nvGrpSpPr>
        <p:grpSpPr>
          <a:xfrm>
            <a:off x="6248401" y="1371600"/>
            <a:ext cx="2014903" cy="381000"/>
            <a:chOff x="6248401" y="1524000"/>
            <a:chExt cx="2014903" cy="381000"/>
          </a:xfrm>
        </p:grpSpPr>
        <p:pic>
          <p:nvPicPr>
            <p:cNvPr id="2050" name="Picture 2"/>
            <p:cNvPicPr>
              <a:picLocks noChangeAspect="1" noChangeArrowheads="1"/>
            </p:cNvPicPr>
            <p:nvPr/>
          </p:nvPicPr>
          <p:blipFill>
            <a:blip r:embed="rId3"/>
            <a:srcRect/>
            <a:stretch>
              <a:fillRect/>
            </a:stretch>
          </p:blipFill>
          <p:spPr bwMode="auto">
            <a:xfrm>
              <a:off x="6248401" y="1524000"/>
              <a:ext cx="109904" cy="381000"/>
            </a:xfrm>
            <a:prstGeom prst="rect">
              <a:avLst/>
            </a:prstGeom>
            <a:noFill/>
            <a:ln w="9525">
              <a:noFill/>
              <a:miter lim="800000"/>
              <a:headEnd/>
              <a:tailEnd/>
            </a:ln>
            <a:effectLst/>
          </p:spPr>
        </p:pic>
        <p:pic>
          <p:nvPicPr>
            <p:cNvPr id="33" name="Picture 2"/>
            <p:cNvPicPr>
              <a:picLocks noChangeAspect="1" noChangeArrowheads="1"/>
            </p:cNvPicPr>
            <p:nvPr/>
          </p:nvPicPr>
          <p:blipFill>
            <a:blip r:embed="rId3"/>
            <a:srcRect/>
            <a:stretch>
              <a:fillRect/>
            </a:stretch>
          </p:blipFill>
          <p:spPr bwMode="auto">
            <a:xfrm>
              <a:off x="6400800" y="1524000"/>
              <a:ext cx="109904" cy="381000"/>
            </a:xfrm>
            <a:prstGeom prst="rect">
              <a:avLst/>
            </a:prstGeom>
            <a:noFill/>
            <a:ln w="9525">
              <a:noFill/>
              <a:miter lim="800000"/>
              <a:headEnd/>
              <a:tailEnd/>
            </a:ln>
            <a:effectLst/>
          </p:spPr>
        </p:pic>
        <p:pic>
          <p:nvPicPr>
            <p:cNvPr id="34" name="Picture 2"/>
            <p:cNvPicPr>
              <a:picLocks noChangeAspect="1" noChangeArrowheads="1"/>
            </p:cNvPicPr>
            <p:nvPr/>
          </p:nvPicPr>
          <p:blipFill>
            <a:blip r:embed="rId3"/>
            <a:srcRect/>
            <a:stretch>
              <a:fillRect/>
            </a:stretch>
          </p:blipFill>
          <p:spPr bwMode="auto">
            <a:xfrm>
              <a:off x="6553200" y="1524000"/>
              <a:ext cx="109904" cy="381000"/>
            </a:xfrm>
            <a:prstGeom prst="rect">
              <a:avLst/>
            </a:prstGeom>
            <a:noFill/>
            <a:ln w="9525">
              <a:noFill/>
              <a:miter lim="800000"/>
              <a:headEnd/>
              <a:tailEnd/>
            </a:ln>
            <a:effectLst/>
          </p:spPr>
        </p:pic>
        <p:pic>
          <p:nvPicPr>
            <p:cNvPr id="35" name="Picture 2"/>
            <p:cNvPicPr>
              <a:picLocks noChangeAspect="1" noChangeArrowheads="1"/>
            </p:cNvPicPr>
            <p:nvPr/>
          </p:nvPicPr>
          <p:blipFill>
            <a:blip r:embed="rId3"/>
            <a:srcRect/>
            <a:stretch>
              <a:fillRect/>
            </a:stretch>
          </p:blipFill>
          <p:spPr bwMode="auto">
            <a:xfrm>
              <a:off x="6705600" y="1524000"/>
              <a:ext cx="109904" cy="381000"/>
            </a:xfrm>
            <a:prstGeom prst="rect">
              <a:avLst/>
            </a:prstGeom>
            <a:noFill/>
            <a:ln w="9525">
              <a:noFill/>
              <a:miter lim="800000"/>
              <a:headEnd/>
              <a:tailEnd/>
            </a:ln>
            <a:effectLst/>
          </p:spPr>
        </p:pic>
        <p:pic>
          <p:nvPicPr>
            <p:cNvPr id="36" name="Picture 2"/>
            <p:cNvPicPr>
              <a:picLocks noChangeAspect="1" noChangeArrowheads="1"/>
            </p:cNvPicPr>
            <p:nvPr/>
          </p:nvPicPr>
          <p:blipFill>
            <a:blip r:embed="rId3"/>
            <a:srcRect/>
            <a:stretch>
              <a:fillRect/>
            </a:stretch>
          </p:blipFill>
          <p:spPr bwMode="auto">
            <a:xfrm>
              <a:off x="6858000" y="1524000"/>
              <a:ext cx="109904" cy="381000"/>
            </a:xfrm>
            <a:prstGeom prst="rect">
              <a:avLst/>
            </a:prstGeom>
            <a:noFill/>
            <a:ln w="9525">
              <a:noFill/>
              <a:miter lim="800000"/>
              <a:headEnd/>
              <a:tailEnd/>
            </a:ln>
            <a:effectLst/>
          </p:spPr>
        </p:pic>
        <p:pic>
          <p:nvPicPr>
            <p:cNvPr id="37" name="Picture 2"/>
            <p:cNvPicPr>
              <a:picLocks noChangeAspect="1" noChangeArrowheads="1"/>
            </p:cNvPicPr>
            <p:nvPr/>
          </p:nvPicPr>
          <p:blipFill>
            <a:blip r:embed="rId3"/>
            <a:srcRect/>
            <a:stretch>
              <a:fillRect/>
            </a:stretch>
          </p:blipFill>
          <p:spPr bwMode="auto">
            <a:xfrm>
              <a:off x="7010400" y="1524000"/>
              <a:ext cx="109904" cy="381000"/>
            </a:xfrm>
            <a:prstGeom prst="rect">
              <a:avLst/>
            </a:prstGeom>
            <a:noFill/>
            <a:ln w="9525">
              <a:noFill/>
              <a:miter lim="800000"/>
              <a:headEnd/>
              <a:tailEnd/>
            </a:ln>
            <a:effectLst/>
          </p:spPr>
        </p:pic>
        <p:pic>
          <p:nvPicPr>
            <p:cNvPr id="38" name="Picture 2"/>
            <p:cNvPicPr>
              <a:picLocks noChangeAspect="1" noChangeArrowheads="1"/>
            </p:cNvPicPr>
            <p:nvPr/>
          </p:nvPicPr>
          <p:blipFill>
            <a:blip r:embed="rId3"/>
            <a:srcRect/>
            <a:stretch>
              <a:fillRect/>
            </a:stretch>
          </p:blipFill>
          <p:spPr bwMode="auto">
            <a:xfrm>
              <a:off x="7391400" y="1524000"/>
              <a:ext cx="109904" cy="381000"/>
            </a:xfrm>
            <a:prstGeom prst="rect">
              <a:avLst/>
            </a:prstGeom>
            <a:noFill/>
            <a:ln w="9525">
              <a:noFill/>
              <a:miter lim="800000"/>
              <a:headEnd/>
              <a:tailEnd/>
            </a:ln>
            <a:effectLst/>
          </p:spPr>
        </p:pic>
        <p:pic>
          <p:nvPicPr>
            <p:cNvPr id="39" name="Picture 2"/>
            <p:cNvPicPr>
              <a:picLocks noChangeAspect="1" noChangeArrowheads="1"/>
            </p:cNvPicPr>
            <p:nvPr/>
          </p:nvPicPr>
          <p:blipFill>
            <a:blip r:embed="rId3"/>
            <a:srcRect/>
            <a:stretch>
              <a:fillRect/>
            </a:stretch>
          </p:blipFill>
          <p:spPr bwMode="auto">
            <a:xfrm>
              <a:off x="7543800" y="1524000"/>
              <a:ext cx="109904" cy="381000"/>
            </a:xfrm>
            <a:prstGeom prst="rect">
              <a:avLst/>
            </a:prstGeom>
            <a:noFill/>
            <a:ln w="9525">
              <a:noFill/>
              <a:miter lim="800000"/>
              <a:headEnd/>
              <a:tailEnd/>
            </a:ln>
            <a:effectLst/>
          </p:spPr>
        </p:pic>
        <p:pic>
          <p:nvPicPr>
            <p:cNvPr id="40" name="Picture 2"/>
            <p:cNvPicPr>
              <a:picLocks noChangeAspect="1" noChangeArrowheads="1"/>
            </p:cNvPicPr>
            <p:nvPr/>
          </p:nvPicPr>
          <p:blipFill>
            <a:blip r:embed="rId3"/>
            <a:srcRect/>
            <a:stretch>
              <a:fillRect/>
            </a:stretch>
          </p:blipFill>
          <p:spPr bwMode="auto">
            <a:xfrm>
              <a:off x="7696200" y="1524000"/>
              <a:ext cx="109904" cy="381000"/>
            </a:xfrm>
            <a:prstGeom prst="rect">
              <a:avLst/>
            </a:prstGeom>
            <a:noFill/>
            <a:ln w="9525">
              <a:noFill/>
              <a:miter lim="800000"/>
              <a:headEnd/>
              <a:tailEnd/>
            </a:ln>
            <a:effectLst/>
          </p:spPr>
        </p:pic>
        <p:pic>
          <p:nvPicPr>
            <p:cNvPr id="41" name="Picture 2"/>
            <p:cNvPicPr>
              <a:picLocks noChangeAspect="1" noChangeArrowheads="1"/>
            </p:cNvPicPr>
            <p:nvPr/>
          </p:nvPicPr>
          <p:blipFill>
            <a:blip r:embed="rId3"/>
            <a:srcRect/>
            <a:stretch>
              <a:fillRect/>
            </a:stretch>
          </p:blipFill>
          <p:spPr bwMode="auto">
            <a:xfrm>
              <a:off x="7848600" y="1524000"/>
              <a:ext cx="109904" cy="381000"/>
            </a:xfrm>
            <a:prstGeom prst="rect">
              <a:avLst/>
            </a:prstGeom>
            <a:noFill/>
            <a:ln w="9525">
              <a:noFill/>
              <a:miter lim="800000"/>
              <a:headEnd/>
              <a:tailEnd/>
            </a:ln>
            <a:effectLst/>
          </p:spPr>
        </p:pic>
        <p:pic>
          <p:nvPicPr>
            <p:cNvPr id="42" name="Picture 2"/>
            <p:cNvPicPr>
              <a:picLocks noChangeAspect="1" noChangeArrowheads="1"/>
            </p:cNvPicPr>
            <p:nvPr/>
          </p:nvPicPr>
          <p:blipFill>
            <a:blip r:embed="rId3"/>
            <a:srcRect/>
            <a:stretch>
              <a:fillRect/>
            </a:stretch>
          </p:blipFill>
          <p:spPr bwMode="auto">
            <a:xfrm>
              <a:off x="8001000" y="1524000"/>
              <a:ext cx="109904" cy="381000"/>
            </a:xfrm>
            <a:prstGeom prst="rect">
              <a:avLst/>
            </a:prstGeom>
            <a:noFill/>
            <a:ln w="9525">
              <a:noFill/>
              <a:miter lim="800000"/>
              <a:headEnd/>
              <a:tailEnd/>
            </a:ln>
            <a:effectLst/>
          </p:spPr>
        </p:pic>
        <p:pic>
          <p:nvPicPr>
            <p:cNvPr id="43" name="Picture 2"/>
            <p:cNvPicPr>
              <a:picLocks noChangeAspect="1" noChangeArrowheads="1"/>
            </p:cNvPicPr>
            <p:nvPr/>
          </p:nvPicPr>
          <p:blipFill>
            <a:blip r:embed="rId3"/>
            <a:srcRect/>
            <a:stretch>
              <a:fillRect/>
            </a:stretch>
          </p:blipFill>
          <p:spPr bwMode="auto">
            <a:xfrm>
              <a:off x="8153400" y="1524000"/>
              <a:ext cx="109904" cy="381000"/>
            </a:xfrm>
            <a:prstGeom prst="rect">
              <a:avLst/>
            </a:prstGeom>
            <a:noFill/>
            <a:ln w="9525">
              <a:noFill/>
              <a:miter lim="800000"/>
              <a:headEnd/>
              <a:tailEnd/>
            </a:ln>
            <a:effectLst/>
          </p:spPr>
        </p:pic>
      </p:grpSp>
      <p:grpSp>
        <p:nvGrpSpPr>
          <p:cNvPr id="45" name="Group 44"/>
          <p:cNvGrpSpPr/>
          <p:nvPr/>
        </p:nvGrpSpPr>
        <p:grpSpPr>
          <a:xfrm>
            <a:off x="6257925" y="1752600"/>
            <a:ext cx="2014903" cy="381000"/>
            <a:chOff x="6248401" y="1524000"/>
            <a:chExt cx="2014903" cy="381000"/>
          </a:xfrm>
        </p:grpSpPr>
        <p:pic>
          <p:nvPicPr>
            <p:cNvPr id="46" name="Picture 2"/>
            <p:cNvPicPr>
              <a:picLocks noChangeAspect="1" noChangeArrowheads="1"/>
            </p:cNvPicPr>
            <p:nvPr/>
          </p:nvPicPr>
          <p:blipFill>
            <a:blip r:embed="rId3"/>
            <a:srcRect/>
            <a:stretch>
              <a:fillRect/>
            </a:stretch>
          </p:blipFill>
          <p:spPr bwMode="auto">
            <a:xfrm>
              <a:off x="6248401" y="1524000"/>
              <a:ext cx="109904" cy="381000"/>
            </a:xfrm>
            <a:prstGeom prst="rect">
              <a:avLst/>
            </a:prstGeom>
            <a:noFill/>
            <a:ln w="9525">
              <a:noFill/>
              <a:miter lim="800000"/>
              <a:headEnd/>
              <a:tailEnd/>
            </a:ln>
            <a:effectLst/>
          </p:spPr>
        </p:pic>
        <p:pic>
          <p:nvPicPr>
            <p:cNvPr id="47" name="Picture 2"/>
            <p:cNvPicPr>
              <a:picLocks noChangeAspect="1" noChangeArrowheads="1"/>
            </p:cNvPicPr>
            <p:nvPr/>
          </p:nvPicPr>
          <p:blipFill>
            <a:blip r:embed="rId3"/>
            <a:srcRect/>
            <a:stretch>
              <a:fillRect/>
            </a:stretch>
          </p:blipFill>
          <p:spPr bwMode="auto">
            <a:xfrm>
              <a:off x="6400800" y="1524000"/>
              <a:ext cx="109904" cy="381000"/>
            </a:xfrm>
            <a:prstGeom prst="rect">
              <a:avLst/>
            </a:prstGeom>
            <a:noFill/>
            <a:ln w="9525">
              <a:noFill/>
              <a:miter lim="800000"/>
              <a:headEnd/>
              <a:tailEnd/>
            </a:ln>
            <a:effectLst/>
          </p:spPr>
        </p:pic>
        <p:pic>
          <p:nvPicPr>
            <p:cNvPr id="48" name="Picture 2"/>
            <p:cNvPicPr>
              <a:picLocks noChangeAspect="1" noChangeArrowheads="1"/>
            </p:cNvPicPr>
            <p:nvPr/>
          </p:nvPicPr>
          <p:blipFill>
            <a:blip r:embed="rId3"/>
            <a:srcRect/>
            <a:stretch>
              <a:fillRect/>
            </a:stretch>
          </p:blipFill>
          <p:spPr bwMode="auto">
            <a:xfrm>
              <a:off x="6553200" y="1524000"/>
              <a:ext cx="109904" cy="381000"/>
            </a:xfrm>
            <a:prstGeom prst="rect">
              <a:avLst/>
            </a:prstGeom>
            <a:noFill/>
            <a:ln w="9525">
              <a:noFill/>
              <a:miter lim="800000"/>
              <a:headEnd/>
              <a:tailEnd/>
            </a:ln>
            <a:effectLst/>
          </p:spPr>
        </p:pic>
        <p:pic>
          <p:nvPicPr>
            <p:cNvPr id="66" name="Picture 2"/>
            <p:cNvPicPr>
              <a:picLocks noChangeAspect="1" noChangeArrowheads="1"/>
            </p:cNvPicPr>
            <p:nvPr/>
          </p:nvPicPr>
          <p:blipFill>
            <a:blip r:embed="rId3"/>
            <a:srcRect/>
            <a:stretch>
              <a:fillRect/>
            </a:stretch>
          </p:blipFill>
          <p:spPr bwMode="auto">
            <a:xfrm>
              <a:off x="6705600" y="1524000"/>
              <a:ext cx="109904" cy="381000"/>
            </a:xfrm>
            <a:prstGeom prst="rect">
              <a:avLst/>
            </a:prstGeom>
            <a:noFill/>
            <a:ln w="9525">
              <a:noFill/>
              <a:miter lim="800000"/>
              <a:headEnd/>
              <a:tailEnd/>
            </a:ln>
            <a:effectLst/>
          </p:spPr>
        </p:pic>
        <p:pic>
          <p:nvPicPr>
            <p:cNvPr id="67" name="Picture 2"/>
            <p:cNvPicPr>
              <a:picLocks noChangeAspect="1" noChangeArrowheads="1"/>
            </p:cNvPicPr>
            <p:nvPr/>
          </p:nvPicPr>
          <p:blipFill>
            <a:blip r:embed="rId3"/>
            <a:srcRect/>
            <a:stretch>
              <a:fillRect/>
            </a:stretch>
          </p:blipFill>
          <p:spPr bwMode="auto">
            <a:xfrm>
              <a:off x="6858000" y="1524000"/>
              <a:ext cx="109904" cy="381000"/>
            </a:xfrm>
            <a:prstGeom prst="rect">
              <a:avLst/>
            </a:prstGeom>
            <a:noFill/>
            <a:ln w="9525">
              <a:noFill/>
              <a:miter lim="800000"/>
              <a:headEnd/>
              <a:tailEnd/>
            </a:ln>
            <a:effectLst/>
          </p:spPr>
        </p:pic>
        <p:pic>
          <p:nvPicPr>
            <p:cNvPr id="68" name="Picture 2"/>
            <p:cNvPicPr>
              <a:picLocks noChangeAspect="1" noChangeArrowheads="1"/>
            </p:cNvPicPr>
            <p:nvPr/>
          </p:nvPicPr>
          <p:blipFill>
            <a:blip r:embed="rId3"/>
            <a:srcRect/>
            <a:stretch>
              <a:fillRect/>
            </a:stretch>
          </p:blipFill>
          <p:spPr bwMode="auto">
            <a:xfrm>
              <a:off x="7010400" y="1524000"/>
              <a:ext cx="109904" cy="381000"/>
            </a:xfrm>
            <a:prstGeom prst="rect">
              <a:avLst/>
            </a:prstGeom>
            <a:noFill/>
            <a:ln w="9525">
              <a:noFill/>
              <a:miter lim="800000"/>
              <a:headEnd/>
              <a:tailEnd/>
            </a:ln>
            <a:effectLst/>
          </p:spPr>
        </p:pic>
        <p:pic>
          <p:nvPicPr>
            <p:cNvPr id="69" name="Picture 2"/>
            <p:cNvPicPr>
              <a:picLocks noChangeAspect="1" noChangeArrowheads="1"/>
            </p:cNvPicPr>
            <p:nvPr/>
          </p:nvPicPr>
          <p:blipFill>
            <a:blip r:embed="rId3"/>
            <a:srcRect/>
            <a:stretch>
              <a:fillRect/>
            </a:stretch>
          </p:blipFill>
          <p:spPr bwMode="auto">
            <a:xfrm>
              <a:off x="7391400" y="1524000"/>
              <a:ext cx="109904" cy="381000"/>
            </a:xfrm>
            <a:prstGeom prst="rect">
              <a:avLst/>
            </a:prstGeom>
            <a:noFill/>
            <a:ln w="9525">
              <a:noFill/>
              <a:miter lim="800000"/>
              <a:headEnd/>
              <a:tailEnd/>
            </a:ln>
            <a:effectLst/>
          </p:spPr>
        </p:pic>
        <p:pic>
          <p:nvPicPr>
            <p:cNvPr id="70" name="Picture 2"/>
            <p:cNvPicPr>
              <a:picLocks noChangeAspect="1" noChangeArrowheads="1"/>
            </p:cNvPicPr>
            <p:nvPr/>
          </p:nvPicPr>
          <p:blipFill>
            <a:blip r:embed="rId3"/>
            <a:srcRect/>
            <a:stretch>
              <a:fillRect/>
            </a:stretch>
          </p:blipFill>
          <p:spPr bwMode="auto">
            <a:xfrm>
              <a:off x="7543800" y="1524000"/>
              <a:ext cx="109904" cy="381000"/>
            </a:xfrm>
            <a:prstGeom prst="rect">
              <a:avLst/>
            </a:prstGeom>
            <a:noFill/>
            <a:ln w="9525">
              <a:noFill/>
              <a:miter lim="800000"/>
              <a:headEnd/>
              <a:tailEnd/>
            </a:ln>
            <a:effectLst/>
          </p:spPr>
        </p:pic>
        <p:pic>
          <p:nvPicPr>
            <p:cNvPr id="71" name="Picture 2"/>
            <p:cNvPicPr>
              <a:picLocks noChangeAspect="1" noChangeArrowheads="1"/>
            </p:cNvPicPr>
            <p:nvPr/>
          </p:nvPicPr>
          <p:blipFill>
            <a:blip r:embed="rId3"/>
            <a:srcRect/>
            <a:stretch>
              <a:fillRect/>
            </a:stretch>
          </p:blipFill>
          <p:spPr bwMode="auto">
            <a:xfrm>
              <a:off x="7696200" y="1524000"/>
              <a:ext cx="109904" cy="381000"/>
            </a:xfrm>
            <a:prstGeom prst="rect">
              <a:avLst/>
            </a:prstGeom>
            <a:noFill/>
            <a:ln w="9525">
              <a:noFill/>
              <a:miter lim="800000"/>
              <a:headEnd/>
              <a:tailEnd/>
            </a:ln>
            <a:effectLst/>
          </p:spPr>
        </p:pic>
        <p:pic>
          <p:nvPicPr>
            <p:cNvPr id="72" name="Picture 2"/>
            <p:cNvPicPr>
              <a:picLocks noChangeAspect="1" noChangeArrowheads="1"/>
            </p:cNvPicPr>
            <p:nvPr/>
          </p:nvPicPr>
          <p:blipFill>
            <a:blip r:embed="rId3"/>
            <a:srcRect/>
            <a:stretch>
              <a:fillRect/>
            </a:stretch>
          </p:blipFill>
          <p:spPr bwMode="auto">
            <a:xfrm>
              <a:off x="7848600" y="1524000"/>
              <a:ext cx="109904" cy="381000"/>
            </a:xfrm>
            <a:prstGeom prst="rect">
              <a:avLst/>
            </a:prstGeom>
            <a:noFill/>
            <a:ln w="9525">
              <a:noFill/>
              <a:miter lim="800000"/>
              <a:headEnd/>
              <a:tailEnd/>
            </a:ln>
            <a:effectLst/>
          </p:spPr>
        </p:pic>
        <p:pic>
          <p:nvPicPr>
            <p:cNvPr id="73" name="Picture 2"/>
            <p:cNvPicPr>
              <a:picLocks noChangeAspect="1" noChangeArrowheads="1"/>
            </p:cNvPicPr>
            <p:nvPr/>
          </p:nvPicPr>
          <p:blipFill>
            <a:blip r:embed="rId3"/>
            <a:srcRect/>
            <a:stretch>
              <a:fillRect/>
            </a:stretch>
          </p:blipFill>
          <p:spPr bwMode="auto">
            <a:xfrm>
              <a:off x="8001000" y="1524000"/>
              <a:ext cx="109904" cy="381000"/>
            </a:xfrm>
            <a:prstGeom prst="rect">
              <a:avLst/>
            </a:prstGeom>
            <a:noFill/>
            <a:ln w="9525">
              <a:noFill/>
              <a:miter lim="800000"/>
              <a:headEnd/>
              <a:tailEnd/>
            </a:ln>
            <a:effectLst/>
          </p:spPr>
        </p:pic>
        <p:pic>
          <p:nvPicPr>
            <p:cNvPr id="74" name="Picture 2"/>
            <p:cNvPicPr>
              <a:picLocks noChangeAspect="1" noChangeArrowheads="1"/>
            </p:cNvPicPr>
            <p:nvPr/>
          </p:nvPicPr>
          <p:blipFill>
            <a:blip r:embed="rId3"/>
            <a:srcRect/>
            <a:stretch>
              <a:fillRect/>
            </a:stretch>
          </p:blipFill>
          <p:spPr bwMode="auto">
            <a:xfrm>
              <a:off x="8153400" y="1524000"/>
              <a:ext cx="109904" cy="381000"/>
            </a:xfrm>
            <a:prstGeom prst="rect">
              <a:avLst/>
            </a:prstGeom>
            <a:noFill/>
            <a:ln w="9525">
              <a:noFill/>
              <a:miter lim="800000"/>
              <a:headEnd/>
              <a:tailEnd/>
            </a:ln>
            <a:effectLst/>
          </p:spPr>
        </p:pic>
      </p:grpSp>
      <p:sp>
        <p:nvSpPr>
          <p:cNvPr id="75" name="TextBox 74"/>
          <p:cNvSpPr txBox="1"/>
          <p:nvPr/>
        </p:nvSpPr>
        <p:spPr>
          <a:xfrm>
            <a:off x="5715000" y="71628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sp>
        <p:nvSpPr>
          <p:cNvPr id="50" name="TextBox 49"/>
          <p:cNvSpPr txBox="1"/>
          <p:nvPr/>
        </p:nvSpPr>
        <p:spPr>
          <a:xfrm>
            <a:off x="1752600" y="685800"/>
            <a:ext cx="1219200" cy="1615827"/>
          </a:xfrm>
          <a:prstGeom prst="rect">
            <a:avLst/>
          </a:prstGeom>
          <a:noFill/>
          <a:ln>
            <a:solidFill>
              <a:schemeClr val="tx1"/>
            </a:solidFill>
          </a:ln>
        </p:spPr>
        <p:txBody>
          <a:bodyPr wrap="square" rtlCol="0">
            <a:spAutoFit/>
          </a:bodyPr>
          <a:lstStyle/>
          <a:p>
            <a:r>
              <a:rPr lang="en-US" sz="1100" dirty="0" smtClean="0">
                <a:latin typeface="Verdana" pitchFamily="34" charset="0"/>
              </a:rPr>
              <a:t>4 x 1 = 4 	</a:t>
            </a:r>
          </a:p>
          <a:p>
            <a:r>
              <a:rPr lang="en-US" sz="1100" dirty="0" smtClean="0">
                <a:latin typeface="Verdana" pitchFamily="34" charset="0"/>
              </a:rPr>
              <a:t>4 x 2 = 8 	</a:t>
            </a:r>
          </a:p>
          <a:p>
            <a:r>
              <a:rPr lang="en-US" sz="1100" dirty="0" smtClean="0">
                <a:latin typeface="Verdana" pitchFamily="34" charset="0"/>
              </a:rPr>
              <a:t>4 x 3 = 12 	</a:t>
            </a:r>
          </a:p>
          <a:p>
            <a:r>
              <a:rPr lang="en-US" sz="1100" dirty="0" smtClean="0">
                <a:latin typeface="Verdana" pitchFamily="34" charset="0"/>
              </a:rPr>
              <a:t>4 x 4 = 16 	</a:t>
            </a:r>
          </a:p>
          <a:p>
            <a:r>
              <a:rPr lang="en-US" sz="1100" dirty="0" smtClean="0">
                <a:latin typeface="Verdana" pitchFamily="34" charset="0"/>
              </a:rPr>
              <a:t>4 x 5 = 20 	</a:t>
            </a:r>
          </a:p>
          <a:p>
            <a:r>
              <a:rPr lang="en-US" sz="1100" dirty="0" smtClean="0">
                <a:latin typeface="Verdana" pitchFamily="34" charset="0"/>
              </a:rPr>
              <a:t>4 x 6 = 24 	</a:t>
            </a:r>
          </a:p>
          <a:p>
            <a:r>
              <a:rPr lang="en-US" sz="1100" dirty="0" smtClean="0">
                <a:latin typeface="Verdana" pitchFamily="34" charset="0"/>
              </a:rPr>
              <a:t>4 x 7 = 28 	</a:t>
            </a:r>
          </a:p>
          <a:p>
            <a:r>
              <a:rPr lang="en-US" sz="1100" dirty="0" smtClean="0">
                <a:latin typeface="Verdana" pitchFamily="34" charset="0"/>
              </a:rPr>
              <a:t>4 x 8 = 32 	</a:t>
            </a:r>
          </a:p>
          <a:p>
            <a:r>
              <a:rPr lang="en-US" sz="1100" dirty="0" smtClean="0">
                <a:latin typeface="Verdana" pitchFamily="34" charset="0"/>
              </a:rPr>
              <a:t>4 x 9 = 36 </a:t>
            </a:r>
            <a:endParaRPr lang="en-US" sz="11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943600" y="4120277"/>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762000" y="4196477"/>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8382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grpSp>
        <p:nvGrpSpPr>
          <p:cNvPr id="21" name="Group 20"/>
          <p:cNvGrpSpPr/>
          <p:nvPr/>
        </p:nvGrpSpPr>
        <p:grpSpPr>
          <a:xfrm>
            <a:off x="2956759" y="762000"/>
            <a:ext cx="823159" cy="838200"/>
            <a:chOff x="1295400" y="762001"/>
            <a:chExt cx="823159" cy="838200"/>
          </a:xfrm>
        </p:grpSpPr>
        <p:pic>
          <p:nvPicPr>
            <p:cNvPr id="22"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295400" y="762001"/>
              <a:ext cx="365959" cy="381000"/>
            </a:xfrm>
            <a:prstGeom prst="rect">
              <a:avLst/>
            </a:prstGeom>
            <a:noFill/>
          </p:spPr>
        </p:pic>
        <p:pic>
          <p:nvPicPr>
            <p:cNvPr id="23"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447800" y="914401"/>
              <a:ext cx="365959" cy="381000"/>
            </a:xfrm>
            <a:prstGeom prst="rect">
              <a:avLst/>
            </a:prstGeom>
            <a:noFill/>
          </p:spPr>
        </p:pic>
        <p:pic>
          <p:nvPicPr>
            <p:cNvPr id="24"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600200" y="1066801"/>
              <a:ext cx="365959" cy="381000"/>
            </a:xfrm>
            <a:prstGeom prst="rect">
              <a:avLst/>
            </a:prstGeom>
            <a:noFill/>
          </p:spPr>
        </p:pic>
        <p:pic>
          <p:nvPicPr>
            <p:cNvPr id="25"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752600" y="1219201"/>
              <a:ext cx="365959" cy="381000"/>
            </a:xfrm>
            <a:prstGeom prst="rect">
              <a:avLst/>
            </a:prstGeom>
            <a:noFill/>
          </p:spPr>
        </p:pic>
      </p:grpSp>
      <p:sp>
        <p:nvSpPr>
          <p:cNvPr id="26" name="TextBox 25"/>
          <p:cNvSpPr txBox="1"/>
          <p:nvPr/>
        </p:nvSpPr>
        <p:spPr>
          <a:xfrm>
            <a:off x="457200" y="255925"/>
            <a:ext cx="4419600" cy="3477875"/>
          </a:xfrm>
          <a:prstGeom prst="rect">
            <a:avLst/>
          </a:prstGeom>
          <a:noFill/>
        </p:spPr>
        <p:txBody>
          <a:bodyPr wrap="square" rtlCol="0">
            <a:spAutoFit/>
          </a:bodyPr>
          <a:lstStyle/>
          <a:p>
            <a:pPr marL="228600" indent="-228600">
              <a:buFont typeface="+mj-lt"/>
              <a:buAutoNum type="arabicPeriod" startAt="6"/>
            </a:pPr>
            <a:r>
              <a:rPr lang="en-US" sz="1100" dirty="0" smtClean="0">
                <a:latin typeface="Verdana" pitchFamily="34" charset="0"/>
              </a:rPr>
              <a:t>Which expression represents the ladybugs?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2150" indent="-228600">
              <a:buAutoNum type="alphaUcPeriod"/>
            </a:pPr>
            <a:r>
              <a:rPr lang="en-US" sz="1100" dirty="0" smtClean="0">
                <a:latin typeface="Verdana" pitchFamily="34" charset="0"/>
              </a:rPr>
              <a:t>3 x 3 = 9</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12 ÷ 3 = 4</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4 x 4 = 16</a:t>
            </a:r>
          </a:p>
          <a:p>
            <a:pPr marL="692150" indent="-228600">
              <a:buAutoNum type="alphaUcPeriod"/>
            </a:pPr>
            <a:endParaRPr lang="en-US" sz="1100" dirty="0" smtClean="0">
              <a:latin typeface="Verdana" pitchFamily="34" charset="0"/>
            </a:endParaRP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12 + 8 = 20</a:t>
            </a:r>
          </a:p>
          <a:p>
            <a:pPr marL="692150" indent="-228600">
              <a:buAutoNum type="alphaUcPeriod"/>
            </a:pPr>
            <a:endParaRPr lang="en-US" sz="1100" dirty="0">
              <a:latin typeface="Verdana" pitchFamily="34" charset="0"/>
            </a:endParaRPr>
          </a:p>
        </p:txBody>
      </p:sp>
      <p:sp>
        <p:nvSpPr>
          <p:cNvPr id="27" name="TextBox 26"/>
          <p:cNvSpPr txBox="1"/>
          <p:nvPr/>
        </p:nvSpPr>
        <p:spPr>
          <a:xfrm>
            <a:off x="5867400" y="381000"/>
            <a:ext cx="3276600" cy="2631490"/>
          </a:xfrm>
          <a:prstGeom prst="rect">
            <a:avLst/>
          </a:prstGeom>
          <a:noFill/>
        </p:spPr>
        <p:txBody>
          <a:bodyPr wrap="square" rtlCol="0">
            <a:spAutoFit/>
          </a:bodyPr>
          <a:lstStyle/>
          <a:p>
            <a:pPr marL="342900" indent="-342900">
              <a:buFont typeface="+mj-lt"/>
              <a:buAutoNum type="arabicPeriod" startAt="3"/>
            </a:pPr>
            <a:r>
              <a:rPr lang="en-US" sz="1100" dirty="0" smtClean="0">
                <a:latin typeface="Verdana" pitchFamily="34" charset="0"/>
              </a:rPr>
              <a:t>Finish the pattern</a:t>
            </a:r>
          </a:p>
          <a:p>
            <a:endParaRPr lang="en-US" sz="1100" dirty="0" smtClean="0">
              <a:latin typeface="Verdana" pitchFamily="34" charset="0"/>
            </a:endParaRPr>
          </a:p>
          <a:p>
            <a:r>
              <a:rPr lang="en-US" sz="1100" dirty="0" smtClean="0">
                <a:latin typeface="Verdana" pitchFamily="34" charset="0"/>
              </a:rPr>
              <a:t>     	10,  8,  6,  ____</a:t>
            </a:r>
          </a:p>
          <a:p>
            <a:endParaRPr lang="en-US" sz="1100" dirty="0" smtClean="0">
              <a:latin typeface="Verdana" pitchFamily="34" charset="0"/>
            </a:endParaRPr>
          </a:p>
          <a:p>
            <a:endParaRPr lang="en-US" sz="1100" dirty="0" smtClean="0">
              <a:latin typeface="Verdana" pitchFamily="34" charset="0"/>
            </a:endParaRPr>
          </a:p>
          <a:p>
            <a:pPr marL="746125" indent="-342900">
              <a:buAutoNum type="alphaUcPeriod"/>
            </a:pPr>
            <a:r>
              <a:rPr lang="en-US" sz="1100" dirty="0" smtClean="0">
                <a:latin typeface="Verdana" pitchFamily="34" charset="0"/>
              </a:rPr>
              <a:t>2</a:t>
            </a:r>
          </a:p>
          <a:p>
            <a:pPr marL="746125" indent="-342900">
              <a:buAutoNum type="alphaUcPeriod"/>
            </a:pPr>
            <a:endParaRPr lang="en-US" sz="1100" dirty="0" smtClean="0">
              <a:latin typeface="Verdana" pitchFamily="34" charset="0"/>
            </a:endParaRPr>
          </a:p>
          <a:p>
            <a:pPr marL="746125" indent="-342900">
              <a:buAutoNum type="alphaUcPeriod"/>
            </a:pPr>
            <a:endParaRPr lang="en-US" sz="1100" dirty="0" smtClean="0">
              <a:latin typeface="Verdana" pitchFamily="34" charset="0"/>
            </a:endParaRPr>
          </a:p>
          <a:p>
            <a:pPr marL="746125" indent="-342900">
              <a:buAutoNum type="alphaUcPeriod"/>
            </a:pPr>
            <a:r>
              <a:rPr lang="en-US" sz="1100" dirty="0" smtClean="0">
                <a:latin typeface="Verdana" pitchFamily="34" charset="0"/>
              </a:rPr>
              <a:t>4</a:t>
            </a:r>
          </a:p>
          <a:p>
            <a:pPr marL="746125" indent="-342900">
              <a:buAutoNum type="alphaUcPeriod"/>
            </a:pPr>
            <a:endParaRPr lang="en-US" sz="1100" dirty="0" smtClean="0">
              <a:latin typeface="Verdana" pitchFamily="34" charset="0"/>
            </a:endParaRPr>
          </a:p>
          <a:p>
            <a:pPr marL="746125" indent="-342900">
              <a:buAutoNum type="alphaUcPeriod"/>
            </a:pPr>
            <a:endParaRPr lang="en-US" sz="1100" dirty="0" smtClean="0">
              <a:latin typeface="Verdana" pitchFamily="34" charset="0"/>
            </a:endParaRPr>
          </a:p>
          <a:p>
            <a:pPr marL="746125" indent="-342900">
              <a:buAutoNum type="alphaUcPeriod"/>
            </a:pPr>
            <a:r>
              <a:rPr lang="en-US" sz="1100" dirty="0" smtClean="0">
                <a:latin typeface="Verdana" pitchFamily="34" charset="0"/>
              </a:rPr>
              <a:t>3</a:t>
            </a:r>
          </a:p>
          <a:p>
            <a:pPr marL="746125" indent="-342900">
              <a:buAutoNum type="alphaUcPeriod"/>
            </a:pPr>
            <a:endParaRPr lang="en-US" sz="1100" dirty="0" smtClean="0">
              <a:latin typeface="Verdana" pitchFamily="34" charset="0"/>
            </a:endParaRPr>
          </a:p>
          <a:p>
            <a:pPr marL="746125" indent="-342900">
              <a:buAutoNum type="alphaUcPeriod"/>
            </a:pPr>
            <a:endParaRPr lang="en-US" sz="1100" dirty="0" smtClean="0">
              <a:latin typeface="Verdana" pitchFamily="34" charset="0"/>
            </a:endParaRPr>
          </a:p>
          <a:p>
            <a:pPr marL="746125" indent="-342900">
              <a:buAutoNum type="alphaUcPeriod"/>
            </a:pPr>
            <a:r>
              <a:rPr lang="en-US" sz="1100" dirty="0" smtClean="0">
                <a:latin typeface="Verdana" pitchFamily="34" charset="0"/>
              </a:rPr>
              <a:t>12</a:t>
            </a:r>
            <a:endParaRPr lang="en-US" sz="1100" dirty="0">
              <a:latin typeface="Verdana" pitchFamily="34" charset="0"/>
            </a:endParaRPr>
          </a:p>
        </p:txBody>
      </p:sp>
      <p:sp>
        <p:nvSpPr>
          <p:cNvPr id="28" name="TextBox 27"/>
          <p:cNvSpPr txBox="1"/>
          <p:nvPr/>
        </p:nvSpPr>
        <p:spPr>
          <a:xfrm>
            <a:off x="58674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grpSp>
        <p:nvGrpSpPr>
          <p:cNvPr id="30" name="Group 29"/>
          <p:cNvGrpSpPr/>
          <p:nvPr/>
        </p:nvGrpSpPr>
        <p:grpSpPr>
          <a:xfrm>
            <a:off x="1676400" y="838200"/>
            <a:ext cx="823159" cy="838200"/>
            <a:chOff x="1295400" y="762001"/>
            <a:chExt cx="823159" cy="838200"/>
          </a:xfrm>
        </p:grpSpPr>
        <p:pic>
          <p:nvPicPr>
            <p:cNvPr id="31"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295400" y="762001"/>
              <a:ext cx="365959" cy="381000"/>
            </a:xfrm>
            <a:prstGeom prst="rect">
              <a:avLst/>
            </a:prstGeom>
            <a:noFill/>
          </p:spPr>
        </p:pic>
        <p:pic>
          <p:nvPicPr>
            <p:cNvPr id="32"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447800" y="914401"/>
              <a:ext cx="365959" cy="381000"/>
            </a:xfrm>
            <a:prstGeom prst="rect">
              <a:avLst/>
            </a:prstGeom>
            <a:noFill/>
          </p:spPr>
        </p:pic>
        <p:pic>
          <p:nvPicPr>
            <p:cNvPr id="34"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600200" y="1066801"/>
              <a:ext cx="365959" cy="381000"/>
            </a:xfrm>
            <a:prstGeom prst="rect">
              <a:avLst/>
            </a:prstGeom>
            <a:noFill/>
          </p:spPr>
        </p:pic>
        <p:pic>
          <p:nvPicPr>
            <p:cNvPr id="36"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752600" y="1219201"/>
              <a:ext cx="365959" cy="381000"/>
            </a:xfrm>
            <a:prstGeom prst="rect">
              <a:avLst/>
            </a:prstGeom>
            <a:noFill/>
          </p:spPr>
        </p:pic>
      </p:grpSp>
      <p:grpSp>
        <p:nvGrpSpPr>
          <p:cNvPr id="37" name="Group 36"/>
          <p:cNvGrpSpPr/>
          <p:nvPr/>
        </p:nvGrpSpPr>
        <p:grpSpPr>
          <a:xfrm>
            <a:off x="2347159" y="838200"/>
            <a:ext cx="823159" cy="838200"/>
            <a:chOff x="1295400" y="762001"/>
            <a:chExt cx="823159" cy="838200"/>
          </a:xfrm>
        </p:grpSpPr>
        <p:pic>
          <p:nvPicPr>
            <p:cNvPr id="38"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295400" y="762001"/>
              <a:ext cx="365959" cy="381000"/>
            </a:xfrm>
            <a:prstGeom prst="rect">
              <a:avLst/>
            </a:prstGeom>
            <a:noFill/>
          </p:spPr>
        </p:pic>
        <p:pic>
          <p:nvPicPr>
            <p:cNvPr id="39"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447800" y="914401"/>
              <a:ext cx="365959" cy="381000"/>
            </a:xfrm>
            <a:prstGeom prst="rect">
              <a:avLst/>
            </a:prstGeom>
            <a:noFill/>
          </p:spPr>
        </p:pic>
        <p:pic>
          <p:nvPicPr>
            <p:cNvPr id="40"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600200" y="1066801"/>
              <a:ext cx="365959" cy="381000"/>
            </a:xfrm>
            <a:prstGeom prst="rect">
              <a:avLst/>
            </a:prstGeom>
            <a:noFill/>
          </p:spPr>
        </p:pic>
        <p:pic>
          <p:nvPicPr>
            <p:cNvPr id="41"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752600" y="1219201"/>
              <a:ext cx="365959" cy="381000"/>
            </a:xfrm>
            <a:prstGeom prst="rect">
              <a:avLst/>
            </a:prstGeom>
            <a:noFill/>
          </p:spPr>
        </p:pic>
      </p:grpSp>
      <p:grpSp>
        <p:nvGrpSpPr>
          <p:cNvPr id="29" name="Group 28"/>
          <p:cNvGrpSpPr/>
          <p:nvPr/>
        </p:nvGrpSpPr>
        <p:grpSpPr>
          <a:xfrm>
            <a:off x="3593275" y="685800"/>
            <a:ext cx="823159" cy="838200"/>
            <a:chOff x="1295400" y="762001"/>
            <a:chExt cx="823159" cy="838200"/>
          </a:xfrm>
        </p:grpSpPr>
        <p:pic>
          <p:nvPicPr>
            <p:cNvPr id="42"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295400" y="762001"/>
              <a:ext cx="365959" cy="381000"/>
            </a:xfrm>
            <a:prstGeom prst="rect">
              <a:avLst/>
            </a:prstGeom>
            <a:noFill/>
          </p:spPr>
        </p:pic>
        <p:pic>
          <p:nvPicPr>
            <p:cNvPr id="43"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447800" y="914401"/>
              <a:ext cx="365959" cy="381000"/>
            </a:xfrm>
            <a:prstGeom prst="rect">
              <a:avLst/>
            </a:prstGeom>
            <a:noFill/>
          </p:spPr>
        </p:pic>
        <p:pic>
          <p:nvPicPr>
            <p:cNvPr id="44"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600200" y="1066801"/>
              <a:ext cx="365959" cy="381000"/>
            </a:xfrm>
            <a:prstGeom prst="rect">
              <a:avLst/>
            </a:prstGeom>
            <a:noFill/>
          </p:spPr>
        </p:pic>
        <p:pic>
          <p:nvPicPr>
            <p:cNvPr id="45" name="Picture 2" descr="C:\Documents and Settings\Rick\Local Settings\Temporary Internet Files\Content.IE5\49GR8R65\MC900002030[1].wmf"/>
            <p:cNvPicPr>
              <a:picLocks noChangeAspect="1" noChangeArrowheads="1"/>
            </p:cNvPicPr>
            <p:nvPr/>
          </p:nvPicPr>
          <p:blipFill>
            <a:blip r:embed="rId3"/>
            <a:srcRect/>
            <a:stretch>
              <a:fillRect/>
            </a:stretch>
          </p:blipFill>
          <p:spPr bwMode="auto">
            <a:xfrm>
              <a:off x="1752600" y="1219201"/>
              <a:ext cx="365959" cy="381000"/>
            </a:xfrm>
            <a:prstGeom prst="rect">
              <a:avLst/>
            </a:prstGeom>
            <a:noFill/>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14" name="TextBox 13"/>
          <p:cNvSpPr txBox="1"/>
          <p:nvPr/>
        </p:nvSpPr>
        <p:spPr>
          <a:xfrm>
            <a:off x="609600" y="50413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7" name="TextBox 36"/>
          <p:cNvSpPr txBox="1"/>
          <p:nvPr/>
        </p:nvSpPr>
        <p:spPr>
          <a:xfrm>
            <a:off x="5715000" y="499783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50" name="TextBox 49"/>
          <p:cNvSpPr txBox="1"/>
          <p:nvPr/>
        </p:nvSpPr>
        <p:spPr>
          <a:xfrm>
            <a:off x="609600" y="533400"/>
            <a:ext cx="3886200" cy="3647152"/>
          </a:xfrm>
          <a:prstGeom prst="rect">
            <a:avLst/>
          </a:prstGeom>
          <a:noFill/>
        </p:spPr>
        <p:txBody>
          <a:bodyPr wrap="square" rtlCol="0">
            <a:spAutoFit/>
          </a:bodyPr>
          <a:lstStyle/>
          <a:p>
            <a:pPr marL="228600" indent="-228600">
              <a:buFont typeface="+mj-lt"/>
              <a:buAutoNum type="arabicPeriod" startAt="4"/>
            </a:pPr>
            <a:r>
              <a:rPr lang="en-US" sz="1100" dirty="0" smtClean="0">
                <a:latin typeface="Verdana" pitchFamily="34" charset="0"/>
              </a:rPr>
              <a:t>Joe wants to give 27 of his baseball cards to 3 friends.  </a:t>
            </a:r>
          </a:p>
          <a:p>
            <a:pPr marL="228600" indent="-228600">
              <a:buFont typeface="+mj-lt"/>
              <a:buAutoNum type="arabicPeriod" startAt="4"/>
            </a:pPr>
            <a:endParaRPr lang="en-US" sz="1100" dirty="0" smtClean="0">
              <a:latin typeface="Verdana" pitchFamily="34" charset="0"/>
            </a:endParaRPr>
          </a:p>
          <a:p>
            <a:pPr marL="228600" indent="-228600"/>
            <a:r>
              <a:rPr lang="en-US" sz="1100" dirty="0" smtClean="0">
                <a:latin typeface="Verdana" pitchFamily="34" charset="0"/>
              </a:rPr>
              <a:t>	He wants each friend to have an equal number of baseball cards.  How many baseball cards will each of his 3 friends get?</a:t>
            </a:r>
          </a:p>
          <a:p>
            <a:pPr marL="228600" indent="-228600">
              <a:buFont typeface="+mj-lt"/>
              <a:buAutoNum type="alphaUcPeriod" startAt="5"/>
            </a:pPr>
            <a:endParaRPr lang="en-US" sz="1100" dirty="0" smtClean="0">
              <a:latin typeface="Verdana" pitchFamily="34" charset="0"/>
            </a:endParaRPr>
          </a:p>
          <a:p>
            <a:pPr marL="228600" indent="-228600">
              <a:buFont typeface="+mj-lt"/>
              <a:buAutoNum type="alphaUcPeriod" startAt="5"/>
            </a:pPr>
            <a:endParaRPr lang="en-US" sz="1100" dirty="0" smtClean="0">
              <a:latin typeface="Verdana" pitchFamily="34" charset="0"/>
            </a:endParaRPr>
          </a:p>
          <a:p>
            <a:pPr marL="228600" indent="-228600">
              <a:buFont typeface="+mj-lt"/>
              <a:buAutoNum type="alphaUcPeriod" startAt="5"/>
            </a:pPr>
            <a:endParaRPr lang="en-US" sz="1100" dirty="0" smtClean="0">
              <a:latin typeface="Verdana" pitchFamily="34" charset="0"/>
            </a:endParaRPr>
          </a:p>
          <a:p>
            <a:pPr marL="631825" indent="-287338">
              <a:buFont typeface="+mj-lt"/>
              <a:buAutoNum type="alphaUcPeriod"/>
            </a:pPr>
            <a:r>
              <a:rPr lang="en-US" sz="1100" dirty="0" smtClean="0">
                <a:latin typeface="Verdana" pitchFamily="34" charset="0"/>
              </a:rPr>
              <a:t>3</a:t>
            </a:r>
          </a:p>
          <a:p>
            <a:pPr marL="631825" indent="-287338">
              <a:buFont typeface="+mj-lt"/>
              <a:buAutoNum type="alphaUcPeriod"/>
            </a:pPr>
            <a:endParaRPr lang="en-US" sz="1100" dirty="0" smtClean="0">
              <a:latin typeface="Verdana" pitchFamily="34" charset="0"/>
            </a:endParaRPr>
          </a:p>
          <a:p>
            <a:pPr marL="631825" indent="-287338">
              <a:buFont typeface="+mj-lt"/>
              <a:buAutoNum type="alphaUcPeriod"/>
            </a:pPr>
            <a:endParaRPr lang="en-US" sz="1100" dirty="0" smtClean="0">
              <a:latin typeface="Verdana" pitchFamily="34" charset="0"/>
            </a:endParaRPr>
          </a:p>
          <a:p>
            <a:pPr marL="631825" indent="-287338">
              <a:buFont typeface="+mj-lt"/>
              <a:buAutoNum type="alphaUcPeriod"/>
            </a:pPr>
            <a:r>
              <a:rPr lang="en-US" sz="1100" dirty="0" smtClean="0">
                <a:latin typeface="Verdana" pitchFamily="34" charset="0"/>
              </a:rPr>
              <a:t>7</a:t>
            </a:r>
          </a:p>
          <a:p>
            <a:pPr marL="631825" indent="-287338">
              <a:buFont typeface="+mj-lt"/>
              <a:buAutoNum type="alphaUcPeriod"/>
            </a:pPr>
            <a:endParaRPr lang="en-US" sz="1100" dirty="0" smtClean="0">
              <a:latin typeface="Verdana" pitchFamily="34" charset="0"/>
            </a:endParaRPr>
          </a:p>
          <a:p>
            <a:pPr marL="631825" indent="-287338">
              <a:buFont typeface="+mj-lt"/>
              <a:buAutoNum type="alphaUcPeriod"/>
            </a:pPr>
            <a:endParaRPr lang="en-US" sz="1100" dirty="0" smtClean="0">
              <a:latin typeface="Verdana" pitchFamily="34" charset="0"/>
            </a:endParaRPr>
          </a:p>
          <a:p>
            <a:pPr marL="631825" indent="-287338">
              <a:buFont typeface="+mj-lt"/>
              <a:buAutoNum type="alphaUcPeriod"/>
            </a:pPr>
            <a:r>
              <a:rPr lang="en-US" sz="1100" dirty="0" smtClean="0">
                <a:latin typeface="Verdana" pitchFamily="34" charset="0"/>
              </a:rPr>
              <a:t>8</a:t>
            </a:r>
          </a:p>
          <a:p>
            <a:pPr marL="631825" indent="-287338">
              <a:buFont typeface="+mj-lt"/>
              <a:buAutoNum type="alphaUcPeriod"/>
            </a:pPr>
            <a:endParaRPr lang="en-US" sz="1100" dirty="0" smtClean="0">
              <a:latin typeface="Verdana" pitchFamily="34" charset="0"/>
            </a:endParaRPr>
          </a:p>
          <a:p>
            <a:pPr marL="631825" indent="-287338">
              <a:buFont typeface="+mj-lt"/>
              <a:buAutoNum type="alphaUcPeriod"/>
            </a:pPr>
            <a:endParaRPr lang="en-US" sz="1100" dirty="0" smtClean="0">
              <a:latin typeface="Verdana" pitchFamily="34" charset="0"/>
            </a:endParaRPr>
          </a:p>
          <a:p>
            <a:pPr marL="631825" indent="-287338">
              <a:buFont typeface="+mj-lt"/>
              <a:buAutoNum type="alphaUcPeriod"/>
            </a:pPr>
            <a:r>
              <a:rPr lang="en-US" sz="1100" dirty="0" smtClean="0">
                <a:latin typeface="Verdana" pitchFamily="34" charset="0"/>
              </a:rPr>
              <a:t>9</a:t>
            </a:r>
          </a:p>
          <a:p>
            <a:pPr marL="631825" indent="-287338">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a:latin typeface="Verdana" pitchFamily="34" charset="0"/>
            </a:endParaRPr>
          </a:p>
        </p:txBody>
      </p:sp>
      <p:sp>
        <p:nvSpPr>
          <p:cNvPr id="51" name="TextBox 50"/>
          <p:cNvSpPr txBox="1"/>
          <p:nvPr/>
        </p:nvSpPr>
        <p:spPr>
          <a:xfrm>
            <a:off x="58674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sp>
        <p:nvSpPr>
          <p:cNvPr id="52" name="TextBox 51"/>
          <p:cNvSpPr txBox="1"/>
          <p:nvPr/>
        </p:nvSpPr>
        <p:spPr>
          <a:xfrm>
            <a:off x="685800" y="70104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3.2.2</a:t>
            </a:r>
            <a:endParaRPr lang="en-US" sz="700" dirty="0">
              <a:latin typeface="Verdana" pitchFamily="34" charset="0"/>
            </a:endParaRPr>
          </a:p>
        </p:txBody>
      </p:sp>
      <p:pic>
        <p:nvPicPr>
          <p:cNvPr id="4098" name="Picture 2" descr="C:\Documents and Settings\Rick\Local Settings\Temporary Internet Files\Content.IE5\7UV9TPNB\MC900232727[1].wmf"/>
          <p:cNvPicPr>
            <a:picLocks noChangeAspect="1" noChangeArrowheads="1"/>
          </p:cNvPicPr>
          <p:nvPr/>
        </p:nvPicPr>
        <p:blipFill>
          <a:blip r:embed="rId3"/>
          <a:srcRect/>
          <a:stretch>
            <a:fillRect/>
          </a:stretch>
        </p:blipFill>
        <p:spPr bwMode="auto">
          <a:xfrm>
            <a:off x="8229600" y="1524000"/>
            <a:ext cx="1045882" cy="1066800"/>
          </a:xfrm>
          <a:prstGeom prst="rect">
            <a:avLst/>
          </a:prstGeom>
          <a:noFill/>
        </p:spPr>
      </p:pic>
      <p:sp>
        <p:nvSpPr>
          <p:cNvPr id="54" name="TextBox 53"/>
          <p:cNvSpPr txBox="1"/>
          <p:nvPr/>
        </p:nvSpPr>
        <p:spPr>
          <a:xfrm>
            <a:off x="5715000" y="381000"/>
            <a:ext cx="3962400" cy="2800767"/>
          </a:xfrm>
          <a:prstGeom prst="rect">
            <a:avLst/>
          </a:prstGeom>
          <a:noFill/>
        </p:spPr>
        <p:txBody>
          <a:bodyPr wrap="square" rtlCol="0">
            <a:spAutoFit/>
          </a:bodyPr>
          <a:lstStyle/>
          <a:p>
            <a:pPr marL="228600" indent="-228600">
              <a:buFont typeface="+mj-lt"/>
              <a:buAutoNum type="arabicPeriod" startAt="5"/>
            </a:pPr>
            <a:r>
              <a:rPr lang="en-US" sz="1100" dirty="0" smtClean="0">
                <a:latin typeface="Verdana" pitchFamily="34" charset="0"/>
              </a:rPr>
              <a:t>Meg knows that 2 x 3 = 6.  </a:t>
            </a:r>
          </a:p>
          <a:p>
            <a:pPr marL="228600" indent="-228600">
              <a:buFont typeface="+mj-lt"/>
              <a:buAutoNum type="arabicPeriod" startAt="5"/>
            </a:pPr>
            <a:endParaRPr lang="en-US" sz="1100" dirty="0" smtClean="0">
              <a:latin typeface="Verdana" pitchFamily="34" charset="0"/>
            </a:endParaRPr>
          </a:p>
          <a:p>
            <a:pPr marL="285750"/>
            <a:r>
              <a:rPr lang="en-US" sz="1100" dirty="0" smtClean="0">
                <a:latin typeface="Verdana" pitchFamily="34" charset="0"/>
              </a:rPr>
              <a:t>She has 6 marbles in all.  If she gives 2 friends her marbles.  </a:t>
            </a:r>
          </a:p>
          <a:p>
            <a:endParaRPr lang="en-US" sz="1100" dirty="0" smtClean="0">
              <a:latin typeface="Verdana" pitchFamily="34" charset="0"/>
            </a:endParaRPr>
          </a:p>
          <a:p>
            <a:r>
              <a:rPr lang="en-US" sz="1100" dirty="0" smtClean="0">
                <a:latin typeface="Verdana" pitchFamily="34" charset="0"/>
              </a:rPr>
              <a:t>What is another way she could express it?</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8600" indent="-228600">
              <a:buAutoNum type="alphaUcPeriod"/>
            </a:pPr>
            <a:r>
              <a:rPr lang="en-US" sz="1100" dirty="0" smtClean="0">
                <a:latin typeface="Verdana" pitchFamily="34" charset="0"/>
              </a:rPr>
              <a:t>6 x 3</a:t>
            </a:r>
          </a:p>
          <a:p>
            <a:pPr marL="228600" indent="-228600">
              <a:buAutoNum type="alphaUcPeriod"/>
            </a:pPr>
            <a:endParaRPr lang="en-US" sz="1100" dirty="0" smtClean="0">
              <a:latin typeface="Verdana" pitchFamily="34" charset="0"/>
            </a:endParaRPr>
          </a:p>
          <a:p>
            <a:pPr marL="228600" indent="-228600">
              <a:buAutoNum type="alphaUcPeriod"/>
            </a:pPr>
            <a:r>
              <a:rPr lang="en-US" sz="1100" dirty="0" smtClean="0">
                <a:latin typeface="Verdana" pitchFamily="34" charset="0"/>
              </a:rPr>
              <a:t>6 x 2</a:t>
            </a:r>
          </a:p>
          <a:p>
            <a:pPr marL="228600" indent="-228600">
              <a:buAutoNum type="alphaUcPeriod"/>
            </a:pPr>
            <a:endParaRPr lang="en-US" sz="1100" dirty="0" smtClean="0">
              <a:latin typeface="Verdana" pitchFamily="34" charset="0"/>
            </a:endParaRPr>
          </a:p>
          <a:p>
            <a:pPr marL="228600" indent="-228600">
              <a:buAutoNum type="alphaUcPeriod"/>
            </a:pPr>
            <a:r>
              <a:rPr lang="en-US" sz="1100" dirty="0" smtClean="0">
                <a:latin typeface="Verdana" pitchFamily="34" charset="0"/>
              </a:rPr>
              <a:t>6 ÷ 2</a:t>
            </a:r>
          </a:p>
          <a:p>
            <a:pPr marL="228600" indent="-228600">
              <a:buAutoNum type="alphaUcPeriod"/>
            </a:pPr>
            <a:endParaRPr lang="en-US" sz="1100" dirty="0" smtClean="0">
              <a:latin typeface="Verdana" pitchFamily="34" charset="0"/>
            </a:endParaRPr>
          </a:p>
          <a:p>
            <a:pPr marL="228600" indent="-228600">
              <a:buAutoNum type="alphaUcPeriod"/>
            </a:pPr>
            <a:r>
              <a:rPr lang="en-US" sz="1100" dirty="0" smtClean="0">
                <a:latin typeface="Verdana" pitchFamily="34" charset="0"/>
              </a:rPr>
              <a:t>6 - 4</a:t>
            </a:r>
            <a:endParaRPr lang="en-US" sz="11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TotalTime>
  <Words>889</Words>
  <Application>Microsoft Office PowerPoint</Application>
  <PresentationFormat>Custom</PresentationFormat>
  <Paragraphs>380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240</cp:revision>
  <dcterms:created xsi:type="dcterms:W3CDTF">2010-03-15T16:13:22Z</dcterms:created>
  <dcterms:modified xsi:type="dcterms:W3CDTF">2012-01-25T02:14:13Z</dcterms:modified>
</cp:coreProperties>
</file>