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2085" autoAdjust="0"/>
    <p:restoredTop sz="94619" autoAdjust="0"/>
  </p:normalViewPr>
  <p:slideViewPr>
    <p:cSldViewPr>
      <p:cViewPr>
        <p:scale>
          <a:sx n="90" d="100"/>
          <a:sy n="90" d="100"/>
        </p:scale>
        <p:origin x="-450" y="-564"/>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userDrawn="1"/>
        </p:nvSpPr>
        <p:spPr bwMode="auto">
          <a:xfrm>
            <a:off x="5562600" y="152400"/>
            <a:ext cx="0" cy="7467600"/>
          </a:xfrm>
          <a:prstGeom prst="line">
            <a:avLst/>
          </a:prstGeom>
          <a:noFill/>
          <a:ln w="3175">
            <a:solidFill>
              <a:srgbClr val="FFCCFF"/>
            </a:solidFill>
            <a:prstDash val="lgDashDotDot"/>
            <a:round/>
            <a:headEnd/>
            <a:tailEnd/>
          </a:ln>
          <a:effectLst/>
        </p:spPr>
        <p:txBody>
          <a:bodyPr/>
          <a:lstStyle/>
          <a:p>
            <a:pPr>
              <a:defRPr/>
            </a:pPr>
            <a:endParaRPr lang="en-US" dirty="0"/>
          </a:p>
        </p:txBody>
      </p:sp>
      <p:sp>
        <p:nvSpPr>
          <p:cNvPr id="1032" name="Rectangle 8"/>
          <p:cNvSpPr>
            <a:spLocks noChangeArrowheads="1"/>
          </p:cNvSpPr>
          <p:nvPr userDrawn="1"/>
        </p:nvSpPr>
        <p:spPr bwMode="auto">
          <a:xfrm>
            <a:off x="381000" y="228600"/>
            <a:ext cx="9372600" cy="7239000"/>
          </a:xfrm>
          <a:prstGeom prst="rect">
            <a:avLst/>
          </a:prstGeom>
          <a:noFill/>
          <a:ln w="3175">
            <a:solidFill>
              <a:srgbClr val="FFCCFF"/>
            </a:solidFill>
            <a:prstDash val="lgDashDotDot"/>
            <a:miter lim="800000"/>
            <a:headEnd/>
            <a:tailEnd/>
          </a:ln>
          <a:effectLst/>
        </p:spPr>
        <p:txBody>
          <a:bodyPr wrap="none" anchor="ctr"/>
          <a:lstStyle/>
          <a:p>
            <a:pPr>
              <a:defRPr/>
            </a:pPr>
            <a:endParaRPr lang="en-US" dirty="0"/>
          </a:p>
        </p:txBody>
      </p:sp>
      <p:sp>
        <p:nvSpPr>
          <p:cNvPr id="1033" name="Line 9"/>
          <p:cNvSpPr>
            <a:spLocks noChangeShapeType="1"/>
          </p:cNvSpPr>
          <p:nvPr userDrawn="1"/>
        </p:nvSpPr>
        <p:spPr bwMode="auto">
          <a:xfrm>
            <a:off x="5257800" y="165100"/>
            <a:ext cx="0" cy="7467600"/>
          </a:xfrm>
          <a:prstGeom prst="line">
            <a:avLst/>
          </a:prstGeom>
          <a:noFill/>
          <a:ln w="3175">
            <a:solidFill>
              <a:srgbClr val="FFCCFF"/>
            </a:solidFill>
            <a:prstDash val="lgDashDotDot"/>
            <a:round/>
            <a:headEnd/>
            <a:tailEnd/>
          </a:ln>
          <a:effectLst/>
        </p:spPr>
        <p:txBody>
          <a:bodyPr/>
          <a:lstStyle/>
          <a:p>
            <a:pPr>
              <a:defRPr/>
            </a:pPr>
            <a:endParaRPr lang="en-US" dirty="0"/>
          </a:p>
        </p:txBody>
      </p:sp>
      <p:sp>
        <p:nvSpPr>
          <p:cNvPr id="1034" name="Line 10"/>
          <p:cNvSpPr>
            <a:spLocks noChangeShapeType="1"/>
          </p:cNvSpPr>
          <p:nvPr userDrawn="1"/>
        </p:nvSpPr>
        <p:spPr bwMode="auto">
          <a:xfrm>
            <a:off x="4953000" y="152400"/>
            <a:ext cx="0" cy="7467600"/>
          </a:xfrm>
          <a:prstGeom prst="line">
            <a:avLst/>
          </a:prstGeom>
          <a:noFill/>
          <a:ln w="3175">
            <a:solidFill>
              <a:srgbClr val="FFCCFF"/>
            </a:solidFill>
            <a:prstDash val="lgDashDotDot"/>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677108"/>
          </a:xfrm>
          <a:prstGeom prst="rect">
            <a:avLst/>
          </a:prstGeom>
          <a:noFill/>
          <a:ln w="9525">
            <a:noFill/>
            <a:miter lim="800000"/>
            <a:headEnd/>
            <a:tailEnd/>
          </a:ln>
        </p:spPr>
        <p:txBody>
          <a:bodyPr wrap="square">
            <a:spAutoFit/>
          </a:bodyPr>
          <a:lstStyle/>
          <a:p>
            <a:pPr algn="ctr" defTabSz="1017588">
              <a:defRPr/>
            </a:pPr>
            <a:r>
              <a:rPr lang="en-US" sz="2400" b="1" i="1" dirty="0" smtClean="0">
                <a:effectLst>
                  <a:outerShdw blurRad="38100" dist="38100" dir="2700000" algn="tl">
                    <a:srgbClr val="C0C0C0"/>
                  </a:outerShdw>
                </a:effectLst>
                <a:latin typeface="Verdana" pitchFamily="34" charset="0"/>
              </a:rPr>
              <a:t>Number &amp; Operations </a:t>
            </a:r>
            <a:r>
              <a:rPr lang="en-US" sz="1400" b="1" i="1" dirty="0" smtClean="0">
                <a:effectLst>
                  <a:outerShdw blurRad="38100" dist="38100" dir="2700000" algn="tl">
                    <a:srgbClr val="C0C0C0"/>
                  </a:outerShdw>
                </a:effectLst>
                <a:latin typeface="Verdana" pitchFamily="34" charset="0"/>
              </a:rPr>
              <a:t>(Multiplication as Repeated Addition)</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graphicFrame>
        <p:nvGraphicFramePr>
          <p:cNvPr id="7" name="Table 6"/>
          <p:cNvGraphicFramePr>
            <a:graphicFrameLocks noGrp="1"/>
          </p:cNvGraphicFramePr>
          <p:nvPr/>
        </p:nvGraphicFramePr>
        <p:xfrm>
          <a:off x="5562601" y="3048000"/>
          <a:ext cx="4038600" cy="3373755"/>
        </p:xfrm>
        <a:graphic>
          <a:graphicData uri="http://schemas.openxmlformats.org/drawingml/2006/table">
            <a:tbl>
              <a:tblPr/>
              <a:tblGrid>
                <a:gridCol w="457199"/>
                <a:gridCol w="3581401"/>
              </a:tblGrid>
              <a:tr h="356235">
                <a:tc gridSpan="2">
                  <a:txBody>
                    <a:bodyPr/>
                    <a:lstStyle/>
                    <a:p>
                      <a:pPr algn="ctr" fontAlgn="b"/>
                      <a:r>
                        <a:rPr lang="en-US" sz="1600" b="1" i="1" u="none" strike="noStrike" dirty="0" smtClean="0">
                          <a:solidFill>
                            <a:srgbClr val="000000"/>
                          </a:solidFill>
                          <a:latin typeface="Calibri"/>
                        </a:rPr>
                        <a:t>Computation </a:t>
                      </a:r>
                      <a:r>
                        <a:rPr lang="en-US" sz="1600" b="1" i="1" u="none" strike="noStrike" dirty="0">
                          <a:solidFill>
                            <a:srgbClr val="000000"/>
                          </a:solidFill>
                          <a:latin typeface="Calibri"/>
                        </a:rPr>
                        <a:t>&amp; Estimation (CE)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pPr marL="169863" indent="0" algn="l" fontAlgn="t"/>
                      <a:r>
                        <a:rPr lang="en-US" sz="900" b="1" i="0" u="none" strike="noStrike" dirty="0" smtClean="0">
                          <a:solidFill>
                            <a:srgbClr val="000000"/>
                          </a:solidFill>
                          <a:latin typeface="Calibri"/>
                        </a:rPr>
                        <a:t>3.2</a:t>
                      </a:r>
                      <a:r>
                        <a:rPr lang="en-US" sz="900" b="1" i="0" u="none" strike="noStrike" baseline="0" dirty="0" smtClean="0">
                          <a:solidFill>
                            <a:srgbClr val="000000"/>
                          </a:solidFill>
                          <a:latin typeface="Calibri"/>
                        </a:rPr>
                        <a:t>  </a:t>
                      </a:r>
                      <a:r>
                        <a:rPr lang="en-US" sz="900" b="1" i="0" u="none" strike="noStrike" dirty="0" smtClean="0">
                          <a:solidFill>
                            <a:srgbClr val="000000"/>
                          </a:solidFill>
                          <a:latin typeface="Calibri"/>
                        </a:rPr>
                        <a:t> NUMBERS AND OPERATIONS, ALGEBRA, AND DATA</a:t>
                      </a:r>
                      <a:r>
                        <a:rPr lang="en-US" sz="900" b="1" i="0" u="none" strike="noStrike" baseline="0" dirty="0" smtClean="0">
                          <a:solidFill>
                            <a:srgbClr val="000000"/>
                          </a:solidFill>
                          <a:latin typeface="Calibri"/>
                        </a:rPr>
                        <a:t> ANALYSIS</a:t>
                      </a:r>
                      <a:endParaRPr lang="en-US" sz="900" b="1" i="0" u="none" strike="noStrike" dirty="0" smtClean="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22910">
                <a:tc>
                  <a:txBody>
                    <a:bodyPr/>
                    <a:lstStyle/>
                    <a:p>
                      <a:pPr algn="r" fontAlgn="t"/>
                      <a:r>
                        <a:rPr lang="en-US" sz="1200" b="1" i="0" u="none" strike="noStrike" dirty="0" smtClean="0">
                          <a:solidFill>
                            <a:srgbClr val="000000"/>
                          </a:solidFill>
                          <a:effectLst>
                            <a:outerShdw blurRad="38100" dist="38100" dir="2700000" algn="tl">
                              <a:srgbClr val="000000">
                                <a:alpha val="43137"/>
                              </a:srgbClr>
                            </a:outerShdw>
                          </a:effectLst>
                          <a:latin typeface="Calibri"/>
                        </a:rPr>
                        <a:t>3.2.1 </a:t>
                      </a:r>
                      <a:endParaRPr lang="en-US" sz="12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effectLst>
                            <a:outerShdw blurRad="38100" dist="38100" dir="2700000" algn="tl">
                              <a:srgbClr val="000000">
                                <a:alpha val="43137"/>
                              </a:srgbClr>
                            </a:outerShdw>
                          </a:effectLst>
                          <a:latin typeface="Calibri"/>
                        </a:rPr>
                        <a:t>Represent </a:t>
                      </a:r>
                      <a:r>
                        <a:rPr lang="en-US" sz="1200" b="1" i="0" u="none" strike="noStrike" dirty="0">
                          <a:solidFill>
                            <a:srgbClr val="000000"/>
                          </a:solidFill>
                          <a:effectLst>
                            <a:outerShdw blurRad="38100" dist="38100" dir="2700000" algn="tl">
                              <a:srgbClr val="000000">
                                <a:alpha val="43137"/>
                              </a:srgbClr>
                            </a:outerShdw>
                          </a:effectLst>
                          <a:latin typeface="Calibri"/>
                        </a:rPr>
                        <a:t>and apply the concept of multiplication as repeated addition.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4345">
                <a:tc>
                  <a:txBody>
                    <a:bodyPr/>
                    <a:lstStyle/>
                    <a:p>
                      <a:pPr algn="r" fontAlgn="t"/>
                      <a:r>
                        <a:rPr lang="en-US" sz="800" b="0" i="0" u="none" strike="noStrike" dirty="0" smtClean="0">
                          <a:solidFill>
                            <a:srgbClr val="000000"/>
                          </a:solidFill>
                          <a:effectLst/>
                          <a:latin typeface="Calibri"/>
                        </a:rPr>
                        <a:t>3.2.2</a:t>
                      </a:r>
                      <a:endParaRPr lang="en-US" sz="800" b="0"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effectLst/>
                          <a:latin typeface="Calibri"/>
                        </a:rPr>
                        <a:t>Represent </a:t>
                      </a:r>
                      <a:r>
                        <a:rPr lang="en-US" sz="800" b="0" i="0" u="none" strike="noStrike" dirty="0">
                          <a:solidFill>
                            <a:srgbClr val="000000"/>
                          </a:solidFill>
                          <a:effectLst/>
                          <a:latin typeface="Calibri"/>
                        </a:rPr>
                        <a:t>and apply the concept of division as repeated subtraction and forming equal groups.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4340">
                <a:tc>
                  <a:txBody>
                    <a:bodyPr/>
                    <a:lstStyle/>
                    <a:p>
                      <a:pPr algn="r" fontAlgn="t"/>
                      <a:r>
                        <a:rPr lang="en-US" sz="1000" b="0" i="0" u="none" strike="noStrike" dirty="0" smtClean="0">
                          <a:solidFill>
                            <a:srgbClr val="000000"/>
                          </a:solidFill>
                          <a:effectLst/>
                          <a:latin typeface="Calibri"/>
                        </a:rPr>
                        <a:t>3.2.3</a:t>
                      </a:r>
                      <a:endParaRPr lang="en-US" sz="1000" b="0"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Apply </a:t>
                      </a:r>
                      <a:r>
                        <a:rPr lang="en-US" sz="800" b="0" i="0" u="none" strike="noStrike" dirty="0">
                          <a:solidFill>
                            <a:srgbClr val="000000"/>
                          </a:solidFill>
                          <a:latin typeface="Calibri"/>
                        </a:rPr>
                        <a:t>models of multiplication (e.g., equal-sized groups, arrays, area models, equal "Jumps" on number lines and hundreds charts ) and division (e.g., repeated subtraction, partitioning and sharing ) to solve problems.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205">
                <a:tc>
                  <a:txBody>
                    <a:bodyPr/>
                    <a:lstStyle/>
                    <a:p>
                      <a:pPr algn="r" fontAlgn="t"/>
                      <a:r>
                        <a:rPr lang="en-US" sz="900" b="0" i="0" u="none" strike="noStrike" dirty="0" smtClean="0">
                          <a:solidFill>
                            <a:srgbClr val="000000"/>
                          </a:solidFill>
                          <a:latin typeface="Calibri"/>
                        </a:rPr>
                        <a:t>3.2.4</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Apply increasingly sophisticated strategies based on the number properties ((e.g., place value, commutative, associative, distributive, identity, and zero) to solve multiplication and division problems involving basic facts.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dirty="0" smtClean="0">
                          <a:solidFill>
                            <a:srgbClr val="000000"/>
                          </a:solidFill>
                          <a:latin typeface="Calibri"/>
                        </a:rPr>
                        <a:t>3.2.6</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analyze and extend number patterns using rules that involve multiplication and/or addition ((e.g.,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dirty="0" smtClean="0">
                          <a:solidFill>
                            <a:srgbClr val="000000"/>
                          </a:solidFill>
                          <a:latin typeface="Calibri"/>
                        </a:rPr>
                        <a:t>3.2.7</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Analyze frequency tables, bar graphs, picture graphs and line plots; and use them to solve problems involving addition,  subtraction, multiplication and division.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562600" y="304800"/>
            <a:ext cx="4038600" cy="738664"/>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latin typeface="Verdana" pitchFamily="34" charset="0"/>
              </a:rPr>
              <a:t>Grade 3 MATH:</a:t>
            </a:r>
          </a:p>
          <a:p>
            <a:pPr algn="ctr"/>
            <a:r>
              <a:rPr lang="en-US" sz="900" dirty="0" smtClean="0">
                <a:latin typeface="Verdana" pitchFamily="34" charset="0"/>
              </a:rPr>
              <a:t>Oregon Department of Education Standards f</a:t>
            </a:r>
          </a:p>
          <a:p>
            <a:pPr algn="ctr"/>
            <a:r>
              <a:rPr lang="en-US" sz="900" dirty="0" smtClean="0">
                <a:latin typeface="Verdana" pitchFamily="34" charset="0"/>
              </a:rPr>
              <a:t>or Practice or Progress Monitoring.</a:t>
            </a:r>
            <a:endParaRPr lang="en-US" sz="900" dirty="0">
              <a:latin typeface="Verdana" pitchFamily="34" charset="0"/>
            </a:endParaRPr>
          </a:p>
        </p:txBody>
      </p:sp>
      <p:sp>
        <p:nvSpPr>
          <p:cNvPr id="9" name="TextBox 8"/>
          <p:cNvSpPr txBox="1"/>
          <p:nvPr/>
        </p:nvSpPr>
        <p:spPr>
          <a:xfrm>
            <a:off x="5791200" y="7281446"/>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562600" y="2590800"/>
            <a:ext cx="40386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on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[3.2.1</a:t>
            </a:r>
            <a:r>
              <a:rPr lang="en-US" sz="1000" b="1" i="1" dirty="0" smtClean="0">
                <a:effectLst>
                  <a:outerShdw blurRad="38100" dist="38100" dir="2700000" algn="tl">
                    <a:srgbClr val="000000">
                      <a:alpha val="43137"/>
                    </a:srgbClr>
                  </a:outerShdw>
                </a:effectLst>
                <a:latin typeface="Verdana" pitchFamily="34" charset="0"/>
              </a:rPr>
              <a:t>] </a:t>
            </a:r>
            <a:r>
              <a:rPr lang="en-US" sz="1000" dirty="0" smtClean="0">
                <a:effectLst>
                  <a:outerShdw blurRad="38100" dist="38100" dir="2700000" algn="tl">
                    <a:srgbClr val="000000">
                      <a:alpha val="43137"/>
                    </a:srgbClr>
                  </a:outerShdw>
                </a:effectLst>
                <a:latin typeface="Verdana" pitchFamily="34" charset="0"/>
              </a:rPr>
              <a:t>in the table below.</a:t>
            </a:r>
            <a:endParaRPr lang="en-US" sz="1000" dirty="0">
              <a:effectLst>
                <a:outerShdw blurRad="38100" dist="38100" dir="2700000" algn="tl">
                  <a:srgbClr val="000000">
                    <a:alpha val="43137"/>
                  </a:srgbClr>
                </a:outerShdw>
              </a:effectLst>
              <a:latin typeface="Verdana" pitchFamily="34" charset="0"/>
            </a:endParaRPr>
          </a:p>
        </p:txBody>
      </p:sp>
      <p:graphicFrame>
        <p:nvGraphicFramePr>
          <p:cNvPr id="10" name="Table 9"/>
          <p:cNvGraphicFramePr>
            <a:graphicFrameLocks noGrp="1"/>
          </p:cNvGraphicFramePr>
          <p:nvPr/>
        </p:nvGraphicFramePr>
        <p:xfrm>
          <a:off x="5715000" y="6629400"/>
          <a:ext cx="3816350" cy="436245"/>
        </p:xfrm>
        <a:graphic>
          <a:graphicData uri="http://schemas.openxmlformats.org/drawingml/2006/table">
            <a:tbl>
              <a:tblPr/>
              <a:tblGrid>
                <a:gridCol w="3816350"/>
              </a:tblGrid>
              <a:tr h="0">
                <a:tc>
                  <a:txBody>
                    <a:bodyPr/>
                    <a:lstStyle/>
                    <a:p>
                      <a:pPr algn="l" fontAlgn="t"/>
                      <a:r>
                        <a:rPr lang="en-US" sz="700" b="0" i="0" u="none" strike="noStrike" dirty="0" smtClean="0">
                          <a:solidFill>
                            <a:srgbClr val="000000"/>
                          </a:solidFill>
                          <a:latin typeface="Verdana"/>
                        </a:rPr>
                        <a:t>In </a:t>
                      </a:r>
                      <a:r>
                        <a:rPr lang="en-US" sz="700" b="1" i="0" u="sng" strike="noStrike" dirty="0" smtClean="0">
                          <a:solidFill>
                            <a:srgbClr val="FF0000"/>
                          </a:solidFill>
                          <a:latin typeface="Verdana"/>
                        </a:rPr>
                        <a:t>2011-2012 these </a:t>
                      </a:r>
                      <a:r>
                        <a:rPr lang="en-US" sz="700" b="0" i="0" u="none" strike="noStrike" dirty="0" smtClean="0">
                          <a:solidFill>
                            <a:srgbClr val="000000"/>
                          </a:solidFill>
                          <a:latin typeface="Verdana"/>
                        </a:rPr>
                        <a:t>standards will be added to the OAKS assessments.  </a:t>
                      </a:r>
                    </a:p>
                    <a:p>
                      <a:pPr algn="l" fontAlgn="t"/>
                      <a:endParaRPr lang="en-US" sz="700" b="1" i="0" u="sng" strike="noStrike" dirty="0" smtClean="0">
                        <a:solidFill>
                          <a:srgbClr val="000000"/>
                        </a:solidFill>
                        <a:latin typeface="Verdana"/>
                      </a:endParaRPr>
                    </a:p>
                    <a:p>
                      <a:pPr algn="l" fontAlgn="t"/>
                      <a:r>
                        <a:rPr lang="en-US" sz="700" b="1" i="0" u="none" strike="noStrike" dirty="0" smtClean="0">
                          <a:solidFill>
                            <a:srgbClr val="000000"/>
                          </a:solidFill>
                          <a:latin typeface="Verdana"/>
                        </a:rPr>
                        <a:t>3.2.5</a:t>
                      </a:r>
                      <a:r>
                        <a:rPr lang="en-US" sz="700" b="0" i="0" u="none" strike="noStrike" dirty="0" smtClean="0">
                          <a:solidFill>
                            <a:srgbClr val="000000"/>
                          </a:solidFill>
                          <a:latin typeface="Verdana"/>
                        </a:rPr>
                        <a:t> Apply the inverse relationship between multiplication and division (e.g., and the relationship between multiples and factors</a:t>
                      </a:r>
                      <a:endParaRPr lang="en-US" sz="700" b="0" i="0" u="none" strike="noStrike" dirty="0">
                        <a:solidFill>
                          <a:srgbClr val="000000"/>
                        </a:solidFill>
                        <a:latin typeface="Verdan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
        <p:nvSpPr>
          <p:cNvPr id="11" name="TextBox 10"/>
          <p:cNvSpPr txBox="1"/>
          <p:nvPr/>
        </p:nvSpPr>
        <p:spPr>
          <a:xfrm>
            <a:off x="5562600" y="19050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#4</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457200" y="9906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[3.2.1]</a:t>
            </a:r>
            <a:r>
              <a:rPr lang="en-US" sz="1000" dirty="0" smtClean="0">
                <a:effectLst>
                  <a:outerShdw blurRad="38100" dist="38100" dir="2700000" algn="tl">
                    <a:srgbClr val="000000">
                      <a:alpha val="43137"/>
                    </a:srgbClr>
                  </a:outerShdw>
                </a:effectLst>
                <a:latin typeface="Verdana" pitchFamily="34" charset="0"/>
              </a:rPr>
              <a:t>  </a:t>
            </a:r>
          </a:p>
        </p:txBody>
      </p:sp>
      <p:sp>
        <p:nvSpPr>
          <p:cNvPr id="16" name="TextBox 15"/>
          <p:cNvSpPr txBox="1"/>
          <p:nvPr/>
        </p:nvSpPr>
        <p:spPr>
          <a:xfrm>
            <a:off x="609600" y="2667000"/>
            <a:ext cx="3581400" cy="2092881"/>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latin typeface="Verdana" pitchFamily="34" charset="0"/>
              </a:rPr>
              <a:t>To assure that the above standards are understood, always remind, ask and show your students:</a:t>
            </a: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3.2.1</a:t>
            </a:r>
          </a:p>
          <a:p>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r>
              <a:rPr lang="en-US" sz="1000" dirty="0" smtClean="0">
                <a:latin typeface="Verdana" pitchFamily="34" charset="0"/>
              </a:rPr>
              <a:t>Multiplication is repeated addition.</a:t>
            </a:r>
          </a:p>
          <a:p>
            <a:pPr marL="228600" indent="-228600">
              <a:buAutoNum type="arabicPeriod"/>
            </a:pPr>
            <a:r>
              <a:rPr lang="en-US" sz="1000" dirty="0" smtClean="0">
                <a:latin typeface="Verdana" pitchFamily="34" charset="0"/>
              </a:rPr>
              <a:t>Practice representing multiplication with </a:t>
            </a:r>
            <a:r>
              <a:rPr lang="en-US" sz="1000" dirty="0" err="1" smtClean="0">
                <a:latin typeface="Verdana" pitchFamily="34" charset="0"/>
              </a:rPr>
              <a:t>manipulatives</a:t>
            </a:r>
            <a:r>
              <a:rPr lang="en-US" sz="1000" dirty="0" smtClean="0">
                <a:latin typeface="Verdana" pitchFamily="34" charset="0"/>
              </a:rPr>
              <a:t> in arrays.</a:t>
            </a:r>
          </a:p>
          <a:p>
            <a:pPr marL="228600" indent="-228600">
              <a:buAutoNum type="arabicPeriod"/>
            </a:pPr>
            <a:r>
              <a:rPr lang="en-US" sz="1000" dirty="0" smtClean="0">
                <a:latin typeface="Verdana" pitchFamily="34" charset="0"/>
              </a:rPr>
              <a:t>Always ask:  What strategies can you use to solve a multiplication problem?</a:t>
            </a:r>
          </a:p>
          <a:p>
            <a:pPr marL="228600" indent="-228600">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endParaRPr lang="en-US" sz="1000" dirty="0" smtClean="0">
              <a:effectLst>
                <a:outerShdw blurRad="38100" dist="38100" dir="2700000" algn="tl">
                  <a:srgbClr val="000000">
                    <a:alpha val="43137"/>
                  </a:srgbClr>
                </a:outerShdw>
              </a:effectLst>
              <a:latin typeface="Verdana" pitchFamily="34" charset="0"/>
            </a:endParaRPr>
          </a:p>
        </p:txBody>
      </p:sp>
      <p:sp>
        <p:nvSpPr>
          <p:cNvPr id="18" name="TextBox 17"/>
          <p:cNvSpPr txBox="1"/>
          <p:nvPr/>
        </p:nvSpPr>
        <p:spPr>
          <a:xfrm>
            <a:off x="457200" y="304800"/>
            <a:ext cx="4419600" cy="677108"/>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This booklet does not cover the core standards that will be tested in 2011-2012.</a:t>
            </a:r>
            <a:endParaRPr lang="en-US" sz="1400" b="1" i="1" dirty="0">
              <a:effectLst>
                <a:outerShdw blurRad="38100" dist="38100" dir="2700000" algn="tl">
                  <a:srgbClr val="000000">
                    <a:alpha val="43137"/>
                  </a:srgbClr>
                </a:outerShdw>
              </a:effectLst>
              <a:latin typeface="Verdana" pitchFamily="34" charset="0"/>
            </a:endParaRPr>
          </a:p>
        </p:txBody>
      </p:sp>
      <p:graphicFrame>
        <p:nvGraphicFramePr>
          <p:cNvPr id="17" name="Table 16"/>
          <p:cNvGraphicFramePr>
            <a:graphicFrameLocks noGrp="1"/>
          </p:cNvGraphicFramePr>
          <p:nvPr/>
        </p:nvGraphicFramePr>
        <p:xfrm>
          <a:off x="609600" y="1524000"/>
          <a:ext cx="4038600" cy="422910"/>
        </p:xfrm>
        <a:graphic>
          <a:graphicData uri="http://schemas.openxmlformats.org/drawingml/2006/table">
            <a:tbl>
              <a:tblPr/>
              <a:tblGrid>
                <a:gridCol w="457199"/>
                <a:gridCol w="3581401"/>
              </a:tblGrid>
              <a:tr h="422910">
                <a:tc>
                  <a:txBody>
                    <a:bodyPr/>
                    <a:lstStyle/>
                    <a:p>
                      <a:pPr algn="r" fontAlgn="t"/>
                      <a:r>
                        <a:rPr lang="en-US" sz="1200" b="1" i="0" u="none" strike="noStrike" dirty="0" smtClean="0">
                          <a:solidFill>
                            <a:srgbClr val="000000"/>
                          </a:solidFill>
                          <a:effectLst>
                            <a:outerShdw blurRad="38100" dist="38100" dir="2700000" algn="tl">
                              <a:srgbClr val="000000">
                                <a:alpha val="43137"/>
                              </a:srgbClr>
                            </a:outerShdw>
                          </a:effectLst>
                          <a:latin typeface="Calibri"/>
                        </a:rPr>
                        <a:t>3.2.1 </a:t>
                      </a:r>
                      <a:endParaRPr lang="en-US" sz="12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effectLst>
                            <a:outerShdw blurRad="38100" dist="38100" dir="2700000" algn="tl">
                              <a:srgbClr val="000000">
                                <a:alpha val="43137"/>
                              </a:srgbClr>
                            </a:outerShdw>
                          </a:effectLst>
                          <a:latin typeface="Calibri"/>
                        </a:rPr>
                        <a:t>Represent </a:t>
                      </a:r>
                      <a:r>
                        <a:rPr lang="en-US" sz="1200" b="1" i="0" u="none" strike="noStrike" dirty="0">
                          <a:solidFill>
                            <a:srgbClr val="000000"/>
                          </a:solidFill>
                          <a:effectLst>
                            <a:outerShdw blurRad="38100" dist="38100" dir="2700000" algn="tl">
                              <a:srgbClr val="000000">
                                <a:alpha val="43137"/>
                              </a:srgbClr>
                            </a:outerShdw>
                          </a:effectLst>
                          <a:latin typeface="Calibri"/>
                        </a:rPr>
                        <a:t>and apply the concept of multiplication as repeated addition.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457200" y="60960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19" name="TextBox 18"/>
          <p:cNvSpPr txBox="1"/>
          <p:nvPr/>
        </p:nvSpPr>
        <p:spPr>
          <a:xfrm>
            <a:off x="5562600" y="2415365"/>
            <a:ext cx="3581400" cy="246221"/>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1000" b="1" dirty="0" smtClean="0">
                <a:effectLst>
                  <a:outerShdw blurRad="38100" dist="38100" dir="2700000" algn="tl">
                    <a:srgbClr val="000000">
                      <a:alpha val="43137"/>
                    </a:srgbClr>
                  </a:outerShdw>
                </a:effectLst>
                <a:latin typeface="Verdana" pitchFamily="34" charset="0"/>
              </a:rPr>
              <a:t>Current Standards:</a:t>
            </a:r>
            <a:endParaRPr lang="en-US" sz="1000" b="1" dirty="0">
              <a:effectLst>
                <a:outerShdw blurRad="38100" dist="38100" dir="2700000" algn="tl">
                  <a:srgbClr val="000000">
                    <a:alpha val="43137"/>
                  </a:srgbClr>
                </a:outerShdw>
              </a:effectLst>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791200" y="47087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562600" y="533400"/>
            <a:ext cx="3962400" cy="3170099"/>
          </a:xfrm>
          <a:prstGeom prst="rect">
            <a:avLst/>
          </a:prstGeom>
          <a:noFill/>
        </p:spPr>
        <p:txBody>
          <a:bodyPr wrap="square" rtlCol="0">
            <a:spAutoFit/>
          </a:bodyPr>
          <a:lstStyle/>
          <a:p>
            <a:pPr marL="228600" indent="-228600">
              <a:buFont typeface="+mj-lt"/>
              <a:buAutoNum type="arabicPeriod" startAt="10"/>
            </a:pPr>
            <a:r>
              <a:rPr lang="en-US" sz="1000" dirty="0" smtClean="0">
                <a:latin typeface="Verdana" pitchFamily="34" charset="0"/>
              </a:rPr>
              <a:t>Dana's dog had 12 puppies. Each week she sold some of the puppies. </a:t>
            </a:r>
          </a:p>
          <a:p>
            <a:pPr marL="228600" indent="-228600">
              <a:buFont typeface="+mj-lt"/>
              <a:buAutoNum type="arabicPeriod" startAt="10"/>
            </a:pPr>
            <a:endParaRPr lang="en-US" sz="1000" dirty="0" smtClean="0">
              <a:latin typeface="Verdana" pitchFamily="34" charset="0"/>
            </a:endParaRPr>
          </a:p>
          <a:p>
            <a:pPr marL="228600" indent="4763"/>
            <a:r>
              <a:rPr lang="en-US" sz="1000" dirty="0" smtClean="0">
                <a:latin typeface="Verdana" pitchFamily="34" charset="0"/>
              </a:rPr>
              <a:t>If the pattern keeps going, how many puppies will she have left in the fifth week?</a:t>
            </a:r>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pPr marL="695325" indent="-228600">
              <a:buFont typeface="+mj-lt"/>
              <a:buAutoNum type="alphaUcPeriod"/>
            </a:pPr>
            <a:r>
              <a:rPr lang="en-US" sz="1000" dirty="0" smtClean="0"/>
              <a:t>0</a:t>
            </a:r>
          </a:p>
          <a:p>
            <a:pPr marL="695325" indent="-228600">
              <a:buFont typeface="+mj-lt"/>
              <a:buAutoNum type="alphaUcPeriod"/>
            </a:pPr>
            <a:endParaRPr lang="en-US" sz="1000" dirty="0" smtClean="0"/>
          </a:p>
          <a:p>
            <a:pPr marL="695325" indent="-228600">
              <a:buFont typeface="+mj-lt"/>
              <a:buAutoNum type="alphaUcPeriod"/>
            </a:pPr>
            <a:r>
              <a:rPr lang="en-US" sz="1000" dirty="0" smtClean="0"/>
              <a:t>1</a:t>
            </a:r>
          </a:p>
          <a:p>
            <a:pPr marL="695325" indent="-228600">
              <a:buFont typeface="+mj-lt"/>
              <a:buAutoNum type="alphaUcPeriod"/>
            </a:pPr>
            <a:endParaRPr lang="en-US" sz="1000" dirty="0" smtClean="0"/>
          </a:p>
          <a:p>
            <a:pPr marL="695325" indent="-228600">
              <a:buFont typeface="+mj-lt"/>
              <a:buAutoNum type="alphaUcPeriod"/>
            </a:pPr>
            <a:r>
              <a:rPr lang="en-US" sz="1000" dirty="0" smtClean="0"/>
              <a:t>3</a:t>
            </a:r>
          </a:p>
          <a:p>
            <a:pPr marL="695325" indent="-228600">
              <a:buFont typeface="+mj-lt"/>
              <a:buAutoNum type="alphaUcPeriod"/>
            </a:pPr>
            <a:endParaRPr lang="en-US" sz="1000" dirty="0" smtClean="0"/>
          </a:p>
          <a:p>
            <a:pPr marL="695325" indent="-228600">
              <a:buFont typeface="+mj-lt"/>
              <a:buAutoNum type="alphaUcPeriod"/>
            </a:pPr>
            <a:r>
              <a:rPr lang="en-US" sz="1000" dirty="0" smtClean="0"/>
              <a:t>5</a:t>
            </a:r>
            <a:endParaRPr lang="en-US" sz="1000" dirty="0"/>
          </a:p>
        </p:txBody>
      </p:sp>
      <p:pic>
        <p:nvPicPr>
          <p:cNvPr id="1026" name="Picture 2"/>
          <p:cNvPicPr>
            <a:picLocks noChangeAspect="1" noChangeArrowheads="1"/>
          </p:cNvPicPr>
          <p:nvPr/>
        </p:nvPicPr>
        <p:blipFill>
          <a:blip r:embed="rId3"/>
          <a:srcRect/>
          <a:stretch>
            <a:fillRect/>
          </a:stretch>
        </p:blipFill>
        <p:spPr bwMode="auto">
          <a:xfrm>
            <a:off x="6400800" y="1647825"/>
            <a:ext cx="2076450" cy="638175"/>
          </a:xfrm>
          <a:prstGeom prst="rect">
            <a:avLst/>
          </a:prstGeom>
          <a:noFill/>
          <a:ln w="9525">
            <a:noFill/>
            <a:miter lim="800000"/>
            <a:headEnd/>
            <a:tailEnd/>
          </a:ln>
          <a:effectLst/>
        </p:spPr>
      </p:pic>
      <p:sp>
        <p:nvSpPr>
          <p:cNvPr id="32" name="TextBox 31"/>
          <p:cNvSpPr txBox="1"/>
          <p:nvPr/>
        </p:nvSpPr>
        <p:spPr>
          <a:xfrm>
            <a:off x="5867400" y="7086600"/>
            <a:ext cx="1752600" cy="307777"/>
          </a:xfrm>
          <a:prstGeom prst="rect">
            <a:avLst/>
          </a:prstGeom>
          <a:noFill/>
        </p:spPr>
        <p:txBody>
          <a:bodyPr wrap="square" rtlCol="0">
            <a:spAutoFit/>
          </a:bodyPr>
          <a:lstStyle/>
          <a:p>
            <a:r>
              <a:rPr lang="en-US" sz="700" dirty="0" smtClean="0">
                <a:latin typeface="Verdana" pitchFamily="34" charset="0"/>
              </a:rPr>
              <a:t>2001=2002 Sample Test, Grade 3</a:t>
            </a:r>
          </a:p>
          <a:p>
            <a:r>
              <a:rPr lang="en-US" sz="700" dirty="0" smtClean="0">
                <a:latin typeface="Verdana" pitchFamily="34" charset="0"/>
              </a:rPr>
              <a:t>Oregon Department of Education</a:t>
            </a:r>
            <a:endParaRPr lang="en-US" sz="700" dirty="0">
              <a:latin typeface="Verdana" pitchFamily="34" charset="0"/>
            </a:endParaRPr>
          </a:p>
        </p:txBody>
      </p:sp>
      <p:graphicFrame>
        <p:nvGraphicFramePr>
          <p:cNvPr id="9" name="Table 8"/>
          <p:cNvGraphicFramePr>
            <a:graphicFrameLocks noGrp="1"/>
          </p:cNvGraphicFramePr>
          <p:nvPr/>
        </p:nvGraphicFramePr>
        <p:xfrm>
          <a:off x="838200" y="990600"/>
          <a:ext cx="1422400" cy="190500"/>
        </p:xfrm>
        <a:graphic>
          <a:graphicData uri="http://schemas.openxmlformats.org/drawingml/2006/table">
            <a:tbl>
              <a:tblPr/>
              <a:tblGrid>
                <a:gridCol w="177800"/>
                <a:gridCol w="177800"/>
                <a:gridCol w="177800"/>
                <a:gridCol w="177800"/>
                <a:gridCol w="177800"/>
                <a:gridCol w="177800"/>
                <a:gridCol w="177800"/>
                <a:gridCol w="177800"/>
              </a:tblGrid>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838200" y="1257300"/>
          <a:ext cx="1422400" cy="190500"/>
        </p:xfrm>
        <a:graphic>
          <a:graphicData uri="http://schemas.openxmlformats.org/drawingml/2006/table">
            <a:tbl>
              <a:tblPr/>
              <a:tblGrid>
                <a:gridCol w="177800"/>
                <a:gridCol w="177800"/>
                <a:gridCol w="177800"/>
                <a:gridCol w="177800"/>
                <a:gridCol w="177800"/>
                <a:gridCol w="177800"/>
                <a:gridCol w="177800"/>
                <a:gridCol w="177800"/>
              </a:tblGrid>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838200" y="1562100"/>
          <a:ext cx="1422400" cy="190500"/>
        </p:xfrm>
        <a:graphic>
          <a:graphicData uri="http://schemas.openxmlformats.org/drawingml/2006/table">
            <a:tbl>
              <a:tblPr/>
              <a:tblGrid>
                <a:gridCol w="177800"/>
                <a:gridCol w="177800"/>
                <a:gridCol w="177800"/>
                <a:gridCol w="177800"/>
                <a:gridCol w="177800"/>
                <a:gridCol w="177800"/>
                <a:gridCol w="177800"/>
                <a:gridCol w="177800"/>
              </a:tblGrid>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533400" y="457200"/>
            <a:ext cx="3810000" cy="261610"/>
          </a:xfrm>
          <a:prstGeom prst="rect">
            <a:avLst/>
          </a:prstGeom>
          <a:noFill/>
        </p:spPr>
        <p:txBody>
          <a:bodyPr wrap="square" rtlCol="0">
            <a:spAutoFit/>
          </a:bodyPr>
          <a:lstStyle/>
          <a:p>
            <a:pPr marL="457200" indent="-457200">
              <a:buFont typeface="+mj-lt"/>
              <a:buAutoNum type="arabicPeriod"/>
            </a:pPr>
            <a:r>
              <a:rPr lang="en-US" sz="1100" dirty="0" smtClean="0">
                <a:latin typeface="Verdana" pitchFamily="34" charset="0"/>
              </a:rPr>
              <a:t>Use the array to help find the product.</a:t>
            </a:r>
            <a:endParaRPr lang="en-US" sz="1100" dirty="0">
              <a:latin typeface="Verdana" pitchFamily="34" charset="0"/>
            </a:endParaRPr>
          </a:p>
        </p:txBody>
      </p:sp>
      <p:sp>
        <p:nvSpPr>
          <p:cNvPr id="13" name="TextBox 12"/>
          <p:cNvSpPr txBox="1"/>
          <p:nvPr/>
        </p:nvSpPr>
        <p:spPr>
          <a:xfrm>
            <a:off x="1295400" y="2057400"/>
            <a:ext cx="2362200" cy="338554"/>
          </a:xfrm>
          <a:prstGeom prst="rect">
            <a:avLst/>
          </a:prstGeom>
          <a:noFill/>
        </p:spPr>
        <p:txBody>
          <a:bodyPr wrap="square" rtlCol="0">
            <a:spAutoFit/>
          </a:bodyPr>
          <a:lstStyle/>
          <a:p>
            <a:r>
              <a:rPr lang="en-US" sz="1600" dirty="0" smtClean="0">
                <a:latin typeface="Verdana" pitchFamily="34" charset="0"/>
              </a:rPr>
              <a:t>3 x 8 = ________ </a:t>
            </a:r>
            <a:endParaRPr lang="en-US" sz="1600" dirty="0">
              <a:latin typeface="Verdana" pitchFamily="34" charset="0"/>
            </a:endParaRPr>
          </a:p>
        </p:txBody>
      </p:sp>
      <p:sp>
        <p:nvSpPr>
          <p:cNvPr id="14" name="TextBox 13"/>
          <p:cNvSpPr txBox="1"/>
          <p:nvPr/>
        </p:nvSpPr>
        <p:spPr>
          <a:xfrm>
            <a:off x="762000" y="3047762"/>
            <a:ext cx="2590800" cy="1600438"/>
          </a:xfrm>
          <a:prstGeom prst="rect">
            <a:avLst/>
          </a:prstGeom>
          <a:noFill/>
        </p:spPr>
        <p:txBody>
          <a:bodyPr wrap="square" rtlCol="0">
            <a:spAutoFit/>
          </a:bodyPr>
          <a:lstStyle/>
          <a:p>
            <a:pPr marL="457200" indent="-457200">
              <a:buFont typeface="+mj-lt"/>
              <a:buAutoNum type="alphaUcPeriod"/>
            </a:pPr>
            <a:r>
              <a:rPr lang="en-US" sz="1400" dirty="0" smtClean="0">
                <a:latin typeface="Verdana" pitchFamily="34" charset="0"/>
              </a:rPr>
              <a:t>16 </a:t>
            </a:r>
          </a:p>
          <a:p>
            <a:pPr marL="457200" indent="-457200">
              <a:buFont typeface="+mj-lt"/>
              <a:buAutoNum type="alphaUcPeriod"/>
            </a:pPr>
            <a:endParaRPr lang="en-US" sz="1400" dirty="0" smtClean="0">
              <a:latin typeface="Verdana" pitchFamily="34" charset="0"/>
            </a:endParaRPr>
          </a:p>
          <a:p>
            <a:pPr marL="457200" indent="-457200">
              <a:buFont typeface="+mj-lt"/>
              <a:buAutoNum type="alphaUcPeriod"/>
            </a:pPr>
            <a:r>
              <a:rPr lang="en-US" sz="1400" dirty="0" smtClean="0">
                <a:latin typeface="Verdana" pitchFamily="34" charset="0"/>
              </a:rPr>
              <a:t>22</a:t>
            </a:r>
          </a:p>
          <a:p>
            <a:pPr marL="457200" indent="-457200">
              <a:buFont typeface="+mj-lt"/>
              <a:buAutoNum type="alphaUcPeriod"/>
            </a:pPr>
            <a:endParaRPr lang="en-US" sz="1400" dirty="0" smtClean="0">
              <a:latin typeface="Verdana" pitchFamily="34" charset="0"/>
            </a:endParaRPr>
          </a:p>
          <a:p>
            <a:pPr marL="457200" indent="-457200">
              <a:buFont typeface="+mj-lt"/>
              <a:buAutoNum type="alphaUcPeriod"/>
            </a:pPr>
            <a:r>
              <a:rPr lang="en-US" sz="1400" dirty="0" smtClean="0">
                <a:latin typeface="Verdana" pitchFamily="34" charset="0"/>
              </a:rPr>
              <a:t>24</a:t>
            </a:r>
          </a:p>
          <a:p>
            <a:pPr marL="457200" indent="-457200">
              <a:buFont typeface="+mj-lt"/>
              <a:buAutoNum type="alphaUcPeriod"/>
            </a:pPr>
            <a:endParaRPr lang="en-US" sz="1400" dirty="0" smtClean="0">
              <a:latin typeface="Verdana" pitchFamily="34" charset="0"/>
            </a:endParaRPr>
          </a:p>
          <a:p>
            <a:pPr marL="457200" indent="-457200">
              <a:buFont typeface="+mj-lt"/>
              <a:buAutoNum type="alphaUcPeriod"/>
            </a:pPr>
            <a:r>
              <a:rPr lang="en-US" sz="1400" dirty="0" smtClean="0">
                <a:latin typeface="Verdana" pitchFamily="34" charset="0"/>
              </a:rPr>
              <a:t>32</a:t>
            </a:r>
            <a:endParaRPr lang="en-US" sz="1400"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867400" y="3810000"/>
            <a:ext cx="3657600" cy="3139321"/>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4" name="TextBox 13"/>
          <p:cNvSpPr txBox="1"/>
          <p:nvPr/>
        </p:nvSpPr>
        <p:spPr>
          <a:xfrm>
            <a:off x="5638800" y="7086600"/>
            <a:ext cx="1752600" cy="307777"/>
          </a:xfrm>
          <a:prstGeom prst="rect">
            <a:avLst/>
          </a:prstGeom>
          <a:noFill/>
        </p:spPr>
        <p:txBody>
          <a:bodyPr wrap="square" rtlCol="0">
            <a:spAutoFit/>
          </a:bodyPr>
          <a:lstStyle/>
          <a:p>
            <a:r>
              <a:rPr lang="en-US" sz="700" dirty="0" smtClean="0">
                <a:latin typeface="Verdana" pitchFamily="34" charset="0"/>
              </a:rPr>
              <a:t>2004-08 Sample Test, Grade 3</a:t>
            </a:r>
          </a:p>
          <a:p>
            <a:r>
              <a:rPr lang="en-US" sz="700" dirty="0" smtClean="0">
                <a:latin typeface="Verdana" pitchFamily="34" charset="0"/>
              </a:rPr>
              <a:t>Oregon Department of Education</a:t>
            </a:r>
            <a:endParaRPr lang="en-US" sz="700" dirty="0">
              <a:latin typeface="Verdana" pitchFamily="34" charset="0"/>
            </a:endParaRPr>
          </a:p>
        </p:txBody>
      </p:sp>
      <p:sp>
        <p:nvSpPr>
          <p:cNvPr id="32" name="TextBox 31"/>
          <p:cNvSpPr txBox="1"/>
          <p:nvPr/>
        </p:nvSpPr>
        <p:spPr>
          <a:xfrm>
            <a:off x="609600" y="457200"/>
            <a:ext cx="3810000" cy="2508379"/>
          </a:xfrm>
          <a:prstGeom prst="rect">
            <a:avLst/>
          </a:prstGeom>
          <a:noFill/>
        </p:spPr>
        <p:txBody>
          <a:bodyPr wrap="square" rtlCol="0">
            <a:spAutoFit/>
          </a:bodyPr>
          <a:lstStyle/>
          <a:p>
            <a:endParaRPr lang="en-US" sz="1000" b="1" dirty="0" smtClean="0">
              <a:latin typeface="Verdana" pitchFamily="34" charset="0"/>
            </a:endParaRPr>
          </a:p>
          <a:p>
            <a:pPr marL="228600" indent="-228600">
              <a:buFont typeface="+mj-lt"/>
              <a:buAutoNum type="arabicPeriod" startAt="9"/>
            </a:pPr>
            <a:r>
              <a:rPr lang="en-US" sz="1000" dirty="0" smtClean="0">
                <a:latin typeface="Verdana" pitchFamily="34" charset="0"/>
              </a:rPr>
              <a:t>What number should be put into the box?</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31825" indent="-228600">
              <a:buFont typeface="+mj-lt"/>
              <a:buAutoNum type="alphaUcPeriod"/>
            </a:pPr>
            <a:r>
              <a:rPr lang="en-US" sz="1100" dirty="0" smtClean="0">
                <a:latin typeface="Verdana" pitchFamily="34" charset="0"/>
              </a:rPr>
              <a:t>16</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20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24</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30</a:t>
            </a:r>
            <a:endParaRPr lang="en-US" sz="1100" dirty="0">
              <a:latin typeface="Verdana" pitchFamily="34" charset="0"/>
            </a:endParaRPr>
          </a:p>
        </p:txBody>
      </p:sp>
      <p:pic>
        <p:nvPicPr>
          <p:cNvPr id="2050" name="Picture 2"/>
          <p:cNvPicPr>
            <a:picLocks noChangeAspect="1" noChangeArrowheads="1"/>
          </p:cNvPicPr>
          <p:nvPr/>
        </p:nvPicPr>
        <p:blipFill>
          <a:blip r:embed="rId3"/>
          <a:srcRect/>
          <a:stretch>
            <a:fillRect/>
          </a:stretch>
        </p:blipFill>
        <p:spPr bwMode="auto">
          <a:xfrm>
            <a:off x="1114425" y="1181100"/>
            <a:ext cx="2314575" cy="342900"/>
          </a:xfrm>
          <a:prstGeom prst="rect">
            <a:avLst/>
          </a:prstGeom>
          <a:noFill/>
          <a:ln w="9525">
            <a:noFill/>
            <a:miter lim="800000"/>
            <a:headEnd/>
            <a:tailEnd/>
          </a:ln>
          <a:effectLst/>
        </p:spPr>
      </p:pic>
      <p:sp>
        <p:nvSpPr>
          <p:cNvPr id="33" name="TextBox 32"/>
          <p:cNvSpPr txBox="1"/>
          <p:nvPr/>
        </p:nvSpPr>
        <p:spPr>
          <a:xfrm>
            <a:off x="533400" y="7086600"/>
            <a:ext cx="1752600" cy="307777"/>
          </a:xfrm>
          <a:prstGeom prst="rect">
            <a:avLst/>
          </a:prstGeom>
          <a:noFill/>
        </p:spPr>
        <p:txBody>
          <a:bodyPr wrap="square" rtlCol="0">
            <a:spAutoFit/>
          </a:bodyPr>
          <a:lstStyle/>
          <a:p>
            <a:r>
              <a:rPr lang="en-US" sz="700" dirty="0" smtClean="0">
                <a:latin typeface="Verdana" pitchFamily="34" charset="0"/>
              </a:rPr>
              <a:t>Item Difficulty Sample Grade 3</a:t>
            </a:r>
          </a:p>
          <a:p>
            <a:r>
              <a:rPr lang="en-US" sz="700" dirty="0" smtClean="0">
                <a:latin typeface="Verdana" pitchFamily="34" charset="0"/>
              </a:rPr>
              <a:t>Oregon Department of Education</a:t>
            </a:r>
            <a:endParaRPr lang="en-US" sz="700" dirty="0">
              <a:latin typeface="Verdana" pitchFamily="34" charset="0"/>
            </a:endParaRPr>
          </a:p>
        </p:txBody>
      </p:sp>
      <p:sp>
        <p:nvSpPr>
          <p:cNvPr id="34" name="TextBox 33"/>
          <p:cNvSpPr txBox="1"/>
          <p:nvPr/>
        </p:nvSpPr>
        <p:spPr>
          <a:xfrm>
            <a:off x="5638800" y="457200"/>
            <a:ext cx="3733800" cy="1938992"/>
          </a:xfrm>
          <a:prstGeom prst="rect">
            <a:avLst/>
          </a:prstGeom>
          <a:noFill/>
        </p:spPr>
        <p:txBody>
          <a:bodyPr wrap="square" rtlCol="0">
            <a:spAutoFit/>
          </a:bodyPr>
          <a:lstStyle/>
          <a:p>
            <a:pPr marL="228600" indent="-228600">
              <a:buFont typeface="+mj-lt"/>
              <a:buAutoNum type="arabicPeriod" startAt="2"/>
            </a:pPr>
            <a:r>
              <a:rPr lang="en-US" sz="1000" dirty="0" smtClean="0">
                <a:latin typeface="Verdana" pitchFamily="34" charset="0"/>
              </a:rPr>
              <a:t>Rachel played in 8 soccer games. She scored 4 goals in each game. Which number phrase shows the total she scored?</a:t>
            </a:r>
          </a:p>
          <a:p>
            <a:endParaRPr lang="en-US" sz="1000" dirty="0" smtClean="0">
              <a:latin typeface="Verdana" pitchFamily="34" charset="0"/>
            </a:endParaRPr>
          </a:p>
          <a:p>
            <a:endParaRPr lang="en-US" sz="1000" dirty="0" smtClean="0">
              <a:latin typeface="Verdana" pitchFamily="34" charset="0"/>
            </a:endParaRPr>
          </a:p>
          <a:p>
            <a:pPr marL="457200" indent="-287338">
              <a:buFont typeface="+mj-lt"/>
              <a:buAutoNum type="alphaUcPeriod"/>
            </a:pPr>
            <a:r>
              <a:rPr lang="en-US" sz="1000" dirty="0" smtClean="0">
                <a:latin typeface="Verdana" pitchFamily="34" charset="0"/>
              </a:rPr>
              <a:t>4 + 4 + 4 + 4</a:t>
            </a:r>
          </a:p>
          <a:p>
            <a:pPr marL="457200" indent="-287338">
              <a:buFont typeface="+mj-lt"/>
              <a:buAutoNum type="alphaUcPeriod"/>
            </a:pPr>
            <a:endParaRPr lang="en-US" sz="1000" dirty="0" smtClean="0">
              <a:latin typeface="Verdana" pitchFamily="34" charset="0"/>
            </a:endParaRPr>
          </a:p>
          <a:p>
            <a:pPr marL="457200" indent="-287338">
              <a:buFont typeface="+mj-lt"/>
              <a:buAutoNum type="alphaUcPeriod"/>
            </a:pPr>
            <a:r>
              <a:rPr lang="en-US" sz="1000" dirty="0" smtClean="0">
                <a:latin typeface="Verdana" pitchFamily="34" charset="0"/>
              </a:rPr>
              <a:t>8 x 4</a:t>
            </a:r>
          </a:p>
          <a:p>
            <a:pPr marL="457200" indent="-287338">
              <a:buFont typeface="+mj-lt"/>
              <a:buAutoNum type="alphaUcPeriod"/>
            </a:pPr>
            <a:endParaRPr lang="en-US" sz="1000" dirty="0" smtClean="0">
              <a:latin typeface="Verdana" pitchFamily="34" charset="0"/>
            </a:endParaRPr>
          </a:p>
          <a:p>
            <a:pPr marL="457200" indent="-287338">
              <a:buFont typeface="+mj-lt"/>
              <a:buAutoNum type="alphaUcPeriod"/>
            </a:pPr>
            <a:r>
              <a:rPr lang="en-US" sz="1000" dirty="0" smtClean="0">
                <a:latin typeface="Verdana" pitchFamily="34" charset="0"/>
              </a:rPr>
              <a:t>8 + 8 + 8 + 8 + 8 + 8 + 8 + 8</a:t>
            </a:r>
          </a:p>
          <a:p>
            <a:pPr marL="457200" indent="-287338">
              <a:buFont typeface="+mj-lt"/>
              <a:buAutoNum type="alphaUcPeriod"/>
            </a:pPr>
            <a:endParaRPr lang="en-US" sz="1000" dirty="0" smtClean="0">
              <a:latin typeface="Verdana" pitchFamily="34" charset="0"/>
            </a:endParaRPr>
          </a:p>
          <a:p>
            <a:pPr marL="457200" indent="-287338">
              <a:buFont typeface="+mj-lt"/>
              <a:buAutoNum type="alphaUcPeriod"/>
            </a:pPr>
            <a:r>
              <a:rPr lang="en-US" sz="1000" dirty="0" smtClean="0">
                <a:latin typeface="Verdana" pitchFamily="34" charset="0"/>
              </a:rPr>
              <a:t>8 + 4</a:t>
            </a:r>
          </a:p>
        </p:txBody>
      </p:sp>
      <p:sp>
        <p:nvSpPr>
          <p:cNvPr id="35" name="TextBox 34"/>
          <p:cNvSpPr txBox="1"/>
          <p:nvPr/>
        </p:nvSpPr>
        <p:spPr>
          <a:xfrm>
            <a:off x="609600" y="3886200"/>
            <a:ext cx="3657600" cy="3139321"/>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4191000"/>
            <a:ext cx="3657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0" name="TextBox 9"/>
          <p:cNvSpPr txBox="1"/>
          <p:nvPr/>
        </p:nvSpPr>
        <p:spPr>
          <a:xfrm>
            <a:off x="533400" y="7086600"/>
            <a:ext cx="1752600" cy="307777"/>
          </a:xfrm>
          <a:prstGeom prst="rect">
            <a:avLst/>
          </a:prstGeom>
          <a:noFill/>
        </p:spPr>
        <p:txBody>
          <a:bodyPr wrap="square" rtlCol="0">
            <a:spAutoFit/>
          </a:bodyPr>
          <a:lstStyle/>
          <a:p>
            <a:r>
              <a:rPr lang="en-US" sz="700" dirty="0" smtClean="0">
                <a:latin typeface="Verdana" pitchFamily="34" charset="0"/>
              </a:rPr>
              <a:t>2005 Ohio Sample Test, Grade 3</a:t>
            </a:r>
          </a:p>
          <a:p>
            <a:r>
              <a:rPr lang="en-US" sz="700" dirty="0" smtClean="0">
                <a:latin typeface="Verdana" pitchFamily="34" charset="0"/>
              </a:rPr>
              <a:t>Ohio Department of Education</a:t>
            </a:r>
            <a:endParaRPr lang="en-US" sz="700" dirty="0">
              <a:latin typeface="Verdana" pitchFamily="34" charset="0"/>
            </a:endParaRPr>
          </a:p>
        </p:txBody>
      </p:sp>
      <p:sp>
        <p:nvSpPr>
          <p:cNvPr id="21" name="TextBox 20"/>
          <p:cNvSpPr txBox="1"/>
          <p:nvPr/>
        </p:nvSpPr>
        <p:spPr>
          <a:xfrm>
            <a:off x="5867400" y="4114800"/>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9" name="Rectangle 48"/>
          <p:cNvSpPr/>
          <p:nvPr/>
        </p:nvSpPr>
        <p:spPr>
          <a:xfrm>
            <a:off x="533400" y="381000"/>
            <a:ext cx="3657600" cy="1938992"/>
          </a:xfrm>
          <a:prstGeom prst="rect">
            <a:avLst/>
          </a:prstGeom>
        </p:spPr>
        <p:txBody>
          <a:bodyPr wrap="square">
            <a:spAutoFit/>
          </a:bodyPr>
          <a:lstStyle/>
          <a:p>
            <a:pPr marL="228600" indent="-228600">
              <a:buFont typeface="+mj-lt"/>
              <a:buAutoNum type="arabicPeriod" startAt="3"/>
            </a:pPr>
            <a:r>
              <a:rPr lang="en-US" sz="1000" dirty="0" smtClean="0">
                <a:latin typeface="Verdana" pitchFamily="34" charset="0"/>
              </a:rPr>
              <a:t>Which describes the rule for this pattern?</a:t>
            </a:r>
          </a:p>
          <a:p>
            <a:endParaRPr lang="en-US" sz="1000" dirty="0" smtClean="0">
              <a:latin typeface="Verdana" pitchFamily="34" charset="0"/>
            </a:endParaRPr>
          </a:p>
          <a:p>
            <a:r>
              <a:rPr lang="en-US" sz="1000" dirty="0" smtClean="0">
                <a:latin typeface="Verdana" pitchFamily="34" charset="0"/>
              </a:rPr>
              <a:t>	2, 6, 18, 54</a:t>
            </a:r>
          </a:p>
          <a:p>
            <a:endParaRPr lang="en-US" sz="1000" dirty="0" smtClean="0">
              <a:latin typeface="Verdana" pitchFamily="34" charset="0"/>
            </a:endParaRPr>
          </a:p>
          <a:p>
            <a:endParaRPr lang="en-US" sz="1000" dirty="0" smtClean="0">
              <a:latin typeface="Verdana" pitchFamily="34" charset="0"/>
            </a:endParaRPr>
          </a:p>
          <a:p>
            <a:pPr marL="452438" indent="-228600">
              <a:buFont typeface="+mj-lt"/>
              <a:buAutoNum type="alphaUcPeriod"/>
            </a:pPr>
            <a:r>
              <a:rPr lang="en-US" sz="1000" dirty="0" smtClean="0">
                <a:latin typeface="Verdana" pitchFamily="34" charset="0"/>
              </a:rPr>
              <a:t>multiply by 3</a:t>
            </a: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a:pPr>
            <a:r>
              <a:rPr lang="en-US" sz="1000" dirty="0" smtClean="0">
                <a:latin typeface="Verdana" pitchFamily="34" charset="0"/>
              </a:rPr>
              <a:t>multiply by 4</a:t>
            </a: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a:pPr>
            <a:r>
              <a:rPr lang="en-US" sz="1000" dirty="0" smtClean="0">
                <a:latin typeface="Verdana" pitchFamily="34" charset="0"/>
              </a:rPr>
              <a:t>multiply by 6</a:t>
            </a: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a:pPr>
            <a:r>
              <a:rPr lang="en-US" sz="1000" dirty="0" smtClean="0">
                <a:latin typeface="Verdana" pitchFamily="34" charset="0"/>
              </a:rPr>
              <a:t>Multiply by 2</a:t>
            </a:r>
            <a:endParaRPr lang="en-US" sz="1000" dirty="0">
              <a:latin typeface="Verdana" pitchFamily="34" charset="0"/>
            </a:endParaRPr>
          </a:p>
        </p:txBody>
      </p:sp>
      <p:sp>
        <p:nvSpPr>
          <p:cNvPr id="50" name="TextBox 49"/>
          <p:cNvSpPr txBox="1"/>
          <p:nvPr/>
        </p:nvSpPr>
        <p:spPr>
          <a:xfrm>
            <a:off x="5562600" y="304800"/>
            <a:ext cx="4038600" cy="3323987"/>
          </a:xfrm>
          <a:prstGeom prst="rect">
            <a:avLst/>
          </a:prstGeom>
          <a:noFill/>
        </p:spPr>
        <p:txBody>
          <a:bodyPr wrap="square" rtlCol="0">
            <a:spAutoFit/>
          </a:bodyPr>
          <a:lstStyle/>
          <a:p>
            <a:pPr marL="228600" indent="-228600">
              <a:buFont typeface="+mj-lt"/>
              <a:buAutoNum type="arabicPeriod" startAt="8"/>
            </a:pPr>
            <a:r>
              <a:rPr lang="en-US" sz="1000" dirty="0" smtClean="0">
                <a:latin typeface="Verdana" pitchFamily="34" charset="0"/>
              </a:rPr>
              <a:t>Looking at Figure 1 – Figure 3 below.  </a:t>
            </a:r>
          </a:p>
          <a:p>
            <a:pPr marL="228600" indent="-228600">
              <a:buFont typeface="+mj-lt"/>
              <a:buAutoNum type="arabicPeriod" startAt="8"/>
            </a:pPr>
            <a:endParaRPr lang="en-US" sz="1000" dirty="0" smtClean="0">
              <a:latin typeface="Verdana" pitchFamily="34" charset="0"/>
            </a:endParaRPr>
          </a:p>
          <a:p>
            <a:pPr marL="228600" indent="-228600"/>
            <a:r>
              <a:rPr lang="en-US" sz="1000" dirty="0" smtClean="0">
                <a:latin typeface="Verdana" pitchFamily="34" charset="0"/>
              </a:rPr>
              <a:t>	Which is a rule for the pattern below?</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fr-FR" sz="1600" dirty="0" smtClean="0">
              <a:latin typeface="Verdana" pitchFamily="34" charset="0"/>
            </a:endParaRPr>
          </a:p>
          <a:p>
            <a:r>
              <a:rPr lang="fr-FR" sz="1400" dirty="0" smtClean="0">
                <a:latin typeface="Verdana" pitchFamily="34" charset="0"/>
              </a:rPr>
              <a:t>     </a:t>
            </a:r>
            <a:r>
              <a:rPr lang="fr-FR" sz="1200" dirty="0" smtClean="0">
                <a:latin typeface="Verdana" pitchFamily="34" charset="0"/>
              </a:rPr>
              <a:t>Figure 1       Figure 2         Figure 3</a:t>
            </a:r>
            <a:endParaRPr lang="en-US" sz="12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Take away two circles.</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Add two circles.</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Add four circles.</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Add six circles.</a:t>
            </a:r>
            <a:endParaRPr lang="en-US" sz="1000" dirty="0">
              <a:latin typeface="Verdana" pitchFamily="34" charset="0"/>
            </a:endParaRPr>
          </a:p>
        </p:txBody>
      </p:sp>
      <p:grpSp>
        <p:nvGrpSpPr>
          <p:cNvPr id="27" name="Group 26"/>
          <p:cNvGrpSpPr/>
          <p:nvPr/>
        </p:nvGrpSpPr>
        <p:grpSpPr>
          <a:xfrm>
            <a:off x="6163783" y="1029808"/>
            <a:ext cx="237017" cy="483559"/>
            <a:chOff x="6019800" y="801208"/>
            <a:chExt cx="237017" cy="483559"/>
          </a:xfrm>
        </p:grpSpPr>
        <p:sp>
          <p:nvSpPr>
            <p:cNvPr id="51" name="Oval 50"/>
            <p:cNvSpPr/>
            <p:nvPr/>
          </p:nvSpPr>
          <p:spPr bwMode="auto">
            <a:xfrm>
              <a:off x="6019800" y="801208"/>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52" name="Oval 51"/>
            <p:cNvSpPr/>
            <p:nvPr/>
          </p:nvSpPr>
          <p:spPr bwMode="auto">
            <a:xfrm>
              <a:off x="6028217" y="1056167"/>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30" name="Group 29"/>
          <p:cNvGrpSpPr/>
          <p:nvPr/>
        </p:nvGrpSpPr>
        <p:grpSpPr>
          <a:xfrm>
            <a:off x="7924800" y="1039450"/>
            <a:ext cx="754691" cy="490868"/>
            <a:chOff x="7890355" y="1039450"/>
            <a:chExt cx="754691" cy="490868"/>
          </a:xfrm>
        </p:grpSpPr>
        <p:sp>
          <p:nvSpPr>
            <p:cNvPr id="58" name="Oval 57"/>
            <p:cNvSpPr/>
            <p:nvPr/>
          </p:nvSpPr>
          <p:spPr bwMode="auto">
            <a:xfrm rot="5400000">
              <a:off x="8416446" y="1040558"/>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59" name="Oval 58"/>
            <p:cNvSpPr/>
            <p:nvPr/>
          </p:nvSpPr>
          <p:spPr bwMode="auto">
            <a:xfrm rot="5400000">
              <a:off x="8158163" y="103945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60" name="Oval 59"/>
            <p:cNvSpPr/>
            <p:nvPr/>
          </p:nvSpPr>
          <p:spPr bwMode="auto">
            <a:xfrm rot="5400000">
              <a:off x="7890355" y="103945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62" name="Oval 61"/>
            <p:cNvSpPr/>
            <p:nvPr/>
          </p:nvSpPr>
          <p:spPr bwMode="auto">
            <a:xfrm rot="5400000">
              <a:off x="8416446" y="1292193"/>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63" name="Oval 62"/>
            <p:cNvSpPr/>
            <p:nvPr/>
          </p:nvSpPr>
          <p:spPr bwMode="auto">
            <a:xfrm rot="5400000">
              <a:off x="8158163" y="1301718"/>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64" name="Oval 63"/>
            <p:cNvSpPr/>
            <p:nvPr/>
          </p:nvSpPr>
          <p:spPr bwMode="auto">
            <a:xfrm rot="5400000">
              <a:off x="7890355" y="1301718"/>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sp>
        <p:nvSpPr>
          <p:cNvPr id="65" name="TextBox 64"/>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2005 Ohio Sample Test, Grade 3</a:t>
            </a:r>
          </a:p>
          <a:p>
            <a:r>
              <a:rPr lang="en-US" sz="700" dirty="0" smtClean="0">
                <a:latin typeface="Verdana" pitchFamily="34" charset="0"/>
              </a:rPr>
              <a:t>Ohio Department of Education</a:t>
            </a:r>
            <a:endParaRPr lang="en-US" sz="700" dirty="0">
              <a:latin typeface="Verdana" pitchFamily="34" charset="0"/>
            </a:endParaRPr>
          </a:p>
        </p:txBody>
      </p:sp>
      <p:grpSp>
        <p:nvGrpSpPr>
          <p:cNvPr id="29" name="Group 28"/>
          <p:cNvGrpSpPr/>
          <p:nvPr/>
        </p:nvGrpSpPr>
        <p:grpSpPr>
          <a:xfrm>
            <a:off x="7010400" y="1038225"/>
            <a:ext cx="512134" cy="485775"/>
            <a:chOff x="6858000" y="1038225"/>
            <a:chExt cx="512134" cy="485775"/>
          </a:xfrm>
        </p:grpSpPr>
        <p:sp>
          <p:nvSpPr>
            <p:cNvPr id="53" name="Oval 52"/>
            <p:cNvSpPr/>
            <p:nvPr/>
          </p:nvSpPr>
          <p:spPr bwMode="auto">
            <a:xfrm>
              <a:off x="6858000" y="1295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54" name="Oval 53"/>
            <p:cNvSpPr/>
            <p:nvPr/>
          </p:nvSpPr>
          <p:spPr bwMode="auto">
            <a:xfrm>
              <a:off x="7141534" y="1038225"/>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55" name="Oval 54"/>
            <p:cNvSpPr/>
            <p:nvPr/>
          </p:nvSpPr>
          <p:spPr bwMode="auto">
            <a:xfrm>
              <a:off x="7141534" y="1295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28" name="Oval 27"/>
            <p:cNvSpPr/>
            <p:nvPr/>
          </p:nvSpPr>
          <p:spPr bwMode="auto">
            <a:xfrm>
              <a:off x="6858000" y="1043765"/>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943600" y="3962400"/>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762000" y="4044077"/>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9" name="Rectangle 28"/>
          <p:cNvSpPr/>
          <p:nvPr/>
        </p:nvSpPr>
        <p:spPr>
          <a:xfrm>
            <a:off x="533400" y="728008"/>
            <a:ext cx="4267200" cy="1938992"/>
          </a:xfrm>
          <a:prstGeom prst="rect">
            <a:avLst/>
          </a:prstGeom>
        </p:spPr>
        <p:txBody>
          <a:bodyPr wrap="square">
            <a:spAutoFit/>
          </a:bodyPr>
          <a:lstStyle/>
          <a:p>
            <a:pPr marL="228600" indent="-228600">
              <a:buFont typeface="+mj-lt"/>
              <a:buAutoNum type="arabicPeriod" startAt="7"/>
            </a:pPr>
            <a:r>
              <a:rPr lang="en-US" sz="1000" dirty="0" smtClean="0">
                <a:latin typeface="Verdana" pitchFamily="34" charset="0"/>
              </a:rPr>
              <a:t>Martin has three boxes of erasers. Each box holds 12 erasers. How many erasers does he have in all?</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4</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15</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24</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36</a:t>
            </a:r>
            <a:endParaRPr lang="en-US" sz="1000" dirty="0">
              <a:latin typeface="Verdana" pitchFamily="34" charset="0"/>
            </a:endParaRPr>
          </a:p>
        </p:txBody>
      </p:sp>
      <p:sp>
        <p:nvSpPr>
          <p:cNvPr id="31" name="TextBox 30"/>
          <p:cNvSpPr txBox="1"/>
          <p:nvPr/>
        </p:nvSpPr>
        <p:spPr>
          <a:xfrm>
            <a:off x="533400" y="7086600"/>
            <a:ext cx="1752600" cy="307777"/>
          </a:xfrm>
          <a:prstGeom prst="rect">
            <a:avLst/>
          </a:prstGeom>
          <a:noFill/>
        </p:spPr>
        <p:txBody>
          <a:bodyPr wrap="square" rtlCol="0">
            <a:spAutoFit/>
          </a:bodyPr>
          <a:lstStyle/>
          <a:p>
            <a:r>
              <a:rPr lang="en-US" sz="700" dirty="0" smtClean="0">
                <a:latin typeface="Verdana" pitchFamily="34" charset="0"/>
              </a:rPr>
              <a:t>2005 Ohio Sample Test, Grade 3</a:t>
            </a:r>
          </a:p>
          <a:p>
            <a:r>
              <a:rPr lang="en-US" sz="700" dirty="0" smtClean="0">
                <a:latin typeface="Verdana" pitchFamily="34" charset="0"/>
              </a:rPr>
              <a:t>Ohio Department of Education</a:t>
            </a:r>
            <a:endParaRPr lang="en-US" sz="700" dirty="0">
              <a:latin typeface="Verdana" pitchFamily="34" charset="0"/>
            </a:endParaRPr>
          </a:p>
        </p:txBody>
      </p:sp>
      <p:sp>
        <p:nvSpPr>
          <p:cNvPr id="34" name="Rectangle 33"/>
          <p:cNvSpPr/>
          <p:nvPr/>
        </p:nvSpPr>
        <p:spPr>
          <a:xfrm>
            <a:off x="5562600" y="580072"/>
            <a:ext cx="3962400" cy="1477328"/>
          </a:xfrm>
          <a:prstGeom prst="rect">
            <a:avLst/>
          </a:prstGeom>
        </p:spPr>
        <p:txBody>
          <a:bodyPr wrap="square">
            <a:spAutoFit/>
          </a:bodyPr>
          <a:lstStyle/>
          <a:p>
            <a:pPr marL="228600" indent="-228600">
              <a:buFont typeface="+mj-lt"/>
              <a:buAutoNum type="arabicPeriod" startAt="4"/>
            </a:pPr>
            <a:r>
              <a:rPr lang="en-US" sz="1000" dirty="0" smtClean="0">
                <a:latin typeface="Verdana" pitchFamily="34" charset="0"/>
              </a:rPr>
              <a:t>Which is another way of writing 4 + 4 + 4 + 4 + 4?</a:t>
            </a:r>
          </a:p>
          <a:p>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5 x 4</a:t>
            </a: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4 x 4</a:t>
            </a: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6 x 4</a:t>
            </a: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3 x 4</a:t>
            </a:r>
            <a:endParaRPr lang="en-US" sz="1000" dirty="0">
              <a:latin typeface="Verdana" pitchFamily="34" charset="0"/>
            </a:endParaRPr>
          </a:p>
        </p:txBody>
      </p:sp>
      <p:sp>
        <p:nvSpPr>
          <p:cNvPr id="35" name="TextBox 34"/>
          <p:cNvSpPr txBox="1"/>
          <p:nvPr/>
        </p:nvSpPr>
        <p:spPr>
          <a:xfrm>
            <a:off x="56388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3.2.1</a:t>
            </a:r>
            <a:endParaRPr lang="en-US" sz="7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14" name="TextBox 13"/>
          <p:cNvSpPr txBox="1"/>
          <p:nvPr/>
        </p:nvSpPr>
        <p:spPr>
          <a:xfrm>
            <a:off x="609600" y="51054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7" name="TextBox 36"/>
          <p:cNvSpPr txBox="1"/>
          <p:nvPr/>
        </p:nvSpPr>
        <p:spPr>
          <a:xfrm>
            <a:off x="5715000" y="499783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70" name="TextBox 69"/>
          <p:cNvSpPr txBox="1"/>
          <p:nvPr/>
        </p:nvSpPr>
        <p:spPr>
          <a:xfrm>
            <a:off x="609600" y="7086600"/>
            <a:ext cx="1752600" cy="200055"/>
          </a:xfrm>
          <a:prstGeom prst="rect">
            <a:avLst/>
          </a:prstGeom>
          <a:noFill/>
        </p:spPr>
        <p:txBody>
          <a:bodyPr wrap="square" rtlCol="0">
            <a:spAutoFit/>
          </a:bodyPr>
          <a:lstStyle/>
          <a:p>
            <a:r>
              <a:rPr lang="en-US" sz="700" dirty="0" smtClean="0">
                <a:latin typeface="Verdana" pitchFamily="34" charset="0"/>
              </a:rPr>
              <a:t>2000-10 Rick &amp; Susan Richmond</a:t>
            </a:r>
          </a:p>
        </p:txBody>
      </p:sp>
      <p:sp>
        <p:nvSpPr>
          <p:cNvPr id="90" name="TextBox 89"/>
          <p:cNvSpPr txBox="1"/>
          <p:nvPr/>
        </p:nvSpPr>
        <p:spPr>
          <a:xfrm>
            <a:off x="5638800" y="7162800"/>
            <a:ext cx="2743200" cy="200055"/>
          </a:xfrm>
          <a:prstGeom prst="rect">
            <a:avLst/>
          </a:prstGeom>
          <a:noFill/>
        </p:spPr>
        <p:txBody>
          <a:bodyPr wrap="square" rtlCol="0">
            <a:spAutoFit/>
          </a:bodyPr>
          <a:lstStyle/>
          <a:p>
            <a:r>
              <a:rPr lang="en-US" sz="700" dirty="0" smtClean="0">
                <a:latin typeface="Verdana" pitchFamily="34" charset="0"/>
              </a:rPr>
              <a:t>2005 Ohio’s Achievement Tests Grade 3</a:t>
            </a:r>
          </a:p>
        </p:txBody>
      </p:sp>
      <p:sp>
        <p:nvSpPr>
          <p:cNvPr id="43" name="Rectangle 42"/>
          <p:cNvSpPr/>
          <p:nvPr/>
        </p:nvSpPr>
        <p:spPr>
          <a:xfrm>
            <a:off x="609600" y="381000"/>
            <a:ext cx="4114800" cy="4401205"/>
          </a:xfrm>
          <a:prstGeom prst="rect">
            <a:avLst/>
          </a:prstGeom>
        </p:spPr>
        <p:txBody>
          <a:bodyPr wrap="square">
            <a:spAutoFit/>
          </a:bodyPr>
          <a:lstStyle/>
          <a:p>
            <a:pPr marL="228600" indent="-228600">
              <a:buFont typeface="+mj-lt"/>
              <a:buAutoNum type="arabicPeriod" startAt="5"/>
            </a:pPr>
            <a:r>
              <a:rPr lang="en-US" sz="1000" dirty="0" smtClean="0">
                <a:latin typeface="Verdana" pitchFamily="34" charset="0"/>
              </a:rPr>
              <a:t>Ms. Turner is ordering 10 boxes of pencils. Each box holds 100 pencils. How many pencils is she ordering?</a:t>
            </a:r>
          </a:p>
          <a:p>
            <a:pPr marL="228600" indent="-228600">
              <a:buFont typeface="+mj-lt"/>
              <a:buAutoNum type="arabicPeriod" startAt="5"/>
            </a:pPr>
            <a:endParaRPr lang="en-US" sz="1000" dirty="0" smtClean="0">
              <a:latin typeface="Verdana" pitchFamily="34" charset="0"/>
            </a:endParaRPr>
          </a:p>
          <a:p>
            <a:pPr marL="228600" indent="-228600">
              <a:buFont typeface="+mj-lt"/>
              <a:buAutoNum type="arabicPeriod" startAt="5"/>
            </a:pPr>
            <a:endParaRPr lang="en-US" sz="1000" dirty="0" smtClean="0">
              <a:latin typeface="Verdana" pitchFamily="34" charset="0"/>
            </a:endParaRPr>
          </a:p>
          <a:p>
            <a:pPr marL="228600" indent="-228600">
              <a:buFont typeface="+mj-lt"/>
              <a:buAutoNum type="arabicPeriod" startAt="5"/>
            </a:pPr>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31825" indent="-228600"/>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10</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100</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1,000</a:t>
            </a:r>
          </a:p>
          <a:p>
            <a:pPr marL="631825" indent="-228600">
              <a:buFont typeface="+mj-lt"/>
              <a:buAutoNum type="alphaUcPeriod"/>
            </a:pPr>
            <a:endParaRPr lang="en-US" sz="1000" dirty="0" smtClean="0">
              <a:latin typeface="Verdana" pitchFamily="34" charset="0"/>
            </a:endParaRPr>
          </a:p>
          <a:p>
            <a:pPr marL="631825" indent="-228600">
              <a:buFont typeface="+mj-lt"/>
              <a:buAutoNum type="alphaUcPeriod"/>
            </a:pPr>
            <a:r>
              <a:rPr lang="en-US" sz="1000" dirty="0" smtClean="0">
                <a:latin typeface="Verdana" pitchFamily="34" charset="0"/>
              </a:rPr>
              <a:t>None of the above.</a:t>
            </a:r>
            <a:endParaRPr lang="en-US" sz="1000" dirty="0">
              <a:latin typeface="Verdana" pitchFamily="34" charset="0"/>
            </a:endParaRPr>
          </a:p>
        </p:txBody>
      </p:sp>
      <p:grpSp>
        <p:nvGrpSpPr>
          <p:cNvPr id="32" name="Group 31"/>
          <p:cNvGrpSpPr/>
          <p:nvPr/>
        </p:nvGrpSpPr>
        <p:grpSpPr>
          <a:xfrm>
            <a:off x="609600" y="987043"/>
            <a:ext cx="537863" cy="1222757"/>
            <a:chOff x="5945369" y="988898"/>
            <a:chExt cx="537863" cy="1222757"/>
          </a:xfrm>
        </p:grpSpPr>
        <p:sp>
          <p:nvSpPr>
            <p:cNvPr id="93" name="TextBox 92"/>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30" name="Picture 29"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33" name="Group 32"/>
          <p:cNvGrpSpPr/>
          <p:nvPr/>
        </p:nvGrpSpPr>
        <p:grpSpPr>
          <a:xfrm>
            <a:off x="1062337" y="990600"/>
            <a:ext cx="537863" cy="1222757"/>
            <a:chOff x="5945369" y="988898"/>
            <a:chExt cx="537863" cy="1222757"/>
          </a:xfrm>
        </p:grpSpPr>
        <p:sp>
          <p:nvSpPr>
            <p:cNvPr id="34" name="TextBox 33"/>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35" name="Picture 34"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36" name="Group 35"/>
          <p:cNvGrpSpPr/>
          <p:nvPr/>
        </p:nvGrpSpPr>
        <p:grpSpPr>
          <a:xfrm>
            <a:off x="1508904" y="978198"/>
            <a:ext cx="537863" cy="1222757"/>
            <a:chOff x="5945369" y="988898"/>
            <a:chExt cx="537863" cy="1222757"/>
          </a:xfrm>
        </p:grpSpPr>
        <p:sp>
          <p:nvSpPr>
            <p:cNvPr id="38" name="TextBox 37"/>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39" name="Picture 38"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40" name="Group 39"/>
          <p:cNvGrpSpPr/>
          <p:nvPr/>
        </p:nvGrpSpPr>
        <p:grpSpPr>
          <a:xfrm>
            <a:off x="1953702" y="979967"/>
            <a:ext cx="537863" cy="1222757"/>
            <a:chOff x="5945369" y="988898"/>
            <a:chExt cx="537863" cy="1222757"/>
          </a:xfrm>
        </p:grpSpPr>
        <p:sp>
          <p:nvSpPr>
            <p:cNvPr id="41" name="TextBox 40"/>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42" name="Picture 41"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44" name="Group 43"/>
          <p:cNvGrpSpPr/>
          <p:nvPr/>
        </p:nvGrpSpPr>
        <p:grpSpPr>
          <a:xfrm>
            <a:off x="2362200" y="979967"/>
            <a:ext cx="537863" cy="1222757"/>
            <a:chOff x="5945369" y="988898"/>
            <a:chExt cx="537863" cy="1222757"/>
          </a:xfrm>
        </p:grpSpPr>
        <p:sp>
          <p:nvSpPr>
            <p:cNvPr id="45" name="TextBox 44"/>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46" name="Picture 45"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47" name="Group 46"/>
          <p:cNvGrpSpPr/>
          <p:nvPr/>
        </p:nvGrpSpPr>
        <p:grpSpPr>
          <a:xfrm>
            <a:off x="533400" y="2202686"/>
            <a:ext cx="537863" cy="1222757"/>
            <a:chOff x="5945369" y="988898"/>
            <a:chExt cx="537863" cy="1222757"/>
          </a:xfrm>
        </p:grpSpPr>
        <p:sp>
          <p:nvSpPr>
            <p:cNvPr id="48" name="TextBox 47"/>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49" name="Picture 48"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50" name="Group 49"/>
          <p:cNvGrpSpPr/>
          <p:nvPr/>
        </p:nvGrpSpPr>
        <p:grpSpPr>
          <a:xfrm>
            <a:off x="986137" y="2206243"/>
            <a:ext cx="537863" cy="1222757"/>
            <a:chOff x="5945369" y="988898"/>
            <a:chExt cx="537863" cy="1222757"/>
          </a:xfrm>
        </p:grpSpPr>
        <p:sp>
          <p:nvSpPr>
            <p:cNvPr id="51" name="TextBox 50"/>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52" name="Picture 51"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53" name="Group 52"/>
          <p:cNvGrpSpPr/>
          <p:nvPr/>
        </p:nvGrpSpPr>
        <p:grpSpPr>
          <a:xfrm>
            <a:off x="1432704" y="2193841"/>
            <a:ext cx="537863" cy="1222757"/>
            <a:chOff x="5945369" y="988898"/>
            <a:chExt cx="537863" cy="1222757"/>
          </a:xfrm>
        </p:grpSpPr>
        <p:sp>
          <p:nvSpPr>
            <p:cNvPr id="54" name="TextBox 53"/>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55" name="Picture 54"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56" name="Group 55"/>
          <p:cNvGrpSpPr/>
          <p:nvPr/>
        </p:nvGrpSpPr>
        <p:grpSpPr>
          <a:xfrm>
            <a:off x="1877502" y="2195610"/>
            <a:ext cx="537863" cy="1222757"/>
            <a:chOff x="5945369" y="988898"/>
            <a:chExt cx="537863" cy="1222757"/>
          </a:xfrm>
        </p:grpSpPr>
        <p:sp>
          <p:nvSpPr>
            <p:cNvPr id="57" name="TextBox 56"/>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58" name="Picture 57"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grpSp>
        <p:nvGrpSpPr>
          <p:cNvPr id="59" name="Group 58"/>
          <p:cNvGrpSpPr/>
          <p:nvPr/>
        </p:nvGrpSpPr>
        <p:grpSpPr>
          <a:xfrm>
            <a:off x="2286000" y="2195610"/>
            <a:ext cx="537863" cy="1222757"/>
            <a:chOff x="5945369" y="988898"/>
            <a:chExt cx="537863" cy="1222757"/>
          </a:xfrm>
        </p:grpSpPr>
        <p:sp>
          <p:nvSpPr>
            <p:cNvPr id="60" name="TextBox 59"/>
            <p:cNvSpPr txBox="1"/>
            <p:nvPr/>
          </p:nvSpPr>
          <p:spPr>
            <a:xfrm>
              <a:off x="5945369" y="1873101"/>
              <a:ext cx="537863" cy="338554"/>
            </a:xfrm>
            <a:prstGeom prst="rect">
              <a:avLst/>
            </a:prstGeom>
            <a:noFill/>
          </p:spPr>
          <p:txBody>
            <a:bodyPr wrap="square" rtlCol="0">
              <a:spAutoFit/>
            </a:bodyPr>
            <a:lstStyle/>
            <a:p>
              <a:pPr algn="ctr"/>
              <a:r>
                <a:rPr lang="en-US" sz="800" b="1" dirty="0" smtClean="0"/>
                <a:t>100 </a:t>
              </a:r>
            </a:p>
            <a:p>
              <a:pPr algn="ctr"/>
              <a:r>
                <a:rPr lang="en-US" sz="800" b="1" dirty="0" smtClean="0"/>
                <a:t>pencils</a:t>
              </a:r>
              <a:endParaRPr lang="en-US" sz="800" b="1" dirty="0"/>
            </a:p>
          </p:txBody>
        </p:sp>
        <p:pic>
          <p:nvPicPr>
            <p:cNvPr id="61" name="Picture 60" descr="Pencils.jpg"/>
            <p:cNvPicPr>
              <a:picLocks noChangeAspect="1"/>
            </p:cNvPicPr>
            <p:nvPr/>
          </p:nvPicPr>
          <p:blipFill>
            <a:blip r:embed="rId3"/>
            <a:srcRect t="38400" b="38400"/>
            <a:stretch>
              <a:fillRect/>
            </a:stretch>
          </p:blipFill>
          <p:spPr>
            <a:xfrm rot="16883988">
              <a:off x="5832656" y="1340681"/>
              <a:ext cx="916102" cy="212536"/>
            </a:xfrm>
            <a:prstGeom prst="rect">
              <a:avLst/>
            </a:prstGeom>
          </p:spPr>
        </p:pic>
      </p:grpSp>
      <p:sp>
        <p:nvSpPr>
          <p:cNvPr id="62" name="TextBox 61"/>
          <p:cNvSpPr txBox="1"/>
          <p:nvPr/>
        </p:nvSpPr>
        <p:spPr>
          <a:xfrm>
            <a:off x="5791200" y="533400"/>
            <a:ext cx="3810000" cy="2708434"/>
          </a:xfrm>
          <a:prstGeom prst="rect">
            <a:avLst/>
          </a:prstGeom>
          <a:noFill/>
        </p:spPr>
        <p:txBody>
          <a:bodyPr wrap="square" rtlCol="0">
            <a:spAutoFit/>
          </a:bodyPr>
          <a:lstStyle/>
          <a:p>
            <a:pPr marL="228600" indent="-228600">
              <a:buFont typeface="+mj-lt"/>
              <a:buAutoNum type="arabicPeriod" startAt="6"/>
            </a:pPr>
            <a:r>
              <a:rPr lang="en-US" sz="1000" dirty="0" smtClean="0">
                <a:latin typeface="Verdana" pitchFamily="34" charset="0"/>
              </a:rPr>
              <a:t>Sally has 90 stickers.  She gives all of the stickers to 10 of her friends.  Each friend gets the same number of stickers.  </a:t>
            </a:r>
          </a:p>
          <a:p>
            <a:pPr marL="228600" indent="-228600">
              <a:buFont typeface="+mj-lt"/>
              <a:buAutoNum type="arabicPeriod" startAt="6"/>
            </a:pPr>
            <a:endParaRPr lang="en-US" sz="1000" dirty="0" smtClean="0">
              <a:latin typeface="Verdana" pitchFamily="34" charset="0"/>
            </a:endParaRPr>
          </a:p>
          <a:p>
            <a:pPr marL="228600" indent="-228600"/>
            <a:r>
              <a:rPr lang="en-US" sz="1000" dirty="0" smtClean="0">
                <a:latin typeface="Verdana" pitchFamily="34" charset="0"/>
              </a:rPr>
              <a:t>	Which number sentence shows how many stickers each friend gets? </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90 + 10 = 100</a:t>
            </a: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90 x 10 = 900</a:t>
            </a: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90 </a:t>
            </a:r>
            <a:r>
              <a:rPr lang="en-US" sz="1000" dirty="0" smtClean="0">
                <a:latin typeface="Verdana" pitchFamily="34" charset="0"/>
                <a:sym typeface="Symbol"/>
              </a:rPr>
              <a:t> 10 = 9</a:t>
            </a:r>
          </a:p>
          <a:p>
            <a:pPr marL="695325" indent="-228600">
              <a:buFont typeface="+mj-lt"/>
              <a:buAutoNum type="alphaUcPeriod"/>
            </a:pPr>
            <a:endParaRPr lang="en-US" sz="1000" dirty="0" smtClean="0">
              <a:latin typeface="Verdana" pitchFamily="34" charset="0"/>
              <a:sym typeface="Symbol"/>
            </a:endParaRPr>
          </a:p>
          <a:p>
            <a:pPr marL="695325" indent="-228600">
              <a:buFont typeface="+mj-lt"/>
              <a:buAutoNum type="alphaUcPeriod"/>
            </a:pPr>
            <a:r>
              <a:rPr lang="en-US" sz="1000" dirty="0" smtClean="0">
                <a:latin typeface="Verdana" pitchFamily="34" charset="0"/>
                <a:sym typeface="Symbol"/>
              </a:rPr>
              <a:t>None of the above.</a:t>
            </a:r>
            <a:endParaRPr lang="en-US" sz="10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TotalTime>
  <Words>911</Words>
  <Application>Microsoft Office PowerPoint</Application>
  <PresentationFormat>Custom</PresentationFormat>
  <Paragraphs>392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223</cp:revision>
  <dcterms:created xsi:type="dcterms:W3CDTF">2010-03-15T16:13:22Z</dcterms:created>
  <dcterms:modified xsi:type="dcterms:W3CDTF">2012-01-25T02:13:41Z</dcterms:modified>
</cp:coreProperties>
</file>