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85" autoAdjust="0"/>
    <p:restoredTop sz="94619" autoAdjust="0"/>
  </p:normalViewPr>
  <p:slideViewPr>
    <p:cSldViewPr>
      <p:cViewPr>
        <p:scale>
          <a:sx n="80" d="100"/>
          <a:sy n="80" d="100"/>
        </p:scale>
        <p:origin x="-336" y="-63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spPr>
            <a:ln cmpd="dbl">
              <a:solidFill>
                <a:schemeClr val="tx1">
                  <a:alpha val="32000"/>
                </a:schemeClr>
              </a:solidFill>
            </a:ln>
          </c:spPr>
          <c:dPt>
            <c:idx val="0"/>
            <c:spPr>
              <a:noFill/>
              <a:ln cmpd="dbl">
                <a:solidFill>
                  <a:sysClr val="windowText" lastClr="000000"/>
                </a:solidFill>
              </a:ln>
            </c:spPr>
          </c:dPt>
          <c:dPt>
            <c:idx val="1"/>
            <c:spPr>
              <a:noFill/>
              <a:ln cmpd="dbl">
                <a:solidFill>
                  <a:sysClr val="windowText" lastClr="000000"/>
                </a:solidFill>
              </a:ln>
            </c:spPr>
          </c:dPt>
          <c:dPt>
            <c:idx val="2"/>
            <c:spPr>
              <a:solidFill>
                <a:schemeClr val="tx1"/>
              </a:solidFill>
              <a:ln cmpd="dbl">
                <a:solidFill>
                  <a:sysClr val="windowText" lastClr="000000"/>
                </a:solidFill>
              </a:ln>
            </c:spPr>
          </c:dPt>
          <c:dPt>
            <c:idx val="3"/>
            <c:spPr>
              <a:noFill/>
              <a:ln cmpd="dbl">
                <a:solidFill>
                  <a:sysClr val="windowText" lastClr="000000"/>
                </a:solidFill>
              </a:ln>
            </c:spPr>
          </c:dPt>
          <c:val>
            <c:numRef>
              <c:f>Sheet1!$K$6:$K$9</c:f>
              <c:numCache>
                <c:formatCode>General</c:formatCode>
                <c:ptCount val="4"/>
                <c:pt idx="0">
                  <c:v>25</c:v>
                </c:pt>
                <c:pt idx="1">
                  <c:v>25</c:v>
                </c:pt>
                <c:pt idx="2">
                  <c:v>25</c:v>
                </c:pt>
                <c:pt idx="3">
                  <c:v>25</c:v>
                </c:pt>
              </c:numCache>
            </c:numRef>
          </c:val>
        </c:ser>
        <c:firstSliceAng val="0"/>
      </c:pieChart>
    </c:plotArea>
    <c:plotVisOnly val="1"/>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spPr>
            <a:ln cmpd="dbl">
              <a:solidFill>
                <a:schemeClr val="tx1">
                  <a:alpha val="32000"/>
                </a:schemeClr>
              </a:solidFill>
            </a:ln>
          </c:spPr>
          <c:dPt>
            <c:idx val="0"/>
            <c:spPr>
              <a:solidFill>
                <a:schemeClr val="tx1"/>
              </a:solidFill>
              <a:ln cmpd="dbl">
                <a:solidFill>
                  <a:sysClr val="windowText" lastClr="000000"/>
                </a:solidFill>
              </a:ln>
            </c:spPr>
          </c:dPt>
          <c:dPt>
            <c:idx val="1"/>
            <c:spPr>
              <a:noFill/>
              <a:ln cmpd="dbl">
                <a:solidFill>
                  <a:sysClr val="windowText" lastClr="000000"/>
                </a:solidFill>
              </a:ln>
            </c:spPr>
          </c:dPt>
          <c:dPt>
            <c:idx val="2"/>
            <c:spPr>
              <a:noFill/>
              <a:ln cmpd="dbl">
                <a:solidFill>
                  <a:sysClr val="windowText" lastClr="000000"/>
                </a:solidFill>
              </a:ln>
            </c:spPr>
          </c:dPt>
          <c:dPt>
            <c:idx val="3"/>
            <c:spPr>
              <a:noFill/>
              <a:ln cmpd="dbl">
                <a:solidFill>
                  <a:sysClr val="windowText" lastClr="000000"/>
                </a:solidFill>
              </a:ln>
            </c:spPr>
          </c:dPt>
          <c:val>
            <c:numRef>
              <c:f>Sheet1!$K$6:$K$9</c:f>
              <c:numCache>
                <c:formatCode>General</c:formatCode>
                <c:ptCount val="4"/>
                <c:pt idx="0">
                  <c:v>25</c:v>
                </c:pt>
                <c:pt idx="1">
                  <c:v>25</c:v>
                </c:pt>
                <c:pt idx="2">
                  <c:v>25</c:v>
                </c:pt>
                <c:pt idx="3">
                  <c:v>25</c:v>
                </c:pt>
              </c:numCache>
            </c:numRef>
          </c:val>
        </c:ser>
        <c:firstSliceAng val="0"/>
      </c:pieChart>
    </c:plotArea>
    <c:plotVisOnly val="1"/>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spPr>
            <a:ln cmpd="dbl">
              <a:solidFill>
                <a:schemeClr val="tx1">
                  <a:alpha val="32000"/>
                </a:schemeClr>
              </a:solidFill>
            </a:ln>
          </c:spPr>
          <c:dPt>
            <c:idx val="0"/>
            <c:spPr>
              <a:noFill/>
              <a:ln cmpd="dbl">
                <a:solidFill>
                  <a:sysClr val="windowText" lastClr="000000"/>
                </a:solidFill>
              </a:ln>
            </c:spPr>
          </c:dPt>
          <c:dPt>
            <c:idx val="1"/>
            <c:spPr>
              <a:solidFill>
                <a:srgbClr val="000000"/>
              </a:solidFill>
              <a:ln cmpd="dbl">
                <a:solidFill>
                  <a:sysClr val="windowText" lastClr="000000"/>
                </a:solidFill>
              </a:ln>
            </c:spPr>
          </c:dPt>
          <c:dPt>
            <c:idx val="2"/>
            <c:spPr>
              <a:solidFill>
                <a:srgbClr val="000000"/>
              </a:solidFill>
              <a:ln cmpd="dbl">
                <a:solidFill>
                  <a:sysClr val="windowText" lastClr="000000"/>
                </a:solidFill>
              </a:ln>
            </c:spPr>
          </c:dPt>
          <c:dPt>
            <c:idx val="3"/>
            <c:spPr>
              <a:noFill/>
              <a:ln cmpd="dbl">
                <a:solidFill>
                  <a:sysClr val="windowText" lastClr="000000"/>
                </a:solidFill>
              </a:ln>
            </c:spPr>
          </c:dPt>
          <c:val>
            <c:numRef>
              <c:f>Sheet1!$K$6:$K$9</c:f>
              <c:numCache>
                <c:formatCode>General</c:formatCode>
                <c:ptCount val="4"/>
                <c:pt idx="0">
                  <c:v>25</c:v>
                </c:pt>
                <c:pt idx="1">
                  <c:v>25</c:v>
                </c:pt>
                <c:pt idx="2">
                  <c:v>25</c:v>
                </c:pt>
                <c:pt idx="3">
                  <c:v>25</c:v>
                </c:pt>
              </c:numCache>
            </c:numRef>
          </c:val>
        </c:ser>
        <c:firstSliceAng val="0"/>
      </c:pieChart>
    </c:plotArea>
    <c:plotVisOnly val="1"/>
  </c:chart>
  <c:spPr>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pieChart>
        <c:varyColors val="1"/>
        <c:ser>
          <c:idx val="0"/>
          <c:order val="0"/>
          <c:spPr>
            <a:ln cmpd="dbl">
              <a:solidFill>
                <a:schemeClr val="tx1">
                  <a:alpha val="32000"/>
                </a:schemeClr>
              </a:solidFill>
            </a:ln>
          </c:spPr>
          <c:dPt>
            <c:idx val="0"/>
            <c:spPr>
              <a:noFill/>
              <a:ln cmpd="dbl">
                <a:solidFill>
                  <a:sysClr val="windowText" lastClr="000000"/>
                </a:solidFill>
              </a:ln>
            </c:spPr>
          </c:dPt>
          <c:dPt>
            <c:idx val="1"/>
            <c:spPr>
              <a:noFill/>
              <a:ln cmpd="dbl">
                <a:solidFill>
                  <a:sysClr val="windowText" lastClr="000000"/>
                </a:solidFill>
              </a:ln>
            </c:spPr>
          </c:dPt>
          <c:dPt>
            <c:idx val="2"/>
            <c:spPr>
              <a:solidFill>
                <a:schemeClr val="tx1"/>
              </a:solidFill>
              <a:ln cmpd="dbl">
                <a:solidFill>
                  <a:sysClr val="windowText" lastClr="000000"/>
                </a:solidFill>
              </a:ln>
            </c:spPr>
          </c:dPt>
          <c:dPt>
            <c:idx val="3"/>
            <c:spPr>
              <a:noFill/>
              <a:ln cmpd="dbl">
                <a:solidFill>
                  <a:sysClr val="windowText" lastClr="000000"/>
                </a:solidFill>
              </a:ln>
            </c:spPr>
          </c:dPt>
          <c:val>
            <c:numRef>
              <c:f>Sheet1!$K$6:$K$10</c:f>
              <c:numCache>
                <c:formatCode>General</c:formatCode>
                <c:ptCount val="5"/>
                <c:pt idx="0">
                  <c:v>25</c:v>
                </c:pt>
                <c:pt idx="1">
                  <c:v>25</c:v>
                </c:pt>
                <c:pt idx="2">
                  <c:v>25</c:v>
                </c:pt>
                <c:pt idx="3">
                  <c:v>25</c:v>
                </c:pt>
                <c:pt idx="4">
                  <c:v>0</c:v>
                </c:pt>
              </c:numCache>
            </c:numRef>
          </c:val>
        </c:ser>
        <c:firstSliceAng val="0"/>
      </c:pieChart>
    </c:plotArea>
    <c:plotVisOnly val="1"/>
  </c:chart>
  <c:spPr>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143000"/>
            <a:ext cx="4038600" cy="677108"/>
          </a:xfrm>
          <a:prstGeom prst="rect">
            <a:avLst/>
          </a:prstGeom>
          <a:noFill/>
          <a:ln w="9525">
            <a:noFill/>
            <a:miter lim="800000"/>
            <a:headEnd/>
            <a:tailEnd/>
          </a:ln>
        </p:spPr>
        <p:txBody>
          <a:bodyPr wrap="square">
            <a:spAutoFit/>
          </a:bodyPr>
          <a:lstStyle/>
          <a:p>
            <a:pPr algn="ctr" defTabSz="1017588">
              <a:defRPr/>
            </a:pPr>
            <a:r>
              <a:rPr lang="en-US" sz="2400" b="1" i="1" dirty="0" smtClean="0">
                <a:effectLst>
                  <a:outerShdw blurRad="38100" dist="38100" dir="2700000" algn="tl">
                    <a:srgbClr val="C0C0C0"/>
                  </a:outerShdw>
                </a:effectLst>
                <a:latin typeface="Verdana" pitchFamily="34" charset="0"/>
              </a:rPr>
              <a:t>Number &amp; Operations </a:t>
            </a:r>
            <a:r>
              <a:rPr lang="en-US" sz="1400" b="1" i="1" dirty="0" smtClean="0">
                <a:effectLst>
                  <a:outerShdw blurRad="38100" dist="38100" dir="2700000" algn="tl">
                    <a:srgbClr val="C0C0C0"/>
                  </a:outerShdw>
                </a:effectLst>
                <a:latin typeface="Verdana" pitchFamily="34" charset="0"/>
              </a:rPr>
              <a:t>(fractions &amp; fraction equivalents)</a:t>
            </a: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graphicFrame>
        <p:nvGraphicFramePr>
          <p:cNvPr id="7" name="Table 6"/>
          <p:cNvGraphicFramePr>
            <a:graphicFrameLocks noGrp="1"/>
          </p:cNvGraphicFramePr>
          <p:nvPr/>
        </p:nvGraphicFramePr>
        <p:xfrm>
          <a:off x="5562600" y="3048000"/>
          <a:ext cx="4038601" cy="2966085"/>
        </p:xfrm>
        <a:graphic>
          <a:graphicData uri="http://schemas.openxmlformats.org/drawingml/2006/table">
            <a:tbl>
              <a:tblPr/>
              <a:tblGrid>
                <a:gridCol w="457200"/>
                <a:gridCol w="3581401"/>
              </a:tblGrid>
              <a:tr h="320040">
                <a:tc gridSpan="2">
                  <a:txBody>
                    <a:bodyPr/>
                    <a:lstStyle/>
                    <a:p>
                      <a:pPr algn="l" fontAlgn="b"/>
                      <a:r>
                        <a:rPr lang="en-US" sz="1400" b="1" i="1" u="none" strike="noStrike" dirty="0" smtClean="0">
                          <a:solidFill>
                            <a:srgbClr val="000000"/>
                          </a:solidFill>
                          <a:latin typeface="Calibri"/>
                        </a:rPr>
                        <a:t>Computation </a:t>
                      </a:r>
                      <a:r>
                        <a:rPr lang="en-US" sz="1400" b="1" i="1" u="none" strike="noStrike" dirty="0">
                          <a:solidFill>
                            <a:srgbClr val="000000"/>
                          </a:solidFill>
                          <a:latin typeface="Calibri"/>
                        </a:rPr>
                        <a:t>&amp; Estimation (CE</a:t>
                      </a:r>
                      <a:r>
                        <a:rPr lang="en-US" sz="1400" b="1" i="1" u="none" strike="noStrike" dirty="0" smtClean="0">
                          <a:solidFill>
                            <a:srgbClr val="000000"/>
                          </a:solidFill>
                          <a:latin typeface="Calibri"/>
                        </a:rPr>
                        <a:t>)</a:t>
                      </a:r>
                      <a:r>
                        <a:rPr lang="en-US" sz="1400" b="1" i="1" u="none" strike="noStrike" baseline="0" dirty="0" smtClean="0">
                          <a:solidFill>
                            <a:srgbClr val="000000"/>
                          </a:solidFill>
                          <a:latin typeface="Calibri"/>
                        </a:rPr>
                        <a:t> / Number Operations</a:t>
                      </a:r>
                      <a:endParaRPr lang="en-US" sz="1400" b="1" i="1"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891540">
                <a:tc gridSpan="2">
                  <a:txBody>
                    <a:bodyPr/>
                    <a:lstStyle/>
                    <a:p>
                      <a:pPr marL="119063" indent="0" algn="l" fontAlgn="t"/>
                      <a:endParaRPr lang="en-US" sz="900" b="0" i="0" u="none" strike="noStrike" dirty="0" smtClean="0">
                        <a:solidFill>
                          <a:srgbClr val="000000"/>
                        </a:solidFill>
                        <a:latin typeface="Calibri"/>
                      </a:endParaRPr>
                    </a:p>
                    <a:p>
                      <a:pPr marL="119063" indent="0" algn="l" fontAlgn="t"/>
                      <a:r>
                        <a:rPr lang="en-US" sz="900" b="0" i="0" u="none" strike="noStrike" dirty="0" smtClean="0">
                          <a:solidFill>
                            <a:srgbClr val="000000"/>
                          </a:solidFill>
                          <a:latin typeface="Calibri"/>
                        </a:rPr>
                        <a:t>3.1 Most </a:t>
                      </a:r>
                      <a:r>
                        <a:rPr lang="en-US" sz="900" b="0" i="0" u="none" strike="noStrike" dirty="0">
                          <a:solidFill>
                            <a:srgbClr val="000000"/>
                          </a:solidFill>
                          <a:latin typeface="Calibri"/>
                        </a:rPr>
                        <a:t>questions for grade 3 OAKS in Numbers &amp; Operations (</a:t>
                      </a:r>
                      <a:r>
                        <a:rPr lang="en-US" sz="900" b="1" i="0" u="sng" strike="noStrike" dirty="0">
                          <a:solidFill>
                            <a:srgbClr val="000000"/>
                          </a:solidFill>
                          <a:latin typeface="Calibri"/>
                        </a:rPr>
                        <a:t>fractions &amp; fraction equivalents)</a:t>
                      </a:r>
                      <a:r>
                        <a:rPr lang="en-US" sz="900" b="0" i="0" u="none" strike="noStrike" dirty="0">
                          <a:solidFill>
                            <a:srgbClr val="000000"/>
                          </a:solidFill>
                          <a:latin typeface="Calibri"/>
                        </a:rPr>
                        <a:t> ask students to show how; what fraction is shaded, locating whole numbers and common fractions on a number line and ordering fractions from least to greatest and what fraction of a whole is left after part is removed.</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422910">
                <a:tc>
                  <a:txBody>
                    <a:bodyPr/>
                    <a:lstStyle/>
                    <a:p>
                      <a:pPr algn="r" fontAlgn="t"/>
                      <a:r>
                        <a:rPr lang="en-US" sz="900" b="0" i="0" u="none" strike="noStrike" dirty="0">
                          <a:solidFill>
                            <a:srgbClr val="000000"/>
                          </a:solidFill>
                          <a:latin typeface="Calibri"/>
                        </a:rPr>
                        <a:t>3.1.1</a:t>
                      </a: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dirty="0">
                          <a:solidFill>
                            <a:srgbClr val="000000"/>
                          </a:solidFill>
                          <a:latin typeface="Calibri"/>
                        </a:rPr>
                        <a:t>Represent common fractions (e.g., halves, thirds, fourths, tenths) as equal parts of a whole, parts of a set, or points or distances on a number line.</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4345">
                <a:tc>
                  <a:txBody>
                    <a:bodyPr/>
                    <a:lstStyle/>
                    <a:p>
                      <a:pPr algn="r" fontAlgn="t"/>
                      <a:r>
                        <a:rPr lang="en-US" sz="900" b="0" i="0" u="none" strike="noStrike" dirty="0">
                          <a:solidFill>
                            <a:srgbClr val="000000"/>
                          </a:solidFill>
                          <a:latin typeface="Calibri"/>
                        </a:rPr>
                        <a:t>3.1.2</a:t>
                      </a: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0" i="0" u="none" strike="noStrike" dirty="0">
                          <a:solidFill>
                            <a:srgbClr val="000000"/>
                          </a:solidFill>
                          <a:latin typeface="Calibri"/>
                        </a:rPr>
                        <a:t>Recognize and demonstrate that sizes of fractional parts are relative to the size of the whole.</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4340">
                <a:tc>
                  <a:txBody>
                    <a:bodyPr/>
                    <a:lstStyle/>
                    <a:p>
                      <a:pPr algn="r" fontAlgn="t"/>
                      <a:r>
                        <a:rPr lang="en-US" sz="1400" b="1" i="0" u="none" strike="noStrike" dirty="0">
                          <a:solidFill>
                            <a:srgbClr val="000000"/>
                          </a:solidFill>
                          <a:effectLst>
                            <a:outerShdw blurRad="38100" dist="38100" dir="2700000" algn="tl">
                              <a:srgbClr val="000000">
                                <a:alpha val="43137"/>
                              </a:srgbClr>
                            </a:outerShdw>
                          </a:effectLst>
                          <a:latin typeface="Calibri"/>
                        </a:rPr>
                        <a:t>3.1.3</a:t>
                      </a: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400" b="1" i="0" u="none" strike="noStrike" dirty="0">
                          <a:solidFill>
                            <a:srgbClr val="000000"/>
                          </a:solidFill>
                          <a:effectLst>
                            <a:outerShdw blurRad="38100" dist="38100" dir="2700000" algn="tl">
                              <a:srgbClr val="000000">
                                <a:alpha val="43137"/>
                              </a:srgbClr>
                            </a:outerShdw>
                          </a:effectLst>
                          <a:latin typeface="Calibri"/>
                        </a:rPr>
                        <a:t>Use Fractions to represent numbers that are equal to, less than, or greater than one.</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760">
                <a:tc>
                  <a:txBody>
                    <a:bodyPr/>
                    <a:lstStyle/>
                    <a:p>
                      <a:pPr algn="r" fontAlgn="t"/>
                      <a:r>
                        <a:rPr lang="en-US" sz="900" b="0" i="0" u="none" strike="noStrike">
                          <a:solidFill>
                            <a:srgbClr val="000000"/>
                          </a:solidFill>
                          <a:latin typeface="Calibri"/>
                        </a:rPr>
                        <a:t>3.1.4</a:t>
                      </a: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900" b="1" i="0" u="sng" strike="noStrike" dirty="0">
                          <a:solidFill>
                            <a:srgbClr val="000000"/>
                          </a:solidFill>
                          <a:latin typeface="Calibri"/>
                        </a:rPr>
                        <a:t>Solve problems</a:t>
                      </a:r>
                      <a:r>
                        <a:rPr lang="en-US" sz="900" b="0" i="0" u="none" strike="noStrike" dirty="0">
                          <a:solidFill>
                            <a:srgbClr val="000000"/>
                          </a:solidFill>
                          <a:latin typeface="Calibri"/>
                        </a:rPr>
                        <a:t> that involve comparing and ordering fractions by using models, benchmarks, (0, 1/2 and 1) or </a:t>
                      </a:r>
                      <a:r>
                        <a:rPr lang="en-US" sz="900" b="1" i="0" u="sng" strike="noStrike" dirty="0">
                          <a:solidFill>
                            <a:srgbClr val="000000"/>
                          </a:solidFill>
                          <a:latin typeface="Calibri"/>
                        </a:rPr>
                        <a:t>common numerators or denominators</a:t>
                      </a:r>
                      <a:r>
                        <a:rPr lang="en-US" sz="900" b="0" i="0" u="none" strike="noStrike" dirty="0">
                          <a:solidFill>
                            <a:srgbClr val="000000"/>
                          </a:solidFill>
                          <a:latin typeface="Calibri"/>
                        </a:rPr>
                        <a:t>.</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5562600" y="304800"/>
            <a:ext cx="3962400" cy="738664"/>
          </a:xfrm>
          <a:prstGeom prst="rect">
            <a:avLst/>
          </a:prstGeom>
          <a:noFill/>
        </p:spPr>
        <p:txBody>
          <a:bodyPr wrap="square" rtlCol="0">
            <a:spAutoFit/>
          </a:bodyPr>
          <a:lstStyle/>
          <a:p>
            <a:pPr algn="ctr"/>
            <a:r>
              <a:rPr lang="en-US" sz="2400" b="1" i="1" dirty="0" smtClean="0">
                <a:effectLst>
                  <a:outerShdw blurRad="38100" dist="38100" dir="2700000" algn="tl">
                    <a:srgbClr val="000000">
                      <a:alpha val="43137"/>
                    </a:srgbClr>
                  </a:outerShdw>
                </a:effectLst>
                <a:latin typeface="Verdana" pitchFamily="34" charset="0"/>
              </a:rPr>
              <a:t>Grade 3 MATH:</a:t>
            </a:r>
          </a:p>
          <a:p>
            <a:pPr algn="ctr"/>
            <a:r>
              <a:rPr lang="en-US" sz="900" dirty="0" smtClean="0">
                <a:latin typeface="Verdana" pitchFamily="34" charset="0"/>
              </a:rPr>
              <a:t>Oregon Department of Education Standards </a:t>
            </a:r>
          </a:p>
          <a:p>
            <a:pPr algn="ctr"/>
            <a:r>
              <a:rPr lang="en-US" sz="900" dirty="0" smtClean="0">
                <a:latin typeface="Verdana" pitchFamily="34" charset="0"/>
              </a:rPr>
              <a:t>for Practice or Progress Monitoring.</a:t>
            </a:r>
            <a:endParaRPr lang="en-US" sz="900" dirty="0">
              <a:latin typeface="Verdana" pitchFamily="34" charset="0"/>
            </a:endParaRPr>
          </a:p>
        </p:txBody>
      </p:sp>
      <p:sp>
        <p:nvSpPr>
          <p:cNvPr id="9" name="TextBox 8"/>
          <p:cNvSpPr txBox="1"/>
          <p:nvPr/>
        </p:nvSpPr>
        <p:spPr>
          <a:xfrm>
            <a:off x="5791200" y="7281446"/>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715000" y="257169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ONLY on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[3.1.3] </a:t>
            </a:r>
            <a:r>
              <a:rPr lang="en-US" sz="1000" dirty="0" smtClean="0">
                <a:latin typeface="Verdana" pitchFamily="34" charset="0"/>
              </a:rPr>
              <a:t>in the table </a:t>
            </a:r>
            <a:r>
              <a:rPr lang="en-US" sz="1000" dirty="0" smtClean="0">
                <a:effectLst>
                  <a:outerShdw blurRad="38100" dist="38100" dir="2700000" algn="tl">
                    <a:srgbClr val="000000">
                      <a:alpha val="43137"/>
                    </a:srgbClr>
                  </a:outerShdw>
                </a:effectLst>
                <a:latin typeface="Verdana" pitchFamily="34" charset="0"/>
              </a:rPr>
              <a:t>below.</a:t>
            </a:r>
            <a:endParaRPr lang="en-US" sz="1000" dirty="0">
              <a:effectLst>
                <a:outerShdw blurRad="38100" dist="38100" dir="2700000" algn="tl">
                  <a:srgbClr val="000000">
                    <a:alpha val="43137"/>
                  </a:srgbClr>
                </a:outerShdw>
              </a:effectLst>
              <a:latin typeface="Verdana" pitchFamily="34" charset="0"/>
            </a:endParaRPr>
          </a:p>
        </p:txBody>
      </p:sp>
      <p:graphicFrame>
        <p:nvGraphicFramePr>
          <p:cNvPr id="10" name="Table 9"/>
          <p:cNvGraphicFramePr>
            <a:graphicFrameLocks noGrp="1"/>
          </p:cNvGraphicFramePr>
          <p:nvPr/>
        </p:nvGraphicFramePr>
        <p:xfrm>
          <a:off x="5632450" y="6400800"/>
          <a:ext cx="3892550" cy="436245"/>
        </p:xfrm>
        <a:graphic>
          <a:graphicData uri="http://schemas.openxmlformats.org/drawingml/2006/table">
            <a:tbl>
              <a:tblPr/>
              <a:tblGrid>
                <a:gridCol w="3892550"/>
              </a:tblGrid>
              <a:tr h="381000">
                <a:tc>
                  <a:txBody>
                    <a:bodyPr/>
                    <a:lstStyle/>
                    <a:p>
                      <a:pPr algn="l" fontAlgn="t"/>
                      <a:r>
                        <a:rPr lang="en-US" sz="700" b="0" i="0" u="none" strike="noStrike" dirty="0">
                          <a:solidFill>
                            <a:srgbClr val="000000"/>
                          </a:solidFill>
                          <a:latin typeface="Verdana"/>
                        </a:rPr>
                        <a:t>In </a:t>
                      </a:r>
                      <a:r>
                        <a:rPr lang="en-US" sz="700" b="1" i="0" u="none" strike="noStrike" dirty="0">
                          <a:solidFill>
                            <a:srgbClr val="FF0000"/>
                          </a:solidFill>
                          <a:latin typeface="Verdana"/>
                        </a:rPr>
                        <a:t>2011-2012</a:t>
                      </a:r>
                      <a:r>
                        <a:rPr lang="en-US" sz="700" b="0" i="0" u="none" strike="noStrike" dirty="0">
                          <a:solidFill>
                            <a:srgbClr val="000000"/>
                          </a:solidFill>
                          <a:latin typeface="Verdana"/>
                        </a:rPr>
                        <a:t> these  </a:t>
                      </a:r>
                      <a:r>
                        <a:rPr lang="en-US" sz="700" b="1" i="0" u="none" strike="noStrike" dirty="0">
                          <a:solidFill>
                            <a:srgbClr val="FF0000"/>
                          </a:solidFill>
                          <a:latin typeface="Verdana"/>
                        </a:rPr>
                        <a:t>2007</a:t>
                      </a:r>
                      <a:r>
                        <a:rPr lang="en-US" sz="700" b="0" i="0" u="none" strike="noStrike" dirty="0">
                          <a:solidFill>
                            <a:srgbClr val="000000"/>
                          </a:solidFill>
                          <a:latin typeface="Verdana"/>
                        </a:rPr>
                        <a:t> Standards will be added to the OAKS assessments.</a:t>
                      </a:r>
                      <a:br>
                        <a:rPr lang="en-US" sz="700" b="0" i="0" u="none" strike="noStrike" dirty="0">
                          <a:solidFill>
                            <a:srgbClr val="000000"/>
                          </a:solidFill>
                          <a:latin typeface="Verdana"/>
                        </a:rPr>
                      </a:br>
                      <a:endParaRPr lang="en-US" sz="700" b="0" i="0" u="none" strike="noStrike" dirty="0" smtClean="0">
                        <a:solidFill>
                          <a:srgbClr val="000000"/>
                        </a:solidFill>
                        <a:latin typeface="Verdana"/>
                      </a:endParaRPr>
                    </a:p>
                    <a:p>
                      <a:pPr algn="l" fontAlgn="t"/>
                      <a:r>
                        <a:rPr lang="en-US" sz="700" b="1" i="0" u="none" strike="noStrike" dirty="0" smtClean="0">
                          <a:solidFill>
                            <a:srgbClr val="000000"/>
                          </a:solidFill>
                          <a:latin typeface="Verdana"/>
                        </a:rPr>
                        <a:t>3.1.5 </a:t>
                      </a:r>
                      <a:r>
                        <a:rPr lang="en-US" sz="700" b="1" i="0" u="none" strike="noStrike" dirty="0">
                          <a:solidFill>
                            <a:srgbClr val="000000"/>
                          </a:solidFill>
                          <a:latin typeface="Verdana"/>
                        </a:rPr>
                        <a:t>Identify equivalent fractions using models, including the number line.</a:t>
                      </a:r>
                      <a:br>
                        <a:rPr lang="en-US" sz="700" b="1" i="0" u="none" strike="noStrike" dirty="0">
                          <a:solidFill>
                            <a:srgbClr val="000000"/>
                          </a:solidFill>
                          <a:latin typeface="Verdana"/>
                        </a:rPr>
                      </a:br>
                      <a:r>
                        <a:rPr lang="en-US" sz="700" b="1" i="0" u="none" strike="noStrike" dirty="0">
                          <a:solidFill>
                            <a:srgbClr val="000000"/>
                          </a:solidFill>
                          <a:latin typeface="Verdana"/>
                        </a:rPr>
                        <a:t>3.1.6 Add common fractions with like denominators.</a:t>
                      </a:r>
                      <a:endParaRPr lang="en-US" sz="700" b="0" i="0" u="none" strike="noStrike" dirty="0">
                        <a:solidFill>
                          <a:srgbClr val="000000"/>
                        </a:solidFill>
                        <a:latin typeface="Verdana"/>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r>
            </a:tbl>
          </a:graphicData>
        </a:graphic>
      </p:graphicFrame>
      <p:sp>
        <p:nvSpPr>
          <p:cNvPr id="11" name="TextBox 10"/>
          <p:cNvSpPr txBox="1"/>
          <p:nvPr/>
        </p:nvSpPr>
        <p:spPr>
          <a:xfrm>
            <a:off x="5562600" y="19050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#2</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457200" y="838200"/>
            <a:ext cx="3581400" cy="400110"/>
          </a:xfrm>
          <a:prstGeom prst="rect">
            <a:avLst/>
          </a:prstGeom>
          <a:noFill/>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 </a:t>
            </a:r>
          </a:p>
          <a:p>
            <a:r>
              <a:rPr lang="en-US" sz="1000" b="1" i="1" u="sng" dirty="0" smtClean="0">
                <a:effectLst>
                  <a:outerShdw blurRad="38100" dist="38100" dir="2700000" algn="tl">
                    <a:srgbClr val="000000">
                      <a:alpha val="43137"/>
                    </a:srgbClr>
                  </a:outerShdw>
                </a:effectLst>
                <a:latin typeface="Verdana" pitchFamily="34" charset="0"/>
              </a:rPr>
              <a:t>Bold Black [3.1.3] </a:t>
            </a:r>
            <a:r>
              <a:rPr lang="en-US" sz="1000" dirty="0" smtClean="0">
                <a:effectLst>
                  <a:outerShdw blurRad="38100" dist="38100" dir="2700000" algn="tl">
                    <a:srgbClr val="000000">
                      <a:alpha val="43137"/>
                    </a:srgbClr>
                  </a:outerShdw>
                </a:effectLst>
                <a:latin typeface="Verdana" pitchFamily="34" charset="0"/>
              </a:rPr>
              <a:t>.</a:t>
            </a:r>
            <a:endParaRPr lang="en-US" sz="1000" dirty="0">
              <a:effectLst>
                <a:outerShdw blurRad="38100" dist="38100" dir="2700000" algn="tl">
                  <a:srgbClr val="000000">
                    <a:alpha val="43137"/>
                  </a:srgbClr>
                </a:outerShdw>
              </a:effectLst>
              <a:latin typeface="Verdana" pitchFamily="34" charset="0"/>
            </a:endParaRPr>
          </a:p>
        </p:txBody>
      </p:sp>
      <p:sp>
        <p:nvSpPr>
          <p:cNvPr id="16" name="TextBox 15"/>
          <p:cNvSpPr txBox="1"/>
          <p:nvPr/>
        </p:nvSpPr>
        <p:spPr>
          <a:xfrm>
            <a:off x="762000" y="2209800"/>
            <a:ext cx="3581400" cy="2092881"/>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effectLst>
                  <a:outerShdw blurRad="38100" dist="38100" dir="2700000" algn="tl">
                    <a:srgbClr val="000000">
                      <a:alpha val="43137"/>
                    </a:srgbClr>
                  </a:outerShdw>
                </a:effectLst>
                <a:latin typeface="Verdana" pitchFamily="34" charset="0"/>
              </a:rPr>
              <a:t>To assure that the above standards are understood, always remind, ask and show your students:</a:t>
            </a:r>
          </a:p>
          <a:p>
            <a:endParaRPr lang="en-US" sz="1000" dirty="0" smtClean="0">
              <a:effectLst>
                <a:outerShdw blurRad="38100" dist="38100" dir="2700000" algn="tl">
                  <a:srgbClr val="000000">
                    <a:alpha val="43137"/>
                  </a:srgbClr>
                </a:outerShdw>
              </a:effectLst>
              <a:latin typeface="Verdana" pitchFamily="34" charset="0"/>
            </a:endParaRPr>
          </a:p>
          <a:p>
            <a:pPr marL="228600" indent="-228600">
              <a:buAutoNum type="arabicPeriod"/>
            </a:pPr>
            <a:r>
              <a:rPr lang="en-US" sz="1000" dirty="0" smtClean="0">
                <a:effectLst>
                  <a:outerShdw blurRad="38100" dist="38100" dir="2700000" algn="tl">
                    <a:srgbClr val="000000">
                      <a:alpha val="43137"/>
                    </a:srgbClr>
                  </a:outerShdw>
                </a:effectLst>
                <a:latin typeface="Verdana" pitchFamily="34" charset="0"/>
              </a:rPr>
              <a:t>Denominators tell the total number of equal pieces in the whole.</a:t>
            </a:r>
          </a:p>
          <a:p>
            <a:pPr marL="228600" indent="-228600">
              <a:buAutoNum type="arabicPeriod"/>
            </a:pPr>
            <a:endParaRPr lang="en-US" sz="1000" dirty="0" smtClean="0">
              <a:effectLst>
                <a:outerShdw blurRad="38100" dist="38100" dir="2700000" algn="tl">
                  <a:srgbClr val="000000">
                    <a:alpha val="43137"/>
                  </a:srgbClr>
                </a:outerShdw>
              </a:effectLst>
              <a:latin typeface="Verdana" pitchFamily="34" charset="0"/>
            </a:endParaRPr>
          </a:p>
          <a:p>
            <a:pPr marL="228600" indent="-228600">
              <a:buAutoNum type="arabicPeriod"/>
            </a:pPr>
            <a:r>
              <a:rPr lang="en-US" sz="1000" dirty="0" smtClean="0">
                <a:effectLst>
                  <a:outerShdw blurRad="38100" dist="38100" dir="2700000" algn="tl">
                    <a:srgbClr val="000000">
                      <a:alpha val="43137"/>
                    </a:srgbClr>
                  </a:outerShdw>
                </a:effectLst>
                <a:latin typeface="Verdana" pitchFamily="34" charset="0"/>
              </a:rPr>
              <a:t>Numerators tell how many equal pieces are in the whole.</a:t>
            </a:r>
          </a:p>
          <a:p>
            <a:pPr marL="228600" indent="-228600">
              <a:buAutoNum type="arabicPeriod"/>
            </a:pPr>
            <a:endParaRPr lang="en-US" sz="1000" dirty="0" smtClean="0">
              <a:effectLst>
                <a:outerShdw blurRad="38100" dist="38100" dir="2700000" algn="tl">
                  <a:srgbClr val="000000">
                    <a:alpha val="43137"/>
                  </a:srgbClr>
                </a:outerShdw>
              </a:effectLst>
              <a:latin typeface="Verdana" pitchFamily="34" charset="0"/>
            </a:endParaRPr>
          </a:p>
          <a:p>
            <a:pPr marL="228600" indent="-228600">
              <a:buAutoNum type="arabicPeriod"/>
            </a:pPr>
            <a:r>
              <a:rPr lang="en-US" sz="1000" dirty="0" smtClean="0">
                <a:effectLst>
                  <a:outerShdw blurRad="38100" dist="38100" dir="2700000" algn="tl">
                    <a:srgbClr val="000000">
                      <a:alpha val="43137"/>
                    </a:srgbClr>
                  </a:outerShdw>
                </a:effectLst>
                <a:latin typeface="Verdana" pitchFamily="34" charset="0"/>
              </a:rPr>
              <a:t>What do you call the numbers you find between whole numbers?  How can you represent (show) them?</a:t>
            </a:r>
          </a:p>
        </p:txBody>
      </p:sp>
      <p:sp>
        <p:nvSpPr>
          <p:cNvPr id="18" name="TextBox 17"/>
          <p:cNvSpPr txBox="1"/>
          <p:nvPr/>
        </p:nvSpPr>
        <p:spPr>
          <a:xfrm>
            <a:off x="457200" y="304800"/>
            <a:ext cx="3581400" cy="307777"/>
          </a:xfrm>
          <a:prstGeom prst="rect">
            <a:avLst/>
          </a:prstGeom>
          <a:noFill/>
        </p:spPr>
        <p:txBody>
          <a:bodyPr wrap="square" rtlCol="0">
            <a:spAutoFit/>
          </a:bodyPr>
          <a:lstStyle/>
          <a:p>
            <a:r>
              <a:rPr lang="en-US" sz="1400" b="1" i="1" dirty="0" smtClean="0">
                <a:effectLst>
                  <a:outerShdw blurRad="38100" dist="38100" dir="2700000" algn="tl">
                    <a:srgbClr val="000000">
                      <a:alpha val="43137"/>
                    </a:srgbClr>
                  </a:outerShdw>
                </a:effectLst>
                <a:latin typeface="Verdana" pitchFamily="34" charset="0"/>
              </a:rPr>
              <a:t>Teacher Information. . .</a:t>
            </a:r>
            <a:endParaRPr lang="en-US" sz="1400" b="1" i="1" dirty="0">
              <a:effectLst>
                <a:outerShdw blurRad="38100" dist="38100" dir="2700000" algn="tl">
                  <a:srgbClr val="000000">
                    <a:alpha val="43137"/>
                  </a:srgbClr>
                </a:outerShdw>
              </a:effectLst>
              <a:latin typeface="Verdana" pitchFamily="34" charset="0"/>
            </a:endParaRPr>
          </a:p>
        </p:txBody>
      </p:sp>
      <p:graphicFrame>
        <p:nvGraphicFramePr>
          <p:cNvPr id="19" name="Table 18"/>
          <p:cNvGraphicFramePr>
            <a:graphicFrameLocks noGrp="1"/>
          </p:cNvGraphicFramePr>
          <p:nvPr/>
        </p:nvGraphicFramePr>
        <p:xfrm>
          <a:off x="685800" y="1524000"/>
          <a:ext cx="4038600" cy="434340"/>
        </p:xfrm>
        <a:graphic>
          <a:graphicData uri="http://schemas.openxmlformats.org/drawingml/2006/table">
            <a:tbl>
              <a:tblPr/>
              <a:tblGrid>
                <a:gridCol w="457199"/>
                <a:gridCol w="3581401"/>
              </a:tblGrid>
              <a:tr h="434340">
                <a:tc>
                  <a:txBody>
                    <a:bodyPr/>
                    <a:lstStyle/>
                    <a:p>
                      <a:pPr algn="r" fontAlgn="t"/>
                      <a:r>
                        <a:rPr lang="en-US" sz="1200" b="1" i="0" u="none" strike="noStrike" dirty="0">
                          <a:solidFill>
                            <a:srgbClr val="000000"/>
                          </a:solidFill>
                          <a:effectLst>
                            <a:outerShdw blurRad="38100" dist="38100" dir="2700000" algn="tl">
                              <a:srgbClr val="000000">
                                <a:alpha val="43137"/>
                              </a:srgbClr>
                            </a:outerShdw>
                          </a:effectLst>
                          <a:latin typeface="Calibri"/>
                        </a:rPr>
                        <a:t>3.1.3</a:t>
                      </a:r>
                    </a:p>
                  </a:txBody>
                  <a:tcPr marL="9525" marR="9525" marT="9525"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1200" b="1" i="0" u="none" strike="noStrike" dirty="0">
                          <a:solidFill>
                            <a:srgbClr val="000000"/>
                          </a:solidFill>
                          <a:effectLst>
                            <a:outerShdw blurRad="38100" dist="38100" dir="2700000" algn="tl">
                              <a:srgbClr val="000000">
                                <a:alpha val="43137"/>
                              </a:srgbClr>
                            </a:outerShdw>
                          </a:effectLst>
                          <a:latin typeface="Calibri"/>
                        </a:rPr>
                        <a:t>Use Fractions to represent numbers that are equal to, less than, or greater than one.</a:t>
                      </a:r>
                    </a:p>
                  </a:txBody>
                  <a:tcPr marL="9525" marR="9525" marT="9525"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5" name="TextBox 14"/>
          <p:cNvSpPr txBox="1"/>
          <p:nvPr/>
        </p:nvSpPr>
        <p:spPr>
          <a:xfrm>
            <a:off x="457200" y="6096000"/>
            <a:ext cx="42672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sp>
        <p:nvSpPr>
          <p:cNvPr id="17" name="TextBox 18"/>
          <p:cNvSpPr txBox="1"/>
          <p:nvPr/>
        </p:nvSpPr>
        <p:spPr>
          <a:xfrm>
            <a:off x="5562600" y="2420779"/>
            <a:ext cx="3581400" cy="246221"/>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a:lstStyle>
          <a:p>
            <a:r>
              <a:rPr lang="en-US" sz="1000" b="1" dirty="0" smtClean="0">
                <a:effectLst>
                  <a:outerShdw blurRad="38100" dist="38100" dir="2700000" algn="tl">
                    <a:srgbClr val="000000">
                      <a:alpha val="43137"/>
                    </a:srgbClr>
                  </a:outerShdw>
                </a:effectLst>
                <a:latin typeface="Verdana" pitchFamily="34" charset="0"/>
              </a:rPr>
              <a:t>Current Standards:</a:t>
            </a:r>
            <a:endParaRPr lang="en-US" sz="1000" b="1" dirty="0">
              <a:effectLst>
                <a:outerShdw blurRad="38100" dist="38100" dir="2700000" algn="tl">
                  <a:srgbClr val="000000">
                    <a:alpha val="43137"/>
                  </a:srgbClr>
                </a:outerShdw>
              </a:effectLst>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9" name="TextBox 8"/>
          <p:cNvSpPr txBox="1"/>
          <p:nvPr/>
        </p:nvSpPr>
        <p:spPr>
          <a:xfrm>
            <a:off x="6619875" y="2971800"/>
            <a:ext cx="609600" cy="1785104"/>
          </a:xfrm>
          <a:prstGeom prst="rect">
            <a:avLst/>
          </a:prstGeom>
          <a:noFill/>
        </p:spPr>
        <p:txBody>
          <a:bodyPr wrap="square" rtlCol="0">
            <a:spAutoFit/>
          </a:bodyPr>
          <a:lstStyle/>
          <a:p>
            <a:r>
              <a:rPr lang="en-US" sz="1100" dirty="0" smtClean="0">
                <a:latin typeface="Verdana" pitchFamily="34" charset="0"/>
              </a:rPr>
              <a:t>A. </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B.</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C.</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D.</a:t>
            </a:r>
            <a:endParaRPr lang="en-US" sz="1100" dirty="0">
              <a:latin typeface="Verdana" pitchFamily="34" charset="0"/>
            </a:endParaRPr>
          </a:p>
        </p:txBody>
      </p:sp>
      <p:graphicFrame>
        <p:nvGraphicFramePr>
          <p:cNvPr id="10" name="Table 9"/>
          <p:cNvGraphicFramePr>
            <a:graphicFrameLocks noGrp="1"/>
          </p:cNvGraphicFramePr>
          <p:nvPr/>
        </p:nvGraphicFramePr>
        <p:xfrm>
          <a:off x="7010400" y="2962275"/>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15" name="TextBox 14"/>
          <p:cNvSpPr txBox="1"/>
          <p:nvPr/>
        </p:nvSpPr>
        <p:spPr>
          <a:xfrm>
            <a:off x="5791200" y="7086600"/>
            <a:ext cx="1752600" cy="307777"/>
          </a:xfrm>
          <a:prstGeom prst="rect">
            <a:avLst/>
          </a:prstGeom>
          <a:noFill/>
        </p:spPr>
        <p:txBody>
          <a:bodyPr wrap="square" rtlCol="0">
            <a:spAutoFit/>
          </a:bodyPr>
          <a:lstStyle/>
          <a:p>
            <a:r>
              <a:rPr lang="en-US" sz="700" dirty="0" smtClean="0">
                <a:latin typeface="Verdana" pitchFamily="34" charset="0"/>
              </a:rPr>
              <a:t>2010-11 Sample Test, Grade 3</a:t>
            </a:r>
          </a:p>
          <a:p>
            <a:r>
              <a:rPr lang="en-US" sz="700" dirty="0" smtClean="0">
                <a:latin typeface="Verdana" pitchFamily="34" charset="0"/>
              </a:rPr>
              <a:t>Rick &amp; Susan Richmond</a:t>
            </a:r>
            <a:endParaRPr lang="en-US" sz="700" dirty="0">
              <a:latin typeface="Verdana" pitchFamily="34" charset="0"/>
            </a:endParaRPr>
          </a:p>
        </p:txBody>
      </p:sp>
      <p:sp>
        <p:nvSpPr>
          <p:cNvPr id="18" name="Rectangle 17"/>
          <p:cNvSpPr/>
          <p:nvPr/>
        </p:nvSpPr>
        <p:spPr>
          <a:xfrm>
            <a:off x="5715000" y="457200"/>
            <a:ext cx="3886200" cy="600164"/>
          </a:xfrm>
          <a:prstGeom prst="rect">
            <a:avLst/>
          </a:prstGeom>
        </p:spPr>
        <p:txBody>
          <a:bodyPr wrap="square">
            <a:spAutoFit/>
          </a:bodyPr>
          <a:lstStyle/>
          <a:p>
            <a:pPr marL="347663" indent="-347663">
              <a:buFont typeface="+mj-lt"/>
              <a:buAutoNum type="arabicPeriod" startAt="10"/>
            </a:pPr>
            <a:r>
              <a:rPr lang="en-US" sz="1100" dirty="0" smtClean="0"/>
              <a:t>Use your ruler to help you solve this problem.</a:t>
            </a:r>
          </a:p>
          <a:p>
            <a:pPr marL="228600" indent="-228600">
              <a:buFont typeface="+mj-lt"/>
              <a:buAutoNum type="arabicPeriod" startAt="10"/>
            </a:pPr>
            <a:endParaRPr lang="en-US" sz="1100" dirty="0" smtClean="0"/>
          </a:p>
          <a:p>
            <a:pPr marL="347663"/>
            <a:r>
              <a:rPr lang="en-US" sz="1100" dirty="0" smtClean="0"/>
              <a:t>How many inches long is the pencil shown below?</a:t>
            </a:r>
            <a:endParaRPr lang="en-US" sz="1100" dirty="0"/>
          </a:p>
        </p:txBody>
      </p:sp>
      <p:grpSp>
        <p:nvGrpSpPr>
          <p:cNvPr id="24" name="Group 23"/>
          <p:cNvGrpSpPr/>
          <p:nvPr/>
        </p:nvGrpSpPr>
        <p:grpSpPr>
          <a:xfrm>
            <a:off x="5785858" y="982475"/>
            <a:ext cx="3739142" cy="1836925"/>
            <a:chOff x="5785858" y="830075"/>
            <a:chExt cx="3739142" cy="1836925"/>
          </a:xfrm>
        </p:grpSpPr>
        <p:pic>
          <p:nvPicPr>
            <p:cNvPr id="1028" name="Picture 4" descr="C:\Documents and Settings\Rick Richmond\Local Settings\Temporary Internet Files\Content.IE5\5K6N5GDM\MC900356411[1].wmf"/>
            <p:cNvPicPr>
              <a:picLocks noChangeAspect="1" noChangeArrowheads="1"/>
            </p:cNvPicPr>
            <p:nvPr/>
          </p:nvPicPr>
          <p:blipFill>
            <a:blip r:embed="rId3"/>
            <a:srcRect/>
            <a:stretch>
              <a:fillRect/>
            </a:stretch>
          </p:blipFill>
          <p:spPr bwMode="auto">
            <a:xfrm rot="480000">
              <a:off x="5785858" y="830075"/>
              <a:ext cx="3504247" cy="1805417"/>
            </a:xfrm>
            <a:prstGeom prst="rect">
              <a:avLst/>
            </a:prstGeom>
            <a:noFill/>
          </p:spPr>
        </p:pic>
        <p:pic>
          <p:nvPicPr>
            <p:cNvPr id="23" name="Picture 3"/>
            <p:cNvPicPr>
              <a:picLocks noChangeAspect="1" noChangeArrowheads="1"/>
            </p:cNvPicPr>
            <p:nvPr/>
          </p:nvPicPr>
          <p:blipFill>
            <a:blip r:embed="rId4"/>
            <a:srcRect t="23762" r="53279"/>
            <a:stretch>
              <a:fillRect/>
            </a:stretch>
          </p:blipFill>
          <p:spPr bwMode="auto">
            <a:xfrm>
              <a:off x="5791200" y="1828800"/>
              <a:ext cx="3733800" cy="838200"/>
            </a:xfrm>
            <a:prstGeom prst="rect">
              <a:avLst/>
            </a:prstGeom>
            <a:noFill/>
            <a:ln w="9525">
              <a:noFill/>
              <a:miter lim="800000"/>
              <a:headEnd/>
              <a:tailEnd/>
            </a:ln>
            <a:effectLst/>
          </p:spPr>
        </p:pic>
      </p:grpSp>
      <p:graphicFrame>
        <p:nvGraphicFramePr>
          <p:cNvPr id="25" name="Table 24"/>
          <p:cNvGraphicFramePr>
            <a:graphicFrameLocks noGrp="1"/>
          </p:cNvGraphicFramePr>
          <p:nvPr/>
        </p:nvGraphicFramePr>
        <p:xfrm>
          <a:off x="7162800" y="3409950"/>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6" name="Table 25"/>
          <p:cNvGraphicFramePr>
            <a:graphicFrameLocks noGrp="1"/>
          </p:cNvGraphicFramePr>
          <p:nvPr/>
        </p:nvGraphicFramePr>
        <p:xfrm>
          <a:off x="7162800" y="3943350"/>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7" name="Table 26"/>
          <p:cNvGraphicFramePr>
            <a:graphicFrameLocks noGrp="1"/>
          </p:cNvGraphicFramePr>
          <p:nvPr/>
        </p:nvGraphicFramePr>
        <p:xfrm>
          <a:off x="7162800" y="4400550"/>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28" name="TextBox 27"/>
          <p:cNvSpPr txBox="1"/>
          <p:nvPr/>
        </p:nvSpPr>
        <p:spPr>
          <a:xfrm>
            <a:off x="6934200" y="4419600"/>
            <a:ext cx="304800" cy="307777"/>
          </a:xfrm>
          <a:prstGeom prst="rect">
            <a:avLst/>
          </a:prstGeom>
          <a:noFill/>
        </p:spPr>
        <p:txBody>
          <a:bodyPr wrap="square" rtlCol="0">
            <a:spAutoFit/>
          </a:bodyPr>
          <a:lstStyle/>
          <a:p>
            <a:r>
              <a:rPr lang="en-US" sz="1400" dirty="0" smtClean="0">
                <a:latin typeface="Verdana" pitchFamily="34" charset="0"/>
              </a:rPr>
              <a:t>2</a:t>
            </a:r>
            <a:endParaRPr lang="en-US" sz="1400" dirty="0">
              <a:latin typeface="Verdana" pitchFamily="34" charset="0"/>
            </a:endParaRPr>
          </a:p>
        </p:txBody>
      </p:sp>
      <p:sp>
        <p:nvSpPr>
          <p:cNvPr id="29" name="TextBox 28"/>
          <p:cNvSpPr txBox="1"/>
          <p:nvPr/>
        </p:nvSpPr>
        <p:spPr>
          <a:xfrm>
            <a:off x="6934200" y="3962400"/>
            <a:ext cx="304800" cy="307777"/>
          </a:xfrm>
          <a:prstGeom prst="rect">
            <a:avLst/>
          </a:prstGeom>
          <a:noFill/>
        </p:spPr>
        <p:txBody>
          <a:bodyPr wrap="square" rtlCol="0">
            <a:spAutoFit/>
          </a:bodyPr>
          <a:lstStyle/>
          <a:p>
            <a:r>
              <a:rPr lang="en-US" sz="1400" dirty="0" smtClean="0">
                <a:latin typeface="Verdana" pitchFamily="34" charset="0"/>
              </a:rPr>
              <a:t>2</a:t>
            </a:r>
            <a:endParaRPr lang="en-US" sz="1400" dirty="0">
              <a:latin typeface="Verdana" pitchFamily="34" charset="0"/>
            </a:endParaRPr>
          </a:p>
        </p:txBody>
      </p:sp>
      <p:sp>
        <p:nvSpPr>
          <p:cNvPr id="30" name="TextBox 29"/>
          <p:cNvSpPr txBox="1"/>
          <p:nvPr/>
        </p:nvSpPr>
        <p:spPr>
          <a:xfrm>
            <a:off x="6934200" y="3429000"/>
            <a:ext cx="304800" cy="307777"/>
          </a:xfrm>
          <a:prstGeom prst="rect">
            <a:avLst/>
          </a:prstGeom>
          <a:noFill/>
        </p:spPr>
        <p:txBody>
          <a:bodyPr wrap="square" rtlCol="0">
            <a:spAutoFit/>
          </a:bodyPr>
          <a:lstStyle/>
          <a:p>
            <a:r>
              <a:rPr lang="en-US" sz="1400" dirty="0" smtClean="0">
                <a:latin typeface="Verdana" pitchFamily="34" charset="0"/>
              </a:rPr>
              <a:t>2</a:t>
            </a:r>
            <a:endParaRPr lang="en-US" sz="1400" dirty="0">
              <a:latin typeface="Verdana" pitchFamily="34" charset="0"/>
            </a:endParaRPr>
          </a:p>
        </p:txBody>
      </p:sp>
      <p:sp>
        <p:nvSpPr>
          <p:cNvPr id="31" name="TextBox 30"/>
          <p:cNvSpPr txBox="1"/>
          <p:nvPr/>
        </p:nvSpPr>
        <p:spPr>
          <a:xfrm>
            <a:off x="5715000" y="5103674"/>
            <a:ext cx="36576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graphicFrame>
        <p:nvGraphicFramePr>
          <p:cNvPr id="19" name="Chart 18"/>
          <p:cNvGraphicFramePr/>
          <p:nvPr/>
        </p:nvGraphicFramePr>
        <p:xfrm>
          <a:off x="457200" y="1066800"/>
          <a:ext cx="1371600" cy="1066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Chart 19"/>
          <p:cNvGraphicFramePr/>
          <p:nvPr/>
        </p:nvGraphicFramePr>
        <p:xfrm>
          <a:off x="1676400" y="1066800"/>
          <a:ext cx="1371600" cy="10668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1" name="Chart 20"/>
          <p:cNvGraphicFramePr/>
          <p:nvPr/>
        </p:nvGraphicFramePr>
        <p:xfrm>
          <a:off x="2895600" y="1066800"/>
          <a:ext cx="1371600" cy="1066800"/>
        </p:xfrm>
        <a:graphic>
          <a:graphicData uri="http://schemas.openxmlformats.org/drawingml/2006/chart">
            <c:chart xmlns:c="http://schemas.openxmlformats.org/drawingml/2006/chart" xmlns:r="http://schemas.openxmlformats.org/officeDocument/2006/relationships" r:id="rId7"/>
          </a:graphicData>
        </a:graphic>
      </p:graphicFrame>
      <p:sp>
        <p:nvSpPr>
          <p:cNvPr id="22" name="TextBox 21"/>
          <p:cNvSpPr txBox="1"/>
          <p:nvPr/>
        </p:nvSpPr>
        <p:spPr>
          <a:xfrm>
            <a:off x="1524000" y="1371600"/>
            <a:ext cx="381000" cy="523220"/>
          </a:xfrm>
          <a:prstGeom prst="rect">
            <a:avLst/>
          </a:prstGeom>
          <a:noFill/>
        </p:spPr>
        <p:txBody>
          <a:bodyPr wrap="square" rtlCol="0">
            <a:spAutoFit/>
          </a:bodyPr>
          <a:lstStyle/>
          <a:p>
            <a:r>
              <a:rPr lang="en-US" sz="2800" b="1" dirty="0" smtClean="0"/>
              <a:t>+</a:t>
            </a:r>
            <a:endParaRPr lang="en-US" sz="2800" b="1" dirty="0"/>
          </a:p>
        </p:txBody>
      </p:sp>
      <p:sp>
        <p:nvSpPr>
          <p:cNvPr id="32" name="TextBox 31"/>
          <p:cNvSpPr txBox="1"/>
          <p:nvPr/>
        </p:nvSpPr>
        <p:spPr>
          <a:xfrm>
            <a:off x="2766950" y="1331025"/>
            <a:ext cx="381000" cy="523220"/>
          </a:xfrm>
          <a:prstGeom prst="rect">
            <a:avLst/>
          </a:prstGeom>
          <a:noFill/>
        </p:spPr>
        <p:txBody>
          <a:bodyPr wrap="square" rtlCol="0">
            <a:spAutoFit/>
          </a:bodyPr>
          <a:lstStyle/>
          <a:p>
            <a:r>
              <a:rPr lang="en-US" sz="2800" b="1" dirty="0" smtClean="0"/>
              <a:t>=</a:t>
            </a:r>
            <a:endParaRPr lang="en-US" sz="2800" b="1" dirty="0"/>
          </a:p>
        </p:txBody>
      </p:sp>
      <p:sp>
        <p:nvSpPr>
          <p:cNvPr id="33" name="TextBox 32"/>
          <p:cNvSpPr txBox="1"/>
          <p:nvPr/>
        </p:nvSpPr>
        <p:spPr>
          <a:xfrm>
            <a:off x="457200" y="457200"/>
            <a:ext cx="4114800" cy="261610"/>
          </a:xfrm>
          <a:prstGeom prst="rect">
            <a:avLst/>
          </a:prstGeom>
          <a:noFill/>
        </p:spPr>
        <p:txBody>
          <a:bodyPr wrap="square" rtlCol="0">
            <a:spAutoFit/>
          </a:bodyPr>
          <a:lstStyle/>
          <a:p>
            <a:pPr marL="457200" indent="-457200">
              <a:buFont typeface="+mj-lt"/>
              <a:buAutoNum type="arabicPeriod"/>
            </a:pPr>
            <a:r>
              <a:rPr lang="en-US" sz="1100" dirty="0" smtClean="0">
                <a:latin typeface="Verdana" pitchFamily="34" charset="0"/>
              </a:rPr>
              <a:t>Look at the picture below.</a:t>
            </a:r>
            <a:endParaRPr lang="en-US" sz="1100" dirty="0">
              <a:latin typeface="Verdana" pitchFamily="34" charset="0"/>
            </a:endParaRPr>
          </a:p>
        </p:txBody>
      </p:sp>
      <p:sp>
        <p:nvSpPr>
          <p:cNvPr id="34" name="TextBox 33"/>
          <p:cNvSpPr txBox="1"/>
          <p:nvPr/>
        </p:nvSpPr>
        <p:spPr>
          <a:xfrm>
            <a:off x="1295400" y="762000"/>
            <a:ext cx="3505200" cy="261610"/>
          </a:xfrm>
          <a:prstGeom prst="rect">
            <a:avLst/>
          </a:prstGeom>
          <a:noFill/>
        </p:spPr>
        <p:txBody>
          <a:bodyPr wrap="square" rtlCol="0">
            <a:spAutoFit/>
          </a:bodyPr>
          <a:lstStyle/>
          <a:p>
            <a:r>
              <a:rPr lang="en-US" sz="1100" dirty="0" smtClean="0">
                <a:latin typeface="Verdana" pitchFamily="34" charset="0"/>
              </a:rPr>
              <a:t>What is the answer to the problem?</a:t>
            </a:r>
            <a:endParaRPr lang="en-US" sz="1100" dirty="0">
              <a:latin typeface="Verdana" pitchFamily="34" charset="0"/>
            </a:endParaRPr>
          </a:p>
        </p:txBody>
      </p:sp>
      <p:graphicFrame>
        <p:nvGraphicFramePr>
          <p:cNvPr id="35" name="Table 34"/>
          <p:cNvGraphicFramePr>
            <a:graphicFrameLocks noGrp="1"/>
          </p:cNvGraphicFramePr>
          <p:nvPr/>
        </p:nvGraphicFramePr>
        <p:xfrm>
          <a:off x="1031175" y="2238500"/>
          <a:ext cx="228600" cy="685800"/>
        </p:xfrm>
        <a:graphic>
          <a:graphicData uri="http://schemas.openxmlformats.org/drawingml/2006/table">
            <a:tbl>
              <a:tblPr/>
              <a:tblGrid>
                <a:gridCol w="228600"/>
              </a:tblGrid>
              <a:tr h="351473">
                <a:tc>
                  <a:txBody>
                    <a:bodyPr/>
                    <a:lstStyle/>
                    <a:p>
                      <a:pPr algn="ctr" fontAlgn="ctr"/>
                      <a:r>
                        <a:rPr lang="en-US" sz="1200" b="1" i="0" u="none" strike="noStrike" dirty="0">
                          <a:solidFill>
                            <a:srgbClr val="000000"/>
                          </a:solidFill>
                          <a:latin typeface="Verdana" pitchFamily="34" charset="0"/>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334327">
                <a:tc>
                  <a:txBody>
                    <a:bodyPr/>
                    <a:lstStyle/>
                    <a:p>
                      <a:pPr algn="ctr" fontAlgn="ctr"/>
                      <a:r>
                        <a:rPr lang="en-US" sz="1200" b="1" i="0" u="none" strike="noStrike" dirty="0">
                          <a:solidFill>
                            <a:srgbClr val="000000"/>
                          </a:solidFill>
                          <a:latin typeface="Verdana" pitchFamily="34" charset="0"/>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36" name="Table 35"/>
          <p:cNvGraphicFramePr>
            <a:graphicFrameLocks noGrp="1"/>
          </p:cNvGraphicFramePr>
          <p:nvPr/>
        </p:nvGraphicFramePr>
        <p:xfrm>
          <a:off x="2286000" y="2233550"/>
          <a:ext cx="228600" cy="685800"/>
        </p:xfrm>
        <a:graphic>
          <a:graphicData uri="http://schemas.openxmlformats.org/drawingml/2006/table">
            <a:tbl>
              <a:tblPr/>
              <a:tblGrid>
                <a:gridCol w="228600"/>
              </a:tblGrid>
              <a:tr h="351473">
                <a:tc>
                  <a:txBody>
                    <a:bodyPr/>
                    <a:lstStyle/>
                    <a:p>
                      <a:pPr algn="ctr" fontAlgn="ctr"/>
                      <a:r>
                        <a:rPr lang="en-US" sz="1200" b="1" i="0" u="none" strike="noStrike" dirty="0">
                          <a:solidFill>
                            <a:srgbClr val="000000"/>
                          </a:solidFill>
                          <a:latin typeface="Verdana" pitchFamily="34" charset="0"/>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334327">
                <a:tc>
                  <a:txBody>
                    <a:bodyPr/>
                    <a:lstStyle/>
                    <a:p>
                      <a:pPr algn="ctr" fontAlgn="ctr"/>
                      <a:r>
                        <a:rPr lang="en-US" sz="1200" b="1" i="0" u="none" strike="noStrike" dirty="0">
                          <a:solidFill>
                            <a:srgbClr val="000000"/>
                          </a:solidFill>
                          <a:latin typeface="Verdana" pitchFamily="34" charset="0"/>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37" name="Table 36"/>
          <p:cNvGraphicFramePr>
            <a:graphicFrameLocks noGrp="1"/>
          </p:cNvGraphicFramePr>
          <p:nvPr/>
        </p:nvGraphicFramePr>
        <p:xfrm>
          <a:off x="1676400" y="3124200"/>
          <a:ext cx="228600" cy="457200"/>
        </p:xfrm>
        <a:graphic>
          <a:graphicData uri="http://schemas.openxmlformats.org/drawingml/2006/table">
            <a:tbl>
              <a:tblPr/>
              <a:tblGrid>
                <a:gridCol w="228600"/>
              </a:tblGrid>
              <a:tr h="234315">
                <a:tc>
                  <a:txBody>
                    <a:bodyPr/>
                    <a:lstStyle/>
                    <a:p>
                      <a:pPr algn="ctr" fontAlgn="ctr"/>
                      <a:r>
                        <a:rPr lang="en-US" sz="900" b="1" i="0" u="none" strike="noStrike" dirty="0">
                          <a:solidFill>
                            <a:srgbClr val="000000"/>
                          </a:solidFill>
                          <a:latin typeface="Verdana" pitchFamily="34" charset="0"/>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222885">
                <a:tc>
                  <a:txBody>
                    <a:bodyPr/>
                    <a:lstStyle/>
                    <a:p>
                      <a:pPr algn="ctr" fontAlgn="ctr"/>
                      <a:r>
                        <a:rPr lang="en-US" sz="900" b="1" i="0" u="none" strike="noStrike" dirty="0">
                          <a:solidFill>
                            <a:srgbClr val="000000"/>
                          </a:solidFill>
                          <a:latin typeface="Verdana" pitchFamily="34" charset="0"/>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38" name="TextBox 37"/>
          <p:cNvSpPr txBox="1"/>
          <p:nvPr/>
        </p:nvSpPr>
        <p:spPr>
          <a:xfrm>
            <a:off x="1524000" y="2372380"/>
            <a:ext cx="381000" cy="461665"/>
          </a:xfrm>
          <a:prstGeom prst="rect">
            <a:avLst/>
          </a:prstGeom>
          <a:noFill/>
        </p:spPr>
        <p:txBody>
          <a:bodyPr wrap="square" rtlCol="0">
            <a:spAutoFit/>
          </a:bodyPr>
          <a:lstStyle/>
          <a:p>
            <a:r>
              <a:rPr lang="en-US" sz="2400" b="1" dirty="0" smtClean="0"/>
              <a:t>+</a:t>
            </a:r>
            <a:endParaRPr lang="en-US" sz="2400" b="1" dirty="0"/>
          </a:p>
        </p:txBody>
      </p:sp>
      <p:sp>
        <p:nvSpPr>
          <p:cNvPr id="39" name="TextBox 38"/>
          <p:cNvSpPr txBox="1"/>
          <p:nvPr/>
        </p:nvSpPr>
        <p:spPr>
          <a:xfrm>
            <a:off x="2766950" y="2331805"/>
            <a:ext cx="381000" cy="461665"/>
          </a:xfrm>
          <a:prstGeom prst="rect">
            <a:avLst/>
          </a:prstGeom>
          <a:noFill/>
        </p:spPr>
        <p:txBody>
          <a:bodyPr wrap="square" rtlCol="0">
            <a:spAutoFit/>
          </a:bodyPr>
          <a:lstStyle/>
          <a:p>
            <a:r>
              <a:rPr lang="en-US" sz="2400" b="1" dirty="0" smtClean="0"/>
              <a:t>=</a:t>
            </a:r>
            <a:endParaRPr lang="en-US" sz="2400" b="1" dirty="0"/>
          </a:p>
        </p:txBody>
      </p:sp>
      <p:sp>
        <p:nvSpPr>
          <p:cNvPr id="40" name="TextBox 39"/>
          <p:cNvSpPr txBox="1"/>
          <p:nvPr/>
        </p:nvSpPr>
        <p:spPr>
          <a:xfrm>
            <a:off x="1143000" y="3200400"/>
            <a:ext cx="609600" cy="2292935"/>
          </a:xfrm>
          <a:prstGeom prst="rect">
            <a:avLst/>
          </a:prstGeom>
          <a:noFill/>
        </p:spPr>
        <p:txBody>
          <a:bodyPr wrap="square" rtlCol="0">
            <a:spAutoFit/>
          </a:bodyPr>
          <a:lstStyle/>
          <a:p>
            <a:r>
              <a:rPr lang="en-US" sz="1100" dirty="0" smtClean="0">
                <a:latin typeface="Verdana" pitchFamily="34" charset="0"/>
              </a:rPr>
              <a:t>A. </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B.</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C.</a:t>
            </a:r>
          </a:p>
          <a:p>
            <a:endParaRPr lang="en-US" sz="1100" dirty="0" smtClean="0">
              <a:latin typeface="Verdana" pitchFamily="34" charset="0"/>
            </a:endParaRP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D.</a:t>
            </a:r>
            <a:endParaRPr lang="en-US" sz="1100" dirty="0">
              <a:latin typeface="Verdana" pitchFamily="34" charset="0"/>
            </a:endParaRPr>
          </a:p>
        </p:txBody>
      </p:sp>
      <p:graphicFrame>
        <p:nvGraphicFramePr>
          <p:cNvPr id="41" name="Table 40"/>
          <p:cNvGraphicFramePr>
            <a:graphicFrameLocks noGrp="1"/>
          </p:cNvGraphicFramePr>
          <p:nvPr/>
        </p:nvGraphicFramePr>
        <p:xfrm>
          <a:off x="1676400" y="3733800"/>
          <a:ext cx="228600" cy="457200"/>
        </p:xfrm>
        <a:graphic>
          <a:graphicData uri="http://schemas.openxmlformats.org/drawingml/2006/table">
            <a:tbl>
              <a:tblPr/>
              <a:tblGrid>
                <a:gridCol w="228600"/>
              </a:tblGrid>
              <a:tr h="234315">
                <a:tc>
                  <a:txBody>
                    <a:bodyPr/>
                    <a:lstStyle/>
                    <a:p>
                      <a:pPr algn="ctr" fontAlgn="ctr"/>
                      <a:r>
                        <a:rPr lang="en-US" sz="900" b="1" i="0" u="none" strike="noStrike" dirty="0">
                          <a:solidFill>
                            <a:srgbClr val="000000"/>
                          </a:solidFill>
                          <a:latin typeface="Verdana" pitchFamily="34" charset="0"/>
                        </a:rPr>
                        <a:t>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222885">
                <a:tc>
                  <a:txBody>
                    <a:bodyPr/>
                    <a:lstStyle/>
                    <a:p>
                      <a:pPr algn="ctr" fontAlgn="ctr"/>
                      <a:r>
                        <a:rPr lang="en-US" sz="900" b="1" i="0" u="none" strike="noStrike" dirty="0">
                          <a:solidFill>
                            <a:srgbClr val="000000"/>
                          </a:solidFill>
                          <a:latin typeface="Verdana" pitchFamily="34" charset="0"/>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2" name="Table 41"/>
          <p:cNvGraphicFramePr>
            <a:graphicFrameLocks noGrp="1"/>
          </p:cNvGraphicFramePr>
          <p:nvPr/>
        </p:nvGraphicFramePr>
        <p:xfrm>
          <a:off x="1676400" y="4419600"/>
          <a:ext cx="228600" cy="457200"/>
        </p:xfrm>
        <a:graphic>
          <a:graphicData uri="http://schemas.openxmlformats.org/drawingml/2006/table">
            <a:tbl>
              <a:tblPr/>
              <a:tblGrid>
                <a:gridCol w="228600"/>
              </a:tblGrid>
              <a:tr h="234315">
                <a:tc>
                  <a:txBody>
                    <a:bodyPr/>
                    <a:lstStyle/>
                    <a:p>
                      <a:pPr algn="ctr" fontAlgn="ctr"/>
                      <a:r>
                        <a:rPr lang="en-US" sz="900" b="1" i="0" u="none" strike="noStrike" dirty="0">
                          <a:solidFill>
                            <a:srgbClr val="000000"/>
                          </a:solidFill>
                          <a:latin typeface="Verdana" pitchFamily="34" charset="0"/>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222885">
                <a:tc>
                  <a:txBody>
                    <a:bodyPr/>
                    <a:lstStyle/>
                    <a:p>
                      <a:pPr algn="ctr" fontAlgn="ctr"/>
                      <a:r>
                        <a:rPr lang="en-US" sz="900" b="1" i="0" u="none" strike="noStrike" dirty="0">
                          <a:solidFill>
                            <a:srgbClr val="000000"/>
                          </a:solidFill>
                          <a:latin typeface="Verdana" pitchFamily="34" charset="0"/>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3" name="Table 42"/>
          <p:cNvGraphicFramePr>
            <a:graphicFrameLocks noGrp="1"/>
          </p:cNvGraphicFramePr>
          <p:nvPr/>
        </p:nvGraphicFramePr>
        <p:xfrm>
          <a:off x="1676400" y="5105400"/>
          <a:ext cx="228600" cy="457200"/>
        </p:xfrm>
        <a:graphic>
          <a:graphicData uri="http://schemas.openxmlformats.org/drawingml/2006/table">
            <a:tbl>
              <a:tblPr/>
              <a:tblGrid>
                <a:gridCol w="228600"/>
              </a:tblGrid>
              <a:tr h="234315">
                <a:tc>
                  <a:txBody>
                    <a:bodyPr/>
                    <a:lstStyle/>
                    <a:p>
                      <a:pPr algn="ctr" fontAlgn="ctr"/>
                      <a:r>
                        <a:rPr lang="en-US" sz="900" b="1" i="0" u="none" strike="noStrike" dirty="0">
                          <a:solidFill>
                            <a:srgbClr val="000000"/>
                          </a:solidFill>
                          <a:latin typeface="Verdana" pitchFamily="34" charset="0"/>
                        </a:rPr>
                        <a:t>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222885">
                <a:tc>
                  <a:txBody>
                    <a:bodyPr/>
                    <a:lstStyle/>
                    <a:p>
                      <a:pPr algn="ctr" fontAlgn="ctr"/>
                      <a:r>
                        <a:rPr lang="en-US" sz="900" b="1" i="0" u="none" strike="noStrike" dirty="0">
                          <a:solidFill>
                            <a:srgbClr val="000000"/>
                          </a:solidFill>
                          <a:latin typeface="Verdana" pitchFamily="34" charset="0"/>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44" name="TextBox 43"/>
          <p:cNvSpPr txBox="1"/>
          <p:nvPr/>
        </p:nvSpPr>
        <p:spPr>
          <a:xfrm>
            <a:off x="533400" y="5638800"/>
            <a:ext cx="3657600" cy="1200329"/>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45" name="TextBox 44"/>
          <p:cNvSpPr txBox="1"/>
          <p:nvPr/>
        </p:nvSpPr>
        <p:spPr>
          <a:xfrm>
            <a:off x="457200" y="7086600"/>
            <a:ext cx="1752600" cy="307777"/>
          </a:xfrm>
          <a:prstGeom prst="rect">
            <a:avLst/>
          </a:prstGeom>
          <a:noFill/>
        </p:spPr>
        <p:txBody>
          <a:bodyPr wrap="square" rtlCol="0">
            <a:spAutoFit/>
          </a:bodyPr>
          <a:lstStyle/>
          <a:p>
            <a:r>
              <a:rPr lang="en-US" sz="700" dirty="0" smtClean="0">
                <a:latin typeface="Verdana" pitchFamily="34" charset="0"/>
              </a:rPr>
              <a:t>2010-11 Sample Test, Grade 3</a:t>
            </a:r>
          </a:p>
          <a:p>
            <a:r>
              <a:rPr lang="en-US" sz="700" dirty="0" smtClean="0">
                <a:latin typeface="Verdana" pitchFamily="34" charset="0"/>
              </a:rPr>
              <a:t>Rick &amp; Susan Richmond</a:t>
            </a:r>
            <a:endParaRPr lang="en-US" sz="700" dirty="0">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13" name="TextBox 12"/>
          <p:cNvSpPr txBox="1"/>
          <p:nvPr/>
        </p:nvSpPr>
        <p:spPr>
          <a:xfrm>
            <a:off x="5715000" y="4952999"/>
            <a:ext cx="36576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4" name="TextBox 13"/>
          <p:cNvSpPr txBox="1"/>
          <p:nvPr/>
        </p:nvSpPr>
        <p:spPr>
          <a:xfrm>
            <a:off x="5638800" y="7086600"/>
            <a:ext cx="1752600" cy="307777"/>
          </a:xfrm>
          <a:prstGeom prst="rect">
            <a:avLst/>
          </a:prstGeom>
          <a:noFill/>
        </p:spPr>
        <p:txBody>
          <a:bodyPr wrap="square" rtlCol="0">
            <a:spAutoFit/>
          </a:bodyPr>
          <a:lstStyle/>
          <a:p>
            <a:r>
              <a:rPr lang="en-US" sz="700" dirty="0" smtClean="0">
                <a:latin typeface="Verdana" pitchFamily="34" charset="0"/>
              </a:rPr>
              <a:t>2004-08 Sample Test, Grade 3</a:t>
            </a:r>
          </a:p>
          <a:p>
            <a:r>
              <a:rPr lang="en-US" sz="700" dirty="0" smtClean="0">
                <a:latin typeface="Verdana" pitchFamily="34" charset="0"/>
              </a:rPr>
              <a:t>Oregon Department of Education</a:t>
            </a:r>
            <a:endParaRPr lang="en-US" sz="700" dirty="0">
              <a:latin typeface="Verdana" pitchFamily="34" charset="0"/>
            </a:endParaRPr>
          </a:p>
        </p:txBody>
      </p:sp>
      <p:sp>
        <p:nvSpPr>
          <p:cNvPr id="62" name="TextBox 61"/>
          <p:cNvSpPr txBox="1"/>
          <p:nvPr/>
        </p:nvSpPr>
        <p:spPr>
          <a:xfrm>
            <a:off x="685800" y="3505200"/>
            <a:ext cx="3657600" cy="2169825"/>
          </a:xfrm>
          <a:prstGeom prst="rect">
            <a:avLst/>
          </a:prstGeom>
          <a:noFill/>
          <a:ln>
            <a:solidFill>
              <a:schemeClr val="tx1"/>
            </a:solidFill>
          </a:ln>
        </p:spPr>
        <p:txBody>
          <a:bodyPr wrap="square" rtlCol="0">
            <a:spAutoFit/>
          </a:bodyPr>
          <a:lstStyle/>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63" name="TextBox 62"/>
          <p:cNvSpPr txBox="1"/>
          <p:nvPr/>
        </p:nvSpPr>
        <p:spPr>
          <a:xfrm>
            <a:off x="457200" y="7086600"/>
            <a:ext cx="1752600" cy="307777"/>
          </a:xfrm>
          <a:prstGeom prst="rect">
            <a:avLst/>
          </a:prstGeom>
          <a:noFill/>
        </p:spPr>
        <p:txBody>
          <a:bodyPr wrap="square" rtlCol="0">
            <a:spAutoFit/>
          </a:bodyPr>
          <a:lstStyle/>
          <a:p>
            <a:r>
              <a:rPr lang="en-US" sz="700" dirty="0" smtClean="0">
                <a:latin typeface="Verdana" pitchFamily="34" charset="0"/>
              </a:rPr>
              <a:t>2010-11 Sample Test, Grade 3</a:t>
            </a:r>
          </a:p>
          <a:p>
            <a:r>
              <a:rPr lang="en-US" sz="700" dirty="0" smtClean="0">
                <a:latin typeface="Verdana" pitchFamily="34" charset="0"/>
              </a:rPr>
              <a:t>Rick &amp; Susan Richmond</a:t>
            </a:r>
            <a:endParaRPr lang="en-US" sz="700" dirty="0">
              <a:latin typeface="Verdana" pitchFamily="34" charset="0"/>
            </a:endParaRPr>
          </a:p>
        </p:txBody>
      </p:sp>
      <p:sp>
        <p:nvSpPr>
          <p:cNvPr id="40" name="Rectangle 39"/>
          <p:cNvSpPr/>
          <p:nvPr/>
        </p:nvSpPr>
        <p:spPr>
          <a:xfrm>
            <a:off x="609600" y="381000"/>
            <a:ext cx="4495800" cy="2800767"/>
          </a:xfrm>
          <a:prstGeom prst="rect">
            <a:avLst/>
          </a:prstGeom>
        </p:spPr>
        <p:txBody>
          <a:bodyPr wrap="square">
            <a:spAutoFit/>
          </a:bodyPr>
          <a:lstStyle/>
          <a:p>
            <a:pPr marL="228600" indent="-228600">
              <a:buFont typeface="+mj-lt"/>
              <a:buAutoNum type="arabicPeriod" startAt="9"/>
            </a:pPr>
            <a:r>
              <a:rPr lang="en-US" sz="1100" dirty="0" smtClean="0">
                <a:latin typeface="Verdana" pitchFamily="34" charset="0"/>
              </a:rPr>
              <a:t>Juan built the boats shown below.</a:t>
            </a:r>
          </a:p>
          <a:p>
            <a:endParaRPr lang="en-US" sz="1100" dirty="0" smtClean="0">
              <a:latin typeface="Verdana" pitchFamily="34" charset="0"/>
            </a:endParaRPr>
          </a:p>
          <a:p>
            <a:pPr marL="228600" indent="-228600"/>
            <a:r>
              <a:rPr lang="en-US" sz="1100" dirty="0" smtClean="0">
                <a:latin typeface="Verdana" pitchFamily="34" charset="0"/>
              </a:rPr>
              <a:t>	What fraction of Juan’s ’s boats are black?</a:t>
            </a:r>
          </a:p>
          <a:p>
            <a:endParaRPr lang="en-US" sz="1100" dirty="0" smtClean="0">
              <a:latin typeface="Verdana" pitchFamily="34" charset="0"/>
            </a:endParaRPr>
          </a:p>
          <a:p>
            <a:pPr marL="571500" indent="-228600">
              <a:buFont typeface="+mj-lt"/>
              <a:buAutoNum type="alphaUcPeriod"/>
            </a:pPr>
            <a:r>
              <a:rPr lang="en-US" sz="1100" dirty="0" smtClean="0">
                <a:latin typeface="Verdana" pitchFamily="34" charset="0"/>
              </a:rPr>
              <a:t> </a:t>
            </a:r>
          </a:p>
          <a:p>
            <a:pPr marL="571500" indent="-228600">
              <a:buFont typeface="+mj-lt"/>
              <a:buAutoNum type="alphaUcPeriod"/>
            </a:pPr>
            <a:endParaRPr lang="en-US" sz="1100" dirty="0" smtClean="0">
              <a:latin typeface="Verdana" pitchFamily="34" charset="0"/>
            </a:endParaRPr>
          </a:p>
          <a:p>
            <a:pPr marL="571500" indent="-228600">
              <a:buFont typeface="+mj-lt"/>
              <a:buAutoNum type="alphaUcPeriod"/>
            </a:pPr>
            <a:endParaRPr lang="en-US" sz="1100" dirty="0" smtClean="0">
              <a:latin typeface="Verdana" pitchFamily="34" charset="0"/>
            </a:endParaRPr>
          </a:p>
          <a:p>
            <a:pPr marL="571500" indent="-228600">
              <a:buFont typeface="+mj-lt"/>
              <a:buAutoNum type="alphaUcPeriod"/>
            </a:pPr>
            <a:r>
              <a:rPr lang="en-US" sz="1100" dirty="0" smtClean="0">
                <a:latin typeface="Verdana" pitchFamily="34" charset="0"/>
              </a:rPr>
              <a:t> </a:t>
            </a:r>
          </a:p>
          <a:p>
            <a:pPr marL="571500" indent="-228600">
              <a:buFont typeface="+mj-lt"/>
              <a:buAutoNum type="alphaUcPeriod"/>
            </a:pPr>
            <a:endParaRPr lang="en-US" sz="1100" dirty="0" smtClean="0">
              <a:latin typeface="Verdana" pitchFamily="34" charset="0"/>
            </a:endParaRPr>
          </a:p>
          <a:p>
            <a:pPr marL="571500" indent="-228600">
              <a:buFont typeface="+mj-lt"/>
              <a:buAutoNum type="alphaUcPeriod"/>
            </a:pPr>
            <a:endParaRPr lang="en-US" sz="1100" dirty="0" smtClean="0">
              <a:latin typeface="Verdana" pitchFamily="34" charset="0"/>
            </a:endParaRPr>
          </a:p>
          <a:p>
            <a:pPr marL="571500" indent="-228600">
              <a:buFont typeface="+mj-lt"/>
              <a:buAutoNum type="alphaUcPeriod"/>
            </a:pPr>
            <a:r>
              <a:rPr lang="en-US" sz="1100" dirty="0" smtClean="0">
                <a:latin typeface="Verdana" pitchFamily="34" charset="0"/>
              </a:rPr>
              <a:t> </a:t>
            </a:r>
          </a:p>
          <a:p>
            <a:pPr marL="571500" indent="-228600">
              <a:buFont typeface="+mj-lt"/>
              <a:buAutoNum type="alphaUcPeriod"/>
            </a:pPr>
            <a:endParaRPr lang="en-US" sz="1100" dirty="0" smtClean="0">
              <a:latin typeface="Verdana" pitchFamily="34" charset="0"/>
            </a:endParaRPr>
          </a:p>
          <a:p>
            <a:pPr marL="571500" indent="-228600">
              <a:buFont typeface="+mj-lt"/>
              <a:buAutoNum type="alphaUcPeriod"/>
            </a:pPr>
            <a:endParaRPr lang="en-US" sz="1100" dirty="0" smtClean="0">
              <a:latin typeface="Verdana" pitchFamily="34" charset="0"/>
            </a:endParaRPr>
          </a:p>
          <a:p>
            <a:pPr marL="571500" indent="-228600">
              <a:buFont typeface="+mj-lt"/>
              <a:buAutoNum type="alphaUcPeriod"/>
            </a:pPr>
            <a:r>
              <a:rPr lang="en-US" sz="1100" dirty="0" smtClean="0">
                <a:latin typeface="Verdana" pitchFamily="34" charset="0"/>
              </a:rPr>
              <a:t> </a:t>
            </a:r>
          </a:p>
          <a:p>
            <a:endParaRPr lang="en-US" sz="1100" b="1" dirty="0" smtClean="0">
              <a:latin typeface="Verdana" pitchFamily="34" charset="0"/>
            </a:endParaRPr>
          </a:p>
          <a:p>
            <a:endParaRPr lang="en-US" sz="1100" dirty="0">
              <a:latin typeface="Verdana" pitchFamily="34" charset="0"/>
            </a:endParaRPr>
          </a:p>
        </p:txBody>
      </p:sp>
      <p:sp>
        <p:nvSpPr>
          <p:cNvPr id="64" name="Isosceles Triangle 63"/>
          <p:cNvSpPr/>
          <p:nvPr/>
        </p:nvSpPr>
        <p:spPr bwMode="auto">
          <a:xfrm>
            <a:off x="838200" y="3733800"/>
            <a:ext cx="609600" cy="914400"/>
          </a:xfrm>
          <a:prstGeom prst="triangl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5" name="Isosceles Triangle 64"/>
          <p:cNvSpPr/>
          <p:nvPr/>
        </p:nvSpPr>
        <p:spPr bwMode="auto">
          <a:xfrm>
            <a:off x="1676400" y="3733800"/>
            <a:ext cx="609600" cy="914400"/>
          </a:xfrm>
          <a:prstGeom prst="triangl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6" name="Isosceles Triangle 65"/>
          <p:cNvSpPr/>
          <p:nvPr/>
        </p:nvSpPr>
        <p:spPr bwMode="auto">
          <a:xfrm>
            <a:off x="2514600" y="3733800"/>
            <a:ext cx="609600" cy="914400"/>
          </a:xfrm>
          <a:prstGeom prst="triangl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7" name="Isosceles Triangle 66"/>
          <p:cNvSpPr/>
          <p:nvPr/>
        </p:nvSpPr>
        <p:spPr bwMode="auto">
          <a:xfrm>
            <a:off x="3276600" y="3733800"/>
            <a:ext cx="609600" cy="914400"/>
          </a:xfrm>
          <a:prstGeom prst="triangl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8" name="Rectangle 67"/>
          <p:cNvSpPr/>
          <p:nvPr/>
        </p:nvSpPr>
        <p:spPr bwMode="auto">
          <a:xfrm>
            <a:off x="1143000" y="4648200"/>
            <a:ext cx="45719"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69" name="Rectangle 68"/>
          <p:cNvSpPr/>
          <p:nvPr/>
        </p:nvSpPr>
        <p:spPr bwMode="auto">
          <a:xfrm>
            <a:off x="1981200" y="4648200"/>
            <a:ext cx="45719" cy="4572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70" name="Rectangle 69"/>
          <p:cNvSpPr/>
          <p:nvPr/>
        </p:nvSpPr>
        <p:spPr bwMode="auto">
          <a:xfrm>
            <a:off x="2819400" y="4648200"/>
            <a:ext cx="45719"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71" name="Rectangle 70"/>
          <p:cNvSpPr/>
          <p:nvPr/>
        </p:nvSpPr>
        <p:spPr bwMode="auto">
          <a:xfrm>
            <a:off x="3581401" y="4648200"/>
            <a:ext cx="76200" cy="457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72" name="Chord 71"/>
          <p:cNvSpPr/>
          <p:nvPr/>
        </p:nvSpPr>
        <p:spPr bwMode="auto">
          <a:xfrm rot="17349379">
            <a:off x="904759" y="4799082"/>
            <a:ext cx="540908" cy="765035"/>
          </a:xfrm>
          <a:prstGeom prst="chor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73" name="Chord 72"/>
          <p:cNvSpPr/>
          <p:nvPr/>
        </p:nvSpPr>
        <p:spPr bwMode="auto">
          <a:xfrm rot="17349379">
            <a:off x="1776495" y="4879974"/>
            <a:ext cx="550839" cy="765035"/>
          </a:xfrm>
          <a:prstGeom prst="chord">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74" name="Chord 73"/>
          <p:cNvSpPr/>
          <p:nvPr/>
        </p:nvSpPr>
        <p:spPr bwMode="auto">
          <a:xfrm rot="17349379">
            <a:off x="2614695" y="4879972"/>
            <a:ext cx="550839" cy="765035"/>
          </a:xfrm>
          <a:prstGeom prst="chor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75" name="Chord 74"/>
          <p:cNvSpPr/>
          <p:nvPr/>
        </p:nvSpPr>
        <p:spPr bwMode="auto">
          <a:xfrm rot="17349379">
            <a:off x="3376695" y="4879970"/>
            <a:ext cx="550839" cy="765035"/>
          </a:xfrm>
          <a:prstGeom prst="chord">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76" name="Rectangle 75"/>
          <p:cNvSpPr/>
          <p:nvPr/>
        </p:nvSpPr>
        <p:spPr>
          <a:xfrm>
            <a:off x="5638800" y="304800"/>
            <a:ext cx="4114800" cy="2816156"/>
          </a:xfrm>
          <a:prstGeom prst="rect">
            <a:avLst/>
          </a:prstGeom>
        </p:spPr>
        <p:txBody>
          <a:bodyPr wrap="square">
            <a:spAutoFit/>
          </a:bodyPr>
          <a:lstStyle/>
          <a:p>
            <a:pPr marL="228600" indent="-228600"/>
            <a:endParaRPr lang="en-US" sz="1100" dirty="0" smtClean="0">
              <a:latin typeface="Verdana" pitchFamily="34" charset="0"/>
            </a:endParaRPr>
          </a:p>
          <a:p>
            <a:pPr marL="228600" indent="-228600"/>
            <a:endParaRPr lang="en-US" sz="1100" dirty="0" smtClean="0">
              <a:latin typeface="Verdana" pitchFamily="34" charset="0"/>
            </a:endParaRPr>
          </a:p>
          <a:p>
            <a:pPr marL="228600" indent="-228600">
              <a:buFont typeface="+mj-lt"/>
              <a:buAutoNum type="arabicPeriod" startAt="2"/>
            </a:pPr>
            <a:r>
              <a:rPr lang="en-US" sz="1100" dirty="0" smtClean="0">
                <a:latin typeface="Verdana" pitchFamily="34" charset="0"/>
              </a:rPr>
              <a:t>Select the statement that best represents the </a:t>
            </a:r>
          </a:p>
          <a:p>
            <a:pPr marL="228600" indent="-228600"/>
            <a:endParaRPr lang="en-US" sz="1100" dirty="0" smtClean="0">
              <a:latin typeface="Verdana" pitchFamily="34" charset="0"/>
            </a:endParaRPr>
          </a:p>
          <a:p>
            <a:pPr marL="228600" indent="-228600"/>
            <a:r>
              <a:rPr lang="en-US" sz="1100" dirty="0" smtClean="0">
                <a:latin typeface="Verdana" pitchFamily="34" charset="0"/>
              </a:rPr>
              <a:t>     denominator of the fraction         . </a:t>
            </a:r>
          </a:p>
          <a:p>
            <a:endParaRPr lang="en-US" sz="1100" dirty="0" smtClean="0">
              <a:latin typeface="Verdana" pitchFamily="34" charset="0"/>
            </a:endParaRPr>
          </a:p>
          <a:p>
            <a:endParaRPr lang="en-US" sz="1100" dirty="0" smtClean="0">
              <a:latin typeface="Verdana" pitchFamily="34" charset="0"/>
            </a:endParaRPr>
          </a:p>
          <a:p>
            <a:pPr marL="857250" indent="-228600"/>
            <a:r>
              <a:rPr lang="en-US" sz="1000" dirty="0" smtClean="0">
                <a:latin typeface="Verdana" pitchFamily="34" charset="0"/>
              </a:rPr>
              <a:t>A.	The numerator represents the number 3.</a:t>
            </a:r>
          </a:p>
          <a:p>
            <a:pPr marL="857250" indent="-228600"/>
            <a:endParaRPr lang="en-US" sz="1000" dirty="0" smtClean="0">
              <a:latin typeface="Verdana" pitchFamily="34" charset="0"/>
            </a:endParaRPr>
          </a:p>
          <a:p>
            <a:pPr marL="857250" indent="-228600"/>
            <a:endParaRPr lang="en-US" sz="1000" dirty="0" smtClean="0">
              <a:latin typeface="Verdana" pitchFamily="34" charset="0"/>
            </a:endParaRPr>
          </a:p>
          <a:p>
            <a:pPr marL="857250" indent="-228600"/>
            <a:r>
              <a:rPr lang="en-US" sz="1000" dirty="0" smtClean="0">
                <a:latin typeface="Verdana" pitchFamily="34" charset="0"/>
              </a:rPr>
              <a:t>B.	The numerator and denominator are the same.</a:t>
            </a:r>
          </a:p>
          <a:p>
            <a:pPr marL="857250" indent="-228600"/>
            <a:endParaRPr lang="en-US" sz="1000" dirty="0" smtClean="0">
              <a:latin typeface="Verdana" pitchFamily="34" charset="0"/>
            </a:endParaRPr>
          </a:p>
          <a:p>
            <a:pPr marL="857250" indent="-228600"/>
            <a:endParaRPr lang="en-US" sz="1000" dirty="0" smtClean="0">
              <a:latin typeface="Verdana" pitchFamily="34" charset="0"/>
            </a:endParaRPr>
          </a:p>
          <a:p>
            <a:pPr marL="857250" indent="-228600"/>
            <a:r>
              <a:rPr lang="en-US" sz="1000" dirty="0" smtClean="0">
                <a:latin typeface="Verdana" pitchFamily="34" charset="0"/>
              </a:rPr>
              <a:t>C. 	The denominator represents the number 8.</a:t>
            </a:r>
          </a:p>
          <a:p>
            <a:pPr marL="857250" indent="-228600"/>
            <a:endParaRPr lang="en-US" sz="1000" dirty="0" smtClean="0">
              <a:latin typeface="Verdana" pitchFamily="34" charset="0"/>
            </a:endParaRPr>
          </a:p>
          <a:p>
            <a:pPr marL="857250" indent="-228600"/>
            <a:endParaRPr lang="en-US" sz="1000" dirty="0" smtClean="0">
              <a:latin typeface="Verdana" pitchFamily="34" charset="0"/>
            </a:endParaRPr>
          </a:p>
          <a:p>
            <a:pPr marL="857250" indent="-228600">
              <a:buAutoNum type="alphaUcPeriod" startAt="4"/>
            </a:pPr>
            <a:r>
              <a:rPr lang="en-US" sz="1000" dirty="0" smtClean="0">
                <a:latin typeface="Verdana" pitchFamily="34" charset="0"/>
              </a:rPr>
              <a:t> None of the above.</a:t>
            </a:r>
          </a:p>
        </p:txBody>
      </p:sp>
      <p:graphicFrame>
        <p:nvGraphicFramePr>
          <p:cNvPr id="25" name="Table 24"/>
          <p:cNvGraphicFramePr>
            <a:graphicFrameLocks noGrp="1"/>
          </p:cNvGraphicFramePr>
          <p:nvPr/>
        </p:nvGraphicFramePr>
        <p:xfrm>
          <a:off x="8001000" y="914400"/>
          <a:ext cx="228600" cy="457200"/>
        </p:xfrm>
        <a:graphic>
          <a:graphicData uri="http://schemas.openxmlformats.org/drawingml/2006/table">
            <a:tbl>
              <a:tblPr/>
              <a:tblGrid>
                <a:gridCol w="228600"/>
              </a:tblGrid>
              <a:tr h="234316">
                <a:tc>
                  <a:txBody>
                    <a:bodyPr/>
                    <a:lstStyle/>
                    <a:p>
                      <a:pPr algn="ctr" fontAlgn="ctr"/>
                      <a:r>
                        <a:rPr lang="en-US" sz="1000" b="0" i="0" u="none" strike="noStrike" dirty="0">
                          <a:solidFill>
                            <a:srgbClr val="000000"/>
                          </a:solidFill>
                          <a:latin typeface="Calibri"/>
                        </a:rPr>
                        <a:t>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222884">
                <a:tc>
                  <a:txBody>
                    <a:bodyPr/>
                    <a:lstStyle/>
                    <a:p>
                      <a:pPr algn="ctr" fontAlgn="ctr"/>
                      <a:r>
                        <a:rPr lang="en-US" sz="1000" b="0" i="0" u="none" strike="noStrike" dirty="0">
                          <a:solidFill>
                            <a:srgbClr val="000000"/>
                          </a:solidFill>
                          <a:latin typeface="Calibri"/>
                        </a:rPr>
                        <a:t>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7" name="Table 26"/>
          <p:cNvGraphicFramePr>
            <a:graphicFrameLocks noGrp="1"/>
          </p:cNvGraphicFramePr>
          <p:nvPr/>
        </p:nvGraphicFramePr>
        <p:xfrm>
          <a:off x="1371600" y="9906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8" name="Table 27"/>
          <p:cNvGraphicFramePr>
            <a:graphicFrameLocks noGrp="1"/>
          </p:cNvGraphicFramePr>
          <p:nvPr/>
        </p:nvGraphicFramePr>
        <p:xfrm>
          <a:off x="1371600" y="15240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9" name="Table 28"/>
          <p:cNvGraphicFramePr>
            <a:graphicFrameLocks noGrp="1"/>
          </p:cNvGraphicFramePr>
          <p:nvPr/>
        </p:nvGraphicFramePr>
        <p:xfrm>
          <a:off x="1371600" y="2019300"/>
          <a:ext cx="152400" cy="381000"/>
        </p:xfrm>
        <a:graphic>
          <a:graphicData uri="http://schemas.openxmlformats.org/drawingml/2006/table">
            <a:tbl>
              <a:tblPr/>
              <a:tblGrid>
                <a:gridCol w="152400"/>
              </a:tblGrid>
              <a:tr h="195263">
                <a:tc>
                  <a:txBody>
                    <a:bodyPr/>
                    <a:lstStyle/>
                    <a:p>
                      <a:pPr algn="ctr" fontAlgn="ctr"/>
                      <a:r>
                        <a:rPr lang="en-US" sz="1000" b="0" i="0" u="none" strike="noStrike" dirty="0">
                          <a:solidFill>
                            <a:srgbClr val="000000"/>
                          </a:solidFill>
                          <a:latin typeface="Calibri"/>
                        </a:rPr>
                        <a:t>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31" name="TextBox 30"/>
          <p:cNvSpPr txBox="1"/>
          <p:nvPr/>
        </p:nvSpPr>
        <p:spPr>
          <a:xfrm>
            <a:off x="1295400" y="2514600"/>
            <a:ext cx="381000" cy="307777"/>
          </a:xfrm>
          <a:prstGeom prst="rect">
            <a:avLst/>
          </a:prstGeom>
          <a:noFill/>
        </p:spPr>
        <p:txBody>
          <a:bodyPr wrap="square" rtlCol="0">
            <a:spAutoFit/>
          </a:bodyPr>
          <a:lstStyle/>
          <a:p>
            <a:r>
              <a:rPr lang="en-US" sz="1400" dirty="0" smtClean="0">
                <a:latin typeface="Verdana" pitchFamily="34" charset="0"/>
              </a:rPr>
              <a:t>1</a:t>
            </a:r>
            <a:endParaRPr lang="en-US" sz="14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9" name="TextBox 8"/>
          <p:cNvSpPr txBox="1"/>
          <p:nvPr/>
        </p:nvSpPr>
        <p:spPr>
          <a:xfrm>
            <a:off x="533400" y="4749731"/>
            <a:ext cx="3657600" cy="2108269"/>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14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0" name="TextBox 9"/>
          <p:cNvSpPr txBox="1"/>
          <p:nvPr/>
        </p:nvSpPr>
        <p:spPr>
          <a:xfrm>
            <a:off x="533400" y="7086600"/>
            <a:ext cx="1752600" cy="307777"/>
          </a:xfrm>
          <a:prstGeom prst="rect">
            <a:avLst/>
          </a:prstGeom>
          <a:noFill/>
        </p:spPr>
        <p:txBody>
          <a:bodyPr wrap="square" rtlCol="0">
            <a:spAutoFit/>
          </a:bodyPr>
          <a:lstStyle/>
          <a:p>
            <a:r>
              <a:rPr lang="en-US" sz="700" dirty="0" smtClean="0">
                <a:latin typeface="Verdana" pitchFamily="34" charset="0"/>
              </a:rPr>
              <a:t>2000-01 Sample Test, Grade 3</a:t>
            </a:r>
          </a:p>
          <a:p>
            <a:r>
              <a:rPr lang="en-US" sz="700" dirty="0" smtClean="0">
                <a:latin typeface="Verdana" pitchFamily="34" charset="0"/>
              </a:rPr>
              <a:t>Oregon Department of Education</a:t>
            </a:r>
            <a:endParaRPr lang="en-US" sz="700" dirty="0">
              <a:latin typeface="Verdana" pitchFamily="34" charset="0"/>
            </a:endParaRPr>
          </a:p>
        </p:txBody>
      </p:sp>
      <p:sp>
        <p:nvSpPr>
          <p:cNvPr id="16" name="TextBox 15"/>
          <p:cNvSpPr txBox="1"/>
          <p:nvPr/>
        </p:nvSpPr>
        <p:spPr>
          <a:xfrm>
            <a:off x="6248400" y="1524000"/>
            <a:ext cx="1371600" cy="1785104"/>
          </a:xfrm>
          <a:prstGeom prst="rect">
            <a:avLst/>
          </a:prstGeom>
          <a:noFill/>
        </p:spPr>
        <p:txBody>
          <a:bodyPr wrap="square" rtlCol="0">
            <a:spAutoFit/>
          </a:bodyPr>
          <a:lstStyle/>
          <a:p>
            <a:r>
              <a:rPr lang="en-US" sz="1100" dirty="0" smtClean="0">
                <a:latin typeface="Verdana" pitchFamily="34" charset="0"/>
              </a:rPr>
              <a:t>A.     </a:t>
            </a:r>
          </a:p>
          <a:p>
            <a:endParaRPr lang="en-US" sz="1100" dirty="0" smtClean="0">
              <a:latin typeface="Verdana" pitchFamily="34" charset="0"/>
            </a:endParaRPr>
          </a:p>
          <a:p>
            <a:endParaRPr lang="en-US" sz="1100" dirty="0" smtClean="0">
              <a:latin typeface="Verdana" pitchFamily="34" charset="0"/>
            </a:endParaRPr>
          </a:p>
          <a:p>
            <a:r>
              <a:rPr lang="en-US" sz="1100" dirty="0" smtClean="0">
                <a:latin typeface="Verdana" pitchFamily="34" charset="0"/>
              </a:rPr>
              <a:t>B.    </a:t>
            </a:r>
          </a:p>
          <a:p>
            <a:endParaRPr lang="en-US" sz="1100" dirty="0" smtClean="0">
              <a:latin typeface="Verdana" pitchFamily="34" charset="0"/>
            </a:endParaRPr>
          </a:p>
          <a:p>
            <a:endParaRPr lang="en-US" sz="1100" dirty="0" smtClean="0">
              <a:latin typeface="Verdana" pitchFamily="34" charset="0"/>
            </a:endParaRPr>
          </a:p>
          <a:p>
            <a:pPr marL="228600" indent="-228600">
              <a:buAutoNum type="alphaUcPeriod" startAt="3"/>
            </a:pPr>
            <a:r>
              <a:rPr lang="en-US" sz="1100" dirty="0" smtClean="0">
                <a:latin typeface="Verdana" pitchFamily="34" charset="0"/>
              </a:rPr>
              <a:t>  </a:t>
            </a:r>
          </a:p>
          <a:p>
            <a:pPr marL="228600" indent="-228600">
              <a:buAutoNum type="alphaUcPeriod" startAt="3"/>
            </a:pPr>
            <a:endParaRPr lang="en-US" sz="1100" dirty="0" smtClean="0">
              <a:latin typeface="Verdana" pitchFamily="34" charset="0"/>
            </a:endParaRPr>
          </a:p>
          <a:p>
            <a:pPr marL="228600" indent="-228600">
              <a:buAutoNum type="alphaUcPeriod" startAt="3"/>
            </a:pPr>
            <a:endParaRPr lang="en-US" sz="1100" dirty="0" smtClean="0">
              <a:latin typeface="Verdana" pitchFamily="34" charset="0"/>
            </a:endParaRPr>
          </a:p>
          <a:p>
            <a:pPr marL="228600" indent="-228600">
              <a:buAutoNum type="alphaUcPeriod" startAt="3"/>
            </a:pPr>
            <a:r>
              <a:rPr lang="en-US" sz="1100" dirty="0" smtClean="0">
                <a:latin typeface="Verdana" pitchFamily="34" charset="0"/>
              </a:rPr>
              <a:t>  </a:t>
            </a:r>
          </a:p>
        </p:txBody>
      </p:sp>
      <p:sp>
        <p:nvSpPr>
          <p:cNvPr id="21" name="TextBox 20"/>
          <p:cNvSpPr txBox="1"/>
          <p:nvPr/>
        </p:nvSpPr>
        <p:spPr>
          <a:xfrm>
            <a:off x="5943600" y="5380672"/>
            <a:ext cx="3657600" cy="147732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2" name="TextBox 21"/>
          <p:cNvSpPr txBox="1"/>
          <p:nvPr/>
        </p:nvSpPr>
        <p:spPr>
          <a:xfrm>
            <a:off x="5791200" y="7086600"/>
            <a:ext cx="1752600" cy="307777"/>
          </a:xfrm>
          <a:prstGeom prst="rect">
            <a:avLst/>
          </a:prstGeom>
          <a:noFill/>
        </p:spPr>
        <p:txBody>
          <a:bodyPr wrap="square" rtlCol="0">
            <a:spAutoFit/>
          </a:bodyPr>
          <a:lstStyle/>
          <a:p>
            <a:r>
              <a:rPr lang="en-US" sz="700" dirty="0" smtClean="0">
                <a:latin typeface="Verdana" pitchFamily="34" charset="0"/>
              </a:rPr>
              <a:t>2010-11 Sample Test, Grade 3</a:t>
            </a:r>
          </a:p>
          <a:p>
            <a:r>
              <a:rPr lang="en-US" sz="700" dirty="0" smtClean="0">
                <a:latin typeface="Verdana" pitchFamily="34" charset="0"/>
              </a:rPr>
              <a:t>Rick &amp; Susan Richmond</a:t>
            </a:r>
            <a:endParaRPr lang="en-US" sz="700" dirty="0">
              <a:latin typeface="Verdana" pitchFamily="34" charset="0"/>
            </a:endParaRPr>
          </a:p>
        </p:txBody>
      </p:sp>
      <p:sp>
        <p:nvSpPr>
          <p:cNvPr id="23" name="Rectangle 22"/>
          <p:cNvSpPr/>
          <p:nvPr/>
        </p:nvSpPr>
        <p:spPr>
          <a:xfrm>
            <a:off x="685800" y="609600"/>
            <a:ext cx="3962400" cy="2970044"/>
          </a:xfrm>
          <a:prstGeom prst="rect">
            <a:avLst/>
          </a:prstGeom>
        </p:spPr>
        <p:txBody>
          <a:bodyPr wrap="square">
            <a:spAutoFit/>
          </a:bodyPr>
          <a:lstStyle/>
          <a:p>
            <a:pPr marL="288925" indent="-228600">
              <a:buFont typeface="+mj-lt"/>
              <a:buAutoNum type="arabicPeriod" startAt="3"/>
            </a:pPr>
            <a:r>
              <a:rPr lang="en-US" sz="1100" dirty="0" smtClean="0">
                <a:latin typeface="Verdana" pitchFamily="34" charset="0"/>
              </a:rPr>
              <a:t>Which fraction is shown by the shaded part</a:t>
            </a:r>
          </a:p>
          <a:p>
            <a:pPr marL="514350" indent="-228600"/>
            <a:r>
              <a:rPr lang="en-US" sz="1100" dirty="0" smtClean="0">
                <a:latin typeface="Verdana" pitchFamily="34" charset="0"/>
              </a:rPr>
              <a:t>of the picture?</a:t>
            </a:r>
          </a:p>
          <a:p>
            <a:pPr marL="228600" indent="-228600">
              <a:buFont typeface="+mj-lt"/>
              <a:buAutoNum type="alphaUcPeriod" startAt="3"/>
            </a:pPr>
            <a:endParaRPr lang="en-US" sz="1100" dirty="0" smtClean="0">
              <a:latin typeface="Verdana" pitchFamily="34" charset="0"/>
            </a:endParaRPr>
          </a:p>
          <a:p>
            <a:pPr marL="228600" indent="-228600">
              <a:buFont typeface="+mj-lt"/>
              <a:buAutoNum type="alphaUcPeriod" startAt="3"/>
            </a:pPr>
            <a:endParaRPr lang="en-US" sz="1100" dirty="0" smtClean="0">
              <a:latin typeface="Verdana" pitchFamily="34" charset="0"/>
            </a:endParaRPr>
          </a:p>
          <a:p>
            <a:pPr marL="228600" indent="-228600">
              <a:buFont typeface="+mj-lt"/>
              <a:buAutoNum type="alphaUcPeriod" startAt="3"/>
            </a:pPr>
            <a:endParaRPr lang="en-US" sz="1100" dirty="0" smtClean="0">
              <a:latin typeface="Verdana" pitchFamily="34" charset="0"/>
            </a:endParaRPr>
          </a:p>
          <a:p>
            <a:pPr marL="685800" indent="-228600">
              <a:buFont typeface="+mj-lt"/>
              <a:buAutoNum type="alphaUcPeriod"/>
            </a:pPr>
            <a:r>
              <a:rPr lang="en-US" sz="1100" dirty="0" smtClean="0">
                <a:latin typeface="Verdana" pitchFamily="34" charset="0"/>
              </a:rPr>
              <a:t> </a:t>
            </a: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r>
              <a:rPr lang="en-US" sz="1100" dirty="0" smtClean="0">
                <a:latin typeface="Verdana" pitchFamily="34" charset="0"/>
              </a:rPr>
              <a:t> </a:t>
            </a: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r>
              <a:rPr lang="en-US" sz="1100" dirty="0" smtClean="0">
                <a:latin typeface="Verdana" pitchFamily="34" charset="0"/>
              </a:rPr>
              <a:t> </a:t>
            </a: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endParaRPr lang="en-US" sz="1100" dirty="0" smtClean="0">
              <a:latin typeface="Verdana" pitchFamily="34" charset="0"/>
            </a:endParaRPr>
          </a:p>
          <a:p>
            <a:pPr marL="685800" indent="-228600">
              <a:buFont typeface="+mj-lt"/>
              <a:buAutoNum type="alphaUcPeriod"/>
            </a:pPr>
            <a:r>
              <a:rPr lang="en-US" sz="1100" dirty="0" smtClean="0">
                <a:latin typeface="Verdana" pitchFamily="34" charset="0"/>
              </a:rPr>
              <a:t> </a:t>
            </a:r>
          </a:p>
          <a:p>
            <a:pPr marL="685800" indent="-228600">
              <a:buFont typeface="+mj-lt"/>
              <a:buAutoNum type="alphaUcPeriod"/>
            </a:pPr>
            <a:endParaRPr lang="en-US" sz="1100" dirty="0" smtClean="0">
              <a:latin typeface="Verdana" pitchFamily="34" charset="0"/>
            </a:endParaRPr>
          </a:p>
          <a:p>
            <a:pPr marL="228600" indent="-228600">
              <a:buFont typeface="+mj-lt"/>
              <a:buAutoNum type="alphaUcPeriod"/>
            </a:pPr>
            <a:endParaRPr lang="en-US" sz="1100" dirty="0">
              <a:latin typeface="Verdana" pitchFamily="34" charset="0"/>
            </a:endParaRPr>
          </a:p>
        </p:txBody>
      </p:sp>
      <p:grpSp>
        <p:nvGrpSpPr>
          <p:cNvPr id="44" name="Group 43"/>
          <p:cNvGrpSpPr/>
          <p:nvPr/>
        </p:nvGrpSpPr>
        <p:grpSpPr>
          <a:xfrm>
            <a:off x="6019800" y="3581400"/>
            <a:ext cx="3048000" cy="1295400"/>
            <a:chOff x="6019800" y="3581400"/>
            <a:chExt cx="3048000" cy="1295400"/>
          </a:xfrm>
        </p:grpSpPr>
        <p:sp>
          <p:nvSpPr>
            <p:cNvPr id="29" name="Rectangle 28"/>
            <p:cNvSpPr/>
            <p:nvPr/>
          </p:nvSpPr>
          <p:spPr bwMode="auto">
            <a:xfrm>
              <a:off x="6019800" y="3581400"/>
              <a:ext cx="3048000" cy="1295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0" name="Oval 29"/>
            <p:cNvSpPr/>
            <p:nvPr/>
          </p:nvSpPr>
          <p:spPr bwMode="auto">
            <a:xfrm>
              <a:off x="6248400" y="3733800"/>
              <a:ext cx="304800" cy="4572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1" name="Oval 30"/>
            <p:cNvSpPr/>
            <p:nvPr/>
          </p:nvSpPr>
          <p:spPr bwMode="auto">
            <a:xfrm>
              <a:off x="6705600" y="3733800"/>
              <a:ext cx="304800" cy="4572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2" name="Oval 31"/>
            <p:cNvSpPr/>
            <p:nvPr/>
          </p:nvSpPr>
          <p:spPr bwMode="auto">
            <a:xfrm>
              <a:off x="7162800" y="3733800"/>
              <a:ext cx="304800" cy="4572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3" name="Oval 32"/>
            <p:cNvSpPr/>
            <p:nvPr/>
          </p:nvSpPr>
          <p:spPr bwMode="auto">
            <a:xfrm>
              <a:off x="7620000" y="3733800"/>
              <a:ext cx="304800" cy="4572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4" name="Oval 33"/>
            <p:cNvSpPr/>
            <p:nvPr/>
          </p:nvSpPr>
          <p:spPr bwMode="auto">
            <a:xfrm>
              <a:off x="8077200" y="3733800"/>
              <a:ext cx="304800" cy="4572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5" name="Oval 34"/>
            <p:cNvSpPr/>
            <p:nvPr/>
          </p:nvSpPr>
          <p:spPr bwMode="auto">
            <a:xfrm>
              <a:off x="8534400" y="3733800"/>
              <a:ext cx="304800" cy="4572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6" name="Oval 35"/>
            <p:cNvSpPr/>
            <p:nvPr/>
          </p:nvSpPr>
          <p:spPr bwMode="auto">
            <a:xfrm>
              <a:off x="6245914" y="4267200"/>
              <a:ext cx="304800" cy="457200"/>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7" name="Oval 36"/>
            <p:cNvSpPr/>
            <p:nvPr/>
          </p:nvSpPr>
          <p:spPr bwMode="auto">
            <a:xfrm>
              <a:off x="6705600" y="4267200"/>
              <a:ext cx="304800" cy="457200"/>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8" name="Oval 37"/>
            <p:cNvSpPr/>
            <p:nvPr/>
          </p:nvSpPr>
          <p:spPr bwMode="auto">
            <a:xfrm>
              <a:off x="7159348" y="4267200"/>
              <a:ext cx="304800" cy="457200"/>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39" name="Oval 38"/>
            <p:cNvSpPr/>
            <p:nvPr/>
          </p:nvSpPr>
          <p:spPr bwMode="auto">
            <a:xfrm>
              <a:off x="7620000" y="4267200"/>
              <a:ext cx="304800" cy="457200"/>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40" name="Oval 39"/>
            <p:cNvSpPr/>
            <p:nvPr/>
          </p:nvSpPr>
          <p:spPr bwMode="auto">
            <a:xfrm>
              <a:off x="8077200" y="4267200"/>
              <a:ext cx="304800" cy="457200"/>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41" name="Oval 40"/>
            <p:cNvSpPr/>
            <p:nvPr/>
          </p:nvSpPr>
          <p:spPr bwMode="auto">
            <a:xfrm>
              <a:off x="8534400" y="4267200"/>
              <a:ext cx="304800" cy="457200"/>
            </a:xfrm>
            <a:prstGeom prst="ellipse">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pSp>
      <p:sp>
        <p:nvSpPr>
          <p:cNvPr id="42" name="Rectangle 41"/>
          <p:cNvSpPr/>
          <p:nvPr/>
        </p:nvSpPr>
        <p:spPr>
          <a:xfrm>
            <a:off x="5638800" y="457200"/>
            <a:ext cx="3962400" cy="938719"/>
          </a:xfrm>
          <a:prstGeom prst="rect">
            <a:avLst/>
          </a:prstGeom>
        </p:spPr>
        <p:txBody>
          <a:bodyPr wrap="square">
            <a:spAutoFit/>
          </a:bodyPr>
          <a:lstStyle/>
          <a:p>
            <a:pPr marL="228600" indent="-228600">
              <a:buFont typeface="+mj-lt"/>
              <a:buAutoNum type="arabicPeriod" startAt="8"/>
            </a:pPr>
            <a:r>
              <a:rPr lang="en-US" sz="1100" dirty="0" smtClean="0">
                <a:latin typeface="Verdana" pitchFamily="34" charset="0"/>
              </a:rPr>
              <a:t> A recipe calls for six eggs. Six eggs will be removed from the set .</a:t>
            </a:r>
          </a:p>
          <a:p>
            <a:pPr marL="228600" indent="-228600">
              <a:buFont typeface="+mj-lt"/>
              <a:buAutoNum type="arabicPeriod" startAt="8"/>
            </a:pPr>
            <a:endParaRPr lang="en-US" sz="1100" dirty="0" smtClean="0">
              <a:latin typeface="Verdana" pitchFamily="34" charset="0"/>
            </a:endParaRPr>
          </a:p>
          <a:p>
            <a:r>
              <a:rPr lang="en-US" sz="1100" dirty="0" smtClean="0">
                <a:latin typeface="Verdana" pitchFamily="34" charset="0"/>
              </a:rPr>
              <a:t>With the remaining eggs, what fraction represents the remaining  6 eggs?</a:t>
            </a:r>
            <a:endParaRPr lang="en-US" sz="1100" dirty="0">
              <a:latin typeface="Verdana" pitchFamily="34" charset="0"/>
            </a:endParaRPr>
          </a:p>
        </p:txBody>
      </p:sp>
      <p:graphicFrame>
        <p:nvGraphicFramePr>
          <p:cNvPr id="25" name="Table 24"/>
          <p:cNvGraphicFramePr>
            <a:graphicFrameLocks noGrp="1"/>
          </p:cNvGraphicFramePr>
          <p:nvPr/>
        </p:nvGraphicFramePr>
        <p:xfrm>
          <a:off x="1524000" y="1295400"/>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6" name="Table 25"/>
          <p:cNvGraphicFramePr>
            <a:graphicFrameLocks noGrp="1"/>
          </p:cNvGraphicFramePr>
          <p:nvPr/>
        </p:nvGraphicFramePr>
        <p:xfrm>
          <a:off x="1524000" y="2667000"/>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7" name="Table 26"/>
          <p:cNvGraphicFramePr>
            <a:graphicFrameLocks noGrp="1"/>
          </p:cNvGraphicFramePr>
          <p:nvPr/>
        </p:nvGraphicFramePr>
        <p:xfrm>
          <a:off x="1524000" y="2209800"/>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3" name="Table 42"/>
          <p:cNvGraphicFramePr>
            <a:graphicFrameLocks noGrp="1"/>
          </p:cNvGraphicFramePr>
          <p:nvPr/>
        </p:nvGraphicFramePr>
        <p:xfrm>
          <a:off x="1524000" y="1752600"/>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5" name="Table 44"/>
          <p:cNvGraphicFramePr>
            <a:graphicFrameLocks noGrp="1"/>
          </p:cNvGraphicFramePr>
          <p:nvPr/>
        </p:nvGraphicFramePr>
        <p:xfrm>
          <a:off x="6737404" y="1504788"/>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6" name="Table 45"/>
          <p:cNvGraphicFramePr>
            <a:graphicFrameLocks noGrp="1"/>
          </p:cNvGraphicFramePr>
          <p:nvPr/>
        </p:nvGraphicFramePr>
        <p:xfrm>
          <a:off x="6753306" y="1981200"/>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7" name="Table 46"/>
          <p:cNvGraphicFramePr>
            <a:graphicFrameLocks noGrp="1"/>
          </p:cNvGraphicFramePr>
          <p:nvPr/>
        </p:nvGraphicFramePr>
        <p:xfrm>
          <a:off x="6781800" y="2514600"/>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48" name="Table 47"/>
          <p:cNvGraphicFramePr>
            <a:graphicFrameLocks noGrp="1"/>
          </p:cNvGraphicFramePr>
          <p:nvPr/>
        </p:nvGraphicFramePr>
        <p:xfrm>
          <a:off x="6781800" y="2971800"/>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50" name="Chart 49"/>
          <p:cNvGraphicFramePr/>
          <p:nvPr/>
        </p:nvGraphicFramePr>
        <p:xfrm>
          <a:off x="2209800" y="1295400"/>
          <a:ext cx="1743074" cy="13525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14" name="TextBox 13"/>
          <p:cNvSpPr txBox="1"/>
          <p:nvPr/>
        </p:nvSpPr>
        <p:spPr>
          <a:xfrm>
            <a:off x="5867400" y="4724400"/>
            <a:ext cx="3657600" cy="21698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5" name="TextBox 14"/>
          <p:cNvSpPr txBox="1"/>
          <p:nvPr/>
        </p:nvSpPr>
        <p:spPr>
          <a:xfrm>
            <a:off x="5562600" y="7162800"/>
            <a:ext cx="1752600" cy="307777"/>
          </a:xfrm>
          <a:prstGeom prst="rect">
            <a:avLst/>
          </a:prstGeom>
          <a:noFill/>
        </p:spPr>
        <p:txBody>
          <a:bodyPr wrap="square" rtlCol="0">
            <a:spAutoFit/>
          </a:bodyPr>
          <a:lstStyle/>
          <a:p>
            <a:r>
              <a:rPr lang="en-US" sz="700" dirty="0" smtClean="0">
                <a:latin typeface="Verdana" pitchFamily="34" charset="0"/>
              </a:rPr>
              <a:t>2000-10 National Council of Mathematic Teachers, Grade 3</a:t>
            </a:r>
          </a:p>
        </p:txBody>
      </p:sp>
      <p:sp>
        <p:nvSpPr>
          <p:cNvPr id="32" name="TextBox 31"/>
          <p:cNvSpPr txBox="1"/>
          <p:nvPr/>
        </p:nvSpPr>
        <p:spPr>
          <a:xfrm>
            <a:off x="457200" y="7162800"/>
            <a:ext cx="1752600" cy="307777"/>
          </a:xfrm>
          <a:prstGeom prst="rect">
            <a:avLst/>
          </a:prstGeom>
          <a:noFill/>
        </p:spPr>
        <p:txBody>
          <a:bodyPr wrap="square" rtlCol="0">
            <a:spAutoFit/>
          </a:bodyPr>
          <a:lstStyle/>
          <a:p>
            <a:r>
              <a:rPr lang="en-US" sz="700" dirty="0" smtClean="0">
                <a:latin typeface="Verdana" pitchFamily="34" charset="0"/>
              </a:rPr>
              <a:t>2010-11 Sample Test, Grade 3</a:t>
            </a:r>
          </a:p>
          <a:p>
            <a:r>
              <a:rPr lang="en-US" sz="700" dirty="0" smtClean="0">
                <a:latin typeface="Verdana" pitchFamily="34" charset="0"/>
              </a:rPr>
              <a:t>Rick &amp; Susan Richmond</a:t>
            </a:r>
            <a:endParaRPr lang="en-US" sz="700" dirty="0">
              <a:latin typeface="Verdana" pitchFamily="34" charset="0"/>
            </a:endParaRPr>
          </a:p>
        </p:txBody>
      </p:sp>
      <p:sp>
        <p:nvSpPr>
          <p:cNvPr id="33" name="TextBox 32"/>
          <p:cNvSpPr txBox="1"/>
          <p:nvPr/>
        </p:nvSpPr>
        <p:spPr>
          <a:xfrm>
            <a:off x="533400" y="5256074"/>
            <a:ext cx="36576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pic>
        <p:nvPicPr>
          <p:cNvPr id="4099" name="Picture 3"/>
          <p:cNvPicPr>
            <a:picLocks noChangeAspect="1" noChangeArrowheads="1"/>
          </p:cNvPicPr>
          <p:nvPr/>
        </p:nvPicPr>
        <p:blipFill>
          <a:blip r:embed="rId3"/>
          <a:srcRect t="23762" r="53279"/>
          <a:stretch>
            <a:fillRect/>
          </a:stretch>
        </p:blipFill>
        <p:spPr bwMode="auto">
          <a:xfrm>
            <a:off x="838200" y="1482223"/>
            <a:ext cx="3733800" cy="1108577"/>
          </a:xfrm>
          <a:prstGeom prst="rect">
            <a:avLst/>
          </a:prstGeom>
          <a:noFill/>
          <a:ln w="9525">
            <a:noFill/>
            <a:miter lim="800000"/>
            <a:headEnd/>
            <a:tailEnd/>
          </a:ln>
          <a:effectLst/>
        </p:spPr>
      </p:pic>
      <p:cxnSp>
        <p:nvCxnSpPr>
          <p:cNvPr id="36" name="Straight Arrow Connector 35"/>
          <p:cNvCxnSpPr/>
          <p:nvPr/>
        </p:nvCxnSpPr>
        <p:spPr bwMode="auto">
          <a:xfrm rot="5400000">
            <a:off x="2422360" y="1214729"/>
            <a:ext cx="533400" cy="1588"/>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37" name="Rectangle 36"/>
          <p:cNvSpPr/>
          <p:nvPr/>
        </p:nvSpPr>
        <p:spPr>
          <a:xfrm>
            <a:off x="533400" y="304800"/>
            <a:ext cx="4267200" cy="769441"/>
          </a:xfrm>
          <a:prstGeom prst="rect">
            <a:avLst/>
          </a:prstGeom>
        </p:spPr>
        <p:txBody>
          <a:bodyPr wrap="square">
            <a:spAutoFit/>
          </a:bodyPr>
          <a:lstStyle/>
          <a:p>
            <a:pPr marL="285750" indent="-228600">
              <a:buFont typeface="+mj-lt"/>
              <a:buAutoNum type="arabicPeriod" startAt="7"/>
            </a:pPr>
            <a:r>
              <a:rPr lang="en-US" sz="1100" dirty="0" smtClean="0">
                <a:latin typeface="Verdana" pitchFamily="34" charset="0"/>
              </a:rPr>
              <a:t>Measure the distance from the left edge of the ruler to the arrow. </a:t>
            </a:r>
          </a:p>
          <a:p>
            <a:pPr marL="228600" indent="-228600"/>
            <a:endParaRPr lang="en-US" sz="1100" dirty="0" smtClean="0">
              <a:latin typeface="Verdana" pitchFamily="34" charset="0"/>
            </a:endParaRPr>
          </a:p>
          <a:p>
            <a:pPr marL="228600" indent="-228600"/>
            <a:r>
              <a:rPr lang="en-US" sz="1100" dirty="0" smtClean="0">
                <a:latin typeface="Verdana" pitchFamily="34" charset="0"/>
              </a:rPr>
              <a:t>	What is the distance?</a:t>
            </a:r>
            <a:endParaRPr lang="en-US" sz="1100" dirty="0">
              <a:latin typeface="Verdana" pitchFamily="34" charset="0"/>
            </a:endParaRPr>
          </a:p>
        </p:txBody>
      </p:sp>
      <p:sp>
        <p:nvSpPr>
          <p:cNvPr id="38" name="TextBox 37"/>
          <p:cNvSpPr txBox="1"/>
          <p:nvPr/>
        </p:nvSpPr>
        <p:spPr>
          <a:xfrm>
            <a:off x="1066800" y="2936319"/>
            <a:ext cx="1905000" cy="2092881"/>
          </a:xfrm>
          <a:prstGeom prst="rect">
            <a:avLst/>
          </a:prstGeom>
          <a:noFill/>
        </p:spPr>
        <p:txBody>
          <a:bodyPr wrap="square" rtlCol="0">
            <a:spAutoFit/>
          </a:bodyPr>
          <a:lstStyle/>
          <a:p>
            <a:pPr marL="228600" indent="-228600">
              <a:buAutoNum type="alphaUcPeriod"/>
            </a:pPr>
            <a:r>
              <a:rPr lang="en-US" sz="1200" dirty="0" smtClean="0">
                <a:latin typeface="Verdana" pitchFamily="34" charset="0"/>
              </a:rPr>
              <a:t> </a:t>
            </a:r>
          </a:p>
          <a:p>
            <a:pPr marL="228600" indent="-228600"/>
            <a:endParaRPr lang="en-US" sz="1200" dirty="0" smtClean="0">
              <a:latin typeface="Verdana" pitchFamily="34" charset="0"/>
            </a:endParaRPr>
          </a:p>
          <a:p>
            <a:endParaRPr lang="en-US" sz="1200" dirty="0" smtClean="0">
              <a:latin typeface="Verdana" pitchFamily="34" charset="0"/>
            </a:endParaRPr>
          </a:p>
          <a:p>
            <a:pPr marL="228600" indent="-228600">
              <a:buAutoNum type="alphaUcPeriod" startAt="2"/>
            </a:pPr>
            <a:r>
              <a:rPr lang="en-US" sz="1200" dirty="0" smtClean="0">
                <a:latin typeface="Verdana" pitchFamily="34" charset="0"/>
              </a:rPr>
              <a:t> </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C. </a:t>
            </a:r>
          </a:p>
          <a:p>
            <a:endParaRPr lang="en-US" sz="1200" dirty="0" smtClean="0">
              <a:latin typeface="Verdana" pitchFamily="34" charset="0"/>
            </a:endParaRPr>
          </a:p>
          <a:p>
            <a:endParaRPr lang="en-US" sz="1000" dirty="0" smtClean="0">
              <a:latin typeface="Verdana" pitchFamily="34" charset="0"/>
            </a:endParaRPr>
          </a:p>
          <a:p>
            <a:r>
              <a:rPr lang="en-US" sz="1200" dirty="0" smtClean="0">
                <a:latin typeface="Verdana" pitchFamily="34" charset="0"/>
              </a:rPr>
              <a:t>D. </a:t>
            </a:r>
          </a:p>
          <a:p>
            <a:endParaRPr lang="en-US" sz="1200" dirty="0">
              <a:latin typeface="Verdana" pitchFamily="34" charset="0"/>
            </a:endParaRPr>
          </a:p>
        </p:txBody>
      </p:sp>
      <p:sp>
        <p:nvSpPr>
          <p:cNvPr id="4107" name="Rectangle 11"/>
          <p:cNvSpPr>
            <a:spLocks noChangeArrowheads="1"/>
          </p:cNvSpPr>
          <p:nvPr/>
        </p:nvSpPr>
        <p:spPr bwMode="auto">
          <a:xfrm>
            <a:off x="5715000" y="324922"/>
            <a:ext cx="3810000" cy="26468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 typeface="+mj-lt"/>
              <a:buAutoNum type="arabicPeriod" startAt="4"/>
              <a:tabLst/>
            </a:pPr>
            <a:r>
              <a:rPr kumimoji="0" lang="en-US" sz="1100" b="0" i="0" u="none" strike="noStrike" cap="none" normalizeH="0" baseline="0" dirty="0" smtClean="0">
                <a:ln>
                  <a:noFill/>
                </a:ln>
                <a:solidFill>
                  <a:schemeClr val="tx1"/>
                </a:solidFill>
                <a:effectLst/>
                <a:latin typeface="Verdana" pitchFamily="34" charset="0"/>
              </a:rPr>
              <a:t>When a</a:t>
            </a:r>
            <a:r>
              <a:rPr kumimoji="0" lang="en-US" sz="1100" b="0" i="0" u="none" strike="noStrike" cap="none" normalizeH="0" dirty="0" smtClean="0">
                <a:ln>
                  <a:noFill/>
                </a:ln>
                <a:solidFill>
                  <a:schemeClr val="tx1"/>
                </a:solidFill>
                <a:effectLst/>
                <a:latin typeface="Verdana" pitchFamily="34" charset="0"/>
              </a:rPr>
              <a:t> </a:t>
            </a:r>
            <a:r>
              <a:rPr kumimoji="0" lang="en-US" sz="1100" b="0" i="0" u="none" strike="noStrike" cap="none" normalizeH="0" baseline="0" dirty="0" smtClean="0">
                <a:ln>
                  <a:noFill/>
                </a:ln>
                <a:solidFill>
                  <a:schemeClr val="tx1"/>
                </a:solidFill>
                <a:effectLst/>
                <a:latin typeface="Verdana" pitchFamily="34" charset="0"/>
              </a:rPr>
              <a:t>strip is folded into four parts, what fraction of the whole strip does one part represent? </a:t>
            </a:r>
            <a:br>
              <a:rPr kumimoji="0" lang="en-US" sz="1100" b="0" i="0" u="none" strike="noStrike" cap="none" normalizeH="0" baseline="0" dirty="0" smtClean="0">
                <a:ln>
                  <a:noFill/>
                </a:ln>
                <a:solidFill>
                  <a:schemeClr val="tx1"/>
                </a:solidFill>
                <a:effectLst/>
                <a:latin typeface="Verdana" pitchFamily="34" charset="0"/>
              </a:rPr>
            </a:br>
            <a:endParaRPr kumimoji="0" lang="en-US" sz="1100" b="0" i="0" u="none" strike="noStrike" cap="none" normalizeH="0" baseline="0" dirty="0" smtClean="0">
              <a:ln>
                <a:noFill/>
              </a:ln>
              <a:solidFill>
                <a:schemeClr val="tx1"/>
              </a:solidFill>
              <a:effectLst/>
              <a:latin typeface="Verdana" pitchFamily="34" charset="0"/>
            </a:endParaRPr>
          </a:p>
          <a:p>
            <a:pPr marL="228600" marR="0" lvl="0" indent="-228600" algn="l" defTabSz="914400" rtl="0" eaLnBrk="1" fontAlgn="base" latinLnBrk="0" hangingPunct="1">
              <a:lnSpc>
                <a:spcPct val="100000"/>
              </a:lnSpc>
              <a:spcBef>
                <a:spcPct val="0"/>
              </a:spcBef>
              <a:spcAft>
                <a:spcPct val="0"/>
              </a:spcAft>
              <a:buClrTx/>
              <a:buSzTx/>
              <a:buFont typeface="+mj-lt"/>
              <a:buAutoNum type="arabicPeriod" startAt="4"/>
              <a:tabLst/>
            </a:pPr>
            <a:endParaRPr lang="en-US" sz="1100" dirty="0" smtClean="0">
              <a:latin typeface="Verdana" pitchFamily="34" charset="0"/>
            </a:endParaRPr>
          </a:p>
          <a:p>
            <a:pPr marL="228600" marR="0" lvl="0" indent="-228600" algn="l" defTabSz="914400" rtl="0" eaLnBrk="1" fontAlgn="base" latinLnBrk="0" hangingPunct="1">
              <a:lnSpc>
                <a:spcPct val="100000"/>
              </a:lnSpc>
              <a:spcBef>
                <a:spcPct val="0"/>
              </a:spcBef>
              <a:spcAft>
                <a:spcPct val="0"/>
              </a:spcAft>
              <a:buClrTx/>
              <a:buSzTx/>
              <a:buFont typeface="+mj-lt"/>
              <a:buAutoNum type="arabicPeriod" startAt="4"/>
              <a:tabLst/>
            </a:pPr>
            <a:endParaRPr kumimoji="0" lang="en-US" sz="1100" b="0" i="0" u="none" strike="noStrike" cap="none" normalizeH="0" baseline="0" dirty="0" smtClean="0">
              <a:ln>
                <a:noFill/>
              </a:ln>
              <a:solidFill>
                <a:schemeClr val="tx1"/>
              </a:solidFill>
              <a:effectLst/>
              <a:latin typeface="Verdana" pitchFamily="34" charset="0"/>
            </a:endParaRPr>
          </a:p>
          <a:p>
            <a:pPr marL="798513" marR="0" lvl="0" indent="-228600" algn="l" defTabSz="914400" rtl="0" eaLnBrk="0" fontAlgn="base" latinLnBrk="0" hangingPunct="0">
              <a:lnSpc>
                <a:spcPct val="100000"/>
              </a:lnSpc>
              <a:spcBef>
                <a:spcPct val="0"/>
              </a:spcBef>
              <a:spcAft>
                <a:spcPct val="0"/>
              </a:spcAft>
              <a:buClrTx/>
              <a:buSzTx/>
              <a:buFontTx/>
              <a:buAutoNum type="alphaUcPeriod"/>
              <a:tabLst/>
            </a:pPr>
            <a:r>
              <a:rPr kumimoji="0" lang="en-US" sz="1000" b="0" i="0" u="none" strike="noStrike" cap="none" normalizeH="0" baseline="0" dirty="0" smtClean="0">
                <a:ln>
                  <a:noFill/>
                </a:ln>
                <a:solidFill>
                  <a:schemeClr val="tx1"/>
                </a:solidFill>
                <a:effectLst/>
                <a:latin typeface="Arial" charset="0"/>
              </a:rPr>
              <a:t> </a:t>
            </a:r>
          </a:p>
          <a:p>
            <a:pPr marL="798513" marR="0" lvl="0" indent="-228600" algn="l" defTabSz="914400" rtl="0" eaLnBrk="0" fontAlgn="base" latinLnBrk="0" hangingPunct="0">
              <a:lnSpc>
                <a:spcPct val="100000"/>
              </a:lnSpc>
              <a:spcBef>
                <a:spcPct val="0"/>
              </a:spcBef>
              <a:spcAft>
                <a:spcPct val="0"/>
              </a:spcAft>
              <a:buClrTx/>
              <a:buSzTx/>
              <a:buFontTx/>
              <a:buAutoNum type="alphaUcPeriod"/>
              <a:tabLst/>
            </a:pPr>
            <a:endParaRPr lang="en-US" sz="1000" dirty="0" smtClean="0"/>
          </a:p>
          <a:p>
            <a:pPr marL="798513" marR="0" lvl="0" indent="-228600" algn="l" defTabSz="914400" rtl="0" eaLnBrk="0" fontAlgn="base" latinLnBrk="0" hangingPunct="0">
              <a:lnSpc>
                <a:spcPct val="100000"/>
              </a:lnSpc>
              <a:spcBef>
                <a:spcPct val="0"/>
              </a:spcBef>
              <a:spcAft>
                <a:spcPct val="0"/>
              </a:spcAft>
              <a:buClrTx/>
              <a:buSzTx/>
              <a:buFontTx/>
              <a:buAutoNum type="alphaUcPeriod"/>
              <a:tabLst/>
            </a:pPr>
            <a:endParaRPr kumimoji="0" lang="en-US" sz="1000" b="0" i="0" u="none" strike="noStrike" cap="none" normalizeH="0" baseline="0" dirty="0" smtClean="0">
              <a:ln>
                <a:noFill/>
              </a:ln>
              <a:solidFill>
                <a:schemeClr val="tx1"/>
              </a:solidFill>
              <a:effectLst/>
              <a:latin typeface="Arial" charset="0"/>
            </a:endParaRPr>
          </a:p>
          <a:p>
            <a:pPr marL="798513" lvl="0" indent="-228600" eaLnBrk="0" hangingPunct="0">
              <a:buFontTx/>
              <a:buAutoNum type="alphaUcPeriod"/>
            </a:pPr>
            <a:r>
              <a:rPr lang="en-US" sz="1000" dirty="0" smtClean="0"/>
              <a:t> </a:t>
            </a:r>
          </a:p>
          <a:p>
            <a:pPr marL="798513" lvl="0" indent="-228600" eaLnBrk="0" hangingPunct="0">
              <a:buFontTx/>
              <a:buAutoNum type="alphaUcPeriod"/>
            </a:pPr>
            <a:endParaRPr lang="en-US" sz="1000" dirty="0" smtClean="0"/>
          </a:p>
          <a:p>
            <a:pPr marL="798513" lvl="0" indent="-228600" eaLnBrk="0" hangingPunct="0">
              <a:buFontTx/>
              <a:buAutoNum type="alphaUcPeriod"/>
            </a:pPr>
            <a:endParaRPr lang="en-US" sz="1000" dirty="0" smtClean="0"/>
          </a:p>
          <a:p>
            <a:pPr marL="798513" lvl="0" indent="-228600" eaLnBrk="0" hangingPunct="0">
              <a:buFontTx/>
              <a:buAutoNum type="alphaUcPeriod"/>
            </a:pPr>
            <a:r>
              <a:rPr lang="en-US" sz="1000" dirty="0" smtClean="0"/>
              <a:t> </a:t>
            </a:r>
          </a:p>
          <a:p>
            <a:pPr marL="798513" lvl="0" indent="-228600" eaLnBrk="0" hangingPunct="0">
              <a:buFontTx/>
              <a:buAutoNum type="alphaUcPeriod"/>
            </a:pPr>
            <a:endParaRPr lang="en-US" sz="1000" dirty="0" smtClean="0"/>
          </a:p>
          <a:p>
            <a:pPr marL="798513" lvl="0" indent="-228600" eaLnBrk="0" hangingPunct="0">
              <a:buFontTx/>
              <a:buAutoNum type="alphaUcPeriod"/>
            </a:pPr>
            <a:endParaRPr lang="en-US" sz="1000" dirty="0" smtClean="0"/>
          </a:p>
          <a:p>
            <a:pPr marL="798513" lvl="0" indent="-228600" eaLnBrk="0" hangingPunct="0">
              <a:buFontTx/>
              <a:buAutoNum type="alphaUcPeriod"/>
            </a:pPr>
            <a:r>
              <a:rPr kumimoji="0" lang="en-US" sz="1000" b="0" i="0" u="none" strike="noStrike" cap="none" normalizeH="0" dirty="0" smtClean="0">
                <a:ln>
                  <a:noFill/>
                </a:ln>
                <a:solidFill>
                  <a:schemeClr val="tx1"/>
                </a:solidFill>
                <a:effectLst/>
                <a:latin typeface="Arial" charset="0"/>
              </a:rPr>
              <a:t> </a:t>
            </a:r>
            <a:endParaRPr kumimoji="0" lang="en-US" sz="1000" b="0" i="0" u="none" strike="noStrike" cap="none" normalizeH="0" baseline="0" dirty="0" smtClean="0">
              <a:ln>
                <a:noFill/>
              </a:ln>
              <a:solidFill>
                <a:schemeClr val="tx1"/>
              </a:solidFill>
              <a:effectLst/>
              <a:latin typeface="Arial" charset="0"/>
            </a:endParaRPr>
          </a:p>
        </p:txBody>
      </p:sp>
      <p:sp>
        <p:nvSpPr>
          <p:cNvPr id="43" name="Rectangle 42"/>
          <p:cNvSpPr/>
          <p:nvPr/>
        </p:nvSpPr>
        <p:spPr bwMode="auto">
          <a:xfrm>
            <a:off x="5867400" y="3429000"/>
            <a:ext cx="35052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cxnSp>
        <p:nvCxnSpPr>
          <p:cNvPr id="45" name="Straight Connector 44"/>
          <p:cNvCxnSpPr>
            <a:stCxn id="43" idx="0"/>
            <a:endCxn id="43" idx="2"/>
          </p:cNvCxnSpPr>
          <p:nvPr/>
        </p:nvCxnSpPr>
        <p:spPr bwMode="auto">
          <a:xfrm rot="16200000" flipH="1">
            <a:off x="7429500" y="3619500"/>
            <a:ext cx="381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rot="16200000" flipH="1">
            <a:off x="8420894" y="3618706"/>
            <a:ext cx="381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48" name="Rectangle 47"/>
          <p:cNvSpPr/>
          <p:nvPr/>
        </p:nvSpPr>
        <p:spPr bwMode="auto">
          <a:xfrm>
            <a:off x="6781800" y="3429000"/>
            <a:ext cx="838200" cy="381000"/>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aphicFrame>
        <p:nvGraphicFramePr>
          <p:cNvPr id="18" name="Table 17"/>
          <p:cNvGraphicFramePr>
            <a:graphicFrameLocks noGrp="1"/>
          </p:cNvGraphicFramePr>
          <p:nvPr/>
        </p:nvGraphicFramePr>
        <p:xfrm>
          <a:off x="6781800" y="1267058"/>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19" name="Table 18"/>
          <p:cNvGraphicFramePr>
            <a:graphicFrameLocks noGrp="1"/>
          </p:cNvGraphicFramePr>
          <p:nvPr/>
        </p:nvGraphicFramePr>
        <p:xfrm>
          <a:off x="6781800" y="1715394"/>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0" name="Table 19"/>
          <p:cNvGraphicFramePr>
            <a:graphicFrameLocks noGrp="1"/>
          </p:cNvGraphicFramePr>
          <p:nvPr/>
        </p:nvGraphicFramePr>
        <p:xfrm>
          <a:off x="6781800" y="2138926"/>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1" name="Table 20"/>
          <p:cNvGraphicFramePr>
            <a:graphicFrameLocks noGrp="1"/>
          </p:cNvGraphicFramePr>
          <p:nvPr/>
        </p:nvGraphicFramePr>
        <p:xfrm>
          <a:off x="6781800" y="2596126"/>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23" name="Table 22"/>
          <p:cNvGraphicFramePr>
            <a:graphicFrameLocks noGrp="1"/>
          </p:cNvGraphicFramePr>
          <p:nvPr/>
        </p:nvGraphicFramePr>
        <p:xfrm>
          <a:off x="1600200" y="2895600"/>
          <a:ext cx="228600" cy="381000"/>
        </p:xfrm>
        <a:graphic>
          <a:graphicData uri="http://schemas.openxmlformats.org/drawingml/2006/table">
            <a:tbl>
              <a:tblPr/>
              <a:tblGrid>
                <a:gridCol w="228600"/>
              </a:tblGrid>
              <a:tr h="195263">
                <a:tc>
                  <a:txBody>
                    <a:bodyPr/>
                    <a:lstStyle/>
                    <a:p>
                      <a:pPr algn="ctr" fontAlgn="ctr"/>
                      <a:r>
                        <a:rPr lang="en-US" sz="1000" b="1" i="0" u="none" strike="noStrike" dirty="0">
                          <a:solidFill>
                            <a:srgbClr val="000000"/>
                          </a:solidFill>
                          <a:latin typeface="Verdana" pitchFamily="34" charset="0"/>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1" i="0" u="none" strike="noStrike" dirty="0">
                          <a:solidFill>
                            <a:srgbClr val="000000"/>
                          </a:solidFill>
                          <a:latin typeface="Verdana" pitchFamily="34" charset="0"/>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24" name="TextBox 23"/>
          <p:cNvSpPr txBox="1"/>
          <p:nvPr/>
        </p:nvSpPr>
        <p:spPr>
          <a:xfrm>
            <a:off x="1343025" y="2895600"/>
            <a:ext cx="381000" cy="400110"/>
          </a:xfrm>
          <a:prstGeom prst="rect">
            <a:avLst/>
          </a:prstGeom>
          <a:noFill/>
        </p:spPr>
        <p:txBody>
          <a:bodyPr wrap="square" rtlCol="0">
            <a:spAutoFit/>
          </a:bodyPr>
          <a:lstStyle/>
          <a:p>
            <a:r>
              <a:rPr lang="en-US" dirty="0" smtClean="0">
                <a:latin typeface="Verdana" pitchFamily="34" charset="0"/>
              </a:rPr>
              <a:t>1</a:t>
            </a:r>
            <a:endParaRPr lang="en-US" dirty="0">
              <a:latin typeface="Verdana" pitchFamily="34" charset="0"/>
            </a:endParaRPr>
          </a:p>
        </p:txBody>
      </p:sp>
      <p:graphicFrame>
        <p:nvGraphicFramePr>
          <p:cNvPr id="25" name="Table 24"/>
          <p:cNvGraphicFramePr>
            <a:graphicFrameLocks noGrp="1"/>
          </p:cNvGraphicFramePr>
          <p:nvPr/>
        </p:nvGraphicFramePr>
        <p:xfrm>
          <a:off x="1581150" y="3438465"/>
          <a:ext cx="304800" cy="381000"/>
        </p:xfrm>
        <a:graphic>
          <a:graphicData uri="http://schemas.openxmlformats.org/drawingml/2006/table">
            <a:tbl>
              <a:tblPr/>
              <a:tblGrid>
                <a:gridCol w="304800"/>
              </a:tblGrid>
              <a:tr h="195263">
                <a:tc>
                  <a:txBody>
                    <a:bodyPr/>
                    <a:lstStyle/>
                    <a:p>
                      <a:pPr algn="ctr" fontAlgn="ctr"/>
                      <a:r>
                        <a:rPr lang="en-US" sz="1000" b="1" i="0" u="none" strike="noStrike" dirty="0">
                          <a:solidFill>
                            <a:srgbClr val="000000"/>
                          </a:solidFill>
                          <a:latin typeface="Verdana" pitchFamily="34" charset="0"/>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1" i="0" u="none" strike="noStrike" dirty="0">
                          <a:solidFill>
                            <a:srgbClr val="000000"/>
                          </a:solidFill>
                          <a:latin typeface="Verdana" pitchFamily="34" charset="0"/>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26" name="TextBox 25"/>
          <p:cNvSpPr txBox="1"/>
          <p:nvPr/>
        </p:nvSpPr>
        <p:spPr>
          <a:xfrm>
            <a:off x="1323975" y="3438465"/>
            <a:ext cx="333375" cy="400110"/>
          </a:xfrm>
          <a:prstGeom prst="rect">
            <a:avLst/>
          </a:prstGeom>
          <a:noFill/>
        </p:spPr>
        <p:txBody>
          <a:bodyPr wrap="square" rtlCol="0">
            <a:spAutoFit/>
          </a:bodyPr>
          <a:lstStyle/>
          <a:p>
            <a:r>
              <a:rPr lang="en-US" dirty="0" smtClean="0">
                <a:latin typeface="Verdana" pitchFamily="34" charset="0"/>
              </a:rPr>
              <a:t>2</a:t>
            </a:r>
            <a:endParaRPr lang="en-US" dirty="0">
              <a:latin typeface="Verdana" pitchFamily="34" charset="0"/>
            </a:endParaRPr>
          </a:p>
        </p:txBody>
      </p:sp>
      <p:graphicFrame>
        <p:nvGraphicFramePr>
          <p:cNvPr id="27" name="Table 26"/>
          <p:cNvGraphicFramePr>
            <a:graphicFrameLocks noGrp="1"/>
          </p:cNvGraphicFramePr>
          <p:nvPr/>
        </p:nvGraphicFramePr>
        <p:xfrm>
          <a:off x="1600200" y="4476750"/>
          <a:ext cx="228600" cy="381000"/>
        </p:xfrm>
        <a:graphic>
          <a:graphicData uri="http://schemas.openxmlformats.org/drawingml/2006/table">
            <a:tbl>
              <a:tblPr/>
              <a:tblGrid>
                <a:gridCol w="228600"/>
              </a:tblGrid>
              <a:tr h="195263">
                <a:tc>
                  <a:txBody>
                    <a:bodyPr/>
                    <a:lstStyle/>
                    <a:p>
                      <a:pPr algn="ctr" fontAlgn="ctr"/>
                      <a:r>
                        <a:rPr lang="en-US" sz="1000" b="1" i="0" u="none" strike="noStrike" dirty="0">
                          <a:solidFill>
                            <a:srgbClr val="000000"/>
                          </a:solidFill>
                          <a:latin typeface="Verdana" pitchFamily="34" charset="0"/>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1" i="0" u="none" strike="noStrike" dirty="0">
                          <a:solidFill>
                            <a:srgbClr val="000000"/>
                          </a:solidFill>
                          <a:latin typeface="Verdana" pitchFamily="34" charset="0"/>
                        </a:rPr>
                        <a:t>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28" name="TextBox 27"/>
          <p:cNvSpPr txBox="1"/>
          <p:nvPr/>
        </p:nvSpPr>
        <p:spPr>
          <a:xfrm>
            <a:off x="1343025" y="4476750"/>
            <a:ext cx="381000" cy="400110"/>
          </a:xfrm>
          <a:prstGeom prst="rect">
            <a:avLst/>
          </a:prstGeom>
          <a:noFill/>
        </p:spPr>
        <p:txBody>
          <a:bodyPr wrap="square" rtlCol="0">
            <a:spAutoFit/>
          </a:bodyPr>
          <a:lstStyle/>
          <a:p>
            <a:r>
              <a:rPr lang="en-US" dirty="0" smtClean="0">
                <a:latin typeface="Verdana" pitchFamily="34" charset="0"/>
              </a:rPr>
              <a:t>2</a:t>
            </a:r>
            <a:endParaRPr lang="en-US" dirty="0">
              <a:latin typeface="Verdana" pitchFamily="34" charset="0"/>
            </a:endParaRPr>
          </a:p>
        </p:txBody>
      </p:sp>
      <p:sp>
        <p:nvSpPr>
          <p:cNvPr id="30" name="TextBox 29"/>
          <p:cNvSpPr txBox="1"/>
          <p:nvPr/>
        </p:nvSpPr>
        <p:spPr>
          <a:xfrm>
            <a:off x="1323975" y="3962400"/>
            <a:ext cx="381000" cy="400110"/>
          </a:xfrm>
          <a:prstGeom prst="rect">
            <a:avLst/>
          </a:prstGeom>
          <a:noFill/>
        </p:spPr>
        <p:txBody>
          <a:bodyPr wrap="square" rtlCol="0">
            <a:spAutoFit/>
          </a:bodyPr>
          <a:lstStyle/>
          <a:p>
            <a:r>
              <a:rPr lang="en-US" dirty="0" smtClean="0">
                <a:latin typeface="Verdana" pitchFamily="34" charset="0"/>
              </a:rPr>
              <a:t>1</a:t>
            </a:r>
            <a:endParaRPr lang="en-US"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14" name="TextBox 13"/>
          <p:cNvSpPr txBox="1"/>
          <p:nvPr/>
        </p:nvSpPr>
        <p:spPr>
          <a:xfrm>
            <a:off x="609600" y="5041374"/>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5" name="TextBox 34"/>
          <p:cNvSpPr txBox="1"/>
          <p:nvPr/>
        </p:nvSpPr>
        <p:spPr>
          <a:xfrm>
            <a:off x="6019800" y="2514600"/>
            <a:ext cx="1600200" cy="1938992"/>
          </a:xfrm>
          <a:prstGeom prst="rect">
            <a:avLst/>
          </a:prstGeom>
          <a:noFill/>
        </p:spPr>
        <p:txBody>
          <a:bodyPr wrap="square" rtlCol="0">
            <a:spAutoFit/>
          </a:bodyPr>
          <a:lstStyle/>
          <a:p>
            <a:r>
              <a:rPr lang="en-US" sz="1200" dirty="0" smtClean="0">
                <a:latin typeface="Verdana" pitchFamily="34" charset="0"/>
              </a:rPr>
              <a:t>A.</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B.</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C.</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D.</a:t>
            </a:r>
            <a:endParaRPr lang="en-US" sz="1200" dirty="0">
              <a:latin typeface="Verdana" pitchFamily="34" charset="0"/>
            </a:endParaRPr>
          </a:p>
        </p:txBody>
      </p:sp>
      <p:sp>
        <p:nvSpPr>
          <p:cNvPr id="37" name="TextBox 36"/>
          <p:cNvSpPr txBox="1"/>
          <p:nvPr/>
        </p:nvSpPr>
        <p:spPr>
          <a:xfrm>
            <a:off x="5715000" y="4997830"/>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44" name="Rectangle 43"/>
          <p:cNvSpPr/>
          <p:nvPr/>
        </p:nvSpPr>
        <p:spPr bwMode="auto">
          <a:xfrm>
            <a:off x="838200" y="1219200"/>
            <a:ext cx="3581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45" name="TextBox 44"/>
          <p:cNvSpPr txBox="1"/>
          <p:nvPr/>
        </p:nvSpPr>
        <p:spPr>
          <a:xfrm>
            <a:off x="762000" y="381000"/>
            <a:ext cx="4114800" cy="769441"/>
          </a:xfrm>
          <a:prstGeom prst="rect">
            <a:avLst/>
          </a:prstGeom>
          <a:noFill/>
        </p:spPr>
        <p:txBody>
          <a:bodyPr wrap="square" rtlCol="0">
            <a:spAutoFit/>
          </a:bodyPr>
          <a:lstStyle/>
          <a:p>
            <a:pPr marL="228600" indent="-228600">
              <a:buFont typeface="+mj-lt"/>
              <a:buAutoNum type="arabicPeriod" startAt="5"/>
            </a:pPr>
            <a:r>
              <a:rPr lang="en-US" sz="1100" dirty="0" smtClean="0">
                <a:latin typeface="Verdana" pitchFamily="34" charset="0"/>
              </a:rPr>
              <a:t>Look at the fraction strip.  </a:t>
            </a:r>
          </a:p>
          <a:p>
            <a:endParaRPr lang="en-US" sz="1100" dirty="0" smtClean="0">
              <a:latin typeface="Verdana" pitchFamily="34" charset="0"/>
            </a:endParaRPr>
          </a:p>
          <a:p>
            <a:pPr marL="228600" indent="-228600"/>
            <a:r>
              <a:rPr lang="en-US" sz="1100" dirty="0" smtClean="0">
                <a:latin typeface="Verdana" pitchFamily="34" charset="0"/>
              </a:rPr>
              <a:t>	Which answer shows the fractions from least to greatest?</a:t>
            </a:r>
            <a:endParaRPr lang="en-US" sz="1100" dirty="0">
              <a:latin typeface="Verdana" pitchFamily="34" charset="0"/>
            </a:endParaRPr>
          </a:p>
        </p:txBody>
      </p:sp>
      <p:cxnSp>
        <p:nvCxnSpPr>
          <p:cNvPr id="47" name="Straight Connector 46"/>
          <p:cNvCxnSpPr>
            <a:stCxn id="44" idx="0"/>
            <a:endCxn id="44" idx="2"/>
          </p:cNvCxnSpPr>
          <p:nvPr/>
        </p:nvCxnSpPr>
        <p:spPr bwMode="auto">
          <a:xfrm rot="16200000" flipH="1">
            <a:off x="2438400" y="1409700"/>
            <a:ext cx="381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rot="16200000" flipH="1">
            <a:off x="2934494" y="1408906"/>
            <a:ext cx="381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graphicFrame>
        <p:nvGraphicFramePr>
          <p:cNvPr id="11" name="Table 10"/>
          <p:cNvGraphicFramePr>
            <a:graphicFrameLocks noGrp="1"/>
          </p:cNvGraphicFramePr>
          <p:nvPr/>
        </p:nvGraphicFramePr>
        <p:xfrm>
          <a:off x="2819400" y="1219200"/>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9" name="Table 8"/>
          <p:cNvGraphicFramePr>
            <a:graphicFrameLocks noGrp="1"/>
          </p:cNvGraphicFramePr>
          <p:nvPr/>
        </p:nvGraphicFramePr>
        <p:xfrm>
          <a:off x="3717860" y="1219200"/>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55" name="Table 54"/>
          <p:cNvGraphicFramePr>
            <a:graphicFrameLocks noGrp="1"/>
          </p:cNvGraphicFramePr>
          <p:nvPr/>
        </p:nvGraphicFramePr>
        <p:xfrm>
          <a:off x="1600200" y="1219200"/>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56" name="TextBox 55"/>
          <p:cNvSpPr txBox="1"/>
          <p:nvPr/>
        </p:nvSpPr>
        <p:spPr>
          <a:xfrm>
            <a:off x="838200" y="1828800"/>
            <a:ext cx="1600200" cy="1938992"/>
          </a:xfrm>
          <a:prstGeom prst="rect">
            <a:avLst/>
          </a:prstGeom>
          <a:noFill/>
        </p:spPr>
        <p:txBody>
          <a:bodyPr wrap="square" rtlCol="0">
            <a:spAutoFit/>
          </a:bodyPr>
          <a:lstStyle/>
          <a:p>
            <a:r>
              <a:rPr lang="en-US" sz="1200" dirty="0" smtClean="0">
                <a:latin typeface="Verdana" pitchFamily="34" charset="0"/>
              </a:rPr>
              <a:t>A.</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B.</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C.</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D.</a:t>
            </a:r>
            <a:endParaRPr lang="en-US" sz="1200" dirty="0">
              <a:latin typeface="Verdana" pitchFamily="34" charset="0"/>
            </a:endParaRPr>
          </a:p>
        </p:txBody>
      </p:sp>
      <p:graphicFrame>
        <p:nvGraphicFramePr>
          <p:cNvPr id="57" name="Table 56"/>
          <p:cNvGraphicFramePr>
            <a:graphicFrameLocks noGrp="1"/>
          </p:cNvGraphicFramePr>
          <p:nvPr/>
        </p:nvGraphicFramePr>
        <p:xfrm>
          <a:off x="1206798" y="1828800"/>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58" name="Table 57"/>
          <p:cNvGraphicFramePr>
            <a:graphicFrameLocks noGrp="1"/>
          </p:cNvGraphicFramePr>
          <p:nvPr/>
        </p:nvGraphicFramePr>
        <p:xfrm>
          <a:off x="1828800" y="2362200"/>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59" name="Table 58"/>
          <p:cNvGraphicFramePr>
            <a:graphicFrameLocks noGrp="1"/>
          </p:cNvGraphicFramePr>
          <p:nvPr/>
        </p:nvGraphicFramePr>
        <p:xfrm>
          <a:off x="1524000" y="2904464"/>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60" name="Table 59"/>
          <p:cNvGraphicFramePr>
            <a:graphicFrameLocks noGrp="1"/>
          </p:cNvGraphicFramePr>
          <p:nvPr/>
        </p:nvGraphicFramePr>
        <p:xfrm>
          <a:off x="1220969" y="3429000"/>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1</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61" name="Table 60"/>
          <p:cNvGraphicFramePr>
            <a:graphicFrameLocks noGrp="1"/>
          </p:cNvGraphicFramePr>
          <p:nvPr/>
        </p:nvGraphicFramePr>
        <p:xfrm>
          <a:off x="1228064" y="2362200"/>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63" name="Table 62"/>
          <p:cNvGraphicFramePr>
            <a:graphicFrameLocks noGrp="1"/>
          </p:cNvGraphicFramePr>
          <p:nvPr/>
        </p:nvGraphicFramePr>
        <p:xfrm>
          <a:off x="1524000" y="1828800"/>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64" name="Table 63"/>
          <p:cNvGraphicFramePr>
            <a:graphicFrameLocks noGrp="1"/>
          </p:cNvGraphicFramePr>
          <p:nvPr/>
        </p:nvGraphicFramePr>
        <p:xfrm>
          <a:off x="1828800" y="2915097"/>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65" name="Table 64"/>
          <p:cNvGraphicFramePr>
            <a:graphicFrameLocks noGrp="1"/>
          </p:cNvGraphicFramePr>
          <p:nvPr/>
        </p:nvGraphicFramePr>
        <p:xfrm>
          <a:off x="1846509" y="3429000"/>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3</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66" name="Table 65"/>
          <p:cNvGraphicFramePr>
            <a:graphicFrameLocks noGrp="1"/>
          </p:cNvGraphicFramePr>
          <p:nvPr/>
        </p:nvGraphicFramePr>
        <p:xfrm>
          <a:off x="1828800" y="1828800"/>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67" name="Table 66"/>
          <p:cNvGraphicFramePr>
            <a:graphicFrameLocks noGrp="1"/>
          </p:cNvGraphicFramePr>
          <p:nvPr/>
        </p:nvGraphicFramePr>
        <p:xfrm>
          <a:off x="1524000" y="2362200"/>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68" name="Table 67"/>
          <p:cNvGraphicFramePr>
            <a:graphicFrameLocks noGrp="1"/>
          </p:cNvGraphicFramePr>
          <p:nvPr/>
        </p:nvGraphicFramePr>
        <p:xfrm>
          <a:off x="1219200" y="2895600"/>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graphicFrame>
        <p:nvGraphicFramePr>
          <p:cNvPr id="69" name="Table 68"/>
          <p:cNvGraphicFramePr>
            <a:graphicFrameLocks noGrp="1"/>
          </p:cNvGraphicFramePr>
          <p:nvPr/>
        </p:nvGraphicFramePr>
        <p:xfrm>
          <a:off x="1524000" y="3429000"/>
          <a:ext cx="152400" cy="381000"/>
        </p:xfrm>
        <a:graphic>
          <a:graphicData uri="http://schemas.openxmlformats.org/drawingml/2006/table">
            <a:tbl>
              <a:tblPr/>
              <a:tblGrid>
                <a:gridCol w="152400"/>
              </a:tblGrid>
              <a:tr h="195263">
                <a:tc>
                  <a:txBody>
                    <a:bodyPr/>
                    <a:lstStyle/>
                    <a:p>
                      <a:pPr algn="ctr" fontAlgn="ctr"/>
                      <a:r>
                        <a:rPr lang="en-US" sz="1000" b="0" i="0" u="none" strike="noStrike" dirty="0" smtClean="0">
                          <a:solidFill>
                            <a:srgbClr val="000000"/>
                          </a:solidFill>
                          <a:latin typeface="Calibri"/>
                        </a:rPr>
                        <a:t>4</a:t>
                      </a:r>
                      <a:endParaRPr lang="en-US" sz="1000" b="0" i="0" u="none" strike="noStrike" dirty="0">
                        <a:solidFill>
                          <a:srgbClr val="000000"/>
                        </a:solidFill>
                        <a:latin typeface="Calibri"/>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smtClean="0">
                          <a:solidFill>
                            <a:srgbClr val="000000"/>
                          </a:solidFill>
                          <a:latin typeface="Calibri"/>
                        </a:rPr>
                        <a:t>8</a:t>
                      </a:r>
                      <a:endParaRPr lang="en-US" sz="1000" b="0" i="0" u="none" strike="noStrike" dirty="0">
                        <a:solidFill>
                          <a:srgbClr val="000000"/>
                        </a:solidFill>
                        <a:latin typeface="Calibri"/>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70" name="TextBox 69"/>
          <p:cNvSpPr txBox="1"/>
          <p:nvPr/>
        </p:nvSpPr>
        <p:spPr>
          <a:xfrm>
            <a:off x="609600" y="7086600"/>
            <a:ext cx="1752600" cy="307777"/>
          </a:xfrm>
          <a:prstGeom prst="rect">
            <a:avLst/>
          </a:prstGeom>
          <a:noFill/>
        </p:spPr>
        <p:txBody>
          <a:bodyPr wrap="square" rtlCol="0">
            <a:spAutoFit/>
          </a:bodyPr>
          <a:lstStyle/>
          <a:p>
            <a:r>
              <a:rPr lang="en-US" sz="700" dirty="0" smtClean="0">
                <a:latin typeface="Verdana" pitchFamily="34" charset="0"/>
              </a:rPr>
              <a:t>2000-10 National Council of Mathematic Teachers, Grade 3</a:t>
            </a:r>
          </a:p>
        </p:txBody>
      </p:sp>
      <p:sp>
        <p:nvSpPr>
          <p:cNvPr id="71" name="TextBox 70"/>
          <p:cNvSpPr txBox="1"/>
          <p:nvPr/>
        </p:nvSpPr>
        <p:spPr>
          <a:xfrm>
            <a:off x="5638800" y="381000"/>
            <a:ext cx="3886200" cy="769441"/>
          </a:xfrm>
          <a:prstGeom prst="rect">
            <a:avLst/>
          </a:prstGeom>
          <a:noFill/>
        </p:spPr>
        <p:txBody>
          <a:bodyPr wrap="square" rtlCol="0">
            <a:spAutoFit/>
          </a:bodyPr>
          <a:lstStyle/>
          <a:p>
            <a:pPr marL="228600" indent="-228600">
              <a:buFont typeface="+mj-lt"/>
              <a:buAutoNum type="arabicPeriod" startAt="6"/>
            </a:pPr>
            <a:r>
              <a:rPr lang="en-US" sz="1100" dirty="0" smtClean="0">
                <a:latin typeface="Verdana" pitchFamily="34" charset="0"/>
              </a:rPr>
              <a:t>Look at the fraction strip.  </a:t>
            </a:r>
          </a:p>
          <a:p>
            <a:endParaRPr lang="en-US" sz="1100" dirty="0" smtClean="0">
              <a:latin typeface="Verdana" pitchFamily="34" charset="0"/>
            </a:endParaRPr>
          </a:p>
          <a:p>
            <a:pPr marL="228600" indent="-228600"/>
            <a:r>
              <a:rPr lang="en-US" sz="1100" dirty="0" smtClean="0">
                <a:latin typeface="Verdana" pitchFamily="34" charset="0"/>
              </a:rPr>
              <a:t>	Which location correctly shows           ?</a:t>
            </a:r>
          </a:p>
          <a:p>
            <a:endParaRPr lang="en-US" sz="1100" dirty="0" smtClean="0">
              <a:latin typeface="Verdana" pitchFamily="34" charset="0"/>
            </a:endParaRPr>
          </a:p>
        </p:txBody>
      </p:sp>
      <p:sp>
        <p:nvSpPr>
          <p:cNvPr id="72" name="Rectangle 71"/>
          <p:cNvSpPr/>
          <p:nvPr/>
        </p:nvSpPr>
        <p:spPr bwMode="auto">
          <a:xfrm>
            <a:off x="5867400" y="1295400"/>
            <a:ext cx="8382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77" name="TextBox 76"/>
          <p:cNvSpPr txBox="1"/>
          <p:nvPr/>
        </p:nvSpPr>
        <p:spPr>
          <a:xfrm>
            <a:off x="6134100" y="1666875"/>
            <a:ext cx="381000" cy="307777"/>
          </a:xfrm>
          <a:prstGeom prst="rect">
            <a:avLst/>
          </a:prstGeom>
          <a:noFill/>
        </p:spPr>
        <p:txBody>
          <a:bodyPr wrap="square" rtlCol="0">
            <a:spAutoFit/>
          </a:bodyPr>
          <a:lstStyle/>
          <a:p>
            <a:r>
              <a:rPr lang="en-US" sz="1400" dirty="0" smtClean="0"/>
              <a:t>A</a:t>
            </a:r>
            <a:endParaRPr lang="en-US" sz="1400" dirty="0"/>
          </a:p>
        </p:txBody>
      </p:sp>
      <p:sp>
        <p:nvSpPr>
          <p:cNvPr id="78" name="TextBox 77"/>
          <p:cNvSpPr txBox="1"/>
          <p:nvPr/>
        </p:nvSpPr>
        <p:spPr>
          <a:xfrm>
            <a:off x="6934200" y="1666875"/>
            <a:ext cx="381000" cy="307777"/>
          </a:xfrm>
          <a:prstGeom prst="rect">
            <a:avLst/>
          </a:prstGeom>
          <a:noFill/>
        </p:spPr>
        <p:txBody>
          <a:bodyPr wrap="square" rtlCol="0">
            <a:spAutoFit/>
          </a:bodyPr>
          <a:lstStyle/>
          <a:p>
            <a:r>
              <a:rPr lang="en-US" sz="1400" dirty="0" smtClean="0"/>
              <a:t>B</a:t>
            </a:r>
            <a:endParaRPr lang="en-US" sz="1400" dirty="0"/>
          </a:p>
        </p:txBody>
      </p:sp>
      <p:sp>
        <p:nvSpPr>
          <p:cNvPr id="79" name="TextBox 78"/>
          <p:cNvSpPr txBox="1"/>
          <p:nvPr/>
        </p:nvSpPr>
        <p:spPr>
          <a:xfrm>
            <a:off x="7791450" y="1666875"/>
            <a:ext cx="381000" cy="307777"/>
          </a:xfrm>
          <a:prstGeom prst="rect">
            <a:avLst/>
          </a:prstGeom>
          <a:noFill/>
        </p:spPr>
        <p:txBody>
          <a:bodyPr wrap="square" rtlCol="0">
            <a:spAutoFit/>
          </a:bodyPr>
          <a:lstStyle/>
          <a:p>
            <a:r>
              <a:rPr lang="en-US" sz="1400" dirty="0" smtClean="0"/>
              <a:t>C</a:t>
            </a:r>
            <a:endParaRPr lang="en-US" sz="1400" dirty="0"/>
          </a:p>
        </p:txBody>
      </p:sp>
      <p:sp>
        <p:nvSpPr>
          <p:cNvPr id="80" name="TextBox 79"/>
          <p:cNvSpPr txBox="1"/>
          <p:nvPr/>
        </p:nvSpPr>
        <p:spPr>
          <a:xfrm>
            <a:off x="8648700" y="1666875"/>
            <a:ext cx="381000" cy="307777"/>
          </a:xfrm>
          <a:prstGeom prst="rect">
            <a:avLst/>
          </a:prstGeom>
          <a:noFill/>
        </p:spPr>
        <p:txBody>
          <a:bodyPr wrap="square" rtlCol="0">
            <a:spAutoFit/>
          </a:bodyPr>
          <a:lstStyle/>
          <a:p>
            <a:r>
              <a:rPr lang="en-US" sz="1400" dirty="0" smtClean="0"/>
              <a:t>D</a:t>
            </a:r>
            <a:endParaRPr lang="en-US" sz="1400" dirty="0"/>
          </a:p>
        </p:txBody>
      </p:sp>
      <p:sp>
        <p:nvSpPr>
          <p:cNvPr id="84" name="Oval 83"/>
          <p:cNvSpPr/>
          <p:nvPr/>
        </p:nvSpPr>
        <p:spPr bwMode="auto">
          <a:xfrm>
            <a:off x="6477000" y="2543175"/>
            <a:ext cx="228600"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90" name="TextBox 89"/>
          <p:cNvSpPr txBox="1"/>
          <p:nvPr/>
        </p:nvSpPr>
        <p:spPr>
          <a:xfrm>
            <a:off x="5638800" y="7162800"/>
            <a:ext cx="1752600" cy="307777"/>
          </a:xfrm>
          <a:prstGeom prst="rect">
            <a:avLst/>
          </a:prstGeom>
          <a:noFill/>
        </p:spPr>
        <p:txBody>
          <a:bodyPr wrap="square" rtlCol="0">
            <a:spAutoFit/>
          </a:bodyPr>
          <a:lstStyle/>
          <a:p>
            <a:r>
              <a:rPr lang="en-US" sz="700" dirty="0" smtClean="0">
                <a:latin typeface="Verdana" pitchFamily="34" charset="0"/>
              </a:rPr>
              <a:t>2000-10 National Council of Mathematic Teachers, Grade 3</a:t>
            </a:r>
          </a:p>
        </p:txBody>
      </p:sp>
      <p:sp>
        <p:nvSpPr>
          <p:cNvPr id="46" name="Rectangle 45"/>
          <p:cNvSpPr/>
          <p:nvPr/>
        </p:nvSpPr>
        <p:spPr bwMode="auto">
          <a:xfrm>
            <a:off x="6705600" y="1295400"/>
            <a:ext cx="8382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48" name="Rectangle 47"/>
          <p:cNvSpPr/>
          <p:nvPr/>
        </p:nvSpPr>
        <p:spPr bwMode="auto">
          <a:xfrm>
            <a:off x="7543800" y="1295400"/>
            <a:ext cx="8382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49" name="Rectangle 48"/>
          <p:cNvSpPr/>
          <p:nvPr/>
        </p:nvSpPr>
        <p:spPr bwMode="auto">
          <a:xfrm>
            <a:off x="8382000" y="1295400"/>
            <a:ext cx="838200" cy="3810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graphicFrame>
        <p:nvGraphicFramePr>
          <p:cNvPr id="50" name="Table 49"/>
          <p:cNvGraphicFramePr>
            <a:graphicFrameLocks noGrp="1"/>
          </p:cNvGraphicFramePr>
          <p:nvPr/>
        </p:nvGraphicFramePr>
        <p:xfrm>
          <a:off x="8286750" y="657225"/>
          <a:ext cx="228600" cy="381000"/>
        </p:xfrm>
        <a:graphic>
          <a:graphicData uri="http://schemas.openxmlformats.org/drawingml/2006/table">
            <a:tbl>
              <a:tblPr/>
              <a:tblGrid>
                <a:gridCol w="228600"/>
              </a:tblGrid>
              <a:tr h="195263">
                <a:tc>
                  <a:txBody>
                    <a:bodyPr/>
                    <a:lstStyle/>
                    <a:p>
                      <a:pPr algn="ctr" fontAlgn="ctr"/>
                      <a:r>
                        <a:rPr lang="en-US" sz="1000" b="0" i="0" u="none" strike="noStrike" dirty="0">
                          <a:solidFill>
                            <a:srgbClr val="000000"/>
                          </a:solidFill>
                          <a:latin typeface="Calibri"/>
                        </a:rPr>
                        <a:t>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r h="185737">
                <a:tc>
                  <a:txBody>
                    <a:bodyPr/>
                    <a:lstStyle/>
                    <a:p>
                      <a:pPr algn="ctr" fontAlgn="ctr"/>
                      <a:r>
                        <a:rPr lang="en-US" sz="1000" b="0" i="0" u="none" strike="noStrike" dirty="0">
                          <a:solidFill>
                            <a:srgbClr val="000000"/>
                          </a:solidFill>
                          <a:latin typeface="Calibri"/>
                        </a:rPr>
                        <a:t>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52" name="Oval 51"/>
          <p:cNvSpPr/>
          <p:nvPr/>
        </p:nvSpPr>
        <p:spPr bwMode="auto">
          <a:xfrm>
            <a:off x="6477000" y="3048000"/>
            <a:ext cx="228600"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53" name="Oval 52"/>
          <p:cNvSpPr/>
          <p:nvPr/>
        </p:nvSpPr>
        <p:spPr bwMode="auto">
          <a:xfrm>
            <a:off x="6477000" y="3629025"/>
            <a:ext cx="228600"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54" name="Oval 53"/>
          <p:cNvSpPr/>
          <p:nvPr/>
        </p:nvSpPr>
        <p:spPr bwMode="auto">
          <a:xfrm>
            <a:off x="6477000" y="4181475"/>
            <a:ext cx="228600" cy="2286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1216</TotalTime>
  <Words>943</Words>
  <Application>Microsoft Office PowerPoint</Application>
  <PresentationFormat>Custom</PresentationFormat>
  <Paragraphs>424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202</cp:revision>
  <dcterms:created xsi:type="dcterms:W3CDTF">2010-03-15T16:13:22Z</dcterms:created>
  <dcterms:modified xsi:type="dcterms:W3CDTF">2012-01-25T02:12:37Z</dcterms:modified>
</cp:coreProperties>
</file>