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81" autoAdjust="0"/>
    <p:restoredTop sz="94660"/>
  </p:normalViewPr>
  <p:slideViewPr>
    <p:cSldViewPr>
      <p:cViewPr>
        <p:scale>
          <a:sx n="100" d="100"/>
          <a:sy n="100" d="100"/>
        </p:scale>
        <p:origin x="294" y="-102"/>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spPr>
            <a:ln cmpd="dbl">
              <a:solidFill>
                <a:schemeClr val="tx1">
                  <a:alpha val="32000"/>
                </a:schemeClr>
              </a:solidFill>
            </a:ln>
          </c:spPr>
          <c:dPt>
            <c:idx val="0"/>
            <c:spPr>
              <a:solidFill>
                <a:srgbClr val="000000"/>
              </a:solidFill>
              <a:ln cmpd="dbl">
                <a:solidFill>
                  <a:sysClr val="windowText" lastClr="000000"/>
                </a:solidFill>
              </a:ln>
            </c:spPr>
          </c:dPt>
          <c:dPt>
            <c:idx val="1"/>
            <c:spPr>
              <a:solidFill>
                <a:schemeClr val="tx1"/>
              </a:solidFill>
              <a:ln cmpd="dbl">
                <a:solidFill>
                  <a:sysClr val="windowText" lastClr="000000"/>
                </a:solidFill>
              </a:ln>
            </c:spPr>
          </c:dPt>
          <c:dPt>
            <c:idx val="2"/>
            <c:spPr>
              <a:solidFill>
                <a:schemeClr val="tx1"/>
              </a:solidFill>
              <a:ln cmpd="dbl">
                <a:solidFill>
                  <a:sysClr val="windowText" lastClr="000000"/>
                </a:solidFill>
              </a:ln>
            </c:spPr>
          </c:dPt>
          <c:dPt>
            <c:idx val="3"/>
            <c:spPr>
              <a:noFill/>
              <a:ln cmpd="dbl">
                <a:solidFill>
                  <a:sysClr val="windowText" lastClr="000000"/>
                </a:solidFill>
              </a:ln>
            </c:spPr>
          </c:dPt>
          <c:val>
            <c:numRef>
              <c:f>Sheet1!$K$6:$K$10</c:f>
              <c:numCache>
                <c:formatCode>General</c:formatCode>
                <c:ptCount val="5"/>
                <c:pt idx="0">
                  <c:v>25</c:v>
                </c:pt>
                <c:pt idx="1">
                  <c:v>25</c:v>
                </c:pt>
                <c:pt idx="2">
                  <c:v>25</c:v>
                </c:pt>
                <c:pt idx="3">
                  <c:v>25</c:v>
                </c:pt>
                <c:pt idx="4">
                  <c:v>0</c:v>
                </c:pt>
              </c:numCache>
            </c:numRef>
          </c:val>
        </c:ser>
        <c:firstSliceAng val="0"/>
      </c:pieChart>
    </c:plotArea>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Box 25"/>
          <p:cNvSpPr txBox="1">
            <a:spLocks noChangeArrowheads="1"/>
          </p:cNvSpPr>
          <p:nvPr/>
        </p:nvSpPr>
        <p:spPr bwMode="auto">
          <a:xfrm>
            <a:off x="5562600" y="1143000"/>
            <a:ext cx="4038600" cy="677108"/>
          </a:xfrm>
          <a:prstGeom prst="rect">
            <a:avLst/>
          </a:prstGeom>
          <a:noFill/>
          <a:ln w="9525">
            <a:noFill/>
            <a:miter lim="800000"/>
            <a:headEnd/>
            <a:tailEnd/>
          </a:ln>
        </p:spPr>
        <p:txBody>
          <a:bodyPr wrap="square">
            <a:spAutoFit/>
          </a:bodyPr>
          <a:lstStyle/>
          <a:p>
            <a:pPr algn="ctr" defTabSz="1017588">
              <a:defRPr/>
            </a:pPr>
            <a:r>
              <a:rPr lang="en-US" sz="2400" b="1" i="1" dirty="0" smtClean="0">
                <a:effectLst>
                  <a:outerShdw blurRad="38100" dist="38100" dir="2700000" algn="tl">
                    <a:srgbClr val="C0C0C0"/>
                  </a:outerShdw>
                </a:effectLst>
                <a:latin typeface="Verdana" pitchFamily="34" charset="0"/>
              </a:rPr>
              <a:t>Number &amp; Operators </a:t>
            </a:r>
            <a:r>
              <a:rPr lang="en-US" sz="1400" b="1" i="1" dirty="0" smtClean="0">
                <a:effectLst>
                  <a:outerShdw blurRad="38100" dist="38100" dir="2700000" algn="tl">
                    <a:srgbClr val="C0C0C0"/>
                  </a:outerShdw>
                </a:effectLst>
                <a:latin typeface="Verdana" pitchFamily="34" charset="0"/>
              </a:rPr>
              <a:t>(fractions &amp; fraction equivalents)</a:t>
            </a:r>
            <a:endParaRPr lang="en-US" sz="1400" b="1" i="1" dirty="0">
              <a:effectLst>
                <a:outerShdw blurRad="38100" dist="38100" dir="2700000" algn="tl">
                  <a:srgbClr val="C0C0C0"/>
                </a:outerShdw>
              </a:effectLst>
              <a:latin typeface="Verdana" pitchFamily="34" charset="0"/>
            </a:endParaRPr>
          </a:p>
        </p:txBody>
      </p:sp>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graphicFrame>
        <p:nvGraphicFramePr>
          <p:cNvPr id="7" name="Table 6"/>
          <p:cNvGraphicFramePr>
            <a:graphicFrameLocks noGrp="1"/>
          </p:cNvGraphicFramePr>
          <p:nvPr/>
        </p:nvGraphicFramePr>
        <p:xfrm>
          <a:off x="5562600" y="3124200"/>
          <a:ext cx="4038600" cy="3082290"/>
        </p:xfrm>
        <a:graphic>
          <a:graphicData uri="http://schemas.openxmlformats.org/drawingml/2006/table">
            <a:tbl>
              <a:tblPr/>
              <a:tblGrid>
                <a:gridCol w="457199"/>
                <a:gridCol w="3581401"/>
              </a:tblGrid>
              <a:tr h="320040">
                <a:tc gridSpan="2">
                  <a:txBody>
                    <a:bodyPr/>
                    <a:lstStyle/>
                    <a:p>
                      <a:pPr algn="l" fontAlgn="b"/>
                      <a:r>
                        <a:rPr lang="en-US" sz="1400" b="1" i="1" u="none" strike="noStrike" dirty="0" smtClean="0">
                          <a:solidFill>
                            <a:srgbClr val="000000"/>
                          </a:solidFill>
                          <a:latin typeface="Calibri"/>
                        </a:rPr>
                        <a:t>Computation </a:t>
                      </a:r>
                      <a:r>
                        <a:rPr lang="en-US" sz="1400" b="1" i="1" u="none" strike="noStrike" dirty="0">
                          <a:solidFill>
                            <a:srgbClr val="000000"/>
                          </a:solidFill>
                          <a:latin typeface="Calibri"/>
                        </a:rPr>
                        <a:t>&amp; Estimation (CE</a:t>
                      </a:r>
                      <a:r>
                        <a:rPr lang="en-US" sz="1400" b="1" i="1" u="none" strike="noStrike" dirty="0" smtClean="0">
                          <a:solidFill>
                            <a:srgbClr val="000000"/>
                          </a:solidFill>
                          <a:latin typeface="Calibri"/>
                        </a:rPr>
                        <a:t>) / Number</a:t>
                      </a:r>
                      <a:r>
                        <a:rPr lang="en-US" sz="1400" b="1" i="1" u="none" strike="noStrike" baseline="0" dirty="0" smtClean="0">
                          <a:solidFill>
                            <a:srgbClr val="000000"/>
                          </a:solidFill>
                          <a:latin typeface="Calibri"/>
                        </a:rPr>
                        <a:t> Operations</a:t>
                      </a:r>
                      <a:endParaRPr lang="en-US" sz="1400" b="1" i="1"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891540">
                <a:tc gridSpan="2">
                  <a:txBody>
                    <a:bodyPr/>
                    <a:lstStyle/>
                    <a:p>
                      <a:pPr marL="119063" indent="0" algn="l" fontAlgn="t"/>
                      <a:endParaRPr lang="en-US" sz="900" b="0" i="0" u="none" strike="noStrike" dirty="0" smtClean="0">
                        <a:solidFill>
                          <a:srgbClr val="000000"/>
                        </a:solidFill>
                        <a:latin typeface="Calibri"/>
                      </a:endParaRPr>
                    </a:p>
                    <a:p>
                      <a:pPr marL="119063" indent="0" algn="l" fontAlgn="t"/>
                      <a:r>
                        <a:rPr lang="en-US" sz="900" b="0" i="0" u="none" strike="noStrike" dirty="0" smtClean="0">
                          <a:solidFill>
                            <a:srgbClr val="000000"/>
                          </a:solidFill>
                          <a:latin typeface="Calibri"/>
                        </a:rPr>
                        <a:t>3.1 Most </a:t>
                      </a:r>
                      <a:r>
                        <a:rPr lang="en-US" sz="900" b="0" i="0" u="none" strike="noStrike" dirty="0">
                          <a:solidFill>
                            <a:srgbClr val="000000"/>
                          </a:solidFill>
                          <a:latin typeface="Calibri"/>
                        </a:rPr>
                        <a:t>questions for grade 3 OAKS in Numbers &amp; Operations (</a:t>
                      </a:r>
                      <a:r>
                        <a:rPr lang="en-US" sz="900" b="1" i="0" u="sng" strike="noStrike" dirty="0">
                          <a:solidFill>
                            <a:srgbClr val="000000"/>
                          </a:solidFill>
                          <a:latin typeface="Calibri"/>
                        </a:rPr>
                        <a:t>fractions &amp; fraction equivalents)</a:t>
                      </a:r>
                      <a:r>
                        <a:rPr lang="en-US" sz="900" b="0" i="0" u="none" strike="noStrike" dirty="0">
                          <a:solidFill>
                            <a:srgbClr val="000000"/>
                          </a:solidFill>
                          <a:latin typeface="Calibri"/>
                        </a:rPr>
                        <a:t> ask students to show how; what fraction is shaded, locating whole numbers and common fractions on a number line and ordering fractions from least to greatest and what fraction of a whole is left after part is removed.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2910">
                <a:tc>
                  <a:txBody>
                    <a:bodyPr/>
                    <a:lstStyle/>
                    <a:p>
                      <a:pPr algn="r" fontAlgn="t"/>
                      <a:r>
                        <a:rPr lang="en-US" sz="1200" b="1" i="0" u="none" strike="noStrike" dirty="0">
                          <a:solidFill>
                            <a:srgbClr val="000000"/>
                          </a:solidFill>
                          <a:effectLst>
                            <a:outerShdw blurRad="38100" dist="38100" dir="2700000" algn="tl">
                              <a:srgbClr val="000000">
                                <a:alpha val="43137"/>
                              </a:srgbClr>
                            </a:outerShdw>
                          </a:effectLst>
                          <a:latin typeface="Calibri"/>
                        </a:rPr>
                        <a:t>3.1.1</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outerShdw blurRad="38100" dist="38100" dir="2700000" algn="tl">
                              <a:srgbClr val="000000">
                                <a:alpha val="43137"/>
                              </a:srgbClr>
                            </a:outerShdw>
                          </a:effectLst>
                          <a:latin typeface="Calibri"/>
                        </a:rPr>
                        <a:t>Represent common fractions (e.g., halves, thirds, </a:t>
                      </a:r>
                      <a:r>
                        <a:rPr lang="en-US" sz="1200" b="1" i="0" u="none" strike="noStrike" dirty="0" smtClean="0">
                          <a:solidFill>
                            <a:srgbClr val="000000"/>
                          </a:solidFill>
                          <a:effectLst>
                            <a:outerShdw blurRad="38100" dist="38100" dir="2700000" algn="tl">
                              <a:srgbClr val="000000">
                                <a:alpha val="43137"/>
                              </a:srgbClr>
                            </a:outerShdw>
                          </a:effectLst>
                          <a:latin typeface="Calibri"/>
                        </a:rPr>
                        <a:t>fourths, tenths</a:t>
                      </a:r>
                      <a:r>
                        <a:rPr lang="en-US" sz="1200" b="1" i="0" u="none" strike="noStrike" dirty="0">
                          <a:solidFill>
                            <a:srgbClr val="000000"/>
                          </a:solidFill>
                          <a:effectLst>
                            <a:outerShdw blurRad="38100" dist="38100" dir="2700000" algn="tl">
                              <a:srgbClr val="000000">
                                <a:alpha val="43137"/>
                              </a:srgbClr>
                            </a:outerShdw>
                          </a:effectLst>
                          <a:latin typeface="Calibri"/>
                        </a:rPr>
                        <a:t>) as equal parts of a whole, parts of a set, or points or distances on a number line.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r" fontAlgn="t"/>
                      <a:r>
                        <a:rPr lang="en-US" sz="1200" b="1" i="0" u="none" strike="noStrike">
                          <a:solidFill>
                            <a:srgbClr val="000000"/>
                          </a:solidFill>
                          <a:effectLst>
                            <a:outerShdw blurRad="38100" dist="38100" dir="2700000" algn="tl">
                              <a:srgbClr val="000000">
                                <a:alpha val="43137"/>
                              </a:srgbClr>
                            </a:outerShdw>
                          </a:effectLst>
                          <a:latin typeface="Calibri"/>
                        </a:rPr>
                        <a:t>3.1.2</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outerShdw blurRad="38100" dist="38100" dir="2700000" algn="tl">
                              <a:srgbClr val="000000">
                                <a:alpha val="43137"/>
                              </a:srgbClr>
                            </a:outerShdw>
                          </a:effectLst>
                          <a:latin typeface="Calibri"/>
                        </a:rPr>
                        <a:t>Recognize and demonstrate that sizes of fractional parts are relative to the size of the whole.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4340">
                <a:tc>
                  <a:txBody>
                    <a:bodyPr/>
                    <a:lstStyle/>
                    <a:p>
                      <a:pPr algn="r" fontAlgn="t"/>
                      <a:r>
                        <a:rPr lang="en-US" sz="900" b="0" i="0" u="none" strike="noStrike">
                          <a:solidFill>
                            <a:srgbClr val="000000"/>
                          </a:solidFill>
                          <a:latin typeface="Calibri"/>
                        </a:rPr>
                        <a:t>3.1.3</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Use Fractions to represent numbers that are equal to, less than, or greater than one.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algn="r" fontAlgn="t"/>
                      <a:r>
                        <a:rPr lang="en-US" sz="900" b="0" i="0" u="none" strike="noStrike">
                          <a:solidFill>
                            <a:srgbClr val="000000"/>
                          </a:solidFill>
                          <a:latin typeface="Calibri"/>
                        </a:rPr>
                        <a:t>3.1.4</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sng" strike="noStrike" dirty="0">
                          <a:solidFill>
                            <a:srgbClr val="000000"/>
                          </a:solidFill>
                          <a:latin typeface="Calibri"/>
                        </a:rPr>
                        <a:t>Solve problems</a:t>
                      </a:r>
                      <a:r>
                        <a:rPr lang="en-US" sz="900" b="0" i="0" u="none" strike="noStrike" dirty="0">
                          <a:solidFill>
                            <a:srgbClr val="000000"/>
                          </a:solidFill>
                          <a:latin typeface="Calibri"/>
                        </a:rPr>
                        <a:t> that involve comparing and ordering fractions by using models, benchmarks, (0, 1/2 and 1) or </a:t>
                      </a:r>
                      <a:r>
                        <a:rPr lang="en-US" sz="900" b="1" i="0" u="sng" strike="noStrike" dirty="0">
                          <a:solidFill>
                            <a:srgbClr val="000000"/>
                          </a:solidFill>
                          <a:latin typeface="Calibri"/>
                        </a:rPr>
                        <a:t>common numerators or denominators</a:t>
                      </a:r>
                      <a:r>
                        <a:rPr lang="en-US" sz="900" b="0" i="0" u="none" strike="noStrike" dirty="0">
                          <a:solidFill>
                            <a:srgbClr val="000000"/>
                          </a:solidFill>
                          <a:latin typeface="Calibri"/>
                        </a:rPr>
                        <a:t>.</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562600" y="304800"/>
            <a:ext cx="39624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3 MATH:</a:t>
            </a:r>
          </a:p>
          <a:p>
            <a:pPr algn="ctr"/>
            <a:r>
              <a:rPr lang="en-US" sz="900" dirty="0" smtClean="0">
                <a:latin typeface="Verdana" pitchFamily="34" charset="0"/>
              </a:rPr>
              <a:t>Oregon Department of Education Standards </a:t>
            </a:r>
          </a:p>
          <a:p>
            <a:pPr algn="ctr"/>
            <a:r>
              <a:rPr lang="en-US" sz="900" dirty="0" smtClean="0">
                <a:latin typeface="Verdana" pitchFamily="34" charset="0"/>
              </a:rPr>
              <a:t>for Practice or Progress Monitoring.</a:t>
            </a:r>
            <a:endParaRPr lang="en-US" sz="900" dirty="0">
              <a:latin typeface="Verdana" pitchFamily="34" charset="0"/>
            </a:endParaRPr>
          </a:p>
        </p:txBody>
      </p:sp>
      <p:sp>
        <p:nvSpPr>
          <p:cNvPr id="9" name="TextBox 8"/>
          <p:cNvSpPr txBox="1"/>
          <p:nvPr/>
        </p:nvSpPr>
        <p:spPr>
          <a:xfrm>
            <a:off x="5638800" y="7162800"/>
            <a:ext cx="4038600" cy="33855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a:p>
            <a:pPr algn="ctr"/>
            <a:r>
              <a:rPr lang="en-US" sz="800" dirty="0" smtClean="0">
                <a:latin typeface="Verdana" pitchFamily="34" charset="0"/>
              </a:rPr>
              <a:t>A passing grade is </a:t>
            </a:r>
            <a:r>
              <a:rPr lang="en-US" sz="800" u="sng" dirty="0" smtClean="0">
                <a:latin typeface="Verdana" pitchFamily="34" charset="0"/>
              </a:rPr>
              <a:t>80%</a:t>
            </a:r>
            <a:endParaRPr lang="en-US" sz="800" u="sng" dirty="0">
              <a:latin typeface="Verdana" pitchFamily="34" charset="0"/>
            </a:endParaRPr>
          </a:p>
        </p:txBody>
      </p:sp>
      <p:sp>
        <p:nvSpPr>
          <p:cNvPr id="12" name="TextBox 11"/>
          <p:cNvSpPr txBox="1"/>
          <p:nvPr/>
        </p:nvSpPr>
        <p:spPr>
          <a:xfrm>
            <a:off x="5715000" y="2667000"/>
            <a:ext cx="3886200"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Verdana" pitchFamily="34" charset="0"/>
              </a:rPr>
              <a:t>This booklet will focus ONLY on the items in </a:t>
            </a:r>
          </a:p>
          <a:p>
            <a:r>
              <a:rPr lang="en-US" sz="1000" b="1" i="1" u="sng" dirty="0" smtClean="0">
                <a:effectLst>
                  <a:outerShdw blurRad="38100" dist="38100" dir="2700000" algn="tl">
                    <a:srgbClr val="000000">
                      <a:alpha val="43137"/>
                    </a:srgbClr>
                  </a:outerShdw>
                </a:effectLst>
                <a:latin typeface="Verdana" pitchFamily="34" charset="0"/>
              </a:rPr>
              <a:t>Bold Black [3.1.1 &amp; 3.1.2]</a:t>
            </a:r>
            <a:r>
              <a:rPr lang="en-US" sz="1000" dirty="0" smtClean="0">
                <a:effectLst>
                  <a:outerShdw blurRad="38100" dist="38100" dir="2700000" algn="tl">
                    <a:srgbClr val="000000">
                      <a:alpha val="43137"/>
                    </a:srgbClr>
                  </a:outerShdw>
                </a:effectLst>
                <a:latin typeface="Verdana" pitchFamily="34" charset="0"/>
              </a:rPr>
              <a:t> </a:t>
            </a:r>
            <a:r>
              <a:rPr lang="en-US" sz="1000" dirty="0" smtClean="0">
                <a:latin typeface="Verdana" pitchFamily="34" charset="0"/>
              </a:rPr>
              <a:t>in the </a:t>
            </a:r>
            <a:r>
              <a:rPr lang="en-US" sz="1000" dirty="0" smtClean="0">
                <a:effectLst>
                  <a:outerShdw blurRad="38100" dist="38100" dir="2700000" algn="tl">
                    <a:srgbClr val="000000">
                      <a:alpha val="43137"/>
                    </a:srgbClr>
                  </a:outerShdw>
                </a:effectLst>
                <a:latin typeface="Verdana" pitchFamily="34" charset="0"/>
              </a:rPr>
              <a:t>below table.</a:t>
            </a:r>
            <a:endParaRPr lang="en-US" sz="1000" dirty="0">
              <a:effectLst>
                <a:outerShdw blurRad="38100" dist="38100" dir="2700000" algn="tl">
                  <a:srgbClr val="000000">
                    <a:alpha val="43137"/>
                  </a:srgbClr>
                </a:outerShdw>
              </a:effectLst>
              <a:latin typeface="Verdana" pitchFamily="34" charset="0"/>
            </a:endParaRPr>
          </a:p>
        </p:txBody>
      </p:sp>
      <p:sp>
        <p:nvSpPr>
          <p:cNvPr id="10" name="TextBox 9"/>
          <p:cNvSpPr txBox="1"/>
          <p:nvPr/>
        </p:nvSpPr>
        <p:spPr>
          <a:xfrm>
            <a:off x="5562600" y="19812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#1</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990600" y="762000"/>
            <a:ext cx="3581400"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Verdana" pitchFamily="34" charset="0"/>
              </a:rPr>
              <a:t>This booklet will focus on ONLY the items in </a:t>
            </a:r>
          </a:p>
          <a:p>
            <a:r>
              <a:rPr lang="en-US" sz="1000" b="1" i="1" u="sng" dirty="0" smtClean="0">
                <a:effectLst>
                  <a:outerShdw blurRad="38100" dist="38100" dir="2700000" algn="tl">
                    <a:srgbClr val="000000">
                      <a:alpha val="43137"/>
                    </a:srgbClr>
                  </a:outerShdw>
                </a:effectLst>
                <a:latin typeface="Verdana" pitchFamily="34" charset="0"/>
              </a:rPr>
              <a:t>Bold Black [3.1.1 &amp; 3.1.2] </a:t>
            </a:r>
            <a:r>
              <a:rPr lang="en-US" sz="1000" dirty="0" smtClean="0">
                <a:effectLst>
                  <a:outerShdw blurRad="38100" dist="38100" dir="2700000" algn="tl">
                    <a:srgbClr val="000000">
                      <a:alpha val="43137"/>
                    </a:srgbClr>
                  </a:outerShdw>
                </a:effectLst>
                <a:latin typeface="Verdana" pitchFamily="34" charset="0"/>
              </a:rPr>
              <a:t>.</a:t>
            </a:r>
            <a:endParaRPr lang="en-US" sz="1000" dirty="0">
              <a:effectLst>
                <a:outerShdw blurRad="38100" dist="38100" dir="2700000" algn="tl">
                  <a:srgbClr val="000000">
                    <a:alpha val="43137"/>
                  </a:srgbClr>
                </a:outerShdw>
              </a:effectLst>
              <a:latin typeface="Verdana" pitchFamily="34" charset="0"/>
            </a:endParaRPr>
          </a:p>
        </p:txBody>
      </p:sp>
      <p:sp>
        <p:nvSpPr>
          <p:cNvPr id="13" name="TextBox 12"/>
          <p:cNvSpPr txBox="1"/>
          <p:nvPr/>
        </p:nvSpPr>
        <p:spPr>
          <a:xfrm>
            <a:off x="609600" y="2934087"/>
            <a:ext cx="3581400" cy="2323713"/>
          </a:xfrm>
          <a:prstGeom prst="rect">
            <a:avLst/>
          </a:prstGeom>
          <a:noFill/>
        </p:spPr>
        <p:txBody>
          <a:bodyPr wrap="square" rtlCol="0">
            <a:spAutoFit/>
          </a:bodyPr>
          <a:lstStyle/>
          <a:p>
            <a:r>
              <a:rPr lang="en-US" sz="1000" b="1" u="sng" dirty="0" smtClean="0">
                <a:effectLst>
                  <a:outerShdw blurRad="38100" dist="38100" dir="2700000" algn="tl">
                    <a:srgbClr val="000000">
                      <a:alpha val="43137"/>
                    </a:srgbClr>
                  </a:outerShdw>
                </a:effectLst>
                <a:latin typeface="Verdana" pitchFamily="34" charset="0"/>
              </a:rPr>
              <a:t>Teachers:  </a:t>
            </a:r>
            <a:r>
              <a:rPr lang="en-US" sz="1000" dirty="0" smtClean="0">
                <a:effectLst>
                  <a:outerShdw blurRad="38100" dist="38100" dir="2700000" algn="tl">
                    <a:srgbClr val="000000">
                      <a:alpha val="43137"/>
                    </a:srgbClr>
                  </a:outerShdw>
                </a:effectLst>
                <a:latin typeface="Verdana" pitchFamily="34" charset="0"/>
              </a:rPr>
              <a:t>To assure that the above standards are understood, always remind, ask and show your students:</a:t>
            </a:r>
          </a:p>
          <a:p>
            <a:endParaRPr lang="en-US" sz="1000" dirty="0" smtClean="0">
              <a:effectLst>
                <a:outerShdw blurRad="38100" dist="38100" dir="2700000" algn="tl">
                  <a:srgbClr val="000000">
                    <a:alpha val="43137"/>
                  </a:srgbClr>
                </a:outerShdw>
              </a:effectLst>
              <a:latin typeface="Verdana" pitchFamily="34" charset="0"/>
            </a:endParaRP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Fractions are equal parts of a whole.</a:t>
            </a: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Fractions show parts of a set.</a:t>
            </a: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Fractions as points or distance on a number line.</a:t>
            </a: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What are fractions?</a:t>
            </a: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How do fractions get their names?</a:t>
            </a:r>
          </a:p>
          <a:p>
            <a:pPr marL="228600" indent="-228600">
              <a:lnSpc>
                <a:spcPct val="150000"/>
              </a:lnSpc>
              <a:buAutoNum type="arabicPeriod"/>
            </a:pPr>
            <a:r>
              <a:rPr lang="en-US" sz="1000" dirty="0" smtClean="0">
                <a:effectLst>
                  <a:outerShdw blurRad="38100" dist="38100" dir="2700000" algn="tl">
                    <a:srgbClr val="000000">
                      <a:alpha val="43137"/>
                    </a:srgbClr>
                  </a:outerShdw>
                </a:effectLst>
                <a:latin typeface="Verdana" pitchFamily="34" charset="0"/>
              </a:rPr>
              <a:t>In what ways can you represent (show) a fraction?</a:t>
            </a:r>
            <a:endParaRPr lang="en-US" sz="1000" dirty="0">
              <a:effectLst>
                <a:outerShdw blurRad="38100" dist="38100" dir="2700000" algn="tl">
                  <a:srgbClr val="000000">
                    <a:alpha val="43137"/>
                  </a:srgbClr>
                </a:outerShdw>
              </a:effectLst>
              <a:latin typeface="Verdana" pitchFamily="34" charset="0"/>
            </a:endParaRPr>
          </a:p>
        </p:txBody>
      </p:sp>
      <p:graphicFrame>
        <p:nvGraphicFramePr>
          <p:cNvPr id="16" name="Table 15"/>
          <p:cNvGraphicFramePr>
            <a:graphicFrameLocks noGrp="1"/>
          </p:cNvGraphicFramePr>
          <p:nvPr/>
        </p:nvGraphicFramePr>
        <p:xfrm>
          <a:off x="914400" y="1447800"/>
          <a:ext cx="4038600" cy="1015365"/>
        </p:xfrm>
        <a:graphic>
          <a:graphicData uri="http://schemas.openxmlformats.org/drawingml/2006/table">
            <a:tbl>
              <a:tblPr/>
              <a:tblGrid>
                <a:gridCol w="457200"/>
                <a:gridCol w="3581400"/>
              </a:tblGrid>
              <a:tr h="422910">
                <a:tc>
                  <a:txBody>
                    <a:bodyPr/>
                    <a:lstStyle/>
                    <a:p>
                      <a:pPr algn="r" fontAlgn="t"/>
                      <a:r>
                        <a:rPr lang="en-US" sz="1200" b="1" i="0" u="none" strike="noStrike" dirty="0" smtClean="0">
                          <a:solidFill>
                            <a:srgbClr val="000000"/>
                          </a:solidFill>
                          <a:effectLst>
                            <a:outerShdw blurRad="38100" dist="38100" dir="2700000" algn="tl">
                              <a:srgbClr val="000000">
                                <a:alpha val="43137"/>
                              </a:srgbClr>
                            </a:outerShdw>
                          </a:effectLst>
                          <a:latin typeface="Calibri"/>
                        </a:rPr>
                        <a:t>3.1.1.</a:t>
                      </a:r>
                      <a:endParaRPr lang="en-US" sz="12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outerShdw blurRad="38100" dist="38100" dir="2700000" algn="tl">
                              <a:srgbClr val="000000">
                                <a:alpha val="43137"/>
                              </a:srgbClr>
                            </a:outerShdw>
                          </a:effectLst>
                          <a:latin typeface="Calibri"/>
                        </a:rPr>
                        <a:t>Represent common fractions (e.g., halves, thirds, fourths, tenths) as equal parts of a whole, parts of a set, or points or distances on a number line.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r" fontAlgn="t"/>
                      <a:r>
                        <a:rPr lang="en-US" sz="1200" b="1" i="0" u="none" strike="noStrike">
                          <a:solidFill>
                            <a:srgbClr val="000000"/>
                          </a:solidFill>
                          <a:effectLst>
                            <a:outerShdw blurRad="38100" dist="38100" dir="2700000" algn="tl">
                              <a:srgbClr val="000000">
                                <a:alpha val="43137"/>
                              </a:srgbClr>
                            </a:outerShdw>
                          </a:effectLst>
                          <a:latin typeface="Calibri"/>
                        </a:rPr>
                        <a:t>3.1.2</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outerShdw blurRad="38100" dist="38100" dir="2700000" algn="tl">
                              <a:srgbClr val="000000">
                                <a:alpha val="43137"/>
                              </a:srgbClr>
                            </a:outerShdw>
                          </a:effectLst>
                          <a:latin typeface="Calibri"/>
                        </a:rPr>
                        <a:t>Recognize and demonstrate that sizes of fractional parts are relative to the size of the whole.</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7" name="TextBox 16"/>
          <p:cNvSpPr txBox="1"/>
          <p:nvPr/>
        </p:nvSpPr>
        <p:spPr>
          <a:xfrm>
            <a:off x="457200" y="304800"/>
            <a:ext cx="3581400" cy="307777"/>
          </a:xfrm>
          <a:prstGeom prst="rect">
            <a:avLst/>
          </a:prstGeom>
          <a:noFill/>
        </p:spPr>
        <p:txBody>
          <a:bodyPr wrap="square" rtlCol="0">
            <a:spAutoFit/>
          </a:bodyPr>
          <a:lstStyle/>
          <a:p>
            <a:r>
              <a:rPr lang="en-US" sz="1400" b="1" i="1" dirty="0" smtClean="0">
                <a:effectLst>
                  <a:outerShdw blurRad="38100" dist="38100" dir="2700000" algn="tl">
                    <a:srgbClr val="000000">
                      <a:alpha val="43137"/>
                    </a:srgbClr>
                  </a:outerShdw>
                </a:effectLst>
                <a:latin typeface="Verdana" pitchFamily="34" charset="0"/>
              </a:rPr>
              <a:t>Teacher Information. . .</a:t>
            </a:r>
            <a:endParaRPr lang="en-US" sz="1400" b="1" i="1" dirty="0">
              <a:effectLst>
                <a:outerShdw blurRad="38100" dist="38100" dir="2700000" algn="tl">
                  <a:srgbClr val="000000">
                    <a:alpha val="43137"/>
                  </a:srgbClr>
                </a:outerShdw>
              </a:effectLst>
              <a:latin typeface="Verdana" pitchFamily="34" charset="0"/>
            </a:endParaRPr>
          </a:p>
        </p:txBody>
      </p:sp>
      <p:graphicFrame>
        <p:nvGraphicFramePr>
          <p:cNvPr id="15" name="Table 14"/>
          <p:cNvGraphicFramePr>
            <a:graphicFrameLocks noGrp="1"/>
          </p:cNvGraphicFramePr>
          <p:nvPr/>
        </p:nvGraphicFramePr>
        <p:xfrm>
          <a:off x="5715000" y="6629400"/>
          <a:ext cx="3892550" cy="436245"/>
        </p:xfrm>
        <a:graphic>
          <a:graphicData uri="http://schemas.openxmlformats.org/drawingml/2006/table">
            <a:tbl>
              <a:tblPr/>
              <a:tblGrid>
                <a:gridCol w="3892550"/>
              </a:tblGrid>
              <a:tr h="381000">
                <a:tc>
                  <a:txBody>
                    <a:bodyPr/>
                    <a:lstStyle/>
                    <a:p>
                      <a:pPr algn="l" fontAlgn="t"/>
                      <a:r>
                        <a:rPr lang="en-US" sz="700" b="0" i="0" u="none" strike="noStrike" dirty="0">
                          <a:solidFill>
                            <a:srgbClr val="000000"/>
                          </a:solidFill>
                          <a:latin typeface="Verdana"/>
                        </a:rPr>
                        <a:t>In </a:t>
                      </a:r>
                      <a:r>
                        <a:rPr lang="en-US" sz="700" b="1" i="0" u="none" strike="noStrike" dirty="0">
                          <a:solidFill>
                            <a:srgbClr val="FF0000"/>
                          </a:solidFill>
                          <a:latin typeface="Verdana"/>
                        </a:rPr>
                        <a:t>2011-2012</a:t>
                      </a:r>
                      <a:r>
                        <a:rPr lang="en-US" sz="700" b="0" i="0" u="none" strike="noStrike" dirty="0">
                          <a:solidFill>
                            <a:srgbClr val="000000"/>
                          </a:solidFill>
                          <a:latin typeface="Verdana"/>
                        </a:rPr>
                        <a:t> these </a:t>
                      </a:r>
                      <a:r>
                        <a:rPr lang="en-US" sz="700" b="1" i="0" u="none" strike="noStrike" dirty="0">
                          <a:solidFill>
                            <a:srgbClr val="FF0000"/>
                          </a:solidFill>
                          <a:latin typeface="Verdana"/>
                        </a:rPr>
                        <a:t> 2007 </a:t>
                      </a:r>
                      <a:r>
                        <a:rPr lang="en-US" sz="700" b="0" i="0" u="none" strike="noStrike" dirty="0">
                          <a:solidFill>
                            <a:srgbClr val="000000"/>
                          </a:solidFill>
                          <a:latin typeface="Verdana"/>
                        </a:rPr>
                        <a:t>Standards will be added to the OAKS assessments.</a:t>
                      </a:r>
                      <a:br>
                        <a:rPr lang="en-US" sz="700" b="0" i="0" u="none" strike="noStrike" dirty="0">
                          <a:solidFill>
                            <a:srgbClr val="000000"/>
                          </a:solidFill>
                          <a:latin typeface="Verdana"/>
                        </a:rPr>
                      </a:br>
                      <a:endParaRPr lang="en-US" sz="700" b="0" i="0" u="none" strike="noStrike" dirty="0" smtClean="0">
                        <a:solidFill>
                          <a:srgbClr val="000000"/>
                        </a:solidFill>
                        <a:latin typeface="Verdana"/>
                      </a:endParaRPr>
                    </a:p>
                    <a:p>
                      <a:pPr algn="l" fontAlgn="t"/>
                      <a:r>
                        <a:rPr lang="en-US" sz="700" b="1" i="0" u="none" strike="noStrike" dirty="0" smtClean="0">
                          <a:solidFill>
                            <a:srgbClr val="000000"/>
                          </a:solidFill>
                          <a:latin typeface="Verdana"/>
                        </a:rPr>
                        <a:t>3.1.5 </a:t>
                      </a:r>
                      <a:r>
                        <a:rPr lang="en-US" sz="700" b="1" i="0" u="none" strike="noStrike" dirty="0">
                          <a:solidFill>
                            <a:srgbClr val="000000"/>
                          </a:solidFill>
                          <a:latin typeface="Verdana"/>
                        </a:rPr>
                        <a:t>Identify equivalent fractions using models, including the number line.</a:t>
                      </a:r>
                      <a:br>
                        <a:rPr lang="en-US" sz="700" b="1" i="0" u="none" strike="noStrike" dirty="0">
                          <a:solidFill>
                            <a:srgbClr val="000000"/>
                          </a:solidFill>
                          <a:latin typeface="Verdana"/>
                        </a:rPr>
                      </a:br>
                      <a:r>
                        <a:rPr lang="en-US" sz="700" b="1" i="0" u="none" strike="noStrike" dirty="0">
                          <a:solidFill>
                            <a:srgbClr val="000000"/>
                          </a:solidFill>
                          <a:latin typeface="Verdana"/>
                        </a:rPr>
                        <a:t>3.1.6 Add common fractions with like denominators.</a:t>
                      </a:r>
                      <a:endParaRPr lang="en-US" sz="700" b="0" i="0" u="none" strike="noStrike" dirty="0">
                        <a:solidFill>
                          <a:srgbClr val="000000"/>
                        </a:solidFill>
                        <a:latin typeface="Verdan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18" name="TextBox 17"/>
          <p:cNvSpPr txBox="1"/>
          <p:nvPr/>
        </p:nvSpPr>
        <p:spPr>
          <a:xfrm>
            <a:off x="304800" y="6131004"/>
            <a:ext cx="42672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
        <p:nvSpPr>
          <p:cNvPr id="19" name="TextBox 18"/>
          <p:cNvSpPr txBox="1"/>
          <p:nvPr/>
        </p:nvSpPr>
        <p:spPr>
          <a:xfrm>
            <a:off x="5562600" y="2438400"/>
            <a:ext cx="35814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Verdana" pitchFamily="34" charset="0"/>
              </a:rPr>
              <a:t>Current Standards:</a:t>
            </a:r>
            <a:endParaRPr lang="en-US" sz="1000" b="1" dirty="0">
              <a:effectLst>
                <a:outerShdw blurRad="38100" dist="38100" dir="2700000" algn="tl">
                  <a:srgbClr val="000000">
                    <a:alpha val="43137"/>
                  </a:srgbClr>
                </a:outerShdw>
              </a:effectLst>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pic>
        <p:nvPicPr>
          <p:cNvPr id="1026" name="Picture 2"/>
          <p:cNvPicPr>
            <a:picLocks noChangeAspect="1" noChangeArrowheads="1"/>
          </p:cNvPicPr>
          <p:nvPr/>
        </p:nvPicPr>
        <p:blipFill>
          <a:blip r:embed="rId3"/>
          <a:srcRect l="4000" t="36571" r="53714" b="46629"/>
          <a:stretch>
            <a:fillRect/>
          </a:stretch>
        </p:blipFill>
        <p:spPr bwMode="auto">
          <a:xfrm>
            <a:off x="6019800" y="990600"/>
            <a:ext cx="3352800" cy="832434"/>
          </a:xfrm>
          <a:prstGeom prst="rect">
            <a:avLst/>
          </a:prstGeom>
          <a:noFill/>
          <a:ln w="9525">
            <a:noFill/>
            <a:miter lim="800000"/>
            <a:headEnd/>
            <a:tailEnd/>
          </a:ln>
          <a:effectLst/>
        </p:spPr>
      </p:pic>
      <p:sp>
        <p:nvSpPr>
          <p:cNvPr id="5" name="TextBox 4"/>
          <p:cNvSpPr txBox="1"/>
          <p:nvPr/>
        </p:nvSpPr>
        <p:spPr>
          <a:xfrm>
            <a:off x="5638800" y="363379"/>
            <a:ext cx="3581400" cy="246221"/>
          </a:xfrm>
          <a:prstGeom prst="rect">
            <a:avLst/>
          </a:prstGeom>
          <a:noFill/>
        </p:spPr>
        <p:txBody>
          <a:bodyPr wrap="square" rtlCol="0">
            <a:spAutoFit/>
          </a:bodyPr>
          <a:lstStyle/>
          <a:p>
            <a:pPr marL="282575" lvl="1" indent="-282575">
              <a:buFont typeface="+mj-lt"/>
              <a:buAutoNum type="arabicPeriod" startAt="10"/>
            </a:pPr>
            <a:r>
              <a:rPr lang="en-US" sz="1000" dirty="0" smtClean="0">
                <a:latin typeface="Verdana" pitchFamily="34" charset="0"/>
              </a:rPr>
              <a:t>Erin’s cat had the 4 kittens shown below.</a:t>
            </a:r>
            <a:endParaRPr lang="en-US" sz="1000" dirty="0">
              <a:latin typeface="Verdana" pitchFamily="34" charset="0"/>
            </a:endParaRPr>
          </a:p>
        </p:txBody>
      </p:sp>
      <p:sp>
        <p:nvSpPr>
          <p:cNvPr id="6" name="TextBox 5"/>
          <p:cNvSpPr txBox="1"/>
          <p:nvPr/>
        </p:nvSpPr>
        <p:spPr>
          <a:xfrm>
            <a:off x="5715000" y="1963579"/>
            <a:ext cx="3581400" cy="246221"/>
          </a:xfrm>
          <a:prstGeom prst="rect">
            <a:avLst/>
          </a:prstGeom>
          <a:noFill/>
        </p:spPr>
        <p:txBody>
          <a:bodyPr wrap="square" rtlCol="0">
            <a:spAutoFit/>
          </a:bodyPr>
          <a:lstStyle/>
          <a:p>
            <a:r>
              <a:rPr lang="en-US" sz="1000" dirty="0" smtClean="0">
                <a:latin typeface="Verdana" pitchFamily="34" charset="0"/>
              </a:rPr>
              <a:t>What fraction of the set of kittens is black?</a:t>
            </a:r>
            <a:endParaRPr lang="en-US" sz="1000" dirty="0">
              <a:latin typeface="Verdana" pitchFamily="34" charset="0"/>
            </a:endParaRPr>
          </a:p>
        </p:txBody>
      </p:sp>
      <p:sp>
        <p:nvSpPr>
          <p:cNvPr id="8" name="TextBox 7"/>
          <p:cNvSpPr txBox="1"/>
          <p:nvPr/>
        </p:nvSpPr>
        <p:spPr>
          <a:xfrm>
            <a:off x="5715000" y="4419600"/>
            <a:ext cx="3657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5867400" y="2362200"/>
            <a:ext cx="609600" cy="1631216"/>
          </a:xfrm>
          <a:prstGeom prst="rect">
            <a:avLst/>
          </a:prstGeom>
          <a:noFill/>
        </p:spPr>
        <p:txBody>
          <a:bodyPr wrap="square" rtlCol="0">
            <a:spAutoFit/>
          </a:bodyPr>
          <a:lstStyle/>
          <a:p>
            <a:r>
              <a:rPr lang="en-US" sz="1000" dirty="0" smtClean="0">
                <a:latin typeface="Verdana" pitchFamily="34" charset="0"/>
              </a:rPr>
              <a:t>A. </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B.</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C.</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D.</a:t>
            </a:r>
            <a:endParaRPr lang="en-US" sz="1000" dirty="0">
              <a:latin typeface="Verdana" pitchFamily="34" charset="0"/>
            </a:endParaRPr>
          </a:p>
        </p:txBody>
      </p:sp>
      <p:graphicFrame>
        <p:nvGraphicFramePr>
          <p:cNvPr id="10" name="Table 9"/>
          <p:cNvGraphicFramePr>
            <a:graphicFrameLocks noGrp="1"/>
          </p:cNvGraphicFramePr>
          <p:nvPr/>
        </p:nvGraphicFramePr>
        <p:xfrm>
          <a:off x="6248400" y="2286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nvGraphicFramePr>
        <p:xfrm>
          <a:off x="6248400" y="2754084"/>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2" name="Table 11"/>
          <p:cNvGraphicFramePr>
            <a:graphicFrameLocks noGrp="1"/>
          </p:cNvGraphicFramePr>
          <p:nvPr/>
        </p:nvGraphicFramePr>
        <p:xfrm>
          <a:off x="6248400" y="3233056"/>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3" name="Table 12"/>
          <p:cNvGraphicFramePr>
            <a:graphicFrameLocks noGrp="1"/>
          </p:cNvGraphicFramePr>
          <p:nvPr/>
        </p:nvGraphicFramePr>
        <p:xfrm>
          <a:off x="6248400" y="3690258"/>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1" name="Left-Right Arrow 20"/>
          <p:cNvSpPr/>
          <p:nvPr/>
        </p:nvSpPr>
        <p:spPr bwMode="auto">
          <a:xfrm>
            <a:off x="800100" y="1704975"/>
            <a:ext cx="3352800"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97775" y="1600200"/>
            <a:ext cx="381000" cy="369332"/>
          </a:xfrm>
          <a:prstGeom prst="rect">
            <a:avLst/>
          </a:prstGeom>
          <a:noFill/>
        </p:spPr>
        <p:txBody>
          <a:bodyPr wrap="square" rtlCol="0">
            <a:spAutoFit/>
          </a:bodyPr>
          <a:lstStyle/>
          <a:p>
            <a:r>
              <a:rPr lang="en-US" sz="1800" b="1" dirty="0" smtClean="0">
                <a:latin typeface="Verdana" pitchFamily="34" charset="0"/>
              </a:rPr>
              <a:t>0</a:t>
            </a:r>
            <a:endParaRPr lang="en-US" sz="1800" b="1" dirty="0">
              <a:latin typeface="Verdana" pitchFamily="34" charset="0"/>
            </a:endParaRPr>
          </a:p>
        </p:txBody>
      </p:sp>
      <p:sp>
        <p:nvSpPr>
          <p:cNvPr id="23" name="TextBox 22"/>
          <p:cNvSpPr txBox="1"/>
          <p:nvPr/>
        </p:nvSpPr>
        <p:spPr>
          <a:xfrm>
            <a:off x="4091050" y="1600200"/>
            <a:ext cx="457200" cy="369332"/>
          </a:xfrm>
          <a:prstGeom prst="rect">
            <a:avLst/>
          </a:prstGeom>
          <a:noFill/>
        </p:spPr>
        <p:txBody>
          <a:bodyPr wrap="square" rtlCol="0">
            <a:spAutoFit/>
          </a:bodyPr>
          <a:lstStyle/>
          <a:p>
            <a:r>
              <a:rPr lang="en-US" sz="1800" b="1" dirty="0" smtClean="0">
                <a:latin typeface="Verdana" pitchFamily="34" charset="0"/>
              </a:rPr>
              <a:t>2</a:t>
            </a:r>
            <a:endParaRPr lang="en-US" sz="1800" b="1" dirty="0">
              <a:latin typeface="Verdana" pitchFamily="34" charset="0"/>
            </a:endParaRPr>
          </a:p>
        </p:txBody>
      </p:sp>
      <p:sp>
        <p:nvSpPr>
          <p:cNvPr id="24" name="TextBox 23"/>
          <p:cNvSpPr txBox="1"/>
          <p:nvPr/>
        </p:nvSpPr>
        <p:spPr>
          <a:xfrm>
            <a:off x="533400" y="515779"/>
            <a:ext cx="4343400" cy="553998"/>
          </a:xfrm>
          <a:prstGeom prst="rect">
            <a:avLst/>
          </a:prstGeom>
          <a:noFill/>
        </p:spPr>
        <p:txBody>
          <a:bodyPr wrap="square" rtlCol="0">
            <a:spAutoFit/>
          </a:bodyPr>
          <a:lstStyle/>
          <a:p>
            <a:pPr marL="228600" indent="-228600">
              <a:buFont typeface="+mj-lt"/>
              <a:buAutoNum type="arabicPeriod"/>
            </a:pPr>
            <a:r>
              <a:rPr lang="en-US" sz="1000" dirty="0" smtClean="0">
                <a:latin typeface="Verdana" pitchFamily="34" charset="0"/>
              </a:rPr>
              <a:t>Look at the number scale below.</a:t>
            </a:r>
          </a:p>
          <a:p>
            <a:pPr marL="228600" indent="-228600">
              <a:buFont typeface="+mj-lt"/>
              <a:buAutoNum type="arabicPeriod"/>
            </a:pPr>
            <a:endParaRPr lang="en-US" sz="1000" dirty="0" smtClean="0">
              <a:latin typeface="Verdana" pitchFamily="34" charset="0"/>
            </a:endParaRPr>
          </a:p>
          <a:p>
            <a:pPr marL="228600" indent="-228600"/>
            <a:r>
              <a:rPr lang="en-US" sz="1000" dirty="0" smtClean="0">
                <a:latin typeface="Verdana" pitchFamily="34" charset="0"/>
              </a:rPr>
              <a:t>	Which statement would best represent the number 1.</a:t>
            </a:r>
            <a:endParaRPr lang="en-US" sz="1000" dirty="0">
              <a:latin typeface="Verdana" pitchFamily="34" charset="0"/>
            </a:endParaRPr>
          </a:p>
        </p:txBody>
      </p:sp>
      <p:sp>
        <p:nvSpPr>
          <p:cNvPr id="25" name="TextBox 24"/>
          <p:cNvSpPr txBox="1"/>
          <p:nvPr/>
        </p:nvSpPr>
        <p:spPr>
          <a:xfrm>
            <a:off x="2271775" y="1452625"/>
            <a:ext cx="457200" cy="369332"/>
          </a:xfrm>
          <a:prstGeom prst="rect">
            <a:avLst/>
          </a:prstGeom>
          <a:noFill/>
        </p:spPr>
        <p:txBody>
          <a:bodyPr wrap="square" rtlCol="0">
            <a:spAutoFit/>
          </a:bodyPr>
          <a:lstStyle/>
          <a:p>
            <a:pPr algn="ctr"/>
            <a:r>
              <a:rPr lang="en-US" sz="1800" b="1" dirty="0" smtClean="0">
                <a:latin typeface="Verdana" pitchFamily="34" charset="0"/>
              </a:rPr>
              <a:t>1</a:t>
            </a:r>
            <a:endParaRPr lang="en-US" sz="1800" b="1" dirty="0">
              <a:latin typeface="Verdana" pitchFamily="34" charset="0"/>
            </a:endParaRPr>
          </a:p>
        </p:txBody>
      </p:sp>
      <p:sp>
        <p:nvSpPr>
          <p:cNvPr id="26" name="TextBox 25"/>
          <p:cNvSpPr txBox="1"/>
          <p:nvPr/>
        </p:nvSpPr>
        <p:spPr>
          <a:xfrm>
            <a:off x="1066800" y="2209800"/>
            <a:ext cx="3505200" cy="1785104"/>
          </a:xfrm>
          <a:prstGeom prst="rect">
            <a:avLst/>
          </a:prstGeom>
          <a:noFill/>
        </p:spPr>
        <p:txBody>
          <a:bodyPr wrap="square" rtlCol="0">
            <a:spAutoFit/>
          </a:bodyPr>
          <a:lstStyle/>
          <a:p>
            <a:pPr marL="228600" indent="-228600">
              <a:buFont typeface="+mj-lt"/>
              <a:buAutoNum type="alphaUcPeriod"/>
            </a:pPr>
            <a:r>
              <a:rPr lang="en-US" sz="1000" dirty="0" smtClean="0">
                <a:latin typeface="Verdana" pitchFamily="34" charset="0"/>
              </a:rPr>
              <a:t>The number 1 is        the way to number 2.</a:t>
            </a: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r>
              <a:rPr lang="en-US" sz="1000" dirty="0" smtClean="0">
                <a:latin typeface="Verdana" pitchFamily="34" charset="0"/>
              </a:rPr>
              <a:t>The number 1 is        the way to number 2.</a:t>
            </a: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r>
              <a:rPr lang="en-US" sz="1000" dirty="0" smtClean="0">
                <a:latin typeface="Verdana" pitchFamily="34" charset="0"/>
              </a:rPr>
              <a:t>The number 1 is        the way to number 2.</a:t>
            </a: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endParaRPr lang="en-US" sz="1000" dirty="0" smtClean="0">
              <a:latin typeface="Verdana" pitchFamily="34" charset="0"/>
            </a:endParaRPr>
          </a:p>
          <a:p>
            <a:pPr marL="228600" indent="-228600">
              <a:buFont typeface="+mj-lt"/>
              <a:buAutoNum type="alphaUcPeriod"/>
            </a:pPr>
            <a:r>
              <a:rPr lang="en-US" sz="1000" dirty="0" smtClean="0">
                <a:latin typeface="Verdana" pitchFamily="34" charset="0"/>
              </a:rPr>
              <a:t>The number 1 is bigger than the number 2</a:t>
            </a:r>
          </a:p>
          <a:p>
            <a:pPr marL="228600" indent="-228600">
              <a:buFont typeface="+mj-lt"/>
              <a:buAutoNum type="alphaUcPeriod"/>
            </a:pPr>
            <a:endParaRPr lang="en-US" sz="1000" dirty="0">
              <a:latin typeface="Verdana" pitchFamily="34" charset="0"/>
            </a:endParaRPr>
          </a:p>
        </p:txBody>
      </p:sp>
      <p:graphicFrame>
        <p:nvGraphicFramePr>
          <p:cNvPr id="27" name="Table 26"/>
          <p:cNvGraphicFramePr>
            <a:graphicFrameLocks noGrp="1"/>
          </p:cNvGraphicFramePr>
          <p:nvPr/>
        </p:nvGraphicFramePr>
        <p:xfrm>
          <a:off x="2514600" y="2143125"/>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8" name="Table 27"/>
          <p:cNvGraphicFramePr>
            <a:graphicFrameLocks noGrp="1"/>
          </p:cNvGraphicFramePr>
          <p:nvPr/>
        </p:nvGraphicFramePr>
        <p:xfrm>
          <a:off x="2514600" y="260985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9" name="Table 28"/>
          <p:cNvGraphicFramePr>
            <a:graphicFrameLocks noGrp="1"/>
          </p:cNvGraphicFramePr>
          <p:nvPr/>
        </p:nvGraphicFramePr>
        <p:xfrm>
          <a:off x="2514600" y="3048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1" name="Rectangle 30"/>
          <p:cNvSpPr/>
          <p:nvPr/>
        </p:nvSpPr>
        <p:spPr>
          <a:xfrm>
            <a:off x="457200" y="7162800"/>
            <a:ext cx="2630848" cy="200055"/>
          </a:xfrm>
          <a:prstGeom prst="rect">
            <a:avLst/>
          </a:prstGeom>
        </p:spPr>
        <p:txBody>
          <a:bodyPr wrap="none">
            <a:spAutoFit/>
          </a:bodyPr>
          <a:lstStyle/>
          <a:p>
            <a:r>
              <a:rPr lang="en-US" sz="700" dirty="0" smtClean="0">
                <a:latin typeface="Verdana" pitchFamily="34" charset="0"/>
              </a:rPr>
              <a:t>Rick &amp; Susan Richmond based on ODE Standard 3.2.2</a:t>
            </a:r>
            <a:endParaRPr lang="en-US" sz="700" dirty="0">
              <a:latin typeface="Verdana" pitchFamily="34" charset="0"/>
            </a:endParaRPr>
          </a:p>
        </p:txBody>
      </p:sp>
      <p:sp>
        <p:nvSpPr>
          <p:cNvPr id="32" name="Rectangle 31"/>
          <p:cNvSpPr/>
          <p:nvPr/>
        </p:nvSpPr>
        <p:spPr>
          <a:xfrm>
            <a:off x="5562600" y="7239000"/>
            <a:ext cx="2630848" cy="200055"/>
          </a:xfrm>
          <a:prstGeom prst="rect">
            <a:avLst/>
          </a:prstGeom>
        </p:spPr>
        <p:txBody>
          <a:bodyPr wrap="none">
            <a:spAutoFit/>
          </a:bodyPr>
          <a:lstStyle/>
          <a:p>
            <a:r>
              <a:rPr lang="en-US" sz="700" dirty="0" smtClean="0">
                <a:latin typeface="Verdana" pitchFamily="34" charset="0"/>
              </a:rPr>
              <a:t>Rick &amp; Susan Richmond based on ODE Standard 3.2.2</a:t>
            </a:r>
            <a:endParaRPr lang="en-US" sz="700" dirty="0">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a:latin typeface="Verdana" pitchFamily="34" charset="0"/>
              </a:rPr>
              <a:t>Page 2</a:t>
            </a:r>
          </a:p>
        </p:txBody>
      </p:sp>
      <p:sp>
        <p:nvSpPr>
          <p:cNvPr id="4" name="Rectangle 3"/>
          <p:cNvSpPr/>
          <p:nvPr/>
        </p:nvSpPr>
        <p:spPr>
          <a:xfrm>
            <a:off x="5638800" y="273546"/>
            <a:ext cx="3962400" cy="3231654"/>
          </a:xfrm>
          <a:prstGeom prst="rect">
            <a:avLst/>
          </a:prstGeom>
        </p:spPr>
        <p:txBody>
          <a:bodyPr wrap="square">
            <a:spAutoFit/>
          </a:bodyPr>
          <a:lstStyle/>
          <a:p>
            <a:pPr marL="228600" indent="-228600">
              <a:buFont typeface="+mj-lt"/>
              <a:buAutoNum type="arabicPeriod" startAt="2"/>
            </a:pPr>
            <a:r>
              <a:rPr lang="en-US" sz="1000" i="1" dirty="0" smtClean="0">
                <a:latin typeface="Verdana" pitchFamily="34" charset="0"/>
              </a:rPr>
              <a:t>Read each of the questions below and then decide on the </a:t>
            </a:r>
            <a:r>
              <a:rPr lang="en-US" sz="1000" i="1" u="sng" dirty="0" smtClean="0">
                <a:effectLst>
                  <a:outerShdw blurRad="38100" dist="38100" dir="2700000" algn="tl">
                    <a:srgbClr val="000000">
                      <a:alpha val="43137"/>
                    </a:srgbClr>
                  </a:outerShdw>
                </a:effectLst>
                <a:latin typeface="Verdana" pitchFamily="34" charset="0"/>
              </a:rPr>
              <a:t>BEST</a:t>
            </a:r>
            <a:r>
              <a:rPr lang="en-US" sz="1000" i="1" dirty="0" smtClean="0">
                <a:latin typeface="Verdana" pitchFamily="34" charset="0"/>
              </a:rPr>
              <a:t> answer. There are a lot of different kinds of questions, so read each question carefully before marking an answer on your answer sheet.</a:t>
            </a:r>
          </a:p>
          <a:p>
            <a:endParaRPr lang="en-US" sz="1000" i="1" dirty="0" smtClean="0">
              <a:latin typeface="Verdana" pitchFamily="34" charset="0"/>
            </a:endParaRPr>
          </a:p>
          <a:p>
            <a:pPr marL="228600"/>
            <a:r>
              <a:rPr lang="en-US" sz="1000" dirty="0" smtClean="0">
                <a:latin typeface="Verdana" pitchFamily="34" charset="0"/>
              </a:rPr>
              <a:t>What part of the larger square is shaded?</a:t>
            </a:r>
          </a:p>
          <a:p>
            <a:endParaRPr lang="en-US" sz="1200" dirty="0" smtClean="0">
              <a:latin typeface="Verdana" pitchFamily="34" charset="0"/>
            </a:endParaRPr>
          </a:p>
          <a:p>
            <a:endParaRPr lang="en-US" sz="1200" dirty="0" smtClean="0">
              <a:latin typeface="Verdana" pitchFamily="34" charset="0"/>
            </a:endParaRPr>
          </a:p>
          <a:p>
            <a:pPr marL="628650" indent="-228600">
              <a:buFont typeface="+mj-lt"/>
              <a:buAutoNum type="alphaUcPeriod"/>
            </a:pPr>
            <a:r>
              <a:rPr lang="en-US" sz="1200" dirty="0" smtClean="0">
                <a:latin typeface="Verdana" pitchFamily="34" charset="0"/>
              </a:rPr>
              <a:t> </a:t>
            </a: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r>
              <a:rPr lang="en-US" sz="1200" dirty="0" smtClean="0">
                <a:latin typeface="Verdana" pitchFamily="34" charset="0"/>
              </a:rPr>
              <a:t> </a:t>
            </a: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r>
              <a:rPr lang="en-US" sz="1200" dirty="0" smtClean="0">
                <a:latin typeface="Verdana" pitchFamily="34" charset="0"/>
              </a:rPr>
              <a:t> </a:t>
            </a: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endParaRPr lang="en-US" sz="1200" dirty="0" smtClean="0">
              <a:latin typeface="Verdana" pitchFamily="34" charset="0"/>
            </a:endParaRPr>
          </a:p>
          <a:p>
            <a:pPr marL="628650" indent="-228600">
              <a:buFont typeface="+mj-lt"/>
              <a:buAutoNum type="alphaUcPeriod"/>
            </a:pPr>
            <a:r>
              <a:rPr lang="en-US" sz="1200" dirty="0" smtClean="0">
                <a:latin typeface="Verdana" pitchFamily="34" charset="0"/>
              </a:rPr>
              <a:t> </a:t>
            </a:r>
          </a:p>
        </p:txBody>
      </p:sp>
      <p:graphicFrame>
        <p:nvGraphicFramePr>
          <p:cNvPr id="6" name="Table 5"/>
          <p:cNvGraphicFramePr>
            <a:graphicFrameLocks noGrp="1"/>
          </p:cNvGraphicFramePr>
          <p:nvPr/>
        </p:nvGraphicFramePr>
        <p:xfrm>
          <a:off x="7239000" y="1752600"/>
          <a:ext cx="1828800" cy="1447800"/>
        </p:xfrm>
        <a:graphic>
          <a:graphicData uri="http://schemas.openxmlformats.org/drawingml/2006/table">
            <a:tbl>
              <a:tblPr/>
              <a:tblGrid>
                <a:gridCol w="914400"/>
                <a:gridCol w="914400"/>
              </a:tblGrid>
              <a:tr h="762000">
                <a:tc>
                  <a:txBody>
                    <a:bodyPr/>
                    <a:lstStyle/>
                    <a:p>
                      <a:pPr algn="l" fontAlgn="b"/>
                      <a:r>
                        <a:rPr lang="en-US" sz="1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l" fontAlgn="b"/>
                      <a:r>
                        <a:rPr lang="en-US" sz="1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r>
              <a:tr h="685800">
                <a:tc>
                  <a:txBody>
                    <a:bodyPr/>
                    <a:lstStyle/>
                    <a:p>
                      <a:pPr algn="l" fontAlgn="b"/>
                      <a:r>
                        <a:rPr lang="en-US" sz="1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400800" y="1524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a:solidFill>
                            <a:srgbClr val="000000"/>
                          </a:solidFill>
                          <a:latin typeface="Calibri"/>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9" name="Table 8"/>
          <p:cNvGraphicFramePr>
            <a:graphicFrameLocks noGrp="1"/>
          </p:cNvGraphicFramePr>
          <p:nvPr/>
        </p:nvGraphicFramePr>
        <p:xfrm>
          <a:off x="6400800" y="205740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0" name="Table 9"/>
          <p:cNvGraphicFramePr>
            <a:graphicFrameLocks noGrp="1"/>
          </p:cNvGraphicFramePr>
          <p:nvPr/>
        </p:nvGraphicFramePr>
        <p:xfrm>
          <a:off x="6400800" y="25908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nvGraphicFramePr>
        <p:xfrm>
          <a:off x="6400800" y="3124200"/>
          <a:ext cx="152400" cy="381000"/>
        </p:xfrm>
        <a:graphic>
          <a:graphicData uri="http://schemas.openxmlformats.org/drawingml/2006/table">
            <a:tbl>
              <a:tblPr/>
              <a:tblGrid>
                <a:gridCol w="152400"/>
              </a:tblGrid>
              <a:tr h="195263">
                <a:tc>
                  <a:txBody>
                    <a:bodyPr/>
                    <a:lstStyle/>
                    <a:p>
                      <a:pPr algn="ctr" fontAlgn="ctr"/>
                      <a:r>
                        <a:rPr lang="en-US" sz="1000" b="0" i="0" u="none" strike="noStrike" dirty="0">
                          <a:solidFill>
                            <a:srgbClr val="00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3" name="TextBox 12"/>
          <p:cNvSpPr txBox="1"/>
          <p:nvPr/>
        </p:nvSpPr>
        <p:spPr>
          <a:xfrm>
            <a:off x="5715000" y="4495801"/>
            <a:ext cx="3657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4" name="TextBox 13"/>
          <p:cNvSpPr txBox="1"/>
          <p:nvPr/>
        </p:nvSpPr>
        <p:spPr>
          <a:xfrm>
            <a:off x="5638800" y="7086600"/>
            <a:ext cx="1752600" cy="307777"/>
          </a:xfrm>
          <a:prstGeom prst="rect">
            <a:avLst/>
          </a:prstGeom>
          <a:noFill/>
        </p:spPr>
        <p:txBody>
          <a:bodyPr wrap="square" rtlCol="0">
            <a:spAutoFit/>
          </a:bodyPr>
          <a:lstStyle/>
          <a:p>
            <a:r>
              <a:rPr lang="en-US" sz="700" dirty="0" smtClean="0">
                <a:latin typeface="Verdana" pitchFamily="34" charset="0"/>
              </a:rPr>
              <a:t>2004-08 Sample Test, Grade 3</a:t>
            </a:r>
          </a:p>
          <a:p>
            <a:r>
              <a:rPr lang="en-US" sz="700" dirty="0" smtClean="0">
                <a:latin typeface="Verdana" pitchFamily="34" charset="0"/>
              </a:rPr>
              <a:t>Oregon Department of Education</a:t>
            </a:r>
            <a:endParaRPr lang="en-US" sz="700" dirty="0">
              <a:latin typeface="Verdana" pitchFamily="34" charset="0"/>
            </a:endParaRPr>
          </a:p>
        </p:txBody>
      </p:sp>
      <p:sp>
        <p:nvSpPr>
          <p:cNvPr id="30" name="TextBox 29"/>
          <p:cNvSpPr txBox="1"/>
          <p:nvPr/>
        </p:nvSpPr>
        <p:spPr>
          <a:xfrm>
            <a:off x="457200" y="304800"/>
            <a:ext cx="2209800" cy="246221"/>
          </a:xfrm>
          <a:prstGeom prst="rect">
            <a:avLst/>
          </a:prstGeom>
          <a:noFill/>
        </p:spPr>
        <p:txBody>
          <a:bodyPr wrap="square" rtlCol="0">
            <a:spAutoFit/>
          </a:bodyPr>
          <a:lstStyle/>
          <a:p>
            <a:pPr marL="228600" indent="-228600">
              <a:buFont typeface="+mj-lt"/>
              <a:buAutoNum type="arabicPeriod" startAt="9"/>
            </a:pPr>
            <a:r>
              <a:rPr lang="en-US" sz="1000" dirty="0" smtClean="0">
                <a:latin typeface="Verdana" pitchFamily="34" charset="0"/>
              </a:rPr>
              <a:t>Look at the ruler below.</a:t>
            </a:r>
            <a:endParaRPr lang="en-US" sz="1000" dirty="0">
              <a:latin typeface="Verdana" pitchFamily="34" charset="0"/>
            </a:endParaRPr>
          </a:p>
        </p:txBody>
      </p:sp>
      <p:grpSp>
        <p:nvGrpSpPr>
          <p:cNvPr id="51" name="Group 50"/>
          <p:cNvGrpSpPr/>
          <p:nvPr/>
        </p:nvGrpSpPr>
        <p:grpSpPr>
          <a:xfrm>
            <a:off x="566056" y="762000"/>
            <a:ext cx="4158344" cy="1371600"/>
            <a:chOff x="566056" y="762000"/>
            <a:chExt cx="4158344" cy="1371600"/>
          </a:xfrm>
        </p:grpSpPr>
        <p:grpSp>
          <p:nvGrpSpPr>
            <p:cNvPr id="50" name="Group 49"/>
            <p:cNvGrpSpPr/>
            <p:nvPr/>
          </p:nvGrpSpPr>
          <p:grpSpPr>
            <a:xfrm>
              <a:off x="685006" y="989012"/>
              <a:ext cx="3506788" cy="1144588"/>
              <a:chOff x="685006" y="989012"/>
              <a:chExt cx="3506788" cy="1144588"/>
            </a:xfrm>
          </p:grpSpPr>
          <p:cxnSp>
            <p:nvCxnSpPr>
              <p:cNvPr id="18" name="Straight Connector 17"/>
              <p:cNvCxnSpPr/>
              <p:nvPr/>
            </p:nvCxnSpPr>
            <p:spPr bwMode="auto">
              <a:xfrm>
                <a:off x="686594" y="2132012"/>
                <a:ext cx="3505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113109" y="1560909"/>
                <a:ext cx="1144588"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2018903" y="1712515"/>
                <a:ext cx="838200"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3695303" y="1636315"/>
                <a:ext cx="990600"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296194" y="1903412"/>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3124200" y="1902618"/>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1" name="Right Arrow 30"/>
            <p:cNvSpPr/>
            <p:nvPr/>
          </p:nvSpPr>
          <p:spPr bwMode="auto">
            <a:xfrm>
              <a:off x="685800" y="1293812"/>
              <a:ext cx="1752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2" name="Right Arrow 31"/>
            <p:cNvSpPr/>
            <p:nvPr/>
          </p:nvSpPr>
          <p:spPr bwMode="auto">
            <a:xfrm>
              <a:off x="685800" y="1674812"/>
              <a:ext cx="8382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566056" y="762000"/>
              <a:ext cx="228600" cy="246221"/>
            </a:xfrm>
            <a:prstGeom prst="rect">
              <a:avLst/>
            </a:prstGeom>
            <a:noFill/>
          </p:spPr>
          <p:txBody>
            <a:bodyPr wrap="square" rtlCol="0">
              <a:spAutoFit/>
            </a:bodyPr>
            <a:lstStyle/>
            <a:p>
              <a:r>
                <a:rPr lang="en-US" sz="1000" dirty="0" smtClean="0">
                  <a:latin typeface="Verdana" pitchFamily="34" charset="0"/>
                </a:rPr>
                <a:t>0</a:t>
              </a:r>
              <a:endParaRPr lang="en-US" sz="1000" dirty="0">
                <a:latin typeface="Verdana" pitchFamily="34" charset="0"/>
              </a:endParaRPr>
            </a:p>
          </p:txBody>
        </p:sp>
        <p:sp>
          <p:nvSpPr>
            <p:cNvPr id="34" name="TextBox 33"/>
            <p:cNvSpPr txBox="1"/>
            <p:nvPr/>
          </p:nvSpPr>
          <p:spPr>
            <a:xfrm>
              <a:off x="4060370" y="820579"/>
              <a:ext cx="664030" cy="246221"/>
            </a:xfrm>
            <a:prstGeom prst="rect">
              <a:avLst/>
            </a:prstGeom>
            <a:noFill/>
          </p:spPr>
          <p:txBody>
            <a:bodyPr wrap="square" rtlCol="0">
              <a:spAutoFit/>
            </a:bodyPr>
            <a:lstStyle/>
            <a:p>
              <a:r>
                <a:rPr lang="en-US" sz="1000" dirty="0" smtClean="0">
                  <a:latin typeface="Verdana" pitchFamily="34" charset="0"/>
                </a:rPr>
                <a:t>1 inch</a:t>
              </a:r>
              <a:endParaRPr lang="en-US" sz="1000" dirty="0">
                <a:latin typeface="Verdana" pitchFamily="34" charset="0"/>
              </a:endParaRPr>
            </a:p>
          </p:txBody>
        </p:sp>
        <p:sp>
          <p:nvSpPr>
            <p:cNvPr id="48" name="TextBox 47"/>
            <p:cNvSpPr txBox="1"/>
            <p:nvPr/>
          </p:nvSpPr>
          <p:spPr>
            <a:xfrm>
              <a:off x="1371600" y="1328058"/>
              <a:ext cx="228600" cy="246221"/>
            </a:xfrm>
            <a:prstGeom prst="rect">
              <a:avLst/>
            </a:prstGeom>
            <a:noFill/>
          </p:spPr>
          <p:txBody>
            <a:bodyPr wrap="square" rtlCol="0">
              <a:spAutoFit/>
            </a:bodyPr>
            <a:lstStyle/>
            <a:p>
              <a:r>
                <a:rPr lang="en-US" sz="1000" dirty="0" smtClean="0">
                  <a:latin typeface="Verdana" pitchFamily="34" charset="0"/>
                </a:rPr>
                <a:t>A</a:t>
              </a:r>
              <a:endParaRPr lang="en-US" sz="1000" dirty="0">
                <a:latin typeface="Verdana" pitchFamily="34" charset="0"/>
              </a:endParaRPr>
            </a:p>
          </p:txBody>
        </p:sp>
        <p:sp>
          <p:nvSpPr>
            <p:cNvPr id="49" name="TextBox 48"/>
            <p:cNvSpPr txBox="1"/>
            <p:nvPr/>
          </p:nvSpPr>
          <p:spPr>
            <a:xfrm>
              <a:off x="914400" y="1709058"/>
              <a:ext cx="228600" cy="246221"/>
            </a:xfrm>
            <a:prstGeom prst="rect">
              <a:avLst/>
            </a:prstGeom>
            <a:noFill/>
          </p:spPr>
          <p:txBody>
            <a:bodyPr wrap="square" rtlCol="0">
              <a:spAutoFit/>
            </a:bodyPr>
            <a:lstStyle/>
            <a:p>
              <a:r>
                <a:rPr lang="en-US" sz="1000" dirty="0" smtClean="0">
                  <a:latin typeface="Verdana" pitchFamily="34" charset="0"/>
                </a:rPr>
                <a:t>B</a:t>
              </a:r>
            </a:p>
          </p:txBody>
        </p:sp>
      </p:grpSp>
      <p:sp>
        <p:nvSpPr>
          <p:cNvPr id="52" name="TextBox 51"/>
          <p:cNvSpPr txBox="1"/>
          <p:nvPr/>
        </p:nvSpPr>
        <p:spPr>
          <a:xfrm>
            <a:off x="457200" y="2362200"/>
            <a:ext cx="2209800" cy="246221"/>
          </a:xfrm>
          <a:prstGeom prst="rect">
            <a:avLst/>
          </a:prstGeom>
          <a:noFill/>
        </p:spPr>
        <p:txBody>
          <a:bodyPr wrap="square" rtlCol="0">
            <a:spAutoFit/>
          </a:bodyPr>
          <a:lstStyle/>
          <a:p>
            <a:r>
              <a:rPr lang="en-US" sz="1000" dirty="0" smtClean="0">
                <a:latin typeface="Verdana" pitchFamily="34" charset="0"/>
              </a:rPr>
              <a:t>Which is a True? </a:t>
            </a:r>
            <a:endParaRPr lang="en-US" sz="1000" dirty="0">
              <a:latin typeface="Verdana" pitchFamily="34" charset="0"/>
            </a:endParaRPr>
          </a:p>
        </p:txBody>
      </p:sp>
      <p:sp>
        <p:nvSpPr>
          <p:cNvPr id="53" name="TextBox 52"/>
          <p:cNvSpPr txBox="1"/>
          <p:nvPr/>
        </p:nvSpPr>
        <p:spPr>
          <a:xfrm>
            <a:off x="838200" y="2667000"/>
            <a:ext cx="609600" cy="1631216"/>
          </a:xfrm>
          <a:prstGeom prst="rect">
            <a:avLst/>
          </a:prstGeom>
          <a:noFill/>
        </p:spPr>
        <p:txBody>
          <a:bodyPr wrap="square" rtlCol="0">
            <a:spAutoFit/>
          </a:bodyPr>
          <a:lstStyle/>
          <a:p>
            <a:r>
              <a:rPr lang="en-US" sz="1000" dirty="0" smtClean="0">
                <a:latin typeface="Verdana" pitchFamily="34" charset="0"/>
              </a:rPr>
              <a:t>A. </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B.</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C.</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D.</a:t>
            </a:r>
            <a:endParaRPr lang="en-US" sz="1000" dirty="0">
              <a:latin typeface="Verdana" pitchFamily="34" charset="0"/>
            </a:endParaRPr>
          </a:p>
        </p:txBody>
      </p:sp>
      <p:graphicFrame>
        <p:nvGraphicFramePr>
          <p:cNvPr id="54" name="Table 53"/>
          <p:cNvGraphicFramePr>
            <a:graphicFrameLocks noGrp="1"/>
          </p:cNvGraphicFramePr>
          <p:nvPr/>
        </p:nvGraphicFramePr>
        <p:xfrm>
          <a:off x="1828800" y="2656114"/>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55" name="TextBox 54"/>
          <p:cNvSpPr txBox="1"/>
          <p:nvPr/>
        </p:nvSpPr>
        <p:spPr>
          <a:xfrm>
            <a:off x="1143000" y="2710544"/>
            <a:ext cx="2819400" cy="215444"/>
          </a:xfrm>
          <a:prstGeom prst="rect">
            <a:avLst/>
          </a:prstGeom>
          <a:noFill/>
        </p:spPr>
        <p:txBody>
          <a:bodyPr wrap="square" rtlCol="0">
            <a:spAutoFit/>
          </a:bodyPr>
          <a:lstStyle/>
          <a:p>
            <a:r>
              <a:rPr lang="en-US" sz="800" dirty="0" smtClean="0">
                <a:latin typeface="Verdana" pitchFamily="34" charset="0"/>
              </a:rPr>
              <a:t>Arrow A is         of an inch. </a:t>
            </a:r>
            <a:endParaRPr lang="en-US" sz="800" dirty="0">
              <a:latin typeface="Verdana" pitchFamily="34" charset="0"/>
            </a:endParaRPr>
          </a:p>
        </p:txBody>
      </p:sp>
      <p:graphicFrame>
        <p:nvGraphicFramePr>
          <p:cNvPr id="56" name="Table 55"/>
          <p:cNvGraphicFramePr>
            <a:graphicFrameLocks noGrp="1"/>
          </p:cNvGraphicFramePr>
          <p:nvPr/>
        </p:nvGraphicFramePr>
        <p:xfrm>
          <a:off x="1807028" y="3048000"/>
          <a:ext cx="198120" cy="381000"/>
        </p:xfrm>
        <a:graphic>
          <a:graphicData uri="http://schemas.openxmlformats.org/drawingml/2006/table">
            <a:tbl>
              <a:tblPr/>
              <a:tblGrid>
                <a:gridCol w="19812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57" name="TextBox 56"/>
          <p:cNvSpPr txBox="1"/>
          <p:nvPr/>
        </p:nvSpPr>
        <p:spPr>
          <a:xfrm>
            <a:off x="1143000" y="3137356"/>
            <a:ext cx="2819400" cy="215444"/>
          </a:xfrm>
          <a:prstGeom prst="rect">
            <a:avLst/>
          </a:prstGeom>
          <a:noFill/>
        </p:spPr>
        <p:txBody>
          <a:bodyPr wrap="square" rtlCol="0">
            <a:spAutoFit/>
          </a:bodyPr>
          <a:lstStyle/>
          <a:p>
            <a:r>
              <a:rPr lang="en-US" sz="800" dirty="0" smtClean="0">
                <a:latin typeface="Verdana" pitchFamily="34" charset="0"/>
              </a:rPr>
              <a:t>Arrow B is         of an inch. </a:t>
            </a:r>
            <a:endParaRPr lang="en-US" sz="800" dirty="0">
              <a:latin typeface="Verdana" pitchFamily="34" charset="0"/>
            </a:endParaRPr>
          </a:p>
        </p:txBody>
      </p:sp>
      <p:sp>
        <p:nvSpPr>
          <p:cNvPr id="58" name="TextBox 57"/>
          <p:cNvSpPr txBox="1"/>
          <p:nvPr/>
        </p:nvSpPr>
        <p:spPr>
          <a:xfrm>
            <a:off x="1143000" y="3614056"/>
            <a:ext cx="2819400" cy="215444"/>
          </a:xfrm>
          <a:prstGeom prst="rect">
            <a:avLst/>
          </a:prstGeom>
          <a:noFill/>
        </p:spPr>
        <p:txBody>
          <a:bodyPr wrap="square" rtlCol="0">
            <a:spAutoFit/>
          </a:bodyPr>
          <a:lstStyle/>
          <a:p>
            <a:r>
              <a:rPr lang="en-US" sz="800" dirty="0" smtClean="0">
                <a:latin typeface="Verdana" pitchFamily="34" charset="0"/>
              </a:rPr>
              <a:t>Arrow B is         of an inch. </a:t>
            </a:r>
            <a:endParaRPr lang="en-US" sz="800" dirty="0">
              <a:latin typeface="Verdana" pitchFamily="34" charset="0"/>
            </a:endParaRPr>
          </a:p>
        </p:txBody>
      </p:sp>
      <p:sp>
        <p:nvSpPr>
          <p:cNvPr id="59" name="TextBox 58"/>
          <p:cNvSpPr txBox="1"/>
          <p:nvPr/>
        </p:nvSpPr>
        <p:spPr>
          <a:xfrm>
            <a:off x="1143000" y="4049488"/>
            <a:ext cx="2819400" cy="215444"/>
          </a:xfrm>
          <a:prstGeom prst="rect">
            <a:avLst/>
          </a:prstGeom>
          <a:noFill/>
        </p:spPr>
        <p:txBody>
          <a:bodyPr wrap="square" rtlCol="0">
            <a:spAutoFit/>
          </a:bodyPr>
          <a:lstStyle/>
          <a:p>
            <a:r>
              <a:rPr lang="en-US" sz="800" dirty="0" smtClean="0">
                <a:latin typeface="Verdana" pitchFamily="34" charset="0"/>
              </a:rPr>
              <a:t>Arrow A is         of an inch. </a:t>
            </a:r>
            <a:endParaRPr lang="en-US" sz="800" dirty="0">
              <a:latin typeface="Verdana" pitchFamily="34" charset="0"/>
            </a:endParaRPr>
          </a:p>
        </p:txBody>
      </p:sp>
      <p:graphicFrame>
        <p:nvGraphicFramePr>
          <p:cNvPr id="60" name="Table 59"/>
          <p:cNvGraphicFramePr>
            <a:graphicFrameLocks noGrp="1"/>
          </p:cNvGraphicFramePr>
          <p:nvPr/>
        </p:nvGraphicFramePr>
        <p:xfrm>
          <a:off x="1828800" y="3962400"/>
          <a:ext cx="198120" cy="381000"/>
        </p:xfrm>
        <a:graphic>
          <a:graphicData uri="http://schemas.openxmlformats.org/drawingml/2006/table">
            <a:tbl>
              <a:tblPr/>
              <a:tblGrid>
                <a:gridCol w="19812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61" name="Table 60"/>
          <p:cNvGraphicFramePr>
            <a:graphicFrameLocks noGrp="1"/>
          </p:cNvGraphicFramePr>
          <p:nvPr/>
        </p:nvGraphicFramePr>
        <p:xfrm>
          <a:off x="1828800" y="3505200"/>
          <a:ext cx="198120" cy="381000"/>
        </p:xfrm>
        <a:graphic>
          <a:graphicData uri="http://schemas.openxmlformats.org/drawingml/2006/table">
            <a:tbl>
              <a:tblPr/>
              <a:tblGrid>
                <a:gridCol w="19812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2" name="TextBox 61"/>
          <p:cNvSpPr txBox="1"/>
          <p:nvPr/>
        </p:nvSpPr>
        <p:spPr>
          <a:xfrm>
            <a:off x="533400" y="4648200"/>
            <a:ext cx="36576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39" name="Rectangle 38"/>
          <p:cNvSpPr/>
          <p:nvPr/>
        </p:nvSpPr>
        <p:spPr>
          <a:xfrm>
            <a:off x="381000" y="7239000"/>
            <a:ext cx="2630848" cy="200055"/>
          </a:xfrm>
          <a:prstGeom prst="rect">
            <a:avLst/>
          </a:prstGeom>
        </p:spPr>
        <p:txBody>
          <a:bodyPr wrap="none">
            <a:spAutoFit/>
          </a:bodyPr>
          <a:lstStyle/>
          <a:p>
            <a:r>
              <a:rPr lang="en-US" sz="700" dirty="0" smtClean="0">
                <a:latin typeface="Verdana" pitchFamily="34" charset="0"/>
              </a:rPr>
              <a:t>Rick &amp; Susan Richmond based on ODE Standard 3.2.2</a:t>
            </a:r>
            <a:endParaRPr lang="en-US" sz="700"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a:latin typeface="Verdana" pitchFamily="34" charset="0"/>
              </a:rPr>
              <a:t>Page 3</a:t>
            </a:r>
          </a:p>
        </p:txBody>
      </p:sp>
      <p:pic>
        <p:nvPicPr>
          <p:cNvPr id="4" name="Picture 1"/>
          <p:cNvPicPr>
            <a:picLocks noChangeAspect="1" noChangeArrowheads="1"/>
          </p:cNvPicPr>
          <p:nvPr/>
        </p:nvPicPr>
        <p:blipFill>
          <a:blip r:embed="rId3" cstate="print"/>
          <a:srcRect l="13714" t="16457" r="32571" b="54857"/>
          <a:stretch>
            <a:fillRect/>
          </a:stretch>
        </p:blipFill>
        <p:spPr bwMode="auto">
          <a:xfrm>
            <a:off x="609600" y="1066800"/>
            <a:ext cx="2895600" cy="966425"/>
          </a:xfrm>
          <a:prstGeom prst="rect">
            <a:avLst/>
          </a:prstGeom>
          <a:noFill/>
          <a:ln w="9525">
            <a:noFill/>
            <a:miter lim="800000"/>
            <a:headEnd/>
            <a:tailEnd/>
          </a:ln>
          <a:effectLst/>
        </p:spPr>
      </p:pic>
      <p:sp>
        <p:nvSpPr>
          <p:cNvPr id="5" name="Rectangle 4"/>
          <p:cNvSpPr/>
          <p:nvPr/>
        </p:nvSpPr>
        <p:spPr>
          <a:xfrm>
            <a:off x="457200" y="381000"/>
            <a:ext cx="4114800" cy="400110"/>
          </a:xfrm>
          <a:prstGeom prst="rect">
            <a:avLst/>
          </a:prstGeom>
        </p:spPr>
        <p:txBody>
          <a:bodyPr wrap="square">
            <a:spAutoFit/>
          </a:bodyPr>
          <a:lstStyle/>
          <a:p>
            <a:pPr marL="228600" indent="-228600">
              <a:buFont typeface="+mj-lt"/>
              <a:buAutoNum type="arabicPeriod" startAt="3"/>
            </a:pPr>
            <a:r>
              <a:rPr lang="en-US" sz="1000" dirty="0" smtClean="0">
                <a:latin typeface="Verdana" pitchFamily="34" charset="0"/>
              </a:rPr>
              <a:t>Mike wanted the biggest piece of pie.  </a:t>
            </a:r>
          </a:p>
          <a:p>
            <a:pPr marL="228600"/>
            <a:r>
              <a:rPr lang="en-US" sz="1000" dirty="0" smtClean="0">
                <a:latin typeface="Verdana" pitchFamily="34" charset="0"/>
              </a:rPr>
              <a:t>Which one of the shaded pieces should he choose?</a:t>
            </a:r>
          </a:p>
        </p:txBody>
      </p:sp>
      <p:sp>
        <p:nvSpPr>
          <p:cNvPr id="6" name="TextBox 5"/>
          <p:cNvSpPr txBox="1"/>
          <p:nvPr/>
        </p:nvSpPr>
        <p:spPr>
          <a:xfrm>
            <a:off x="990600" y="2362200"/>
            <a:ext cx="762000" cy="1169551"/>
          </a:xfrm>
          <a:prstGeom prst="rect">
            <a:avLst/>
          </a:prstGeom>
          <a:noFill/>
        </p:spPr>
        <p:txBody>
          <a:bodyPr wrap="square" rtlCol="0">
            <a:spAutoFit/>
          </a:bodyPr>
          <a:lstStyle/>
          <a:p>
            <a:pPr marL="457200" indent="-457200">
              <a:buAutoNum type="alphaUcPeriod"/>
            </a:pPr>
            <a:r>
              <a:rPr lang="en-US" sz="1000" dirty="0" smtClean="0">
                <a:latin typeface="Verdana" pitchFamily="34" charset="0"/>
              </a:rPr>
              <a:t>A</a:t>
            </a:r>
          </a:p>
          <a:p>
            <a:pPr marL="457200" indent="-457200">
              <a:buAutoNum type="alphaUcPeriod"/>
            </a:pPr>
            <a:endParaRPr lang="en-US" sz="1000" dirty="0" smtClean="0">
              <a:latin typeface="Verdana" pitchFamily="34" charset="0"/>
            </a:endParaRPr>
          </a:p>
          <a:p>
            <a:pPr marL="457200" indent="-457200">
              <a:buAutoNum type="alphaUcPeriod"/>
            </a:pPr>
            <a:r>
              <a:rPr lang="en-US" sz="1000" dirty="0" smtClean="0">
                <a:latin typeface="Verdana" pitchFamily="34" charset="0"/>
              </a:rPr>
              <a:t>B</a:t>
            </a:r>
          </a:p>
          <a:p>
            <a:pPr marL="457200" indent="-457200">
              <a:buAutoNum type="alphaUcPeriod"/>
            </a:pPr>
            <a:endParaRPr lang="en-US" sz="1000" dirty="0" smtClean="0">
              <a:latin typeface="Verdana" pitchFamily="34" charset="0"/>
            </a:endParaRPr>
          </a:p>
          <a:p>
            <a:pPr marL="457200" indent="-457200">
              <a:buAutoNum type="alphaUcPeriod"/>
            </a:pPr>
            <a:r>
              <a:rPr lang="en-US" sz="1000" dirty="0" smtClean="0">
                <a:latin typeface="Verdana" pitchFamily="34" charset="0"/>
              </a:rPr>
              <a:t>C</a:t>
            </a:r>
          </a:p>
          <a:p>
            <a:pPr marL="457200" indent="-457200">
              <a:buAutoNum type="alphaUcPeriod"/>
            </a:pPr>
            <a:endParaRPr lang="en-US" sz="1000" dirty="0" smtClean="0">
              <a:latin typeface="Verdana" pitchFamily="34" charset="0"/>
            </a:endParaRPr>
          </a:p>
          <a:p>
            <a:pPr marL="457200" indent="-457200">
              <a:buAutoNum type="alphaUcPeriod"/>
            </a:pPr>
            <a:r>
              <a:rPr lang="en-US" sz="1000" dirty="0" smtClean="0">
                <a:latin typeface="Verdana" pitchFamily="34" charset="0"/>
              </a:rPr>
              <a:t>D</a:t>
            </a:r>
            <a:endParaRPr lang="en-US" sz="1000" dirty="0">
              <a:latin typeface="Verdana" pitchFamily="34" charset="0"/>
            </a:endParaRPr>
          </a:p>
        </p:txBody>
      </p:sp>
      <p:sp>
        <p:nvSpPr>
          <p:cNvPr id="9" name="TextBox 8"/>
          <p:cNvSpPr txBox="1"/>
          <p:nvPr/>
        </p:nvSpPr>
        <p:spPr>
          <a:xfrm>
            <a:off x="457200" y="4674275"/>
            <a:ext cx="3657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0" name="TextBox 9"/>
          <p:cNvSpPr txBox="1"/>
          <p:nvPr/>
        </p:nvSpPr>
        <p:spPr>
          <a:xfrm>
            <a:off x="533400" y="7086600"/>
            <a:ext cx="1752600" cy="307777"/>
          </a:xfrm>
          <a:prstGeom prst="rect">
            <a:avLst/>
          </a:prstGeom>
          <a:noFill/>
        </p:spPr>
        <p:txBody>
          <a:bodyPr wrap="square" rtlCol="0">
            <a:spAutoFit/>
          </a:bodyPr>
          <a:lstStyle/>
          <a:p>
            <a:r>
              <a:rPr lang="en-US" sz="700" dirty="0" smtClean="0">
                <a:latin typeface="Verdana" pitchFamily="34" charset="0"/>
              </a:rPr>
              <a:t>2008-10 Sample Test, Grade 3</a:t>
            </a:r>
          </a:p>
          <a:p>
            <a:r>
              <a:rPr lang="en-US" sz="700" dirty="0" smtClean="0">
                <a:latin typeface="Verdana" pitchFamily="34" charset="0"/>
              </a:rPr>
              <a:t>Oregon Department of Education</a:t>
            </a:r>
            <a:endParaRPr lang="en-US" sz="700" dirty="0">
              <a:latin typeface="Verdana" pitchFamily="34" charset="0"/>
            </a:endParaRPr>
          </a:p>
        </p:txBody>
      </p:sp>
      <p:pic>
        <p:nvPicPr>
          <p:cNvPr id="6145" name="Picture 1"/>
          <p:cNvPicPr>
            <a:picLocks noChangeAspect="1" noChangeArrowheads="1"/>
          </p:cNvPicPr>
          <p:nvPr/>
        </p:nvPicPr>
        <p:blipFill>
          <a:blip r:embed="rId4"/>
          <a:srcRect l="14286" t="42971" r="59429" b="45257"/>
          <a:stretch>
            <a:fillRect/>
          </a:stretch>
        </p:blipFill>
        <p:spPr bwMode="auto">
          <a:xfrm>
            <a:off x="5715000" y="762000"/>
            <a:ext cx="3063167" cy="857363"/>
          </a:xfrm>
          <a:prstGeom prst="rect">
            <a:avLst/>
          </a:prstGeom>
          <a:noFill/>
          <a:ln w="9525">
            <a:noFill/>
            <a:miter lim="800000"/>
            <a:headEnd/>
            <a:tailEnd/>
          </a:ln>
          <a:effectLst/>
        </p:spPr>
      </p:pic>
      <p:sp>
        <p:nvSpPr>
          <p:cNvPr id="12" name="TextBox 11"/>
          <p:cNvSpPr txBox="1"/>
          <p:nvPr/>
        </p:nvSpPr>
        <p:spPr>
          <a:xfrm>
            <a:off x="5562600" y="381000"/>
            <a:ext cx="2209800" cy="246221"/>
          </a:xfrm>
          <a:prstGeom prst="rect">
            <a:avLst/>
          </a:prstGeom>
          <a:noFill/>
        </p:spPr>
        <p:txBody>
          <a:bodyPr wrap="square" rtlCol="0">
            <a:spAutoFit/>
          </a:bodyPr>
          <a:lstStyle/>
          <a:p>
            <a:pPr marL="228600" indent="-228600">
              <a:buFont typeface="+mj-lt"/>
              <a:buAutoNum type="arabicPeriod" startAt="8"/>
            </a:pPr>
            <a:r>
              <a:rPr lang="en-US" sz="1000" dirty="0" smtClean="0">
                <a:latin typeface="Verdana" pitchFamily="34" charset="0"/>
              </a:rPr>
              <a:t>Look at the picture below.</a:t>
            </a:r>
            <a:endParaRPr lang="en-US" sz="1000" dirty="0">
              <a:latin typeface="Verdana" pitchFamily="34" charset="0"/>
            </a:endParaRPr>
          </a:p>
        </p:txBody>
      </p:sp>
      <p:sp>
        <p:nvSpPr>
          <p:cNvPr id="13" name="TextBox 12"/>
          <p:cNvSpPr txBox="1"/>
          <p:nvPr/>
        </p:nvSpPr>
        <p:spPr>
          <a:xfrm>
            <a:off x="5715000" y="2030849"/>
            <a:ext cx="3657600" cy="246221"/>
          </a:xfrm>
          <a:prstGeom prst="rect">
            <a:avLst/>
          </a:prstGeom>
          <a:noFill/>
        </p:spPr>
        <p:txBody>
          <a:bodyPr wrap="square" rtlCol="0">
            <a:spAutoFit/>
          </a:bodyPr>
          <a:lstStyle/>
          <a:p>
            <a:r>
              <a:rPr lang="en-US" sz="1000" dirty="0" smtClean="0">
                <a:latin typeface="Verdana" pitchFamily="34" charset="0"/>
              </a:rPr>
              <a:t>Which pizza is        gone?</a:t>
            </a:r>
            <a:endParaRPr lang="en-US" sz="1000" dirty="0">
              <a:latin typeface="Verdana" pitchFamily="34" charset="0"/>
            </a:endParaRPr>
          </a:p>
        </p:txBody>
      </p:sp>
      <p:graphicFrame>
        <p:nvGraphicFramePr>
          <p:cNvPr id="15" name="Table 14"/>
          <p:cNvGraphicFramePr>
            <a:graphicFrameLocks noGrp="1"/>
          </p:cNvGraphicFramePr>
          <p:nvPr/>
        </p:nvGraphicFramePr>
        <p:xfrm>
          <a:off x="6781800" y="1954649"/>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6" name="TextBox 15"/>
          <p:cNvSpPr txBox="1"/>
          <p:nvPr/>
        </p:nvSpPr>
        <p:spPr>
          <a:xfrm>
            <a:off x="5943600" y="2411849"/>
            <a:ext cx="3048000" cy="1169551"/>
          </a:xfrm>
          <a:prstGeom prst="rect">
            <a:avLst/>
          </a:prstGeom>
          <a:noFill/>
        </p:spPr>
        <p:txBody>
          <a:bodyPr wrap="square" rtlCol="0">
            <a:spAutoFit/>
          </a:bodyPr>
          <a:lstStyle/>
          <a:p>
            <a:r>
              <a:rPr lang="en-US" sz="1000" dirty="0" smtClean="0">
                <a:latin typeface="Verdana" pitchFamily="34" charset="0"/>
              </a:rPr>
              <a:t>A.    A </a:t>
            </a:r>
          </a:p>
          <a:p>
            <a:endParaRPr lang="en-US" sz="1000" dirty="0" smtClean="0">
              <a:latin typeface="Verdana" pitchFamily="34" charset="0"/>
            </a:endParaRPr>
          </a:p>
          <a:p>
            <a:r>
              <a:rPr lang="en-US" sz="1000" dirty="0" smtClean="0">
                <a:latin typeface="Verdana" pitchFamily="34" charset="0"/>
              </a:rPr>
              <a:t>B.    B</a:t>
            </a:r>
          </a:p>
          <a:p>
            <a:endParaRPr lang="en-US" sz="1000" dirty="0" smtClean="0">
              <a:latin typeface="Verdana" pitchFamily="34" charset="0"/>
            </a:endParaRPr>
          </a:p>
          <a:p>
            <a:pPr marL="228600" indent="-228600">
              <a:buAutoNum type="alphaUcPeriod" startAt="3"/>
            </a:pPr>
            <a:r>
              <a:rPr lang="en-US" sz="1000" dirty="0" smtClean="0">
                <a:latin typeface="Verdana" pitchFamily="34" charset="0"/>
              </a:rPr>
              <a:t>  C</a:t>
            </a:r>
          </a:p>
          <a:p>
            <a:pPr marL="228600" indent="-228600">
              <a:buAutoNum type="alphaUcPeriod" startAt="3"/>
            </a:pPr>
            <a:endParaRPr lang="en-US" sz="1000" dirty="0" smtClean="0">
              <a:latin typeface="Verdana" pitchFamily="34" charset="0"/>
            </a:endParaRPr>
          </a:p>
          <a:p>
            <a:pPr marL="228600" indent="-228600">
              <a:buAutoNum type="alphaUcPeriod" startAt="3"/>
            </a:pPr>
            <a:r>
              <a:rPr lang="en-US" sz="1000" dirty="0" smtClean="0">
                <a:latin typeface="Verdana" pitchFamily="34" charset="0"/>
              </a:rPr>
              <a:t>  None of them</a:t>
            </a:r>
          </a:p>
        </p:txBody>
      </p:sp>
      <p:sp>
        <p:nvSpPr>
          <p:cNvPr id="17" name="TextBox 16"/>
          <p:cNvSpPr txBox="1"/>
          <p:nvPr/>
        </p:nvSpPr>
        <p:spPr>
          <a:xfrm>
            <a:off x="7086600" y="1600200"/>
            <a:ext cx="228600" cy="246221"/>
          </a:xfrm>
          <a:prstGeom prst="rect">
            <a:avLst/>
          </a:prstGeom>
          <a:noFill/>
        </p:spPr>
        <p:txBody>
          <a:bodyPr wrap="square" rtlCol="0">
            <a:spAutoFit/>
          </a:bodyPr>
          <a:lstStyle/>
          <a:p>
            <a:r>
              <a:rPr lang="en-US" sz="1000" dirty="0" smtClean="0">
                <a:latin typeface="Verdana" pitchFamily="34" charset="0"/>
              </a:rPr>
              <a:t>B</a:t>
            </a:r>
          </a:p>
        </p:txBody>
      </p:sp>
      <p:sp>
        <p:nvSpPr>
          <p:cNvPr id="18" name="TextBox 17"/>
          <p:cNvSpPr txBox="1"/>
          <p:nvPr/>
        </p:nvSpPr>
        <p:spPr>
          <a:xfrm>
            <a:off x="6041570" y="1600200"/>
            <a:ext cx="228600" cy="246221"/>
          </a:xfrm>
          <a:prstGeom prst="rect">
            <a:avLst/>
          </a:prstGeom>
          <a:noFill/>
        </p:spPr>
        <p:txBody>
          <a:bodyPr wrap="square" rtlCol="0">
            <a:spAutoFit/>
          </a:bodyPr>
          <a:lstStyle/>
          <a:p>
            <a:r>
              <a:rPr lang="en-US" sz="1000" dirty="0" smtClean="0">
                <a:latin typeface="Verdana" pitchFamily="34" charset="0"/>
              </a:rPr>
              <a:t>A</a:t>
            </a:r>
          </a:p>
        </p:txBody>
      </p:sp>
      <p:sp>
        <p:nvSpPr>
          <p:cNvPr id="19" name="TextBox 18"/>
          <p:cNvSpPr txBox="1"/>
          <p:nvPr/>
        </p:nvSpPr>
        <p:spPr>
          <a:xfrm>
            <a:off x="8153400" y="1600200"/>
            <a:ext cx="228600" cy="246221"/>
          </a:xfrm>
          <a:prstGeom prst="rect">
            <a:avLst/>
          </a:prstGeom>
          <a:noFill/>
        </p:spPr>
        <p:txBody>
          <a:bodyPr wrap="square" rtlCol="0">
            <a:spAutoFit/>
          </a:bodyPr>
          <a:lstStyle/>
          <a:p>
            <a:r>
              <a:rPr lang="en-US" sz="1000" dirty="0" smtClean="0">
                <a:latin typeface="Verdana" pitchFamily="34" charset="0"/>
              </a:rPr>
              <a:t>C</a:t>
            </a:r>
          </a:p>
        </p:txBody>
      </p:sp>
      <p:sp>
        <p:nvSpPr>
          <p:cNvPr id="21" name="TextBox 20"/>
          <p:cNvSpPr txBox="1"/>
          <p:nvPr/>
        </p:nvSpPr>
        <p:spPr>
          <a:xfrm>
            <a:off x="5715000" y="4736574"/>
            <a:ext cx="3657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2" name="TextBox 21"/>
          <p:cNvSpPr txBox="1"/>
          <p:nvPr/>
        </p:nvSpPr>
        <p:spPr>
          <a:xfrm>
            <a:off x="5791200" y="7086600"/>
            <a:ext cx="1752600" cy="307777"/>
          </a:xfrm>
          <a:prstGeom prst="rect">
            <a:avLst/>
          </a:prstGeom>
          <a:noFill/>
        </p:spPr>
        <p:txBody>
          <a:bodyPr wrap="square" rtlCol="0">
            <a:spAutoFit/>
          </a:bodyPr>
          <a:lstStyle/>
          <a:p>
            <a:r>
              <a:rPr lang="en-US" sz="700" dirty="0" smtClean="0">
                <a:latin typeface="Verdana" pitchFamily="34" charset="0"/>
              </a:rPr>
              <a:t>2010-11 Sample Test, Grade 3</a:t>
            </a:r>
          </a:p>
          <a:p>
            <a:r>
              <a:rPr lang="en-US" sz="700" dirty="0" smtClean="0">
                <a:latin typeface="Verdana" pitchFamily="34" charset="0"/>
              </a:rPr>
              <a:t>Rick &amp; Susan Richmond</a:t>
            </a:r>
            <a:endParaRPr lang="en-US" sz="700"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pic>
        <p:nvPicPr>
          <p:cNvPr id="4097" name="Picture 1"/>
          <p:cNvPicPr>
            <a:picLocks noChangeAspect="1" noChangeArrowheads="1"/>
          </p:cNvPicPr>
          <p:nvPr/>
        </p:nvPicPr>
        <p:blipFill>
          <a:blip r:embed="rId3"/>
          <a:srcRect l="35429" t="30171" r="37714" b="41143"/>
          <a:stretch>
            <a:fillRect/>
          </a:stretch>
        </p:blipFill>
        <p:spPr bwMode="auto">
          <a:xfrm>
            <a:off x="7010400" y="1676400"/>
            <a:ext cx="2286000" cy="1526132"/>
          </a:xfrm>
          <a:prstGeom prst="rect">
            <a:avLst/>
          </a:prstGeom>
          <a:noFill/>
          <a:ln w="9525">
            <a:noFill/>
            <a:miter lim="800000"/>
            <a:headEnd/>
            <a:tailEnd/>
          </a:ln>
          <a:effectLst/>
        </p:spPr>
      </p:pic>
      <p:sp>
        <p:nvSpPr>
          <p:cNvPr id="6" name="Rectangle 5"/>
          <p:cNvSpPr/>
          <p:nvPr/>
        </p:nvSpPr>
        <p:spPr>
          <a:xfrm>
            <a:off x="5562600" y="540603"/>
            <a:ext cx="4191000" cy="707886"/>
          </a:xfrm>
          <a:prstGeom prst="rect">
            <a:avLst/>
          </a:prstGeom>
        </p:spPr>
        <p:txBody>
          <a:bodyPr wrap="square">
            <a:spAutoFit/>
          </a:bodyPr>
          <a:lstStyle/>
          <a:p>
            <a:pPr marL="228600" indent="-228600">
              <a:buFont typeface="+mj-lt"/>
              <a:buAutoNum type="arabicPeriod" startAt="4"/>
            </a:pPr>
            <a:r>
              <a:rPr lang="en-US" sz="1000" dirty="0" smtClean="0">
                <a:latin typeface="Verdana" pitchFamily="34" charset="0"/>
              </a:rPr>
              <a:t>Chad had one candy bar to share with 4 friends. He divided the candy bar into 6 equal pieces. There was one extra piece, so Chad took it also. What fraction of the candy bar did Chad take in all?</a:t>
            </a:r>
          </a:p>
        </p:txBody>
      </p:sp>
      <p:sp>
        <p:nvSpPr>
          <p:cNvPr id="9" name="TextBox 8"/>
          <p:cNvSpPr txBox="1"/>
          <p:nvPr/>
        </p:nvSpPr>
        <p:spPr>
          <a:xfrm>
            <a:off x="5715000" y="2133600"/>
            <a:ext cx="1905000" cy="1938992"/>
          </a:xfrm>
          <a:prstGeom prst="rect">
            <a:avLst/>
          </a:prstGeom>
          <a:noFill/>
        </p:spPr>
        <p:txBody>
          <a:bodyPr wrap="square" rtlCol="0">
            <a:spAutoFit/>
          </a:bodyPr>
          <a:lstStyle/>
          <a:p>
            <a:r>
              <a:rPr lang="en-US" sz="1200" dirty="0" smtClean="0">
                <a:latin typeface="Verdana" pitchFamily="34" charset="0"/>
              </a:rPr>
              <a:t>A.</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B.</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C.</a:t>
            </a:r>
          </a:p>
          <a:p>
            <a:endParaRPr lang="en-US" sz="1200" dirty="0" smtClean="0">
              <a:latin typeface="Verdana" pitchFamily="34" charset="0"/>
            </a:endParaRPr>
          </a:p>
          <a:p>
            <a:endParaRPr lang="en-US" sz="1000" dirty="0" smtClean="0">
              <a:latin typeface="Verdana" pitchFamily="34" charset="0"/>
            </a:endParaRPr>
          </a:p>
          <a:p>
            <a:r>
              <a:rPr lang="en-US" sz="1200" dirty="0" smtClean="0">
                <a:latin typeface="Verdana" pitchFamily="34" charset="0"/>
              </a:rPr>
              <a:t>D.</a:t>
            </a:r>
            <a:endParaRPr lang="en-US" sz="1200" dirty="0">
              <a:latin typeface="Verdana" pitchFamily="34" charset="0"/>
            </a:endParaRPr>
          </a:p>
        </p:txBody>
      </p:sp>
      <p:graphicFrame>
        <p:nvGraphicFramePr>
          <p:cNvPr id="10" name="Table 9"/>
          <p:cNvGraphicFramePr>
            <a:graphicFrameLocks noGrp="1"/>
          </p:cNvGraphicFramePr>
          <p:nvPr/>
        </p:nvGraphicFramePr>
        <p:xfrm>
          <a:off x="6063342" y="2634344"/>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nvGraphicFramePr>
        <p:xfrm>
          <a:off x="6063344" y="2100942"/>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2" name="Table 11"/>
          <p:cNvGraphicFramePr>
            <a:graphicFrameLocks noGrp="1"/>
          </p:cNvGraphicFramePr>
          <p:nvPr/>
        </p:nvGraphicFramePr>
        <p:xfrm>
          <a:off x="6063344" y="3167742"/>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3" name="Table 12"/>
          <p:cNvGraphicFramePr>
            <a:graphicFrameLocks noGrp="1"/>
          </p:cNvGraphicFramePr>
          <p:nvPr/>
        </p:nvGraphicFramePr>
        <p:xfrm>
          <a:off x="6063344" y="371202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4" name="TextBox 13"/>
          <p:cNvSpPr txBox="1"/>
          <p:nvPr/>
        </p:nvSpPr>
        <p:spPr>
          <a:xfrm>
            <a:off x="5638800" y="4438977"/>
            <a:ext cx="3657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5" name="TextBox 14"/>
          <p:cNvSpPr txBox="1"/>
          <p:nvPr/>
        </p:nvSpPr>
        <p:spPr>
          <a:xfrm>
            <a:off x="5562600" y="7162800"/>
            <a:ext cx="1752600" cy="307777"/>
          </a:xfrm>
          <a:prstGeom prst="rect">
            <a:avLst/>
          </a:prstGeom>
          <a:noFill/>
        </p:spPr>
        <p:txBody>
          <a:bodyPr wrap="square" rtlCol="0">
            <a:spAutoFit/>
          </a:bodyPr>
          <a:lstStyle/>
          <a:p>
            <a:r>
              <a:rPr lang="en-US" sz="700" dirty="0" smtClean="0">
                <a:latin typeface="Verdana" pitchFamily="34" charset="0"/>
              </a:rPr>
              <a:t>2008-10 Sample Test, Grade 3</a:t>
            </a:r>
          </a:p>
          <a:p>
            <a:r>
              <a:rPr lang="en-US" sz="700" dirty="0" smtClean="0">
                <a:latin typeface="Verdana" pitchFamily="34" charset="0"/>
              </a:rPr>
              <a:t>Oregon Department of Education</a:t>
            </a:r>
            <a:endParaRPr lang="en-US" sz="700" dirty="0">
              <a:latin typeface="Verdana" pitchFamily="34" charset="0"/>
            </a:endParaRPr>
          </a:p>
        </p:txBody>
      </p:sp>
      <p:pic>
        <p:nvPicPr>
          <p:cNvPr id="4098" name="Picture 2"/>
          <p:cNvPicPr>
            <a:picLocks noChangeAspect="1" noChangeArrowheads="1"/>
          </p:cNvPicPr>
          <p:nvPr/>
        </p:nvPicPr>
        <p:blipFill>
          <a:blip r:embed="rId4"/>
          <a:srcRect l="10286" t="54857" r="41714" b="24686"/>
          <a:stretch>
            <a:fillRect/>
          </a:stretch>
        </p:blipFill>
        <p:spPr bwMode="auto">
          <a:xfrm>
            <a:off x="762000" y="1295400"/>
            <a:ext cx="3048000" cy="811853"/>
          </a:xfrm>
          <a:prstGeom prst="rect">
            <a:avLst/>
          </a:prstGeom>
          <a:noFill/>
          <a:ln w="9525">
            <a:noFill/>
            <a:miter lim="800000"/>
            <a:headEnd/>
            <a:tailEnd/>
          </a:ln>
          <a:effectLst/>
        </p:spPr>
      </p:pic>
      <p:sp>
        <p:nvSpPr>
          <p:cNvPr id="17" name="TextBox 16"/>
          <p:cNvSpPr txBox="1"/>
          <p:nvPr/>
        </p:nvSpPr>
        <p:spPr>
          <a:xfrm>
            <a:off x="533400" y="457201"/>
            <a:ext cx="3124200" cy="246221"/>
          </a:xfrm>
          <a:prstGeom prst="rect">
            <a:avLst/>
          </a:prstGeom>
          <a:noFill/>
        </p:spPr>
        <p:txBody>
          <a:bodyPr wrap="square" rtlCol="0">
            <a:spAutoFit/>
          </a:bodyPr>
          <a:lstStyle/>
          <a:p>
            <a:pPr marL="228600" indent="-228600">
              <a:buFont typeface="+mj-lt"/>
              <a:buAutoNum type="arabicPeriod" startAt="7"/>
            </a:pPr>
            <a:r>
              <a:rPr lang="en-US" sz="1000" dirty="0" smtClean="0">
                <a:latin typeface="Verdana" pitchFamily="34" charset="0"/>
              </a:rPr>
              <a:t>Look at the picture below.</a:t>
            </a:r>
            <a:endParaRPr lang="en-US" sz="1000" dirty="0">
              <a:latin typeface="Verdana" pitchFamily="34" charset="0"/>
            </a:endParaRPr>
          </a:p>
        </p:txBody>
      </p:sp>
      <p:sp>
        <p:nvSpPr>
          <p:cNvPr id="18" name="TextBox 17"/>
          <p:cNvSpPr txBox="1"/>
          <p:nvPr/>
        </p:nvSpPr>
        <p:spPr>
          <a:xfrm>
            <a:off x="609600" y="2286000"/>
            <a:ext cx="2209800" cy="246221"/>
          </a:xfrm>
          <a:prstGeom prst="rect">
            <a:avLst/>
          </a:prstGeom>
          <a:noFill/>
        </p:spPr>
        <p:txBody>
          <a:bodyPr wrap="square" rtlCol="0">
            <a:spAutoFit/>
          </a:bodyPr>
          <a:lstStyle/>
          <a:p>
            <a:r>
              <a:rPr lang="en-US" sz="1000" dirty="0" smtClean="0">
                <a:latin typeface="Verdana" pitchFamily="34" charset="0"/>
              </a:rPr>
              <a:t>Which is true?</a:t>
            </a:r>
            <a:endParaRPr lang="en-US" sz="1000" dirty="0">
              <a:latin typeface="Verdana" pitchFamily="34" charset="0"/>
            </a:endParaRPr>
          </a:p>
        </p:txBody>
      </p:sp>
      <p:sp>
        <p:nvSpPr>
          <p:cNvPr id="19" name="TextBox 18"/>
          <p:cNvSpPr txBox="1"/>
          <p:nvPr/>
        </p:nvSpPr>
        <p:spPr>
          <a:xfrm>
            <a:off x="838200" y="2667000"/>
            <a:ext cx="609600" cy="1631216"/>
          </a:xfrm>
          <a:prstGeom prst="rect">
            <a:avLst/>
          </a:prstGeom>
          <a:noFill/>
        </p:spPr>
        <p:txBody>
          <a:bodyPr wrap="square" rtlCol="0">
            <a:spAutoFit/>
          </a:bodyPr>
          <a:lstStyle/>
          <a:p>
            <a:r>
              <a:rPr lang="en-US" sz="1000" dirty="0" smtClean="0">
                <a:latin typeface="Verdana" pitchFamily="34" charset="0"/>
              </a:rPr>
              <a:t>A. </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B.</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C.</a:t>
            </a:r>
          </a:p>
          <a:p>
            <a:endParaRPr lang="en-US" sz="1000" dirty="0" smtClean="0">
              <a:latin typeface="Verdana" pitchFamily="34" charset="0"/>
            </a:endParaRPr>
          </a:p>
          <a:p>
            <a:endParaRPr lang="en-US" sz="1000" dirty="0" smtClean="0">
              <a:latin typeface="Verdana" pitchFamily="34" charset="0"/>
            </a:endParaRPr>
          </a:p>
          <a:p>
            <a:r>
              <a:rPr lang="en-US" sz="1000" dirty="0" smtClean="0">
                <a:latin typeface="Verdana" pitchFamily="34" charset="0"/>
              </a:rPr>
              <a:t>D.</a:t>
            </a:r>
            <a:endParaRPr lang="en-US" sz="1000" dirty="0">
              <a:latin typeface="Verdana" pitchFamily="34" charset="0"/>
            </a:endParaRPr>
          </a:p>
        </p:txBody>
      </p:sp>
      <p:graphicFrame>
        <p:nvGraphicFramePr>
          <p:cNvPr id="20" name="Table 19"/>
          <p:cNvGraphicFramePr>
            <a:graphicFrameLocks noGrp="1"/>
          </p:cNvGraphicFramePr>
          <p:nvPr/>
        </p:nvGraphicFramePr>
        <p:xfrm>
          <a:off x="1219200" y="2634342"/>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1" name="Table 20"/>
          <p:cNvGraphicFramePr>
            <a:graphicFrameLocks noGrp="1"/>
          </p:cNvGraphicFramePr>
          <p:nvPr/>
        </p:nvGraphicFramePr>
        <p:xfrm>
          <a:off x="2438400" y="3048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2" name="TextBox 21"/>
          <p:cNvSpPr txBox="1"/>
          <p:nvPr/>
        </p:nvSpPr>
        <p:spPr>
          <a:xfrm>
            <a:off x="1447800" y="2743200"/>
            <a:ext cx="914400" cy="215444"/>
          </a:xfrm>
          <a:prstGeom prst="rect">
            <a:avLst/>
          </a:prstGeom>
          <a:noFill/>
        </p:spPr>
        <p:txBody>
          <a:bodyPr wrap="square" rtlCol="0">
            <a:spAutoFit/>
          </a:bodyPr>
          <a:lstStyle/>
          <a:p>
            <a:r>
              <a:rPr lang="en-US" sz="800" dirty="0" smtClean="0">
                <a:latin typeface="Verdana" pitchFamily="34" charset="0"/>
              </a:rPr>
              <a:t>Is less than</a:t>
            </a:r>
            <a:endParaRPr lang="en-US" sz="800" dirty="0">
              <a:latin typeface="Verdana" pitchFamily="34" charset="0"/>
            </a:endParaRPr>
          </a:p>
        </p:txBody>
      </p:sp>
      <p:sp>
        <p:nvSpPr>
          <p:cNvPr id="23" name="TextBox 22"/>
          <p:cNvSpPr txBox="1"/>
          <p:nvPr/>
        </p:nvSpPr>
        <p:spPr>
          <a:xfrm>
            <a:off x="1447800" y="3594556"/>
            <a:ext cx="762000" cy="215444"/>
          </a:xfrm>
          <a:prstGeom prst="rect">
            <a:avLst/>
          </a:prstGeom>
          <a:noFill/>
        </p:spPr>
        <p:txBody>
          <a:bodyPr wrap="square" rtlCol="0">
            <a:spAutoFit/>
          </a:bodyPr>
          <a:lstStyle/>
          <a:p>
            <a:r>
              <a:rPr lang="en-US" sz="800" dirty="0" smtClean="0">
                <a:latin typeface="Verdana" pitchFamily="34" charset="0"/>
              </a:rPr>
              <a:t>Is equal to </a:t>
            </a:r>
            <a:endParaRPr lang="en-US" sz="800" dirty="0">
              <a:latin typeface="Verdana" pitchFamily="34" charset="0"/>
            </a:endParaRPr>
          </a:p>
        </p:txBody>
      </p:sp>
      <p:sp>
        <p:nvSpPr>
          <p:cNvPr id="24" name="TextBox 23"/>
          <p:cNvSpPr txBox="1"/>
          <p:nvPr/>
        </p:nvSpPr>
        <p:spPr>
          <a:xfrm>
            <a:off x="1447800" y="4051756"/>
            <a:ext cx="914400" cy="215444"/>
          </a:xfrm>
          <a:prstGeom prst="rect">
            <a:avLst/>
          </a:prstGeom>
          <a:noFill/>
        </p:spPr>
        <p:txBody>
          <a:bodyPr wrap="square" rtlCol="0">
            <a:spAutoFit/>
          </a:bodyPr>
          <a:lstStyle/>
          <a:p>
            <a:r>
              <a:rPr lang="en-US" sz="800" dirty="0" smtClean="0">
                <a:latin typeface="Verdana" pitchFamily="34" charset="0"/>
              </a:rPr>
              <a:t>Is less than</a:t>
            </a:r>
            <a:endParaRPr lang="en-US" sz="800" dirty="0">
              <a:latin typeface="Verdana" pitchFamily="34" charset="0"/>
            </a:endParaRPr>
          </a:p>
        </p:txBody>
      </p:sp>
      <p:sp>
        <p:nvSpPr>
          <p:cNvPr id="25" name="TextBox 24"/>
          <p:cNvSpPr txBox="1"/>
          <p:nvPr/>
        </p:nvSpPr>
        <p:spPr>
          <a:xfrm>
            <a:off x="1447800" y="3137356"/>
            <a:ext cx="990600" cy="215444"/>
          </a:xfrm>
          <a:prstGeom prst="rect">
            <a:avLst/>
          </a:prstGeom>
          <a:noFill/>
        </p:spPr>
        <p:txBody>
          <a:bodyPr wrap="square" rtlCol="0">
            <a:spAutoFit/>
          </a:bodyPr>
          <a:lstStyle/>
          <a:p>
            <a:r>
              <a:rPr lang="en-US" sz="800" dirty="0" smtClean="0">
                <a:latin typeface="Verdana" pitchFamily="34" charset="0"/>
              </a:rPr>
              <a:t>Is greater than</a:t>
            </a:r>
            <a:endParaRPr lang="en-US" sz="800" dirty="0">
              <a:latin typeface="Verdana" pitchFamily="34" charset="0"/>
            </a:endParaRPr>
          </a:p>
        </p:txBody>
      </p:sp>
      <p:graphicFrame>
        <p:nvGraphicFramePr>
          <p:cNvPr id="26" name="Table 25"/>
          <p:cNvGraphicFramePr>
            <a:graphicFrameLocks noGrp="1"/>
          </p:cNvGraphicFramePr>
          <p:nvPr/>
        </p:nvGraphicFramePr>
        <p:xfrm>
          <a:off x="2438400" y="2667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7" name="Table 26"/>
          <p:cNvGraphicFramePr>
            <a:graphicFrameLocks noGrp="1"/>
          </p:cNvGraphicFramePr>
          <p:nvPr/>
        </p:nvGraphicFramePr>
        <p:xfrm>
          <a:off x="2438400" y="35052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8" name="Table 27"/>
          <p:cNvGraphicFramePr>
            <a:graphicFrameLocks noGrp="1"/>
          </p:cNvGraphicFramePr>
          <p:nvPr/>
        </p:nvGraphicFramePr>
        <p:xfrm>
          <a:off x="2438400" y="39624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9" name="Table 28"/>
          <p:cNvGraphicFramePr>
            <a:graphicFrameLocks noGrp="1"/>
          </p:cNvGraphicFramePr>
          <p:nvPr/>
        </p:nvGraphicFramePr>
        <p:xfrm>
          <a:off x="1219200" y="30480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30" name="Table 29"/>
          <p:cNvGraphicFramePr>
            <a:graphicFrameLocks noGrp="1"/>
          </p:cNvGraphicFramePr>
          <p:nvPr/>
        </p:nvGraphicFramePr>
        <p:xfrm>
          <a:off x="1219200" y="35052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31" name="Table 30"/>
          <p:cNvGraphicFramePr>
            <a:graphicFrameLocks noGrp="1"/>
          </p:cNvGraphicFramePr>
          <p:nvPr/>
        </p:nvGraphicFramePr>
        <p:xfrm>
          <a:off x="1219200" y="39624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2" name="TextBox 31"/>
          <p:cNvSpPr txBox="1"/>
          <p:nvPr/>
        </p:nvSpPr>
        <p:spPr>
          <a:xfrm>
            <a:off x="457200" y="7162800"/>
            <a:ext cx="1752600" cy="307777"/>
          </a:xfrm>
          <a:prstGeom prst="rect">
            <a:avLst/>
          </a:prstGeom>
          <a:noFill/>
        </p:spPr>
        <p:txBody>
          <a:bodyPr wrap="square" rtlCol="0">
            <a:spAutoFit/>
          </a:bodyPr>
          <a:lstStyle/>
          <a:p>
            <a:r>
              <a:rPr lang="en-US" sz="700" dirty="0" smtClean="0">
                <a:latin typeface="Verdana" pitchFamily="34" charset="0"/>
              </a:rPr>
              <a:t>2010-11 Sample Test, Grade 3</a:t>
            </a:r>
          </a:p>
          <a:p>
            <a:r>
              <a:rPr lang="en-US" sz="700" dirty="0" smtClean="0">
                <a:latin typeface="Verdana" pitchFamily="34" charset="0"/>
              </a:rPr>
              <a:t>Rick &amp; Susan Richmond</a:t>
            </a:r>
            <a:endParaRPr lang="en-US" sz="700" dirty="0">
              <a:latin typeface="Verdana" pitchFamily="34" charset="0"/>
            </a:endParaRPr>
          </a:p>
        </p:txBody>
      </p:sp>
      <p:sp>
        <p:nvSpPr>
          <p:cNvPr id="33" name="TextBox 32"/>
          <p:cNvSpPr txBox="1"/>
          <p:nvPr/>
        </p:nvSpPr>
        <p:spPr>
          <a:xfrm>
            <a:off x="533400" y="4688175"/>
            <a:ext cx="36576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a:latin typeface="Verdana" pitchFamily="34" charset="0"/>
              </a:rPr>
              <a:t>Page 5 </a:t>
            </a:r>
          </a:p>
        </p:txBody>
      </p:sp>
      <p:pic>
        <p:nvPicPr>
          <p:cNvPr id="2051" name="Picture 3"/>
          <p:cNvPicPr>
            <a:picLocks noChangeAspect="1" noChangeArrowheads="1"/>
          </p:cNvPicPr>
          <p:nvPr/>
        </p:nvPicPr>
        <p:blipFill>
          <a:blip r:embed="rId3"/>
          <a:srcRect l="6857" t="13714" r="61143" b="48457"/>
          <a:stretch>
            <a:fillRect/>
          </a:stretch>
        </p:blipFill>
        <p:spPr bwMode="auto">
          <a:xfrm>
            <a:off x="1066800" y="609600"/>
            <a:ext cx="1798288" cy="1328702"/>
          </a:xfrm>
          <a:prstGeom prst="rect">
            <a:avLst/>
          </a:prstGeom>
          <a:noFill/>
          <a:ln w="9525">
            <a:noFill/>
            <a:miter lim="800000"/>
            <a:headEnd/>
            <a:tailEnd/>
          </a:ln>
          <a:effectLst/>
        </p:spPr>
      </p:pic>
      <p:sp>
        <p:nvSpPr>
          <p:cNvPr id="7" name="TextBox 6"/>
          <p:cNvSpPr txBox="1"/>
          <p:nvPr/>
        </p:nvSpPr>
        <p:spPr>
          <a:xfrm>
            <a:off x="533400" y="287179"/>
            <a:ext cx="3886200" cy="246221"/>
          </a:xfrm>
          <a:prstGeom prst="rect">
            <a:avLst/>
          </a:prstGeom>
          <a:noFill/>
        </p:spPr>
        <p:txBody>
          <a:bodyPr wrap="square" rtlCol="0">
            <a:spAutoFit/>
          </a:bodyPr>
          <a:lstStyle/>
          <a:p>
            <a:pPr marL="228600" indent="-228600">
              <a:buFont typeface="+mj-lt"/>
              <a:buAutoNum type="arabicPeriod" startAt="5"/>
            </a:pPr>
            <a:r>
              <a:rPr lang="en-US" sz="1000" dirty="0" smtClean="0">
                <a:latin typeface="Verdana" pitchFamily="34" charset="0"/>
              </a:rPr>
              <a:t>Order the fractions from the least to the greatest:</a:t>
            </a:r>
            <a:endParaRPr lang="en-US" sz="1000" dirty="0">
              <a:latin typeface="Verdana" pitchFamily="34" charset="0"/>
            </a:endParaRPr>
          </a:p>
        </p:txBody>
      </p:sp>
      <p:graphicFrame>
        <p:nvGraphicFramePr>
          <p:cNvPr id="8" name="Table 7"/>
          <p:cNvGraphicFramePr>
            <a:graphicFrameLocks noGrp="1"/>
          </p:cNvGraphicFramePr>
          <p:nvPr/>
        </p:nvGraphicFramePr>
        <p:xfrm>
          <a:off x="1143000" y="19376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9" name="Table 8"/>
          <p:cNvGraphicFramePr>
            <a:graphicFrameLocks noGrp="1"/>
          </p:cNvGraphicFramePr>
          <p:nvPr/>
        </p:nvGraphicFramePr>
        <p:xfrm>
          <a:off x="1643744" y="19376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0" name="Table 9"/>
          <p:cNvGraphicFramePr>
            <a:graphicFrameLocks noGrp="1"/>
          </p:cNvGraphicFramePr>
          <p:nvPr/>
        </p:nvGraphicFramePr>
        <p:xfrm>
          <a:off x="2144488" y="19376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nvGraphicFramePr>
        <p:xfrm>
          <a:off x="2645230" y="19376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2" name="TextBox 11"/>
          <p:cNvSpPr txBox="1"/>
          <p:nvPr/>
        </p:nvSpPr>
        <p:spPr>
          <a:xfrm>
            <a:off x="838200" y="2514600"/>
            <a:ext cx="1752600" cy="1938992"/>
          </a:xfrm>
          <a:prstGeom prst="rect">
            <a:avLst/>
          </a:prstGeom>
          <a:noFill/>
        </p:spPr>
        <p:txBody>
          <a:bodyPr wrap="square" rtlCol="0">
            <a:spAutoFit/>
          </a:bodyPr>
          <a:lstStyle/>
          <a:p>
            <a:r>
              <a:rPr lang="en-US" sz="1200" dirty="0" smtClean="0">
                <a:latin typeface="Verdana" pitchFamily="34" charset="0"/>
              </a:rPr>
              <a:t>A.</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B.</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C.</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D.</a:t>
            </a:r>
            <a:endParaRPr lang="en-US" sz="1200" dirty="0">
              <a:latin typeface="Verdana" pitchFamily="34" charset="0"/>
            </a:endParaRPr>
          </a:p>
        </p:txBody>
      </p:sp>
      <p:sp>
        <p:nvSpPr>
          <p:cNvPr id="14" name="TextBox 13"/>
          <p:cNvSpPr txBox="1"/>
          <p:nvPr/>
        </p:nvSpPr>
        <p:spPr>
          <a:xfrm>
            <a:off x="609600" y="5006876"/>
            <a:ext cx="3657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graphicFrame>
        <p:nvGraphicFramePr>
          <p:cNvPr id="15" name="Table 14"/>
          <p:cNvGraphicFramePr>
            <a:graphicFrameLocks noGrp="1"/>
          </p:cNvGraphicFramePr>
          <p:nvPr/>
        </p:nvGraphicFramePr>
        <p:xfrm>
          <a:off x="1219200" y="25145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6" name="Table 15"/>
          <p:cNvGraphicFramePr>
            <a:graphicFrameLocks noGrp="1"/>
          </p:cNvGraphicFramePr>
          <p:nvPr/>
        </p:nvGraphicFramePr>
        <p:xfrm>
          <a:off x="1719944" y="25145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7" name="Table 16"/>
          <p:cNvGraphicFramePr>
            <a:graphicFrameLocks noGrp="1"/>
          </p:cNvGraphicFramePr>
          <p:nvPr/>
        </p:nvGraphicFramePr>
        <p:xfrm>
          <a:off x="1981200" y="25145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8" name="Table 17"/>
          <p:cNvGraphicFramePr>
            <a:graphicFrameLocks noGrp="1"/>
          </p:cNvGraphicFramePr>
          <p:nvPr/>
        </p:nvGraphicFramePr>
        <p:xfrm>
          <a:off x="1469572" y="25145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9" name="Table 18"/>
          <p:cNvGraphicFramePr>
            <a:graphicFrameLocks noGrp="1"/>
          </p:cNvGraphicFramePr>
          <p:nvPr/>
        </p:nvGraphicFramePr>
        <p:xfrm>
          <a:off x="1730828" y="300445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0" name="Table 19"/>
          <p:cNvGraphicFramePr>
            <a:graphicFrameLocks noGrp="1"/>
          </p:cNvGraphicFramePr>
          <p:nvPr/>
        </p:nvGraphicFramePr>
        <p:xfrm>
          <a:off x="1469572" y="300445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1" name="Table 20"/>
          <p:cNvGraphicFramePr>
            <a:graphicFrameLocks noGrp="1"/>
          </p:cNvGraphicFramePr>
          <p:nvPr/>
        </p:nvGraphicFramePr>
        <p:xfrm>
          <a:off x="1981200" y="30044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2" name="Table 21"/>
          <p:cNvGraphicFramePr>
            <a:graphicFrameLocks noGrp="1"/>
          </p:cNvGraphicFramePr>
          <p:nvPr/>
        </p:nvGraphicFramePr>
        <p:xfrm>
          <a:off x="1219200" y="30044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3" name="Table 22"/>
          <p:cNvGraphicFramePr>
            <a:graphicFrameLocks noGrp="1"/>
          </p:cNvGraphicFramePr>
          <p:nvPr/>
        </p:nvGraphicFramePr>
        <p:xfrm>
          <a:off x="1219200" y="3570514"/>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4" name="Table 23"/>
          <p:cNvGraphicFramePr>
            <a:graphicFrameLocks noGrp="1"/>
          </p:cNvGraphicFramePr>
          <p:nvPr/>
        </p:nvGraphicFramePr>
        <p:xfrm>
          <a:off x="1469572" y="3570514"/>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5" name="Table 24"/>
          <p:cNvGraphicFramePr>
            <a:graphicFrameLocks noGrp="1"/>
          </p:cNvGraphicFramePr>
          <p:nvPr/>
        </p:nvGraphicFramePr>
        <p:xfrm>
          <a:off x="1730826" y="3570512"/>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6" name="Table 25"/>
          <p:cNvGraphicFramePr>
            <a:graphicFrameLocks noGrp="1"/>
          </p:cNvGraphicFramePr>
          <p:nvPr/>
        </p:nvGraphicFramePr>
        <p:xfrm>
          <a:off x="1992084" y="35814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7" name="Table 26"/>
          <p:cNvGraphicFramePr>
            <a:graphicFrameLocks noGrp="1"/>
          </p:cNvGraphicFramePr>
          <p:nvPr/>
        </p:nvGraphicFramePr>
        <p:xfrm>
          <a:off x="1730828" y="41148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8" name="Table 27"/>
          <p:cNvGraphicFramePr>
            <a:graphicFrameLocks noGrp="1"/>
          </p:cNvGraphicFramePr>
          <p:nvPr/>
        </p:nvGraphicFramePr>
        <p:xfrm>
          <a:off x="1469572" y="41148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2</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9" name="Table 28"/>
          <p:cNvGraphicFramePr>
            <a:graphicFrameLocks noGrp="1"/>
          </p:cNvGraphicFramePr>
          <p:nvPr/>
        </p:nvGraphicFramePr>
        <p:xfrm>
          <a:off x="1219200" y="41147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30" name="Table 29"/>
          <p:cNvGraphicFramePr>
            <a:graphicFrameLocks noGrp="1"/>
          </p:cNvGraphicFramePr>
          <p:nvPr/>
        </p:nvGraphicFramePr>
        <p:xfrm>
          <a:off x="1981200" y="41148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1" name="TextBox 30"/>
          <p:cNvSpPr txBox="1"/>
          <p:nvPr/>
        </p:nvSpPr>
        <p:spPr>
          <a:xfrm>
            <a:off x="533400" y="7086600"/>
            <a:ext cx="1752600" cy="307777"/>
          </a:xfrm>
          <a:prstGeom prst="rect">
            <a:avLst/>
          </a:prstGeom>
          <a:noFill/>
        </p:spPr>
        <p:txBody>
          <a:bodyPr wrap="square" rtlCol="0">
            <a:spAutoFit/>
          </a:bodyPr>
          <a:lstStyle/>
          <a:p>
            <a:r>
              <a:rPr lang="en-US" sz="700" dirty="0" smtClean="0">
                <a:latin typeface="Verdana" pitchFamily="34" charset="0"/>
              </a:rPr>
              <a:t>2008-10 Sample Test, Grade 3</a:t>
            </a:r>
          </a:p>
          <a:p>
            <a:r>
              <a:rPr lang="en-US" sz="700" dirty="0" smtClean="0">
                <a:latin typeface="Verdana" pitchFamily="34" charset="0"/>
              </a:rPr>
              <a:t>Oregon Department of Education</a:t>
            </a:r>
            <a:endParaRPr lang="en-US" sz="700" dirty="0">
              <a:latin typeface="Verdana" pitchFamily="34" charset="0"/>
            </a:endParaRPr>
          </a:p>
        </p:txBody>
      </p:sp>
      <p:sp>
        <p:nvSpPr>
          <p:cNvPr id="34" name="Rectangle 33"/>
          <p:cNvSpPr/>
          <p:nvPr/>
        </p:nvSpPr>
        <p:spPr>
          <a:xfrm>
            <a:off x="5867400" y="438090"/>
            <a:ext cx="3657600" cy="400110"/>
          </a:xfrm>
          <a:prstGeom prst="rect">
            <a:avLst/>
          </a:prstGeom>
        </p:spPr>
        <p:txBody>
          <a:bodyPr wrap="square">
            <a:spAutoFit/>
          </a:bodyPr>
          <a:lstStyle/>
          <a:p>
            <a:pPr marL="228600" indent="-228600">
              <a:buFont typeface="+mj-lt"/>
              <a:buAutoNum type="arabicPeriod" startAt="6"/>
            </a:pPr>
            <a:r>
              <a:rPr lang="en-US" sz="1000" dirty="0" smtClean="0">
                <a:latin typeface="Verdana" pitchFamily="34" charset="0"/>
              </a:rPr>
              <a:t>Which fraction is shown by the shaded part of the picture?</a:t>
            </a:r>
          </a:p>
        </p:txBody>
      </p:sp>
      <p:sp>
        <p:nvSpPr>
          <p:cNvPr id="35" name="TextBox 34"/>
          <p:cNvSpPr txBox="1"/>
          <p:nvPr/>
        </p:nvSpPr>
        <p:spPr>
          <a:xfrm>
            <a:off x="6096000" y="1066800"/>
            <a:ext cx="1600200" cy="1938992"/>
          </a:xfrm>
          <a:prstGeom prst="rect">
            <a:avLst/>
          </a:prstGeom>
          <a:noFill/>
        </p:spPr>
        <p:txBody>
          <a:bodyPr wrap="square" rtlCol="0">
            <a:spAutoFit/>
          </a:bodyPr>
          <a:lstStyle/>
          <a:p>
            <a:r>
              <a:rPr lang="en-US" sz="1200" dirty="0" smtClean="0">
                <a:latin typeface="Verdana" pitchFamily="34" charset="0"/>
              </a:rPr>
              <a:t>A.</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B.</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C.</a:t>
            </a:r>
          </a:p>
          <a:p>
            <a:endParaRPr lang="en-US" sz="1200" dirty="0" smtClean="0">
              <a:latin typeface="Verdana" pitchFamily="34" charset="0"/>
            </a:endParaRPr>
          </a:p>
          <a:p>
            <a:endParaRPr lang="en-US" sz="1200" dirty="0" smtClean="0">
              <a:latin typeface="Verdana" pitchFamily="34" charset="0"/>
            </a:endParaRPr>
          </a:p>
          <a:p>
            <a:r>
              <a:rPr lang="en-US" sz="1200" dirty="0" smtClean="0">
                <a:latin typeface="Verdana" pitchFamily="34" charset="0"/>
              </a:rPr>
              <a:t>D.</a:t>
            </a:r>
            <a:endParaRPr lang="en-US" sz="1200" dirty="0">
              <a:latin typeface="Verdana" pitchFamily="34" charset="0"/>
            </a:endParaRPr>
          </a:p>
        </p:txBody>
      </p:sp>
      <p:sp>
        <p:nvSpPr>
          <p:cNvPr id="37" name="TextBox 36"/>
          <p:cNvSpPr txBox="1"/>
          <p:nvPr/>
        </p:nvSpPr>
        <p:spPr>
          <a:xfrm>
            <a:off x="5715000" y="4997830"/>
            <a:ext cx="3657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graphicFrame>
        <p:nvGraphicFramePr>
          <p:cNvPr id="38" name="Table 37"/>
          <p:cNvGraphicFramePr>
            <a:graphicFrameLocks noGrp="1"/>
          </p:cNvGraphicFramePr>
          <p:nvPr/>
        </p:nvGraphicFramePr>
        <p:xfrm>
          <a:off x="6477000" y="990600"/>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39" name="Table 38"/>
          <p:cNvGraphicFramePr>
            <a:graphicFrameLocks noGrp="1"/>
          </p:cNvGraphicFramePr>
          <p:nvPr/>
        </p:nvGraphicFramePr>
        <p:xfrm>
          <a:off x="6477000" y="1567542"/>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40" name="Table 39"/>
          <p:cNvGraphicFramePr>
            <a:graphicFrameLocks noGrp="1"/>
          </p:cNvGraphicFramePr>
          <p:nvPr/>
        </p:nvGraphicFramePr>
        <p:xfrm>
          <a:off x="6477000" y="2090056"/>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4</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41" name="Table 40"/>
          <p:cNvGraphicFramePr>
            <a:graphicFrameLocks noGrp="1"/>
          </p:cNvGraphicFramePr>
          <p:nvPr/>
        </p:nvGraphicFramePr>
        <p:xfrm>
          <a:off x="6477000" y="2666998"/>
          <a:ext cx="152400" cy="381000"/>
        </p:xfrm>
        <a:graphic>
          <a:graphicData uri="http://schemas.openxmlformats.org/drawingml/2006/table">
            <a:tbl>
              <a:tblPr/>
              <a:tblGrid>
                <a:gridCol w="152400"/>
              </a:tblGrid>
              <a:tr h="195263">
                <a:tc>
                  <a:txBody>
                    <a:bodyPr/>
                    <a:lstStyle/>
                    <a:p>
                      <a:pPr algn="ctr" fontAlgn="ctr"/>
                      <a:r>
                        <a:rPr lang="en-US" sz="1000" b="0" i="0" u="none" strike="noStrike" dirty="0" smtClean="0">
                          <a:solidFill>
                            <a:srgbClr val="000000"/>
                          </a:solidFill>
                          <a:latin typeface="Calibri"/>
                        </a:rPr>
                        <a:t>3</a:t>
                      </a:r>
                      <a:endParaRPr lang="en-US" sz="1000" b="0" i="0" u="none" strike="noStrike" dirty="0">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85737">
                <a:tc>
                  <a:txBody>
                    <a:bodyPr/>
                    <a:lstStyle/>
                    <a:p>
                      <a:pPr algn="ctr" fontAlgn="ctr"/>
                      <a:r>
                        <a:rPr lang="en-US" sz="1000" b="0" i="0" u="none" strike="noStrike" dirty="0" smtClean="0">
                          <a:solidFill>
                            <a:srgbClr val="000000"/>
                          </a:solidFill>
                          <a:latin typeface="Calibri"/>
                        </a:rPr>
                        <a:t>1</a:t>
                      </a:r>
                      <a:endParaRPr lang="en-US" sz="1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2" name="TextBox 41"/>
          <p:cNvSpPr txBox="1"/>
          <p:nvPr/>
        </p:nvSpPr>
        <p:spPr>
          <a:xfrm>
            <a:off x="5715000" y="7086600"/>
            <a:ext cx="1752600" cy="307777"/>
          </a:xfrm>
          <a:prstGeom prst="rect">
            <a:avLst/>
          </a:prstGeom>
          <a:noFill/>
        </p:spPr>
        <p:txBody>
          <a:bodyPr wrap="square" rtlCol="0">
            <a:spAutoFit/>
          </a:bodyPr>
          <a:lstStyle/>
          <a:p>
            <a:r>
              <a:rPr lang="en-US" sz="700" dirty="0" smtClean="0">
                <a:latin typeface="Verdana" pitchFamily="34" charset="0"/>
              </a:rPr>
              <a:t>2000-01 Sample Test, Grade 3</a:t>
            </a:r>
          </a:p>
          <a:p>
            <a:r>
              <a:rPr lang="en-US" sz="700" dirty="0" smtClean="0">
                <a:latin typeface="Verdana" pitchFamily="34" charset="0"/>
              </a:rPr>
              <a:t>Oregon Department of Education</a:t>
            </a:r>
            <a:endParaRPr lang="en-US" sz="700" dirty="0">
              <a:latin typeface="Verdana" pitchFamily="34" charset="0"/>
            </a:endParaRPr>
          </a:p>
        </p:txBody>
      </p:sp>
      <p:graphicFrame>
        <p:nvGraphicFramePr>
          <p:cNvPr id="43" name="Chart 42"/>
          <p:cNvGraphicFramePr/>
          <p:nvPr/>
        </p:nvGraphicFramePr>
        <p:xfrm>
          <a:off x="7239000" y="1295400"/>
          <a:ext cx="1743074" cy="13525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1141</Words>
  <Application>Microsoft Office PowerPoint</Application>
  <PresentationFormat>Custom</PresentationFormat>
  <Paragraphs>436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177</cp:revision>
  <dcterms:created xsi:type="dcterms:W3CDTF">2010-03-15T16:13:22Z</dcterms:created>
  <dcterms:modified xsi:type="dcterms:W3CDTF">2012-01-25T02:13:00Z</dcterms:modified>
</cp:coreProperties>
</file>