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05" autoAdjust="0"/>
    <p:restoredTop sz="94609" autoAdjust="0"/>
  </p:normalViewPr>
  <p:slideViewPr>
    <p:cSldViewPr>
      <p:cViewPr>
        <p:scale>
          <a:sx n="84" d="100"/>
          <a:sy n="84" d="100"/>
        </p:scale>
        <p:origin x="-204" y="-534"/>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Box 25"/>
          <p:cNvSpPr txBox="1">
            <a:spLocks noChangeArrowheads="1"/>
          </p:cNvSpPr>
          <p:nvPr/>
        </p:nvSpPr>
        <p:spPr bwMode="auto">
          <a:xfrm>
            <a:off x="5562600" y="1066800"/>
            <a:ext cx="4038600" cy="492443"/>
          </a:xfrm>
          <a:prstGeom prst="rect">
            <a:avLst/>
          </a:prstGeom>
          <a:noFill/>
          <a:ln w="9525">
            <a:noFill/>
            <a:miter lim="800000"/>
            <a:headEnd/>
            <a:tailEnd/>
          </a:ln>
        </p:spPr>
        <p:txBody>
          <a:bodyPr wrap="square">
            <a:spAutoFit/>
          </a:bodyPr>
          <a:lstStyle/>
          <a:p>
            <a:pPr algn="ctr" defTabSz="1017588">
              <a:defRPr/>
            </a:pPr>
            <a:r>
              <a:rPr lang="en-US" sz="1600" b="1" i="1" dirty="0" smtClean="0">
                <a:effectLst>
                  <a:outerShdw blurRad="38100" dist="38100" dir="2700000" algn="tl">
                    <a:srgbClr val="C0C0C0"/>
                  </a:outerShdw>
                </a:effectLst>
                <a:latin typeface="Verdana" pitchFamily="34" charset="0"/>
              </a:rPr>
              <a:t>Geometry &amp; Measurement</a:t>
            </a:r>
          </a:p>
          <a:p>
            <a:pPr algn="ctr" defTabSz="1017588">
              <a:defRPr/>
            </a:pPr>
            <a:r>
              <a:rPr lang="en-US" sz="1000" b="1" i="1" dirty="0" smtClean="0">
                <a:effectLst>
                  <a:outerShdw blurRad="38100" dist="38100" dir="2700000" algn="tl">
                    <a:srgbClr val="C0C0C0"/>
                  </a:outerShdw>
                </a:effectLst>
                <a:latin typeface="Verdana" pitchFamily="34" charset="0"/>
              </a:rPr>
              <a:t>(two dimensional shapes and polygons)</a:t>
            </a:r>
          </a:p>
        </p:txBody>
      </p:sp>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304800"/>
            <a:ext cx="2743200" cy="738664"/>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latin typeface="Verdana" pitchFamily="34" charset="0"/>
              </a:rPr>
              <a:t>Grade 3 MATH:</a:t>
            </a:r>
          </a:p>
          <a:p>
            <a:r>
              <a:rPr lang="en-US" sz="900" dirty="0" smtClean="0">
                <a:latin typeface="Verdana" pitchFamily="34" charset="0"/>
              </a:rPr>
              <a:t>Oregon Department of Education Standards for Practice or Progress Monitoring.</a:t>
            </a:r>
            <a:endParaRPr lang="en-US" sz="900" dirty="0">
              <a:latin typeface="Verdana" pitchFamily="34" charset="0"/>
            </a:endParaRPr>
          </a:p>
        </p:txBody>
      </p:sp>
      <p:sp>
        <p:nvSpPr>
          <p:cNvPr id="9" name="TextBox 8"/>
          <p:cNvSpPr txBox="1"/>
          <p:nvPr/>
        </p:nvSpPr>
        <p:spPr>
          <a:xfrm>
            <a:off x="5867400" y="7129046"/>
            <a:ext cx="3733800" cy="33855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a:p>
            <a:pPr algn="ctr"/>
            <a:r>
              <a:rPr lang="en-US" sz="800" dirty="0" smtClean="0">
                <a:latin typeface="Verdana" pitchFamily="34" charset="0"/>
              </a:rPr>
              <a:t>A passing grade is </a:t>
            </a:r>
            <a:r>
              <a:rPr lang="en-US" sz="800" u="sng" dirty="0" smtClean="0">
                <a:latin typeface="Verdana" pitchFamily="34" charset="0"/>
              </a:rPr>
              <a:t>80%</a:t>
            </a:r>
            <a:endParaRPr lang="en-US" sz="800" u="sng" dirty="0">
              <a:latin typeface="Verdana" pitchFamily="34" charset="0"/>
            </a:endParaRPr>
          </a:p>
        </p:txBody>
      </p:sp>
      <p:sp>
        <p:nvSpPr>
          <p:cNvPr id="12" name="TextBox 11"/>
          <p:cNvSpPr txBox="1"/>
          <p:nvPr/>
        </p:nvSpPr>
        <p:spPr>
          <a:xfrm>
            <a:off x="5791200" y="2057400"/>
            <a:ext cx="3581400"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Verdana" pitchFamily="34" charset="0"/>
              </a:rPr>
              <a:t>This booklet will focus on </a:t>
            </a:r>
            <a:r>
              <a:rPr lang="en-US" sz="1000" b="1" u="sng" dirty="0" smtClean="0">
                <a:latin typeface="Verdana" pitchFamily="34" charset="0"/>
              </a:rPr>
              <a:t>ONLY</a:t>
            </a:r>
            <a:r>
              <a:rPr lang="en-US" sz="1000" dirty="0" smtClean="0">
                <a:effectLst>
                  <a:outerShdw blurRad="38100" dist="38100" dir="2700000" algn="tl">
                    <a:srgbClr val="000000">
                      <a:alpha val="43137"/>
                    </a:srgbClr>
                  </a:outerShdw>
                </a:effectLst>
                <a:latin typeface="Verdana" pitchFamily="34" charset="0"/>
              </a:rPr>
              <a:t> the items in </a:t>
            </a:r>
          </a:p>
          <a:p>
            <a:pPr algn="ctr"/>
            <a:r>
              <a:rPr lang="en-US" sz="1000" b="1" i="1" u="sng" dirty="0" smtClean="0">
                <a:effectLst>
                  <a:outerShdw blurRad="38100" dist="38100" dir="2700000" algn="tl">
                    <a:srgbClr val="000000">
                      <a:alpha val="43137"/>
                    </a:srgbClr>
                  </a:outerShdw>
                </a:effectLst>
                <a:latin typeface="Verdana" pitchFamily="34" charset="0"/>
              </a:rPr>
              <a:t>Bold Black [3.3.5 -3.3.6] </a:t>
            </a:r>
            <a:r>
              <a:rPr lang="en-US" sz="1000" dirty="0" smtClean="0">
                <a:effectLst>
                  <a:outerShdw blurRad="38100" dist="38100" dir="2700000" algn="tl">
                    <a:srgbClr val="000000">
                      <a:alpha val="43137"/>
                    </a:srgbClr>
                  </a:outerShdw>
                </a:effectLst>
                <a:latin typeface="Verdana" pitchFamily="34" charset="0"/>
              </a:rPr>
              <a:t>below table.</a:t>
            </a:r>
            <a:endParaRPr lang="en-US" sz="10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562600" y="16002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#10</a:t>
            </a:r>
            <a:endParaRPr lang="en-US" sz="2400" b="1" dirty="0">
              <a:effectLst>
                <a:outerShdw blurRad="38100" dist="38100" dir="2700000" algn="tl">
                  <a:srgbClr val="000000">
                    <a:alpha val="43137"/>
                  </a:srgbClr>
                </a:outerShdw>
              </a:effectLst>
            </a:endParaRPr>
          </a:p>
        </p:txBody>
      </p:sp>
      <p:sp>
        <p:nvSpPr>
          <p:cNvPr id="13" name="TextBox 12"/>
          <p:cNvSpPr txBox="1"/>
          <p:nvPr/>
        </p:nvSpPr>
        <p:spPr>
          <a:xfrm>
            <a:off x="685800" y="1276290"/>
            <a:ext cx="3581400"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Verdana" pitchFamily="34" charset="0"/>
              </a:rPr>
              <a:t>This booklet will focus on ONLY the items in</a:t>
            </a:r>
            <a:r>
              <a:rPr lang="en-US" sz="1000" b="1" i="1" u="sng" dirty="0" smtClean="0">
                <a:effectLst>
                  <a:outerShdw blurRad="38100" dist="38100" dir="2700000" algn="tl">
                    <a:srgbClr val="000000">
                      <a:alpha val="43137"/>
                    </a:srgbClr>
                  </a:outerShdw>
                </a:effectLst>
                <a:latin typeface="Verdana" pitchFamily="34" charset="0"/>
              </a:rPr>
              <a:t> Bold Black [3.3.5 - 3.3.6]</a:t>
            </a:r>
            <a:r>
              <a:rPr lang="en-US" sz="1000" dirty="0" smtClean="0">
                <a:effectLst>
                  <a:outerShdw blurRad="38100" dist="38100" dir="2700000" algn="tl">
                    <a:srgbClr val="000000">
                      <a:alpha val="43137"/>
                    </a:srgbClr>
                  </a:outerShdw>
                </a:effectLst>
                <a:latin typeface="Verdana" pitchFamily="34" charset="0"/>
              </a:rPr>
              <a:t>  </a:t>
            </a:r>
          </a:p>
        </p:txBody>
      </p:sp>
      <p:sp>
        <p:nvSpPr>
          <p:cNvPr id="16" name="TextBox 15"/>
          <p:cNvSpPr txBox="1"/>
          <p:nvPr/>
        </p:nvSpPr>
        <p:spPr>
          <a:xfrm>
            <a:off x="685800" y="2209800"/>
            <a:ext cx="4114800" cy="2708434"/>
          </a:xfrm>
          <a:prstGeom prst="rect">
            <a:avLst/>
          </a:prstGeom>
          <a:noFill/>
        </p:spPr>
        <p:txBody>
          <a:bodyPr wrap="square" rtlCol="0">
            <a:spAutoFit/>
          </a:bodyPr>
          <a:lstStyle/>
          <a:p>
            <a:r>
              <a:rPr lang="en-US" sz="1000" b="1" u="sng" dirty="0" smtClean="0">
                <a:effectLst>
                  <a:outerShdw blurRad="38100" dist="38100" dir="2700000" algn="tl">
                    <a:srgbClr val="000000">
                      <a:alpha val="43137"/>
                    </a:srgbClr>
                  </a:outerShdw>
                </a:effectLst>
                <a:latin typeface="Verdana" pitchFamily="34" charset="0"/>
              </a:rPr>
              <a:t>Teachers:  </a:t>
            </a:r>
            <a:r>
              <a:rPr lang="en-US" sz="1000" dirty="0" smtClean="0">
                <a:effectLst>
                  <a:outerShdw blurRad="38100" dist="38100" dir="2700000" algn="tl">
                    <a:srgbClr val="000000">
                      <a:alpha val="43137"/>
                    </a:srgbClr>
                  </a:outerShdw>
                </a:effectLst>
                <a:latin typeface="Verdana" pitchFamily="34" charset="0"/>
              </a:rPr>
              <a:t>To assure that the above standards are understood, always remind, ask and show your students:</a:t>
            </a:r>
          </a:p>
          <a:p>
            <a:endParaRPr lang="en-US" sz="1000" dirty="0" smtClean="0">
              <a:effectLst>
                <a:outerShdw blurRad="38100" dist="38100" dir="2700000" algn="tl">
                  <a:srgbClr val="000000">
                    <a:alpha val="43137"/>
                  </a:srgbClr>
                </a:outerShdw>
              </a:effectLst>
              <a:latin typeface="Verdana" pitchFamily="34" charset="0"/>
            </a:endParaRPr>
          </a:p>
          <a:p>
            <a:r>
              <a:rPr lang="en-US" sz="1000" b="1" u="sng" dirty="0" smtClean="0">
                <a:effectLst>
                  <a:outerShdw blurRad="38100" dist="38100" dir="2700000" algn="tl">
                    <a:srgbClr val="000000">
                      <a:alpha val="43137"/>
                    </a:srgbClr>
                  </a:outerShdw>
                </a:effectLst>
                <a:latin typeface="Verdana" pitchFamily="34" charset="0"/>
              </a:rPr>
              <a:t>3.3.5 </a:t>
            </a:r>
            <a:r>
              <a:rPr lang="en-US" sz="1000" dirty="0" smtClean="0">
                <a:latin typeface="Verdana" pitchFamily="34" charset="0"/>
              </a:rPr>
              <a:t> </a:t>
            </a:r>
          </a:p>
          <a:p>
            <a:endParaRPr lang="en-US" sz="1000" dirty="0" smtClean="0">
              <a:latin typeface="Verdana" pitchFamily="34" charset="0"/>
            </a:endParaRPr>
          </a:p>
          <a:p>
            <a:pPr marL="228600" indent="-228600">
              <a:buFont typeface="+mj-lt"/>
              <a:buAutoNum type="arabicPeriod"/>
            </a:pPr>
            <a:r>
              <a:rPr lang="en-US" sz="1000" dirty="0" smtClean="0">
                <a:latin typeface="Verdana" pitchFamily="34" charset="0"/>
              </a:rPr>
              <a:t>Polygons can become transformed to make other polygons.</a:t>
            </a: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r>
              <a:rPr lang="en-US" sz="1000" dirty="0" smtClean="0">
                <a:latin typeface="Verdana" pitchFamily="34" charset="0"/>
              </a:rPr>
              <a:t>Know what decomposed, transformed and combined mean in terms of polygons.</a:t>
            </a:r>
          </a:p>
          <a:p>
            <a:endParaRPr lang="en-US" sz="1000" dirty="0" smtClean="0">
              <a:effectLst>
                <a:outerShdw blurRad="38100" dist="38100" dir="2700000" algn="tl">
                  <a:srgbClr val="000000">
                    <a:alpha val="43137"/>
                  </a:srgbClr>
                </a:outerShdw>
              </a:effectLst>
              <a:latin typeface="Verdana" pitchFamily="34" charset="0"/>
            </a:endParaRPr>
          </a:p>
          <a:p>
            <a:endParaRPr lang="en-US" sz="1000" dirty="0" smtClean="0">
              <a:effectLst>
                <a:outerShdw blurRad="38100" dist="38100" dir="2700000" algn="tl">
                  <a:srgbClr val="000000">
                    <a:alpha val="43137"/>
                  </a:srgbClr>
                </a:outerShdw>
              </a:effectLst>
              <a:latin typeface="Verdana" pitchFamily="34" charset="0"/>
            </a:endParaRPr>
          </a:p>
          <a:p>
            <a:pPr marL="228600" indent="-228600"/>
            <a:r>
              <a:rPr lang="en-US" sz="1000" b="1" u="sng" dirty="0" smtClean="0">
                <a:effectLst>
                  <a:outerShdw blurRad="38100" dist="38100" dir="2700000" algn="tl">
                    <a:srgbClr val="000000">
                      <a:alpha val="43137"/>
                    </a:srgbClr>
                  </a:outerShdw>
                </a:effectLst>
                <a:latin typeface="Verdana" pitchFamily="34" charset="0"/>
              </a:rPr>
              <a:t>3.3.6</a:t>
            </a:r>
          </a:p>
          <a:p>
            <a:pPr marL="228600" indent="-228600"/>
            <a:endParaRPr lang="en-US" sz="1000" b="1" u="sng" dirty="0" smtClean="0">
              <a:effectLst>
                <a:outerShdw blurRad="38100" dist="38100" dir="2700000" algn="tl">
                  <a:srgbClr val="000000">
                    <a:alpha val="43137"/>
                  </a:srgbClr>
                </a:outerShdw>
              </a:effectLst>
              <a:latin typeface="Verdana" pitchFamily="34" charset="0"/>
            </a:endParaRPr>
          </a:p>
          <a:p>
            <a:pPr marL="228600" indent="-228600">
              <a:buFont typeface="+mj-lt"/>
              <a:buAutoNum type="arabicPeriod"/>
            </a:pPr>
            <a:r>
              <a:rPr lang="en-US" sz="1000" dirty="0" smtClean="0">
                <a:latin typeface="Verdana" pitchFamily="34" charset="0"/>
              </a:rPr>
              <a:t>Know what a 2-D shape is.</a:t>
            </a: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r>
              <a:rPr lang="en-US" sz="1000" dirty="0" smtClean="0">
                <a:latin typeface="Verdana" pitchFamily="34" charset="0"/>
              </a:rPr>
              <a:t>Create 2-D shapes.</a:t>
            </a:r>
          </a:p>
        </p:txBody>
      </p:sp>
      <p:sp>
        <p:nvSpPr>
          <p:cNvPr id="18" name="TextBox 17"/>
          <p:cNvSpPr txBox="1"/>
          <p:nvPr/>
        </p:nvSpPr>
        <p:spPr>
          <a:xfrm>
            <a:off x="457200" y="304800"/>
            <a:ext cx="4419600" cy="461665"/>
          </a:xfrm>
          <a:prstGeom prst="rect">
            <a:avLst/>
          </a:prstGeom>
          <a:noFill/>
        </p:spPr>
        <p:txBody>
          <a:bodyPr wrap="square" rtlCol="0">
            <a:spAutoFit/>
          </a:bodyPr>
          <a:lstStyle/>
          <a:p>
            <a:r>
              <a:rPr lang="en-US" sz="1200" b="1" i="1" dirty="0" smtClean="0">
                <a:effectLst>
                  <a:outerShdw blurRad="38100" dist="38100" dir="2700000" algn="tl">
                    <a:srgbClr val="000000">
                      <a:alpha val="43137"/>
                    </a:srgbClr>
                  </a:outerShdw>
                </a:effectLst>
                <a:latin typeface="Verdana" pitchFamily="34" charset="0"/>
              </a:rPr>
              <a:t>Teacher Information. . .</a:t>
            </a:r>
            <a:r>
              <a:rPr lang="en-US" sz="1400" b="1" i="1" dirty="0" smtClean="0">
                <a:effectLst>
                  <a:outerShdw blurRad="38100" dist="38100" dir="2700000" algn="tl">
                    <a:srgbClr val="000000">
                      <a:alpha val="43137"/>
                    </a:srgbClr>
                  </a:outerShdw>
                </a:effectLst>
                <a:latin typeface="Verdana" pitchFamily="34" charset="0"/>
              </a:rPr>
              <a:t> </a:t>
            </a:r>
            <a:r>
              <a:rPr lang="en-US" sz="1000" i="1" dirty="0" smtClean="0">
                <a:latin typeface="Verdana" pitchFamily="34" charset="0"/>
              </a:rPr>
              <a:t>This booklet does not cover the core standards that will be tested in 2011-2012.</a:t>
            </a:r>
            <a:endParaRPr lang="en-US" sz="1000" b="1" i="1" dirty="0">
              <a:effectLst>
                <a:outerShdw blurRad="38100" dist="38100" dir="2700000" algn="tl">
                  <a:srgbClr val="000000">
                    <a:alpha val="43137"/>
                  </a:srgbClr>
                </a:outerShdw>
              </a:effectLst>
              <a:latin typeface="Verdana" pitchFamily="34" charset="0"/>
            </a:endParaRPr>
          </a:p>
        </p:txBody>
      </p:sp>
      <p:graphicFrame>
        <p:nvGraphicFramePr>
          <p:cNvPr id="15" name="Table 14"/>
          <p:cNvGraphicFramePr>
            <a:graphicFrameLocks noGrp="1"/>
          </p:cNvGraphicFramePr>
          <p:nvPr/>
        </p:nvGraphicFramePr>
        <p:xfrm>
          <a:off x="5638800" y="3124200"/>
          <a:ext cx="3886200" cy="2497455"/>
        </p:xfrm>
        <a:graphic>
          <a:graphicData uri="http://schemas.openxmlformats.org/drawingml/2006/table">
            <a:tbl>
              <a:tblPr/>
              <a:tblGrid>
                <a:gridCol w="3886200"/>
              </a:tblGrid>
              <a:tr h="409575">
                <a:tc>
                  <a:txBody>
                    <a:bodyPr/>
                    <a:lstStyle/>
                    <a:p>
                      <a:pPr algn="l" fontAlgn="t"/>
                      <a:r>
                        <a:rPr lang="en-US" sz="1000" b="0" i="0" u="none" strike="noStrike" dirty="0">
                          <a:solidFill>
                            <a:srgbClr val="000000"/>
                          </a:solidFill>
                          <a:latin typeface="Calibri"/>
                        </a:rPr>
                        <a:t>3.3.1 Identify right angles in two-dimensional shapes and determine greater than or less than a right angle </a:t>
                      </a:r>
                      <a:r>
                        <a:rPr lang="en-US" sz="1000" b="0" i="0" u="sng" strike="noStrike" dirty="0">
                          <a:solidFill>
                            <a:srgbClr val="FF0000"/>
                          </a:solidFill>
                          <a:latin typeface="Calibri"/>
                        </a:rPr>
                        <a:t>(obtuse and acute).</a:t>
                      </a:r>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52425">
                <a:tc>
                  <a:txBody>
                    <a:bodyPr/>
                    <a:lstStyle/>
                    <a:p>
                      <a:pPr algn="l" fontAlgn="t"/>
                      <a:r>
                        <a:rPr lang="en-US" sz="1000" b="0" i="0" u="none" strike="noStrike" dirty="0">
                          <a:solidFill>
                            <a:srgbClr val="000000"/>
                          </a:solidFill>
                          <a:latin typeface="Calibri"/>
                        </a:rPr>
                        <a:t>3.3.2 Identify, describe, compare, analyze, and informally classify triangles by their sides and angles.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Calibri"/>
                        </a:rPr>
                        <a:t>3.3.3 Identify, describe, compare, analyze, and classify quadrilaterals (square, rectangle, parallelogram, rhombus, and trapezoid) by their sides and angles</a:t>
                      </a:r>
                    </a:p>
                    <a:p>
                      <a:pPr algn="l" fontAlgn="t"/>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2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dirty="0" smtClean="0">
                          <a:solidFill>
                            <a:srgbClr val="000000"/>
                          </a:solidFill>
                          <a:latin typeface="Calibri"/>
                        </a:rPr>
                        <a:t>3.3.5 Investigate and describe the results of decomposing, combining and transforming polygons to make other polygons.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0">
                <a:tc>
                  <a:txBody>
                    <a:bodyPr/>
                    <a:lstStyle/>
                    <a:p>
                      <a:pPr algn="l" fontAlgn="t"/>
                      <a:r>
                        <a:rPr lang="en-US" sz="1200" b="1" i="0" u="none" strike="noStrike" dirty="0">
                          <a:solidFill>
                            <a:srgbClr val="000000"/>
                          </a:solidFill>
                          <a:latin typeface="Calibri" pitchFamily="34" charset="0"/>
                        </a:rPr>
                        <a:t>3.3.6 Build, draw, and analyze two-dimensional shapes to understand attributes and properties of two dimensional space..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5638800" y="2514600"/>
          <a:ext cx="3886200" cy="609600"/>
        </p:xfrm>
        <a:graphic>
          <a:graphicData uri="http://schemas.openxmlformats.org/drawingml/2006/table">
            <a:tbl>
              <a:tblPr/>
              <a:tblGrid>
                <a:gridCol w="3886200"/>
              </a:tblGrid>
              <a:tr h="609600">
                <a:tc>
                  <a:txBody>
                    <a:bodyPr/>
                    <a:lstStyle/>
                    <a:p>
                      <a:pPr algn="l" fontAlgn="ctr"/>
                      <a:r>
                        <a:rPr lang="en-US" sz="1000" b="1" i="0" u="sng" strike="noStrike" dirty="0">
                          <a:solidFill>
                            <a:srgbClr val="000000"/>
                          </a:solidFill>
                          <a:latin typeface="Verdana"/>
                        </a:rPr>
                        <a:t>3.3  Geometry and Measurement</a:t>
                      </a:r>
                      <a:r>
                        <a:rPr lang="en-US" sz="1000" b="0" i="0" u="none" strike="noStrike" dirty="0">
                          <a:solidFill>
                            <a:srgbClr val="000000"/>
                          </a:solidFill>
                          <a:latin typeface="Verdana"/>
                        </a:rPr>
                        <a:t>: Describe and Analyze properties of two dimensional shapes including </a:t>
                      </a:r>
                      <a:r>
                        <a:rPr lang="en-US" sz="1000" b="0" i="0" u="none" strike="noStrike" dirty="0" smtClean="0">
                          <a:solidFill>
                            <a:srgbClr val="000000"/>
                          </a:solidFill>
                          <a:latin typeface="Verdana"/>
                        </a:rPr>
                        <a:t>perimeters.</a:t>
                      </a:r>
                      <a:endParaRPr lang="en-US" sz="1000" b="0" i="0" u="none" strike="noStrike" dirty="0">
                        <a:solidFill>
                          <a:srgbClr val="000000"/>
                        </a:solidFill>
                        <a:latin typeface="Verdan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5638800" y="5791200"/>
          <a:ext cx="3886200" cy="1097280"/>
        </p:xfrm>
        <a:graphic>
          <a:graphicData uri="http://schemas.openxmlformats.org/drawingml/2006/table">
            <a:tbl>
              <a:tblPr/>
              <a:tblGrid>
                <a:gridCol w="3886200"/>
              </a:tblGrid>
              <a:tr h="476250">
                <a:tc>
                  <a:txBody>
                    <a:bodyPr/>
                    <a:lstStyle/>
                    <a:p>
                      <a:pPr algn="l" fontAlgn="ctr"/>
                      <a:r>
                        <a:rPr lang="en-US" sz="800" b="0" i="0" u="none" strike="noStrike" dirty="0">
                          <a:solidFill>
                            <a:srgbClr val="000000"/>
                          </a:solidFill>
                          <a:latin typeface="Calibri"/>
                        </a:rPr>
                        <a:t>In 2011-2012 these2007 Standards will be added to the OAKS assessments.</a:t>
                      </a:r>
                      <a:r>
                        <a:rPr lang="en-US" sz="800" b="1" i="0" u="none" strike="noStrike" dirty="0">
                          <a:solidFill>
                            <a:srgbClr val="000000"/>
                          </a:solidFill>
                          <a:latin typeface="Calibri"/>
                        </a:rPr>
                        <a:t> </a:t>
                      </a:r>
                      <a:br>
                        <a:rPr lang="en-US" sz="800" b="1" i="0" u="none" strike="noStrike" dirty="0">
                          <a:solidFill>
                            <a:srgbClr val="000000"/>
                          </a:solidFill>
                          <a:latin typeface="Calibri"/>
                        </a:rPr>
                      </a:br>
                      <a:endParaRPr lang="en-US" sz="800" b="1" i="0" u="none" strike="noStrike" dirty="0" smtClean="0">
                        <a:solidFill>
                          <a:srgbClr val="000000"/>
                        </a:solidFill>
                        <a:latin typeface="Calibri"/>
                      </a:endParaRPr>
                    </a:p>
                    <a:p>
                      <a:pPr algn="l" fontAlgn="ctr"/>
                      <a:r>
                        <a:rPr lang="en-US" sz="800" b="1" i="0" u="none" strike="noStrike" dirty="0" smtClean="0">
                          <a:solidFill>
                            <a:srgbClr val="000000"/>
                          </a:solidFill>
                          <a:latin typeface="Calibri"/>
                        </a:rPr>
                        <a:t>3.3.4 </a:t>
                      </a:r>
                      <a:r>
                        <a:rPr lang="en-US" sz="800" b="1" i="0" u="none" strike="noStrike" dirty="0">
                          <a:solidFill>
                            <a:srgbClr val="000000"/>
                          </a:solidFill>
                          <a:latin typeface="Calibri"/>
                        </a:rPr>
                        <a:t>Identify, describe, and compare pentagons, hexagons, and octagons by the number of sides or angles.</a:t>
                      </a:r>
                      <a:endParaRPr lang="en-US" sz="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00075">
                <a:tc>
                  <a:txBody>
                    <a:bodyPr/>
                    <a:lstStyle/>
                    <a:p>
                      <a:pPr algn="l" fontAlgn="ctr"/>
                      <a:r>
                        <a:rPr lang="en-US" sz="700" b="0" i="0" u="none" strike="noStrike" dirty="0">
                          <a:solidFill>
                            <a:srgbClr val="000000"/>
                          </a:solidFill>
                          <a:latin typeface="Verdana"/>
                        </a:rPr>
                        <a:t>In 2011-2012 these 2007 Standards will be added to the OAKS assessments. </a:t>
                      </a:r>
                      <a:br>
                        <a:rPr lang="en-US" sz="700" b="0" i="0" u="none" strike="noStrike" dirty="0">
                          <a:solidFill>
                            <a:srgbClr val="000000"/>
                          </a:solidFill>
                          <a:latin typeface="Verdana"/>
                        </a:rPr>
                      </a:br>
                      <a:endParaRPr lang="en-US" sz="700" b="0" i="0" u="none" strike="noStrike" dirty="0" smtClean="0">
                        <a:solidFill>
                          <a:srgbClr val="000000"/>
                        </a:solidFill>
                        <a:latin typeface="Verdana"/>
                      </a:endParaRPr>
                    </a:p>
                    <a:p>
                      <a:pPr algn="l" fontAlgn="ctr"/>
                      <a:r>
                        <a:rPr lang="en-US" sz="700" b="1" i="0" u="none" strike="noStrike" dirty="0" smtClean="0">
                          <a:solidFill>
                            <a:srgbClr val="000000"/>
                          </a:solidFill>
                          <a:latin typeface="Verdana"/>
                        </a:rPr>
                        <a:t>3.3.7 </a:t>
                      </a:r>
                      <a:r>
                        <a:rPr lang="en-US" sz="700" b="1" i="0" u="none" strike="noStrike" dirty="0">
                          <a:solidFill>
                            <a:srgbClr val="000000"/>
                          </a:solidFill>
                          <a:latin typeface="Verdana"/>
                        </a:rPr>
                        <a:t>Determine an appropriate unit, tool or strategy to find the </a:t>
                      </a:r>
                      <a:r>
                        <a:rPr lang="en-US" sz="700" b="1" i="0" u="none" strike="noStrike" dirty="0" smtClean="0">
                          <a:solidFill>
                            <a:srgbClr val="000000"/>
                          </a:solidFill>
                          <a:latin typeface="Verdana"/>
                        </a:rPr>
                        <a:t>perimeter </a:t>
                      </a:r>
                      <a:r>
                        <a:rPr lang="en-US" sz="700" b="1" i="0" u="none" strike="noStrike" dirty="0">
                          <a:solidFill>
                            <a:srgbClr val="000000"/>
                          </a:solidFill>
                          <a:latin typeface="Verdana"/>
                        </a:rPr>
                        <a:t>of polygons.</a:t>
                      </a:r>
                      <a:endParaRPr lang="en-US" sz="700" b="0" i="0" u="none" strike="noStrike" dirty="0">
                        <a:solidFill>
                          <a:srgbClr val="000000"/>
                        </a:solidFill>
                        <a:latin typeface="Verdan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17" name="TextBox 16"/>
          <p:cNvSpPr txBox="1"/>
          <p:nvPr/>
        </p:nvSpPr>
        <p:spPr>
          <a:xfrm>
            <a:off x="457200" y="6248400"/>
            <a:ext cx="42672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5715000" y="4750475"/>
            <a:ext cx="38100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2" name="TextBox 31"/>
          <p:cNvSpPr txBox="1"/>
          <p:nvPr/>
        </p:nvSpPr>
        <p:spPr>
          <a:xfrm>
            <a:off x="5715000" y="7010400"/>
            <a:ext cx="2514600" cy="307777"/>
          </a:xfrm>
          <a:prstGeom prst="rect">
            <a:avLst/>
          </a:prstGeom>
          <a:noFill/>
        </p:spPr>
        <p:txBody>
          <a:bodyPr wrap="square" rtlCol="0">
            <a:spAutoFit/>
          </a:bodyPr>
          <a:lstStyle/>
          <a:p>
            <a:r>
              <a:rPr lang="en-US" sz="700" dirty="0" smtClean="0">
                <a:latin typeface="Verdana" pitchFamily="34" charset="0"/>
              </a:rPr>
              <a:t>Sample Practice Questions</a:t>
            </a:r>
          </a:p>
          <a:p>
            <a:r>
              <a:rPr lang="en-US" sz="700" dirty="0" smtClean="0">
                <a:latin typeface="Verdana" pitchFamily="34" charset="0"/>
              </a:rPr>
              <a:t>Ohio State Dept. 2004-2005 ODE Standard 3.3.6</a:t>
            </a:r>
            <a:endParaRPr lang="en-US" sz="700" dirty="0">
              <a:latin typeface="Verdana" pitchFamily="34" charset="0"/>
            </a:endParaRPr>
          </a:p>
        </p:txBody>
      </p:sp>
      <p:sp>
        <p:nvSpPr>
          <p:cNvPr id="12" name="Rectangle 11"/>
          <p:cNvSpPr/>
          <p:nvPr/>
        </p:nvSpPr>
        <p:spPr>
          <a:xfrm>
            <a:off x="5562600" y="381000"/>
            <a:ext cx="3962400" cy="3477875"/>
          </a:xfrm>
          <a:prstGeom prst="rect">
            <a:avLst/>
          </a:prstGeom>
        </p:spPr>
        <p:txBody>
          <a:bodyPr wrap="square">
            <a:spAutoFit/>
          </a:bodyPr>
          <a:lstStyle/>
          <a:p>
            <a:pPr marL="522288" indent="-409575">
              <a:buFont typeface="+mj-lt"/>
              <a:buAutoNum type="arabicPeriod" startAt="10"/>
            </a:pPr>
            <a:r>
              <a:rPr lang="en-US" sz="1100" dirty="0" smtClean="0">
                <a:latin typeface="Verdana" pitchFamily="34" charset="0"/>
              </a:rPr>
              <a:t>In which way are these two shapes alike?</a:t>
            </a: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Both seem to have at least one right angle.</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Both have all sides of equal length.</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Both have four vertices.</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Both have three vertices.</a:t>
            </a:r>
            <a:endParaRPr lang="en-US" sz="1100" dirty="0">
              <a:latin typeface="Verdana" pitchFamily="34" charset="0"/>
            </a:endParaRPr>
          </a:p>
        </p:txBody>
      </p:sp>
      <p:pic>
        <p:nvPicPr>
          <p:cNvPr id="1029" name="Picture 5"/>
          <p:cNvPicPr>
            <a:picLocks noChangeAspect="1" noChangeArrowheads="1"/>
          </p:cNvPicPr>
          <p:nvPr/>
        </p:nvPicPr>
        <p:blipFill>
          <a:blip r:embed="rId3"/>
          <a:srcRect l="20833" t="38889" r="27778" b="43519"/>
          <a:stretch>
            <a:fillRect/>
          </a:stretch>
        </p:blipFill>
        <p:spPr bwMode="auto">
          <a:xfrm>
            <a:off x="6172200" y="990600"/>
            <a:ext cx="2374231" cy="609600"/>
          </a:xfrm>
          <a:prstGeom prst="rect">
            <a:avLst/>
          </a:prstGeom>
          <a:noFill/>
          <a:ln w="9525">
            <a:noFill/>
            <a:miter lim="800000"/>
            <a:headEnd/>
            <a:tailEnd/>
          </a:ln>
          <a:effectLst/>
        </p:spPr>
      </p:pic>
      <p:sp>
        <p:nvSpPr>
          <p:cNvPr id="10" name="TextBox 9"/>
          <p:cNvSpPr txBox="1"/>
          <p:nvPr/>
        </p:nvSpPr>
        <p:spPr>
          <a:xfrm>
            <a:off x="457200" y="381000"/>
            <a:ext cx="4038600" cy="3477875"/>
          </a:xfrm>
          <a:prstGeom prst="rect">
            <a:avLst/>
          </a:prstGeom>
          <a:noFill/>
        </p:spPr>
        <p:txBody>
          <a:bodyPr wrap="square" rtlCol="0">
            <a:spAutoFit/>
          </a:bodyPr>
          <a:lstStyle/>
          <a:p>
            <a:pPr marL="228600" indent="-228600">
              <a:buFont typeface="+mj-lt"/>
              <a:buAutoNum type="arabicPeriod"/>
            </a:pPr>
            <a:r>
              <a:rPr lang="en-US" sz="1100" dirty="0" smtClean="0">
                <a:latin typeface="Verdana" pitchFamily="34" charset="0"/>
              </a:rPr>
              <a:t>Can you find the 2-D shape?</a:t>
            </a:r>
          </a:p>
          <a:p>
            <a:pPr marL="228600" indent="-228600">
              <a:buFont typeface="+mj-lt"/>
              <a:buAutoNum type="arabicPeriod"/>
            </a:pPr>
            <a:endParaRPr lang="en-US" sz="1100" dirty="0" smtClean="0">
              <a:latin typeface="Verdana" pitchFamily="34" charset="0"/>
            </a:endParaRPr>
          </a:p>
          <a:p>
            <a:pPr marL="228600" indent="-228600">
              <a:buFont typeface="+mj-lt"/>
              <a:buAutoNum type="arabicPeriod"/>
            </a:pPr>
            <a:endParaRPr lang="en-US" sz="1100" dirty="0" smtClean="0">
              <a:latin typeface="Verdana" pitchFamily="34" charset="0"/>
            </a:endParaRPr>
          </a:p>
          <a:p>
            <a:pPr marL="228600" indent="-228600">
              <a:buFont typeface="+mj-lt"/>
              <a:buAutoNum type="arabicPeriod"/>
            </a:pPr>
            <a:endParaRPr lang="en-US" sz="1100" dirty="0" smtClean="0">
              <a:latin typeface="Verdana" pitchFamily="34" charset="0"/>
            </a:endParaRPr>
          </a:p>
          <a:p>
            <a:pPr marL="228600" indent="-228600">
              <a:buFont typeface="+mj-lt"/>
              <a:buAutoNum type="arabicPeriod"/>
            </a:pPr>
            <a:endParaRPr lang="en-US" sz="1100" dirty="0" smtClean="0">
              <a:latin typeface="Verdana" pitchFamily="34" charset="0"/>
            </a:endParaRPr>
          </a:p>
          <a:p>
            <a:pPr marL="228600" indent="-228600">
              <a:buFont typeface="+mj-lt"/>
              <a:buAutoNum type="arabicPeriod"/>
            </a:pPr>
            <a:endParaRPr lang="en-US" sz="1100" dirty="0" smtClean="0">
              <a:latin typeface="Verdana" pitchFamily="34" charset="0"/>
            </a:endParaRPr>
          </a:p>
          <a:p>
            <a:pPr marL="692150" indent="-228600">
              <a:buFont typeface="+mj-lt"/>
              <a:buAutoNum type="alphaUcPeriod"/>
            </a:pPr>
            <a:r>
              <a:rPr lang="en-US" sz="1100" dirty="0" smtClean="0">
                <a:latin typeface="Verdana" pitchFamily="34" charset="0"/>
              </a:rPr>
              <a:t> </a:t>
            </a: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r>
              <a:rPr lang="en-US" sz="1100" dirty="0" smtClean="0">
                <a:latin typeface="Verdana" pitchFamily="34" charset="0"/>
              </a:rPr>
              <a:t> </a:t>
            </a: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r>
              <a:rPr lang="en-US" sz="1100" dirty="0" smtClean="0">
                <a:latin typeface="Verdana" pitchFamily="34" charset="0"/>
              </a:rPr>
              <a:t> </a:t>
            </a: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endParaRPr lang="en-US" sz="1100" dirty="0" smtClean="0">
              <a:latin typeface="Verdana" pitchFamily="34" charset="0"/>
            </a:endParaRPr>
          </a:p>
          <a:p>
            <a:pPr marL="692150" indent="-228600">
              <a:buFont typeface="+mj-lt"/>
              <a:buAutoNum type="alphaUcPeriod"/>
            </a:pPr>
            <a:r>
              <a:rPr lang="en-US" sz="1100" dirty="0" smtClean="0">
                <a:latin typeface="Verdana" pitchFamily="34" charset="0"/>
              </a:rPr>
              <a:t> </a:t>
            </a:r>
          </a:p>
          <a:p>
            <a:pPr marL="228600" indent="-228600">
              <a:buFont typeface="+mj-lt"/>
              <a:buAutoNum type="alphaUcPeriod"/>
            </a:pPr>
            <a:endParaRPr lang="en-US" sz="1100" dirty="0" smtClean="0">
              <a:latin typeface="Verdana" pitchFamily="34" charset="0"/>
            </a:endParaRPr>
          </a:p>
        </p:txBody>
      </p:sp>
      <p:sp>
        <p:nvSpPr>
          <p:cNvPr id="13" name="Diamond 12"/>
          <p:cNvSpPr/>
          <p:nvPr/>
        </p:nvSpPr>
        <p:spPr bwMode="auto">
          <a:xfrm>
            <a:off x="1284111" y="2590800"/>
            <a:ext cx="609600" cy="609600"/>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4" name="Can 13"/>
          <p:cNvSpPr/>
          <p:nvPr/>
        </p:nvSpPr>
        <p:spPr bwMode="auto">
          <a:xfrm>
            <a:off x="1374423" y="1905000"/>
            <a:ext cx="381000" cy="53340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Cube 16"/>
          <p:cNvSpPr/>
          <p:nvPr/>
        </p:nvSpPr>
        <p:spPr bwMode="auto">
          <a:xfrm>
            <a:off x="1371600" y="1295400"/>
            <a:ext cx="381000" cy="381000"/>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Cube 18"/>
          <p:cNvSpPr/>
          <p:nvPr/>
        </p:nvSpPr>
        <p:spPr bwMode="auto">
          <a:xfrm>
            <a:off x="1295400" y="3406422"/>
            <a:ext cx="762000" cy="304800"/>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457200" y="7010400"/>
            <a:ext cx="2514600" cy="307777"/>
          </a:xfrm>
          <a:prstGeom prst="rect">
            <a:avLst/>
          </a:prstGeom>
          <a:noFill/>
        </p:spPr>
        <p:txBody>
          <a:bodyPr wrap="square" rtlCol="0">
            <a:spAutoFit/>
          </a:bodyPr>
          <a:lstStyle/>
          <a:p>
            <a:r>
              <a:rPr lang="en-US" sz="700" dirty="0" smtClean="0">
                <a:latin typeface="Verdana" pitchFamily="34" charset="0"/>
              </a:rPr>
              <a:t>Rick &amp; Susan Richmond</a:t>
            </a:r>
          </a:p>
          <a:p>
            <a:r>
              <a:rPr lang="en-US" sz="700" dirty="0" smtClean="0">
                <a:latin typeface="Verdana" pitchFamily="34" charset="0"/>
              </a:rPr>
              <a:t>2004-2005 ODE Standard 3.3.6</a:t>
            </a:r>
            <a:endParaRPr lang="en-US" sz="700" dirty="0">
              <a:latin typeface="Verdana" pitchFamily="34" charset="0"/>
            </a:endParaRPr>
          </a:p>
        </p:txBody>
      </p:sp>
      <p:sp>
        <p:nvSpPr>
          <p:cNvPr id="21" name="TextBox 20"/>
          <p:cNvSpPr txBox="1"/>
          <p:nvPr/>
        </p:nvSpPr>
        <p:spPr>
          <a:xfrm>
            <a:off x="457200" y="4724400"/>
            <a:ext cx="41910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867400" y="5179874"/>
            <a:ext cx="3352800" cy="17543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685800" y="4702076"/>
            <a:ext cx="36576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8" name="Rectangle 7"/>
          <p:cNvSpPr/>
          <p:nvPr/>
        </p:nvSpPr>
        <p:spPr>
          <a:xfrm>
            <a:off x="609600" y="457200"/>
            <a:ext cx="4191000" cy="2800767"/>
          </a:xfrm>
          <a:prstGeom prst="rect">
            <a:avLst/>
          </a:prstGeom>
        </p:spPr>
        <p:txBody>
          <a:bodyPr wrap="square">
            <a:spAutoFit/>
          </a:bodyPr>
          <a:lstStyle/>
          <a:p>
            <a:pPr marL="228600" indent="-228600">
              <a:buFont typeface="+mj-lt"/>
              <a:buAutoNum type="arabicPeriod" startAt="9"/>
            </a:pPr>
            <a:r>
              <a:rPr lang="en-US" sz="1100" dirty="0" smtClean="0">
                <a:latin typeface="Verdana" pitchFamily="34" charset="0"/>
              </a:rPr>
              <a:t>How many right angles are in this shape?</a:t>
            </a: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1</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2</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3</a:t>
            </a:r>
          </a:p>
          <a:p>
            <a:pPr marL="635000" indent="-228600">
              <a:buFont typeface="+mj-lt"/>
              <a:buAutoNum type="alphaUcPeriod"/>
            </a:pPr>
            <a:endParaRPr lang="en-US" sz="1100" dirty="0" smtClean="0">
              <a:latin typeface="Verdana" pitchFamily="34" charset="0"/>
            </a:endParaRPr>
          </a:p>
          <a:p>
            <a:pPr marL="635000" indent="-228600">
              <a:buFont typeface="+mj-lt"/>
              <a:buAutoNum type="alphaUcPeriod"/>
            </a:pPr>
            <a:r>
              <a:rPr lang="en-US" sz="1100" dirty="0" smtClean="0">
                <a:latin typeface="Verdana" pitchFamily="34" charset="0"/>
              </a:rPr>
              <a:t>6</a:t>
            </a:r>
            <a:endParaRPr lang="en-US" sz="1100" dirty="0">
              <a:latin typeface="Verdana" pitchFamily="34" charset="0"/>
            </a:endParaRPr>
          </a:p>
        </p:txBody>
      </p:sp>
      <p:pic>
        <p:nvPicPr>
          <p:cNvPr id="2050" name="Picture 2"/>
          <p:cNvPicPr>
            <a:picLocks noChangeAspect="1" noChangeArrowheads="1"/>
          </p:cNvPicPr>
          <p:nvPr/>
        </p:nvPicPr>
        <p:blipFill>
          <a:blip r:embed="rId3"/>
          <a:srcRect l="43750" t="34259" r="38889" b="46296"/>
          <a:stretch>
            <a:fillRect/>
          </a:stretch>
        </p:blipFill>
        <p:spPr bwMode="auto">
          <a:xfrm>
            <a:off x="1487714" y="762000"/>
            <a:ext cx="1179286" cy="990600"/>
          </a:xfrm>
          <a:prstGeom prst="rect">
            <a:avLst/>
          </a:prstGeom>
          <a:noFill/>
          <a:ln w="9525">
            <a:noFill/>
            <a:miter lim="800000"/>
            <a:headEnd/>
            <a:tailEnd/>
          </a:ln>
          <a:effectLst/>
        </p:spPr>
      </p:pic>
      <p:sp>
        <p:nvSpPr>
          <p:cNvPr id="10" name="TextBox 9"/>
          <p:cNvSpPr txBox="1"/>
          <p:nvPr/>
        </p:nvSpPr>
        <p:spPr>
          <a:xfrm>
            <a:off x="685800" y="7086600"/>
            <a:ext cx="2362200" cy="307777"/>
          </a:xfrm>
          <a:prstGeom prst="rect">
            <a:avLst/>
          </a:prstGeom>
          <a:noFill/>
        </p:spPr>
        <p:txBody>
          <a:bodyPr wrap="square" rtlCol="0">
            <a:spAutoFit/>
          </a:bodyPr>
          <a:lstStyle/>
          <a:p>
            <a:r>
              <a:rPr lang="en-US" sz="700" dirty="0" smtClean="0">
                <a:latin typeface="Verdana" pitchFamily="34" charset="0"/>
              </a:rPr>
              <a:t>Sample Practice Questions</a:t>
            </a:r>
          </a:p>
          <a:p>
            <a:r>
              <a:rPr lang="en-US" sz="700" dirty="0" smtClean="0">
                <a:latin typeface="Verdana" pitchFamily="34" charset="0"/>
              </a:rPr>
              <a:t>Ohio State Dept. ODE Standard 3.3.6</a:t>
            </a:r>
            <a:endParaRPr lang="en-US" sz="700" dirty="0">
              <a:latin typeface="Verdana" pitchFamily="34" charset="0"/>
            </a:endParaRPr>
          </a:p>
        </p:txBody>
      </p:sp>
      <p:pic>
        <p:nvPicPr>
          <p:cNvPr id="2051" name="Picture 3"/>
          <p:cNvPicPr>
            <a:picLocks noChangeAspect="1" noChangeArrowheads="1"/>
          </p:cNvPicPr>
          <p:nvPr/>
        </p:nvPicPr>
        <p:blipFill>
          <a:blip r:embed="rId4"/>
          <a:srcRect l="34167" t="77778" r="58333" b="12963"/>
          <a:stretch>
            <a:fillRect/>
          </a:stretch>
        </p:blipFill>
        <p:spPr bwMode="auto">
          <a:xfrm>
            <a:off x="6477000" y="3429000"/>
            <a:ext cx="823573" cy="762000"/>
          </a:xfrm>
          <a:prstGeom prst="rect">
            <a:avLst/>
          </a:prstGeom>
          <a:noFill/>
          <a:ln w="9525">
            <a:noFill/>
            <a:miter lim="800000"/>
            <a:headEnd/>
            <a:tailEnd/>
          </a:ln>
          <a:effectLst/>
        </p:spPr>
      </p:pic>
      <p:sp>
        <p:nvSpPr>
          <p:cNvPr id="12" name="TextBox 11"/>
          <p:cNvSpPr txBox="1"/>
          <p:nvPr/>
        </p:nvSpPr>
        <p:spPr>
          <a:xfrm>
            <a:off x="5867400" y="7010400"/>
            <a:ext cx="2895600" cy="307777"/>
          </a:xfrm>
          <a:prstGeom prst="rect">
            <a:avLst/>
          </a:prstGeom>
          <a:noFill/>
        </p:spPr>
        <p:txBody>
          <a:bodyPr wrap="square" rtlCol="0">
            <a:spAutoFit/>
          </a:bodyPr>
          <a:lstStyle/>
          <a:p>
            <a:r>
              <a:rPr lang="en-US" sz="700" dirty="0" smtClean="0">
                <a:latin typeface="Verdana" pitchFamily="34" charset="0"/>
              </a:rPr>
              <a:t>Sample Practice Questions </a:t>
            </a:r>
          </a:p>
          <a:p>
            <a:r>
              <a:rPr lang="en-US" sz="700" dirty="0" smtClean="0">
                <a:latin typeface="Verdana" pitchFamily="34" charset="0"/>
              </a:rPr>
              <a:t>Ohio State Dept. ODE Standard 3.3.6</a:t>
            </a:r>
            <a:endParaRPr lang="en-US" sz="700" dirty="0">
              <a:latin typeface="Verdana" pitchFamily="34" charset="0"/>
            </a:endParaRPr>
          </a:p>
        </p:txBody>
      </p:sp>
      <p:sp>
        <p:nvSpPr>
          <p:cNvPr id="11" name="TextBox 10"/>
          <p:cNvSpPr txBox="1"/>
          <p:nvPr/>
        </p:nvSpPr>
        <p:spPr>
          <a:xfrm>
            <a:off x="5638800" y="381000"/>
            <a:ext cx="3733800" cy="600164"/>
          </a:xfrm>
          <a:prstGeom prst="rect">
            <a:avLst/>
          </a:prstGeom>
          <a:noFill/>
        </p:spPr>
        <p:txBody>
          <a:bodyPr wrap="square" rtlCol="0">
            <a:spAutoFit/>
          </a:bodyPr>
          <a:lstStyle/>
          <a:p>
            <a:pPr marL="228600" indent="-228600">
              <a:buFont typeface="+mj-lt"/>
              <a:buAutoNum type="arabicPeriod" startAt="2"/>
            </a:pPr>
            <a:r>
              <a:rPr lang="en-US" sz="1100" dirty="0" smtClean="0">
                <a:latin typeface="Verdana" pitchFamily="34" charset="0"/>
              </a:rPr>
              <a:t>The six faces of a three-dimensional figure are show.</a:t>
            </a:r>
          </a:p>
          <a:p>
            <a:pPr marL="228600" indent="-228600">
              <a:buFont typeface="+mj-lt"/>
              <a:buAutoNum type="arabicPeriod" startAt="2"/>
            </a:pPr>
            <a:endParaRPr lang="en-US" sz="1100" dirty="0">
              <a:latin typeface="Verdana" pitchFamily="34" charset="0"/>
            </a:endParaRPr>
          </a:p>
        </p:txBody>
      </p:sp>
      <p:sp>
        <p:nvSpPr>
          <p:cNvPr id="14" name="Rectangle 13"/>
          <p:cNvSpPr/>
          <p:nvPr/>
        </p:nvSpPr>
        <p:spPr bwMode="auto">
          <a:xfrm>
            <a:off x="6477000" y="9906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6934200" y="9906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sp>
        <p:nvSpPr>
          <p:cNvPr id="16" name="Rectangle 15"/>
          <p:cNvSpPr/>
          <p:nvPr/>
        </p:nvSpPr>
        <p:spPr bwMode="auto">
          <a:xfrm>
            <a:off x="7391400" y="9906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sp>
        <p:nvSpPr>
          <p:cNvPr id="17" name="Rectangle 16"/>
          <p:cNvSpPr/>
          <p:nvPr/>
        </p:nvSpPr>
        <p:spPr bwMode="auto">
          <a:xfrm>
            <a:off x="6477000" y="14478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6934200" y="14478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7391400" y="1447800"/>
            <a:ext cx="3048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p:txBody>
      </p:sp>
      <p:pic>
        <p:nvPicPr>
          <p:cNvPr id="20" name="Picture 3"/>
          <p:cNvPicPr>
            <a:picLocks noChangeAspect="1" noChangeArrowheads="1"/>
          </p:cNvPicPr>
          <p:nvPr/>
        </p:nvPicPr>
        <p:blipFill>
          <a:blip r:embed="rId4"/>
          <a:srcRect l="35000" t="55000" r="56667" b="35556"/>
          <a:stretch>
            <a:fillRect/>
          </a:stretch>
        </p:blipFill>
        <p:spPr bwMode="auto">
          <a:xfrm>
            <a:off x="6629400" y="2209800"/>
            <a:ext cx="620441" cy="527431"/>
          </a:xfrm>
          <a:prstGeom prst="rect">
            <a:avLst/>
          </a:prstGeom>
          <a:noFill/>
          <a:ln w="9525">
            <a:noFill/>
            <a:miter lim="800000"/>
            <a:headEnd/>
            <a:tailEnd/>
          </a:ln>
          <a:effectLst/>
        </p:spPr>
      </p:pic>
      <p:pic>
        <p:nvPicPr>
          <p:cNvPr id="21" name="Picture 3"/>
          <p:cNvPicPr>
            <a:picLocks noChangeAspect="1" noChangeArrowheads="1"/>
          </p:cNvPicPr>
          <p:nvPr/>
        </p:nvPicPr>
        <p:blipFill>
          <a:blip r:embed="rId4"/>
          <a:srcRect l="34167" t="65556" r="52500" b="24444"/>
          <a:stretch>
            <a:fillRect/>
          </a:stretch>
        </p:blipFill>
        <p:spPr bwMode="auto">
          <a:xfrm>
            <a:off x="6553200" y="2946753"/>
            <a:ext cx="721848" cy="406047"/>
          </a:xfrm>
          <a:prstGeom prst="rect">
            <a:avLst/>
          </a:prstGeom>
          <a:noFill/>
          <a:ln w="9525">
            <a:noFill/>
            <a:miter lim="800000"/>
            <a:headEnd/>
            <a:tailEnd/>
          </a:ln>
          <a:effectLst/>
        </p:spPr>
      </p:pic>
      <p:sp>
        <p:nvSpPr>
          <p:cNvPr id="23" name="Can 22"/>
          <p:cNvSpPr/>
          <p:nvPr/>
        </p:nvSpPr>
        <p:spPr bwMode="auto">
          <a:xfrm rot="15905164">
            <a:off x="6710139" y="4225524"/>
            <a:ext cx="412413" cy="54055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5867400" y="2337881"/>
            <a:ext cx="762000" cy="2292935"/>
          </a:xfrm>
          <a:prstGeom prst="rect">
            <a:avLst/>
          </a:prstGeom>
          <a:noFill/>
        </p:spPr>
        <p:txBody>
          <a:bodyPr wrap="square" rtlCol="0">
            <a:spAutoFit/>
          </a:bodyPr>
          <a:lstStyle/>
          <a:p>
            <a:pPr marL="457200" indent="-174625">
              <a:buFont typeface="+mj-lt"/>
              <a:buAutoNum type="alphaUcPeriod"/>
            </a:pPr>
            <a:r>
              <a:rPr lang="en-US" sz="1100" dirty="0" smtClean="0">
                <a:latin typeface="Verdana" pitchFamily="34" charset="0"/>
              </a:rPr>
              <a:t> </a:t>
            </a: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r>
              <a:rPr lang="en-US" sz="1100" dirty="0" smtClean="0">
                <a:latin typeface="Verdana" pitchFamily="34" charset="0"/>
              </a:rPr>
              <a:t> </a:t>
            </a: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r>
              <a:rPr lang="en-US" sz="1100" dirty="0" smtClean="0">
                <a:latin typeface="Verdana" pitchFamily="34" charset="0"/>
              </a:rPr>
              <a:t> </a:t>
            </a: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endParaRPr lang="en-US" sz="1100" dirty="0" smtClean="0">
              <a:latin typeface="Verdana" pitchFamily="34" charset="0"/>
            </a:endParaRPr>
          </a:p>
          <a:p>
            <a:pPr marL="457200" indent="-174625">
              <a:buFont typeface="+mj-lt"/>
              <a:buAutoNum type="alphaUcPeriod"/>
            </a:pPr>
            <a:r>
              <a:rPr lang="en-US" sz="1100" dirty="0" smtClean="0">
                <a:latin typeface="Verdana" pitchFamily="34" charset="0"/>
              </a:rPr>
              <a:t> </a:t>
            </a:r>
            <a:endParaRPr lang="en-US" sz="1100"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609600" y="4902131"/>
            <a:ext cx="3657600" cy="2108269"/>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867400" y="4979075"/>
            <a:ext cx="3657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30" name="TextBox 29"/>
          <p:cNvSpPr txBox="1"/>
          <p:nvPr/>
        </p:nvSpPr>
        <p:spPr>
          <a:xfrm>
            <a:off x="609600" y="7086600"/>
            <a:ext cx="2743200" cy="307777"/>
          </a:xfrm>
          <a:prstGeom prst="rect">
            <a:avLst/>
          </a:prstGeom>
          <a:noFill/>
        </p:spPr>
        <p:txBody>
          <a:bodyPr wrap="square" rtlCol="0">
            <a:spAutoFit/>
          </a:bodyPr>
          <a:lstStyle/>
          <a:p>
            <a:r>
              <a:rPr lang="en-US" sz="700" dirty="0" smtClean="0">
                <a:latin typeface="Verdana" pitchFamily="34" charset="0"/>
              </a:rPr>
              <a:t>Sample Practice Tests </a:t>
            </a:r>
          </a:p>
          <a:p>
            <a:r>
              <a:rPr lang="en-US" sz="700" dirty="0" smtClean="0">
                <a:latin typeface="Verdana" pitchFamily="34" charset="0"/>
              </a:rPr>
              <a:t>Oregon 2000-2001 ODE Standard 3.3.5</a:t>
            </a:r>
            <a:endParaRPr lang="en-US" sz="700" dirty="0">
              <a:latin typeface="Verdana" pitchFamily="34" charset="0"/>
            </a:endParaRPr>
          </a:p>
        </p:txBody>
      </p:sp>
      <p:sp>
        <p:nvSpPr>
          <p:cNvPr id="17" name="TextBox 16"/>
          <p:cNvSpPr txBox="1"/>
          <p:nvPr/>
        </p:nvSpPr>
        <p:spPr>
          <a:xfrm>
            <a:off x="5791200" y="7086600"/>
            <a:ext cx="2667000" cy="307777"/>
          </a:xfrm>
          <a:prstGeom prst="rect">
            <a:avLst/>
          </a:prstGeom>
          <a:noFill/>
        </p:spPr>
        <p:txBody>
          <a:bodyPr wrap="square" rtlCol="0">
            <a:spAutoFit/>
          </a:bodyPr>
          <a:lstStyle/>
          <a:p>
            <a:r>
              <a:rPr lang="en-US" sz="700" dirty="0" smtClean="0">
                <a:latin typeface="Verdana" pitchFamily="34" charset="0"/>
              </a:rPr>
              <a:t>Item Difficulty Examples </a:t>
            </a:r>
          </a:p>
          <a:p>
            <a:r>
              <a:rPr lang="en-US" sz="700" dirty="0" smtClean="0">
                <a:latin typeface="Verdana" pitchFamily="34" charset="0"/>
              </a:rPr>
              <a:t>Oregon ODE Standard 3.3.6</a:t>
            </a:r>
            <a:endParaRPr lang="en-US" sz="700" dirty="0">
              <a:latin typeface="Verdana" pitchFamily="34" charset="0"/>
            </a:endParaRPr>
          </a:p>
        </p:txBody>
      </p:sp>
      <p:pic>
        <p:nvPicPr>
          <p:cNvPr id="3075" name="Picture 3"/>
          <p:cNvPicPr>
            <a:picLocks noChangeAspect="1" noChangeArrowheads="1"/>
          </p:cNvPicPr>
          <p:nvPr/>
        </p:nvPicPr>
        <p:blipFill>
          <a:blip r:embed="rId3"/>
          <a:srcRect l="25694" t="26111" r="19445" b="14815"/>
          <a:stretch>
            <a:fillRect/>
          </a:stretch>
        </p:blipFill>
        <p:spPr bwMode="auto">
          <a:xfrm>
            <a:off x="5943601" y="990600"/>
            <a:ext cx="2667000" cy="2153881"/>
          </a:xfrm>
          <a:prstGeom prst="rect">
            <a:avLst/>
          </a:prstGeom>
          <a:noFill/>
          <a:ln w="9525">
            <a:noFill/>
            <a:miter lim="800000"/>
            <a:headEnd/>
            <a:tailEnd/>
          </a:ln>
          <a:effectLst/>
        </p:spPr>
      </p:pic>
      <p:sp>
        <p:nvSpPr>
          <p:cNvPr id="10" name="TextBox 9"/>
          <p:cNvSpPr txBox="1"/>
          <p:nvPr/>
        </p:nvSpPr>
        <p:spPr>
          <a:xfrm>
            <a:off x="457200" y="533400"/>
            <a:ext cx="3276600" cy="3477875"/>
          </a:xfrm>
          <a:prstGeom prst="rect">
            <a:avLst/>
          </a:prstGeom>
          <a:noFill/>
        </p:spPr>
        <p:txBody>
          <a:bodyPr wrap="square" rtlCol="0">
            <a:spAutoFit/>
          </a:bodyPr>
          <a:lstStyle/>
          <a:p>
            <a:pPr marL="228600" indent="-228600">
              <a:buFont typeface="+mj-lt"/>
              <a:buAutoNum type="arabicPeriod" startAt="3"/>
            </a:pPr>
            <a:r>
              <a:rPr lang="en-US" sz="1100" dirty="0" smtClean="0">
                <a:latin typeface="Verdana" pitchFamily="34" charset="0"/>
              </a:rPr>
              <a:t>A pyramid is shown below.</a:t>
            </a: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3175"/>
            <a:r>
              <a:rPr lang="en-US" sz="1100" dirty="0" smtClean="0">
                <a:latin typeface="Verdana" pitchFamily="34" charset="0"/>
              </a:rPr>
              <a:t>Which sentence describes this pyramid?</a:t>
            </a:r>
          </a:p>
          <a:p>
            <a:pPr marL="228600" indent="-228600">
              <a:buFont typeface="+mj-lt"/>
              <a:buAutoNum type="arabicPeriod" startAt="3"/>
            </a:pPr>
            <a:endParaRPr lang="en-US" sz="1100" dirty="0" smtClean="0">
              <a:latin typeface="Verdana" pitchFamily="34" charset="0"/>
            </a:endParaRPr>
          </a:p>
          <a:p>
            <a:pPr marL="228600" indent="-228600">
              <a:buFont typeface="+mj-lt"/>
              <a:buAutoNum type="arabicPeriod" startAt="3"/>
            </a:pPr>
            <a:endParaRPr lang="en-US" sz="1100" dirty="0" smtClean="0">
              <a:latin typeface="Verdana" pitchFamily="34" charset="0"/>
            </a:endParaRPr>
          </a:p>
          <a:p>
            <a:pPr marL="228600" indent="-228600">
              <a:buFont typeface="+mj-lt"/>
              <a:buAutoNum type="alphaUcPeriod"/>
            </a:pPr>
            <a:r>
              <a:rPr lang="en-US" sz="1100" dirty="0" smtClean="0">
                <a:latin typeface="Verdana" pitchFamily="34" charset="0"/>
              </a:rPr>
              <a:t>The pyramid has 4 faces and 4 edges.</a:t>
            </a:r>
          </a:p>
          <a:p>
            <a:pPr marL="228600" indent="-228600">
              <a:buFont typeface="+mj-lt"/>
              <a:buAutoNum type="alphaUcPeriod"/>
            </a:pPr>
            <a:endParaRPr lang="en-US" sz="1100" dirty="0" smtClean="0">
              <a:latin typeface="Verdana" pitchFamily="34" charset="0"/>
            </a:endParaRPr>
          </a:p>
          <a:p>
            <a:pPr marL="228600" indent="-228600">
              <a:buFont typeface="+mj-lt"/>
              <a:buAutoNum type="alphaUcPeriod"/>
            </a:pPr>
            <a:r>
              <a:rPr lang="en-US" sz="1100" dirty="0" smtClean="0">
                <a:latin typeface="Verdana" pitchFamily="34" charset="0"/>
              </a:rPr>
              <a:t>The pyramid has 4 faces and 8 edges.</a:t>
            </a:r>
          </a:p>
          <a:p>
            <a:pPr marL="228600" indent="-228600">
              <a:buFont typeface="+mj-lt"/>
              <a:buAutoNum type="alphaUcPeriod"/>
            </a:pPr>
            <a:endParaRPr lang="en-US" sz="1100" dirty="0" smtClean="0">
              <a:latin typeface="Verdana" pitchFamily="34" charset="0"/>
            </a:endParaRPr>
          </a:p>
          <a:p>
            <a:pPr marL="228600" indent="-228600">
              <a:buFont typeface="+mj-lt"/>
              <a:buAutoNum type="alphaUcPeriod"/>
            </a:pPr>
            <a:r>
              <a:rPr lang="en-US" sz="1100" dirty="0" smtClean="0">
                <a:latin typeface="Verdana" pitchFamily="34" charset="0"/>
              </a:rPr>
              <a:t>The pyramid has 5 faces and 8 edges.</a:t>
            </a:r>
          </a:p>
          <a:p>
            <a:pPr marL="228600" indent="-228600">
              <a:buFont typeface="+mj-lt"/>
              <a:buAutoNum type="alphaUcPeriod"/>
            </a:pPr>
            <a:endParaRPr lang="en-US" sz="1100" dirty="0" smtClean="0">
              <a:latin typeface="Verdana" pitchFamily="34" charset="0"/>
            </a:endParaRPr>
          </a:p>
          <a:p>
            <a:pPr marL="228600" indent="-228600">
              <a:buFont typeface="+mj-lt"/>
              <a:buAutoNum type="alphaUcPeriod"/>
            </a:pPr>
            <a:r>
              <a:rPr lang="en-US" sz="1100" dirty="0" smtClean="0">
                <a:latin typeface="Verdana" pitchFamily="34" charset="0"/>
              </a:rPr>
              <a:t>The pyramid has 6 faces and 5 points.</a:t>
            </a:r>
          </a:p>
        </p:txBody>
      </p:sp>
      <p:pic>
        <p:nvPicPr>
          <p:cNvPr id="11" name="Picture 2"/>
          <p:cNvPicPr>
            <a:picLocks noChangeAspect="1" noChangeArrowheads="1"/>
          </p:cNvPicPr>
          <p:nvPr/>
        </p:nvPicPr>
        <p:blipFill>
          <a:blip r:embed="rId4"/>
          <a:srcRect l="44167" t="28333" r="34722" b="44444"/>
          <a:stretch>
            <a:fillRect/>
          </a:stretch>
        </p:blipFill>
        <p:spPr bwMode="auto">
          <a:xfrm>
            <a:off x="1676400" y="914400"/>
            <a:ext cx="1024370" cy="990600"/>
          </a:xfrm>
          <a:prstGeom prst="rect">
            <a:avLst/>
          </a:prstGeom>
          <a:noFill/>
          <a:ln w="9525">
            <a:noFill/>
            <a:miter lim="800000"/>
            <a:headEnd/>
            <a:tailEnd/>
          </a:ln>
          <a:effectLst/>
        </p:spPr>
      </p:pic>
      <p:sp>
        <p:nvSpPr>
          <p:cNvPr id="12" name="TextBox 11"/>
          <p:cNvSpPr txBox="1"/>
          <p:nvPr/>
        </p:nvSpPr>
        <p:spPr>
          <a:xfrm>
            <a:off x="5562600" y="381000"/>
            <a:ext cx="3810000" cy="261610"/>
          </a:xfrm>
          <a:prstGeom prst="rect">
            <a:avLst/>
          </a:prstGeom>
          <a:noFill/>
        </p:spPr>
        <p:txBody>
          <a:bodyPr wrap="square" rtlCol="0">
            <a:spAutoFit/>
          </a:bodyPr>
          <a:lstStyle/>
          <a:p>
            <a:pPr marL="228600" indent="-228600">
              <a:buFont typeface="+mj-lt"/>
              <a:buAutoNum type="arabicPeriod" startAt="8"/>
            </a:pPr>
            <a:r>
              <a:rPr lang="en-US" sz="1100" dirty="0" smtClean="0">
                <a:latin typeface="Verdana" pitchFamily="34" charset="0"/>
              </a:rPr>
              <a:t>This pattern goes from left to right.</a:t>
            </a:r>
            <a:endParaRPr lang="en-US" sz="1100"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791200" y="4348877"/>
            <a:ext cx="3657600" cy="2585323"/>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5" name="TextBox 24"/>
          <p:cNvSpPr txBox="1"/>
          <p:nvPr/>
        </p:nvSpPr>
        <p:spPr>
          <a:xfrm>
            <a:off x="609600" y="7086600"/>
            <a:ext cx="2819400" cy="307777"/>
          </a:xfrm>
          <a:prstGeom prst="rect">
            <a:avLst/>
          </a:prstGeom>
          <a:noFill/>
        </p:spPr>
        <p:txBody>
          <a:bodyPr wrap="square" rtlCol="0">
            <a:spAutoFit/>
          </a:bodyPr>
          <a:lstStyle/>
          <a:p>
            <a:r>
              <a:rPr lang="en-US" sz="700" dirty="0" smtClean="0">
                <a:latin typeface="Verdana" pitchFamily="34" charset="0"/>
              </a:rPr>
              <a:t>Sample Practice Tests </a:t>
            </a:r>
          </a:p>
          <a:p>
            <a:r>
              <a:rPr lang="en-US" sz="700" dirty="0" smtClean="0">
                <a:latin typeface="Verdana" pitchFamily="34" charset="0"/>
              </a:rPr>
              <a:t>Oregon 2004-2008  ODE Standard 3.3.6</a:t>
            </a:r>
            <a:endParaRPr lang="en-US" sz="700" dirty="0">
              <a:latin typeface="Verdana" pitchFamily="34" charset="0"/>
            </a:endParaRPr>
          </a:p>
        </p:txBody>
      </p:sp>
      <p:sp>
        <p:nvSpPr>
          <p:cNvPr id="27" name="TextBox 26"/>
          <p:cNvSpPr txBox="1"/>
          <p:nvPr/>
        </p:nvSpPr>
        <p:spPr>
          <a:xfrm>
            <a:off x="5791200" y="7086600"/>
            <a:ext cx="2667000" cy="307777"/>
          </a:xfrm>
          <a:prstGeom prst="rect">
            <a:avLst/>
          </a:prstGeom>
          <a:noFill/>
        </p:spPr>
        <p:txBody>
          <a:bodyPr wrap="square" rtlCol="0">
            <a:spAutoFit/>
          </a:bodyPr>
          <a:lstStyle/>
          <a:p>
            <a:r>
              <a:rPr lang="en-US" sz="700" dirty="0" smtClean="0">
                <a:latin typeface="Verdana" pitchFamily="34" charset="0"/>
              </a:rPr>
              <a:t>Sample Practice Tests </a:t>
            </a:r>
          </a:p>
          <a:p>
            <a:r>
              <a:rPr lang="en-US" sz="700" dirty="0" smtClean="0">
                <a:latin typeface="Verdana" pitchFamily="34" charset="0"/>
              </a:rPr>
              <a:t>Oregon 2004-2008  ODE Standard 3.3.5</a:t>
            </a:r>
            <a:endParaRPr lang="en-US" sz="700" dirty="0">
              <a:latin typeface="Verdana" pitchFamily="34" charset="0"/>
            </a:endParaRPr>
          </a:p>
        </p:txBody>
      </p:sp>
      <p:pic>
        <p:nvPicPr>
          <p:cNvPr id="1026" name="Picture 2"/>
          <p:cNvPicPr>
            <a:picLocks noChangeAspect="1" noChangeArrowheads="1"/>
          </p:cNvPicPr>
          <p:nvPr/>
        </p:nvPicPr>
        <p:blipFill>
          <a:blip r:embed="rId3"/>
          <a:srcRect l="40278" t="55556" r="22222" b="22222"/>
          <a:stretch>
            <a:fillRect/>
          </a:stretch>
        </p:blipFill>
        <p:spPr bwMode="auto">
          <a:xfrm>
            <a:off x="1371600" y="762000"/>
            <a:ext cx="2438400" cy="1083729"/>
          </a:xfrm>
          <a:prstGeom prst="rect">
            <a:avLst/>
          </a:prstGeom>
          <a:noFill/>
          <a:ln w="9525">
            <a:noFill/>
            <a:miter lim="800000"/>
            <a:headEnd/>
            <a:tailEnd/>
          </a:ln>
          <a:effectLst/>
        </p:spPr>
      </p:pic>
      <p:sp>
        <p:nvSpPr>
          <p:cNvPr id="9" name="TextBox 8"/>
          <p:cNvSpPr txBox="1"/>
          <p:nvPr/>
        </p:nvSpPr>
        <p:spPr>
          <a:xfrm>
            <a:off x="762000" y="4348877"/>
            <a:ext cx="3657600" cy="2585323"/>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0" name="Rectangle 9"/>
          <p:cNvSpPr/>
          <p:nvPr/>
        </p:nvSpPr>
        <p:spPr>
          <a:xfrm>
            <a:off x="5562600" y="304800"/>
            <a:ext cx="3505200" cy="3308598"/>
          </a:xfrm>
          <a:prstGeom prst="rect">
            <a:avLst/>
          </a:prstGeom>
        </p:spPr>
        <p:txBody>
          <a:bodyPr wrap="square">
            <a:spAutoFit/>
          </a:bodyPr>
          <a:lstStyle/>
          <a:p>
            <a:pPr marL="228600" indent="-228600">
              <a:buFont typeface="+mj-lt"/>
              <a:buAutoNum type="arabicPeriod" startAt="4"/>
            </a:pPr>
            <a:r>
              <a:rPr lang="en-US" sz="1100" dirty="0" smtClean="0"/>
              <a:t>Which of the following choices is a translation?</a:t>
            </a:r>
          </a:p>
          <a:p>
            <a:endParaRPr lang="en-US" sz="1100" dirty="0" smtClean="0"/>
          </a:p>
          <a:p>
            <a:endParaRPr lang="en-US" sz="1100" dirty="0" smtClean="0"/>
          </a:p>
          <a:p>
            <a:endParaRPr lang="en-US" sz="1100" dirty="0" smtClean="0"/>
          </a:p>
          <a:p>
            <a:endParaRPr lang="en-US" sz="1100" dirty="0" smtClean="0"/>
          </a:p>
          <a:p>
            <a:pPr marL="463550">
              <a:buFont typeface="+mj-lt"/>
              <a:buAutoNum type="alphaUcPeriod"/>
            </a:pPr>
            <a:r>
              <a:rPr lang="en-US" sz="1100" dirty="0" smtClean="0"/>
              <a:t> </a:t>
            </a:r>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r>
              <a:rPr lang="en-US" sz="1100" dirty="0" smtClean="0"/>
              <a:t> </a:t>
            </a:r>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r>
              <a:rPr lang="en-US" sz="1100" dirty="0" smtClean="0"/>
              <a:t> </a:t>
            </a:r>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endParaRPr lang="en-US" sz="1100" dirty="0" smtClean="0"/>
          </a:p>
          <a:p>
            <a:pPr marL="463550">
              <a:buFont typeface="+mj-lt"/>
              <a:buAutoNum type="alphaUcPeriod"/>
            </a:pPr>
            <a:r>
              <a:rPr lang="en-US" sz="1100" dirty="0" smtClean="0"/>
              <a:t> </a:t>
            </a:r>
          </a:p>
          <a:p>
            <a:pPr marL="463550">
              <a:buFont typeface="+mj-lt"/>
              <a:buAutoNum type="alphaUcPeriod"/>
            </a:pPr>
            <a:endParaRPr lang="en-US" sz="1100" dirty="0"/>
          </a:p>
        </p:txBody>
      </p:sp>
      <p:pic>
        <p:nvPicPr>
          <p:cNvPr id="1027" name="Picture 3"/>
          <p:cNvPicPr>
            <a:picLocks noChangeAspect="1" noChangeArrowheads="1"/>
          </p:cNvPicPr>
          <p:nvPr/>
        </p:nvPicPr>
        <p:blipFill>
          <a:blip r:embed="rId4"/>
          <a:srcRect/>
          <a:stretch>
            <a:fillRect/>
          </a:stretch>
        </p:blipFill>
        <p:spPr bwMode="auto">
          <a:xfrm>
            <a:off x="6477000" y="1066800"/>
            <a:ext cx="979714" cy="457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477000" y="1676400"/>
            <a:ext cx="990600" cy="468884"/>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6477000" y="2362200"/>
            <a:ext cx="990600" cy="46228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6477000" y="3036316"/>
            <a:ext cx="990600" cy="468884"/>
          </a:xfrm>
          <a:prstGeom prst="rect">
            <a:avLst/>
          </a:prstGeom>
          <a:noFill/>
          <a:ln w="9525">
            <a:noFill/>
            <a:miter lim="800000"/>
            <a:headEnd/>
            <a:tailEnd/>
          </a:ln>
          <a:effectLst/>
        </p:spPr>
      </p:pic>
      <p:sp>
        <p:nvSpPr>
          <p:cNvPr id="15" name="TextBox 14"/>
          <p:cNvSpPr txBox="1"/>
          <p:nvPr/>
        </p:nvSpPr>
        <p:spPr>
          <a:xfrm>
            <a:off x="609600" y="381000"/>
            <a:ext cx="3581400" cy="3139321"/>
          </a:xfrm>
          <a:prstGeom prst="rect">
            <a:avLst/>
          </a:prstGeom>
          <a:noFill/>
        </p:spPr>
        <p:txBody>
          <a:bodyPr wrap="square" rtlCol="0">
            <a:spAutoFit/>
          </a:bodyPr>
          <a:lstStyle/>
          <a:p>
            <a:pPr marL="228600" indent="-228600">
              <a:buFont typeface="+mj-lt"/>
              <a:buAutoNum type="arabicPeriod" startAt="7"/>
            </a:pPr>
            <a:r>
              <a:rPr lang="en-US" sz="1100" dirty="0" smtClean="0">
                <a:latin typeface="Verdana" pitchFamily="34" charset="0"/>
              </a:rPr>
              <a:t>Which of these pictures shows a cylinder?</a:t>
            </a: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228600" indent="-228600">
              <a:buFont typeface="+mj-lt"/>
              <a:buAutoNum type="arabicPeriod" startAt="7"/>
            </a:pPr>
            <a:endParaRPr lang="en-US" sz="1100" dirty="0" smtClean="0">
              <a:latin typeface="Verdana" pitchFamily="34" charset="0"/>
            </a:endParaRPr>
          </a:p>
          <a:p>
            <a:pPr marL="579438" indent="-228600">
              <a:buFont typeface="+mj-lt"/>
              <a:buAutoNum type="alphaUcPeriod"/>
            </a:pPr>
            <a:r>
              <a:rPr lang="en-US" sz="1100" dirty="0" smtClean="0">
                <a:latin typeface="Verdana" pitchFamily="34" charset="0"/>
              </a:rPr>
              <a:t> </a:t>
            </a:r>
          </a:p>
          <a:p>
            <a:pPr marL="579438" indent="-228600">
              <a:buFont typeface="+mj-lt"/>
              <a:buAutoNum type="alphaUcPeriod"/>
            </a:pPr>
            <a:endParaRPr lang="en-US" sz="1100" dirty="0" smtClean="0">
              <a:latin typeface="Verdana" pitchFamily="34" charset="0"/>
            </a:endParaRPr>
          </a:p>
          <a:p>
            <a:pPr marL="579438" indent="-228600">
              <a:buFont typeface="+mj-lt"/>
              <a:buAutoNum type="alphaUcPeriod"/>
            </a:pPr>
            <a:r>
              <a:rPr lang="en-US" sz="1100" dirty="0" smtClean="0">
                <a:latin typeface="Verdana" pitchFamily="34" charset="0"/>
              </a:rPr>
              <a:t> </a:t>
            </a:r>
          </a:p>
          <a:p>
            <a:pPr marL="579438" indent="-228600">
              <a:buFont typeface="+mj-lt"/>
              <a:buAutoNum type="alphaUcPeriod"/>
            </a:pPr>
            <a:endParaRPr lang="en-US" sz="1100" dirty="0" smtClean="0">
              <a:latin typeface="Verdana" pitchFamily="34" charset="0"/>
            </a:endParaRPr>
          </a:p>
          <a:p>
            <a:pPr marL="579438" indent="-228600">
              <a:buFont typeface="+mj-lt"/>
              <a:buAutoNum type="alphaUcPeriod"/>
            </a:pPr>
            <a:r>
              <a:rPr lang="en-US" sz="1100" dirty="0" smtClean="0">
                <a:latin typeface="Verdana" pitchFamily="34" charset="0"/>
              </a:rPr>
              <a:t> </a:t>
            </a:r>
          </a:p>
          <a:p>
            <a:pPr marL="579438" indent="-228600">
              <a:buFont typeface="+mj-lt"/>
              <a:buAutoNum type="alphaUcPeriod"/>
            </a:pPr>
            <a:endParaRPr lang="en-US" sz="1100" dirty="0" smtClean="0">
              <a:latin typeface="Verdana" pitchFamily="34" charset="0"/>
            </a:endParaRPr>
          </a:p>
          <a:p>
            <a:pPr marL="579438" indent="-228600">
              <a:buFont typeface="+mj-lt"/>
              <a:buAutoNum type="alphaUcPeriod"/>
            </a:pPr>
            <a:r>
              <a:rPr lang="en-US" sz="1100" dirty="0" smtClean="0">
                <a:latin typeface="Verdana" pitchFamily="34" charset="0"/>
              </a:rPr>
              <a:t> </a:t>
            </a:r>
            <a:endParaRPr lang="en-US" sz="1100" dirty="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14" name="TextBox 13"/>
          <p:cNvSpPr txBox="1"/>
          <p:nvPr/>
        </p:nvSpPr>
        <p:spPr>
          <a:xfrm>
            <a:off x="609600" y="4965174"/>
            <a:ext cx="3657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37" name="TextBox 36"/>
          <p:cNvSpPr txBox="1"/>
          <p:nvPr/>
        </p:nvSpPr>
        <p:spPr>
          <a:xfrm>
            <a:off x="5715000" y="4997830"/>
            <a:ext cx="3657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5" name="TextBox 24"/>
          <p:cNvSpPr txBox="1"/>
          <p:nvPr/>
        </p:nvSpPr>
        <p:spPr>
          <a:xfrm>
            <a:off x="609600" y="7086600"/>
            <a:ext cx="2209800" cy="307777"/>
          </a:xfrm>
          <a:prstGeom prst="rect">
            <a:avLst/>
          </a:prstGeom>
          <a:noFill/>
        </p:spPr>
        <p:txBody>
          <a:bodyPr wrap="square" rtlCol="0">
            <a:spAutoFit/>
          </a:bodyPr>
          <a:lstStyle/>
          <a:p>
            <a:r>
              <a:rPr lang="en-US" sz="700" dirty="0" smtClean="0">
                <a:latin typeface="Verdana" pitchFamily="34" charset="0"/>
              </a:rPr>
              <a:t>Sample Practice Tests </a:t>
            </a:r>
          </a:p>
          <a:p>
            <a:r>
              <a:rPr lang="en-US" sz="700" dirty="0" smtClean="0">
                <a:latin typeface="Verdana" pitchFamily="34" charset="0"/>
              </a:rPr>
              <a:t>Oregon 2008-2010  ODE Standard 3.3.6</a:t>
            </a:r>
            <a:endParaRPr lang="en-US" sz="700" dirty="0">
              <a:latin typeface="Verdana" pitchFamily="34" charset="0"/>
            </a:endParaRPr>
          </a:p>
        </p:txBody>
      </p:sp>
      <p:sp>
        <p:nvSpPr>
          <p:cNvPr id="26" name="TextBox 25"/>
          <p:cNvSpPr txBox="1"/>
          <p:nvPr/>
        </p:nvSpPr>
        <p:spPr>
          <a:xfrm>
            <a:off x="5715000" y="7086600"/>
            <a:ext cx="1752600" cy="307777"/>
          </a:xfrm>
          <a:prstGeom prst="rect">
            <a:avLst/>
          </a:prstGeom>
          <a:noFill/>
        </p:spPr>
        <p:txBody>
          <a:bodyPr wrap="square" rtlCol="0">
            <a:spAutoFit/>
          </a:bodyPr>
          <a:lstStyle/>
          <a:p>
            <a:r>
              <a:rPr lang="en-US" sz="700" dirty="0" smtClean="0">
                <a:latin typeface="Verdana" pitchFamily="34" charset="0"/>
              </a:rPr>
              <a:t>Sample Practice Tests </a:t>
            </a:r>
          </a:p>
          <a:p>
            <a:r>
              <a:rPr lang="en-US" sz="700" dirty="0" smtClean="0">
                <a:latin typeface="Verdana" pitchFamily="34" charset="0"/>
              </a:rPr>
              <a:t>Ohio 2008 ODE Standard 3.3.6</a:t>
            </a:r>
            <a:endParaRPr lang="en-US" sz="700" dirty="0">
              <a:latin typeface="Verdana" pitchFamily="34" charset="0"/>
            </a:endParaRPr>
          </a:p>
        </p:txBody>
      </p:sp>
      <p:pic>
        <p:nvPicPr>
          <p:cNvPr id="2050" name="Picture 2"/>
          <p:cNvPicPr>
            <a:picLocks noChangeAspect="1" noChangeArrowheads="1"/>
          </p:cNvPicPr>
          <p:nvPr/>
        </p:nvPicPr>
        <p:blipFill>
          <a:blip r:embed="rId3"/>
          <a:srcRect/>
          <a:stretch>
            <a:fillRect/>
          </a:stretch>
        </p:blipFill>
        <p:spPr bwMode="auto">
          <a:xfrm>
            <a:off x="1600200" y="1044208"/>
            <a:ext cx="1828800" cy="1470392"/>
          </a:xfrm>
          <a:prstGeom prst="rect">
            <a:avLst/>
          </a:prstGeom>
          <a:noFill/>
          <a:ln w="9525">
            <a:noFill/>
            <a:miter lim="800000"/>
            <a:headEnd/>
            <a:tailEnd/>
          </a:ln>
          <a:effectLst/>
        </p:spPr>
      </p:pic>
      <p:sp>
        <p:nvSpPr>
          <p:cNvPr id="9" name="Rectangle 8"/>
          <p:cNvSpPr/>
          <p:nvPr/>
        </p:nvSpPr>
        <p:spPr>
          <a:xfrm>
            <a:off x="457200" y="381000"/>
            <a:ext cx="2896947" cy="3647152"/>
          </a:xfrm>
          <a:prstGeom prst="rect">
            <a:avLst/>
          </a:prstGeom>
        </p:spPr>
        <p:txBody>
          <a:bodyPr wrap="none">
            <a:spAutoFit/>
          </a:bodyPr>
          <a:lstStyle/>
          <a:p>
            <a:pPr marL="228600" indent="-228600">
              <a:buFont typeface="+mj-lt"/>
              <a:buAutoNum type="arabicPeriod" startAt="5"/>
            </a:pPr>
            <a:r>
              <a:rPr lang="en-US" sz="1100" dirty="0" smtClean="0"/>
              <a:t>Which figure shows a line of symmetry?</a:t>
            </a:r>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228600" indent="-228600">
              <a:buFont typeface="+mj-lt"/>
              <a:buAutoNum type="arabicPeriod" startAt="5"/>
            </a:pPr>
            <a:endParaRPr lang="en-US" sz="1100" dirty="0" smtClean="0"/>
          </a:p>
          <a:p>
            <a:pPr marL="635000" indent="-228600">
              <a:buFont typeface="+mj-lt"/>
              <a:buAutoNum type="alphaUcPeriod"/>
            </a:pPr>
            <a:r>
              <a:rPr lang="en-US" sz="1100" dirty="0" smtClean="0"/>
              <a:t> </a:t>
            </a:r>
          </a:p>
          <a:p>
            <a:pPr marL="635000" indent="-228600">
              <a:buFont typeface="+mj-lt"/>
              <a:buAutoNum type="alphaUcPeriod"/>
            </a:pPr>
            <a:endParaRPr lang="en-US" sz="1100" dirty="0" smtClean="0"/>
          </a:p>
          <a:p>
            <a:pPr marL="635000" indent="-228600">
              <a:buFont typeface="+mj-lt"/>
              <a:buAutoNum type="alphaUcPeriod"/>
            </a:pPr>
            <a:r>
              <a:rPr lang="en-US" sz="1100" dirty="0" smtClean="0"/>
              <a:t> </a:t>
            </a:r>
          </a:p>
          <a:p>
            <a:pPr marL="635000" indent="-228600">
              <a:buFont typeface="+mj-lt"/>
              <a:buAutoNum type="alphaUcPeriod"/>
            </a:pPr>
            <a:endParaRPr lang="en-US" sz="1100" dirty="0" smtClean="0"/>
          </a:p>
          <a:p>
            <a:pPr marL="635000" indent="-228600">
              <a:buFont typeface="+mj-lt"/>
              <a:buAutoNum type="alphaUcPeriod"/>
            </a:pPr>
            <a:r>
              <a:rPr lang="en-US" sz="1100" dirty="0" smtClean="0"/>
              <a:t> </a:t>
            </a:r>
          </a:p>
          <a:p>
            <a:pPr marL="635000" indent="-228600">
              <a:buFont typeface="+mj-lt"/>
              <a:buAutoNum type="alphaUcPeriod"/>
            </a:pPr>
            <a:endParaRPr lang="en-US" sz="1100" dirty="0" smtClean="0"/>
          </a:p>
          <a:p>
            <a:pPr marL="635000" indent="-228600">
              <a:buFont typeface="+mj-lt"/>
              <a:buAutoNum type="alphaUcPeriod"/>
            </a:pPr>
            <a:r>
              <a:rPr lang="en-US" sz="1100" dirty="0" smtClean="0"/>
              <a:t> </a:t>
            </a:r>
          </a:p>
          <a:p>
            <a:pPr marL="228600" indent="-228600"/>
            <a:endParaRPr lang="en-US" sz="1100" dirty="0"/>
          </a:p>
        </p:txBody>
      </p:sp>
      <p:pic>
        <p:nvPicPr>
          <p:cNvPr id="1026" name="Picture 2"/>
          <p:cNvPicPr>
            <a:picLocks noChangeAspect="1" noChangeArrowheads="1"/>
          </p:cNvPicPr>
          <p:nvPr/>
        </p:nvPicPr>
        <p:blipFill>
          <a:blip r:embed="rId4"/>
          <a:srcRect l="26667" t="71111" r="54167" b="13889"/>
          <a:stretch>
            <a:fillRect/>
          </a:stretch>
        </p:blipFill>
        <p:spPr bwMode="auto">
          <a:xfrm>
            <a:off x="6705600" y="2860805"/>
            <a:ext cx="838200" cy="491995"/>
          </a:xfrm>
          <a:prstGeom prst="rect">
            <a:avLst/>
          </a:prstGeom>
          <a:noFill/>
          <a:ln w="9525">
            <a:noFill/>
            <a:miter lim="800000"/>
            <a:headEnd/>
            <a:tailEnd/>
          </a:ln>
          <a:effectLst/>
        </p:spPr>
      </p:pic>
      <p:sp>
        <p:nvSpPr>
          <p:cNvPr id="11" name="TextBox 10"/>
          <p:cNvSpPr txBox="1"/>
          <p:nvPr/>
        </p:nvSpPr>
        <p:spPr>
          <a:xfrm>
            <a:off x="5638800" y="365879"/>
            <a:ext cx="3886200" cy="3139321"/>
          </a:xfrm>
          <a:prstGeom prst="rect">
            <a:avLst/>
          </a:prstGeom>
          <a:noFill/>
        </p:spPr>
        <p:txBody>
          <a:bodyPr wrap="square" rtlCol="0">
            <a:spAutoFit/>
          </a:bodyPr>
          <a:lstStyle/>
          <a:p>
            <a:pPr marL="287338" indent="-287338">
              <a:buFont typeface="+mj-lt"/>
              <a:buAutoNum type="arabicPeriod" startAt="6"/>
            </a:pPr>
            <a:r>
              <a:rPr lang="en-US" sz="1100" dirty="0" smtClean="0">
                <a:latin typeface="Verdana" pitchFamily="34" charset="0"/>
              </a:rPr>
              <a:t>Which figure below has more than one line symmetry?</a:t>
            </a:r>
          </a:p>
          <a:p>
            <a:pPr marL="287338" indent="-287338"/>
            <a:endParaRPr lang="en-US" sz="1100" dirty="0" smtClean="0">
              <a:latin typeface="Verdana" pitchFamily="34" charset="0"/>
            </a:endParaRPr>
          </a:p>
          <a:p>
            <a:pPr marL="287338" indent="-287338">
              <a:buFont typeface="+mj-lt"/>
              <a:buAutoNum type="arabicPeriod" startAt="6"/>
            </a:pPr>
            <a:endParaRPr lang="en-US" sz="1100" dirty="0" smtClean="0">
              <a:latin typeface="Verdana" pitchFamily="34" charset="0"/>
            </a:endParaRPr>
          </a:p>
          <a:p>
            <a:pPr marL="287338" indent="-287338">
              <a:buFont typeface="+mj-lt"/>
              <a:buAutoNum type="arabicPeriod" startAt="6"/>
            </a:pPr>
            <a:endParaRPr lang="en-US" sz="1100" dirty="0" smtClean="0">
              <a:latin typeface="Verdana" pitchFamily="34" charset="0"/>
            </a:endParaRPr>
          </a:p>
          <a:p>
            <a:pPr marL="287338" indent="-287338">
              <a:buFont typeface="+mj-lt"/>
              <a:buAutoNum type="arabicPeriod" startAt="6"/>
            </a:pPr>
            <a:endParaRPr lang="en-US" sz="1100" dirty="0" smtClean="0">
              <a:latin typeface="Verdana" pitchFamily="34" charset="0"/>
            </a:endParaRPr>
          </a:p>
          <a:p>
            <a:pPr marL="919163" indent="-287338">
              <a:buFont typeface="+mj-lt"/>
              <a:buAutoNum type="alphaUcPeriod"/>
            </a:pPr>
            <a:r>
              <a:rPr lang="en-US" sz="1100" dirty="0" smtClean="0">
                <a:latin typeface="Verdana" pitchFamily="34" charset="0"/>
              </a:rPr>
              <a:t> </a:t>
            </a: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r>
              <a:rPr lang="en-US" sz="1100" dirty="0" smtClean="0">
                <a:latin typeface="Verdana" pitchFamily="34" charset="0"/>
              </a:rPr>
              <a:t> </a:t>
            </a: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endParaRPr lang="en-US" sz="1100" dirty="0" smtClean="0">
              <a:latin typeface="Verdana" pitchFamily="34" charset="0"/>
            </a:endParaRPr>
          </a:p>
          <a:p>
            <a:pPr marL="919163" indent="-287338">
              <a:buFont typeface="+mj-lt"/>
              <a:buAutoNum type="alphaUcPeriod"/>
            </a:pPr>
            <a:r>
              <a:rPr lang="en-US" sz="1100" dirty="0" smtClean="0">
                <a:latin typeface="Verdana" pitchFamily="34" charset="0"/>
              </a:rPr>
              <a:t> </a:t>
            </a:r>
          </a:p>
          <a:p>
            <a:pPr marL="919163" indent="-287338">
              <a:buFont typeface="+mj-lt"/>
              <a:buAutoNum type="alphaUcPeriod"/>
            </a:pPr>
            <a:endParaRPr lang="en-US" sz="1100" dirty="0" smtClean="0">
              <a:latin typeface="Verdana" pitchFamily="34" charset="0"/>
            </a:endParaRPr>
          </a:p>
        </p:txBody>
      </p:sp>
      <p:pic>
        <p:nvPicPr>
          <p:cNvPr id="19" name="Picture 2"/>
          <p:cNvPicPr>
            <a:picLocks noChangeAspect="1" noChangeArrowheads="1"/>
          </p:cNvPicPr>
          <p:nvPr/>
        </p:nvPicPr>
        <p:blipFill>
          <a:blip r:embed="rId4"/>
          <a:srcRect l="26667" t="26667" r="54167" b="53333"/>
          <a:stretch>
            <a:fillRect/>
          </a:stretch>
        </p:blipFill>
        <p:spPr bwMode="auto">
          <a:xfrm>
            <a:off x="6705600" y="1219200"/>
            <a:ext cx="778937" cy="609600"/>
          </a:xfrm>
          <a:prstGeom prst="rect">
            <a:avLst/>
          </a:prstGeom>
          <a:noFill/>
          <a:ln w="9525">
            <a:noFill/>
            <a:miter lim="800000"/>
            <a:headEnd/>
            <a:tailEnd/>
          </a:ln>
          <a:effectLst/>
        </p:spPr>
      </p:pic>
      <p:pic>
        <p:nvPicPr>
          <p:cNvPr id="21" name="Picture 2"/>
          <p:cNvPicPr>
            <a:picLocks noChangeAspect="1" noChangeArrowheads="1"/>
          </p:cNvPicPr>
          <p:nvPr/>
        </p:nvPicPr>
        <p:blipFill>
          <a:blip r:embed="rId4"/>
          <a:srcRect l="26667" t="52222" r="54167" b="33333"/>
          <a:stretch>
            <a:fillRect/>
          </a:stretch>
        </p:blipFill>
        <p:spPr bwMode="auto">
          <a:xfrm>
            <a:off x="6705600" y="2057400"/>
            <a:ext cx="804079" cy="45442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773</Words>
  <Application>Microsoft Office PowerPoint</Application>
  <PresentationFormat>Custom</PresentationFormat>
  <Paragraphs>366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345</cp:revision>
  <dcterms:created xsi:type="dcterms:W3CDTF">2010-03-15T16:13:22Z</dcterms:created>
  <dcterms:modified xsi:type="dcterms:W3CDTF">2012-01-25T02:16:16Z</dcterms:modified>
</cp:coreProperties>
</file>