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77" r:id="rId3"/>
    <p:sldId id="261" r:id="rId4"/>
    <p:sldId id="266" r:id="rId5"/>
    <p:sldId id="256" r:id="rId6"/>
    <p:sldId id="267" r:id="rId7"/>
    <p:sldId id="287" r:id="rId8"/>
    <p:sldId id="279" r:id="rId9"/>
    <p:sldId id="276" r:id="rId10"/>
    <p:sldId id="281" r:id="rId11"/>
    <p:sldId id="280" r:id="rId12"/>
    <p:sldId id="292" r:id="rId13"/>
    <p:sldId id="299" r:id="rId14"/>
    <p:sldId id="286" r:id="rId15"/>
    <p:sldId id="278" r:id="rId16"/>
    <p:sldId id="273" r:id="rId17"/>
    <p:sldId id="294" r:id="rId18"/>
    <p:sldId id="295" r:id="rId19"/>
    <p:sldId id="284" r:id="rId20"/>
    <p:sldId id="282" r:id="rId21"/>
    <p:sldId id="283" r:id="rId22"/>
    <p:sldId id="285" r:id="rId23"/>
    <p:sldId id="293" r:id="rId24"/>
    <p:sldId id="290"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3E4D1F"/>
    <a:srgbClr val="A80000"/>
    <a:srgbClr val="323E1A"/>
    <a:srgbClr val="FFFF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5103" autoAdjust="0"/>
  </p:normalViewPr>
  <p:slideViewPr>
    <p:cSldViewPr>
      <p:cViewPr>
        <p:scale>
          <a:sx n="73" d="100"/>
          <a:sy n="73" d="100"/>
        </p:scale>
        <p:origin x="-780"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FE1CCA-3EDF-489F-B9EE-9440EEB7884F}" type="datetimeFigureOut">
              <a:rPr lang="en-US" smtClean="0"/>
              <a:pPr/>
              <a:t>8/31/2013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323969-E8F8-472C-AD34-D7E25456C2E4}" type="slidenum">
              <a:rPr lang="en-US" smtClean="0"/>
              <a:pPr/>
              <a:t>‹#›</a:t>
            </a:fld>
            <a:endParaRPr lang="en-US"/>
          </a:p>
        </p:txBody>
      </p:sp>
    </p:spTree>
    <p:extLst>
      <p:ext uri="{BB962C8B-B14F-4D97-AF65-F5344CB8AC3E}">
        <p14:creationId xmlns:p14="http://schemas.microsoft.com/office/powerpoint/2010/main" xmlns="" val="2048387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baseline="0" dirty="0" smtClean="0"/>
              <a:t>Part one introduced the basic structure of the HSD common core K – 6 ELA pacing guides. This is Part II, a</a:t>
            </a:r>
          </a:p>
          <a:p>
            <a:r>
              <a:rPr lang="en-US" baseline="0" dirty="0" smtClean="0"/>
              <a:t>Focus on Reading.</a:t>
            </a:r>
            <a:endParaRPr lang="en-US" dirty="0"/>
          </a:p>
        </p:txBody>
      </p:sp>
      <p:sp>
        <p:nvSpPr>
          <p:cNvPr id="4" name="Slide Number Placeholder 3"/>
          <p:cNvSpPr>
            <a:spLocks noGrp="1"/>
          </p:cNvSpPr>
          <p:nvPr>
            <p:ph type="sldNum" sz="quarter" idx="10"/>
          </p:nvPr>
        </p:nvSpPr>
        <p:spPr/>
        <p:txBody>
          <a:bodyPr/>
          <a:lstStyle/>
          <a:p>
            <a:fld id="{402341B6-E7D9-45FF-AE36-84A6D21C260B}"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a:t>
            </a:r>
            <a:r>
              <a:rPr lang="en-US" sz="1200" i="1" u="sng" kern="1200" dirty="0" smtClean="0">
                <a:solidFill>
                  <a:schemeClr val="tx1"/>
                </a:solidFill>
                <a:latin typeface="+mn-lt"/>
                <a:ea typeface="+mn-ea"/>
                <a:cs typeface="+mn-cs"/>
              </a:rPr>
              <a:t>Common Core State Standards</a:t>
            </a:r>
            <a:r>
              <a:rPr lang="en-US" sz="1200" i="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require students to recognize text structures that are specific to genre on a continuum of increasing complexity.</a:t>
            </a:r>
            <a:r>
              <a:rPr lang="en-US" sz="1200" kern="1200" baseline="300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Each unit of study has</a:t>
            </a:r>
            <a:r>
              <a:rPr lang="en-US" sz="1200" kern="1200" baseline="0" dirty="0" smtClean="0">
                <a:solidFill>
                  <a:schemeClr val="tx1"/>
                </a:solidFill>
                <a:latin typeface="+mn-lt"/>
                <a:ea typeface="+mn-ea"/>
                <a:cs typeface="+mn-cs"/>
              </a:rPr>
              <a:t> an emphasized reading comprehension skill and strategy. Comprehension skills are embedded in and are an extension of the structure of a text.  For instance the text structures in standard RI.4.5 are very evident.  If we select one - cause and effect as our text structure the comprehension skill becomes an extension of what students need to know to understand the cause and effect text structure – the skill of text organization.  </a:t>
            </a:r>
            <a:endParaRPr lang="en-US" sz="1200" kern="1200" dirty="0" smtClean="0">
              <a:solidFill>
                <a:schemeClr val="tx1"/>
              </a:solidFill>
              <a:latin typeface="+mn-lt"/>
              <a:ea typeface="+mn-ea"/>
              <a:cs typeface="+mn-cs"/>
            </a:endParaRPr>
          </a:p>
          <a:p>
            <a:endParaRPr lang="en-US" sz="1200" dirty="0" smtClean="0">
              <a:solidFill>
                <a:srgbClr val="002060"/>
              </a:solidFill>
            </a:endParaRPr>
          </a:p>
          <a:p>
            <a:r>
              <a:rPr lang="en-US" sz="1200" i="1" dirty="0" smtClean="0">
                <a:solidFill>
                  <a:srgbClr val="002060"/>
                </a:solidFill>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C1323969-E8F8-472C-AD34-D7E25456C2E4}"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Although comprehension</a:t>
            </a:r>
            <a:r>
              <a:rPr lang="en-US" baseline="0" dirty="0" smtClean="0"/>
              <a:t> skills are embedded in the language of the standard there is room for flexibility.  Perhaps students have already mastered a reading skill for a unit of study and would benefit more from reviewing another skill.  Skills can be substituted in the pacing guides with other skills if they support the reading standards and the text structure of the texts being used.  A quick reference chart to match text structures to comprehension skills is provided on slide 19 of this presentation.</a:t>
            </a:r>
            <a:endParaRPr lang="en-US" dirty="0"/>
          </a:p>
        </p:txBody>
      </p:sp>
      <p:sp>
        <p:nvSpPr>
          <p:cNvPr id="4" name="Slide Number Placeholder 3"/>
          <p:cNvSpPr>
            <a:spLocks noGrp="1"/>
          </p:cNvSpPr>
          <p:nvPr>
            <p:ph type="sldNum" sz="quarter" idx="10"/>
          </p:nvPr>
        </p:nvSpPr>
        <p:spPr/>
        <p:txBody>
          <a:bodyPr/>
          <a:lstStyle/>
          <a:p>
            <a:fld id="{C1323969-E8F8-472C-AD34-D7E25456C2E4}"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baseline="0" dirty="0" smtClean="0"/>
              <a:t>This is a planning template to align selected text to comprehension skill, genre, text structure, depth of knowledge and an instructional graphic organizer. </a:t>
            </a:r>
            <a:r>
              <a:rPr lang="en-US" dirty="0" smtClean="0"/>
              <a:t>This template and reference charts are provided on slide 21, 22 and 23 of this presentation.</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1323969-E8F8-472C-AD34-D7E25456C2E4}"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sz="1200" dirty="0" smtClean="0">
                <a:solidFill>
                  <a:srgbClr val="002060"/>
                </a:solidFill>
              </a:rPr>
              <a:t>The pacing guides help</a:t>
            </a:r>
            <a:r>
              <a:rPr lang="en-US" sz="1200" baseline="0" dirty="0" smtClean="0">
                <a:solidFill>
                  <a:srgbClr val="002060"/>
                </a:solidFill>
              </a:rPr>
              <a:t> </a:t>
            </a:r>
            <a:r>
              <a:rPr lang="en-US" sz="1200" dirty="0" smtClean="0">
                <a:solidFill>
                  <a:srgbClr val="002060"/>
                </a:solidFill>
              </a:rPr>
              <a:t>identify the  language purpose (function)</a:t>
            </a:r>
            <a:r>
              <a:rPr lang="en-US" sz="1200" baseline="0" dirty="0" smtClean="0">
                <a:solidFill>
                  <a:srgbClr val="002060"/>
                </a:solidFill>
              </a:rPr>
              <a:t> of each reading common core standard. </a:t>
            </a:r>
            <a:r>
              <a:rPr lang="en-US" sz="1200" dirty="0" smtClean="0">
                <a:solidFill>
                  <a:srgbClr val="002060"/>
                </a:solidFill>
              </a:rPr>
              <a:t> </a:t>
            </a:r>
            <a:r>
              <a:rPr lang="en-US" b="0" dirty="0" smtClean="0">
                <a:solidFill>
                  <a:srgbClr val="002060"/>
                </a:solidFill>
              </a:rPr>
              <a:t>All students need support in language development in order to successfully master the higher levels of text complexity required of the Common Core State Standards.</a:t>
            </a:r>
            <a:r>
              <a:rPr lang="en-US" b="0" baseline="0" dirty="0" smtClean="0">
                <a:solidFill>
                  <a:srgbClr val="002060"/>
                </a:solidFill>
              </a:rPr>
              <a:t> </a:t>
            </a:r>
            <a:r>
              <a:rPr lang="en-US" sz="1200" b="0" dirty="0" smtClean="0">
                <a:solidFill>
                  <a:srgbClr val="002060"/>
                </a:solidFill>
                <a:effectLst>
                  <a:outerShdw blurRad="38100" dist="38100" dir="2700000" algn="tl">
                    <a:srgbClr val="000000">
                      <a:alpha val="43137"/>
                    </a:srgbClr>
                  </a:outerShdw>
                </a:effectLst>
              </a:rPr>
              <a:t>Each Unit of Study Overview</a:t>
            </a:r>
            <a:r>
              <a:rPr lang="en-US" sz="1200" b="0" baseline="0" dirty="0" smtClean="0">
                <a:solidFill>
                  <a:srgbClr val="002060"/>
                </a:solidFill>
                <a:effectLst>
                  <a:outerShdw blurRad="38100" dist="38100" dir="2700000" algn="tl">
                    <a:srgbClr val="000000">
                      <a:alpha val="43137"/>
                    </a:srgbClr>
                  </a:outerShdw>
                </a:effectLst>
              </a:rPr>
              <a:t> highlights the ELP target as does each unit of study in reading, writing, language and speaking and listening.  The pacing guides does not replace best practices or lesson plans for ELLs.  And just like the comprehension skills the ELP targets can be substituted as needed as long as they support the reading and writing standards.</a:t>
            </a:r>
            <a:endParaRPr lang="en-US" sz="1200" b="0" dirty="0" smtClean="0">
              <a:solidFill>
                <a:srgbClr val="002060"/>
              </a:solidFill>
              <a:effectLst>
                <a:outerShdw blurRad="38100" dist="38100" dir="2700000" algn="tl">
                  <a:srgbClr val="000000">
                    <a:alpha val="43137"/>
                  </a:srgbClr>
                </a:outerShdw>
              </a:effectLst>
            </a:endParaRPr>
          </a:p>
          <a:p>
            <a:endParaRPr lang="en-US" b="1" dirty="0" smtClean="0">
              <a:solidFill>
                <a:srgbClr val="002060"/>
              </a:solidFill>
            </a:endParaRPr>
          </a:p>
          <a:p>
            <a:endParaRPr lang="en-US" sz="1200" b="0" baseline="0" dirty="0" smtClean="0">
              <a:solidFill>
                <a:srgbClr val="002060"/>
              </a:solidFill>
            </a:endParaRPr>
          </a:p>
          <a:p>
            <a:endParaRPr lang="en-US" sz="1200" b="0" baseline="0" dirty="0" smtClean="0">
              <a:solidFill>
                <a:srgbClr val="002060"/>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0"/>
          </p:nvPr>
        </p:nvSpPr>
        <p:spPr/>
        <p:txBody>
          <a:bodyPr/>
          <a:lstStyle/>
          <a:p>
            <a:fld id="{C1323969-E8F8-472C-AD34-D7E25456C2E4}"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02060"/>
                </a:solidFill>
                <a:effectLst>
                  <a:outerShdw blurRad="38100" dist="38100" dir="2700000" algn="tl">
                    <a:srgbClr val="000000">
                      <a:alpha val="43137"/>
                    </a:srgbClr>
                  </a:outerShdw>
                </a:effectLst>
              </a:rPr>
              <a:t>The ELP Grade Level “Posters” are an additional resource to help students construct meaning of the common core reading standards at  different proficiency levels using sentence frames.</a:t>
            </a:r>
            <a:r>
              <a:rPr lang="en-US" sz="1200" b="0" baseline="0" dirty="0" smtClean="0">
                <a:solidFill>
                  <a:srgbClr val="002060"/>
                </a:solidFill>
                <a:effectLst>
                  <a:outerShdw blurRad="38100" dist="38100" dir="2700000" algn="tl">
                    <a:srgbClr val="000000">
                      <a:alpha val="43137"/>
                    </a:srgbClr>
                  </a:outerShdw>
                </a:effectLst>
              </a:rPr>
              <a:t> </a:t>
            </a:r>
            <a:r>
              <a:rPr lang="en-US" b="0" dirty="0" smtClean="0">
                <a:solidFill>
                  <a:srgbClr val="0070C0"/>
                </a:solidFill>
                <a:effectLst>
                  <a:outerShdw blurRad="38100" dist="38100" dir="2700000" algn="tl">
                    <a:srgbClr val="000000">
                      <a:alpha val="43137"/>
                    </a:srgbClr>
                  </a:outerShdw>
                </a:effectLst>
              </a:rPr>
              <a:t>These frames are </a:t>
            </a:r>
            <a:r>
              <a:rPr lang="en-US" b="1" u="sng" dirty="0" smtClean="0">
                <a:solidFill>
                  <a:srgbClr val="0070C0"/>
                </a:solidFill>
                <a:effectLst>
                  <a:outerShdw blurRad="38100" dist="38100" dir="2700000" algn="tl">
                    <a:srgbClr val="000000">
                      <a:alpha val="43137"/>
                    </a:srgbClr>
                  </a:outerShdw>
                </a:effectLst>
              </a:rPr>
              <a:t>minimal</a:t>
            </a:r>
            <a:r>
              <a:rPr lang="en-US" b="0" dirty="0" smtClean="0">
                <a:solidFill>
                  <a:srgbClr val="0070C0"/>
                </a:solidFill>
                <a:effectLst>
                  <a:outerShdw blurRad="38100" dist="38100" dir="2700000" algn="tl">
                    <a:srgbClr val="000000">
                      <a:alpha val="43137"/>
                    </a:srgbClr>
                  </a:outerShdw>
                </a:effectLst>
              </a:rPr>
              <a:t> examples and should be used as a springboard for teachers to create their own.  The ELP Grade Level Posters are available on the HSD web site under Teaching and Learning.</a:t>
            </a:r>
          </a:p>
          <a:p>
            <a:endParaRPr lang="en-US" sz="1200" b="0" baseline="0" dirty="0" smtClean="0">
              <a:solidFill>
                <a:srgbClr val="002060"/>
              </a:solidFill>
            </a:endParaRPr>
          </a:p>
          <a:p>
            <a:endParaRPr lang="en-US" sz="1200" b="0" baseline="0" dirty="0" smtClean="0">
              <a:solidFill>
                <a:srgbClr val="002060"/>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0"/>
          </p:nvPr>
        </p:nvSpPr>
        <p:spPr/>
        <p:txBody>
          <a:bodyPr/>
          <a:lstStyle/>
          <a:p>
            <a:fld id="{C1323969-E8F8-472C-AD34-D7E25456C2E4}"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2060"/>
                </a:solidFill>
              </a:rPr>
              <a:t>Each Common Core State Standard has an assigned </a:t>
            </a:r>
            <a:r>
              <a:rPr lang="en-US" sz="1200" b="1" dirty="0" smtClean="0">
                <a:solidFill>
                  <a:srgbClr val="002060"/>
                </a:solidFill>
                <a:effectLst>
                  <a:outerShdw blurRad="38100" dist="38100" dir="2700000" algn="tl">
                    <a:srgbClr val="000000">
                      <a:alpha val="43137"/>
                    </a:srgbClr>
                  </a:outerShdw>
                </a:effectLst>
              </a:rPr>
              <a:t>DOK</a:t>
            </a:r>
            <a:r>
              <a:rPr lang="en-US" sz="1200" dirty="0" smtClean="0">
                <a:solidFill>
                  <a:srgbClr val="002060"/>
                </a:solidFill>
              </a:rPr>
              <a:t>.</a:t>
            </a:r>
            <a:r>
              <a:rPr lang="en-US" dirty="0" smtClean="0"/>
              <a:t> The Depth of Knowledge Levels for each</a:t>
            </a:r>
            <a:r>
              <a:rPr lang="en-US" baseline="0" dirty="0" smtClean="0"/>
              <a:t> grade level reading standard are on the pacing guides and are color coded.  The Depth of Knowledge or DOK of a standard guides us to make decisions about the cognitive demand of which tasks, activities and higher level questions to use during instruction.</a:t>
            </a:r>
            <a:r>
              <a:rPr lang="en-US" dirty="0" smtClean="0"/>
              <a:t> DOK reference charts are provided on slides</a:t>
            </a:r>
            <a:r>
              <a:rPr lang="en-US" baseline="0" dirty="0" smtClean="0"/>
              <a:t> 23 and 24 </a:t>
            </a:r>
            <a:r>
              <a:rPr lang="en-US" dirty="0" smtClean="0"/>
              <a:t>of this presentation.  This is the end of Part II – Pacing Guides and Reading.  Part III</a:t>
            </a:r>
            <a:r>
              <a:rPr lang="en-US" baseline="0" dirty="0" smtClean="0"/>
              <a:t> will focus on Pacing Guides and Writing.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srgbClr val="002060"/>
              </a:solidFill>
              <a:effectLst>
                <a:outerShdw blurRad="38100" dist="38100" dir="2700000" algn="tl">
                  <a:srgbClr val="000000">
                    <a:alpha val="43137"/>
                  </a:srgbClr>
                </a:outerShdw>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srgbClr val="002060"/>
              </a:solidFill>
              <a:effectLst>
                <a:outerShdw blurRad="38100" dist="38100" dir="2700000" algn="tl">
                  <a:srgbClr val="000000">
                    <a:alpha val="43137"/>
                  </a:srgbClr>
                </a:outerShdw>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srgbClr val="002060"/>
              </a:solidFill>
              <a:effectLst>
                <a:outerShdw blurRad="38100" dist="38100" dir="2700000" algn="tl">
                  <a:srgbClr val="000000">
                    <a:alpha val="43137"/>
                  </a:srgbClr>
                </a:outerShdw>
              </a:effectLst>
            </a:endParaRPr>
          </a:p>
          <a:p>
            <a:endParaRPr lang="en-US" sz="1200" dirty="0" smtClean="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C1323969-E8F8-472C-AD34-D7E25456C2E4}"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323969-E8F8-472C-AD34-D7E25456C2E4}"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323969-E8F8-472C-AD34-D7E25456C2E4}"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323969-E8F8-472C-AD34-D7E25456C2E4}"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B0BA10-6637-417A-BA2C-7040A8BD3C0E}"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Part II</a:t>
            </a:r>
            <a:r>
              <a:rPr lang="en-US" baseline="0" dirty="0" smtClean="0"/>
              <a:t> - </a:t>
            </a:r>
            <a:r>
              <a:rPr lang="en-US" dirty="0" smtClean="0"/>
              <a:t>a focus on Reading,</a:t>
            </a:r>
            <a:r>
              <a:rPr lang="en-US" baseline="0" dirty="0" smtClean="0"/>
              <a:t> will familiarize teachers with the reading components of the ELA Pacing Guides.</a:t>
            </a:r>
            <a:endParaRPr lang="en-US" dirty="0"/>
          </a:p>
        </p:txBody>
      </p:sp>
      <p:sp>
        <p:nvSpPr>
          <p:cNvPr id="4" name="Slide Number Placeholder 3"/>
          <p:cNvSpPr>
            <a:spLocks noGrp="1"/>
          </p:cNvSpPr>
          <p:nvPr>
            <p:ph type="sldNum" sz="quarter" idx="10"/>
          </p:nvPr>
        </p:nvSpPr>
        <p:spPr/>
        <p:txBody>
          <a:bodyPr/>
          <a:lstStyle/>
          <a:p>
            <a:fld id="{C1323969-E8F8-472C-AD34-D7E25456C2E4}"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sz="1800" dirty="0"/>
          </a:p>
        </p:txBody>
      </p:sp>
      <p:sp>
        <p:nvSpPr>
          <p:cNvPr id="4" name="Slide Number Placeholder 3"/>
          <p:cNvSpPr>
            <a:spLocks noGrp="1"/>
          </p:cNvSpPr>
          <p:nvPr>
            <p:ph type="sldNum" sz="quarter" idx="10"/>
          </p:nvPr>
        </p:nvSpPr>
        <p:spPr/>
        <p:txBody>
          <a:bodyPr/>
          <a:lstStyle/>
          <a:p>
            <a:fld id="{1BB0BA10-6637-417A-BA2C-7040A8BD3C0E}"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B0BA10-6637-417A-BA2C-7040A8BD3C0E}"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0BA10-6637-417A-BA2C-7040A8BD3C0E}"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B0BA10-6637-417A-BA2C-7040A8BD3C0E}"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0BA10-6637-417A-BA2C-7040A8BD3C0E}" type="slidenum">
              <a:rPr lang="en-US" smtClean="0"/>
              <a:pPr/>
              <a:t>24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Parts</a:t>
            </a:r>
            <a:r>
              <a:rPr lang="en-US" baseline="0" dirty="0" smtClean="0"/>
              <a:t> 2, 3, 4 and 5  focuses on the common core instructional emphases of the four English Language Arts components:  Part 2 – this presentation is Reading, Part 3 is Writing, Part 4 is Language and Part 5 is Speaking &amp; Listening.</a:t>
            </a:r>
          </a:p>
          <a:p>
            <a:endParaRPr lang="en-US" baseline="0" dirty="0" smtClean="0"/>
          </a:p>
        </p:txBody>
      </p:sp>
      <p:sp>
        <p:nvSpPr>
          <p:cNvPr id="4" name="Slide Number Placeholder 3"/>
          <p:cNvSpPr>
            <a:spLocks noGrp="1"/>
          </p:cNvSpPr>
          <p:nvPr>
            <p:ph type="sldNum" sz="quarter" idx="10"/>
          </p:nvPr>
        </p:nvSpPr>
        <p:spPr/>
        <p:txBody>
          <a:bodyPr/>
          <a:lstStyle/>
          <a:p>
            <a:fld id="{C1323969-E8F8-472C-AD34-D7E25456C2E4}"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Each</a:t>
            </a:r>
            <a:r>
              <a:rPr lang="en-US" baseline="0" dirty="0" smtClean="0"/>
              <a:t> grade level pacing guide is divided into four Quarters.  Each quarter has three literary text units of study and three informational units of study for a total of six units of study in each quarter.  The quarter two informational text units of study in fourth grade will be the model for each of the training presentations in Parts 2,3,4 and 5. These components are consistent across grades K – 6.</a:t>
            </a:r>
            <a:endParaRPr lang="en-US" dirty="0"/>
          </a:p>
        </p:txBody>
      </p:sp>
      <p:sp>
        <p:nvSpPr>
          <p:cNvPr id="4" name="Slide Number Placeholder 3"/>
          <p:cNvSpPr>
            <a:spLocks noGrp="1"/>
          </p:cNvSpPr>
          <p:nvPr>
            <p:ph type="sldNum" sz="quarter" idx="10"/>
          </p:nvPr>
        </p:nvSpPr>
        <p:spPr/>
        <p:txBody>
          <a:bodyPr/>
          <a:lstStyle/>
          <a:p>
            <a:fld id="{C1323969-E8F8-472C-AD34-D7E25456C2E4}"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integrated ELA model of</a:t>
            </a:r>
            <a:r>
              <a:rPr lang="en-US" baseline="0" dirty="0" smtClean="0"/>
              <a:t> the pacing guides, expand outward from the common core reading standards,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which “sets the pace” for each unit of study. Therefore, each unit of study begins with a reading standard.</a:t>
            </a:r>
            <a:endParaRPr lang="en-US" dirty="0"/>
          </a:p>
        </p:txBody>
      </p:sp>
      <p:sp>
        <p:nvSpPr>
          <p:cNvPr id="4" name="Slide Number Placeholder 3"/>
          <p:cNvSpPr>
            <a:spLocks noGrp="1"/>
          </p:cNvSpPr>
          <p:nvPr>
            <p:ph type="sldNum" sz="quarter" idx="10"/>
          </p:nvPr>
        </p:nvSpPr>
        <p:spPr/>
        <p:txBody>
          <a:bodyPr/>
          <a:lstStyle/>
          <a:p>
            <a:fld id="{C1323969-E8F8-472C-AD34-D7E25456C2E4}"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r>
              <a:rPr lang="en-US" dirty="0" smtClean="0"/>
              <a:t>The</a:t>
            </a:r>
            <a:r>
              <a:rPr lang="en-US" baseline="0" dirty="0" smtClean="0"/>
              <a:t> pacing guides follow the integrated ELA model beginning with the reading standards.  This design connects the three informational text reading standards across horizontally.  For instance, Unit 4 reading begins with the teacher modeling and graphing cause and effect.  Then, In unit 5 reading begins with the integration of the graphic organizer is a vehicle for interpreting information.  And finally,  in unit 6 reading begins with students comparing information to first and secondhand accounts, connecting all three reading standards.</a:t>
            </a:r>
            <a:endParaRPr lang="en-US" dirty="0"/>
          </a:p>
        </p:txBody>
      </p:sp>
      <p:sp>
        <p:nvSpPr>
          <p:cNvPr id="4" name="Slide Number Placeholder 3"/>
          <p:cNvSpPr>
            <a:spLocks noGrp="1"/>
          </p:cNvSpPr>
          <p:nvPr>
            <p:ph type="sldNum" sz="quarter" idx="10"/>
          </p:nvPr>
        </p:nvSpPr>
        <p:spPr/>
        <p:txBody>
          <a:bodyPr/>
          <a:lstStyle/>
          <a:p>
            <a:fld id="{C1323969-E8F8-472C-AD34-D7E25456C2E4}"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r>
              <a:rPr lang="en-US" dirty="0" smtClean="0"/>
              <a:t>Because the </a:t>
            </a:r>
            <a:r>
              <a:rPr lang="en-US" baseline="0" dirty="0" smtClean="0"/>
              <a:t>three informational text reading standards connect horizontally it insures the continuity of the three units of study.  </a:t>
            </a:r>
          </a:p>
          <a:p>
            <a:endParaRPr lang="en-US" baseline="0" dirty="0" smtClean="0"/>
          </a:p>
          <a:p>
            <a:r>
              <a:rPr lang="en-US" baseline="0" dirty="0" smtClean="0"/>
              <a:t>The teacher further the connection between the three reading standards by the selections of 1. a topic that will continue throughout all three units of study and 2. the text(s) that support the topic.</a:t>
            </a:r>
            <a:endParaRPr lang="en-US" dirty="0"/>
          </a:p>
        </p:txBody>
      </p:sp>
      <p:sp>
        <p:nvSpPr>
          <p:cNvPr id="4" name="Slide Number Placeholder 3"/>
          <p:cNvSpPr>
            <a:spLocks noGrp="1"/>
          </p:cNvSpPr>
          <p:nvPr>
            <p:ph type="sldNum" sz="quarter" idx="10"/>
          </p:nvPr>
        </p:nvSpPr>
        <p:spPr/>
        <p:txBody>
          <a:bodyPr/>
          <a:lstStyle/>
          <a:p>
            <a:fld id="{C1323969-E8F8-472C-AD34-D7E25456C2E4}"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r>
              <a:rPr lang="en-US" dirty="0" smtClean="0"/>
              <a:t>The</a:t>
            </a:r>
            <a:r>
              <a:rPr lang="en-US" baseline="0" dirty="0" smtClean="0"/>
              <a:t> connections between the reading standards prepares integrative w</a:t>
            </a:r>
            <a:r>
              <a:rPr lang="en-US" dirty="0" smtClean="0"/>
              <a:t>riting units.</a:t>
            </a:r>
            <a:r>
              <a:rPr lang="en-US" baseline="0" dirty="0" smtClean="0"/>
              <a:t> </a:t>
            </a:r>
            <a:r>
              <a:rPr lang="en-US" dirty="0" smtClean="0"/>
              <a:t>Writing integrates with the reading standard in each unit of study.  Writing moves across each unit of study as one continual strand of instruction, ending with a full composition write.  At the same time writing instruction integrates with the new reading standard for each unit of study</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1323969-E8F8-472C-AD34-D7E25456C2E4}"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baseline="0" dirty="0" smtClean="0"/>
              <a:t>This is one sample format that teachers can use to guide text and topic selections to align with the higher cognitive demands of the common core reading standards.</a:t>
            </a:r>
            <a:r>
              <a:rPr lang="en-US" dirty="0" smtClean="0"/>
              <a:t> This template is provided on</a:t>
            </a:r>
            <a:r>
              <a:rPr lang="en-US" baseline="0" dirty="0" smtClean="0"/>
              <a:t> slide 16 </a:t>
            </a:r>
            <a:r>
              <a:rPr lang="en-US" dirty="0" smtClean="0"/>
              <a:t>of this presentation</a:t>
            </a:r>
            <a:r>
              <a:rPr lang="en-US" baseline="0" dirty="0" smtClean="0"/>
              <a:t> as well as two text complexity rubrics on slides 17 and 18.  </a:t>
            </a:r>
            <a:r>
              <a:rPr lang="en-US" dirty="0" smtClean="0"/>
              <a:t>Once topic</a:t>
            </a:r>
            <a:r>
              <a:rPr lang="en-US" baseline="0" dirty="0" smtClean="0"/>
              <a:t> and texts are selected that support the reading standards, a cohesiveness of integration is set into place for integrating the writing components (which will be the emphasis of Part III).</a:t>
            </a:r>
            <a:endParaRPr lang="en-US" dirty="0" smtClean="0"/>
          </a:p>
          <a:p>
            <a:endParaRPr lang="en-US" dirty="0"/>
          </a:p>
        </p:txBody>
      </p:sp>
      <p:sp>
        <p:nvSpPr>
          <p:cNvPr id="4" name="Slide Number Placeholder 3"/>
          <p:cNvSpPr>
            <a:spLocks noGrp="1"/>
          </p:cNvSpPr>
          <p:nvPr>
            <p:ph type="sldNum" sz="quarter" idx="10"/>
          </p:nvPr>
        </p:nvSpPr>
        <p:spPr/>
        <p:txBody>
          <a:bodyPr/>
          <a:lstStyle/>
          <a:p>
            <a:fld id="{C1323969-E8F8-472C-AD34-D7E25456C2E4}"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82FFB63-0468-430C-B901-ABB45320AA66}" type="datetimeFigureOut">
              <a:rPr lang="en-US" smtClean="0"/>
              <a:pPr/>
              <a:t>8/31/2013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E500B8-C727-40BD-A143-71F6974A466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2FFB63-0468-430C-B901-ABB45320AA66}" type="datetimeFigureOut">
              <a:rPr lang="en-US" smtClean="0"/>
              <a:pPr/>
              <a:t>8/31/2013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E500B8-C727-40BD-A143-71F6974A466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2FFB63-0468-430C-B901-ABB45320AA66}" type="datetimeFigureOut">
              <a:rPr lang="en-US" smtClean="0"/>
              <a:pPr/>
              <a:t>8/31/2013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E500B8-C727-40BD-A143-71F6974A466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2FFB63-0468-430C-B901-ABB45320AA66}" type="datetimeFigureOut">
              <a:rPr lang="en-US" smtClean="0"/>
              <a:pPr/>
              <a:t>8/31/2013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E500B8-C727-40BD-A143-71F6974A466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2FFB63-0468-430C-B901-ABB45320AA66}" type="datetimeFigureOut">
              <a:rPr lang="en-US" smtClean="0"/>
              <a:pPr/>
              <a:t>8/31/2013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E500B8-C727-40BD-A143-71F6974A466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2FFB63-0468-430C-B901-ABB45320AA66}" type="datetimeFigureOut">
              <a:rPr lang="en-US" smtClean="0"/>
              <a:pPr/>
              <a:t>8/31/2013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E500B8-C727-40BD-A143-71F6974A466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2FFB63-0468-430C-B901-ABB45320AA66}" type="datetimeFigureOut">
              <a:rPr lang="en-US" smtClean="0"/>
              <a:pPr/>
              <a:t>8/31/2013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E500B8-C727-40BD-A143-71F6974A466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2FFB63-0468-430C-B901-ABB45320AA66}" type="datetimeFigureOut">
              <a:rPr lang="en-US" smtClean="0"/>
              <a:pPr/>
              <a:t>8/31/2013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E500B8-C727-40BD-A143-71F6974A466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2FFB63-0468-430C-B901-ABB45320AA66}" type="datetimeFigureOut">
              <a:rPr lang="en-US" smtClean="0"/>
              <a:pPr/>
              <a:t>8/31/2013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E500B8-C727-40BD-A143-71F6974A466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7" y="273056"/>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435106"/>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2FFB63-0468-430C-B901-ABB45320AA66}" type="datetimeFigureOut">
              <a:rPr lang="en-US" smtClean="0"/>
              <a:pPr/>
              <a:t>8/31/2013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E500B8-C727-40BD-A143-71F6974A466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2FFB63-0468-430C-B901-ABB45320AA66}" type="datetimeFigureOut">
              <a:rPr lang="en-US" smtClean="0"/>
              <a:pPr/>
              <a:t>8/31/2013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E500B8-C727-40BD-A143-71F6974A466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FFB63-0468-430C-B901-ABB45320AA66}" type="datetimeFigureOut">
              <a:rPr lang="en-US" smtClean="0"/>
              <a:pPr/>
              <a:t>8/31/2013</a:t>
            </a:fld>
            <a:endParaRPr lang="en-US"/>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E500B8-C727-40BD-A143-71F6974A466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jpe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audio" Target="file:///C:\Documents%20and%20Settings\Owner\My%20Documents\Ready%20for%20Web\Audio%20Power%20Points\Part%20IIa%20Pacing%20Guides%20Reading\1%20focus.wav" TargetMode="External"/><Relationship Id="rId1" Type="http://schemas.openxmlformats.org/officeDocument/2006/relationships/tags" Target="../tags/tag1.xml"/><Relationship Id="rId6" Type="http://schemas.openxmlformats.org/officeDocument/2006/relationships/image" Target="../media/image2.png"/><Relationship Id="rId11" Type="http://schemas.openxmlformats.org/officeDocument/2006/relationships/image" Target="../media/image7.jpe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10.xml"/><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audio" Target="file:///C:\Documents%20and%20Settings\Owner\My%20Documents\Ready%20for%20Web\Audio%20Power%20Points\Part%20IIa%20Pacing%20Guides%20Reading\10%20focus.wav" TargetMode="External"/><Relationship Id="rId6" Type="http://schemas.openxmlformats.org/officeDocument/2006/relationships/image" Target="../media/image26.pn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1.jpe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1.xml"/><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audio" Target="file:///C:\Documents%20and%20Settings\Owner\My%20Documents\Ready%20for%20Web\Audio%20Power%20Points\Part%20IIa%20Pacing%20Guides%20Reading\11%20focus.wav" TargetMode="Externa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audio" Target="file:///C:\Documents%20and%20Settings\Owner\My%20Documents\Ready%20for%20Web\Audio%20Power%20Points\Part%20IIa%20Pacing%20Guides%20Reading\12%20focus.wav" TargetMode="Externa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13.xml"/><Relationship Id="rId7" Type="http://schemas.openxmlformats.org/officeDocument/2006/relationships/image" Target="../media/image42.png"/><Relationship Id="rId2" Type="http://schemas.openxmlformats.org/officeDocument/2006/relationships/slideLayout" Target="../slideLayouts/slideLayout1.xml"/><Relationship Id="rId1" Type="http://schemas.openxmlformats.org/officeDocument/2006/relationships/audio" Target="file:///C:\Documents%20and%20Settings\Owner\My%20Documents\Ready%20for%20Web\Audio%20Power%20Points\Part%20IIa%20Pacing%20Guides%20Reading\13%20focus.wav" TargetMode="Externa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14.xml"/><Relationship Id="rId7" Type="http://schemas.openxmlformats.org/officeDocument/2006/relationships/image" Target="../media/image44.png"/><Relationship Id="rId2" Type="http://schemas.openxmlformats.org/officeDocument/2006/relationships/slideLayout" Target="../slideLayouts/slideLayout1.xml"/><Relationship Id="rId1" Type="http://schemas.openxmlformats.org/officeDocument/2006/relationships/audio" Target="file:///C:\Documents%20and%20Settings\Owner\My%20Documents\Ready%20for%20Web\Audio%20Power%20Points\Part%20IIa%20Pacing%20Guides%20Reading\14%20focus.wav" TargetMode="Externa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audio" Target="file:///C:\Documents%20and%20Settings\Owner\My%20Documents\Ready%20for%20Web\Audio%20Power%20Points\Part%20IIa%20Pacing%20Guides%20Reading\15%20focus.wav" TargetMode="Externa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hyperlink" Target="http://opi.mt.gov/pdf/CCSSO/ELA_Appendix_B.pd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www.literacyleader.com/?q=textstructure"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mailto:cited.khess@ncies.or"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cited.khess@ncies.or"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www.edhelper.com/Summarizing.htm" TargetMode="External"/><Relationship Id="rId3" Type="http://schemas.openxmlformats.org/officeDocument/2006/relationships/hyperlink" Target="http://www.edhelper.com/Cause_and_Effect.htm" TargetMode="External"/><Relationship Id="rId7" Type="http://schemas.openxmlformats.org/officeDocument/2006/relationships/hyperlink" Target="http://www.edhelper.com/MainIdea.htm" TargetMode="External"/><Relationship Id="rId12" Type="http://schemas.openxmlformats.org/officeDocument/2006/relationships/hyperlink" Target="http://www.edhelper.com/point_of_view.htm"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www.edhelper.com/Sequencing.htm" TargetMode="External"/><Relationship Id="rId11" Type="http://schemas.openxmlformats.org/officeDocument/2006/relationships/hyperlink" Target="http://www.edhelper.com/supporting_facts.htm" TargetMode="External"/><Relationship Id="rId5" Type="http://schemas.openxmlformats.org/officeDocument/2006/relationships/hyperlink" Target="http://www.edhelper.com/drawing_conclusions.htm" TargetMode="External"/><Relationship Id="rId10" Type="http://schemas.openxmlformats.org/officeDocument/2006/relationships/hyperlink" Target="http://www.edhelper.com/language/facts_and_opinions.htm" TargetMode="External"/><Relationship Id="rId4" Type="http://schemas.openxmlformats.org/officeDocument/2006/relationships/hyperlink" Target="http://www.edhelper.com/Inferences.htm" TargetMode="External"/><Relationship Id="rId9" Type="http://schemas.openxmlformats.org/officeDocument/2006/relationships/hyperlink" Target="http://www.edhelper.com/compare_and_contrast.htm"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audio" Target="file:///C:\Documents%20and%20Settings\Owner\My%20Documents\Ready%20for%20Web\Audio%20Power%20Points\Part%20IIa%20Pacing%20Guides%20Reading\2%20focus.wav" TargetMode="External"/><Relationship Id="rId6" Type="http://schemas.openxmlformats.org/officeDocument/2006/relationships/image" Target="../media/image1.jpeg"/><Relationship Id="rId5" Type="http://schemas.openxmlformats.org/officeDocument/2006/relationships/image" Target="../media/image11.jpeg"/><Relationship Id="rId4" Type="http://schemas.openxmlformats.org/officeDocument/2006/relationships/hyperlink" Target="http://getupkids.net/preparing-your-kids-for-grade-school/"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worksheetworks.com/miscellanea/graphic-organizers.html"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www.fresno.k12.ca.us/divdept/sscience/GraphicOrganizers/MarzanoGraphicB.pdf" TargetMode="External"/><Relationship Id="rId5" Type="http://schemas.openxmlformats.org/officeDocument/2006/relationships/hyperlink" Target="http://www.writedesignonline.com/organizers/brainstorm.html" TargetMode="External"/><Relationship Id="rId4" Type="http://schemas.openxmlformats.org/officeDocument/2006/relationships/hyperlink" Target="http://www.eduplace.com/graphicorganizer/"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audio" Target="file:///C:\Documents%20and%20Settings\Owner\My%20Documents\Ready%20for%20Web\Audio%20Power%20Points\Part%20IIa%20Pacing%20Guides%20Reading\3%20focus.wav" TargetMode="Externa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audio" Target="file:///C:\Documents%20and%20Settings\Owner\My%20Documents\Ready%20for%20Web\Audio%20Power%20Points\Part%20IIa%20Pacing%20Guides%20Reading\4%20focus.wav" TargetMode="External"/><Relationship Id="rId6" Type="http://schemas.openxmlformats.org/officeDocument/2006/relationships/image" Target="../media/image9.jpeg"/><Relationship Id="rId5" Type="http://schemas.openxmlformats.org/officeDocument/2006/relationships/image" Target="../media/image15.pn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audio" Target="file:///C:\Documents%20and%20Settings\Owner\My%20Documents\Ready%20for%20Web\Audio%20Power%20Points\Part%20IIa%20Pacing%20Guides%20Reading\5%20focus.wav" TargetMode="Externa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6.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audio" Target="file:///C:\Documents%20and%20Settings\Owner\My%20Documents\Ready%20for%20Web\Audio%20Power%20Points\Part%20IIa%20Pacing%20Guides%20Reading\6%20focus.wav" TargetMode="Externa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7.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audio" Target="file:///C:\Documents%20and%20Settings\Owner\My%20Documents\Ready%20for%20Web\Audio%20Power%20Points\Part%20IIa%20Pacing%20Guides%20Reading\7%20focus.wav" TargetMode="Externa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8.xml"/><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audio" Target="file:///C:\Documents%20and%20Settings\Owner\My%20Documents\Ready%20for%20Web\Audio%20Power%20Points\Part%20IIa%20Pacing%20Guides%20Reading\8%20focus.wav" TargetMode="External"/><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file:///C:\Documents%20and%20Settings\Owner\My%20Documents\Ready%20for%20Web\Audio%20Power%20Points\Part%20IIa%20Pacing%20Guides%20Reading\9%20focus.wav" TargetMode="External"/><Relationship Id="rId6" Type="http://schemas.openxmlformats.org/officeDocument/2006/relationships/image" Target="../media/image24.png"/><Relationship Id="rId5" Type="http://schemas.openxmlformats.org/officeDocument/2006/relationships/hyperlink" Target="http://www.literacyleader.com/?q=textstructure" TargetMode="External"/><Relationship Id="rId4" Type="http://schemas.openxmlformats.org/officeDocument/2006/relationships/hyperlink" Target="http://opi.mt.gov/pdf/CCSSO/ELA_Appendix_B.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9144000" cy="68580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6"/>
          <p:cNvGrpSpPr/>
          <p:nvPr/>
        </p:nvGrpSpPr>
        <p:grpSpPr>
          <a:xfrm>
            <a:off x="-28603" y="0"/>
            <a:ext cx="6810403" cy="6858000"/>
            <a:chOff x="-28603" y="0"/>
            <a:chExt cx="6810403" cy="6858000"/>
          </a:xfrm>
          <a:gradFill flip="none" rotWithShape="1">
            <a:gsLst>
              <a:gs pos="58000">
                <a:schemeClr val="accent4">
                  <a:lumMod val="50000"/>
                </a:schemeClr>
              </a:gs>
              <a:gs pos="50000">
                <a:schemeClr val="accent1">
                  <a:tint val="44500"/>
                  <a:satMod val="160000"/>
                </a:schemeClr>
              </a:gs>
              <a:gs pos="100000">
                <a:schemeClr val="accent1">
                  <a:tint val="23500"/>
                  <a:satMod val="160000"/>
                </a:schemeClr>
              </a:gs>
            </a:gsLst>
            <a:path path="circle">
              <a:fillToRect l="50000" t="50000" r="50000" b="50000"/>
            </a:path>
            <a:tileRect/>
          </a:gradFill>
        </p:grpSpPr>
        <p:sp>
          <p:nvSpPr>
            <p:cNvPr id="27" name="Right Triangle 26"/>
            <p:cNvSpPr/>
            <p:nvPr/>
          </p:nvSpPr>
          <p:spPr>
            <a:xfrm>
              <a:off x="0" y="0"/>
              <a:ext cx="6781800" cy="6858000"/>
            </a:xfrm>
            <a:prstGeom prst="rtTriangle">
              <a:avLst/>
            </a:prstGeom>
            <a:grpFill/>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C:\Documents and Settings\Owner\Local Settings\Temporary Internet Files\Content.IE5\GIGQ7Z9I\MP900449111[1].jpg"/>
            <p:cNvPicPr>
              <a:picLocks noChangeAspect="1" noChangeArrowheads="1"/>
            </p:cNvPicPr>
            <p:nvPr/>
          </p:nvPicPr>
          <p:blipFill>
            <a:blip r:embed="rId5" cstate="print">
              <a:duotone>
                <a:schemeClr val="accent3">
                  <a:shade val="45000"/>
                  <a:satMod val="135000"/>
                </a:schemeClr>
                <a:prstClr val="white"/>
              </a:duotone>
              <a:lum bright="-23000" contrast="41000"/>
            </a:blip>
            <a:srcRect t="12222" r="31333"/>
            <a:stretch>
              <a:fillRect/>
            </a:stretch>
          </p:blipFill>
          <p:spPr bwMode="auto">
            <a:xfrm>
              <a:off x="-28603" y="820992"/>
              <a:ext cx="3924300" cy="6019800"/>
            </a:xfrm>
            <a:prstGeom prst="rtTriangle">
              <a:avLst/>
            </a:prstGeom>
            <a:grpFill/>
            <a:ln>
              <a:solidFill>
                <a:schemeClr val="accent2">
                  <a:lumMod val="50000"/>
                </a:schemeClr>
              </a:solidFill>
            </a:ln>
            <a:effectLst/>
            <a:scene3d>
              <a:camera prst="orthographicFront">
                <a:rot lat="0" lon="0" rev="0"/>
              </a:camera>
              <a:lightRig rig="contrasting" dir="t">
                <a:rot lat="0" lon="0" rev="7800000"/>
              </a:lightRig>
            </a:scene3d>
            <a:sp3d>
              <a:bevelT w="139700" h="139700"/>
            </a:sp3d>
          </p:spPr>
        </p:pic>
      </p:grpSp>
      <p:pic>
        <p:nvPicPr>
          <p:cNvPr id="12" name="Picture 3"/>
          <p:cNvPicPr>
            <a:picLocks noChangeAspect="1" noChangeArrowheads="1"/>
          </p:cNvPicPr>
          <p:nvPr/>
        </p:nvPicPr>
        <p:blipFill>
          <a:blip r:embed="rId6" cstate="print"/>
          <a:srcRect l="15006" t="20157" r="29972" b="10004"/>
          <a:stretch>
            <a:fillRect/>
          </a:stretch>
        </p:blipFill>
        <p:spPr bwMode="auto">
          <a:xfrm>
            <a:off x="1143000" y="609600"/>
            <a:ext cx="1643496" cy="1643496"/>
          </a:xfrm>
          <a:prstGeom prst="rect">
            <a:avLst/>
          </a:prstGeom>
          <a:noFill/>
          <a:ln>
            <a:solidFill>
              <a:schemeClr val="bg1">
                <a:lumMod val="95000"/>
              </a:schemeClr>
            </a:solidFill>
          </a:ln>
          <a:scene3d>
            <a:camera prst="isometricOffAxis1Right"/>
            <a:lightRig rig="threePt" dir="t"/>
          </a:scene3d>
          <a:sp3d extrusionH="254000">
            <a:bevelB w="254000" h="254000"/>
          </a:sp3d>
        </p:spPr>
      </p:pic>
      <p:pic>
        <p:nvPicPr>
          <p:cNvPr id="13" name="Picture 8"/>
          <p:cNvPicPr>
            <a:picLocks noChangeAspect="1" noChangeArrowheads="1"/>
          </p:cNvPicPr>
          <p:nvPr/>
        </p:nvPicPr>
        <p:blipFill>
          <a:blip r:embed="rId7" cstate="print"/>
          <a:srcRect l="15758" t="17660" r="31713" b="9037"/>
          <a:stretch>
            <a:fillRect/>
          </a:stretch>
        </p:blipFill>
        <p:spPr bwMode="auto">
          <a:xfrm>
            <a:off x="1839192" y="1338696"/>
            <a:ext cx="1524000" cy="1676400"/>
          </a:xfrm>
          <a:prstGeom prst="rect">
            <a:avLst/>
          </a:prstGeom>
          <a:noFill/>
          <a:ln>
            <a:solidFill>
              <a:schemeClr val="bg1">
                <a:lumMod val="95000"/>
              </a:schemeClr>
            </a:solidFill>
          </a:ln>
          <a:scene3d>
            <a:camera prst="isometricOffAxis1Right"/>
            <a:lightRig rig="threePt" dir="t"/>
          </a:scene3d>
          <a:sp3d extrusionH="254000">
            <a:bevelB w="254000" h="254000"/>
          </a:sp3d>
        </p:spPr>
      </p:pic>
      <p:pic>
        <p:nvPicPr>
          <p:cNvPr id="7" name="Picture 4"/>
          <p:cNvPicPr>
            <a:picLocks noChangeAspect="1" noChangeArrowheads="1"/>
          </p:cNvPicPr>
          <p:nvPr/>
        </p:nvPicPr>
        <p:blipFill>
          <a:blip r:embed="rId8" cstate="print"/>
          <a:srcRect l="24414" t="20301" r="28978" b="10004"/>
          <a:stretch>
            <a:fillRect/>
          </a:stretch>
        </p:blipFill>
        <p:spPr bwMode="auto">
          <a:xfrm>
            <a:off x="2677392" y="1872096"/>
            <a:ext cx="1600200" cy="1752600"/>
          </a:xfrm>
          <a:prstGeom prst="rect">
            <a:avLst/>
          </a:prstGeom>
          <a:noFill/>
          <a:ln>
            <a:solidFill>
              <a:schemeClr val="bg1">
                <a:lumMod val="95000"/>
              </a:schemeClr>
            </a:solidFill>
          </a:ln>
          <a:scene3d>
            <a:camera prst="isometricOffAxis1Right"/>
            <a:lightRig rig="threePt" dir="t"/>
          </a:scene3d>
          <a:sp3d extrusionH="254000">
            <a:bevelB w="254000" h="254000"/>
          </a:sp3d>
        </p:spPr>
      </p:pic>
      <p:pic>
        <p:nvPicPr>
          <p:cNvPr id="14" name="Picture 5"/>
          <p:cNvPicPr>
            <a:picLocks noChangeAspect="1" noChangeArrowheads="1"/>
          </p:cNvPicPr>
          <p:nvPr/>
        </p:nvPicPr>
        <p:blipFill>
          <a:blip r:embed="rId9" cstate="print"/>
          <a:srcRect l="14824" t="19747" r="30821" b="11135"/>
          <a:stretch>
            <a:fillRect/>
          </a:stretch>
        </p:blipFill>
        <p:spPr bwMode="auto">
          <a:xfrm>
            <a:off x="3363192" y="2634096"/>
            <a:ext cx="1676400" cy="1600200"/>
          </a:xfrm>
          <a:prstGeom prst="rect">
            <a:avLst/>
          </a:prstGeom>
          <a:noFill/>
          <a:ln>
            <a:solidFill>
              <a:schemeClr val="bg1">
                <a:lumMod val="95000"/>
              </a:schemeClr>
            </a:solidFill>
          </a:ln>
          <a:scene3d>
            <a:camera prst="isometricOffAxis1Right"/>
            <a:lightRig rig="threePt" dir="t"/>
          </a:scene3d>
          <a:sp3d extrusionH="254000">
            <a:bevelB w="254000" h="254000"/>
          </a:sp3d>
        </p:spPr>
      </p:pic>
      <p:pic>
        <p:nvPicPr>
          <p:cNvPr id="15" name="Picture 6"/>
          <p:cNvPicPr>
            <a:picLocks noChangeAspect="1" noChangeArrowheads="1"/>
          </p:cNvPicPr>
          <p:nvPr/>
        </p:nvPicPr>
        <p:blipFill>
          <a:blip r:embed="rId10" cstate="print"/>
          <a:srcRect l="15781" t="14048" r="31615" b="8689"/>
          <a:stretch>
            <a:fillRect/>
          </a:stretch>
        </p:blipFill>
        <p:spPr bwMode="auto">
          <a:xfrm>
            <a:off x="4087092" y="3243696"/>
            <a:ext cx="1524000" cy="1676400"/>
          </a:xfrm>
          <a:prstGeom prst="rect">
            <a:avLst/>
          </a:prstGeom>
          <a:noFill/>
          <a:ln>
            <a:solidFill>
              <a:schemeClr val="bg1">
                <a:lumMod val="95000"/>
              </a:schemeClr>
            </a:solidFill>
          </a:ln>
          <a:scene3d>
            <a:camera prst="isometricOffAxis1Right"/>
            <a:lightRig rig="threePt" dir="t"/>
          </a:scene3d>
          <a:sp3d extrusionH="254000">
            <a:bevelB w="254000" h="254000"/>
          </a:sp3d>
        </p:spPr>
      </p:pic>
      <p:pic>
        <p:nvPicPr>
          <p:cNvPr id="11" name="Picture 7"/>
          <p:cNvPicPr>
            <a:picLocks noChangeAspect="1" noChangeArrowheads="1"/>
          </p:cNvPicPr>
          <p:nvPr/>
        </p:nvPicPr>
        <p:blipFill>
          <a:blip r:embed="rId11" cstate="print"/>
          <a:srcRect l="13285" t="17873" r="30918" b="11519"/>
          <a:stretch>
            <a:fillRect/>
          </a:stretch>
        </p:blipFill>
        <p:spPr bwMode="auto">
          <a:xfrm>
            <a:off x="4925292" y="4081896"/>
            <a:ext cx="1600200" cy="1600200"/>
          </a:xfrm>
          <a:prstGeom prst="rect">
            <a:avLst/>
          </a:prstGeom>
          <a:noFill/>
          <a:ln>
            <a:solidFill>
              <a:schemeClr val="bg1">
                <a:lumMod val="95000"/>
              </a:schemeClr>
            </a:solidFill>
          </a:ln>
          <a:scene3d>
            <a:camera prst="isometricOffAxis1Right"/>
            <a:lightRig rig="threePt" dir="t"/>
          </a:scene3d>
          <a:sp3d extrusionH="254000">
            <a:bevelB w="254000" h="254000"/>
          </a:sp3d>
        </p:spPr>
      </p:pic>
      <p:pic>
        <p:nvPicPr>
          <p:cNvPr id="4098" name="Picture 2"/>
          <p:cNvPicPr>
            <a:picLocks noChangeAspect="1" noChangeArrowheads="1"/>
          </p:cNvPicPr>
          <p:nvPr/>
        </p:nvPicPr>
        <p:blipFill>
          <a:blip r:embed="rId12" cstate="print"/>
          <a:srcRect l="22500" t="10000" r="26875" b="24146"/>
          <a:stretch>
            <a:fillRect/>
          </a:stretch>
        </p:blipFill>
        <p:spPr bwMode="auto">
          <a:xfrm>
            <a:off x="5649200" y="4615296"/>
            <a:ext cx="1633105" cy="1752600"/>
          </a:xfrm>
          <a:prstGeom prst="rect">
            <a:avLst/>
          </a:prstGeom>
          <a:noFill/>
          <a:ln w="9525">
            <a:solidFill>
              <a:schemeClr val="bg1">
                <a:lumMod val="95000"/>
              </a:schemeClr>
            </a:solidFill>
            <a:miter lim="800000"/>
            <a:headEnd/>
            <a:tailEnd/>
          </a:ln>
          <a:scene3d>
            <a:camera prst="isometricOffAxis1Right"/>
            <a:lightRig rig="threePt" dir="t"/>
          </a:scene3d>
          <a:sp3d extrusionH="254000">
            <a:bevelB w="254000" h="254000"/>
          </a:sp3d>
        </p:spPr>
      </p:pic>
      <p:sp>
        <p:nvSpPr>
          <p:cNvPr id="16" name="TextBox 15"/>
          <p:cNvSpPr txBox="1"/>
          <p:nvPr/>
        </p:nvSpPr>
        <p:spPr>
          <a:xfrm>
            <a:off x="5146965" y="36255"/>
            <a:ext cx="3997035" cy="1077218"/>
          </a:xfrm>
          <a:prstGeom prst="rect">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scene3d>
              <a:camera prst="perspectiveAbove"/>
              <a:lightRig rig="threePt" dir="t"/>
            </a:scene3d>
          </a:bodyPr>
          <a:lstStyle/>
          <a:p>
            <a:pPr algn="ctr"/>
            <a:r>
              <a:rPr lang="en-US" sz="3200" b="1" i="1" dirty="0" smtClean="0">
                <a:solidFill>
                  <a:schemeClr val="bg1"/>
                </a:solidFill>
                <a:effectLst>
                  <a:outerShdw blurRad="38100" dist="38100" dir="2700000" algn="tl">
                    <a:srgbClr val="000000">
                      <a:alpha val="43137"/>
                    </a:srgbClr>
                  </a:outerShdw>
                </a:effectLst>
              </a:rPr>
              <a:t> </a:t>
            </a:r>
            <a:r>
              <a:rPr lang="en-US" sz="3200" b="1" i="1" dirty="0" smtClean="0">
                <a:solidFill>
                  <a:schemeClr val="bg2"/>
                </a:solidFill>
                <a:effectLst>
                  <a:outerShdw blurRad="38100" dist="38100" dir="2700000" algn="tl">
                    <a:srgbClr val="000000">
                      <a:alpha val="43137"/>
                    </a:srgbClr>
                  </a:outerShdw>
                </a:effectLst>
              </a:rPr>
              <a:t>A Focus on Reading</a:t>
            </a:r>
          </a:p>
          <a:p>
            <a:pPr algn="ctr"/>
            <a:r>
              <a:rPr lang="en-US" sz="3200" b="1" i="1" dirty="0" smtClean="0">
                <a:solidFill>
                  <a:schemeClr val="bg2"/>
                </a:solidFill>
                <a:effectLst>
                  <a:outerShdw blurRad="38100" dist="38100" dir="2700000" algn="tl">
                    <a:srgbClr val="000000">
                      <a:alpha val="43137"/>
                    </a:srgbClr>
                  </a:outerShdw>
                </a:effectLst>
              </a:rPr>
              <a:t>Part II</a:t>
            </a:r>
            <a:endParaRPr lang="en-US" sz="3200" b="1" i="1" dirty="0">
              <a:solidFill>
                <a:schemeClr val="bg2"/>
              </a:solidFill>
              <a:effectLst>
                <a:outerShdw blurRad="38100" dist="38100" dir="2700000" algn="tl">
                  <a:srgbClr val="000000">
                    <a:alpha val="43137"/>
                  </a:srgbClr>
                </a:outerShdw>
              </a:effectLst>
            </a:endParaRPr>
          </a:p>
        </p:txBody>
      </p:sp>
      <p:pic>
        <p:nvPicPr>
          <p:cNvPr id="2051" name="Picture 3" descr="C:\Documents and Settings\Owner\Local Settings\Temporary Internet Files\Content.IE5\TED277KP\MP900384718[1].jpg"/>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1143000" y="152400"/>
            <a:ext cx="533400" cy="527304"/>
          </a:xfrm>
          <a:prstGeom prst="rect">
            <a:avLst/>
          </a:prstGeom>
          <a:noFill/>
        </p:spPr>
      </p:pic>
      <p:sp>
        <p:nvSpPr>
          <p:cNvPr id="17" name="TextBox 16"/>
          <p:cNvSpPr txBox="1"/>
          <p:nvPr/>
        </p:nvSpPr>
        <p:spPr>
          <a:xfrm>
            <a:off x="0" y="6211673"/>
            <a:ext cx="3200400" cy="461665"/>
          </a:xfrm>
          <a:prstGeom prst="rect">
            <a:avLst/>
          </a:prstGeom>
          <a:noFill/>
        </p:spPr>
        <p:txBody>
          <a:bodyPr wrap="square" rtlCol="0">
            <a:spAutoFit/>
          </a:bodyPr>
          <a:lstStyle/>
          <a:p>
            <a:r>
              <a:rPr lang="en-US" sz="1200" b="1" dirty="0" smtClean="0">
                <a:solidFill>
                  <a:schemeClr val="bg1"/>
                </a:solidFill>
                <a:effectLst>
                  <a:outerShdw blurRad="38100" dist="38100" dir="2700000" algn="tl">
                    <a:srgbClr val="000000">
                      <a:alpha val="43137"/>
                    </a:srgbClr>
                  </a:outerShdw>
                </a:effectLst>
              </a:rPr>
              <a:t>Animation is automatic, please wait.</a:t>
            </a:r>
          </a:p>
          <a:p>
            <a:r>
              <a:rPr lang="en-US" sz="1200" b="1" dirty="0" smtClean="0">
                <a:solidFill>
                  <a:schemeClr val="bg1"/>
                </a:solidFill>
                <a:effectLst>
                  <a:outerShdw blurRad="38100" dist="38100" dir="2700000" algn="tl">
                    <a:srgbClr val="000000">
                      <a:alpha val="43137"/>
                    </a:srgbClr>
                  </a:outerShdw>
                </a:effectLst>
              </a:rPr>
              <a:t>You will hear the audio after the animation.</a:t>
            </a:r>
            <a:endParaRPr lang="en-US" sz="1200" b="1" dirty="0">
              <a:solidFill>
                <a:schemeClr val="bg1"/>
              </a:solidFill>
              <a:effectLst>
                <a:outerShdw blurRad="38100" dist="38100" dir="2700000" algn="tl">
                  <a:srgbClr val="000000">
                    <a:alpha val="43137"/>
                  </a:srgbClr>
                </a:outerShdw>
              </a:effectLst>
            </a:endParaRPr>
          </a:p>
        </p:txBody>
      </p:sp>
      <p:pic>
        <p:nvPicPr>
          <p:cNvPr id="20" name="1 focus.wav">
            <a:hlinkClick r:id="" action="ppaction://media"/>
          </p:cNvPr>
          <p:cNvPicPr>
            <a:picLocks noRot="1" noChangeAspect="1"/>
          </p:cNvPicPr>
          <p:nvPr>
            <a:audioFile r:link="rId2"/>
          </p:nvPr>
        </p:nvPicPr>
        <p:blipFill>
          <a:blip r:embed="rId14" cstate="print"/>
          <a:stretch>
            <a:fillRect/>
          </a:stretch>
        </p:blipFill>
        <p:spPr>
          <a:xfrm>
            <a:off x="381000" y="5562600"/>
            <a:ext cx="304800" cy="3048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0.70"/>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par>
                          <p:cTn id="16" fill="hold">
                            <p:stCondLst>
                              <p:cond delay="2000"/>
                            </p:stCondLst>
                            <p:childTnLst>
                              <p:par>
                                <p:cTn id="17" presetID="55"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par>
                          <p:cTn id="22" fill="hold">
                            <p:stCondLst>
                              <p:cond delay="3000"/>
                            </p:stCondLst>
                            <p:childTnLst>
                              <p:par>
                                <p:cTn id="23" presetID="55"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strVal val="#ppt_w*0.70"/>
                                          </p:val>
                                        </p:tav>
                                        <p:tav tm="100000">
                                          <p:val>
                                            <p:strVal val="#ppt_w"/>
                                          </p:val>
                                        </p:tav>
                                      </p:tavLst>
                                    </p:anim>
                                    <p:anim calcmode="lin" valueType="num">
                                      <p:cBhvr>
                                        <p:cTn id="26" dur="1000" fill="hold"/>
                                        <p:tgtEl>
                                          <p:spTgt spid="14"/>
                                        </p:tgtEl>
                                        <p:attrNameLst>
                                          <p:attrName>ppt_h</p:attrName>
                                        </p:attrNameLst>
                                      </p:cBhvr>
                                      <p:tavLst>
                                        <p:tav tm="0">
                                          <p:val>
                                            <p:strVal val="#ppt_h"/>
                                          </p:val>
                                        </p:tav>
                                        <p:tav tm="100000">
                                          <p:val>
                                            <p:strVal val="#ppt_h"/>
                                          </p:val>
                                        </p:tav>
                                      </p:tavLst>
                                    </p:anim>
                                    <p:animEffect transition="in" filter="fade">
                                      <p:cBhvr>
                                        <p:cTn id="27" dur="1000"/>
                                        <p:tgtEl>
                                          <p:spTgt spid="14"/>
                                        </p:tgtEl>
                                      </p:cBhvr>
                                    </p:animEffect>
                                  </p:childTnLst>
                                </p:cTn>
                              </p:par>
                            </p:childTnLst>
                          </p:cTn>
                        </p:par>
                        <p:par>
                          <p:cTn id="28" fill="hold">
                            <p:stCondLst>
                              <p:cond delay="4000"/>
                            </p:stCondLst>
                            <p:childTnLst>
                              <p:par>
                                <p:cTn id="29" presetID="55"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1000" fill="hold"/>
                                        <p:tgtEl>
                                          <p:spTgt spid="15"/>
                                        </p:tgtEl>
                                        <p:attrNameLst>
                                          <p:attrName>ppt_w</p:attrName>
                                        </p:attrNameLst>
                                      </p:cBhvr>
                                      <p:tavLst>
                                        <p:tav tm="0">
                                          <p:val>
                                            <p:strVal val="#ppt_w*0.70"/>
                                          </p:val>
                                        </p:tav>
                                        <p:tav tm="100000">
                                          <p:val>
                                            <p:strVal val="#ppt_w"/>
                                          </p:val>
                                        </p:tav>
                                      </p:tavLst>
                                    </p:anim>
                                    <p:anim calcmode="lin" valueType="num">
                                      <p:cBhvr>
                                        <p:cTn id="32" dur="1000" fill="hold"/>
                                        <p:tgtEl>
                                          <p:spTgt spid="15"/>
                                        </p:tgtEl>
                                        <p:attrNameLst>
                                          <p:attrName>ppt_h</p:attrName>
                                        </p:attrNameLst>
                                      </p:cBhvr>
                                      <p:tavLst>
                                        <p:tav tm="0">
                                          <p:val>
                                            <p:strVal val="#ppt_h"/>
                                          </p:val>
                                        </p:tav>
                                        <p:tav tm="100000">
                                          <p:val>
                                            <p:strVal val="#ppt_h"/>
                                          </p:val>
                                        </p:tav>
                                      </p:tavLst>
                                    </p:anim>
                                    <p:animEffect transition="in" filter="fade">
                                      <p:cBhvr>
                                        <p:cTn id="33" dur="1000"/>
                                        <p:tgtEl>
                                          <p:spTgt spid="15"/>
                                        </p:tgtEl>
                                      </p:cBhvr>
                                    </p:animEffect>
                                  </p:childTnLst>
                                </p:cTn>
                              </p:par>
                            </p:childTnLst>
                          </p:cTn>
                        </p:par>
                        <p:par>
                          <p:cTn id="34" fill="hold">
                            <p:stCondLst>
                              <p:cond delay="5000"/>
                            </p:stCondLst>
                            <p:childTnLst>
                              <p:par>
                                <p:cTn id="35" presetID="55"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p:val>
                                            <p:strVal val="#ppt_w*0.70"/>
                                          </p:val>
                                        </p:tav>
                                        <p:tav tm="100000">
                                          <p:val>
                                            <p:strVal val="#ppt_w"/>
                                          </p:val>
                                        </p:tav>
                                      </p:tavLst>
                                    </p:anim>
                                    <p:anim calcmode="lin" valueType="num">
                                      <p:cBhvr>
                                        <p:cTn id="38" dur="1000" fill="hold"/>
                                        <p:tgtEl>
                                          <p:spTgt spid="11"/>
                                        </p:tgtEl>
                                        <p:attrNameLst>
                                          <p:attrName>ppt_h</p:attrName>
                                        </p:attrNameLst>
                                      </p:cBhvr>
                                      <p:tavLst>
                                        <p:tav tm="0">
                                          <p:val>
                                            <p:strVal val="#ppt_h"/>
                                          </p:val>
                                        </p:tav>
                                        <p:tav tm="100000">
                                          <p:val>
                                            <p:strVal val="#ppt_h"/>
                                          </p:val>
                                        </p:tav>
                                      </p:tavLst>
                                    </p:anim>
                                    <p:animEffect transition="in" filter="fade">
                                      <p:cBhvr>
                                        <p:cTn id="39" dur="1000"/>
                                        <p:tgtEl>
                                          <p:spTgt spid="11"/>
                                        </p:tgtEl>
                                      </p:cBhvr>
                                    </p:animEffect>
                                  </p:childTnLst>
                                </p:cTn>
                              </p:par>
                            </p:childTnLst>
                          </p:cTn>
                        </p:par>
                        <p:par>
                          <p:cTn id="40" fill="hold">
                            <p:stCondLst>
                              <p:cond delay="6000"/>
                            </p:stCondLst>
                            <p:childTnLst>
                              <p:par>
                                <p:cTn id="41" presetID="55" presetClass="entr" presetSubtype="0" fill="hold" nodeType="afterEffect">
                                  <p:stCondLst>
                                    <p:cond delay="0"/>
                                  </p:stCondLst>
                                  <p:childTnLst>
                                    <p:set>
                                      <p:cBhvr>
                                        <p:cTn id="42" dur="1" fill="hold">
                                          <p:stCondLst>
                                            <p:cond delay="0"/>
                                          </p:stCondLst>
                                        </p:cTn>
                                        <p:tgtEl>
                                          <p:spTgt spid="4098"/>
                                        </p:tgtEl>
                                        <p:attrNameLst>
                                          <p:attrName>style.visibility</p:attrName>
                                        </p:attrNameLst>
                                      </p:cBhvr>
                                      <p:to>
                                        <p:strVal val="visible"/>
                                      </p:to>
                                    </p:set>
                                    <p:anim calcmode="lin" valueType="num">
                                      <p:cBhvr>
                                        <p:cTn id="43" dur="1000" fill="hold"/>
                                        <p:tgtEl>
                                          <p:spTgt spid="4098"/>
                                        </p:tgtEl>
                                        <p:attrNameLst>
                                          <p:attrName>ppt_w</p:attrName>
                                        </p:attrNameLst>
                                      </p:cBhvr>
                                      <p:tavLst>
                                        <p:tav tm="0">
                                          <p:val>
                                            <p:strVal val="#ppt_w*0.70"/>
                                          </p:val>
                                        </p:tav>
                                        <p:tav tm="100000">
                                          <p:val>
                                            <p:strVal val="#ppt_w"/>
                                          </p:val>
                                        </p:tav>
                                      </p:tavLst>
                                    </p:anim>
                                    <p:anim calcmode="lin" valueType="num">
                                      <p:cBhvr>
                                        <p:cTn id="44" dur="1000" fill="hold"/>
                                        <p:tgtEl>
                                          <p:spTgt spid="4098"/>
                                        </p:tgtEl>
                                        <p:attrNameLst>
                                          <p:attrName>ppt_h</p:attrName>
                                        </p:attrNameLst>
                                      </p:cBhvr>
                                      <p:tavLst>
                                        <p:tav tm="0">
                                          <p:val>
                                            <p:strVal val="#ppt_h"/>
                                          </p:val>
                                        </p:tav>
                                        <p:tav tm="100000">
                                          <p:val>
                                            <p:strVal val="#ppt_h"/>
                                          </p:val>
                                        </p:tav>
                                      </p:tavLst>
                                    </p:anim>
                                    <p:animEffect transition="in" filter="fade">
                                      <p:cBhvr>
                                        <p:cTn id="45" dur="1000"/>
                                        <p:tgtEl>
                                          <p:spTgt spid="4098"/>
                                        </p:tgtEl>
                                      </p:cBhvr>
                                    </p:animEffect>
                                  </p:childTnLst>
                                </p:cTn>
                              </p:par>
                            </p:childTnLst>
                          </p:cTn>
                        </p:par>
                        <p:par>
                          <p:cTn id="46" fill="hold">
                            <p:stCondLst>
                              <p:cond delay="7000"/>
                            </p:stCondLst>
                            <p:childTnLst>
                              <p:par>
                                <p:cTn id="47" presetID="15" presetClass="entr" presetSubtype="0" fill="hold" nodeType="afterEffect">
                                  <p:stCondLst>
                                    <p:cond delay="0"/>
                                  </p:stCondLst>
                                  <p:childTnLst>
                                    <p:set>
                                      <p:cBhvr>
                                        <p:cTn id="48" dur="1" fill="hold">
                                          <p:stCondLst>
                                            <p:cond delay="0"/>
                                          </p:stCondLst>
                                        </p:cTn>
                                        <p:tgtEl>
                                          <p:spTgt spid="2051"/>
                                        </p:tgtEl>
                                        <p:attrNameLst>
                                          <p:attrName>style.visibility</p:attrName>
                                        </p:attrNameLst>
                                      </p:cBhvr>
                                      <p:to>
                                        <p:strVal val="visible"/>
                                      </p:to>
                                    </p:set>
                                    <p:anim calcmode="lin" valueType="num">
                                      <p:cBhvr>
                                        <p:cTn id="49" dur="1000" fill="hold"/>
                                        <p:tgtEl>
                                          <p:spTgt spid="2051"/>
                                        </p:tgtEl>
                                        <p:attrNameLst>
                                          <p:attrName>ppt_w</p:attrName>
                                        </p:attrNameLst>
                                      </p:cBhvr>
                                      <p:tavLst>
                                        <p:tav tm="0">
                                          <p:val>
                                            <p:fltVal val="0"/>
                                          </p:val>
                                        </p:tav>
                                        <p:tav tm="100000">
                                          <p:val>
                                            <p:strVal val="#ppt_w"/>
                                          </p:val>
                                        </p:tav>
                                      </p:tavLst>
                                    </p:anim>
                                    <p:anim calcmode="lin" valueType="num">
                                      <p:cBhvr>
                                        <p:cTn id="50" dur="1000" fill="hold"/>
                                        <p:tgtEl>
                                          <p:spTgt spid="2051"/>
                                        </p:tgtEl>
                                        <p:attrNameLst>
                                          <p:attrName>ppt_h</p:attrName>
                                        </p:attrNameLst>
                                      </p:cBhvr>
                                      <p:tavLst>
                                        <p:tav tm="0">
                                          <p:val>
                                            <p:fltVal val="0"/>
                                          </p:val>
                                        </p:tav>
                                        <p:tav tm="100000">
                                          <p:val>
                                            <p:strVal val="#ppt_h"/>
                                          </p:val>
                                        </p:tav>
                                      </p:tavLst>
                                    </p:anim>
                                    <p:anim calcmode="lin" valueType="num">
                                      <p:cBhvr>
                                        <p:cTn id="51" dur="1000" fill="hold"/>
                                        <p:tgtEl>
                                          <p:spTgt spid="2051"/>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2051"/>
                                        </p:tgtEl>
                                        <p:attrNameLst>
                                          <p:attrName>ppt_y</p:attrName>
                                        </p:attrNameLst>
                                      </p:cBhvr>
                                      <p:tavLst>
                                        <p:tav tm="0" fmla="#ppt_y+(sin(-2*pi*(1-$))*-#ppt_x+cos(-2*pi*(1-$))*(1-#ppt_y))*(1-$)">
                                          <p:val>
                                            <p:fltVal val="0"/>
                                          </p:val>
                                        </p:tav>
                                        <p:tav tm="100000">
                                          <p:val>
                                            <p:fltVal val="1"/>
                                          </p:val>
                                        </p:tav>
                                      </p:tavLst>
                                    </p:anim>
                                  </p:childTnLst>
                                </p:cTn>
                              </p:par>
                            </p:childTnLst>
                          </p:cTn>
                        </p:par>
                        <p:par>
                          <p:cTn id="53" fill="hold">
                            <p:stCondLst>
                              <p:cond delay="8000"/>
                            </p:stCondLst>
                            <p:childTnLst>
                              <p:par>
                                <p:cTn id="54" presetID="0" presetClass="path" presetSubtype="0" accel="50000" decel="50000" fill="hold" nodeType="afterEffect">
                                  <p:stCondLst>
                                    <p:cond delay="0"/>
                                  </p:stCondLst>
                                  <p:childTnLst>
                                    <p:animMotion origin="layout" path="M 0.03125 0.03819 C 0.03524 0.02291 0.03264 0.02916 0.03784 0.01898 C 0.0408 0.00648 0.04357 0.00532 0.05225 -0.00255 C 0.05382 -0.00394 0.05711 -0.00695 0.05711 -0.00695 C 0.07882 -0.00463 0.07743 -0.00764 0.09097 0.00602 C 0.09323 0.01574 0.09948 0.02315 0.10382 0.03171 C 0.10486 0.03379 0.10711 0.03819 0.10711 0.03819 C 0.1092 0.0581 0.10937 0.0787 0.11198 0.09838 C 0.11371 0.1118 0.11684 0.11551 0.11684 0.1287 C 0.121 0.11157 0.11875 0.0912 0.12482 0.07477 C 0.12743 0.06782 0.13784 0.05972 0.13784 0.05972 C 0.14757 0.06041 0.15711 0.06088 0.16684 0.06204 C 0.16961 0.06227 0.17222 0.06319 0.17482 0.06412 C 0.17812 0.06528 0.18455 0.06829 0.18455 0.06829 C 0.18958 0.07338 0.19288 0.07546 0.19583 0.08333 C 0.20225 0.10046 0.19149 0.08449 0.20225 0.09838 C 0.21875 0.15254 0.21198 0.11504 0.21198 0.21898 C 0.2125 0.20185 0.21215 0.18449 0.21354 0.16736 C 0.21354 0.16713 0.22135 0.14815 0.2217 0.14791 C 0.22448 0.1456 0.23125 0.14375 0.23125 0.14375 C 0.24288 0.14629 0.25156 0.15162 0.26198 0.15879 C 0.26527 0.16528 0.26857 0.17153 0.2717 0.17801 C 0.27274 0.18009 0.27378 0.18241 0.27482 0.18449 C 0.27586 0.18657 0.27812 0.19097 0.27812 0.19097 C 0.28055 0.20393 0.28368 0.21666 0.28611 0.22963 C 0.28663 0.23241 0.28784 0.23819 0.28784 0.23819 C 0.28993 0.29491 0.28941 0.26551 0.28941 0.32639 C 0.2901 0.31759 0.29253 0.29491 0.29913 0.28773 C 0.30277 0.28379 0.31041 0.28125 0.3151 0.27916 C 0.32343 0.27153 0.32882 0.27639 0.33784 0.27916 C 0.34913 0.28912 0.33715 0.27685 0.34427 0.28981 C 0.346 0.29305 0.34861 0.2956 0.35069 0.29838 C 0.35468 0.31504 0.35521 0.32384 0.3651 0.33727 C 0.37083 0.36504 0.3717 0.38935 0.3717 0.41898 C 0.37396 0.40995 0.37656 0.40023 0.37812 0.39097 C 0.37934 0.3831 0.37899 0.36898 0.38455 0.36296 C 0.38559 0.3618 0.39548 0.35903 0.39583 0.35879 C 0.41198 0.36134 0.42882 0.36041 0.44427 0.36736 C 0.45052 0.37014 0.4526 0.37916 0.45711 0.38449 C 0.46024 0.38819 0.46475 0.38842 0.4684 0.39097 C 0.47205 0.39815 0.47673 0.40185 0.48125 0.4081 C 0.48333 0.41597 0.48715 0.42199 0.48941 0.42963 C 0.49965 0.46389 0.49253 0.49305 0.49253 0.53495 C 0.49479 0.52384 0.49774 0.51389 0.49913 0.50278 C 0.50086 0.48958 0.49896 0.48403 0.50711 0.47708 C 0.51406 0.47778 0.52118 0.47754 0.52812 0.47916 C 0.5342 0.48055 0.54097 0.48611 0.54739 0.48773 C 0.55295 0.49329 0.55555 0.5 0.56198 0.50278 C 0.56944 0.51273 0.56909 0.52361 0.5717 0.53727 C 0.57361 0.54745 0.57968 0.56088 0.57968 0.57153 C 0.57968 0.58588 0.57968 0.60023 0.57968 0.61458 C 0.58264 0.59791 0.58559 0.57963 0.59913 0.57361 C 0.60295 0.57454 0.61076 0.575 0.6151 0.57801 C 0.62708 0.58611 0.61319 0.5794 0.62482 0.58449 C 0.62639 0.58588 0.62795 0.58773 0.62968 0.58889 C 0.63125 0.58958 0.63333 0.58912 0.63455 0.59097 C 0.63767 0.59491 0.63871 0.60116 0.64097 0.60579 C 0.6434 0.62268 0.64826 0.63842 0.65069 0.65532 C 0.65173 0.67801 0.6533 0.69653 0.65711 0.71782 C 0.65711 0.72199 0.6585 0.83704 0.66041 0.86204 C 0.66059 0.86435 0.66093 0.85741 0.66198 0.85555 C 0.66319 0.85347 0.66527 0.85254 0.66684 0.85092 C 0.67205 0.84537 0.67482 0.84143 0.68125 0.83819 C 0.68784 0.84421 0.68836 0.84838 0.69583 0.85324 C 0.69739 0.86041 0.69826 0.86782 0.70069 0.87477 C 0.70173 0.87754 0.70434 0.8787 0.70555 0.88125 C 0.71146 0.89421 0.70798 0.89352 0.7184 0.90278 C 0.72691 0.86967 0.71562 0.90579 0.72812 0.8831 C 0.72986 0.88032 0.72968 0.87592 0.73125 0.87268 C 0.7335 0.86759 0.73646 0.86366 0.73941 0.85972 C 0.74323 0.85463 0.7493 0.85301 0.75382 0.84907 C 0.76128 0.85208 0.76198 0.86065 0.7684 0.8662 C 0.77413 0.87893 0.77847 0.89305 0.78455 0.90486 C 0.78507 0.90694 0.78437 0.91088 0.78611 0.91134 C 0.78836 0.91204 0.79027 0.90856 0.79253 0.90717 C 0.80086 0.90231 0.7993 0.90324 0.80711 0.90069 C 0.81458 0.89398 0.81684 0.89676 0.82482 0.90069 C 0.82586 0.90278 0.82656 0.90555 0.82812 0.90717 C 0.83246 0.9118 0.83646 0.90926 0.83784 0.91782 C 0.83854 0.92199 0.83784 0.92639 0.83784 0.93079 L 0.96041 1.04051 L 0.82968 0.91782 " pathEditMode="relative" ptsTypes="fffffffffffffffffffffffffffffffffffffffffffffffffffffffffffffffffffffffffffffffAAA">
                                      <p:cBhvr>
                                        <p:cTn id="55" dur="2000" fill="hold"/>
                                        <p:tgtEl>
                                          <p:spTgt spid="2051"/>
                                        </p:tgtEl>
                                        <p:attrNameLst>
                                          <p:attrName>ppt_x</p:attrName>
                                          <p:attrName>ppt_y</p:attrName>
                                        </p:attrNameLst>
                                      </p:cBhvr>
                                    </p:animMotion>
                                  </p:childTnLst>
                                </p:cTn>
                              </p:par>
                              <p:par>
                                <p:cTn id="56" presetID="1" presetClass="mediacall" presetSubtype="0" fill="hold" nodeType="withEffect">
                                  <p:stCondLst>
                                    <p:cond delay="0"/>
                                  </p:stCondLst>
                                  <p:childTnLst>
                                    <p:cmd type="call" cmd="playFrom(0.0)">
                                      <p:cBhvr>
                                        <p:cTn id="57" dur="16815"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58" fill="hold" display="0">
                  <p:stCondLst>
                    <p:cond delay="indefinite"/>
                  </p:stCondLst>
                  <p:endCondLst>
                    <p:cond evt="onNext" delay="0">
                      <p:tgtEl>
                        <p:sldTgt/>
                      </p:tgtEl>
                    </p:cond>
                    <p:cond evt="onPrev" delay="0">
                      <p:tgtEl>
                        <p:sldTgt/>
                      </p:tgtEl>
                    </p:cond>
                    <p:cond evt="onStopAudio" delay="0">
                      <p:tgtEl>
                        <p:sldTgt/>
                      </p:tgtEl>
                    </p:cond>
                  </p:endCondLst>
                </p:cTn>
                <p:tgtEl>
                  <p:spTgt spid="2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16240" y="0"/>
            <a:ext cx="9160240" cy="6934200"/>
            <a:chOff x="-16240" y="0"/>
            <a:chExt cx="9160240" cy="6934200"/>
          </a:xfrm>
        </p:grpSpPr>
        <p:sp>
          <p:nvSpPr>
            <p:cNvPr id="7" name="Rectangle 6"/>
            <p:cNvSpPr/>
            <p:nvPr/>
          </p:nvSpPr>
          <p:spPr>
            <a:xfrm>
              <a:off x="0" y="0"/>
              <a:ext cx="9144000" cy="68580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 name="Right Triangle 4"/>
            <p:cNvSpPr/>
            <p:nvPr/>
          </p:nvSpPr>
          <p:spPr>
            <a:xfrm>
              <a:off x="-16240" y="0"/>
              <a:ext cx="9144000" cy="6858000"/>
            </a:xfrm>
            <a:prstGeom prst="rtTriangle">
              <a:avLst/>
            </a:prstGeom>
            <a:gradFill flip="none" rotWithShape="1">
              <a:gsLst>
                <a:gs pos="58000">
                  <a:schemeClr val="accent4">
                    <a:lumMod val="5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6" name="Picture 4" descr="C:\Documents and Settings\Owner\Local Settings\Temporary Internet Files\Content.IE5\GIGQ7Z9I\MP900449111[1].jpg"/>
            <p:cNvPicPr>
              <a:picLocks noChangeAspect="1" noChangeArrowheads="1"/>
            </p:cNvPicPr>
            <p:nvPr/>
          </p:nvPicPr>
          <p:blipFill>
            <a:blip r:embed="rId4" cstate="print">
              <a:duotone>
                <a:schemeClr val="accent3">
                  <a:shade val="45000"/>
                  <a:satMod val="135000"/>
                </a:schemeClr>
                <a:prstClr val="white"/>
              </a:duotone>
              <a:lum bright="-23000" contrast="41000"/>
            </a:blip>
            <a:srcRect t="12222" r="31333"/>
            <a:stretch>
              <a:fillRect/>
            </a:stretch>
          </p:blipFill>
          <p:spPr bwMode="auto">
            <a:xfrm>
              <a:off x="0" y="1115060"/>
              <a:ext cx="4612583" cy="5819140"/>
            </a:xfrm>
            <a:prstGeom prst="rtTriangle">
              <a:avLst/>
            </a:prstGeom>
            <a:gradFill flip="none" rotWithShape="1">
              <a:gsLst>
                <a:gs pos="58000">
                  <a:schemeClr val="accent4">
                    <a:lumMod val="5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solidFill>
                <a:schemeClr val="accent2">
                  <a:lumMod val="50000"/>
                </a:schemeClr>
              </a:solidFill>
            </a:ln>
            <a:effectLst/>
            <a:scene3d>
              <a:camera prst="orthographicFront">
                <a:rot lat="0" lon="0" rev="0"/>
              </a:camera>
              <a:lightRig rig="contrasting" dir="t">
                <a:rot lat="0" lon="0" rev="7800000"/>
              </a:lightRig>
            </a:scene3d>
            <a:sp3d>
              <a:bevelT w="139700" h="139700"/>
            </a:sp3d>
          </p:spPr>
        </p:pic>
      </p:grpSp>
      <p:grpSp>
        <p:nvGrpSpPr>
          <p:cNvPr id="26" name="Group 25"/>
          <p:cNvGrpSpPr/>
          <p:nvPr/>
        </p:nvGrpSpPr>
        <p:grpSpPr>
          <a:xfrm>
            <a:off x="3733800" y="990602"/>
            <a:ext cx="2590800" cy="1320117"/>
            <a:chOff x="2590800" y="472190"/>
            <a:chExt cx="2590800" cy="1320117"/>
          </a:xfrm>
          <a:solidFill>
            <a:schemeClr val="accent4">
              <a:lumMod val="50000"/>
            </a:schemeClr>
          </a:solidFill>
        </p:grpSpPr>
        <p:sp>
          <p:nvSpPr>
            <p:cNvPr id="20" name="Rectangle 19"/>
            <p:cNvSpPr/>
            <p:nvPr/>
          </p:nvSpPr>
          <p:spPr>
            <a:xfrm>
              <a:off x="2590800" y="838200"/>
              <a:ext cx="2590800" cy="954107"/>
            </a:xfrm>
            <a:prstGeom prst="rect">
              <a:avLst/>
            </a:prstGeom>
            <a:grpFill/>
          </p:spPr>
          <p:txBody>
            <a:bodyPr wrap="square">
              <a:spAutoFit/>
            </a:bodyPr>
            <a:lstStyle/>
            <a:p>
              <a:r>
                <a:rPr lang="en-US" sz="1400" b="1" u="sng" dirty="0" smtClean="0">
                  <a:solidFill>
                    <a:schemeClr val="bg1"/>
                  </a:solidFill>
                </a:rPr>
                <a:t>RI.4.5</a:t>
              </a:r>
              <a:r>
                <a:rPr lang="en-US" sz="1400" b="1" dirty="0" smtClean="0">
                  <a:solidFill>
                    <a:schemeClr val="bg1"/>
                  </a:solidFill>
                </a:rPr>
                <a:t> Describe the overall structure (e.g., chronology, comparison, cause/effect, problem/solution) ...	</a:t>
              </a:r>
            </a:p>
          </p:txBody>
        </p:sp>
        <p:sp>
          <p:nvSpPr>
            <p:cNvPr id="21" name="TextBox 20"/>
            <p:cNvSpPr txBox="1"/>
            <p:nvPr/>
          </p:nvSpPr>
          <p:spPr>
            <a:xfrm>
              <a:off x="2590800" y="472190"/>
              <a:ext cx="1600200" cy="369332"/>
            </a:xfrm>
            <a:prstGeom prst="rect">
              <a:avLst/>
            </a:prstGeom>
            <a:grpFill/>
          </p:spPr>
          <p:txBody>
            <a:bodyPr wrap="square" rtlCol="0">
              <a:spAutoFit/>
            </a:bodyPr>
            <a:lstStyle/>
            <a:p>
              <a:r>
                <a:rPr lang="en-US" dirty="0" smtClean="0">
                  <a:solidFill>
                    <a:schemeClr val="bg1"/>
                  </a:solidFill>
                </a:rPr>
                <a:t>The </a:t>
              </a:r>
              <a:r>
                <a:rPr lang="en-US" u="sng" dirty="0" smtClean="0">
                  <a:solidFill>
                    <a:schemeClr val="bg1"/>
                  </a:solidFill>
                </a:rPr>
                <a:t>Standard</a:t>
              </a:r>
              <a:endParaRPr lang="en-US" u="sng" dirty="0">
                <a:solidFill>
                  <a:schemeClr val="bg1"/>
                </a:solidFill>
              </a:endParaRPr>
            </a:p>
          </p:txBody>
        </p:sp>
      </p:grpSp>
      <p:grpSp>
        <p:nvGrpSpPr>
          <p:cNvPr id="42" name="Group 41"/>
          <p:cNvGrpSpPr/>
          <p:nvPr/>
        </p:nvGrpSpPr>
        <p:grpSpPr>
          <a:xfrm>
            <a:off x="3276600" y="2209805"/>
            <a:ext cx="3276600" cy="2819395"/>
            <a:chOff x="3429000" y="1912938"/>
            <a:chExt cx="3276600" cy="2811462"/>
          </a:xfrm>
        </p:grpSpPr>
        <p:sp>
          <p:nvSpPr>
            <p:cNvPr id="30" name="Rectangle 29"/>
            <p:cNvSpPr/>
            <p:nvPr/>
          </p:nvSpPr>
          <p:spPr>
            <a:xfrm>
              <a:off x="3429000" y="4191000"/>
              <a:ext cx="3276600" cy="5334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2060"/>
                  </a:solidFill>
                </a:rPr>
                <a:t>Cause and Effect</a:t>
              </a:r>
              <a:endParaRPr lang="en-US" sz="2400" b="1" dirty="0">
                <a:solidFill>
                  <a:srgbClr val="002060"/>
                </a:solidFill>
              </a:endParaRPr>
            </a:p>
          </p:txBody>
        </p:sp>
        <p:grpSp>
          <p:nvGrpSpPr>
            <p:cNvPr id="31" name="Group 30"/>
            <p:cNvGrpSpPr/>
            <p:nvPr/>
          </p:nvGrpSpPr>
          <p:grpSpPr>
            <a:xfrm>
              <a:off x="3429000" y="3167259"/>
              <a:ext cx="3276600" cy="1099941"/>
              <a:chOff x="2590800" y="472190"/>
              <a:chExt cx="3352800" cy="1028963"/>
            </a:xfrm>
            <a:solidFill>
              <a:schemeClr val="accent4">
                <a:lumMod val="60000"/>
                <a:lumOff val="40000"/>
              </a:schemeClr>
            </a:solidFill>
          </p:grpSpPr>
          <p:sp>
            <p:nvSpPr>
              <p:cNvPr id="32" name="Rectangle 31"/>
              <p:cNvSpPr/>
              <p:nvPr/>
            </p:nvSpPr>
            <p:spPr>
              <a:xfrm>
                <a:off x="2590800" y="810154"/>
                <a:ext cx="3352800" cy="690999"/>
              </a:xfrm>
              <a:prstGeom prst="rect">
                <a:avLst/>
              </a:prstGeom>
              <a:grpFill/>
            </p:spPr>
            <p:txBody>
              <a:bodyPr wrap="square">
                <a:spAutoFit/>
              </a:bodyPr>
              <a:lstStyle/>
              <a:p>
                <a:r>
                  <a:rPr lang="en-US" sz="1400" b="1" u="sng" dirty="0" smtClean="0">
                    <a:solidFill>
                      <a:srgbClr val="002060"/>
                    </a:solidFill>
                    <a:effectLst>
                      <a:outerShdw blurRad="38100" dist="38100" dir="2700000" algn="tl">
                        <a:srgbClr val="000000">
                          <a:alpha val="43137"/>
                        </a:srgbClr>
                      </a:outerShdw>
                    </a:effectLst>
                  </a:rPr>
                  <a:t>RI.4.5</a:t>
                </a:r>
                <a:r>
                  <a:rPr lang="en-US" sz="1400" b="1" dirty="0" smtClean="0">
                    <a:solidFill>
                      <a:srgbClr val="002060"/>
                    </a:solidFill>
                    <a:effectLst>
                      <a:outerShdw blurRad="38100" dist="38100" dir="2700000" algn="tl">
                        <a:srgbClr val="000000">
                          <a:alpha val="43137"/>
                        </a:srgbClr>
                      </a:outerShdw>
                    </a:effectLst>
                  </a:rPr>
                  <a:t> Describe the overall structure (e.g., chronology, comparison, cause/effect, problem/solution) ...	</a:t>
                </a:r>
              </a:p>
            </p:txBody>
          </p:sp>
          <p:sp>
            <p:nvSpPr>
              <p:cNvPr id="33" name="TextBox 32"/>
              <p:cNvSpPr txBox="1"/>
              <p:nvPr/>
            </p:nvSpPr>
            <p:spPr>
              <a:xfrm>
                <a:off x="2590800" y="472190"/>
                <a:ext cx="3124201" cy="345499"/>
              </a:xfrm>
              <a:prstGeom prst="rect">
                <a:avLst/>
              </a:prstGeom>
              <a:grpFill/>
            </p:spPr>
            <p:txBody>
              <a:bodyPr wrap="square" rtlCol="0">
                <a:spAutoFit/>
              </a:bodyPr>
              <a:lstStyle/>
              <a:p>
                <a:r>
                  <a:rPr lang="en-US" b="1" dirty="0" smtClean="0">
                    <a:solidFill>
                      <a:srgbClr val="002060"/>
                    </a:solidFill>
                    <a:effectLst>
                      <a:outerShdw blurRad="38100" dist="38100" dir="2700000" algn="tl">
                        <a:srgbClr val="000000">
                          <a:alpha val="43137"/>
                        </a:srgbClr>
                      </a:outerShdw>
                    </a:effectLst>
                  </a:rPr>
                  <a:t>The </a:t>
                </a:r>
                <a:r>
                  <a:rPr lang="en-US" b="1" u="sng" dirty="0" smtClean="0">
                    <a:solidFill>
                      <a:srgbClr val="002060"/>
                    </a:solidFill>
                    <a:effectLst>
                      <a:outerShdw blurRad="38100" dist="38100" dir="2700000" algn="tl">
                        <a:srgbClr val="000000">
                          <a:alpha val="43137"/>
                        </a:srgbClr>
                      </a:outerShdw>
                    </a:effectLst>
                  </a:rPr>
                  <a:t>Embedded Text Structure</a:t>
                </a:r>
                <a:endParaRPr lang="en-US" b="1" u="sng" dirty="0">
                  <a:solidFill>
                    <a:srgbClr val="002060"/>
                  </a:solidFill>
                  <a:effectLst>
                    <a:outerShdw blurRad="38100" dist="38100" dir="2700000" algn="tl">
                      <a:srgbClr val="000000">
                        <a:alpha val="43137"/>
                      </a:srgbClr>
                    </a:outerShdw>
                  </a:effectLst>
                </a:endParaRPr>
              </a:p>
            </p:txBody>
          </p:sp>
        </p:grpSp>
        <p:pic>
          <p:nvPicPr>
            <p:cNvPr id="17412" name="Picture 4" descr="world "/>
            <p:cNvPicPr>
              <a:picLocks noChangeAspect="1" noChangeArrowheads="1"/>
            </p:cNvPicPr>
            <p:nvPr/>
          </p:nvPicPr>
          <p:blipFill>
            <a:blip r:embed="rId5" cstate="email">
              <a:clrChange>
                <a:clrFrom>
                  <a:srgbClr val="FFFFFF"/>
                </a:clrFrom>
                <a:clrTo>
                  <a:srgbClr val="FFFFFF">
                    <a:alpha val="0"/>
                  </a:srgbClr>
                </a:clrTo>
              </a:clrChange>
            </a:blip>
            <a:srcRect/>
            <a:stretch>
              <a:fillRect/>
            </a:stretch>
          </p:blipFill>
          <p:spPr bwMode="auto">
            <a:xfrm>
              <a:off x="3657600" y="1912938"/>
              <a:ext cx="2590800" cy="1259977"/>
            </a:xfrm>
            <a:prstGeom prst="rect">
              <a:avLst/>
            </a:prstGeom>
            <a:noFill/>
          </p:spPr>
        </p:pic>
      </p:grpSp>
      <p:grpSp>
        <p:nvGrpSpPr>
          <p:cNvPr id="43" name="Group 42"/>
          <p:cNvGrpSpPr/>
          <p:nvPr/>
        </p:nvGrpSpPr>
        <p:grpSpPr>
          <a:xfrm>
            <a:off x="1447800" y="5233085"/>
            <a:ext cx="6781800" cy="1320117"/>
            <a:chOff x="1905000" y="5004483"/>
            <a:chExt cx="6781800" cy="1320117"/>
          </a:xfrm>
        </p:grpSpPr>
        <p:grpSp>
          <p:nvGrpSpPr>
            <p:cNvPr id="27" name="Group 26"/>
            <p:cNvGrpSpPr/>
            <p:nvPr/>
          </p:nvGrpSpPr>
          <p:grpSpPr>
            <a:xfrm>
              <a:off x="6096000" y="5004483"/>
              <a:ext cx="2590800" cy="1320117"/>
              <a:chOff x="2590800" y="472190"/>
              <a:chExt cx="2590800" cy="1320117"/>
            </a:xfrm>
            <a:solidFill>
              <a:schemeClr val="accent4">
                <a:lumMod val="50000"/>
              </a:schemeClr>
            </a:solidFill>
          </p:grpSpPr>
          <p:sp>
            <p:nvSpPr>
              <p:cNvPr id="28" name="Rectangle 27"/>
              <p:cNvSpPr/>
              <p:nvPr/>
            </p:nvSpPr>
            <p:spPr>
              <a:xfrm>
                <a:off x="2590800" y="838200"/>
                <a:ext cx="2590800" cy="954107"/>
              </a:xfrm>
              <a:prstGeom prst="rect">
                <a:avLst/>
              </a:prstGeom>
              <a:grpFill/>
            </p:spPr>
            <p:txBody>
              <a:bodyPr wrap="square">
                <a:spAutoFit/>
              </a:bodyPr>
              <a:lstStyle/>
              <a:p>
                <a:r>
                  <a:rPr lang="en-US" sz="1400" b="1" u="sng" dirty="0" smtClean="0">
                    <a:solidFill>
                      <a:schemeClr val="bg1"/>
                    </a:solidFill>
                    <a:effectLst>
                      <a:outerShdw blurRad="38100" dist="38100" dir="2700000" algn="tl">
                        <a:srgbClr val="000000">
                          <a:alpha val="43137"/>
                        </a:srgbClr>
                      </a:outerShdw>
                    </a:effectLst>
                  </a:rPr>
                  <a:t>RI.4.5</a:t>
                </a:r>
                <a:r>
                  <a:rPr lang="en-US" sz="1400" b="1" dirty="0" smtClean="0">
                    <a:solidFill>
                      <a:schemeClr val="bg1"/>
                    </a:solidFill>
                    <a:effectLst>
                      <a:outerShdw blurRad="38100" dist="38100" dir="2700000" algn="tl">
                        <a:srgbClr val="000000">
                          <a:alpha val="43137"/>
                        </a:srgbClr>
                      </a:outerShdw>
                    </a:effectLst>
                  </a:rPr>
                  <a:t> Describe the overall structure (e.g., chronology, comparison, cause/effect, problem/solution) ...	</a:t>
                </a:r>
              </a:p>
            </p:txBody>
          </p:sp>
          <p:sp>
            <p:nvSpPr>
              <p:cNvPr id="29" name="TextBox 28"/>
              <p:cNvSpPr txBox="1"/>
              <p:nvPr/>
            </p:nvSpPr>
            <p:spPr>
              <a:xfrm>
                <a:off x="2590800" y="472190"/>
                <a:ext cx="2438400" cy="369332"/>
              </a:xfrm>
              <a:prstGeom prst="rect">
                <a:avLst/>
              </a:prstGeom>
              <a:grpFill/>
            </p:spPr>
            <p:txBody>
              <a:bodyPr wrap="square" rtlCol="0">
                <a:spAutoFit/>
              </a:bodyPr>
              <a:lstStyle/>
              <a:p>
                <a:r>
                  <a:rPr lang="en-US" b="1" dirty="0" smtClean="0">
                    <a:solidFill>
                      <a:schemeClr val="bg1"/>
                    </a:solidFill>
                    <a:effectLst>
                      <a:outerShdw blurRad="38100" dist="38100" dir="2700000" algn="tl">
                        <a:srgbClr val="000000">
                          <a:alpha val="43137"/>
                        </a:srgbClr>
                      </a:outerShdw>
                    </a:effectLst>
                  </a:rPr>
                  <a:t>The </a:t>
                </a:r>
                <a:r>
                  <a:rPr lang="en-US" b="1" u="sng" dirty="0" smtClean="0">
                    <a:solidFill>
                      <a:schemeClr val="bg1"/>
                    </a:solidFill>
                    <a:effectLst>
                      <a:outerShdw blurRad="38100" dist="38100" dir="2700000" algn="tl">
                        <a:srgbClr val="000000">
                          <a:alpha val="43137"/>
                        </a:srgbClr>
                      </a:outerShdw>
                    </a:effectLst>
                  </a:rPr>
                  <a:t>Embedded Skill</a:t>
                </a:r>
                <a:endParaRPr lang="en-US" b="1" u="sng" dirty="0">
                  <a:solidFill>
                    <a:schemeClr val="bg1"/>
                  </a:solidFill>
                  <a:effectLst>
                    <a:outerShdw blurRad="38100" dist="38100" dir="2700000" algn="tl">
                      <a:srgbClr val="000000">
                        <a:alpha val="43137"/>
                      </a:srgbClr>
                    </a:outerShdw>
                  </a:effectLst>
                </a:endParaRPr>
              </a:p>
            </p:txBody>
          </p:sp>
        </p:grpSp>
        <p:pic>
          <p:nvPicPr>
            <p:cNvPr id="36" name="Picture 2"/>
            <p:cNvPicPr>
              <a:picLocks noChangeAspect="1" noChangeArrowheads="1"/>
            </p:cNvPicPr>
            <p:nvPr/>
          </p:nvPicPr>
          <p:blipFill>
            <a:blip r:embed="rId6" cstate="print"/>
            <a:srcRect l="15625" t="41852" r="39375" b="40833"/>
            <a:stretch>
              <a:fillRect/>
            </a:stretch>
          </p:blipFill>
          <p:spPr bwMode="auto">
            <a:xfrm>
              <a:off x="1905000" y="5004483"/>
              <a:ext cx="4224820" cy="1295400"/>
            </a:xfrm>
            <a:prstGeom prst="rect">
              <a:avLst/>
            </a:prstGeom>
            <a:noFill/>
            <a:ln w="9525">
              <a:solidFill>
                <a:schemeClr val="tx1"/>
              </a:solidFill>
              <a:miter lim="800000"/>
              <a:headEnd/>
              <a:tailEnd/>
            </a:ln>
          </p:spPr>
        </p:pic>
      </p:grpSp>
      <p:pic>
        <p:nvPicPr>
          <p:cNvPr id="17414" name="Picture 6" descr="C:\Documents and Settings\Owner\Local Settings\Temporary Internet Files\Content.IE5\GIGQ7Z9I\MC900436279[1].png"/>
          <p:cNvPicPr>
            <a:picLocks noChangeAspect="1" noChangeArrowheads="1"/>
          </p:cNvPicPr>
          <p:nvPr/>
        </p:nvPicPr>
        <p:blipFill>
          <a:blip r:embed="rId7" cstate="print">
            <a:duotone>
              <a:prstClr val="black"/>
              <a:schemeClr val="accent4">
                <a:tint val="45000"/>
                <a:satMod val="400000"/>
              </a:schemeClr>
            </a:duotone>
          </a:blip>
          <a:srcRect/>
          <a:stretch>
            <a:fillRect/>
          </a:stretch>
        </p:blipFill>
        <p:spPr bwMode="auto">
          <a:xfrm>
            <a:off x="1524000" y="1524000"/>
            <a:ext cx="457200" cy="457200"/>
          </a:xfrm>
          <a:prstGeom prst="rect">
            <a:avLst/>
          </a:prstGeom>
          <a:noFill/>
        </p:spPr>
      </p:pic>
      <p:pic>
        <p:nvPicPr>
          <p:cNvPr id="44" name="Picture 6" descr="C:\Documents and Settings\Owner\Local Settings\Temporary Internet Files\Content.IE5\GIGQ7Z9I\MC900436279[1].png"/>
          <p:cNvPicPr>
            <a:picLocks noChangeAspect="1" noChangeArrowheads="1"/>
          </p:cNvPicPr>
          <p:nvPr/>
        </p:nvPicPr>
        <p:blipFill>
          <a:blip r:embed="rId7" cstate="print">
            <a:duotone>
              <a:schemeClr val="accent4">
                <a:shade val="45000"/>
                <a:satMod val="135000"/>
              </a:schemeClr>
              <a:prstClr val="white"/>
            </a:duotone>
          </a:blip>
          <a:srcRect/>
          <a:stretch>
            <a:fillRect/>
          </a:stretch>
        </p:blipFill>
        <p:spPr bwMode="auto">
          <a:xfrm>
            <a:off x="2057400" y="2057400"/>
            <a:ext cx="457200" cy="457200"/>
          </a:xfrm>
          <a:prstGeom prst="rect">
            <a:avLst/>
          </a:prstGeom>
          <a:noFill/>
        </p:spPr>
      </p:pic>
      <p:pic>
        <p:nvPicPr>
          <p:cNvPr id="45" name="Picture 6" descr="C:\Documents and Settings\Owner\Local Settings\Temporary Internet Files\Content.IE5\GIGQ7Z9I\MC900436279[1].png"/>
          <p:cNvPicPr>
            <a:picLocks noChangeAspect="1" noChangeArrowheads="1"/>
          </p:cNvPicPr>
          <p:nvPr/>
        </p:nvPicPr>
        <p:blipFill>
          <a:blip r:embed="rId8" cstate="print">
            <a:duotone>
              <a:schemeClr val="accent4">
                <a:shade val="45000"/>
                <a:satMod val="135000"/>
              </a:schemeClr>
              <a:prstClr val="white"/>
            </a:duotone>
          </a:blip>
          <a:srcRect/>
          <a:stretch>
            <a:fillRect/>
          </a:stretch>
        </p:blipFill>
        <p:spPr bwMode="auto">
          <a:xfrm>
            <a:off x="2895600" y="2819400"/>
            <a:ext cx="609600" cy="609600"/>
          </a:xfrm>
          <a:prstGeom prst="rect">
            <a:avLst/>
          </a:prstGeom>
          <a:noFill/>
        </p:spPr>
      </p:pic>
      <p:pic>
        <p:nvPicPr>
          <p:cNvPr id="46" name="Picture 6" descr="C:\Documents and Settings\Owner\Local Settings\Temporary Internet Files\Content.IE5\GIGQ7Z9I\MC900436279[1].png"/>
          <p:cNvPicPr>
            <a:picLocks noChangeAspect="1" noChangeArrowheads="1"/>
          </p:cNvPicPr>
          <p:nvPr/>
        </p:nvPicPr>
        <p:blipFill>
          <a:blip r:embed="rId8" cstate="print">
            <a:duotone>
              <a:prstClr val="black"/>
              <a:schemeClr val="accent4">
                <a:tint val="45000"/>
                <a:satMod val="400000"/>
              </a:schemeClr>
            </a:duotone>
          </a:blip>
          <a:srcRect/>
          <a:stretch>
            <a:fillRect/>
          </a:stretch>
        </p:blipFill>
        <p:spPr bwMode="auto">
          <a:xfrm>
            <a:off x="2209800" y="2819400"/>
            <a:ext cx="533400" cy="533400"/>
          </a:xfrm>
          <a:prstGeom prst="rect">
            <a:avLst/>
          </a:prstGeom>
          <a:noFill/>
        </p:spPr>
      </p:pic>
      <p:pic>
        <p:nvPicPr>
          <p:cNvPr id="47" name="Picture 6" descr="C:\Documents and Settings\Owner\Local Settings\Temporary Internet Files\Content.IE5\GIGQ7Z9I\MC900436279[1].png"/>
          <p:cNvPicPr>
            <a:picLocks noChangeAspect="1" noChangeArrowheads="1"/>
          </p:cNvPicPr>
          <p:nvPr/>
        </p:nvPicPr>
        <p:blipFill>
          <a:blip r:embed="rId8" cstate="print">
            <a:duotone>
              <a:schemeClr val="accent4">
                <a:shade val="45000"/>
                <a:satMod val="135000"/>
              </a:schemeClr>
              <a:prstClr val="white"/>
            </a:duotone>
          </a:blip>
          <a:srcRect/>
          <a:stretch>
            <a:fillRect/>
          </a:stretch>
        </p:blipFill>
        <p:spPr bwMode="auto">
          <a:xfrm>
            <a:off x="762000" y="1371600"/>
            <a:ext cx="533400" cy="533400"/>
          </a:xfrm>
          <a:prstGeom prst="rect">
            <a:avLst/>
          </a:prstGeom>
          <a:noFill/>
        </p:spPr>
      </p:pic>
      <p:pic>
        <p:nvPicPr>
          <p:cNvPr id="48" name="Picture 6" descr="C:\Documents and Settings\Owner\Local Settings\Temporary Internet Files\Content.IE5\GIGQ7Z9I\MC900436279[1].png"/>
          <p:cNvPicPr>
            <a:picLocks noChangeAspect="1" noChangeArrowheads="1"/>
          </p:cNvPicPr>
          <p:nvPr/>
        </p:nvPicPr>
        <p:blipFill>
          <a:blip r:embed="rId9" cstate="print">
            <a:duotone>
              <a:schemeClr val="accent4">
                <a:shade val="45000"/>
                <a:satMod val="135000"/>
              </a:schemeClr>
              <a:prstClr val="white"/>
            </a:duotone>
          </a:blip>
          <a:srcRect/>
          <a:stretch>
            <a:fillRect/>
          </a:stretch>
        </p:blipFill>
        <p:spPr bwMode="auto">
          <a:xfrm>
            <a:off x="533400" y="685800"/>
            <a:ext cx="381000" cy="381000"/>
          </a:xfrm>
          <a:prstGeom prst="rect">
            <a:avLst/>
          </a:prstGeom>
          <a:noFill/>
        </p:spPr>
      </p:pic>
      <p:pic>
        <p:nvPicPr>
          <p:cNvPr id="49" name="Picture 6" descr="C:\Documents and Settings\Owner\Local Settings\Temporary Internet Files\Content.IE5\GIGQ7Z9I\MC900436279[1].png"/>
          <p:cNvPicPr>
            <a:picLocks noChangeAspect="1" noChangeArrowheads="1"/>
          </p:cNvPicPr>
          <p:nvPr/>
        </p:nvPicPr>
        <p:blipFill>
          <a:blip r:embed="rId7" cstate="print">
            <a:duotone>
              <a:prstClr val="black"/>
              <a:schemeClr val="accent4">
                <a:tint val="45000"/>
                <a:satMod val="400000"/>
              </a:schemeClr>
            </a:duotone>
          </a:blip>
          <a:srcRect/>
          <a:stretch>
            <a:fillRect/>
          </a:stretch>
        </p:blipFill>
        <p:spPr bwMode="auto">
          <a:xfrm>
            <a:off x="0" y="381000"/>
            <a:ext cx="457200" cy="457200"/>
          </a:xfrm>
          <a:prstGeom prst="rect">
            <a:avLst/>
          </a:prstGeom>
          <a:noFill/>
        </p:spPr>
      </p:pic>
      <p:sp>
        <p:nvSpPr>
          <p:cNvPr id="35" name="Rectangle 34"/>
          <p:cNvSpPr/>
          <p:nvPr/>
        </p:nvSpPr>
        <p:spPr>
          <a:xfrm>
            <a:off x="1219200" y="152404"/>
            <a:ext cx="7772400" cy="769441"/>
          </a:xfrm>
          <a:prstGeom prst="rect">
            <a:avLst/>
          </a:prstGeom>
          <a:solidFill>
            <a:schemeClr val="accent3">
              <a:lumMod val="40000"/>
              <a:lumOff val="60000"/>
            </a:schemeClr>
          </a:solidFill>
          <a:ln w="38100">
            <a:noFill/>
          </a:ln>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2200" b="1" cap="all"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Comprehension skills: an extension of text  structures embedded in the language of the standard.</a:t>
            </a:r>
            <a:endParaRPr lang="en-US" sz="2200" b="1" cap="all" spc="0" dirty="0">
              <a:ln/>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37" name="10 focus.wav">
            <a:hlinkClick r:id="" action="ppaction://media"/>
          </p:cNvPr>
          <p:cNvPicPr>
            <a:picLocks noRot="1" noChangeAspect="1"/>
          </p:cNvPicPr>
          <p:nvPr>
            <a:audioFile r:link="rId1"/>
          </p:nvPr>
        </p:nvPicPr>
        <p:blipFill>
          <a:blip r:embed="rId10" cstate="print"/>
          <a:stretch>
            <a:fillRect/>
          </a:stretch>
        </p:blipFill>
        <p:spPr>
          <a:xfrm>
            <a:off x="304800" y="6324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5"/>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52" presetClass="entr" presetSubtype="0" fill="hold" nodeType="afterEffect">
                                  <p:stCondLst>
                                    <p:cond delay="0"/>
                                  </p:stCondLst>
                                  <p:childTnLst>
                                    <p:set>
                                      <p:cBhvr>
                                        <p:cTn id="13" dur="1" fill="hold">
                                          <p:stCondLst>
                                            <p:cond delay="0"/>
                                          </p:stCondLst>
                                        </p:cTn>
                                        <p:tgtEl>
                                          <p:spTgt spid="26"/>
                                        </p:tgtEl>
                                        <p:attrNameLst>
                                          <p:attrName>style.visibility</p:attrName>
                                        </p:attrNameLst>
                                      </p:cBhvr>
                                      <p:to>
                                        <p:strVal val="visible"/>
                                      </p:to>
                                    </p:set>
                                    <p:animScale>
                                      <p:cBhvr>
                                        <p:cTn id="14" dur="1000" decel="50000" fill="hold">
                                          <p:stCondLst>
                                            <p:cond delay="0"/>
                                          </p:stCondLst>
                                        </p:cTn>
                                        <p:tgtEl>
                                          <p:spTgt spid="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6"/>
                                        </p:tgtEl>
                                        <p:attrNameLst>
                                          <p:attrName>ppt_x</p:attrName>
                                          <p:attrName>ppt_y</p:attrName>
                                        </p:attrNameLst>
                                      </p:cBhvr>
                                    </p:animMotion>
                                    <p:animEffect transition="in" filter="fade">
                                      <p:cBhvr>
                                        <p:cTn id="16" dur="1000"/>
                                        <p:tgtEl>
                                          <p:spTgt spid="26"/>
                                        </p:tgtEl>
                                      </p:cBhvr>
                                    </p:animEffect>
                                  </p:childTnLst>
                                </p:cTn>
                              </p:par>
                            </p:childTnLst>
                          </p:cTn>
                        </p:par>
                        <p:par>
                          <p:cTn id="17" fill="hold">
                            <p:stCondLst>
                              <p:cond delay="2000"/>
                            </p:stCondLst>
                            <p:childTnLst>
                              <p:par>
                                <p:cTn id="18" presetID="52" presetClass="entr" presetSubtype="0" fill="hold" nodeType="afterEffect">
                                  <p:stCondLst>
                                    <p:cond delay="0"/>
                                  </p:stCondLst>
                                  <p:childTnLst>
                                    <p:set>
                                      <p:cBhvr>
                                        <p:cTn id="19" dur="1" fill="hold">
                                          <p:stCondLst>
                                            <p:cond delay="0"/>
                                          </p:stCondLst>
                                        </p:cTn>
                                        <p:tgtEl>
                                          <p:spTgt spid="42"/>
                                        </p:tgtEl>
                                        <p:attrNameLst>
                                          <p:attrName>style.visibility</p:attrName>
                                        </p:attrNameLst>
                                      </p:cBhvr>
                                      <p:to>
                                        <p:strVal val="visible"/>
                                      </p:to>
                                    </p:set>
                                    <p:animScale>
                                      <p:cBhvr>
                                        <p:cTn id="20" dur="1000" decel="50000" fill="hold">
                                          <p:stCondLst>
                                            <p:cond delay="0"/>
                                          </p:stCondLst>
                                        </p:cTn>
                                        <p:tgtEl>
                                          <p:spTgt spid="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42"/>
                                        </p:tgtEl>
                                        <p:attrNameLst>
                                          <p:attrName>ppt_x</p:attrName>
                                          <p:attrName>ppt_y</p:attrName>
                                        </p:attrNameLst>
                                      </p:cBhvr>
                                    </p:animMotion>
                                    <p:animEffect transition="in" filter="fade">
                                      <p:cBhvr>
                                        <p:cTn id="22" dur="1000"/>
                                        <p:tgtEl>
                                          <p:spTgt spid="42"/>
                                        </p:tgtEl>
                                      </p:cBhvr>
                                    </p:animEffect>
                                  </p:childTnLst>
                                </p:cTn>
                              </p:par>
                            </p:childTnLst>
                          </p:cTn>
                        </p:par>
                        <p:par>
                          <p:cTn id="23" fill="hold">
                            <p:stCondLst>
                              <p:cond delay="3000"/>
                            </p:stCondLst>
                            <p:childTnLst>
                              <p:par>
                                <p:cTn id="24" presetID="52" presetClass="entr" presetSubtype="0" fill="hold" nodeType="afterEffect">
                                  <p:stCondLst>
                                    <p:cond delay="0"/>
                                  </p:stCondLst>
                                  <p:childTnLst>
                                    <p:set>
                                      <p:cBhvr>
                                        <p:cTn id="25" dur="1" fill="hold">
                                          <p:stCondLst>
                                            <p:cond delay="0"/>
                                          </p:stCondLst>
                                        </p:cTn>
                                        <p:tgtEl>
                                          <p:spTgt spid="43"/>
                                        </p:tgtEl>
                                        <p:attrNameLst>
                                          <p:attrName>style.visibility</p:attrName>
                                        </p:attrNameLst>
                                      </p:cBhvr>
                                      <p:to>
                                        <p:strVal val="visible"/>
                                      </p:to>
                                    </p:set>
                                    <p:animScale>
                                      <p:cBhvr>
                                        <p:cTn id="26" dur="1000" decel="50000" fill="hold">
                                          <p:stCondLst>
                                            <p:cond delay="0"/>
                                          </p:stCondLst>
                                        </p:cTn>
                                        <p:tgtEl>
                                          <p:spTgt spid="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43"/>
                                        </p:tgtEl>
                                        <p:attrNameLst>
                                          <p:attrName>ppt_x</p:attrName>
                                          <p:attrName>ppt_y</p:attrName>
                                        </p:attrNameLst>
                                      </p:cBhvr>
                                    </p:animMotion>
                                    <p:animEffect transition="in" filter="fade">
                                      <p:cBhvr>
                                        <p:cTn id="28" dur="1000"/>
                                        <p:tgtEl>
                                          <p:spTgt spid="43"/>
                                        </p:tgtEl>
                                      </p:cBhvr>
                                    </p:animEffect>
                                  </p:childTnLst>
                                </p:cTn>
                              </p:par>
                            </p:childTnLst>
                          </p:cTn>
                        </p:par>
                        <p:par>
                          <p:cTn id="29" fill="hold">
                            <p:stCondLst>
                              <p:cond delay="4000"/>
                            </p:stCondLst>
                            <p:childTnLst>
                              <p:par>
                                <p:cTn id="30" presetID="31" presetClass="entr" presetSubtype="0" fill="hold" nodeType="afterEffect">
                                  <p:stCondLst>
                                    <p:cond delay="0"/>
                                  </p:stCondLst>
                                  <p:iterate type="lt">
                                    <p:tmPct val="5000"/>
                                  </p:iterate>
                                  <p:childTnLst>
                                    <p:set>
                                      <p:cBhvr>
                                        <p:cTn id="31" dur="1" fill="hold">
                                          <p:stCondLst>
                                            <p:cond delay="0"/>
                                          </p:stCondLst>
                                        </p:cTn>
                                        <p:tgtEl>
                                          <p:spTgt spid="49"/>
                                        </p:tgtEl>
                                        <p:attrNameLst>
                                          <p:attrName>style.visibility</p:attrName>
                                        </p:attrNameLst>
                                      </p:cBhvr>
                                      <p:to>
                                        <p:strVal val="visible"/>
                                      </p:to>
                                    </p:set>
                                    <p:anim calcmode="lin" valueType="num">
                                      <p:cBhvr>
                                        <p:cTn id="32" dur="1000" fill="hold"/>
                                        <p:tgtEl>
                                          <p:spTgt spid="49"/>
                                        </p:tgtEl>
                                        <p:attrNameLst>
                                          <p:attrName>ppt_w</p:attrName>
                                        </p:attrNameLst>
                                      </p:cBhvr>
                                      <p:tavLst>
                                        <p:tav tm="0">
                                          <p:val>
                                            <p:fltVal val="0"/>
                                          </p:val>
                                        </p:tav>
                                        <p:tav tm="100000">
                                          <p:val>
                                            <p:strVal val="#ppt_w"/>
                                          </p:val>
                                        </p:tav>
                                      </p:tavLst>
                                    </p:anim>
                                    <p:anim calcmode="lin" valueType="num">
                                      <p:cBhvr>
                                        <p:cTn id="33" dur="1000" fill="hold"/>
                                        <p:tgtEl>
                                          <p:spTgt spid="49"/>
                                        </p:tgtEl>
                                        <p:attrNameLst>
                                          <p:attrName>ppt_h</p:attrName>
                                        </p:attrNameLst>
                                      </p:cBhvr>
                                      <p:tavLst>
                                        <p:tav tm="0">
                                          <p:val>
                                            <p:fltVal val="0"/>
                                          </p:val>
                                        </p:tav>
                                        <p:tav tm="100000">
                                          <p:val>
                                            <p:strVal val="#ppt_h"/>
                                          </p:val>
                                        </p:tav>
                                      </p:tavLst>
                                    </p:anim>
                                    <p:anim calcmode="lin" valueType="num">
                                      <p:cBhvr>
                                        <p:cTn id="34" dur="1000" fill="hold"/>
                                        <p:tgtEl>
                                          <p:spTgt spid="49"/>
                                        </p:tgtEl>
                                        <p:attrNameLst>
                                          <p:attrName>style.rotation</p:attrName>
                                        </p:attrNameLst>
                                      </p:cBhvr>
                                      <p:tavLst>
                                        <p:tav tm="0">
                                          <p:val>
                                            <p:fltVal val="90"/>
                                          </p:val>
                                        </p:tav>
                                        <p:tav tm="100000">
                                          <p:val>
                                            <p:fltVal val="0"/>
                                          </p:val>
                                        </p:tav>
                                      </p:tavLst>
                                    </p:anim>
                                    <p:animEffect transition="in" filter="fade">
                                      <p:cBhvr>
                                        <p:cTn id="35" dur="1000"/>
                                        <p:tgtEl>
                                          <p:spTgt spid="49"/>
                                        </p:tgtEl>
                                      </p:cBhvr>
                                    </p:animEffect>
                                  </p:childTnLst>
                                </p:cTn>
                              </p:par>
                            </p:childTnLst>
                          </p:cTn>
                        </p:par>
                        <p:par>
                          <p:cTn id="36" fill="hold">
                            <p:stCondLst>
                              <p:cond delay="5000"/>
                            </p:stCondLst>
                            <p:childTnLst>
                              <p:par>
                                <p:cTn id="37" presetID="31" presetClass="entr" presetSubtype="0" fill="hold" nodeType="afterEffect">
                                  <p:stCondLst>
                                    <p:cond delay="0"/>
                                  </p:stCondLst>
                                  <p:iterate type="lt">
                                    <p:tmPct val="5000"/>
                                  </p:iterate>
                                  <p:childTnLst>
                                    <p:set>
                                      <p:cBhvr>
                                        <p:cTn id="38" dur="1" fill="hold">
                                          <p:stCondLst>
                                            <p:cond delay="0"/>
                                          </p:stCondLst>
                                        </p:cTn>
                                        <p:tgtEl>
                                          <p:spTgt spid="48"/>
                                        </p:tgtEl>
                                        <p:attrNameLst>
                                          <p:attrName>style.visibility</p:attrName>
                                        </p:attrNameLst>
                                      </p:cBhvr>
                                      <p:to>
                                        <p:strVal val="visible"/>
                                      </p:to>
                                    </p:set>
                                    <p:anim calcmode="lin" valueType="num">
                                      <p:cBhvr>
                                        <p:cTn id="39" dur="1000" fill="hold"/>
                                        <p:tgtEl>
                                          <p:spTgt spid="48"/>
                                        </p:tgtEl>
                                        <p:attrNameLst>
                                          <p:attrName>ppt_w</p:attrName>
                                        </p:attrNameLst>
                                      </p:cBhvr>
                                      <p:tavLst>
                                        <p:tav tm="0">
                                          <p:val>
                                            <p:fltVal val="0"/>
                                          </p:val>
                                        </p:tav>
                                        <p:tav tm="100000">
                                          <p:val>
                                            <p:strVal val="#ppt_w"/>
                                          </p:val>
                                        </p:tav>
                                      </p:tavLst>
                                    </p:anim>
                                    <p:anim calcmode="lin" valueType="num">
                                      <p:cBhvr>
                                        <p:cTn id="40" dur="1000" fill="hold"/>
                                        <p:tgtEl>
                                          <p:spTgt spid="48"/>
                                        </p:tgtEl>
                                        <p:attrNameLst>
                                          <p:attrName>ppt_h</p:attrName>
                                        </p:attrNameLst>
                                      </p:cBhvr>
                                      <p:tavLst>
                                        <p:tav tm="0">
                                          <p:val>
                                            <p:fltVal val="0"/>
                                          </p:val>
                                        </p:tav>
                                        <p:tav tm="100000">
                                          <p:val>
                                            <p:strVal val="#ppt_h"/>
                                          </p:val>
                                        </p:tav>
                                      </p:tavLst>
                                    </p:anim>
                                    <p:anim calcmode="lin" valueType="num">
                                      <p:cBhvr>
                                        <p:cTn id="41" dur="1000" fill="hold"/>
                                        <p:tgtEl>
                                          <p:spTgt spid="48"/>
                                        </p:tgtEl>
                                        <p:attrNameLst>
                                          <p:attrName>style.rotation</p:attrName>
                                        </p:attrNameLst>
                                      </p:cBhvr>
                                      <p:tavLst>
                                        <p:tav tm="0">
                                          <p:val>
                                            <p:fltVal val="90"/>
                                          </p:val>
                                        </p:tav>
                                        <p:tav tm="100000">
                                          <p:val>
                                            <p:fltVal val="0"/>
                                          </p:val>
                                        </p:tav>
                                      </p:tavLst>
                                    </p:anim>
                                    <p:animEffect transition="in" filter="fade">
                                      <p:cBhvr>
                                        <p:cTn id="42" dur="1000"/>
                                        <p:tgtEl>
                                          <p:spTgt spid="48"/>
                                        </p:tgtEl>
                                      </p:cBhvr>
                                    </p:animEffect>
                                  </p:childTnLst>
                                </p:cTn>
                              </p:par>
                            </p:childTnLst>
                          </p:cTn>
                        </p:par>
                        <p:par>
                          <p:cTn id="43" fill="hold">
                            <p:stCondLst>
                              <p:cond delay="6000"/>
                            </p:stCondLst>
                            <p:childTnLst>
                              <p:par>
                                <p:cTn id="44" presetID="31" presetClass="entr" presetSubtype="0" fill="hold" nodeType="afterEffect">
                                  <p:stCondLst>
                                    <p:cond delay="0"/>
                                  </p:stCondLst>
                                  <p:iterate type="lt">
                                    <p:tmPct val="5000"/>
                                  </p:iterate>
                                  <p:childTnLst>
                                    <p:set>
                                      <p:cBhvr>
                                        <p:cTn id="45" dur="1" fill="hold">
                                          <p:stCondLst>
                                            <p:cond delay="0"/>
                                          </p:stCondLst>
                                        </p:cTn>
                                        <p:tgtEl>
                                          <p:spTgt spid="47"/>
                                        </p:tgtEl>
                                        <p:attrNameLst>
                                          <p:attrName>style.visibility</p:attrName>
                                        </p:attrNameLst>
                                      </p:cBhvr>
                                      <p:to>
                                        <p:strVal val="visible"/>
                                      </p:to>
                                    </p:set>
                                    <p:anim calcmode="lin" valueType="num">
                                      <p:cBhvr>
                                        <p:cTn id="46" dur="1000" fill="hold"/>
                                        <p:tgtEl>
                                          <p:spTgt spid="47"/>
                                        </p:tgtEl>
                                        <p:attrNameLst>
                                          <p:attrName>ppt_w</p:attrName>
                                        </p:attrNameLst>
                                      </p:cBhvr>
                                      <p:tavLst>
                                        <p:tav tm="0">
                                          <p:val>
                                            <p:fltVal val="0"/>
                                          </p:val>
                                        </p:tav>
                                        <p:tav tm="100000">
                                          <p:val>
                                            <p:strVal val="#ppt_w"/>
                                          </p:val>
                                        </p:tav>
                                      </p:tavLst>
                                    </p:anim>
                                    <p:anim calcmode="lin" valueType="num">
                                      <p:cBhvr>
                                        <p:cTn id="47" dur="1000" fill="hold"/>
                                        <p:tgtEl>
                                          <p:spTgt spid="47"/>
                                        </p:tgtEl>
                                        <p:attrNameLst>
                                          <p:attrName>ppt_h</p:attrName>
                                        </p:attrNameLst>
                                      </p:cBhvr>
                                      <p:tavLst>
                                        <p:tav tm="0">
                                          <p:val>
                                            <p:fltVal val="0"/>
                                          </p:val>
                                        </p:tav>
                                        <p:tav tm="100000">
                                          <p:val>
                                            <p:strVal val="#ppt_h"/>
                                          </p:val>
                                        </p:tav>
                                      </p:tavLst>
                                    </p:anim>
                                    <p:anim calcmode="lin" valueType="num">
                                      <p:cBhvr>
                                        <p:cTn id="48" dur="1000" fill="hold"/>
                                        <p:tgtEl>
                                          <p:spTgt spid="47"/>
                                        </p:tgtEl>
                                        <p:attrNameLst>
                                          <p:attrName>style.rotation</p:attrName>
                                        </p:attrNameLst>
                                      </p:cBhvr>
                                      <p:tavLst>
                                        <p:tav tm="0">
                                          <p:val>
                                            <p:fltVal val="90"/>
                                          </p:val>
                                        </p:tav>
                                        <p:tav tm="100000">
                                          <p:val>
                                            <p:fltVal val="0"/>
                                          </p:val>
                                        </p:tav>
                                      </p:tavLst>
                                    </p:anim>
                                    <p:animEffect transition="in" filter="fade">
                                      <p:cBhvr>
                                        <p:cTn id="49" dur="1000"/>
                                        <p:tgtEl>
                                          <p:spTgt spid="47"/>
                                        </p:tgtEl>
                                      </p:cBhvr>
                                    </p:animEffect>
                                  </p:childTnLst>
                                </p:cTn>
                              </p:par>
                            </p:childTnLst>
                          </p:cTn>
                        </p:par>
                        <p:par>
                          <p:cTn id="50" fill="hold">
                            <p:stCondLst>
                              <p:cond delay="7000"/>
                            </p:stCondLst>
                            <p:childTnLst>
                              <p:par>
                                <p:cTn id="51" presetID="31" presetClass="entr" presetSubtype="0" fill="hold" nodeType="afterEffect">
                                  <p:stCondLst>
                                    <p:cond delay="0"/>
                                  </p:stCondLst>
                                  <p:iterate type="lt">
                                    <p:tmPct val="5000"/>
                                  </p:iterate>
                                  <p:childTnLst>
                                    <p:set>
                                      <p:cBhvr>
                                        <p:cTn id="52" dur="1" fill="hold">
                                          <p:stCondLst>
                                            <p:cond delay="0"/>
                                          </p:stCondLst>
                                        </p:cTn>
                                        <p:tgtEl>
                                          <p:spTgt spid="17414"/>
                                        </p:tgtEl>
                                        <p:attrNameLst>
                                          <p:attrName>style.visibility</p:attrName>
                                        </p:attrNameLst>
                                      </p:cBhvr>
                                      <p:to>
                                        <p:strVal val="visible"/>
                                      </p:to>
                                    </p:set>
                                    <p:anim calcmode="lin" valueType="num">
                                      <p:cBhvr>
                                        <p:cTn id="53" dur="1000" fill="hold"/>
                                        <p:tgtEl>
                                          <p:spTgt spid="17414"/>
                                        </p:tgtEl>
                                        <p:attrNameLst>
                                          <p:attrName>ppt_w</p:attrName>
                                        </p:attrNameLst>
                                      </p:cBhvr>
                                      <p:tavLst>
                                        <p:tav tm="0">
                                          <p:val>
                                            <p:fltVal val="0"/>
                                          </p:val>
                                        </p:tav>
                                        <p:tav tm="100000">
                                          <p:val>
                                            <p:strVal val="#ppt_w"/>
                                          </p:val>
                                        </p:tav>
                                      </p:tavLst>
                                    </p:anim>
                                    <p:anim calcmode="lin" valueType="num">
                                      <p:cBhvr>
                                        <p:cTn id="54" dur="1000" fill="hold"/>
                                        <p:tgtEl>
                                          <p:spTgt spid="17414"/>
                                        </p:tgtEl>
                                        <p:attrNameLst>
                                          <p:attrName>ppt_h</p:attrName>
                                        </p:attrNameLst>
                                      </p:cBhvr>
                                      <p:tavLst>
                                        <p:tav tm="0">
                                          <p:val>
                                            <p:fltVal val="0"/>
                                          </p:val>
                                        </p:tav>
                                        <p:tav tm="100000">
                                          <p:val>
                                            <p:strVal val="#ppt_h"/>
                                          </p:val>
                                        </p:tav>
                                      </p:tavLst>
                                    </p:anim>
                                    <p:anim calcmode="lin" valueType="num">
                                      <p:cBhvr>
                                        <p:cTn id="55" dur="1000" fill="hold"/>
                                        <p:tgtEl>
                                          <p:spTgt spid="17414"/>
                                        </p:tgtEl>
                                        <p:attrNameLst>
                                          <p:attrName>style.rotation</p:attrName>
                                        </p:attrNameLst>
                                      </p:cBhvr>
                                      <p:tavLst>
                                        <p:tav tm="0">
                                          <p:val>
                                            <p:fltVal val="90"/>
                                          </p:val>
                                        </p:tav>
                                        <p:tav tm="100000">
                                          <p:val>
                                            <p:fltVal val="0"/>
                                          </p:val>
                                        </p:tav>
                                      </p:tavLst>
                                    </p:anim>
                                    <p:animEffect transition="in" filter="fade">
                                      <p:cBhvr>
                                        <p:cTn id="56" dur="1000"/>
                                        <p:tgtEl>
                                          <p:spTgt spid="17414"/>
                                        </p:tgtEl>
                                      </p:cBhvr>
                                    </p:animEffect>
                                  </p:childTnLst>
                                </p:cTn>
                              </p:par>
                            </p:childTnLst>
                          </p:cTn>
                        </p:par>
                        <p:par>
                          <p:cTn id="57" fill="hold">
                            <p:stCondLst>
                              <p:cond delay="8000"/>
                            </p:stCondLst>
                            <p:childTnLst>
                              <p:par>
                                <p:cTn id="58" presetID="31" presetClass="entr" presetSubtype="0" fill="hold" nodeType="afterEffect">
                                  <p:stCondLst>
                                    <p:cond delay="0"/>
                                  </p:stCondLst>
                                  <p:iterate type="lt">
                                    <p:tmPct val="5000"/>
                                  </p:iterate>
                                  <p:childTnLst>
                                    <p:set>
                                      <p:cBhvr>
                                        <p:cTn id="59" dur="1" fill="hold">
                                          <p:stCondLst>
                                            <p:cond delay="0"/>
                                          </p:stCondLst>
                                        </p:cTn>
                                        <p:tgtEl>
                                          <p:spTgt spid="44"/>
                                        </p:tgtEl>
                                        <p:attrNameLst>
                                          <p:attrName>style.visibility</p:attrName>
                                        </p:attrNameLst>
                                      </p:cBhvr>
                                      <p:to>
                                        <p:strVal val="visible"/>
                                      </p:to>
                                    </p:set>
                                    <p:anim calcmode="lin" valueType="num">
                                      <p:cBhvr>
                                        <p:cTn id="60" dur="1000" fill="hold"/>
                                        <p:tgtEl>
                                          <p:spTgt spid="44"/>
                                        </p:tgtEl>
                                        <p:attrNameLst>
                                          <p:attrName>ppt_w</p:attrName>
                                        </p:attrNameLst>
                                      </p:cBhvr>
                                      <p:tavLst>
                                        <p:tav tm="0">
                                          <p:val>
                                            <p:fltVal val="0"/>
                                          </p:val>
                                        </p:tav>
                                        <p:tav tm="100000">
                                          <p:val>
                                            <p:strVal val="#ppt_w"/>
                                          </p:val>
                                        </p:tav>
                                      </p:tavLst>
                                    </p:anim>
                                    <p:anim calcmode="lin" valueType="num">
                                      <p:cBhvr>
                                        <p:cTn id="61" dur="1000" fill="hold"/>
                                        <p:tgtEl>
                                          <p:spTgt spid="44"/>
                                        </p:tgtEl>
                                        <p:attrNameLst>
                                          <p:attrName>ppt_h</p:attrName>
                                        </p:attrNameLst>
                                      </p:cBhvr>
                                      <p:tavLst>
                                        <p:tav tm="0">
                                          <p:val>
                                            <p:fltVal val="0"/>
                                          </p:val>
                                        </p:tav>
                                        <p:tav tm="100000">
                                          <p:val>
                                            <p:strVal val="#ppt_h"/>
                                          </p:val>
                                        </p:tav>
                                      </p:tavLst>
                                    </p:anim>
                                    <p:anim calcmode="lin" valueType="num">
                                      <p:cBhvr>
                                        <p:cTn id="62" dur="1000" fill="hold"/>
                                        <p:tgtEl>
                                          <p:spTgt spid="44"/>
                                        </p:tgtEl>
                                        <p:attrNameLst>
                                          <p:attrName>style.rotation</p:attrName>
                                        </p:attrNameLst>
                                      </p:cBhvr>
                                      <p:tavLst>
                                        <p:tav tm="0">
                                          <p:val>
                                            <p:fltVal val="90"/>
                                          </p:val>
                                        </p:tav>
                                        <p:tav tm="100000">
                                          <p:val>
                                            <p:fltVal val="0"/>
                                          </p:val>
                                        </p:tav>
                                      </p:tavLst>
                                    </p:anim>
                                    <p:animEffect transition="in" filter="fade">
                                      <p:cBhvr>
                                        <p:cTn id="63" dur="1000"/>
                                        <p:tgtEl>
                                          <p:spTgt spid="44"/>
                                        </p:tgtEl>
                                      </p:cBhvr>
                                    </p:animEffect>
                                  </p:childTnLst>
                                </p:cTn>
                              </p:par>
                            </p:childTnLst>
                          </p:cTn>
                        </p:par>
                        <p:par>
                          <p:cTn id="64" fill="hold">
                            <p:stCondLst>
                              <p:cond delay="9000"/>
                            </p:stCondLst>
                            <p:childTnLst>
                              <p:par>
                                <p:cTn id="65" presetID="31" presetClass="entr" presetSubtype="0" fill="hold" nodeType="afterEffect">
                                  <p:stCondLst>
                                    <p:cond delay="0"/>
                                  </p:stCondLst>
                                  <p:iterate type="lt">
                                    <p:tmPct val="5000"/>
                                  </p:iterate>
                                  <p:childTnLst>
                                    <p:set>
                                      <p:cBhvr>
                                        <p:cTn id="66" dur="1" fill="hold">
                                          <p:stCondLst>
                                            <p:cond delay="0"/>
                                          </p:stCondLst>
                                        </p:cTn>
                                        <p:tgtEl>
                                          <p:spTgt spid="46"/>
                                        </p:tgtEl>
                                        <p:attrNameLst>
                                          <p:attrName>style.visibility</p:attrName>
                                        </p:attrNameLst>
                                      </p:cBhvr>
                                      <p:to>
                                        <p:strVal val="visible"/>
                                      </p:to>
                                    </p:set>
                                    <p:anim calcmode="lin" valueType="num">
                                      <p:cBhvr>
                                        <p:cTn id="67" dur="1000" fill="hold"/>
                                        <p:tgtEl>
                                          <p:spTgt spid="46"/>
                                        </p:tgtEl>
                                        <p:attrNameLst>
                                          <p:attrName>ppt_w</p:attrName>
                                        </p:attrNameLst>
                                      </p:cBhvr>
                                      <p:tavLst>
                                        <p:tav tm="0">
                                          <p:val>
                                            <p:fltVal val="0"/>
                                          </p:val>
                                        </p:tav>
                                        <p:tav tm="100000">
                                          <p:val>
                                            <p:strVal val="#ppt_w"/>
                                          </p:val>
                                        </p:tav>
                                      </p:tavLst>
                                    </p:anim>
                                    <p:anim calcmode="lin" valueType="num">
                                      <p:cBhvr>
                                        <p:cTn id="68" dur="1000" fill="hold"/>
                                        <p:tgtEl>
                                          <p:spTgt spid="46"/>
                                        </p:tgtEl>
                                        <p:attrNameLst>
                                          <p:attrName>ppt_h</p:attrName>
                                        </p:attrNameLst>
                                      </p:cBhvr>
                                      <p:tavLst>
                                        <p:tav tm="0">
                                          <p:val>
                                            <p:fltVal val="0"/>
                                          </p:val>
                                        </p:tav>
                                        <p:tav tm="100000">
                                          <p:val>
                                            <p:strVal val="#ppt_h"/>
                                          </p:val>
                                        </p:tav>
                                      </p:tavLst>
                                    </p:anim>
                                    <p:anim calcmode="lin" valueType="num">
                                      <p:cBhvr>
                                        <p:cTn id="69" dur="1000" fill="hold"/>
                                        <p:tgtEl>
                                          <p:spTgt spid="46"/>
                                        </p:tgtEl>
                                        <p:attrNameLst>
                                          <p:attrName>style.rotation</p:attrName>
                                        </p:attrNameLst>
                                      </p:cBhvr>
                                      <p:tavLst>
                                        <p:tav tm="0">
                                          <p:val>
                                            <p:fltVal val="90"/>
                                          </p:val>
                                        </p:tav>
                                        <p:tav tm="100000">
                                          <p:val>
                                            <p:fltVal val="0"/>
                                          </p:val>
                                        </p:tav>
                                      </p:tavLst>
                                    </p:anim>
                                    <p:animEffect transition="in" filter="fade">
                                      <p:cBhvr>
                                        <p:cTn id="70" dur="1000"/>
                                        <p:tgtEl>
                                          <p:spTgt spid="46"/>
                                        </p:tgtEl>
                                      </p:cBhvr>
                                    </p:animEffect>
                                  </p:childTnLst>
                                </p:cTn>
                              </p:par>
                            </p:childTnLst>
                          </p:cTn>
                        </p:par>
                        <p:par>
                          <p:cTn id="71" fill="hold">
                            <p:stCondLst>
                              <p:cond delay="10000"/>
                            </p:stCondLst>
                            <p:childTnLst>
                              <p:par>
                                <p:cTn id="72" presetID="31" presetClass="entr" presetSubtype="0" fill="hold" nodeType="afterEffect">
                                  <p:stCondLst>
                                    <p:cond delay="0"/>
                                  </p:stCondLst>
                                  <p:iterate type="lt">
                                    <p:tmPct val="5000"/>
                                  </p:iterate>
                                  <p:childTnLst>
                                    <p:set>
                                      <p:cBhvr>
                                        <p:cTn id="73" dur="1" fill="hold">
                                          <p:stCondLst>
                                            <p:cond delay="0"/>
                                          </p:stCondLst>
                                        </p:cTn>
                                        <p:tgtEl>
                                          <p:spTgt spid="45"/>
                                        </p:tgtEl>
                                        <p:attrNameLst>
                                          <p:attrName>style.visibility</p:attrName>
                                        </p:attrNameLst>
                                      </p:cBhvr>
                                      <p:to>
                                        <p:strVal val="visible"/>
                                      </p:to>
                                    </p:set>
                                    <p:anim calcmode="lin" valueType="num">
                                      <p:cBhvr>
                                        <p:cTn id="74" dur="1000" fill="hold"/>
                                        <p:tgtEl>
                                          <p:spTgt spid="45"/>
                                        </p:tgtEl>
                                        <p:attrNameLst>
                                          <p:attrName>ppt_w</p:attrName>
                                        </p:attrNameLst>
                                      </p:cBhvr>
                                      <p:tavLst>
                                        <p:tav tm="0">
                                          <p:val>
                                            <p:fltVal val="0"/>
                                          </p:val>
                                        </p:tav>
                                        <p:tav tm="100000">
                                          <p:val>
                                            <p:strVal val="#ppt_w"/>
                                          </p:val>
                                        </p:tav>
                                      </p:tavLst>
                                    </p:anim>
                                    <p:anim calcmode="lin" valueType="num">
                                      <p:cBhvr>
                                        <p:cTn id="75" dur="1000" fill="hold"/>
                                        <p:tgtEl>
                                          <p:spTgt spid="45"/>
                                        </p:tgtEl>
                                        <p:attrNameLst>
                                          <p:attrName>ppt_h</p:attrName>
                                        </p:attrNameLst>
                                      </p:cBhvr>
                                      <p:tavLst>
                                        <p:tav tm="0">
                                          <p:val>
                                            <p:fltVal val="0"/>
                                          </p:val>
                                        </p:tav>
                                        <p:tav tm="100000">
                                          <p:val>
                                            <p:strVal val="#ppt_h"/>
                                          </p:val>
                                        </p:tav>
                                      </p:tavLst>
                                    </p:anim>
                                    <p:anim calcmode="lin" valueType="num">
                                      <p:cBhvr>
                                        <p:cTn id="76" dur="1000" fill="hold"/>
                                        <p:tgtEl>
                                          <p:spTgt spid="45"/>
                                        </p:tgtEl>
                                        <p:attrNameLst>
                                          <p:attrName>style.rotation</p:attrName>
                                        </p:attrNameLst>
                                      </p:cBhvr>
                                      <p:tavLst>
                                        <p:tav tm="0">
                                          <p:val>
                                            <p:fltVal val="90"/>
                                          </p:val>
                                        </p:tav>
                                        <p:tav tm="100000">
                                          <p:val>
                                            <p:fltVal val="0"/>
                                          </p:val>
                                        </p:tav>
                                      </p:tavLst>
                                    </p:anim>
                                    <p:animEffect transition="in" filter="fade">
                                      <p:cBhvr>
                                        <p:cTn id="77" dur="1000"/>
                                        <p:tgtEl>
                                          <p:spTgt spid="45"/>
                                        </p:tgtEl>
                                      </p:cBhvr>
                                    </p:animEffect>
                                  </p:childTnLst>
                                </p:cTn>
                              </p:par>
                              <p:par>
                                <p:cTn id="78" presetID="1" presetClass="mediacall" presetSubtype="0" fill="hold" nodeType="withEffect">
                                  <p:stCondLst>
                                    <p:cond delay="0"/>
                                  </p:stCondLst>
                                  <p:childTnLst>
                                    <p:cmd type="call" cmd="playFrom(0.0)">
                                      <p:cBhvr>
                                        <p:cTn id="79" dur="4581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80" fill="hold" display="0">
                  <p:stCondLst>
                    <p:cond delay="indefinite"/>
                  </p:stCondLst>
                  <p:endCondLst>
                    <p:cond evt="onNext" delay="0">
                      <p:tgtEl>
                        <p:sldTgt/>
                      </p:tgtEl>
                    </p:cond>
                    <p:cond evt="onPrev" delay="0">
                      <p:tgtEl>
                        <p:sldTgt/>
                      </p:tgtEl>
                    </p:cond>
                    <p:cond evt="onStopAudio" delay="0">
                      <p:tgtEl>
                        <p:sldTgt/>
                      </p:tgtEl>
                    </p:cond>
                  </p:endCondLst>
                </p:cTn>
                <p:tgtEl>
                  <p:spTgt spid="37"/>
                </p:tgtEl>
              </p:cMediaNode>
            </p:audio>
          </p:childTnLst>
        </p:cTn>
      </p:par>
    </p:tnLst>
    <p:bldLst>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28600" y="457204"/>
            <a:ext cx="2819400" cy="646331"/>
          </a:xfrm>
          <a:prstGeom prst="rect">
            <a:avLst/>
          </a:prstGeom>
        </p:spPr>
        <p:txBody>
          <a:bodyPr wrap="square">
            <a:spAutoFit/>
          </a:bodyPr>
          <a:lstStyle/>
          <a:p>
            <a:r>
              <a:rPr lang="en-US" sz="1200" b="1" u="sng" dirty="0" smtClean="0">
                <a:solidFill>
                  <a:srgbClr val="002060"/>
                </a:solidFill>
              </a:rPr>
              <a:t>RI.4.5</a:t>
            </a:r>
            <a:r>
              <a:rPr lang="en-US" sz="1200" b="1" dirty="0" smtClean="0">
                <a:solidFill>
                  <a:srgbClr val="002060"/>
                </a:solidFill>
              </a:rPr>
              <a:t> Describe the overall structure (e.g., chronology, comparison, cause/effect, problem/solution) ...	</a:t>
            </a:r>
          </a:p>
        </p:txBody>
      </p:sp>
      <p:sp>
        <p:nvSpPr>
          <p:cNvPr id="8" name="Rectangle 7"/>
          <p:cNvSpPr/>
          <p:nvPr/>
        </p:nvSpPr>
        <p:spPr>
          <a:xfrm>
            <a:off x="3124200" y="533405"/>
            <a:ext cx="3124200" cy="461665"/>
          </a:xfrm>
          <a:prstGeom prst="rect">
            <a:avLst/>
          </a:prstGeom>
        </p:spPr>
        <p:txBody>
          <a:bodyPr wrap="square">
            <a:spAutoFit/>
          </a:bodyPr>
          <a:lstStyle/>
          <a:p>
            <a:r>
              <a:rPr lang="en-US" sz="1200" b="1" u="sng" dirty="0" smtClean="0">
                <a:solidFill>
                  <a:srgbClr val="002060"/>
                </a:solidFill>
              </a:rPr>
              <a:t>RI.4.7</a:t>
            </a:r>
            <a:r>
              <a:rPr lang="en-US" sz="1200" b="1" dirty="0" smtClean="0">
                <a:solidFill>
                  <a:srgbClr val="002060"/>
                </a:solidFill>
              </a:rPr>
              <a:t>  Interpret information presented visually, orally, or quantitatively ...</a:t>
            </a:r>
          </a:p>
        </p:txBody>
      </p:sp>
      <p:sp>
        <p:nvSpPr>
          <p:cNvPr id="9" name="Rectangle 8"/>
          <p:cNvSpPr/>
          <p:nvPr/>
        </p:nvSpPr>
        <p:spPr>
          <a:xfrm>
            <a:off x="6248400" y="457204"/>
            <a:ext cx="2743200" cy="646331"/>
          </a:xfrm>
          <a:prstGeom prst="rect">
            <a:avLst/>
          </a:prstGeom>
        </p:spPr>
        <p:txBody>
          <a:bodyPr wrap="square">
            <a:spAutoFit/>
          </a:bodyPr>
          <a:lstStyle/>
          <a:p>
            <a:r>
              <a:rPr lang="en-US" sz="1200" b="1" u="sng" dirty="0" smtClean="0">
                <a:solidFill>
                  <a:srgbClr val="002060"/>
                </a:solidFill>
              </a:rPr>
              <a:t>RI.4.6</a:t>
            </a:r>
            <a:r>
              <a:rPr lang="en-US" sz="1200" b="1" dirty="0" smtClean="0">
                <a:solidFill>
                  <a:srgbClr val="002060"/>
                </a:solidFill>
              </a:rPr>
              <a:t>  Compare and contrast a firsthand and secondhand account of the same event or topic ...</a:t>
            </a:r>
          </a:p>
        </p:txBody>
      </p:sp>
      <p:grpSp>
        <p:nvGrpSpPr>
          <p:cNvPr id="14" name="Group 13"/>
          <p:cNvGrpSpPr/>
          <p:nvPr/>
        </p:nvGrpSpPr>
        <p:grpSpPr>
          <a:xfrm>
            <a:off x="3124200" y="1159825"/>
            <a:ext cx="2895600" cy="1066800"/>
            <a:chOff x="304800" y="936178"/>
            <a:chExt cx="7025390" cy="1191576"/>
          </a:xfrm>
          <a:scene3d>
            <a:camera prst="orthographicFront">
              <a:rot lat="0" lon="0" rev="0"/>
            </a:camera>
            <a:lightRig rig="contrasting" dir="t">
              <a:rot lat="0" lon="0" rev="1500000"/>
            </a:lightRig>
          </a:scene3d>
        </p:grpSpPr>
        <p:pic>
          <p:nvPicPr>
            <p:cNvPr id="15" name="Picture 3"/>
            <p:cNvPicPr>
              <a:picLocks noChangeAspect="1" noChangeArrowheads="1"/>
            </p:cNvPicPr>
            <p:nvPr/>
          </p:nvPicPr>
          <p:blipFill>
            <a:blip r:embed="rId4" cstate="print"/>
            <a:srcRect l="11875" t="13333" r="10000" b="78741"/>
            <a:stretch>
              <a:fillRect/>
            </a:stretch>
          </p:blipFill>
          <p:spPr bwMode="auto">
            <a:xfrm>
              <a:off x="304800" y="936178"/>
              <a:ext cx="7010400" cy="533401"/>
            </a:xfrm>
            <a:prstGeom prst="rect">
              <a:avLst/>
            </a:prstGeom>
            <a:noFill/>
            <a:ln w="38100">
              <a:solidFill>
                <a:srgbClr val="0070C0"/>
              </a:solidFill>
              <a:miter lim="800000"/>
              <a:headEnd/>
              <a:tailEnd/>
            </a:ln>
            <a:effectLst>
              <a:outerShdw blurRad="149987" dist="250190" dir="8460000" algn="ctr">
                <a:srgbClr val="000000">
                  <a:alpha val="28000"/>
                </a:srgbClr>
              </a:outerShdw>
            </a:effectLst>
            <a:sp3d prstMaterial="metal">
              <a:bevelT w="88900" h="88900"/>
            </a:sp3d>
          </p:spPr>
        </p:pic>
        <p:pic>
          <p:nvPicPr>
            <p:cNvPr id="16" name="Picture 3"/>
            <p:cNvPicPr>
              <a:picLocks noChangeAspect="1" noChangeArrowheads="1"/>
            </p:cNvPicPr>
            <p:nvPr/>
          </p:nvPicPr>
          <p:blipFill>
            <a:blip r:embed="rId4" cstate="print"/>
            <a:srcRect l="11875" t="40507" r="10000" b="49167"/>
            <a:stretch>
              <a:fillRect/>
            </a:stretch>
          </p:blipFill>
          <p:spPr bwMode="auto">
            <a:xfrm>
              <a:off x="319790" y="1432810"/>
              <a:ext cx="7010400" cy="694944"/>
            </a:xfrm>
            <a:prstGeom prst="rect">
              <a:avLst/>
            </a:prstGeom>
            <a:noFill/>
            <a:ln w="38100">
              <a:solidFill>
                <a:srgbClr val="0070C0"/>
              </a:solidFill>
              <a:miter lim="800000"/>
              <a:headEnd/>
              <a:tailEnd/>
            </a:ln>
            <a:effectLst>
              <a:outerShdw blurRad="149987" dist="250190" dir="8460000" algn="ctr">
                <a:srgbClr val="000000">
                  <a:alpha val="28000"/>
                </a:srgbClr>
              </a:outerShdw>
            </a:effectLst>
            <a:sp3d prstMaterial="metal">
              <a:bevelT w="88900" h="88900"/>
            </a:sp3d>
          </p:spPr>
        </p:pic>
      </p:grpSp>
      <p:grpSp>
        <p:nvGrpSpPr>
          <p:cNvPr id="17" name="Group 16"/>
          <p:cNvGrpSpPr/>
          <p:nvPr/>
        </p:nvGrpSpPr>
        <p:grpSpPr>
          <a:xfrm>
            <a:off x="128651" y="1171700"/>
            <a:ext cx="2895600" cy="1066800"/>
            <a:chOff x="381000" y="3048000"/>
            <a:chExt cx="8153400" cy="1250176"/>
          </a:xfrm>
          <a:scene3d>
            <a:camera prst="orthographicFront">
              <a:rot lat="0" lon="0" rev="0"/>
            </a:camera>
            <a:lightRig rig="contrasting" dir="t">
              <a:rot lat="0" lon="0" rev="1500000"/>
            </a:lightRig>
          </a:scene3d>
        </p:grpSpPr>
        <p:pic>
          <p:nvPicPr>
            <p:cNvPr id="18" name="Picture 4"/>
            <p:cNvPicPr>
              <a:picLocks noChangeAspect="1" noChangeArrowheads="1"/>
            </p:cNvPicPr>
            <p:nvPr/>
          </p:nvPicPr>
          <p:blipFill>
            <a:blip r:embed="rId5" cstate="print"/>
            <a:srcRect l="11875" t="15000" r="11250" b="79252"/>
            <a:stretch>
              <a:fillRect/>
            </a:stretch>
          </p:blipFill>
          <p:spPr bwMode="auto">
            <a:xfrm>
              <a:off x="381000" y="3048000"/>
              <a:ext cx="8153400" cy="457200"/>
            </a:xfrm>
            <a:prstGeom prst="rect">
              <a:avLst/>
            </a:prstGeom>
            <a:noFill/>
            <a:ln w="38100">
              <a:solidFill>
                <a:srgbClr val="0070C0"/>
              </a:solidFill>
              <a:miter lim="800000"/>
              <a:headEnd/>
              <a:tailEnd/>
            </a:ln>
            <a:effectLst>
              <a:outerShdw blurRad="149987" dist="250190" dir="8460000" algn="ctr">
                <a:srgbClr val="000000">
                  <a:alpha val="28000"/>
                </a:srgbClr>
              </a:outerShdw>
            </a:effectLst>
            <a:sp3d prstMaterial="metal">
              <a:bevelT w="88900" h="88900"/>
            </a:sp3d>
          </p:spPr>
        </p:pic>
        <p:pic>
          <p:nvPicPr>
            <p:cNvPr id="19" name="Picture 4"/>
            <p:cNvPicPr>
              <a:picLocks noChangeAspect="1" noChangeArrowheads="1"/>
            </p:cNvPicPr>
            <p:nvPr/>
          </p:nvPicPr>
          <p:blipFill>
            <a:blip r:embed="rId5" cstate="print"/>
            <a:srcRect l="11875" t="40864" r="11250" b="49167"/>
            <a:stretch>
              <a:fillRect/>
            </a:stretch>
          </p:blipFill>
          <p:spPr bwMode="auto">
            <a:xfrm>
              <a:off x="381000" y="3505200"/>
              <a:ext cx="8153400" cy="792976"/>
            </a:xfrm>
            <a:prstGeom prst="rect">
              <a:avLst/>
            </a:prstGeom>
            <a:noFill/>
            <a:ln w="38100">
              <a:solidFill>
                <a:srgbClr val="0070C0"/>
              </a:solidFill>
              <a:miter lim="800000"/>
              <a:headEnd/>
              <a:tailEnd/>
            </a:ln>
            <a:effectLst>
              <a:outerShdw blurRad="149987" dist="250190" dir="8460000" algn="ctr">
                <a:srgbClr val="000000">
                  <a:alpha val="28000"/>
                </a:srgbClr>
              </a:outerShdw>
            </a:effectLst>
            <a:sp3d prstMaterial="metal">
              <a:bevelT w="88900" h="88900"/>
            </a:sp3d>
          </p:spPr>
        </p:pic>
      </p:grpSp>
      <p:grpSp>
        <p:nvGrpSpPr>
          <p:cNvPr id="20" name="Group 19"/>
          <p:cNvGrpSpPr/>
          <p:nvPr/>
        </p:nvGrpSpPr>
        <p:grpSpPr>
          <a:xfrm>
            <a:off x="6143471" y="1143000"/>
            <a:ext cx="2895600" cy="1066800"/>
            <a:chOff x="152400" y="2895600"/>
            <a:chExt cx="9525000" cy="1600200"/>
          </a:xfrm>
          <a:scene3d>
            <a:camera prst="orthographicFront">
              <a:rot lat="0" lon="0" rev="0"/>
            </a:camera>
            <a:lightRig rig="contrasting" dir="t">
              <a:rot lat="0" lon="0" rev="1500000"/>
            </a:lightRig>
          </a:scene3d>
        </p:grpSpPr>
        <p:pic>
          <p:nvPicPr>
            <p:cNvPr id="21" name="Picture 5"/>
            <p:cNvPicPr>
              <a:picLocks noChangeAspect="1" noChangeArrowheads="1"/>
            </p:cNvPicPr>
            <p:nvPr/>
          </p:nvPicPr>
          <p:blipFill>
            <a:blip r:embed="rId6" cstate="print"/>
            <a:srcRect l="11875" t="13333" r="10000" b="78334"/>
            <a:stretch>
              <a:fillRect/>
            </a:stretch>
          </p:blipFill>
          <p:spPr bwMode="auto">
            <a:xfrm>
              <a:off x="152400" y="2895600"/>
              <a:ext cx="9525000" cy="762000"/>
            </a:xfrm>
            <a:prstGeom prst="rect">
              <a:avLst/>
            </a:prstGeom>
            <a:noFill/>
            <a:ln w="38100">
              <a:solidFill>
                <a:srgbClr val="0070C0"/>
              </a:solidFill>
              <a:miter lim="800000"/>
              <a:headEnd/>
              <a:tailEnd/>
            </a:ln>
            <a:effectLst>
              <a:outerShdw blurRad="149987" dist="250190" dir="8460000" algn="ctr">
                <a:srgbClr val="000000">
                  <a:alpha val="28000"/>
                </a:srgbClr>
              </a:outerShdw>
            </a:effectLst>
            <a:sp3d prstMaterial="metal">
              <a:bevelT w="88900" h="88900"/>
            </a:sp3d>
          </p:spPr>
        </p:pic>
        <p:pic>
          <p:nvPicPr>
            <p:cNvPr id="22" name="Picture 5"/>
            <p:cNvPicPr>
              <a:picLocks noChangeAspect="1" noChangeArrowheads="1"/>
            </p:cNvPicPr>
            <p:nvPr/>
          </p:nvPicPr>
          <p:blipFill>
            <a:blip r:embed="rId6" cstate="print"/>
            <a:srcRect l="11875" t="40833" r="10000" b="49167"/>
            <a:stretch>
              <a:fillRect/>
            </a:stretch>
          </p:blipFill>
          <p:spPr bwMode="auto">
            <a:xfrm>
              <a:off x="152400" y="3581400"/>
              <a:ext cx="9525000" cy="914400"/>
            </a:xfrm>
            <a:prstGeom prst="rect">
              <a:avLst/>
            </a:prstGeom>
            <a:noFill/>
            <a:ln w="38100">
              <a:solidFill>
                <a:srgbClr val="0070C0"/>
              </a:solidFill>
              <a:miter lim="800000"/>
              <a:headEnd/>
              <a:tailEnd/>
            </a:ln>
            <a:effectLst>
              <a:outerShdw blurRad="149987" dist="250190" dir="8460000" algn="ctr">
                <a:srgbClr val="000000">
                  <a:alpha val="28000"/>
                </a:srgbClr>
              </a:outerShdw>
            </a:effectLst>
            <a:sp3d prstMaterial="metal">
              <a:bevelT w="88900" h="88900"/>
            </a:sp3d>
          </p:spPr>
        </p:pic>
      </p:grpSp>
      <p:sp>
        <p:nvSpPr>
          <p:cNvPr id="28" name="TextBox 27"/>
          <p:cNvSpPr txBox="1"/>
          <p:nvPr/>
        </p:nvSpPr>
        <p:spPr>
          <a:xfrm>
            <a:off x="2133600" y="87868"/>
            <a:ext cx="4343400" cy="369332"/>
          </a:xfrm>
          <a:prstGeom prst="rect">
            <a:avLst/>
          </a:prstGeom>
          <a:solidFill>
            <a:schemeClr val="accent3">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b="1" u="sng" dirty="0" smtClean="0">
                <a:solidFill>
                  <a:srgbClr val="002060"/>
                </a:solidFill>
                <a:effectLst>
                  <a:outerShdw blurRad="38100" dist="38100" dir="2700000" algn="tl">
                    <a:srgbClr val="000000">
                      <a:alpha val="43137"/>
                    </a:srgbClr>
                  </a:outerShdw>
                </a:effectLst>
              </a:rPr>
              <a:t>Text Structures</a:t>
            </a:r>
            <a:r>
              <a:rPr lang="en-US" b="1" dirty="0" smtClean="0">
                <a:solidFill>
                  <a:srgbClr val="002060"/>
                </a:solidFill>
                <a:effectLst>
                  <a:outerShdw blurRad="38100" dist="38100" dir="2700000" algn="tl">
                    <a:srgbClr val="000000">
                      <a:alpha val="43137"/>
                    </a:srgbClr>
                  </a:outerShdw>
                </a:effectLst>
              </a:rPr>
              <a:t> Match Comprehension Skills</a:t>
            </a:r>
            <a:endParaRPr lang="en-US" b="1" dirty="0">
              <a:solidFill>
                <a:srgbClr val="002060"/>
              </a:solidFill>
              <a:effectLst>
                <a:outerShdw blurRad="38100" dist="38100" dir="2700000" algn="tl">
                  <a:srgbClr val="000000">
                    <a:alpha val="43137"/>
                  </a:srgbClr>
                </a:outerShdw>
              </a:effectLst>
            </a:endParaRPr>
          </a:p>
        </p:txBody>
      </p:sp>
      <p:pic>
        <p:nvPicPr>
          <p:cNvPr id="33" name="Picture 2"/>
          <p:cNvPicPr>
            <a:picLocks noChangeAspect="1" noChangeArrowheads="1"/>
          </p:cNvPicPr>
          <p:nvPr/>
        </p:nvPicPr>
        <p:blipFill>
          <a:blip r:embed="rId7" cstate="print"/>
          <a:srcRect l="31250" t="26025" r="25000" b="24615"/>
          <a:stretch>
            <a:fillRect/>
          </a:stretch>
        </p:blipFill>
        <p:spPr bwMode="auto">
          <a:xfrm>
            <a:off x="2057400" y="2362200"/>
            <a:ext cx="4953000" cy="4191000"/>
          </a:xfrm>
          <a:prstGeom prst="rect">
            <a:avLst/>
          </a:prstGeom>
          <a:noFill/>
          <a:ln w="38100">
            <a:solidFill>
              <a:schemeClr val="accent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34" name="11 focus.wav">
            <a:hlinkClick r:id="" action="ppaction://media"/>
          </p:cNvPr>
          <p:cNvPicPr>
            <a:picLocks noRot="1" noChangeAspect="1"/>
          </p:cNvPicPr>
          <p:nvPr>
            <a:audioFile r:link="rId1"/>
          </p:nvPr>
        </p:nvPicPr>
        <p:blipFill>
          <a:blip r:embed="rId8" cstate="print"/>
          <a:stretch>
            <a:fillRect/>
          </a:stretch>
        </p:blipFill>
        <p:spPr>
          <a:xfrm>
            <a:off x="152400" y="62484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plus(in)">
                                      <p:cBhvr>
                                        <p:cTn id="7" dur="2000"/>
                                        <p:tgtEl>
                                          <p:spTgt spid="7"/>
                                        </p:tgtEl>
                                      </p:cBhvr>
                                    </p:animEffect>
                                  </p:childTnLst>
                                </p:cTn>
                              </p:par>
                            </p:childTnLst>
                          </p:cTn>
                        </p:par>
                        <p:par>
                          <p:cTn id="8" fill="hold">
                            <p:stCondLst>
                              <p:cond delay="2000"/>
                            </p:stCondLst>
                            <p:childTnLst>
                              <p:par>
                                <p:cTn id="9" presetID="1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plus(in)">
                                      <p:cBhvr>
                                        <p:cTn id="11" dur="2000"/>
                                        <p:tgtEl>
                                          <p:spTgt spid="17"/>
                                        </p:tgtEl>
                                      </p:cBhvr>
                                    </p:animEffect>
                                  </p:childTnLst>
                                </p:cTn>
                              </p:par>
                            </p:childTnLst>
                          </p:cTn>
                        </p:par>
                        <p:par>
                          <p:cTn id="12" fill="hold">
                            <p:stCondLst>
                              <p:cond delay="4000"/>
                            </p:stCondLst>
                            <p:childTnLst>
                              <p:par>
                                <p:cTn id="13" presetID="13" presetClass="entr" presetSubtype="16"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plus(in)">
                                      <p:cBhvr>
                                        <p:cTn id="15" dur="2000"/>
                                        <p:tgtEl>
                                          <p:spTgt spid="14"/>
                                        </p:tgtEl>
                                      </p:cBhvr>
                                    </p:animEffect>
                                  </p:childTnLst>
                                </p:cTn>
                              </p:par>
                              <p:par>
                                <p:cTn id="16" presetID="13"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plus(in)">
                                      <p:cBhvr>
                                        <p:cTn id="18" dur="2000"/>
                                        <p:tgtEl>
                                          <p:spTgt spid="8"/>
                                        </p:tgtEl>
                                      </p:cBhvr>
                                    </p:animEffect>
                                  </p:childTnLst>
                                </p:cTn>
                              </p:par>
                            </p:childTnLst>
                          </p:cTn>
                        </p:par>
                        <p:par>
                          <p:cTn id="19" fill="hold">
                            <p:stCondLst>
                              <p:cond delay="6000"/>
                            </p:stCondLst>
                            <p:childTnLst>
                              <p:par>
                                <p:cTn id="20" presetID="13" presetClass="entr" presetSubtype="16"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plus(in)">
                                      <p:cBhvr>
                                        <p:cTn id="22" dur="2000"/>
                                        <p:tgtEl>
                                          <p:spTgt spid="20"/>
                                        </p:tgtEl>
                                      </p:cBhvr>
                                    </p:animEffect>
                                  </p:childTnLst>
                                </p:cTn>
                              </p:par>
                              <p:par>
                                <p:cTn id="23" presetID="13" presetClass="entr" presetSubtype="16"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plus(in)">
                                      <p:cBhvr>
                                        <p:cTn id="25" dur="2000"/>
                                        <p:tgtEl>
                                          <p:spTgt spid="9"/>
                                        </p:tgtEl>
                                      </p:cBhvr>
                                    </p:animEffect>
                                  </p:childTnLst>
                                </p:cTn>
                              </p:par>
                            </p:childTnLst>
                          </p:cTn>
                        </p:par>
                        <p:par>
                          <p:cTn id="26" fill="hold">
                            <p:stCondLst>
                              <p:cond delay="8000"/>
                            </p:stCondLst>
                            <p:childTnLst>
                              <p:par>
                                <p:cTn id="27" presetID="15" presetClass="entr" presetSubtype="0" fill="hold" nodeType="afterEffect">
                                  <p:stCondLst>
                                    <p:cond delay="1000"/>
                                  </p:stCondLst>
                                  <p:childTnLst>
                                    <p:set>
                                      <p:cBhvr>
                                        <p:cTn id="28" dur="1" fill="hold">
                                          <p:stCondLst>
                                            <p:cond delay="0"/>
                                          </p:stCondLst>
                                        </p:cTn>
                                        <p:tgtEl>
                                          <p:spTgt spid="33"/>
                                        </p:tgtEl>
                                        <p:attrNameLst>
                                          <p:attrName>style.visibility</p:attrName>
                                        </p:attrNameLst>
                                      </p:cBhvr>
                                      <p:to>
                                        <p:strVal val="visible"/>
                                      </p:to>
                                    </p:set>
                                    <p:anim calcmode="lin" valueType="num">
                                      <p:cBhvr>
                                        <p:cTn id="29" dur="1000" fill="hold"/>
                                        <p:tgtEl>
                                          <p:spTgt spid="33"/>
                                        </p:tgtEl>
                                        <p:attrNameLst>
                                          <p:attrName>ppt_w</p:attrName>
                                        </p:attrNameLst>
                                      </p:cBhvr>
                                      <p:tavLst>
                                        <p:tav tm="0">
                                          <p:val>
                                            <p:fltVal val="0"/>
                                          </p:val>
                                        </p:tav>
                                        <p:tav tm="100000">
                                          <p:val>
                                            <p:strVal val="#ppt_w"/>
                                          </p:val>
                                        </p:tav>
                                      </p:tavLst>
                                    </p:anim>
                                    <p:anim calcmode="lin" valueType="num">
                                      <p:cBhvr>
                                        <p:cTn id="30" dur="1000" fill="hold"/>
                                        <p:tgtEl>
                                          <p:spTgt spid="33"/>
                                        </p:tgtEl>
                                        <p:attrNameLst>
                                          <p:attrName>ppt_h</p:attrName>
                                        </p:attrNameLst>
                                      </p:cBhvr>
                                      <p:tavLst>
                                        <p:tav tm="0">
                                          <p:val>
                                            <p:fltVal val="0"/>
                                          </p:val>
                                        </p:tav>
                                        <p:tav tm="100000">
                                          <p:val>
                                            <p:strVal val="#ppt_h"/>
                                          </p:val>
                                        </p:tav>
                                      </p:tavLst>
                                    </p:anim>
                                    <p:anim calcmode="lin" valueType="num">
                                      <p:cBhvr>
                                        <p:cTn id="31" dur="1000" fill="hold"/>
                                        <p:tgtEl>
                                          <p:spTgt spid="33"/>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33"/>
                                        </p:tgtEl>
                                        <p:attrNameLst>
                                          <p:attrName>ppt_y</p:attrName>
                                        </p:attrNameLst>
                                      </p:cBhvr>
                                      <p:tavLst>
                                        <p:tav tm="0" fmla="#ppt_y+(sin(-2*pi*(1-$))*-#ppt_x+cos(-2*pi*(1-$))*(1-#ppt_y))*(1-$)">
                                          <p:val>
                                            <p:fltVal val="0"/>
                                          </p:val>
                                        </p:tav>
                                        <p:tav tm="100000">
                                          <p:val>
                                            <p:fltVal val="1"/>
                                          </p:val>
                                        </p:tav>
                                      </p:tavLst>
                                    </p:anim>
                                  </p:childTnLst>
                                </p:cTn>
                              </p:par>
                              <p:par>
                                <p:cTn id="33" presetID="1" presetClass="mediacall" presetSubtype="0" fill="hold" nodeType="withEffect">
                                  <p:stCondLst>
                                    <p:cond delay="0"/>
                                  </p:stCondLst>
                                  <p:childTnLst>
                                    <p:cmd type="call" cmd="playFrom(0.0)">
                                      <p:cBhvr>
                                        <p:cTn id="34" dur="34752"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35" fill="hold" display="0">
                  <p:stCondLst>
                    <p:cond delay="indefinite"/>
                  </p:stCondLst>
                  <p:endCondLst>
                    <p:cond evt="onNext" delay="0">
                      <p:tgtEl>
                        <p:sldTgt/>
                      </p:tgtEl>
                    </p:cond>
                    <p:cond evt="onPrev" delay="0">
                      <p:tgtEl>
                        <p:sldTgt/>
                      </p:tgtEl>
                    </p:cond>
                    <p:cond evt="onStopAudio" delay="0">
                      <p:tgtEl>
                        <p:sldTgt/>
                      </p:tgtEl>
                    </p:cond>
                  </p:endCondLst>
                </p:cTn>
                <p:tgtEl>
                  <p:spTgt spid="34"/>
                </p:tgtEl>
              </p:cMediaNode>
            </p:audio>
          </p:childTnLst>
        </p:cTn>
      </p:par>
    </p:tnLst>
    <p:bldLst>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4" name="Table 23"/>
          <p:cNvGraphicFramePr>
            <a:graphicFrameLocks noGrp="1"/>
          </p:cNvGraphicFramePr>
          <p:nvPr/>
        </p:nvGraphicFramePr>
        <p:xfrm>
          <a:off x="533400" y="762000"/>
          <a:ext cx="8128000" cy="3379810"/>
        </p:xfrm>
        <a:graphic>
          <a:graphicData uri="http://schemas.openxmlformats.org/drawingml/2006/table">
            <a:tbl>
              <a:tblPr firstRow="1" bandRow="1">
                <a:effectLst>
                  <a:innerShdw blurRad="114300">
                    <a:prstClr val="black"/>
                  </a:innerShdw>
                </a:effectLst>
                <a:tableStyleId>{5940675A-B579-460E-94D1-54222C63F5DA}</a:tableStyleId>
              </a:tblPr>
              <a:tblGrid>
                <a:gridCol w="4064000"/>
                <a:gridCol w="4064000"/>
              </a:tblGrid>
              <a:tr h="1139530">
                <a:tc>
                  <a:txBody>
                    <a:bodyPr/>
                    <a:lstStyle/>
                    <a:p>
                      <a:r>
                        <a:rPr lang="en-US" sz="1400" b="1" dirty="0" smtClean="0"/>
                        <a:t>Genre  </a:t>
                      </a:r>
                      <a:r>
                        <a:rPr lang="en-US" sz="1400" b="1" i="1" u="sng" dirty="0" smtClean="0"/>
                        <a:t>Informational Text</a:t>
                      </a:r>
                      <a:endParaRPr lang="en-US" sz="1400" b="1" i="1" u="sng" dirty="0"/>
                    </a:p>
                  </a:txBody>
                  <a:tcPr marL="121920" marR="121920" marT="34290" marB="34290">
                    <a:solidFill>
                      <a:schemeClr val="bg1"/>
                    </a:solidFill>
                  </a:tcPr>
                </a:tc>
                <a:tc>
                  <a:txBody>
                    <a:bodyPr/>
                    <a:lstStyle/>
                    <a:p>
                      <a:r>
                        <a:rPr lang="en-US" sz="1400" b="1" dirty="0" smtClean="0"/>
                        <a:t>Structure</a:t>
                      </a:r>
                      <a:r>
                        <a:rPr lang="en-US" sz="1400" b="1" baseline="0" dirty="0" smtClean="0"/>
                        <a:t>  </a:t>
                      </a:r>
                      <a:r>
                        <a:rPr lang="en-US" sz="1400" b="1" i="1" u="sng" baseline="0" dirty="0" smtClean="0"/>
                        <a:t>Written in Cause and Effect Structure</a:t>
                      </a:r>
                      <a:endParaRPr lang="en-US" sz="1400" b="1" i="1" u="sng" dirty="0"/>
                    </a:p>
                  </a:txBody>
                  <a:tcPr marL="121920" marR="121920" marT="34290" marB="34290">
                    <a:solidFill>
                      <a:schemeClr val="bg1"/>
                    </a:solidFill>
                  </a:tcPr>
                </a:tc>
              </a:tr>
              <a:tr h="2240280">
                <a:tc>
                  <a:txBody>
                    <a:bodyPr/>
                    <a:lstStyle/>
                    <a:p>
                      <a:endParaRPr lang="en-US" sz="1400" b="1" dirty="0" smtClean="0"/>
                    </a:p>
                    <a:p>
                      <a:endParaRPr lang="en-US" sz="1400" b="1" dirty="0" smtClean="0"/>
                    </a:p>
                    <a:p>
                      <a:endParaRPr lang="en-US" sz="1400" b="1" dirty="0" smtClean="0"/>
                    </a:p>
                    <a:p>
                      <a:r>
                        <a:rPr lang="en-US" sz="1400" b="1" dirty="0" smtClean="0"/>
                        <a:t>Graphic</a:t>
                      </a:r>
                      <a:r>
                        <a:rPr lang="en-US" sz="1400" b="1" baseline="0" dirty="0" smtClean="0"/>
                        <a:t>  </a:t>
                      </a:r>
                      <a:r>
                        <a:rPr lang="en-US" sz="1400" b="1" dirty="0" smtClean="0"/>
                        <a:t>Organizer</a:t>
                      </a:r>
                      <a:r>
                        <a:rPr lang="en-US" sz="1400" b="1" baseline="0" dirty="0" smtClean="0"/>
                        <a:t>  </a:t>
                      </a:r>
                      <a:r>
                        <a:rPr lang="en-US" sz="1400" b="1" i="1" u="sng" dirty="0" smtClean="0"/>
                        <a:t>Cause Effect 2-Column</a:t>
                      </a:r>
                      <a:r>
                        <a:rPr lang="en-US" sz="1400" b="1" i="1" u="sng" baseline="0" dirty="0" smtClean="0"/>
                        <a:t> Graph</a:t>
                      </a:r>
                      <a:endParaRPr lang="en-US" sz="1400" b="1" i="1" u="sng" dirty="0" smtClean="0"/>
                    </a:p>
                  </a:txBody>
                  <a:tcPr marL="121920" marR="121920" marT="34290" marB="34290">
                    <a:solidFill>
                      <a:schemeClr val="bg1"/>
                    </a:solidFill>
                  </a:tcPr>
                </a:tc>
                <a:tc>
                  <a:txBody>
                    <a:bodyPr/>
                    <a:lstStyle/>
                    <a:p>
                      <a:endParaRPr lang="en-US" sz="1400" b="1" dirty="0" smtClean="0"/>
                    </a:p>
                    <a:p>
                      <a:endParaRPr lang="en-US" sz="1400" b="1" dirty="0" smtClean="0"/>
                    </a:p>
                    <a:p>
                      <a:endParaRPr lang="en-US" sz="1400" b="1" dirty="0" smtClean="0"/>
                    </a:p>
                    <a:p>
                      <a:r>
                        <a:rPr lang="en-US" sz="1400" b="1" dirty="0" smtClean="0"/>
                        <a:t>DOK Assessment</a:t>
                      </a:r>
                      <a:r>
                        <a:rPr lang="en-US" sz="1400" b="1" baseline="0" dirty="0" smtClean="0"/>
                        <a:t>  Level: </a:t>
                      </a:r>
                      <a:r>
                        <a:rPr lang="en-US" sz="1400" b="1" i="1" u="sng" baseline="0" dirty="0" smtClean="0"/>
                        <a:t>2</a:t>
                      </a:r>
                      <a:endParaRPr lang="en-US" sz="1400" b="1" i="1" u="sng" dirty="0" smtClean="0"/>
                    </a:p>
                    <a:p>
                      <a:r>
                        <a:rPr lang="en-US" sz="1400" b="1" i="1" u="sng" dirty="0" smtClean="0"/>
                        <a:t>Asking students to solve problems in a new situation by applying understanding of</a:t>
                      </a:r>
                      <a:r>
                        <a:rPr lang="en-US" sz="1400" b="1" i="1" u="sng" baseline="0" dirty="0" smtClean="0"/>
                        <a:t> locating or describing overall text structure.</a:t>
                      </a:r>
                      <a:endParaRPr lang="en-US" sz="1400" b="1" i="1" u="sng" dirty="0" smtClean="0"/>
                    </a:p>
                    <a:p>
                      <a:endParaRPr lang="en-US" sz="1400" b="1" dirty="0" smtClean="0"/>
                    </a:p>
                  </a:txBody>
                  <a:tcPr marL="121920" marR="121920" marT="34290" marB="34290">
                    <a:solidFill>
                      <a:schemeClr val="bg1"/>
                    </a:solidFill>
                  </a:tcPr>
                </a:tc>
              </a:tr>
            </a:tbl>
          </a:graphicData>
        </a:graphic>
      </p:graphicFrame>
      <p:sp>
        <p:nvSpPr>
          <p:cNvPr id="25" name="Rectangle 24"/>
          <p:cNvSpPr/>
          <p:nvPr/>
        </p:nvSpPr>
        <p:spPr>
          <a:xfrm>
            <a:off x="3124200" y="1600200"/>
            <a:ext cx="3352800" cy="76200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b="1" u="sng" dirty="0" smtClean="0">
                <a:solidFill>
                  <a:srgbClr val="002060"/>
                </a:solidFill>
              </a:rPr>
              <a:t>Standard:  RI.4.5</a:t>
            </a:r>
          </a:p>
          <a:p>
            <a:r>
              <a:rPr lang="en-US" sz="1600" b="1" u="sng" dirty="0" smtClean="0">
                <a:solidFill>
                  <a:srgbClr val="002060"/>
                </a:solidFill>
              </a:rPr>
              <a:t>Comprehension Skill</a:t>
            </a:r>
            <a:r>
              <a:rPr lang="en-US" sz="1600" dirty="0" smtClean="0">
                <a:solidFill>
                  <a:srgbClr val="002060"/>
                </a:solidFill>
              </a:rPr>
              <a:t>  </a:t>
            </a:r>
            <a:r>
              <a:rPr lang="en-US" sz="1400" b="1" i="1" dirty="0" smtClean="0">
                <a:solidFill>
                  <a:srgbClr val="002060"/>
                </a:solidFill>
              </a:rPr>
              <a:t>Text Organization</a:t>
            </a:r>
            <a:endParaRPr lang="en-US" sz="1200" b="1" u="sng" dirty="0" smtClean="0">
              <a:solidFill>
                <a:srgbClr val="002060"/>
              </a:solidFill>
            </a:endParaRPr>
          </a:p>
          <a:p>
            <a:endParaRPr lang="en-US" sz="1200" b="1" dirty="0" smtClean="0">
              <a:solidFill>
                <a:srgbClr val="002060"/>
              </a:solidFill>
            </a:endParaRPr>
          </a:p>
          <a:p>
            <a:endParaRPr lang="en-US" sz="1200" b="1" dirty="0" smtClean="0">
              <a:solidFill>
                <a:srgbClr val="002060"/>
              </a:solidFill>
            </a:endParaRPr>
          </a:p>
          <a:p>
            <a:endParaRPr lang="en-US" sz="1200" b="1" dirty="0" smtClean="0">
              <a:solidFill>
                <a:srgbClr val="002060"/>
              </a:solidFill>
            </a:endParaRPr>
          </a:p>
        </p:txBody>
      </p:sp>
      <p:sp>
        <p:nvSpPr>
          <p:cNvPr id="20" name="Rectangle 19"/>
          <p:cNvSpPr/>
          <p:nvPr/>
        </p:nvSpPr>
        <p:spPr>
          <a:xfrm>
            <a:off x="1066800" y="152401"/>
            <a:ext cx="6781800" cy="584775"/>
          </a:xfrm>
          <a:prstGeom prst="rect">
            <a:avLst/>
          </a:prstGeom>
          <a:solidFill>
            <a:schemeClr val="accent3">
              <a:lumMod val="40000"/>
              <a:lumOff val="60000"/>
            </a:schemeClr>
          </a:solidFill>
          <a:ln w="38100">
            <a:noFill/>
          </a:ln>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200" b="1" cap="all" spc="0"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Matching text FOR INSTRUCTION</a:t>
            </a:r>
            <a:endParaRPr lang="en-US" sz="3200" b="1" cap="all" spc="0" dirty="0">
              <a:ln/>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23" name="Picture 3"/>
          <p:cNvPicPr>
            <a:picLocks noChangeAspect="1" noChangeArrowheads="1"/>
          </p:cNvPicPr>
          <p:nvPr/>
        </p:nvPicPr>
        <p:blipFill>
          <a:blip r:embed="rId4" cstate="print"/>
          <a:srcRect l="29375" t="23333" r="23750" b="60592"/>
          <a:stretch>
            <a:fillRect/>
          </a:stretch>
        </p:blipFill>
        <p:spPr bwMode="auto">
          <a:xfrm>
            <a:off x="609606" y="3810000"/>
            <a:ext cx="5925671" cy="1524000"/>
          </a:xfrm>
          <a:prstGeom prst="rect">
            <a:avLst/>
          </a:prstGeom>
          <a:noFill/>
          <a:ln w="38100">
            <a:solidFill>
              <a:srgbClr val="0070C0"/>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6" name="Picture 2"/>
          <p:cNvPicPr>
            <a:picLocks noChangeAspect="1" noChangeArrowheads="1"/>
          </p:cNvPicPr>
          <p:nvPr/>
        </p:nvPicPr>
        <p:blipFill>
          <a:blip r:embed="rId5" cstate="print"/>
          <a:srcRect l="35625" t="23333" r="26455" b="61667"/>
          <a:stretch>
            <a:fillRect/>
          </a:stretch>
        </p:blipFill>
        <p:spPr bwMode="auto">
          <a:xfrm>
            <a:off x="1981200" y="4800602"/>
            <a:ext cx="5105400" cy="1640541"/>
          </a:xfrm>
          <a:prstGeom prst="rect">
            <a:avLst/>
          </a:prstGeom>
          <a:noFill/>
          <a:ln w="38100">
            <a:solidFill>
              <a:schemeClr val="accent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8" name="Picture 2"/>
          <p:cNvPicPr>
            <a:picLocks noChangeAspect="1" noChangeArrowheads="1"/>
          </p:cNvPicPr>
          <p:nvPr/>
        </p:nvPicPr>
        <p:blipFill>
          <a:blip r:embed="rId6" cstate="print"/>
          <a:srcRect l="34375" t="29167" r="25000" b="54481"/>
          <a:stretch>
            <a:fillRect/>
          </a:stretch>
        </p:blipFill>
        <p:spPr bwMode="auto">
          <a:xfrm>
            <a:off x="4343400" y="5410200"/>
            <a:ext cx="4038600" cy="12192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9" name="12 focus.wav">
            <a:hlinkClick r:id="" action="ppaction://media"/>
          </p:cNvPr>
          <p:cNvPicPr>
            <a:picLocks noRot="1" noChangeAspect="1"/>
          </p:cNvPicPr>
          <p:nvPr>
            <a:audioFile r:link="rId1"/>
          </p:nvPr>
        </p:nvPicPr>
        <p:blipFill>
          <a:blip r:embed="rId7" cstate="print"/>
          <a:stretch>
            <a:fillRect/>
          </a:stretch>
        </p:blipFill>
        <p:spPr>
          <a:xfrm>
            <a:off x="533400" y="58674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3" presetClass="entr" presetSubtype="10"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linds(horizontal)">
                                      <p:cBhvr>
                                        <p:cTn id="14" dur="1000"/>
                                        <p:tgtEl>
                                          <p:spTgt spid="24"/>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linds(horizontal)">
                                      <p:cBhvr>
                                        <p:cTn id="17" dur="1000"/>
                                        <p:tgtEl>
                                          <p:spTgt spid="25"/>
                                        </p:tgtEl>
                                      </p:cBhvr>
                                    </p:animEffect>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1000"/>
                                        <p:tgtEl>
                                          <p:spTgt spid="23"/>
                                        </p:tgtEl>
                                      </p:cBhvr>
                                    </p:animEffect>
                                  </p:childTnLst>
                                </p:cTn>
                              </p:par>
                            </p:childTnLst>
                          </p:cTn>
                        </p:par>
                        <p:par>
                          <p:cTn id="22" fill="hold">
                            <p:stCondLst>
                              <p:cond delay="3000"/>
                            </p:stCondLst>
                            <p:childTnLst>
                              <p:par>
                                <p:cTn id="23" presetID="22" presetClass="entr" presetSubtype="4"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1000"/>
                                        <p:tgtEl>
                                          <p:spTgt spid="26"/>
                                        </p:tgtEl>
                                      </p:cBhvr>
                                    </p:animEffect>
                                  </p:childTnLst>
                                </p:cTn>
                              </p:par>
                            </p:childTnLst>
                          </p:cTn>
                        </p:par>
                        <p:par>
                          <p:cTn id="26" fill="hold">
                            <p:stCondLst>
                              <p:cond delay="4000"/>
                            </p:stCondLst>
                            <p:childTnLst>
                              <p:par>
                                <p:cTn id="27" presetID="22" presetClass="entr" presetSubtype="4"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down)">
                                      <p:cBhvr>
                                        <p:cTn id="29" dur="1000"/>
                                        <p:tgtEl>
                                          <p:spTgt spid="28"/>
                                        </p:tgtEl>
                                      </p:cBhvr>
                                    </p:animEffect>
                                  </p:childTnLst>
                                </p:cTn>
                              </p:par>
                              <p:par>
                                <p:cTn id="30" presetID="1" presetClass="mediacall" presetSubtype="0" fill="hold" nodeType="withEffect">
                                  <p:stCondLst>
                                    <p:cond delay="0"/>
                                  </p:stCondLst>
                                  <p:childTnLst>
                                    <p:cmd type="call" cmd="playFrom(0.0)">
                                      <p:cBhvr>
                                        <p:cTn id="31" dur="21560"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32" fill="hold" display="0">
                  <p:stCondLst>
                    <p:cond delay="indefinite"/>
                  </p:stCondLst>
                  <p:endCondLst>
                    <p:cond evt="onNext" delay="0">
                      <p:tgtEl>
                        <p:sldTgt/>
                      </p:tgtEl>
                    </p:cond>
                    <p:cond evt="onPrev" delay="0">
                      <p:tgtEl>
                        <p:sldTgt/>
                      </p:tgtEl>
                    </p:cond>
                    <p:cond evt="onStopAudio" delay="0">
                      <p:tgtEl>
                        <p:sldTgt/>
                      </p:tgtEl>
                    </p:cond>
                  </p:endCondLst>
                </p:cTn>
                <p:tgtEl>
                  <p:spTgt spid="29"/>
                </p:tgtEl>
              </p:cMediaNode>
            </p:audio>
          </p:childTnLst>
        </p:cTn>
      </p:par>
    </p:tnLst>
    <p:bldLst>
      <p:bldP spid="25"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3"/>
          <p:cNvGrpSpPr/>
          <p:nvPr/>
        </p:nvGrpSpPr>
        <p:grpSpPr>
          <a:xfrm>
            <a:off x="-16240" y="0"/>
            <a:ext cx="9160240" cy="6934200"/>
            <a:chOff x="-16240" y="0"/>
            <a:chExt cx="9160240" cy="6934200"/>
          </a:xfrm>
        </p:grpSpPr>
        <p:sp>
          <p:nvSpPr>
            <p:cNvPr id="7" name="Rectangle 6"/>
            <p:cNvSpPr/>
            <p:nvPr/>
          </p:nvSpPr>
          <p:spPr>
            <a:xfrm>
              <a:off x="0" y="0"/>
              <a:ext cx="9144000" cy="68580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Triangle 4"/>
            <p:cNvSpPr/>
            <p:nvPr/>
          </p:nvSpPr>
          <p:spPr>
            <a:xfrm>
              <a:off x="-16240" y="0"/>
              <a:ext cx="9144000" cy="6858000"/>
            </a:xfrm>
            <a:prstGeom prst="rtTriangle">
              <a:avLst/>
            </a:prstGeom>
            <a:gradFill flip="none" rotWithShape="1">
              <a:gsLst>
                <a:gs pos="58000">
                  <a:schemeClr val="accent4">
                    <a:lumMod val="5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descr="C:\Documents and Settings\Owner\Local Settings\Temporary Internet Files\Content.IE5\GIGQ7Z9I\MP900449111[1].jpg"/>
            <p:cNvPicPr>
              <a:picLocks noChangeAspect="1" noChangeArrowheads="1"/>
            </p:cNvPicPr>
            <p:nvPr/>
          </p:nvPicPr>
          <p:blipFill>
            <a:blip r:embed="rId4" cstate="print">
              <a:duotone>
                <a:schemeClr val="accent3">
                  <a:shade val="45000"/>
                  <a:satMod val="135000"/>
                </a:schemeClr>
                <a:prstClr val="white"/>
              </a:duotone>
              <a:lum bright="-23000" contrast="41000"/>
            </a:blip>
            <a:srcRect t="12222" r="31333"/>
            <a:stretch>
              <a:fillRect/>
            </a:stretch>
          </p:blipFill>
          <p:spPr bwMode="auto">
            <a:xfrm>
              <a:off x="0" y="1115060"/>
              <a:ext cx="4612583" cy="5819140"/>
            </a:xfrm>
            <a:prstGeom prst="rtTriangle">
              <a:avLst/>
            </a:prstGeom>
            <a:gradFill flip="none" rotWithShape="1">
              <a:gsLst>
                <a:gs pos="58000">
                  <a:schemeClr val="accent4">
                    <a:lumMod val="5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solidFill>
                <a:schemeClr val="accent2">
                  <a:lumMod val="50000"/>
                </a:schemeClr>
              </a:solidFill>
            </a:ln>
            <a:effectLst/>
            <a:scene3d>
              <a:camera prst="orthographicFront">
                <a:rot lat="0" lon="0" rev="0"/>
              </a:camera>
              <a:lightRig rig="contrasting" dir="t">
                <a:rot lat="0" lon="0" rev="7800000"/>
              </a:lightRig>
            </a:scene3d>
            <a:sp3d>
              <a:bevelT w="139700" h="139700"/>
            </a:sp3d>
          </p:spPr>
        </p:pic>
      </p:grpSp>
      <p:sp>
        <p:nvSpPr>
          <p:cNvPr id="14" name="Rectangle 13"/>
          <p:cNvSpPr/>
          <p:nvPr/>
        </p:nvSpPr>
        <p:spPr>
          <a:xfrm>
            <a:off x="1295400" y="228601"/>
            <a:ext cx="6781800" cy="584775"/>
          </a:xfrm>
          <a:prstGeom prst="rect">
            <a:avLst/>
          </a:prstGeom>
          <a:solidFill>
            <a:schemeClr val="accent3">
              <a:lumMod val="40000"/>
              <a:lumOff val="60000"/>
            </a:schemeClr>
          </a:solidFill>
          <a:ln w="38100">
            <a:noFill/>
          </a:ln>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200" b="1" cap="all" spc="0"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English Language proficiency</a:t>
            </a:r>
            <a:endParaRPr lang="en-US" sz="3200" b="1" cap="all" spc="0" dirty="0">
              <a:ln/>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nvGrpSpPr>
          <p:cNvPr id="3" name="Group 25"/>
          <p:cNvGrpSpPr/>
          <p:nvPr/>
        </p:nvGrpSpPr>
        <p:grpSpPr>
          <a:xfrm>
            <a:off x="1143000" y="1295400"/>
            <a:ext cx="6934200" cy="4664075"/>
            <a:chOff x="1066800" y="1295400"/>
            <a:chExt cx="6934200" cy="4664075"/>
          </a:xfrm>
        </p:grpSpPr>
        <p:pic>
          <p:nvPicPr>
            <p:cNvPr id="18" name="Picture 1"/>
            <p:cNvPicPr>
              <a:picLocks noChangeAspect="1" noChangeArrowheads="1"/>
            </p:cNvPicPr>
            <p:nvPr/>
          </p:nvPicPr>
          <p:blipFill>
            <a:blip r:embed="rId5" cstate="print"/>
            <a:srcRect l="16875" t="44167" r="23125" b="20000"/>
            <a:stretch>
              <a:fillRect/>
            </a:stretch>
          </p:blipFill>
          <p:spPr bwMode="auto">
            <a:xfrm>
              <a:off x="1066800" y="2819400"/>
              <a:ext cx="6934200" cy="3140075"/>
            </a:xfrm>
            <a:prstGeom prst="rect">
              <a:avLst/>
            </a:prstGeom>
            <a:noFill/>
            <a:ln w="9525">
              <a:noFill/>
              <a:miter lim="800000"/>
              <a:headEnd/>
              <a:tailEnd/>
            </a:ln>
          </p:spPr>
        </p:pic>
        <p:pic>
          <p:nvPicPr>
            <p:cNvPr id="25" name="Picture 3"/>
            <p:cNvPicPr>
              <a:picLocks noChangeAspect="1" noChangeArrowheads="1"/>
            </p:cNvPicPr>
            <p:nvPr/>
          </p:nvPicPr>
          <p:blipFill>
            <a:blip r:embed="rId6" cstate="print"/>
            <a:srcRect l="16875" t="27500" r="26875" b="55833"/>
            <a:stretch>
              <a:fillRect/>
            </a:stretch>
          </p:blipFill>
          <p:spPr bwMode="auto">
            <a:xfrm>
              <a:off x="1066800" y="1295400"/>
              <a:ext cx="6934200" cy="1524000"/>
            </a:xfrm>
            <a:prstGeom prst="rect">
              <a:avLst/>
            </a:prstGeom>
            <a:noFill/>
            <a:ln w="9525">
              <a:noFill/>
              <a:miter lim="800000"/>
              <a:headEnd/>
              <a:tailEnd/>
            </a:ln>
          </p:spPr>
        </p:pic>
      </p:grpSp>
      <p:sp>
        <p:nvSpPr>
          <p:cNvPr id="27" name="Rectangle 26"/>
          <p:cNvSpPr/>
          <p:nvPr/>
        </p:nvSpPr>
        <p:spPr>
          <a:xfrm>
            <a:off x="3048000" y="1981200"/>
            <a:ext cx="12954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971674" y="2257926"/>
            <a:ext cx="12954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219200" y="3429000"/>
            <a:ext cx="2286000" cy="5334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219200" y="3962400"/>
            <a:ext cx="2286000" cy="6096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3"/>
          <p:cNvGrpSpPr/>
          <p:nvPr/>
        </p:nvGrpSpPr>
        <p:grpSpPr>
          <a:xfrm>
            <a:off x="0" y="0"/>
            <a:ext cx="9160240" cy="6885940"/>
            <a:chOff x="-16240" y="0"/>
            <a:chExt cx="9160240" cy="6885940"/>
          </a:xfrm>
        </p:grpSpPr>
        <p:sp>
          <p:nvSpPr>
            <p:cNvPr id="32" name="Rectangle 31"/>
            <p:cNvSpPr/>
            <p:nvPr/>
          </p:nvSpPr>
          <p:spPr>
            <a:xfrm>
              <a:off x="0" y="0"/>
              <a:ext cx="9144000" cy="68580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ight Triangle 32"/>
            <p:cNvSpPr/>
            <p:nvPr/>
          </p:nvSpPr>
          <p:spPr>
            <a:xfrm>
              <a:off x="-16240" y="0"/>
              <a:ext cx="7712440" cy="6858000"/>
            </a:xfrm>
            <a:prstGeom prst="rtTriangle">
              <a:avLst/>
            </a:prstGeom>
            <a:gradFill flip="none" rotWithShape="1">
              <a:gsLst>
                <a:gs pos="58000">
                  <a:schemeClr val="accent4">
                    <a:lumMod val="5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4" descr="C:\Documents and Settings\Owner\Local Settings\Temporary Internet Files\Content.IE5\GIGQ7Z9I\MP900449111[1].jpg"/>
            <p:cNvPicPr>
              <a:picLocks noChangeAspect="1" noChangeArrowheads="1"/>
            </p:cNvPicPr>
            <p:nvPr/>
          </p:nvPicPr>
          <p:blipFill>
            <a:blip r:embed="rId4" cstate="print">
              <a:duotone>
                <a:schemeClr val="accent3">
                  <a:shade val="45000"/>
                  <a:satMod val="135000"/>
                </a:schemeClr>
                <a:prstClr val="white"/>
              </a:duotone>
              <a:lum bright="-23000" contrast="41000"/>
            </a:blip>
            <a:srcRect t="12222" r="31333"/>
            <a:stretch>
              <a:fillRect/>
            </a:stretch>
          </p:blipFill>
          <p:spPr bwMode="auto">
            <a:xfrm>
              <a:off x="0" y="1066800"/>
              <a:ext cx="4612583" cy="5819140"/>
            </a:xfrm>
            <a:prstGeom prst="rtTriangle">
              <a:avLst/>
            </a:prstGeom>
            <a:gradFill flip="none" rotWithShape="1">
              <a:gsLst>
                <a:gs pos="58000">
                  <a:schemeClr val="accent4">
                    <a:lumMod val="5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solidFill>
                <a:schemeClr val="accent2">
                  <a:lumMod val="50000"/>
                </a:schemeClr>
              </a:solidFill>
            </a:ln>
            <a:effectLst/>
            <a:scene3d>
              <a:camera prst="orthographicFront">
                <a:rot lat="0" lon="0" rev="0"/>
              </a:camera>
              <a:lightRig rig="contrasting" dir="t">
                <a:rot lat="0" lon="0" rev="7800000"/>
              </a:lightRig>
            </a:scene3d>
            <a:sp3d>
              <a:bevelT w="139700" h="139700"/>
            </a:sp3d>
          </p:spPr>
        </p:pic>
      </p:grpSp>
      <p:pic>
        <p:nvPicPr>
          <p:cNvPr id="24" name="Picture 4"/>
          <p:cNvPicPr>
            <a:picLocks noChangeAspect="1" noChangeArrowheads="1"/>
          </p:cNvPicPr>
          <p:nvPr/>
        </p:nvPicPr>
        <p:blipFill>
          <a:blip r:embed="rId7" cstate="print"/>
          <a:srcRect l="17500" t="35000" r="23125" b="12500"/>
          <a:stretch>
            <a:fillRect/>
          </a:stretch>
        </p:blipFill>
        <p:spPr bwMode="auto">
          <a:xfrm>
            <a:off x="1143000" y="1066800"/>
            <a:ext cx="7239000" cy="48006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6" name="Rectangle 25"/>
          <p:cNvSpPr/>
          <p:nvPr/>
        </p:nvSpPr>
        <p:spPr>
          <a:xfrm>
            <a:off x="1219200" y="253425"/>
            <a:ext cx="6781800" cy="584775"/>
          </a:xfrm>
          <a:prstGeom prst="rect">
            <a:avLst/>
          </a:prstGeom>
          <a:solidFill>
            <a:schemeClr val="accent3">
              <a:lumMod val="40000"/>
              <a:lumOff val="60000"/>
            </a:schemeClr>
          </a:solidFill>
          <a:ln w="38100">
            <a:noFill/>
          </a:ln>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200" b="1" cap="all" spc="0"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English language proficiency</a:t>
            </a:r>
            <a:endParaRPr lang="en-US" sz="3200" b="1" cap="all" spc="0" dirty="0">
              <a:ln/>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31" name="Rectangle 30"/>
          <p:cNvSpPr/>
          <p:nvPr/>
        </p:nvSpPr>
        <p:spPr>
          <a:xfrm>
            <a:off x="3048000" y="1828800"/>
            <a:ext cx="1143000" cy="3048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5904411" y="2083526"/>
            <a:ext cx="1143000" cy="3048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1219200" y="3313611"/>
            <a:ext cx="2209800" cy="26778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1219200" y="3886200"/>
            <a:ext cx="2209800" cy="26778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13 focus.wav">
            <a:hlinkClick r:id="" action="ppaction://media"/>
          </p:cNvPr>
          <p:cNvPicPr>
            <a:picLocks noRot="1" noChangeAspect="1"/>
          </p:cNvPicPr>
          <p:nvPr>
            <a:audioFile r:link="rId1"/>
          </p:nvPr>
        </p:nvPicPr>
        <p:blipFill>
          <a:blip r:embed="rId8" cstate="print"/>
          <a:stretch>
            <a:fillRect/>
          </a:stretch>
        </p:blipFill>
        <p:spPr>
          <a:xfrm>
            <a:off x="381000" y="61722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1" presetClass="entr" presetSubtype="4"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heel(4)">
                                      <p:cBhvr>
                                        <p:cTn id="14" dur="2000"/>
                                        <p:tgtEl>
                                          <p:spTgt spid="24"/>
                                        </p:tgtEl>
                                      </p:cBhvr>
                                    </p:animEffect>
                                  </p:childTnLst>
                                </p:cTn>
                              </p:par>
                            </p:childTnLst>
                          </p:cTn>
                        </p:par>
                        <p:par>
                          <p:cTn id="15" fill="hold">
                            <p:stCondLst>
                              <p:cond delay="3000"/>
                            </p:stCondLst>
                            <p:childTnLst>
                              <p:par>
                                <p:cTn id="16" presetID="17" presetClass="entr" presetSubtype="10" fill="hold" grpId="0"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2000" fill="hold"/>
                                        <p:tgtEl>
                                          <p:spTgt spid="31"/>
                                        </p:tgtEl>
                                        <p:attrNameLst>
                                          <p:attrName>ppt_w</p:attrName>
                                        </p:attrNameLst>
                                      </p:cBhvr>
                                      <p:tavLst>
                                        <p:tav tm="0">
                                          <p:val>
                                            <p:fltVal val="0"/>
                                          </p:val>
                                        </p:tav>
                                        <p:tav tm="100000">
                                          <p:val>
                                            <p:strVal val="#ppt_w"/>
                                          </p:val>
                                        </p:tav>
                                      </p:tavLst>
                                    </p:anim>
                                    <p:anim calcmode="lin" valueType="num">
                                      <p:cBhvr>
                                        <p:cTn id="19" dur="2000" fill="hold"/>
                                        <p:tgtEl>
                                          <p:spTgt spid="31"/>
                                        </p:tgtEl>
                                        <p:attrNameLst>
                                          <p:attrName>ppt_h</p:attrName>
                                        </p:attrNameLst>
                                      </p:cBhvr>
                                      <p:tavLst>
                                        <p:tav tm="0">
                                          <p:val>
                                            <p:strVal val="#ppt_h"/>
                                          </p:val>
                                        </p:tav>
                                        <p:tav tm="100000">
                                          <p:val>
                                            <p:strVal val="#ppt_h"/>
                                          </p:val>
                                        </p:tav>
                                      </p:tavLst>
                                    </p:anim>
                                  </p:childTnLst>
                                </p:cTn>
                              </p:par>
                            </p:childTnLst>
                          </p:cTn>
                        </p:par>
                        <p:par>
                          <p:cTn id="20" fill="hold">
                            <p:stCondLst>
                              <p:cond delay="5000"/>
                            </p:stCondLst>
                            <p:childTnLst>
                              <p:par>
                                <p:cTn id="21" presetID="17" presetClass="entr" presetSubtype="10"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p:cTn id="23" dur="2000" fill="hold"/>
                                        <p:tgtEl>
                                          <p:spTgt spid="35"/>
                                        </p:tgtEl>
                                        <p:attrNameLst>
                                          <p:attrName>ppt_w</p:attrName>
                                        </p:attrNameLst>
                                      </p:cBhvr>
                                      <p:tavLst>
                                        <p:tav tm="0">
                                          <p:val>
                                            <p:fltVal val="0"/>
                                          </p:val>
                                        </p:tav>
                                        <p:tav tm="100000">
                                          <p:val>
                                            <p:strVal val="#ppt_w"/>
                                          </p:val>
                                        </p:tav>
                                      </p:tavLst>
                                    </p:anim>
                                    <p:anim calcmode="lin" valueType="num">
                                      <p:cBhvr>
                                        <p:cTn id="24" dur="2000" fill="hold"/>
                                        <p:tgtEl>
                                          <p:spTgt spid="35"/>
                                        </p:tgtEl>
                                        <p:attrNameLst>
                                          <p:attrName>ppt_h</p:attrName>
                                        </p:attrNameLst>
                                      </p:cBhvr>
                                      <p:tavLst>
                                        <p:tav tm="0">
                                          <p:val>
                                            <p:strVal val="#ppt_h"/>
                                          </p:val>
                                        </p:tav>
                                        <p:tav tm="100000">
                                          <p:val>
                                            <p:strVal val="#ppt_h"/>
                                          </p:val>
                                        </p:tav>
                                      </p:tavLst>
                                    </p:anim>
                                  </p:childTnLst>
                                </p:cTn>
                              </p:par>
                            </p:childTnLst>
                          </p:cTn>
                        </p:par>
                        <p:par>
                          <p:cTn id="25" fill="hold">
                            <p:stCondLst>
                              <p:cond delay="7000"/>
                            </p:stCondLst>
                            <p:childTnLst>
                              <p:par>
                                <p:cTn id="26" presetID="17" presetClass="entr" presetSubtype="10" fill="hold" grpId="0" nodeType="afterEffect">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cBhvr>
                                        <p:cTn id="28" dur="2000" fill="hold"/>
                                        <p:tgtEl>
                                          <p:spTgt spid="42"/>
                                        </p:tgtEl>
                                        <p:attrNameLst>
                                          <p:attrName>ppt_w</p:attrName>
                                        </p:attrNameLst>
                                      </p:cBhvr>
                                      <p:tavLst>
                                        <p:tav tm="0">
                                          <p:val>
                                            <p:fltVal val="0"/>
                                          </p:val>
                                        </p:tav>
                                        <p:tav tm="100000">
                                          <p:val>
                                            <p:strVal val="#ppt_w"/>
                                          </p:val>
                                        </p:tav>
                                      </p:tavLst>
                                    </p:anim>
                                    <p:anim calcmode="lin" valueType="num">
                                      <p:cBhvr>
                                        <p:cTn id="29" dur="2000" fill="hold"/>
                                        <p:tgtEl>
                                          <p:spTgt spid="42"/>
                                        </p:tgtEl>
                                        <p:attrNameLst>
                                          <p:attrName>ppt_h</p:attrName>
                                        </p:attrNameLst>
                                      </p:cBhvr>
                                      <p:tavLst>
                                        <p:tav tm="0">
                                          <p:val>
                                            <p:strVal val="#ppt_h"/>
                                          </p:val>
                                        </p:tav>
                                        <p:tav tm="100000">
                                          <p:val>
                                            <p:strVal val="#ppt_h"/>
                                          </p:val>
                                        </p:tav>
                                      </p:tavLst>
                                    </p:anim>
                                  </p:childTnLst>
                                </p:cTn>
                              </p:par>
                            </p:childTnLst>
                          </p:cTn>
                        </p:par>
                        <p:par>
                          <p:cTn id="30" fill="hold">
                            <p:stCondLst>
                              <p:cond delay="9000"/>
                            </p:stCondLst>
                            <p:childTnLst>
                              <p:par>
                                <p:cTn id="31" presetID="17" presetClass="entr" presetSubtype="10" fill="hold" grpId="0" nodeType="after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p:cTn id="33" dur="2000" fill="hold"/>
                                        <p:tgtEl>
                                          <p:spTgt spid="44"/>
                                        </p:tgtEl>
                                        <p:attrNameLst>
                                          <p:attrName>ppt_w</p:attrName>
                                        </p:attrNameLst>
                                      </p:cBhvr>
                                      <p:tavLst>
                                        <p:tav tm="0">
                                          <p:val>
                                            <p:fltVal val="0"/>
                                          </p:val>
                                        </p:tav>
                                        <p:tav tm="100000">
                                          <p:val>
                                            <p:strVal val="#ppt_w"/>
                                          </p:val>
                                        </p:tav>
                                      </p:tavLst>
                                    </p:anim>
                                    <p:anim calcmode="lin" valueType="num">
                                      <p:cBhvr>
                                        <p:cTn id="34" dur="2000" fill="hold"/>
                                        <p:tgtEl>
                                          <p:spTgt spid="44"/>
                                        </p:tgtEl>
                                        <p:attrNameLst>
                                          <p:attrName>ppt_h</p:attrName>
                                        </p:attrNameLst>
                                      </p:cBhvr>
                                      <p:tavLst>
                                        <p:tav tm="0">
                                          <p:val>
                                            <p:strVal val="#ppt_h"/>
                                          </p:val>
                                        </p:tav>
                                        <p:tav tm="100000">
                                          <p:val>
                                            <p:strVal val="#ppt_h"/>
                                          </p:val>
                                        </p:tav>
                                      </p:tavLst>
                                    </p:anim>
                                  </p:childTnLst>
                                </p:cTn>
                              </p:par>
                              <p:par>
                                <p:cTn id="35" presetID="1" presetClass="mediacall" presetSubtype="0" fill="hold" nodeType="withEffect">
                                  <p:stCondLst>
                                    <p:cond delay="0"/>
                                  </p:stCondLst>
                                  <p:childTnLst>
                                    <p:cmd type="call" cmd="playFrom(0.0)">
                                      <p:cBhvr>
                                        <p:cTn id="36" dur="4567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45"/>
                </p:tgtEl>
              </p:cMediaNode>
            </p:audio>
          </p:childTnLst>
        </p:cTn>
      </p:par>
    </p:tnLst>
    <p:bldLst>
      <p:bldP spid="26" grpId="0" animBg="1"/>
      <p:bldP spid="31" grpId="0" animBg="1"/>
      <p:bldP spid="35" grpId="0" animBg="1"/>
      <p:bldP spid="42"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3"/>
          <p:cNvGrpSpPr/>
          <p:nvPr/>
        </p:nvGrpSpPr>
        <p:grpSpPr>
          <a:xfrm>
            <a:off x="-16240" y="0"/>
            <a:ext cx="9160240" cy="6934200"/>
            <a:chOff x="-16240" y="0"/>
            <a:chExt cx="9160240" cy="6934200"/>
          </a:xfrm>
        </p:grpSpPr>
        <p:sp>
          <p:nvSpPr>
            <p:cNvPr id="7" name="Rectangle 6"/>
            <p:cNvSpPr/>
            <p:nvPr/>
          </p:nvSpPr>
          <p:spPr>
            <a:xfrm>
              <a:off x="0" y="0"/>
              <a:ext cx="9144000" cy="68580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Triangle 4"/>
            <p:cNvSpPr/>
            <p:nvPr/>
          </p:nvSpPr>
          <p:spPr>
            <a:xfrm>
              <a:off x="-16240" y="0"/>
              <a:ext cx="9144000" cy="6858000"/>
            </a:xfrm>
            <a:prstGeom prst="rtTriangle">
              <a:avLst/>
            </a:prstGeom>
            <a:gradFill flip="none" rotWithShape="1">
              <a:gsLst>
                <a:gs pos="58000">
                  <a:schemeClr val="accent4">
                    <a:lumMod val="5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descr="C:\Documents and Settings\Owner\Local Settings\Temporary Internet Files\Content.IE5\GIGQ7Z9I\MP900449111[1].jpg"/>
            <p:cNvPicPr>
              <a:picLocks noChangeAspect="1" noChangeArrowheads="1"/>
            </p:cNvPicPr>
            <p:nvPr/>
          </p:nvPicPr>
          <p:blipFill>
            <a:blip r:embed="rId4" cstate="print">
              <a:duotone>
                <a:schemeClr val="accent3">
                  <a:shade val="45000"/>
                  <a:satMod val="135000"/>
                </a:schemeClr>
                <a:prstClr val="white"/>
              </a:duotone>
              <a:lum bright="-23000" contrast="41000"/>
            </a:blip>
            <a:srcRect t="12222" r="31333"/>
            <a:stretch>
              <a:fillRect/>
            </a:stretch>
          </p:blipFill>
          <p:spPr bwMode="auto">
            <a:xfrm>
              <a:off x="0" y="1115060"/>
              <a:ext cx="4612583" cy="5819140"/>
            </a:xfrm>
            <a:prstGeom prst="rtTriangle">
              <a:avLst/>
            </a:prstGeom>
            <a:gradFill flip="none" rotWithShape="1">
              <a:gsLst>
                <a:gs pos="58000">
                  <a:schemeClr val="accent4">
                    <a:lumMod val="5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solidFill>
                <a:schemeClr val="accent2">
                  <a:lumMod val="50000"/>
                </a:schemeClr>
              </a:solidFill>
            </a:ln>
            <a:effectLst/>
            <a:scene3d>
              <a:camera prst="orthographicFront">
                <a:rot lat="0" lon="0" rev="0"/>
              </a:camera>
              <a:lightRig rig="contrasting" dir="t">
                <a:rot lat="0" lon="0" rev="7800000"/>
              </a:lightRig>
            </a:scene3d>
            <a:sp3d>
              <a:bevelT w="139700" h="139700"/>
            </a:sp3d>
          </p:spPr>
        </p:pic>
      </p:grpSp>
      <p:sp>
        <p:nvSpPr>
          <p:cNvPr id="14" name="Rectangle 13"/>
          <p:cNvSpPr/>
          <p:nvPr/>
        </p:nvSpPr>
        <p:spPr>
          <a:xfrm>
            <a:off x="1295400" y="228601"/>
            <a:ext cx="6781800" cy="584775"/>
          </a:xfrm>
          <a:prstGeom prst="rect">
            <a:avLst/>
          </a:prstGeom>
          <a:solidFill>
            <a:schemeClr val="accent3">
              <a:lumMod val="40000"/>
              <a:lumOff val="60000"/>
            </a:schemeClr>
          </a:solidFill>
          <a:ln w="38100">
            <a:noFill/>
          </a:ln>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200" b="1" cap="all" spc="0"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English Language proficiency</a:t>
            </a:r>
            <a:endParaRPr lang="en-US" sz="3200" b="1" cap="all" spc="0" dirty="0">
              <a:ln/>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nvGrpSpPr>
          <p:cNvPr id="26" name="Group 25"/>
          <p:cNvGrpSpPr/>
          <p:nvPr/>
        </p:nvGrpSpPr>
        <p:grpSpPr>
          <a:xfrm>
            <a:off x="1143000" y="1295400"/>
            <a:ext cx="6934200" cy="4664075"/>
            <a:chOff x="1066800" y="1295400"/>
            <a:chExt cx="6934200" cy="4664075"/>
          </a:xfrm>
        </p:grpSpPr>
        <p:pic>
          <p:nvPicPr>
            <p:cNvPr id="18" name="Picture 1"/>
            <p:cNvPicPr>
              <a:picLocks noChangeAspect="1" noChangeArrowheads="1"/>
            </p:cNvPicPr>
            <p:nvPr/>
          </p:nvPicPr>
          <p:blipFill>
            <a:blip r:embed="rId5" cstate="print"/>
            <a:srcRect l="16875" t="44167" r="23125" b="20000"/>
            <a:stretch>
              <a:fillRect/>
            </a:stretch>
          </p:blipFill>
          <p:spPr bwMode="auto">
            <a:xfrm>
              <a:off x="1066800" y="2819400"/>
              <a:ext cx="6934200" cy="3140075"/>
            </a:xfrm>
            <a:prstGeom prst="rect">
              <a:avLst/>
            </a:prstGeom>
            <a:noFill/>
            <a:ln w="9525">
              <a:noFill/>
              <a:miter lim="800000"/>
              <a:headEnd/>
              <a:tailEnd/>
            </a:ln>
          </p:spPr>
        </p:pic>
        <p:pic>
          <p:nvPicPr>
            <p:cNvPr id="25" name="Picture 3"/>
            <p:cNvPicPr>
              <a:picLocks noChangeAspect="1" noChangeArrowheads="1"/>
            </p:cNvPicPr>
            <p:nvPr/>
          </p:nvPicPr>
          <p:blipFill>
            <a:blip r:embed="rId6" cstate="print"/>
            <a:srcRect l="16875" t="27500" r="26875" b="55833"/>
            <a:stretch>
              <a:fillRect/>
            </a:stretch>
          </p:blipFill>
          <p:spPr bwMode="auto">
            <a:xfrm>
              <a:off x="1066800" y="1295400"/>
              <a:ext cx="6934200" cy="1524000"/>
            </a:xfrm>
            <a:prstGeom prst="rect">
              <a:avLst/>
            </a:prstGeom>
            <a:noFill/>
            <a:ln w="9525">
              <a:noFill/>
              <a:miter lim="800000"/>
              <a:headEnd/>
              <a:tailEnd/>
            </a:ln>
          </p:spPr>
        </p:pic>
      </p:grpSp>
      <p:sp>
        <p:nvSpPr>
          <p:cNvPr id="27" name="Rectangle 26"/>
          <p:cNvSpPr/>
          <p:nvPr/>
        </p:nvSpPr>
        <p:spPr>
          <a:xfrm>
            <a:off x="3048000" y="1981200"/>
            <a:ext cx="12954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971674" y="2257926"/>
            <a:ext cx="12954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219200" y="3429000"/>
            <a:ext cx="2286000" cy="5334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219200" y="3962400"/>
            <a:ext cx="2286000" cy="6096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3"/>
          <p:cNvGrpSpPr/>
          <p:nvPr/>
        </p:nvGrpSpPr>
        <p:grpSpPr>
          <a:xfrm>
            <a:off x="0" y="0"/>
            <a:ext cx="9160240" cy="6885940"/>
            <a:chOff x="-16240" y="0"/>
            <a:chExt cx="9160240" cy="6885940"/>
          </a:xfrm>
        </p:grpSpPr>
        <p:sp>
          <p:nvSpPr>
            <p:cNvPr id="32" name="Rectangle 31"/>
            <p:cNvSpPr/>
            <p:nvPr/>
          </p:nvSpPr>
          <p:spPr>
            <a:xfrm>
              <a:off x="0" y="0"/>
              <a:ext cx="9144000" cy="68580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ight Triangle 32"/>
            <p:cNvSpPr/>
            <p:nvPr/>
          </p:nvSpPr>
          <p:spPr>
            <a:xfrm>
              <a:off x="-16240" y="0"/>
              <a:ext cx="7712440" cy="6858000"/>
            </a:xfrm>
            <a:prstGeom prst="rtTriangle">
              <a:avLst/>
            </a:prstGeom>
            <a:gradFill flip="none" rotWithShape="1">
              <a:gsLst>
                <a:gs pos="58000">
                  <a:schemeClr val="accent4">
                    <a:lumMod val="5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4" descr="C:\Documents and Settings\Owner\Local Settings\Temporary Internet Files\Content.IE5\GIGQ7Z9I\MP900449111[1].jpg"/>
            <p:cNvPicPr>
              <a:picLocks noChangeAspect="1" noChangeArrowheads="1"/>
            </p:cNvPicPr>
            <p:nvPr/>
          </p:nvPicPr>
          <p:blipFill>
            <a:blip r:embed="rId4" cstate="print">
              <a:duotone>
                <a:schemeClr val="accent3">
                  <a:shade val="45000"/>
                  <a:satMod val="135000"/>
                </a:schemeClr>
                <a:prstClr val="white"/>
              </a:duotone>
              <a:lum bright="-23000" contrast="41000"/>
            </a:blip>
            <a:srcRect t="12222" r="31333"/>
            <a:stretch>
              <a:fillRect/>
            </a:stretch>
          </p:blipFill>
          <p:spPr bwMode="auto">
            <a:xfrm>
              <a:off x="0" y="1066800"/>
              <a:ext cx="4612583" cy="5819140"/>
            </a:xfrm>
            <a:prstGeom prst="rtTriangle">
              <a:avLst/>
            </a:prstGeom>
            <a:gradFill flip="none" rotWithShape="1">
              <a:gsLst>
                <a:gs pos="58000">
                  <a:schemeClr val="accent4">
                    <a:lumMod val="5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solidFill>
                <a:schemeClr val="accent2">
                  <a:lumMod val="50000"/>
                </a:schemeClr>
              </a:solidFill>
            </a:ln>
            <a:effectLst/>
            <a:scene3d>
              <a:camera prst="orthographicFront">
                <a:rot lat="0" lon="0" rev="0"/>
              </a:camera>
              <a:lightRig rig="contrasting" dir="t">
                <a:rot lat="0" lon="0" rev="7800000"/>
              </a:lightRig>
            </a:scene3d>
            <a:sp3d>
              <a:bevelT w="139700" h="139700"/>
            </a:sp3d>
          </p:spPr>
        </p:pic>
      </p:grpSp>
      <p:pic>
        <p:nvPicPr>
          <p:cNvPr id="36" name="Picture 3"/>
          <p:cNvPicPr>
            <a:picLocks noChangeAspect="1" noChangeArrowheads="1"/>
          </p:cNvPicPr>
          <p:nvPr/>
        </p:nvPicPr>
        <p:blipFill>
          <a:blip r:embed="rId7" cstate="print"/>
          <a:srcRect l="11875" t="15833" r="10000" b="11067"/>
          <a:stretch>
            <a:fillRect/>
          </a:stretch>
        </p:blipFill>
        <p:spPr bwMode="auto">
          <a:xfrm>
            <a:off x="228600" y="304800"/>
            <a:ext cx="8686800" cy="6096000"/>
          </a:xfrm>
          <a:prstGeom prst="rect">
            <a:avLst/>
          </a:prstGeom>
          <a:noFill/>
          <a:ln w="28575">
            <a:solidFill>
              <a:srgbClr val="00B050"/>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7" name="TextBox 36"/>
          <p:cNvSpPr txBox="1"/>
          <p:nvPr/>
        </p:nvSpPr>
        <p:spPr>
          <a:xfrm>
            <a:off x="5791200" y="990600"/>
            <a:ext cx="2971800" cy="369332"/>
          </a:xfrm>
          <a:prstGeom prst="rect">
            <a:avLst/>
          </a:prstGeom>
          <a:noFill/>
        </p:spPr>
        <p:txBody>
          <a:bodyPr wrap="square" rtlCol="0">
            <a:spAutoFit/>
          </a:bodyPr>
          <a:lstStyle/>
          <a:p>
            <a:pPr algn="r"/>
            <a:r>
              <a:rPr lang="en-US" b="1" dirty="0" smtClean="0">
                <a:solidFill>
                  <a:srgbClr val="00B050"/>
                </a:solidFill>
                <a:effectLst>
                  <a:outerShdw blurRad="38100" dist="38100" dir="2700000" algn="tl">
                    <a:srgbClr val="000000">
                      <a:alpha val="43137"/>
                    </a:srgbClr>
                  </a:outerShdw>
                </a:effectLst>
              </a:rPr>
              <a:t>Standard RI.4.1</a:t>
            </a:r>
            <a:endParaRPr lang="en-US" b="1" dirty="0">
              <a:solidFill>
                <a:srgbClr val="00B050"/>
              </a:solidFill>
              <a:effectLst>
                <a:outerShdw blurRad="38100" dist="38100" dir="2700000" algn="tl">
                  <a:srgbClr val="000000">
                    <a:alpha val="43137"/>
                  </a:srgbClr>
                </a:outerShdw>
              </a:effectLst>
            </a:endParaRPr>
          </a:p>
        </p:txBody>
      </p:sp>
      <p:sp>
        <p:nvSpPr>
          <p:cNvPr id="38" name="TextBox 37"/>
          <p:cNvSpPr txBox="1"/>
          <p:nvPr/>
        </p:nvSpPr>
        <p:spPr>
          <a:xfrm>
            <a:off x="5791200" y="1905000"/>
            <a:ext cx="2971800" cy="369332"/>
          </a:xfrm>
          <a:prstGeom prst="rect">
            <a:avLst/>
          </a:prstGeom>
          <a:noFill/>
        </p:spPr>
        <p:txBody>
          <a:bodyPr wrap="square" rtlCol="0">
            <a:spAutoFit/>
          </a:bodyPr>
          <a:lstStyle/>
          <a:p>
            <a:pPr algn="r"/>
            <a:r>
              <a:rPr lang="en-US" b="1" dirty="0" smtClean="0">
                <a:solidFill>
                  <a:srgbClr val="00B050"/>
                </a:solidFill>
                <a:effectLst>
                  <a:outerShdw blurRad="38100" dist="38100" dir="2700000" algn="tl">
                    <a:srgbClr val="000000">
                      <a:alpha val="43137"/>
                    </a:srgbClr>
                  </a:outerShdw>
                </a:effectLst>
              </a:rPr>
              <a:t>Standard RI.4.2</a:t>
            </a:r>
            <a:endParaRPr lang="en-US" b="1" dirty="0">
              <a:solidFill>
                <a:srgbClr val="00B050"/>
              </a:solidFill>
              <a:effectLst>
                <a:outerShdw blurRad="38100" dist="38100" dir="2700000" algn="tl">
                  <a:srgbClr val="000000">
                    <a:alpha val="43137"/>
                  </a:srgbClr>
                </a:outerShdw>
              </a:effectLst>
            </a:endParaRPr>
          </a:p>
        </p:txBody>
      </p:sp>
      <p:sp>
        <p:nvSpPr>
          <p:cNvPr id="39" name="TextBox 38"/>
          <p:cNvSpPr txBox="1"/>
          <p:nvPr/>
        </p:nvSpPr>
        <p:spPr>
          <a:xfrm>
            <a:off x="5847348" y="2835442"/>
            <a:ext cx="2971800" cy="369332"/>
          </a:xfrm>
          <a:prstGeom prst="rect">
            <a:avLst/>
          </a:prstGeom>
          <a:noFill/>
        </p:spPr>
        <p:txBody>
          <a:bodyPr wrap="square" rtlCol="0">
            <a:spAutoFit/>
          </a:bodyPr>
          <a:lstStyle/>
          <a:p>
            <a:pPr algn="r"/>
            <a:r>
              <a:rPr lang="en-US" b="1" dirty="0" smtClean="0">
                <a:solidFill>
                  <a:srgbClr val="00B050"/>
                </a:solidFill>
                <a:effectLst>
                  <a:outerShdw blurRad="38100" dist="38100" dir="2700000" algn="tl">
                    <a:srgbClr val="000000">
                      <a:alpha val="43137"/>
                    </a:srgbClr>
                  </a:outerShdw>
                </a:effectLst>
              </a:rPr>
              <a:t>Standard RI.4.3</a:t>
            </a:r>
            <a:endParaRPr lang="en-US" b="1" dirty="0">
              <a:solidFill>
                <a:srgbClr val="00B050"/>
              </a:solidFill>
              <a:effectLst>
                <a:outerShdw blurRad="38100" dist="38100" dir="2700000" algn="tl">
                  <a:srgbClr val="000000">
                    <a:alpha val="43137"/>
                  </a:srgbClr>
                </a:outerShdw>
              </a:effectLst>
            </a:endParaRPr>
          </a:p>
        </p:txBody>
      </p:sp>
      <p:sp>
        <p:nvSpPr>
          <p:cNvPr id="40" name="TextBox 39"/>
          <p:cNvSpPr txBox="1"/>
          <p:nvPr/>
        </p:nvSpPr>
        <p:spPr>
          <a:xfrm>
            <a:off x="5943600" y="4507468"/>
            <a:ext cx="2971800" cy="369332"/>
          </a:xfrm>
          <a:prstGeom prst="rect">
            <a:avLst/>
          </a:prstGeom>
          <a:noFill/>
        </p:spPr>
        <p:txBody>
          <a:bodyPr wrap="square" rtlCol="0">
            <a:spAutoFit/>
          </a:bodyPr>
          <a:lstStyle/>
          <a:p>
            <a:pPr algn="r"/>
            <a:r>
              <a:rPr lang="en-US" b="1" dirty="0" smtClean="0">
                <a:solidFill>
                  <a:srgbClr val="00B050"/>
                </a:solidFill>
                <a:effectLst>
                  <a:outerShdw blurRad="38100" dist="38100" dir="2700000" algn="tl">
                    <a:srgbClr val="000000">
                      <a:alpha val="43137"/>
                    </a:srgbClr>
                  </a:outerShdw>
                </a:effectLst>
              </a:rPr>
              <a:t>Standard RI.4.4</a:t>
            </a:r>
            <a:endParaRPr lang="en-US" b="1" dirty="0">
              <a:solidFill>
                <a:srgbClr val="00B050"/>
              </a:solidFill>
              <a:effectLst>
                <a:outerShdw blurRad="38100" dist="38100" dir="2700000" algn="tl">
                  <a:srgbClr val="000000">
                    <a:alpha val="43137"/>
                  </a:srgbClr>
                </a:outerShdw>
              </a:effectLst>
            </a:endParaRPr>
          </a:p>
        </p:txBody>
      </p:sp>
      <p:sp>
        <p:nvSpPr>
          <p:cNvPr id="41" name="TextBox 40"/>
          <p:cNvSpPr txBox="1"/>
          <p:nvPr/>
        </p:nvSpPr>
        <p:spPr>
          <a:xfrm>
            <a:off x="5943600" y="6019800"/>
            <a:ext cx="2971800" cy="369332"/>
          </a:xfrm>
          <a:prstGeom prst="rect">
            <a:avLst/>
          </a:prstGeom>
          <a:noFill/>
        </p:spPr>
        <p:txBody>
          <a:bodyPr wrap="square" rtlCol="0">
            <a:spAutoFit/>
          </a:bodyPr>
          <a:lstStyle/>
          <a:p>
            <a:pPr algn="r"/>
            <a:r>
              <a:rPr lang="en-US" b="1" dirty="0" smtClean="0">
                <a:solidFill>
                  <a:srgbClr val="00B050"/>
                </a:solidFill>
                <a:effectLst>
                  <a:outerShdw blurRad="38100" dist="38100" dir="2700000" algn="tl">
                    <a:srgbClr val="000000">
                      <a:alpha val="43137"/>
                    </a:srgbClr>
                  </a:outerShdw>
                </a:effectLst>
              </a:rPr>
              <a:t>Standard RI.4.5</a:t>
            </a:r>
            <a:endParaRPr lang="en-US" b="1" dirty="0">
              <a:solidFill>
                <a:srgbClr val="00B050"/>
              </a:solidFill>
              <a:effectLst>
                <a:outerShdw blurRad="38100" dist="38100" dir="2700000" algn="tl">
                  <a:srgbClr val="000000">
                    <a:alpha val="43137"/>
                  </a:srgbClr>
                </a:outerShdw>
              </a:effectLst>
            </a:endParaRPr>
          </a:p>
        </p:txBody>
      </p:sp>
      <p:pic>
        <p:nvPicPr>
          <p:cNvPr id="43" name="14 focus.wav">
            <a:hlinkClick r:id="" action="ppaction://media"/>
          </p:cNvPr>
          <p:cNvPicPr>
            <a:picLocks noRot="1" noChangeAspect="1"/>
          </p:cNvPicPr>
          <p:nvPr>
            <a:audioFile r:link="rId1"/>
          </p:nvPr>
        </p:nvPicPr>
        <p:blipFill>
          <a:blip r:embed="rId8" cstate="print"/>
          <a:stretch>
            <a:fillRect/>
          </a:stretch>
        </p:blipFill>
        <p:spPr>
          <a:xfrm>
            <a:off x="228600" y="64008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1000" fill="hold"/>
                                        <p:tgtEl>
                                          <p:spTgt spid="36"/>
                                        </p:tgtEl>
                                        <p:attrNameLst>
                                          <p:attrName>ppt_w</p:attrName>
                                        </p:attrNameLst>
                                      </p:cBhvr>
                                      <p:tavLst>
                                        <p:tav tm="0">
                                          <p:val>
                                            <p:fltVal val="0"/>
                                          </p:val>
                                        </p:tav>
                                        <p:tav tm="100000">
                                          <p:val>
                                            <p:strVal val="#ppt_w"/>
                                          </p:val>
                                        </p:tav>
                                      </p:tavLst>
                                    </p:anim>
                                    <p:anim calcmode="lin" valueType="num">
                                      <p:cBhvr>
                                        <p:cTn id="8" dur="1000" fill="hold"/>
                                        <p:tgtEl>
                                          <p:spTgt spid="36"/>
                                        </p:tgtEl>
                                        <p:attrNameLst>
                                          <p:attrName>ppt_h</p:attrName>
                                        </p:attrNameLst>
                                      </p:cBhvr>
                                      <p:tavLst>
                                        <p:tav tm="0">
                                          <p:val>
                                            <p:fltVal val="0"/>
                                          </p:val>
                                        </p:tav>
                                        <p:tav tm="100000">
                                          <p:val>
                                            <p:strVal val="#ppt_h"/>
                                          </p:val>
                                        </p:tav>
                                      </p:tavLst>
                                    </p:anim>
                                    <p:anim calcmode="lin" valueType="num">
                                      <p:cBhvr>
                                        <p:cTn id="9"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1000" fill="hold"/>
                                        <p:tgtEl>
                                          <p:spTgt spid="37"/>
                                        </p:tgtEl>
                                        <p:attrNameLst>
                                          <p:attrName>ppt_w</p:attrName>
                                        </p:attrNameLst>
                                      </p:cBhvr>
                                      <p:tavLst>
                                        <p:tav tm="0">
                                          <p:val>
                                            <p:fltVal val="0"/>
                                          </p:val>
                                        </p:tav>
                                        <p:tav tm="100000">
                                          <p:val>
                                            <p:strVal val="#ppt_w"/>
                                          </p:val>
                                        </p:tav>
                                      </p:tavLst>
                                    </p:anim>
                                    <p:anim calcmode="lin" valueType="num">
                                      <p:cBhvr>
                                        <p:cTn id="15" dur="1000" fill="hold"/>
                                        <p:tgtEl>
                                          <p:spTgt spid="37"/>
                                        </p:tgtEl>
                                        <p:attrNameLst>
                                          <p:attrName>ppt_h</p:attrName>
                                        </p:attrNameLst>
                                      </p:cBhvr>
                                      <p:tavLst>
                                        <p:tav tm="0">
                                          <p:val>
                                            <p:fltVal val="0"/>
                                          </p:val>
                                        </p:tav>
                                        <p:tav tm="100000">
                                          <p:val>
                                            <p:strVal val="#ppt_h"/>
                                          </p:val>
                                        </p:tav>
                                      </p:tavLst>
                                    </p:anim>
                                    <p:anim calcmode="lin" valueType="num">
                                      <p:cBhvr>
                                        <p:cTn id="16" dur="1000" fill="hold"/>
                                        <p:tgtEl>
                                          <p:spTgt spid="37"/>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7"/>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2000"/>
                            </p:stCondLst>
                            <p:childTnLst>
                              <p:par>
                                <p:cTn id="19" presetID="15" presetClass="entr" presetSubtype="0"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p:cTn id="21" dur="1000" fill="hold"/>
                                        <p:tgtEl>
                                          <p:spTgt spid="38"/>
                                        </p:tgtEl>
                                        <p:attrNameLst>
                                          <p:attrName>ppt_w</p:attrName>
                                        </p:attrNameLst>
                                      </p:cBhvr>
                                      <p:tavLst>
                                        <p:tav tm="0">
                                          <p:val>
                                            <p:fltVal val="0"/>
                                          </p:val>
                                        </p:tav>
                                        <p:tav tm="100000">
                                          <p:val>
                                            <p:strVal val="#ppt_w"/>
                                          </p:val>
                                        </p:tav>
                                      </p:tavLst>
                                    </p:anim>
                                    <p:anim calcmode="lin" valueType="num">
                                      <p:cBhvr>
                                        <p:cTn id="22" dur="1000" fill="hold"/>
                                        <p:tgtEl>
                                          <p:spTgt spid="38"/>
                                        </p:tgtEl>
                                        <p:attrNameLst>
                                          <p:attrName>ppt_h</p:attrName>
                                        </p:attrNameLst>
                                      </p:cBhvr>
                                      <p:tavLst>
                                        <p:tav tm="0">
                                          <p:val>
                                            <p:fltVal val="0"/>
                                          </p:val>
                                        </p:tav>
                                        <p:tav tm="100000">
                                          <p:val>
                                            <p:strVal val="#ppt_h"/>
                                          </p:val>
                                        </p:tav>
                                      </p:tavLst>
                                    </p:anim>
                                    <p:anim calcmode="lin" valueType="num">
                                      <p:cBhvr>
                                        <p:cTn id="23" dur="1000" fill="hold"/>
                                        <p:tgtEl>
                                          <p:spTgt spid="38"/>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8"/>
                                        </p:tgtEl>
                                        <p:attrNameLst>
                                          <p:attrName>ppt_y</p:attrName>
                                        </p:attrNameLst>
                                      </p:cBhvr>
                                      <p:tavLst>
                                        <p:tav tm="0" fmla="#ppt_y+(sin(-2*pi*(1-$))*-#ppt_x+cos(-2*pi*(1-$))*(1-#ppt_y))*(1-$)">
                                          <p:val>
                                            <p:fltVal val="0"/>
                                          </p:val>
                                        </p:tav>
                                        <p:tav tm="100000">
                                          <p:val>
                                            <p:fltVal val="1"/>
                                          </p:val>
                                        </p:tav>
                                      </p:tavLst>
                                    </p:anim>
                                  </p:childTnLst>
                                </p:cTn>
                              </p:par>
                            </p:childTnLst>
                          </p:cTn>
                        </p:par>
                        <p:par>
                          <p:cTn id="25" fill="hold">
                            <p:stCondLst>
                              <p:cond delay="3000"/>
                            </p:stCondLst>
                            <p:childTnLst>
                              <p:par>
                                <p:cTn id="26" presetID="15" presetClass="entr" presetSubtype="0" fill="hold" grpId="0" nodeType="after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p:cTn id="28" dur="1000" fill="hold"/>
                                        <p:tgtEl>
                                          <p:spTgt spid="39"/>
                                        </p:tgtEl>
                                        <p:attrNameLst>
                                          <p:attrName>ppt_w</p:attrName>
                                        </p:attrNameLst>
                                      </p:cBhvr>
                                      <p:tavLst>
                                        <p:tav tm="0">
                                          <p:val>
                                            <p:fltVal val="0"/>
                                          </p:val>
                                        </p:tav>
                                        <p:tav tm="100000">
                                          <p:val>
                                            <p:strVal val="#ppt_w"/>
                                          </p:val>
                                        </p:tav>
                                      </p:tavLst>
                                    </p:anim>
                                    <p:anim calcmode="lin" valueType="num">
                                      <p:cBhvr>
                                        <p:cTn id="29" dur="1000" fill="hold"/>
                                        <p:tgtEl>
                                          <p:spTgt spid="39"/>
                                        </p:tgtEl>
                                        <p:attrNameLst>
                                          <p:attrName>ppt_h</p:attrName>
                                        </p:attrNameLst>
                                      </p:cBhvr>
                                      <p:tavLst>
                                        <p:tav tm="0">
                                          <p:val>
                                            <p:fltVal val="0"/>
                                          </p:val>
                                        </p:tav>
                                        <p:tav tm="100000">
                                          <p:val>
                                            <p:strVal val="#ppt_h"/>
                                          </p:val>
                                        </p:tav>
                                      </p:tavLst>
                                    </p:anim>
                                    <p:anim calcmode="lin" valueType="num">
                                      <p:cBhvr>
                                        <p:cTn id="30" dur="1000" fill="hold"/>
                                        <p:tgtEl>
                                          <p:spTgt spid="39"/>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39"/>
                                        </p:tgtEl>
                                        <p:attrNameLst>
                                          <p:attrName>ppt_y</p:attrName>
                                        </p:attrNameLst>
                                      </p:cBhvr>
                                      <p:tavLst>
                                        <p:tav tm="0" fmla="#ppt_y+(sin(-2*pi*(1-$))*-#ppt_x+cos(-2*pi*(1-$))*(1-#ppt_y))*(1-$)">
                                          <p:val>
                                            <p:fltVal val="0"/>
                                          </p:val>
                                        </p:tav>
                                        <p:tav tm="100000">
                                          <p:val>
                                            <p:fltVal val="1"/>
                                          </p:val>
                                        </p:tav>
                                      </p:tavLst>
                                    </p:anim>
                                  </p:childTnLst>
                                </p:cTn>
                              </p:par>
                            </p:childTnLst>
                          </p:cTn>
                        </p:par>
                        <p:par>
                          <p:cTn id="32" fill="hold">
                            <p:stCondLst>
                              <p:cond delay="4000"/>
                            </p:stCondLst>
                            <p:childTnLst>
                              <p:par>
                                <p:cTn id="33" presetID="15" presetClass="entr" presetSubtype="0" fill="hold" grpId="0" nodeType="after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p:cTn id="35" dur="1000" fill="hold"/>
                                        <p:tgtEl>
                                          <p:spTgt spid="40"/>
                                        </p:tgtEl>
                                        <p:attrNameLst>
                                          <p:attrName>ppt_w</p:attrName>
                                        </p:attrNameLst>
                                      </p:cBhvr>
                                      <p:tavLst>
                                        <p:tav tm="0">
                                          <p:val>
                                            <p:fltVal val="0"/>
                                          </p:val>
                                        </p:tav>
                                        <p:tav tm="100000">
                                          <p:val>
                                            <p:strVal val="#ppt_w"/>
                                          </p:val>
                                        </p:tav>
                                      </p:tavLst>
                                    </p:anim>
                                    <p:anim calcmode="lin" valueType="num">
                                      <p:cBhvr>
                                        <p:cTn id="36" dur="1000" fill="hold"/>
                                        <p:tgtEl>
                                          <p:spTgt spid="40"/>
                                        </p:tgtEl>
                                        <p:attrNameLst>
                                          <p:attrName>ppt_h</p:attrName>
                                        </p:attrNameLst>
                                      </p:cBhvr>
                                      <p:tavLst>
                                        <p:tav tm="0">
                                          <p:val>
                                            <p:fltVal val="0"/>
                                          </p:val>
                                        </p:tav>
                                        <p:tav tm="100000">
                                          <p:val>
                                            <p:strVal val="#ppt_h"/>
                                          </p:val>
                                        </p:tav>
                                      </p:tavLst>
                                    </p:anim>
                                    <p:anim calcmode="lin" valueType="num">
                                      <p:cBhvr>
                                        <p:cTn id="37" dur="1000" fill="hold"/>
                                        <p:tgtEl>
                                          <p:spTgt spid="40"/>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40"/>
                                        </p:tgtEl>
                                        <p:attrNameLst>
                                          <p:attrName>ppt_y</p:attrName>
                                        </p:attrNameLst>
                                      </p:cBhvr>
                                      <p:tavLst>
                                        <p:tav tm="0" fmla="#ppt_y+(sin(-2*pi*(1-$))*-#ppt_x+cos(-2*pi*(1-$))*(1-#ppt_y))*(1-$)">
                                          <p:val>
                                            <p:fltVal val="0"/>
                                          </p:val>
                                        </p:tav>
                                        <p:tav tm="100000">
                                          <p:val>
                                            <p:fltVal val="1"/>
                                          </p:val>
                                        </p:tav>
                                      </p:tavLst>
                                    </p:anim>
                                  </p:childTnLst>
                                </p:cTn>
                              </p:par>
                            </p:childTnLst>
                          </p:cTn>
                        </p:par>
                        <p:par>
                          <p:cTn id="39" fill="hold">
                            <p:stCondLst>
                              <p:cond delay="5000"/>
                            </p:stCondLst>
                            <p:childTnLst>
                              <p:par>
                                <p:cTn id="40" presetID="15" presetClass="entr" presetSubtype="0" fill="hold" grpId="0" nodeType="afterEffect">
                                  <p:stCondLst>
                                    <p:cond delay="0"/>
                                  </p:stCondLst>
                                  <p:childTnLst>
                                    <p:set>
                                      <p:cBhvr>
                                        <p:cTn id="41" dur="1" fill="hold">
                                          <p:stCondLst>
                                            <p:cond delay="0"/>
                                          </p:stCondLst>
                                        </p:cTn>
                                        <p:tgtEl>
                                          <p:spTgt spid="41"/>
                                        </p:tgtEl>
                                        <p:attrNameLst>
                                          <p:attrName>style.visibility</p:attrName>
                                        </p:attrNameLst>
                                      </p:cBhvr>
                                      <p:to>
                                        <p:strVal val="visible"/>
                                      </p:to>
                                    </p:set>
                                    <p:anim calcmode="lin" valueType="num">
                                      <p:cBhvr>
                                        <p:cTn id="42" dur="1000" fill="hold"/>
                                        <p:tgtEl>
                                          <p:spTgt spid="41"/>
                                        </p:tgtEl>
                                        <p:attrNameLst>
                                          <p:attrName>ppt_w</p:attrName>
                                        </p:attrNameLst>
                                      </p:cBhvr>
                                      <p:tavLst>
                                        <p:tav tm="0">
                                          <p:val>
                                            <p:fltVal val="0"/>
                                          </p:val>
                                        </p:tav>
                                        <p:tav tm="100000">
                                          <p:val>
                                            <p:strVal val="#ppt_w"/>
                                          </p:val>
                                        </p:tav>
                                      </p:tavLst>
                                    </p:anim>
                                    <p:anim calcmode="lin" valueType="num">
                                      <p:cBhvr>
                                        <p:cTn id="43" dur="1000" fill="hold"/>
                                        <p:tgtEl>
                                          <p:spTgt spid="41"/>
                                        </p:tgtEl>
                                        <p:attrNameLst>
                                          <p:attrName>ppt_h</p:attrName>
                                        </p:attrNameLst>
                                      </p:cBhvr>
                                      <p:tavLst>
                                        <p:tav tm="0">
                                          <p:val>
                                            <p:fltVal val="0"/>
                                          </p:val>
                                        </p:tav>
                                        <p:tav tm="100000">
                                          <p:val>
                                            <p:strVal val="#ppt_h"/>
                                          </p:val>
                                        </p:tav>
                                      </p:tavLst>
                                    </p:anim>
                                    <p:anim calcmode="lin" valueType="num">
                                      <p:cBhvr>
                                        <p:cTn id="44" dur="1000" fill="hold"/>
                                        <p:tgtEl>
                                          <p:spTgt spid="41"/>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41"/>
                                        </p:tgtEl>
                                        <p:attrNameLst>
                                          <p:attrName>ppt_y</p:attrName>
                                        </p:attrNameLst>
                                      </p:cBhvr>
                                      <p:tavLst>
                                        <p:tav tm="0" fmla="#ppt_y+(sin(-2*pi*(1-$))*-#ppt_x+cos(-2*pi*(1-$))*(1-#ppt_y))*(1-$)">
                                          <p:val>
                                            <p:fltVal val="0"/>
                                          </p:val>
                                        </p:tav>
                                        <p:tav tm="100000">
                                          <p:val>
                                            <p:fltVal val="1"/>
                                          </p:val>
                                        </p:tav>
                                      </p:tavLst>
                                    </p:anim>
                                  </p:childTnLst>
                                </p:cTn>
                              </p:par>
                              <p:par>
                                <p:cTn id="46" presetID="1" presetClass="mediacall" presetSubtype="0" fill="hold" nodeType="withEffect">
                                  <p:stCondLst>
                                    <p:cond delay="0"/>
                                  </p:stCondLst>
                                  <p:childTnLst>
                                    <p:cmd type="call" cmd="playFrom(0.0)">
                                      <p:cBhvr>
                                        <p:cTn id="47" dur="30346"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48" fill="hold" display="0">
                  <p:stCondLst>
                    <p:cond delay="indefinite"/>
                  </p:stCondLst>
                  <p:endCondLst>
                    <p:cond evt="onNext" delay="0">
                      <p:tgtEl>
                        <p:sldTgt/>
                      </p:tgtEl>
                    </p:cond>
                    <p:cond evt="onPrev" delay="0">
                      <p:tgtEl>
                        <p:sldTgt/>
                      </p:tgtEl>
                    </p:cond>
                    <p:cond evt="onStopAudio" delay="0">
                      <p:tgtEl>
                        <p:sldTgt/>
                      </p:tgtEl>
                    </p:cond>
                  </p:endCondLst>
                </p:cTn>
                <p:tgtEl>
                  <p:spTgt spid="43"/>
                </p:tgtEl>
              </p:cMediaNode>
            </p:audio>
          </p:childTnLst>
        </p:cTn>
      </p:par>
    </p:tnLst>
    <p:bldLst>
      <p:bldP spid="37" grpId="0"/>
      <p:bldP spid="38" grpId="0"/>
      <p:bldP spid="39" grpId="0"/>
      <p:bldP spid="40" grpId="0"/>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33"/>
          <p:cNvGrpSpPr/>
          <p:nvPr/>
        </p:nvGrpSpPr>
        <p:grpSpPr>
          <a:xfrm>
            <a:off x="0" y="0"/>
            <a:ext cx="9160240" cy="6885940"/>
            <a:chOff x="-16240" y="0"/>
            <a:chExt cx="9160240" cy="6885940"/>
          </a:xfrm>
        </p:grpSpPr>
        <p:sp>
          <p:nvSpPr>
            <p:cNvPr id="27" name="Rectangle 26"/>
            <p:cNvSpPr/>
            <p:nvPr/>
          </p:nvSpPr>
          <p:spPr>
            <a:xfrm>
              <a:off x="0" y="0"/>
              <a:ext cx="9144000" cy="68580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ight Triangle 27"/>
            <p:cNvSpPr/>
            <p:nvPr/>
          </p:nvSpPr>
          <p:spPr>
            <a:xfrm>
              <a:off x="-16240" y="0"/>
              <a:ext cx="7712440" cy="6858000"/>
            </a:xfrm>
            <a:prstGeom prst="rtTriangle">
              <a:avLst/>
            </a:prstGeom>
            <a:gradFill flip="none" rotWithShape="1">
              <a:gsLst>
                <a:gs pos="58000">
                  <a:schemeClr val="accent4">
                    <a:lumMod val="5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4" descr="C:\Documents and Settings\Owner\Local Settings\Temporary Internet Files\Content.IE5\GIGQ7Z9I\MP900449111[1].jpg"/>
            <p:cNvPicPr>
              <a:picLocks noChangeAspect="1" noChangeArrowheads="1"/>
            </p:cNvPicPr>
            <p:nvPr/>
          </p:nvPicPr>
          <p:blipFill>
            <a:blip r:embed="rId4" cstate="print">
              <a:duotone>
                <a:schemeClr val="accent3">
                  <a:shade val="45000"/>
                  <a:satMod val="135000"/>
                </a:schemeClr>
                <a:prstClr val="white"/>
              </a:duotone>
              <a:lum bright="-23000" contrast="41000"/>
            </a:blip>
            <a:srcRect t="12222" r="31333"/>
            <a:stretch>
              <a:fillRect/>
            </a:stretch>
          </p:blipFill>
          <p:spPr bwMode="auto">
            <a:xfrm>
              <a:off x="13063" y="1066800"/>
              <a:ext cx="4612583" cy="5819140"/>
            </a:xfrm>
            <a:prstGeom prst="rtTriangle">
              <a:avLst/>
            </a:prstGeom>
            <a:gradFill flip="none" rotWithShape="1">
              <a:gsLst>
                <a:gs pos="58000">
                  <a:schemeClr val="accent4">
                    <a:lumMod val="5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solidFill>
                <a:schemeClr val="accent2">
                  <a:lumMod val="50000"/>
                </a:schemeClr>
              </a:solidFill>
            </a:ln>
            <a:effectLst/>
            <a:scene3d>
              <a:camera prst="orthographicFront">
                <a:rot lat="0" lon="0" rev="0"/>
              </a:camera>
              <a:lightRig rig="contrasting" dir="t">
                <a:rot lat="0" lon="0" rev="7800000"/>
              </a:lightRig>
            </a:scene3d>
            <a:sp3d>
              <a:bevelT w="139700" h="139700"/>
            </a:sp3d>
          </p:spPr>
        </p:pic>
      </p:grpSp>
      <p:sp>
        <p:nvSpPr>
          <p:cNvPr id="30" name="Rectangle 29"/>
          <p:cNvSpPr/>
          <p:nvPr/>
        </p:nvSpPr>
        <p:spPr>
          <a:xfrm>
            <a:off x="1219200" y="253425"/>
            <a:ext cx="6781800" cy="584775"/>
          </a:xfrm>
          <a:prstGeom prst="rect">
            <a:avLst/>
          </a:prstGeom>
          <a:solidFill>
            <a:schemeClr val="accent3">
              <a:lumMod val="40000"/>
              <a:lumOff val="60000"/>
            </a:schemeClr>
          </a:solidFill>
          <a:ln w="38100">
            <a:noFill/>
          </a:ln>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200" b="1" cap="all" spc="0"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Depth of knowledge</a:t>
            </a:r>
            <a:endParaRPr lang="en-US" sz="3200" b="1" cap="all" spc="0" dirty="0">
              <a:ln/>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28677" name="Picture 5"/>
          <p:cNvPicPr>
            <a:picLocks noChangeAspect="1" noChangeArrowheads="1"/>
          </p:cNvPicPr>
          <p:nvPr/>
        </p:nvPicPr>
        <p:blipFill>
          <a:blip r:embed="rId5" cstate="print"/>
          <a:srcRect l="12500" t="20000" r="11875" b="44167"/>
          <a:stretch>
            <a:fillRect/>
          </a:stretch>
        </p:blipFill>
        <p:spPr bwMode="auto">
          <a:xfrm>
            <a:off x="228600" y="1600200"/>
            <a:ext cx="8458200" cy="30058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2" name="15 focus.wav">
            <a:hlinkClick r:id="" action="ppaction://media"/>
          </p:cNvPr>
          <p:cNvPicPr>
            <a:picLocks noRot="1" noChangeAspect="1"/>
          </p:cNvPicPr>
          <p:nvPr>
            <a:audioFile r:link="rId1"/>
          </p:nvPr>
        </p:nvPicPr>
        <p:blipFill>
          <a:blip r:embed="rId6" cstate="print"/>
          <a:stretch>
            <a:fillRect/>
          </a:stretch>
        </p:blipFill>
        <p:spPr>
          <a:xfrm>
            <a:off x="304800" y="62484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fltVal val="0"/>
                                          </p:val>
                                        </p:tav>
                                        <p:tav tm="100000">
                                          <p:val>
                                            <p:strVal val="#ppt_w"/>
                                          </p:val>
                                        </p:tav>
                                      </p:tavLst>
                                    </p:anim>
                                    <p:anim calcmode="lin" valueType="num">
                                      <p:cBhvr>
                                        <p:cTn id="8" dur="1000" fill="hold"/>
                                        <p:tgtEl>
                                          <p:spTgt spid="30"/>
                                        </p:tgtEl>
                                        <p:attrNameLst>
                                          <p:attrName>ppt_h</p:attrName>
                                        </p:attrNameLst>
                                      </p:cBhvr>
                                      <p:tavLst>
                                        <p:tav tm="0">
                                          <p:val>
                                            <p:fltVal val="0"/>
                                          </p:val>
                                        </p:tav>
                                        <p:tav tm="100000">
                                          <p:val>
                                            <p:strVal val="#ppt_h"/>
                                          </p:val>
                                        </p:tav>
                                      </p:tavLst>
                                    </p:anim>
                                    <p:anim calcmode="lin" valueType="num">
                                      <p:cBhvr>
                                        <p:cTn id="9" dur="1000" fill="hold"/>
                                        <p:tgtEl>
                                          <p:spTgt spid="3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2" presetClass="entr" presetSubtype="4" fill="hold" nodeType="afterEffect">
                                  <p:stCondLst>
                                    <p:cond delay="0"/>
                                  </p:stCondLst>
                                  <p:childTnLst>
                                    <p:set>
                                      <p:cBhvr>
                                        <p:cTn id="13" dur="1" fill="hold">
                                          <p:stCondLst>
                                            <p:cond delay="0"/>
                                          </p:stCondLst>
                                        </p:cTn>
                                        <p:tgtEl>
                                          <p:spTgt spid="28677"/>
                                        </p:tgtEl>
                                        <p:attrNameLst>
                                          <p:attrName>style.visibility</p:attrName>
                                        </p:attrNameLst>
                                      </p:cBhvr>
                                      <p:to>
                                        <p:strVal val="visible"/>
                                      </p:to>
                                    </p:set>
                                    <p:animEffect transition="in" filter="slide(fromBottom)">
                                      <p:cBhvr>
                                        <p:cTn id="14" dur="500"/>
                                        <p:tgtEl>
                                          <p:spTgt spid="28677"/>
                                        </p:tgtEl>
                                      </p:cBhvr>
                                    </p:animEffect>
                                  </p:childTnLst>
                                </p:cTn>
                              </p:par>
                              <p:par>
                                <p:cTn id="15" presetID="1" presetClass="mediacall" presetSubtype="0" fill="hold" nodeType="withEffect">
                                  <p:stCondLst>
                                    <p:cond delay="0"/>
                                  </p:stCondLst>
                                  <p:childTnLst>
                                    <p:cmd type="call" cmd="playFrom(0.0)">
                                      <p:cBhvr>
                                        <p:cTn id="16" dur="39950"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0">
                  <p:stCondLst>
                    <p:cond delay="indefinite"/>
                  </p:stCondLst>
                  <p:endCondLst>
                    <p:cond evt="onNext" delay="0">
                      <p:tgtEl>
                        <p:sldTgt/>
                      </p:tgtEl>
                    </p:cond>
                    <p:cond evt="onPrev" delay="0">
                      <p:tgtEl>
                        <p:sldTgt/>
                      </p:tgtEl>
                    </p:cond>
                    <p:cond evt="onStopAudio" delay="0">
                      <p:tgtEl>
                        <p:sldTgt/>
                      </p:tgtEl>
                    </p:cond>
                  </p:endCondLst>
                </p:cTn>
                <p:tgtEl>
                  <p:spTgt spid="32"/>
                </p:tgtEl>
              </p:cMediaNode>
            </p:audio>
          </p:childTnLst>
        </p:cTn>
      </p:par>
    </p:tnLst>
    <p:bldLst>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381000" y="610874"/>
          <a:ext cx="8229600" cy="5332726"/>
        </p:xfrm>
        <a:graphic>
          <a:graphicData uri="http://schemas.openxmlformats.org/drawingml/2006/table">
            <a:tbl>
              <a:tblPr firstRow="1" bandRow="1">
                <a:tableStyleId>{5940675A-B579-460E-94D1-54222C63F5DA}</a:tableStyleId>
              </a:tblPr>
              <a:tblGrid>
                <a:gridCol w="2057400"/>
                <a:gridCol w="2057400"/>
                <a:gridCol w="4114800"/>
              </a:tblGrid>
              <a:tr h="308610">
                <a:tc gridSpan="3">
                  <a:txBody>
                    <a:bodyPr/>
                    <a:lstStyle/>
                    <a:p>
                      <a:pPr algn="l"/>
                      <a:r>
                        <a:rPr lang="en-US" sz="1400" b="1" u="sng" dirty="0" smtClean="0"/>
                        <a:t>Selecting Texts and Topics Planning Template</a:t>
                      </a:r>
                      <a:endParaRPr lang="en-US" sz="1400" b="1"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r>
              <a:tr h="834389">
                <a:tc gridSpan="3">
                  <a:txBody>
                    <a:bodyPr/>
                    <a:lstStyle/>
                    <a:p>
                      <a:pPr algn="ctr"/>
                      <a:r>
                        <a:rPr lang="en-US" sz="1400" dirty="0" smtClean="0"/>
                        <a:t>Integrating the </a:t>
                      </a:r>
                      <a:r>
                        <a:rPr lang="en-US" sz="1400" b="1" u="sng" dirty="0" smtClean="0"/>
                        <a:t>Reading</a:t>
                      </a:r>
                      <a:r>
                        <a:rPr lang="en-US" sz="1400" b="1" u="sng" baseline="0" dirty="0" smtClean="0"/>
                        <a:t> Standards</a:t>
                      </a:r>
                      <a:r>
                        <a:rPr lang="en-US" sz="1400" b="1" u="none" baseline="0" dirty="0" smtClean="0"/>
                        <a:t> </a:t>
                      </a:r>
                      <a:r>
                        <a:rPr lang="en-US" sz="1400" u="none" baseline="0" dirty="0" smtClean="0"/>
                        <a:t>into </a:t>
                      </a:r>
                      <a:r>
                        <a:rPr lang="en-US" sz="1400" baseline="0" dirty="0" smtClean="0"/>
                        <a:t>all Three Units of Study</a:t>
                      </a:r>
                    </a:p>
                    <a:p>
                      <a:pPr algn="ctr"/>
                      <a:r>
                        <a:rPr lang="en-US" sz="1400" dirty="0" smtClean="0"/>
                        <a:t>Quarter </a:t>
                      </a:r>
                      <a:r>
                        <a:rPr lang="en-US" sz="1400" u="sng" dirty="0" smtClean="0"/>
                        <a:t>___</a:t>
                      </a:r>
                      <a:r>
                        <a:rPr lang="en-US" sz="1400" u="none" dirty="0" smtClean="0"/>
                        <a:t> </a:t>
                      </a:r>
                      <a:r>
                        <a:rPr lang="en-US" sz="1400" i="1" u="none" dirty="0" smtClean="0"/>
                        <a:t>Informational </a:t>
                      </a:r>
                      <a:r>
                        <a:rPr lang="en-US" sz="1400" i="1" dirty="0" smtClean="0"/>
                        <a:t>Text </a:t>
                      </a:r>
                      <a:r>
                        <a:rPr lang="en-US" sz="1400" dirty="0" smtClean="0"/>
                        <a:t>Instructional Decisions  </a:t>
                      </a:r>
                    </a:p>
                    <a:p>
                      <a:pPr algn="ctr"/>
                      <a:r>
                        <a:rPr lang="en-US" sz="1400" dirty="0" smtClean="0"/>
                        <a:t>For</a:t>
                      </a:r>
                      <a:r>
                        <a:rPr lang="en-US" sz="1400" baseline="0" dirty="0" smtClean="0"/>
                        <a:t> English Language Arts Integration</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dirty="0"/>
                    </a:p>
                  </a:txBody>
                  <a:tcPr/>
                </a:tc>
              </a:tr>
              <a:tr h="788669">
                <a:tc gridSpan="3">
                  <a:txBody>
                    <a:bodyPr/>
                    <a:lstStyle/>
                    <a:p>
                      <a:r>
                        <a:rPr lang="en-US" sz="1200" b="1" u="sng" dirty="0" smtClean="0"/>
                        <a:t>Texts/Stimuli</a:t>
                      </a:r>
                      <a:r>
                        <a:rPr lang="en-US" sz="1200" dirty="0" smtClean="0"/>
                        <a:t>:  Selected texts for</a:t>
                      </a:r>
                      <a:r>
                        <a:rPr lang="en-US" sz="1200" baseline="0" dirty="0" smtClean="0"/>
                        <a:t> the  </a:t>
                      </a:r>
                      <a:r>
                        <a:rPr lang="en-US" sz="1200" i="1" u="sng" baseline="0" dirty="0" smtClean="0"/>
                        <a:t>three informational units of study </a:t>
                      </a:r>
                      <a:r>
                        <a:rPr lang="en-US" sz="1200" baseline="0" dirty="0" smtClean="0"/>
                        <a:t>should have one consistent text structure. Students locate evidence to support claims and conclusions </a:t>
                      </a:r>
                      <a:r>
                        <a:rPr lang="en-US" sz="1200" i="1" baseline="0" dirty="0" smtClean="0"/>
                        <a:t>(SBAC Content Specifications 2012) </a:t>
                      </a:r>
                      <a:r>
                        <a:rPr lang="en-US" sz="1200" baseline="0" dirty="0" smtClean="0"/>
                        <a:t>using the clear and evident text structure in the primary text exemplar for close reading.  </a:t>
                      </a:r>
                      <a:r>
                        <a:rPr lang="en-US" sz="1200" i="1" u="none" baseline="0" dirty="0" smtClean="0">
                          <a:hlinkClick r:id="rId3"/>
                        </a:rPr>
                        <a:t>Text Exemplars and Sample Performance Tasks</a:t>
                      </a:r>
                      <a:endParaRPr lang="en-US" sz="1200" i="1" u="none" baseline="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dirty="0"/>
                    </a:p>
                  </a:txBody>
                  <a:tcPr/>
                </a:tc>
              </a:tr>
              <a:tr h="468629">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Text Structure</a:t>
                      </a:r>
                      <a:r>
                        <a:rPr lang="en-US" sz="1200" baseline="0" dirty="0" smtClean="0"/>
                        <a:t> (s) and Graphic Organizer </a:t>
                      </a:r>
                      <a:r>
                        <a:rPr lang="en-US" sz="1200" dirty="0" smtClean="0">
                          <a:hlinkClick r:id="rId4"/>
                        </a:rPr>
                        <a:t>Text Structures</a:t>
                      </a:r>
                      <a:endParaRPr lang="en-US" sz="1200" dirty="0" smtClean="0"/>
                    </a:p>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endParaRPr lang="en-US" sz="16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gridSpan="2">
                  <a:txBody>
                    <a:bodyPr/>
                    <a:lstStyle/>
                    <a:p>
                      <a:r>
                        <a:rPr lang="en-US" sz="1200" dirty="0" smtClean="0"/>
                        <a:t>Read Aloud</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57200">
                <a:tc gridSpan="2">
                  <a:txBody>
                    <a:bodyPr/>
                    <a:lstStyle/>
                    <a:p>
                      <a:r>
                        <a:rPr lang="en-US" sz="1200" dirty="0" smtClean="0"/>
                        <a:t>Primary Text Exemplar for Close Reading</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a:txBody>
                    <a:bodyPr/>
                    <a:lstStyle/>
                    <a:p>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Exemplar Text Complexity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a:txBody>
                    <a:bodyPr/>
                    <a:lstStyle/>
                    <a:p>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370840">
                <a:tc gridSpan="2">
                  <a:txBody>
                    <a:bodyPr/>
                    <a:lstStyle/>
                    <a:p>
                      <a:r>
                        <a:rPr lang="en-US" sz="1200" dirty="0" smtClean="0"/>
                        <a:t>Additional</a:t>
                      </a:r>
                      <a:r>
                        <a:rPr lang="en-US" sz="1200" baseline="0" dirty="0" smtClean="0"/>
                        <a:t> Comparative Texts</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1029">
                <a:tc gridSpan="3">
                  <a:txBody>
                    <a:bodyPr/>
                    <a:lstStyle/>
                    <a:p>
                      <a:r>
                        <a:rPr lang="en-US" sz="1200" b="1" u="sng" dirty="0" smtClean="0"/>
                        <a:t>Topic/Theme</a:t>
                      </a:r>
                      <a:r>
                        <a:rPr lang="en-US" sz="1200" dirty="0" smtClean="0"/>
                        <a:t>:</a:t>
                      </a:r>
                      <a:r>
                        <a:rPr lang="en-US" sz="1200" baseline="0" dirty="0" smtClean="0"/>
                        <a:t>  The theme or topic for the </a:t>
                      </a:r>
                      <a:r>
                        <a:rPr lang="en-US" sz="1200" i="1" u="sng" baseline="0" dirty="0" smtClean="0"/>
                        <a:t>three informational units of study </a:t>
                      </a:r>
                      <a:r>
                        <a:rPr lang="en-US" sz="1200" baseline="0" dirty="0" smtClean="0"/>
                        <a:t>in this quarter should have one consistent theme or topic.  There are enough materials/texts to support the development of the theme or topic in reading and writing.</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dirty="0"/>
                    </a:p>
                  </a:txBody>
                  <a:tcPr/>
                </a:tc>
              </a:tr>
              <a:tr h="370840">
                <a:tc>
                  <a:txBody>
                    <a:bodyPr/>
                    <a:lstStyle/>
                    <a:p>
                      <a:r>
                        <a:rPr lang="en-US" sz="1200" dirty="0" smtClean="0"/>
                        <a:t>Topic or Theme</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sz="16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600" dirty="0"/>
                    </a:p>
                  </a:txBody>
                  <a:tcPr/>
                </a:tc>
              </a:tr>
              <a:tr h="370840">
                <a:tc>
                  <a:txBody>
                    <a:bodyPr/>
                    <a:lstStyle/>
                    <a:p>
                      <a:r>
                        <a:rPr lang="en-US" sz="1200" dirty="0" smtClean="0"/>
                        <a:t>Other Focus</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sz="18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533399" y="76200"/>
          <a:ext cx="8229601" cy="6215331"/>
        </p:xfrm>
        <a:graphic>
          <a:graphicData uri="http://schemas.openxmlformats.org/drawingml/2006/table">
            <a:tbl>
              <a:tblPr/>
              <a:tblGrid>
                <a:gridCol w="1028700"/>
                <a:gridCol w="1440180"/>
                <a:gridCol w="1577340"/>
                <a:gridCol w="2164800"/>
                <a:gridCol w="2018581"/>
              </a:tblGrid>
              <a:tr h="120205">
                <a:tc gridSpan="5">
                  <a:txBody>
                    <a:bodyPr/>
                    <a:lstStyle/>
                    <a:p>
                      <a:pPr marL="0" marR="0" algn="ctr">
                        <a:spcBef>
                          <a:spcPts val="0"/>
                        </a:spcBef>
                        <a:spcAft>
                          <a:spcPts val="0"/>
                        </a:spcAft>
                      </a:pPr>
                      <a:r>
                        <a:rPr lang="en-US" sz="800" b="1" dirty="0">
                          <a:solidFill>
                            <a:srgbClr val="000000"/>
                          </a:solidFill>
                          <a:latin typeface="Calibri"/>
                          <a:ea typeface="Calibri"/>
                          <a:cs typeface="Agency FB"/>
                        </a:rPr>
                        <a:t>Gradients in Complexity: Informational Texts</a:t>
                      </a:r>
                      <a:endParaRPr lang="en-US" sz="800" dirty="0">
                        <a:solidFill>
                          <a:srgbClr val="000000"/>
                        </a:solidFill>
                        <a:latin typeface="Agency FB"/>
                        <a:ea typeface="Calibri"/>
                        <a:cs typeface="Agency FB"/>
                      </a:endParaRPr>
                    </a:p>
                  </a:txBody>
                  <a:tcPr marL="42515" marR="42515" marT="0" marB="0">
                    <a:lnL>
                      <a:noFill/>
                    </a:lnL>
                    <a:lnR>
                      <a:noFill/>
                    </a:lnR>
                    <a:lnT>
                      <a:noFill/>
                    </a:lnT>
                    <a:lnB w="12700" cap="flat" cmpd="sng" algn="ctr">
                      <a:solidFill>
                        <a:srgbClr val="A6A6A6"/>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60614">
                <a:tc>
                  <a:txBody>
                    <a:bodyPr/>
                    <a:lstStyle/>
                    <a:p>
                      <a:pPr marL="0" marR="0" algn="ctr">
                        <a:spcBef>
                          <a:spcPts val="0"/>
                        </a:spcBef>
                        <a:spcAft>
                          <a:spcPts val="0"/>
                        </a:spcAft>
                      </a:pPr>
                      <a:endParaRPr lang="en-US" sz="800" dirty="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DD9C3"/>
                    </a:solidFill>
                  </a:tcPr>
                </a:tc>
                <a:tc>
                  <a:txBody>
                    <a:bodyPr/>
                    <a:lstStyle/>
                    <a:p>
                      <a:pPr marL="0" marR="0" algn="ctr">
                        <a:spcBef>
                          <a:spcPts val="0"/>
                        </a:spcBef>
                        <a:spcAft>
                          <a:spcPts val="0"/>
                        </a:spcAft>
                      </a:pPr>
                      <a:r>
                        <a:rPr lang="en-US" sz="1200" b="1" dirty="0">
                          <a:solidFill>
                            <a:srgbClr val="000000"/>
                          </a:solidFill>
                          <a:latin typeface="Calibri"/>
                          <a:ea typeface="Calibri"/>
                          <a:cs typeface="Agency FB"/>
                        </a:rPr>
                        <a:t>Simple Texts</a:t>
                      </a:r>
                      <a:endParaRPr lang="en-US" sz="1200" dirty="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DD9C3"/>
                    </a:solidFill>
                  </a:tcPr>
                </a:tc>
                <a:tc>
                  <a:txBody>
                    <a:bodyPr/>
                    <a:lstStyle/>
                    <a:p>
                      <a:pPr marL="0" marR="0" algn="ctr">
                        <a:spcBef>
                          <a:spcPts val="0"/>
                        </a:spcBef>
                        <a:spcAft>
                          <a:spcPts val="0"/>
                        </a:spcAft>
                      </a:pPr>
                      <a:r>
                        <a:rPr lang="en-US" sz="1200" b="1">
                          <a:solidFill>
                            <a:srgbClr val="000000"/>
                          </a:solidFill>
                          <a:latin typeface="Calibri"/>
                          <a:ea typeface="Calibri"/>
                          <a:cs typeface="Agency FB"/>
                        </a:rPr>
                        <a:t>Somewhat Complex Texts</a:t>
                      </a:r>
                      <a:endParaRPr lang="en-US" sz="120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DD9C3"/>
                    </a:solidFill>
                  </a:tcPr>
                </a:tc>
                <a:tc>
                  <a:txBody>
                    <a:bodyPr/>
                    <a:lstStyle/>
                    <a:p>
                      <a:pPr marL="0" marR="0" algn="ctr">
                        <a:spcBef>
                          <a:spcPts val="0"/>
                        </a:spcBef>
                        <a:spcAft>
                          <a:spcPts val="0"/>
                        </a:spcAft>
                      </a:pPr>
                      <a:r>
                        <a:rPr lang="en-US" sz="1200" b="1">
                          <a:solidFill>
                            <a:srgbClr val="000000"/>
                          </a:solidFill>
                          <a:latin typeface="Calibri"/>
                          <a:ea typeface="Calibri"/>
                          <a:cs typeface="Agency FB"/>
                        </a:rPr>
                        <a:t>Complex Texts</a:t>
                      </a:r>
                      <a:endParaRPr lang="en-US" sz="120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DD9C3"/>
                    </a:solidFill>
                  </a:tcPr>
                </a:tc>
                <a:tc>
                  <a:txBody>
                    <a:bodyPr/>
                    <a:lstStyle/>
                    <a:p>
                      <a:pPr marL="0" marR="0" algn="ctr">
                        <a:spcBef>
                          <a:spcPts val="0"/>
                        </a:spcBef>
                        <a:spcAft>
                          <a:spcPts val="0"/>
                        </a:spcAft>
                      </a:pPr>
                      <a:r>
                        <a:rPr lang="en-US" sz="1200" b="1" dirty="0">
                          <a:solidFill>
                            <a:srgbClr val="000000"/>
                          </a:solidFill>
                          <a:latin typeface="Calibri"/>
                          <a:ea typeface="Calibri"/>
                          <a:cs typeface="Agency FB"/>
                        </a:rPr>
                        <a:t>Very Complex Texts</a:t>
                      </a:r>
                      <a:endParaRPr lang="en-US" sz="1200" dirty="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DD9C3"/>
                    </a:solidFill>
                  </a:tcPr>
                </a:tc>
              </a:tr>
              <a:tr h="540921">
                <a:tc rowSpan="4">
                  <a:txBody>
                    <a:bodyPr/>
                    <a:lstStyle/>
                    <a:p>
                      <a:pPr marL="71755" marR="71755" algn="ctr">
                        <a:spcBef>
                          <a:spcPts val="0"/>
                        </a:spcBef>
                        <a:spcAft>
                          <a:spcPts val="0"/>
                        </a:spcAft>
                      </a:pPr>
                      <a:r>
                        <a:rPr lang="en-US" sz="1000" b="1" dirty="0">
                          <a:solidFill>
                            <a:srgbClr val="000000"/>
                          </a:solidFill>
                          <a:latin typeface="Calibri"/>
                          <a:ea typeface="Calibri"/>
                          <a:cs typeface="Tw Cen MT Condensed"/>
                        </a:rPr>
                        <a:t>Layout</a:t>
                      </a:r>
                      <a:endParaRPr lang="en-US" sz="1000" dirty="0">
                        <a:solidFill>
                          <a:srgbClr val="000000"/>
                        </a:solidFill>
                        <a:latin typeface="Agency FB"/>
                        <a:ea typeface="Calibri"/>
                        <a:cs typeface="Agency FB"/>
                      </a:endParaRPr>
                    </a:p>
                  </a:txBody>
                  <a:tcPr marL="42515" marR="42515" marT="0" marB="0" vert="vert27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DD9C3"/>
                    </a:solidFill>
                  </a:tcPr>
                </a:tc>
                <a:tc>
                  <a:txBody>
                    <a:bodyPr/>
                    <a:lstStyle/>
                    <a:p>
                      <a:pPr marL="0" marR="0" algn="l">
                        <a:spcBef>
                          <a:spcPts val="0"/>
                        </a:spcBef>
                        <a:spcAft>
                          <a:spcPts val="0"/>
                        </a:spcAft>
                      </a:pPr>
                      <a:r>
                        <a:rPr lang="en-US" sz="800" dirty="0">
                          <a:solidFill>
                            <a:srgbClr val="000000"/>
                          </a:solidFill>
                          <a:latin typeface="Calibri"/>
                          <a:ea typeface="Calibri"/>
                          <a:cs typeface="Tw Cen MT Condensed"/>
                        </a:rPr>
                        <a:t>Consistent placement of text, regular word and line spacing, often large plain font</a:t>
                      </a:r>
                      <a:endParaRPr lang="en-US" sz="800" dirty="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000000"/>
                          </a:solidFill>
                          <a:latin typeface="Calibri"/>
                          <a:ea typeface="Calibri"/>
                          <a:cs typeface="Tw Cen MT Condensed"/>
                        </a:rPr>
                        <a:t>May have longer passages of uninterrupted text, often plain font </a:t>
                      </a:r>
                      <a:endParaRPr lang="en-US" sz="800" dirty="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000000"/>
                          </a:solidFill>
                          <a:latin typeface="Calibri"/>
                          <a:ea typeface="Calibri"/>
                          <a:cs typeface="Tw Cen MT Condensed"/>
                        </a:rPr>
                        <a:t>Longer passages of uninterrupted text may include columns or other variations in layout, often smaller more elaborate font </a:t>
                      </a:r>
                      <a:endParaRPr lang="en-US" sz="800" dirty="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000000"/>
                          </a:solidFill>
                          <a:latin typeface="Calibri"/>
                          <a:ea typeface="Calibri"/>
                          <a:cs typeface="Tw Cen MT Condensed"/>
                        </a:rPr>
                        <a:t>Very long passages of uninterrupted text that may include columns or other variations in layout, often small densely packed print </a:t>
                      </a:r>
                      <a:endParaRPr lang="en-US" sz="800" dirty="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r>
              <a:tr h="405691">
                <a:tc vMerge="1">
                  <a:txBody>
                    <a:bodyPr/>
                    <a:lstStyle/>
                    <a:p>
                      <a:endParaRPr lang="en-US"/>
                    </a:p>
                  </a:txBody>
                  <a:tcPr/>
                </a:tc>
                <a:tc>
                  <a:txBody>
                    <a:bodyPr/>
                    <a:lstStyle/>
                    <a:p>
                      <a:pPr marL="0" marR="0" algn="l">
                        <a:spcBef>
                          <a:spcPts val="0"/>
                        </a:spcBef>
                        <a:spcAft>
                          <a:spcPts val="0"/>
                        </a:spcAft>
                      </a:pPr>
                      <a:r>
                        <a:rPr lang="en-US" sz="800" dirty="0">
                          <a:solidFill>
                            <a:srgbClr val="000000"/>
                          </a:solidFill>
                          <a:latin typeface="Calibri"/>
                          <a:ea typeface="Calibri"/>
                          <a:cs typeface="Tw Cen MT Condensed"/>
                        </a:rPr>
                        <a:t>Graphics and pictures that directly support and help interpret the written text </a:t>
                      </a:r>
                      <a:endParaRPr lang="en-US" sz="800" dirty="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000000"/>
                          </a:solidFill>
                          <a:latin typeface="Calibri"/>
                          <a:ea typeface="Calibri"/>
                          <a:cs typeface="Tw Cen MT Condensed"/>
                        </a:rPr>
                        <a:t>Graphs, pictures, tables, charts </a:t>
                      </a:r>
                      <a:endParaRPr lang="en-US" sz="800" dirty="0">
                        <a:solidFill>
                          <a:srgbClr val="000000"/>
                        </a:solidFill>
                        <a:latin typeface="Agency FB"/>
                        <a:ea typeface="Calibri"/>
                        <a:cs typeface="Agency FB"/>
                      </a:endParaRPr>
                    </a:p>
                    <a:p>
                      <a:pPr marL="0" marR="0" algn="l">
                        <a:spcBef>
                          <a:spcPts val="0"/>
                        </a:spcBef>
                        <a:spcAft>
                          <a:spcPts val="0"/>
                        </a:spcAft>
                      </a:pPr>
                      <a:r>
                        <a:rPr lang="en-US" sz="800" dirty="0">
                          <a:solidFill>
                            <a:srgbClr val="000000"/>
                          </a:solidFill>
                          <a:latin typeface="Calibri"/>
                          <a:ea typeface="Calibri"/>
                          <a:cs typeface="Tw Cen MT Condensed"/>
                        </a:rPr>
                        <a:t>that directly support the text </a:t>
                      </a:r>
                      <a:endParaRPr lang="en-US" sz="800" dirty="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000000"/>
                          </a:solidFill>
                          <a:latin typeface="Calibri"/>
                          <a:ea typeface="Calibri"/>
                          <a:cs typeface="Tw Cen MT Condensed"/>
                        </a:rPr>
                        <a:t>Essential integrated graphics, tables, charts, formula (necessary to make meaning of text) </a:t>
                      </a:r>
                      <a:endParaRPr lang="en-US" sz="800" dirty="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800">
                          <a:solidFill>
                            <a:srgbClr val="000000"/>
                          </a:solidFill>
                          <a:latin typeface="Calibri"/>
                          <a:ea typeface="Calibri"/>
                          <a:cs typeface="Tw Cen MT Condensed"/>
                        </a:rPr>
                        <a:t>Extensive, intricate, essential integrated tables, charts, formulas necessary to make meaning of text </a:t>
                      </a:r>
                      <a:endParaRPr lang="en-US" sz="80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r>
              <a:tr h="395550">
                <a:tc vMerge="1">
                  <a:txBody>
                    <a:bodyPr/>
                    <a:lstStyle/>
                    <a:p>
                      <a:endParaRPr lang="en-US"/>
                    </a:p>
                  </a:txBody>
                  <a:tcPr/>
                </a:tc>
                <a:tc>
                  <a:txBody>
                    <a:bodyPr/>
                    <a:lstStyle/>
                    <a:p>
                      <a:pPr marL="0" marR="0" algn="l">
                        <a:spcBef>
                          <a:spcPts val="0"/>
                        </a:spcBef>
                        <a:spcAft>
                          <a:spcPts val="0"/>
                        </a:spcAft>
                      </a:pPr>
                      <a:r>
                        <a:rPr lang="en-US" sz="800">
                          <a:solidFill>
                            <a:srgbClr val="000000"/>
                          </a:solidFill>
                          <a:latin typeface="Calibri"/>
                          <a:ea typeface="Calibri"/>
                          <a:cs typeface="Tw Cen MT Condensed"/>
                        </a:rPr>
                        <a:t>Simple indexes, glossaries </a:t>
                      </a:r>
                      <a:endParaRPr lang="en-US" sz="80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000000"/>
                          </a:solidFill>
                          <a:latin typeface="Calibri"/>
                          <a:ea typeface="Calibri"/>
                          <a:cs typeface="Tw Cen MT Condensed"/>
                        </a:rPr>
                        <a:t>Indexes, glossaries, occasional quotes, references </a:t>
                      </a:r>
                      <a:endParaRPr lang="en-US" sz="800" dirty="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000000"/>
                          </a:solidFill>
                          <a:latin typeface="Calibri"/>
                          <a:ea typeface="Calibri"/>
                          <a:cs typeface="Tw Cen MT Condensed"/>
                        </a:rPr>
                        <a:t>Quotes, concluding appendices, indexes, glossaries, bibliography </a:t>
                      </a:r>
                      <a:endParaRPr lang="en-US" sz="800" dirty="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800">
                          <a:solidFill>
                            <a:srgbClr val="000000"/>
                          </a:solidFill>
                          <a:latin typeface="Calibri"/>
                          <a:ea typeface="Calibri"/>
                          <a:cs typeface="Tw Cen MT Condensed"/>
                        </a:rPr>
                        <a:t>Abstracts, footnotes, citations and detailed indexes, appendices, bibliography </a:t>
                      </a:r>
                      <a:endParaRPr lang="en-US" sz="80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r>
              <a:tr h="270460">
                <a:tc vMerge="1">
                  <a:txBody>
                    <a:bodyPr/>
                    <a:lstStyle/>
                    <a:p>
                      <a:endParaRPr lang="en-US"/>
                    </a:p>
                  </a:txBody>
                  <a:tcPr/>
                </a:tc>
                <a:tc>
                  <a:txBody>
                    <a:bodyPr/>
                    <a:lstStyle/>
                    <a:p>
                      <a:pPr marL="0" marR="0" algn="l">
                        <a:spcBef>
                          <a:spcPts val="0"/>
                        </a:spcBef>
                        <a:spcAft>
                          <a:spcPts val="0"/>
                        </a:spcAft>
                      </a:pPr>
                      <a:r>
                        <a:rPr lang="en-US" sz="800">
                          <a:solidFill>
                            <a:srgbClr val="000000"/>
                          </a:solidFill>
                          <a:latin typeface="Calibri"/>
                          <a:ea typeface="Calibri"/>
                          <a:cs typeface="Tw Cen MT Condensed"/>
                        </a:rPr>
                        <a:t>Supportive signposting and enhancements </a:t>
                      </a:r>
                      <a:endParaRPr lang="en-US" sz="80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000000"/>
                          </a:solidFill>
                          <a:latin typeface="Calibri"/>
                          <a:ea typeface="Calibri"/>
                          <a:cs typeface="Tw Cen MT Condensed"/>
                        </a:rPr>
                        <a:t>Reduced signposting and enhancements </a:t>
                      </a:r>
                      <a:endParaRPr lang="en-US" sz="800" dirty="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000000"/>
                          </a:solidFill>
                          <a:latin typeface="Calibri"/>
                          <a:ea typeface="Calibri"/>
                          <a:cs typeface="Tw Cen MT Condensed"/>
                        </a:rPr>
                        <a:t>Minimal signposting and/or enhancements </a:t>
                      </a:r>
                      <a:endParaRPr lang="en-US" sz="800" dirty="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800">
                          <a:solidFill>
                            <a:srgbClr val="000000"/>
                          </a:solidFill>
                          <a:latin typeface="Calibri"/>
                          <a:ea typeface="Calibri"/>
                          <a:cs typeface="Tw Cen MT Condensed"/>
                        </a:rPr>
                        <a:t>Integrated signposting conforming to disciplinary formats. No enhancements </a:t>
                      </a:r>
                      <a:endParaRPr lang="en-US" sz="80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r>
              <a:tr h="527402">
                <a:tc rowSpan="2">
                  <a:txBody>
                    <a:bodyPr/>
                    <a:lstStyle/>
                    <a:p>
                      <a:pPr marL="71755" marR="71755" algn="ctr">
                        <a:spcBef>
                          <a:spcPts val="0"/>
                        </a:spcBef>
                        <a:spcAft>
                          <a:spcPts val="0"/>
                        </a:spcAft>
                      </a:pPr>
                      <a:r>
                        <a:rPr lang="en-US" sz="1000" b="1" dirty="0">
                          <a:solidFill>
                            <a:srgbClr val="000000"/>
                          </a:solidFill>
                          <a:latin typeface="Calibri"/>
                          <a:ea typeface="Calibri"/>
                          <a:cs typeface="Tw Cen MT Condensed"/>
                        </a:rPr>
                        <a:t>Purpose and Meaning</a:t>
                      </a:r>
                      <a:endParaRPr lang="en-US" sz="1000" dirty="0">
                        <a:solidFill>
                          <a:srgbClr val="000000"/>
                        </a:solidFill>
                        <a:latin typeface="Agency FB"/>
                        <a:ea typeface="Calibri"/>
                        <a:cs typeface="Agency FB"/>
                      </a:endParaRPr>
                    </a:p>
                  </a:txBody>
                  <a:tcPr marL="42515" marR="42515" marT="0" marB="0" vert="vert27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DD9C3"/>
                    </a:solidFill>
                  </a:tcPr>
                </a:tc>
                <a:tc>
                  <a:txBody>
                    <a:bodyPr/>
                    <a:lstStyle/>
                    <a:p>
                      <a:pPr marL="0" marR="0" algn="l">
                        <a:spcBef>
                          <a:spcPts val="0"/>
                        </a:spcBef>
                        <a:spcAft>
                          <a:spcPts val="0"/>
                        </a:spcAft>
                      </a:pPr>
                      <a:r>
                        <a:rPr lang="en-US" sz="800">
                          <a:solidFill>
                            <a:srgbClr val="000000"/>
                          </a:solidFill>
                          <a:latin typeface="Calibri"/>
                          <a:ea typeface="Calibri"/>
                          <a:cs typeface="Tw Cen MT Condensed"/>
                        </a:rPr>
                        <a:t>A single or simple purpose conveying clear or factual information</a:t>
                      </a:r>
                      <a:endParaRPr lang="en-US" sz="80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000000"/>
                          </a:solidFill>
                          <a:latin typeface="Calibri"/>
                          <a:ea typeface="Calibri"/>
                          <a:cs typeface="Tw Cen MT Condensed"/>
                        </a:rPr>
                        <a:t>Purpose involves conveying a range of more detailed information </a:t>
                      </a:r>
                      <a:endParaRPr lang="en-US" sz="800" dirty="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000000"/>
                          </a:solidFill>
                          <a:latin typeface="Calibri"/>
                          <a:ea typeface="Calibri"/>
                          <a:cs typeface="Tw Cen MT Condensed"/>
                        </a:rPr>
                        <a:t>Purpose includes explaining or interpreting information </a:t>
                      </a:r>
                      <a:endParaRPr lang="en-US" sz="800" dirty="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000000"/>
                          </a:solidFill>
                          <a:latin typeface="Calibri"/>
                          <a:ea typeface="Calibri"/>
                          <a:cs typeface="Tw Cen MT Condensed"/>
                        </a:rPr>
                        <a:t>Purpose may include examining/evaluating complex, sometimes theoretical and contested information </a:t>
                      </a:r>
                      <a:endParaRPr lang="en-US" sz="800" dirty="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r>
              <a:tr h="270460">
                <a:tc vMerge="1">
                  <a:txBody>
                    <a:bodyPr/>
                    <a:lstStyle/>
                    <a:p>
                      <a:endParaRPr lang="en-US"/>
                    </a:p>
                  </a:txBody>
                  <a:tcPr/>
                </a:tc>
                <a:tc>
                  <a:txBody>
                    <a:bodyPr/>
                    <a:lstStyle/>
                    <a:p>
                      <a:pPr marL="0" marR="0" algn="l">
                        <a:spcBef>
                          <a:spcPts val="0"/>
                        </a:spcBef>
                        <a:spcAft>
                          <a:spcPts val="0"/>
                        </a:spcAft>
                      </a:pPr>
                      <a:r>
                        <a:rPr lang="en-US" sz="800">
                          <a:solidFill>
                            <a:srgbClr val="000000"/>
                          </a:solidFill>
                          <a:latin typeface="Calibri"/>
                          <a:ea typeface="Calibri"/>
                          <a:cs typeface="Tw Cen MT Condensed"/>
                        </a:rPr>
                        <a:t>Meaning is clear, concrete with a narrow focus </a:t>
                      </a:r>
                      <a:endParaRPr lang="en-US" sz="80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800">
                          <a:solidFill>
                            <a:srgbClr val="000000"/>
                          </a:solidFill>
                          <a:latin typeface="Calibri"/>
                          <a:ea typeface="Calibri"/>
                          <a:cs typeface="Tw Cen MT Condensed"/>
                        </a:rPr>
                        <a:t>Meaning is more involved with a broader focus </a:t>
                      </a:r>
                      <a:endParaRPr lang="en-US" sz="80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000000"/>
                          </a:solidFill>
                          <a:latin typeface="Calibri"/>
                          <a:ea typeface="Calibri"/>
                          <a:cs typeface="Tw Cen MT Condensed"/>
                        </a:rPr>
                        <a:t>Meaning includes more complex concepts and a higher level of detail </a:t>
                      </a:r>
                      <a:endParaRPr lang="en-US" sz="800" dirty="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000000"/>
                          </a:solidFill>
                          <a:latin typeface="Calibri"/>
                          <a:ea typeface="Calibri"/>
                          <a:cs typeface="Tw Cen MT Condensed"/>
                        </a:rPr>
                        <a:t>Meaning is intricate, with abstract theoretical elements </a:t>
                      </a:r>
                      <a:endParaRPr lang="en-US" sz="800" dirty="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r>
              <a:tr h="527402">
                <a:tc rowSpan="3">
                  <a:txBody>
                    <a:bodyPr/>
                    <a:lstStyle/>
                    <a:p>
                      <a:pPr marL="71755" marR="71755" algn="ctr">
                        <a:spcBef>
                          <a:spcPts val="0"/>
                        </a:spcBef>
                        <a:spcAft>
                          <a:spcPts val="0"/>
                        </a:spcAft>
                      </a:pPr>
                      <a:r>
                        <a:rPr lang="en-US" sz="1000" b="1" dirty="0">
                          <a:solidFill>
                            <a:srgbClr val="000000"/>
                          </a:solidFill>
                          <a:latin typeface="Calibri"/>
                          <a:ea typeface="Calibri"/>
                          <a:cs typeface="Tw Cen MT Condensed"/>
                        </a:rPr>
                        <a:t>Structure</a:t>
                      </a:r>
                      <a:endParaRPr lang="en-US" sz="1000" dirty="0">
                        <a:solidFill>
                          <a:srgbClr val="000000"/>
                        </a:solidFill>
                        <a:latin typeface="Agency FB"/>
                        <a:ea typeface="Calibri"/>
                        <a:cs typeface="Agency FB"/>
                      </a:endParaRPr>
                    </a:p>
                  </a:txBody>
                  <a:tcPr marL="42515" marR="42515" marT="0" marB="0" vert="vert27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DD9C3"/>
                    </a:solidFill>
                  </a:tcPr>
                </a:tc>
                <a:tc>
                  <a:txBody>
                    <a:bodyPr/>
                    <a:lstStyle/>
                    <a:p>
                      <a:pPr marL="0" marR="0" algn="l">
                        <a:spcBef>
                          <a:spcPts val="0"/>
                        </a:spcBef>
                        <a:spcAft>
                          <a:spcPts val="0"/>
                        </a:spcAft>
                      </a:pPr>
                      <a:r>
                        <a:rPr lang="en-US" sz="800" dirty="0">
                          <a:solidFill>
                            <a:srgbClr val="000000"/>
                          </a:solidFill>
                          <a:latin typeface="Calibri"/>
                          <a:ea typeface="Calibri"/>
                          <a:cs typeface="Tw Cen MT Condensed"/>
                        </a:rPr>
                        <a:t>The organization of the text is clear </a:t>
                      </a:r>
                      <a:r>
                        <a:rPr lang="en-US" sz="800" dirty="0" smtClean="0">
                          <a:solidFill>
                            <a:srgbClr val="000000"/>
                          </a:solidFill>
                          <a:latin typeface="Calibri"/>
                          <a:ea typeface="Calibri"/>
                          <a:cs typeface="Tw Cen MT Condensed"/>
                        </a:rPr>
                        <a:t>or</a:t>
                      </a:r>
                      <a:r>
                        <a:rPr lang="en-US" sz="800" baseline="0" dirty="0" smtClean="0">
                          <a:solidFill>
                            <a:srgbClr val="000000"/>
                          </a:solidFill>
                          <a:latin typeface="Calibri"/>
                          <a:ea typeface="Calibri"/>
                          <a:cs typeface="Tw Cen MT Condensed"/>
                        </a:rPr>
                        <a:t> </a:t>
                      </a:r>
                      <a:r>
                        <a:rPr lang="en-US" sz="800" dirty="0" smtClean="0">
                          <a:solidFill>
                            <a:srgbClr val="000000"/>
                          </a:solidFill>
                          <a:latin typeface="Calibri"/>
                          <a:ea typeface="Calibri"/>
                          <a:cs typeface="Tw Cen MT Condensed"/>
                        </a:rPr>
                        <a:t>chronological </a:t>
                      </a:r>
                      <a:r>
                        <a:rPr lang="en-US" sz="800" dirty="0">
                          <a:solidFill>
                            <a:srgbClr val="000000"/>
                          </a:solidFill>
                          <a:latin typeface="Calibri"/>
                          <a:ea typeface="Calibri"/>
                          <a:cs typeface="Tw Cen MT Condensed"/>
                        </a:rPr>
                        <a:t>and/or easy to predict</a:t>
                      </a:r>
                      <a:endParaRPr lang="en-US" sz="800" dirty="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800">
                          <a:solidFill>
                            <a:srgbClr val="000000"/>
                          </a:solidFill>
                          <a:latin typeface="Calibri"/>
                          <a:ea typeface="Calibri"/>
                          <a:cs typeface="Tw Cen MT Condensed"/>
                        </a:rPr>
                        <a:t>The organization of the text may include a thesis or reasoned explanation in addition to facts</a:t>
                      </a:r>
                      <a:endParaRPr lang="en-US" sz="80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000000"/>
                          </a:solidFill>
                          <a:latin typeface="Calibri"/>
                          <a:ea typeface="Calibri"/>
                          <a:cs typeface="Tw Cen MT Condensed"/>
                        </a:rPr>
                        <a:t>The organization of the text may contain multiple pathways, more than one thesis and/or several genres</a:t>
                      </a:r>
                      <a:endParaRPr lang="en-US" sz="800" dirty="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000000"/>
                          </a:solidFill>
                          <a:latin typeface="Calibri"/>
                          <a:ea typeface="Calibri"/>
                          <a:cs typeface="Tw Cen MT Condensed"/>
                        </a:rPr>
                        <a:t>The organization of the text is intricate or specialized for a particular discipline </a:t>
                      </a:r>
                      <a:endParaRPr lang="en-US" sz="800" dirty="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r>
              <a:tr h="405691">
                <a:tc vMerge="1">
                  <a:txBody>
                    <a:bodyPr/>
                    <a:lstStyle/>
                    <a:p>
                      <a:endParaRPr lang="en-US"/>
                    </a:p>
                  </a:txBody>
                  <a:tcPr/>
                </a:tc>
                <a:tc>
                  <a:txBody>
                    <a:bodyPr/>
                    <a:lstStyle/>
                    <a:p>
                      <a:pPr marL="0" marR="0" algn="l">
                        <a:spcBef>
                          <a:spcPts val="0"/>
                        </a:spcBef>
                        <a:spcAft>
                          <a:spcPts val="0"/>
                        </a:spcAft>
                      </a:pPr>
                      <a:r>
                        <a:rPr lang="en-US" sz="800">
                          <a:solidFill>
                            <a:srgbClr val="000000"/>
                          </a:solidFill>
                          <a:latin typeface="Calibri"/>
                          <a:ea typeface="Calibri"/>
                          <a:cs typeface="Tw Cen MT Condensed"/>
                        </a:rPr>
                        <a:t>Connections among events or ideas are explicit and clear. </a:t>
                      </a:r>
                      <a:endParaRPr lang="en-US" sz="80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800">
                          <a:solidFill>
                            <a:srgbClr val="000000"/>
                          </a:solidFill>
                          <a:latin typeface="Calibri"/>
                          <a:ea typeface="Calibri"/>
                          <a:cs typeface="Tw Cen MT Condensed"/>
                        </a:rPr>
                        <a:t>Connections among events or ideas are sometimes implicit or subtle. </a:t>
                      </a:r>
                      <a:endParaRPr lang="en-US" sz="80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000000"/>
                          </a:solidFill>
                          <a:latin typeface="Calibri"/>
                          <a:ea typeface="Calibri"/>
                          <a:cs typeface="Tw Cen MT Condensed"/>
                        </a:rPr>
                        <a:t>Connections among events or ideas are often implicit or subtle </a:t>
                      </a:r>
                      <a:endParaRPr lang="en-US" sz="800" dirty="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000000"/>
                          </a:solidFill>
                          <a:latin typeface="Calibri"/>
                          <a:ea typeface="Calibri"/>
                          <a:cs typeface="Tw Cen MT Condensed"/>
                        </a:rPr>
                        <a:t>Connections among events or ideas are implicit or subtle throughout the text. </a:t>
                      </a:r>
                      <a:endParaRPr lang="en-US" sz="800" dirty="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r>
              <a:tr h="405691">
                <a:tc vMerge="1">
                  <a:txBody>
                    <a:bodyPr/>
                    <a:lstStyle/>
                    <a:p>
                      <a:endParaRPr lang="en-US"/>
                    </a:p>
                  </a:txBody>
                  <a:tcPr/>
                </a:tc>
                <a:tc>
                  <a:txBody>
                    <a:bodyPr/>
                    <a:lstStyle/>
                    <a:p>
                      <a:pPr marL="0" marR="0" algn="l">
                        <a:spcBef>
                          <a:spcPts val="0"/>
                        </a:spcBef>
                        <a:spcAft>
                          <a:spcPts val="0"/>
                        </a:spcAft>
                      </a:pPr>
                      <a:r>
                        <a:rPr lang="en-US" sz="800">
                          <a:solidFill>
                            <a:srgbClr val="000000"/>
                          </a:solidFill>
                          <a:latin typeface="Calibri"/>
                          <a:ea typeface="Calibri"/>
                          <a:cs typeface="Tw Cen MT Condensed"/>
                        </a:rPr>
                        <a:t>One mode of communication is evident </a:t>
                      </a:r>
                      <a:endParaRPr lang="en-US" sz="80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800">
                          <a:solidFill>
                            <a:srgbClr val="000000"/>
                          </a:solidFill>
                          <a:latin typeface="Calibri"/>
                          <a:ea typeface="Calibri"/>
                          <a:cs typeface="Tw Cen MT Condensed"/>
                        </a:rPr>
                        <a:t>May include different modes of communication </a:t>
                      </a:r>
                      <a:endParaRPr lang="en-US" sz="80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000000"/>
                          </a:solidFill>
                          <a:latin typeface="Calibri"/>
                          <a:ea typeface="Calibri"/>
                          <a:cs typeface="Tw Cen MT Condensed"/>
                        </a:rPr>
                        <a:t>Includes smaller sections that utilize different modes of communication of varying complexity </a:t>
                      </a:r>
                      <a:endParaRPr lang="en-US" sz="800" dirty="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000000"/>
                          </a:solidFill>
                          <a:latin typeface="Calibri"/>
                          <a:ea typeface="Calibri"/>
                          <a:cs typeface="Tw Cen MT Condensed"/>
                        </a:rPr>
                        <a:t>Includes sustained sections that utilize different modes of communication and/or hybrid or non-linear texts </a:t>
                      </a:r>
                      <a:endParaRPr lang="en-US" sz="800" dirty="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r>
              <a:tr h="405691">
                <a:tc rowSpan="3">
                  <a:txBody>
                    <a:bodyPr/>
                    <a:lstStyle/>
                    <a:p>
                      <a:pPr marL="71755" marR="71755" algn="ctr">
                        <a:spcBef>
                          <a:spcPts val="0"/>
                        </a:spcBef>
                        <a:spcAft>
                          <a:spcPts val="0"/>
                        </a:spcAft>
                      </a:pPr>
                      <a:r>
                        <a:rPr lang="en-US" sz="1000" b="1" dirty="0">
                          <a:solidFill>
                            <a:srgbClr val="000000"/>
                          </a:solidFill>
                          <a:latin typeface="Calibri"/>
                          <a:ea typeface="Calibri"/>
                          <a:cs typeface="Tw Cen MT Condensed"/>
                        </a:rPr>
                        <a:t>Language </a:t>
                      </a:r>
                      <a:r>
                        <a:rPr lang="en-US" sz="1000" b="1" dirty="0" smtClean="0">
                          <a:solidFill>
                            <a:srgbClr val="000000"/>
                          </a:solidFill>
                          <a:latin typeface="Calibri"/>
                          <a:ea typeface="Calibri"/>
                          <a:cs typeface="Tw Cen MT Condensed"/>
                        </a:rPr>
                        <a:t> </a:t>
                      </a:r>
                    </a:p>
                    <a:p>
                      <a:pPr marL="71755" marR="71755" algn="ctr">
                        <a:spcBef>
                          <a:spcPts val="0"/>
                        </a:spcBef>
                        <a:spcAft>
                          <a:spcPts val="0"/>
                        </a:spcAft>
                      </a:pPr>
                      <a:r>
                        <a:rPr lang="en-US" sz="1000" b="1" dirty="0" smtClean="0">
                          <a:solidFill>
                            <a:srgbClr val="000000"/>
                          </a:solidFill>
                          <a:latin typeface="Calibri"/>
                          <a:ea typeface="Calibri"/>
                          <a:cs typeface="Tw Cen MT Condensed"/>
                        </a:rPr>
                        <a:t>Features</a:t>
                      </a:r>
                      <a:endParaRPr lang="en-US" sz="1000" dirty="0">
                        <a:solidFill>
                          <a:srgbClr val="000000"/>
                        </a:solidFill>
                        <a:latin typeface="Agency FB"/>
                        <a:ea typeface="Calibri"/>
                        <a:cs typeface="Agency FB"/>
                      </a:endParaRPr>
                    </a:p>
                  </a:txBody>
                  <a:tcPr marL="42515" marR="42515" marT="0" marB="0" vert="vert27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DD9C3"/>
                    </a:solidFill>
                  </a:tcPr>
                </a:tc>
                <a:tc>
                  <a:txBody>
                    <a:bodyPr/>
                    <a:lstStyle/>
                    <a:p>
                      <a:pPr marL="0" marR="0" algn="l">
                        <a:spcBef>
                          <a:spcPts val="0"/>
                        </a:spcBef>
                        <a:spcAft>
                          <a:spcPts val="0"/>
                        </a:spcAft>
                      </a:pPr>
                      <a:r>
                        <a:rPr lang="en-US" sz="800">
                          <a:solidFill>
                            <a:srgbClr val="000000"/>
                          </a:solidFill>
                          <a:latin typeface="Calibri"/>
                          <a:ea typeface="Calibri"/>
                          <a:cs typeface="Tw Cen MT Condensed"/>
                        </a:rPr>
                        <a:t>Mainly simple sentences</a:t>
                      </a:r>
                      <a:endParaRPr lang="en-US" sz="80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800">
                          <a:solidFill>
                            <a:srgbClr val="000000"/>
                          </a:solidFill>
                          <a:latin typeface="Calibri"/>
                          <a:ea typeface="Calibri"/>
                          <a:cs typeface="Tw Cen MT Condensed"/>
                        </a:rPr>
                        <a:t>Simple and compound sentences with some more complex constructions </a:t>
                      </a:r>
                      <a:endParaRPr lang="en-US" sz="80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800">
                          <a:solidFill>
                            <a:srgbClr val="000000"/>
                          </a:solidFill>
                          <a:latin typeface="Calibri"/>
                          <a:ea typeface="Calibri"/>
                          <a:cs typeface="Tw Cen MT Condensed"/>
                        </a:rPr>
                        <a:t>Many complex sentences with increased subordinate phrases and clauses or transition words </a:t>
                      </a:r>
                      <a:endParaRPr lang="en-US" sz="80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000000"/>
                          </a:solidFill>
                          <a:latin typeface="Calibri"/>
                          <a:ea typeface="Calibri"/>
                          <a:cs typeface="Tw Cen MT Condensed"/>
                        </a:rPr>
                        <a:t>Mainly complex sentences, often containing multiple concepts </a:t>
                      </a:r>
                      <a:endParaRPr lang="en-US" sz="800" dirty="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r>
              <a:tr h="405691">
                <a:tc vMerge="1">
                  <a:txBody>
                    <a:bodyPr/>
                    <a:lstStyle/>
                    <a:p>
                      <a:endParaRPr lang="en-US"/>
                    </a:p>
                  </a:txBody>
                  <a:tcPr/>
                </a:tc>
                <a:tc>
                  <a:txBody>
                    <a:bodyPr/>
                    <a:lstStyle/>
                    <a:p>
                      <a:pPr marL="0" marR="0" algn="l">
                        <a:spcBef>
                          <a:spcPts val="0"/>
                        </a:spcBef>
                        <a:spcAft>
                          <a:spcPts val="0"/>
                        </a:spcAft>
                      </a:pPr>
                      <a:r>
                        <a:rPr lang="en-US" sz="800">
                          <a:solidFill>
                            <a:srgbClr val="000000"/>
                          </a:solidFill>
                          <a:latin typeface="Calibri"/>
                          <a:ea typeface="Calibri"/>
                          <a:cs typeface="Tw Cen MT Condensed"/>
                        </a:rPr>
                        <a:t>Simple language style, sometimes with narrative elements </a:t>
                      </a:r>
                      <a:endParaRPr lang="en-US" sz="80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800">
                          <a:solidFill>
                            <a:srgbClr val="000000"/>
                          </a:solidFill>
                          <a:latin typeface="Calibri"/>
                          <a:ea typeface="Calibri"/>
                          <a:cs typeface="Tw Cen MT Condensed"/>
                        </a:rPr>
                        <a:t>Increased objective style and passive constructions with higher factual content </a:t>
                      </a:r>
                      <a:endParaRPr lang="en-US" sz="80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800">
                          <a:solidFill>
                            <a:srgbClr val="000000"/>
                          </a:solidFill>
                          <a:latin typeface="Calibri"/>
                          <a:ea typeface="Calibri"/>
                          <a:cs typeface="Tw Cen MT Condensed"/>
                        </a:rPr>
                        <a:t>Objective/passive style with higher conceptual content and increasing nominalization </a:t>
                      </a:r>
                      <a:endParaRPr lang="en-US" sz="80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000000"/>
                          </a:solidFill>
                          <a:latin typeface="Calibri"/>
                          <a:ea typeface="Calibri"/>
                          <a:cs typeface="Tw Cen MT Condensed"/>
                        </a:rPr>
                        <a:t>Specialized disciplinary style with dense conceptual content and high nominalization </a:t>
                      </a:r>
                      <a:endParaRPr lang="en-US" sz="800" dirty="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r>
              <a:tr h="57070">
                <a:tc vMerge="1">
                  <a:txBody>
                    <a:bodyPr/>
                    <a:lstStyle/>
                    <a:p>
                      <a:endParaRPr lang="en-US"/>
                    </a:p>
                  </a:txBody>
                  <a:tcPr/>
                </a:tc>
                <a:tc>
                  <a:txBody>
                    <a:bodyPr/>
                    <a:lstStyle/>
                    <a:p>
                      <a:pPr marL="0" marR="0" algn="l">
                        <a:spcBef>
                          <a:spcPts val="0"/>
                        </a:spcBef>
                        <a:spcAft>
                          <a:spcPts val="0"/>
                        </a:spcAft>
                      </a:pPr>
                      <a:r>
                        <a:rPr lang="en-US" sz="800" dirty="0">
                          <a:solidFill>
                            <a:srgbClr val="000000"/>
                          </a:solidFill>
                          <a:latin typeface="Calibri"/>
                          <a:ea typeface="Calibri"/>
                          <a:cs typeface="Tw Cen MT Condensed"/>
                        </a:rPr>
                        <a:t>Vocabulary is mostly familiar </a:t>
                      </a:r>
                      <a:endParaRPr lang="en-US" sz="800" dirty="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800">
                          <a:solidFill>
                            <a:srgbClr val="000000"/>
                          </a:solidFill>
                          <a:latin typeface="Calibri"/>
                          <a:ea typeface="Calibri"/>
                          <a:cs typeface="Tw Cen MT Condensed"/>
                        </a:rPr>
                        <a:t>Vocabulary includes some unfamiliar, context-dependent words </a:t>
                      </a:r>
                      <a:endParaRPr lang="en-US" sz="80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800">
                          <a:solidFill>
                            <a:srgbClr val="000000"/>
                          </a:solidFill>
                          <a:latin typeface="Calibri"/>
                          <a:ea typeface="Calibri"/>
                          <a:cs typeface="Tw Cen MT Condensed"/>
                        </a:rPr>
                        <a:t>Includes much academic vocabulary and some domain specific (content) vocabulary </a:t>
                      </a:r>
                      <a:endParaRPr lang="en-US" sz="80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000000"/>
                          </a:solidFill>
                          <a:latin typeface="Calibri"/>
                          <a:ea typeface="Calibri"/>
                          <a:cs typeface="Tw Cen MT Condensed"/>
                        </a:rPr>
                        <a:t>Includes extensive academic and domain specific (content) vocabulary </a:t>
                      </a:r>
                      <a:endParaRPr lang="en-US" sz="800" dirty="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r>
              <a:tr h="395550">
                <a:tc rowSpan="2">
                  <a:txBody>
                    <a:bodyPr/>
                    <a:lstStyle/>
                    <a:p>
                      <a:pPr marL="71755" marR="71755" algn="ctr">
                        <a:spcBef>
                          <a:spcPts val="0"/>
                        </a:spcBef>
                        <a:spcAft>
                          <a:spcPts val="0"/>
                        </a:spcAft>
                      </a:pPr>
                      <a:r>
                        <a:rPr lang="en-US" sz="1000" b="1" dirty="0">
                          <a:solidFill>
                            <a:srgbClr val="000000"/>
                          </a:solidFill>
                          <a:latin typeface="Calibri"/>
                          <a:ea typeface="Calibri"/>
                          <a:cs typeface="Agency FB"/>
                        </a:rPr>
                        <a:t>Knowledge Demands </a:t>
                      </a:r>
                      <a:r>
                        <a:rPr lang="en-US" sz="1000" b="1" dirty="0" smtClean="0">
                          <a:solidFill>
                            <a:srgbClr val="000000"/>
                          </a:solidFill>
                          <a:latin typeface="Calibri"/>
                          <a:ea typeface="Calibri"/>
                          <a:cs typeface="Agency FB"/>
                        </a:rPr>
                        <a:t>Information</a:t>
                      </a:r>
                      <a:endParaRPr lang="en-US" sz="1000" dirty="0">
                        <a:solidFill>
                          <a:srgbClr val="000000"/>
                        </a:solidFill>
                        <a:latin typeface="Agency FB"/>
                        <a:ea typeface="Calibri"/>
                        <a:cs typeface="Agency FB"/>
                      </a:endParaRPr>
                    </a:p>
                  </a:txBody>
                  <a:tcPr marL="42515" marR="42515" marT="0" marB="0" vert="vert27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DD9C3"/>
                    </a:solidFill>
                  </a:tcPr>
                </a:tc>
                <a:tc>
                  <a:txBody>
                    <a:bodyPr/>
                    <a:lstStyle/>
                    <a:p>
                      <a:pPr marL="0" marR="0" algn="l">
                        <a:spcBef>
                          <a:spcPts val="0"/>
                        </a:spcBef>
                        <a:spcAft>
                          <a:spcPts val="0"/>
                        </a:spcAft>
                      </a:pPr>
                      <a:r>
                        <a:rPr lang="en-US" sz="800">
                          <a:solidFill>
                            <a:srgbClr val="000000"/>
                          </a:solidFill>
                          <a:latin typeface="Calibri"/>
                          <a:ea typeface="Calibri"/>
                          <a:cs typeface="Agency FB"/>
                        </a:rPr>
                        <a:t> </a:t>
                      </a:r>
                      <a:r>
                        <a:rPr lang="en-US" sz="800">
                          <a:solidFill>
                            <a:srgbClr val="000000"/>
                          </a:solidFill>
                          <a:latin typeface="Calibri"/>
                          <a:ea typeface="Calibri"/>
                          <a:cs typeface="Tw Cen MT Condensed"/>
                        </a:rPr>
                        <a:t> General topic is familiar, with details known by reader</a:t>
                      </a:r>
                      <a:endParaRPr lang="en-US" sz="80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000000"/>
                          </a:solidFill>
                          <a:latin typeface="Calibri"/>
                          <a:ea typeface="Calibri"/>
                          <a:cs typeface="Tw Cen MT Condensed"/>
                        </a:rPr>
                        <a:t>General topic is familiar, with some details new to reader</a:t>
                      </a:r>
                      <a:endParaRPr lang="en-US" sz="800" dirty="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800">
                          <a:solidFill>
                            <a:srgbClr val="000000"/>
                          </a:solidFill>
                          <a:latin typeface="Calibri"/>
                          <a:ea typeface="Calibri"/>
                          <a:cs typeface="Tw Cen MT Condensed"/>
                        </a:rPr>
                        <a:t>General topic is somewhat familiar but with many details unknown to reader</a:t>
                      </a:r>
                      <a:endParaRPr lang="en-US" sz="80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000000"/>
                          </a:solidFill>
                          <a:latin typeface="Calibri"/>
                          <a:ea typeface="Calibri"/>
                          <a:cs typeface="Tw Cen MT Condensed"/>
                        </a:rPr>
                        <a:t>General topic is mostly unfamiliar with most details unknown to reader </a:t>
                      </a:r>
                      <a:endParaRPr lang="en-US" sz="800" dirty="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r>
              <a:tr h="405691">
                <a:tc vMerge="1">
                  <a:txBody>
                    <a:bodyPr/>
                    <a:lstStyle/>
                    <a:p>
                      <a:endParaRPr lang="en-US"/>
                    </a:p>
                  </a:txBody>
                  <a:tcPr/>
                </a:tc>
                <a:tc>
                  <a:txBody>
                    <a:bodyPr/>
                    <a:lstStyle/>
                    <a:p>
                      <a:pPr marL="0" marR="0" algn="l">
                        <a:spcBef>
                          <a:spcPts val="0"/>
                        </a:spcBef>
                        <a:spcAft>
                          <a:spcPts val="0"/>
                        </a:spcAft>
                      </a:pPr>
                      <a:r>
                        <a:rPr lang="en-US" sz="800" dirty="0">
                          <a:solidFill>
                            <a:srgbClr val="000000"/>
                          </a:solidFill>
                          <a:latin typeface="Calibri"/>
                          <a:ea typeface="Calibri"/>
                          <a:cs typeface="Tw Cen MT Condensed"/>
                        </a:rPr>
                        <a:t>Simple, concrete ideas </a:t>
                      </a:r>
                      <a:endParaRPr lang="en-US" sz="800" dirty="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800" dirty="0">
                          <a:solidFill>
                            <a:srgbClr val="000000"/>
                          </a:solidFill>
                          <a:latin typeface="Calibri"/>
                          <a:ea typeface="Calibri"/>
                          <a:cs typeface="Tw Cen MT Condensed"/>
                        </a:rPr>
                        <a:t>Both simple and more complicated, abstract ideas </a:t>
                      </a:r>
                      <a:endParaRPr lang="en-US" sz="800" dirty="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800" dirty="0">
                          <a:solidFill>
                            <a:srgbClr val="000000"/>
                          </a:solidFill>
                          <a:latin typeface="Calibri"/>
                          <a:ea typeface="Calibri"/>
                          <a:cs typeface="Tw Cen MT Condensed"/>
                        </a:rPr>
                        <a:t>A range of recognizable ideas and challenging abstract concepts </a:t>
                      </a:r>
                      <a:endParaRPr lang="en-US" sz="800" dirty="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800" dirty="0">
                          <a:solidFill>
                            <a:srgbClr val="000000"/>
                          </a:solidFill>
                          <a:latin typeface="Calibri"/>
                          <a:ea typeface="Calibri"/>
                          <a:cs typeface="Tw Cen MT Condensed"/>
                        </a:rPr>
                        <a:t>Many new ideas and/or complex, challenging, abstract and theoretical concepts </a:t>
                      </a:r>
                      <a:endParaRPr lang="en-US" sz="800" dirty="0">
                        <a:solidFill>
                          <a:srgbClr val="000000"/>
                        </a:solidFill>
                        <a:latin typeface="Agency FB"/>
                        <a:ea typeface="Calibri"/>
                        <a:cs typeface="Agency FB"/>
                      </a:endParaRPr>
                    </a:p>
                  </a:txBody>
                  <a:tcPr marL="42515" marR="425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bg1"/>
                    </a:solidFill>
                  </a:tcPr>
                </a:tc>
              </a:tr>
            </a:tbl>
          </a:graphicData>
        </a:graphic>
      </p:graphicFrame>
      <p:sp>
        <p:nvSpPr>
          <p:cNvPr id="5" name="TextBox 4"/>
          <p:cNvSpPr txBox="1"/>
          <p:nvPr/>
        </p:nvSpPr>
        <p:spPr>
          <a:xfrm>
            <a:off x="0" y="6400800"/>
            <a:ext cx="9144000" cy="215444"/>
          </a:xfrm>
          <a:prstGeom prst="rect">
            <a:avLst/>
          </a:prstGeom>
          <a:noFill/>
        </p:spPr>
        <p:txBody>
          <a:bodyPr wrap="square" rtlCol="0">
            <a:spAutoFit/>
          </a:bodyPr>
          <a:lstStyle/>
          <a:p>
            <a:r>
              <a:rPr lang="en-US" sz="800" dirty="0" smtClean="0"/>
              <a:t>Source:  Local Assessment Toolkit: Tools for examining text complexity @ updated 2010 (Karin Hess and Sheeana Hevery.  Permission to reproduce is given when authorship is fully </a:t>
            </a:r>
            <a:r>
              <a:rPr lang="en-US" sz="800" dirty="0" smtClean="0">
                <a:hlinkClick r:id="rId3"/>
              </a:rPr>
              <a:t>cited.khess@ncies.or</a:t>
            </a:r>
            <a:r>
              <a:rPr lang="en-US" sz="800" dirty="0" smtClean="0"/>
              <a:t>g</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228601" y="0"/>
          <a:ext cx="8686804" cy="6431003"/>
        </p:xfrm>
        <a:graphic>
          <a:graphicData uri="http://schemas.openxmlformats.org/drawingml/2006/table">
            <a:tbl>
              <a:tblPr/>
              <a:tblGrid>
                <a:gridCol w="1039447"/>
                <a:gridCol w="1711375"/>
                <a:gridCol w="1873392"/>
                <a:gridCol w="2031295"/>
                <a:gridCol w="2031295"/>
              </a:tblGrid>
              <a:tr h="151710">
                <a:tc gridSpan="5">
                  <a:txBody>
                    <a:bodyPr/>
                    <a:lstStyle/>
                    <a:p>
                      <a:pPr marL="0" marR="0" algn="ctr">
                        <a:spcBef>
                          <a:spcPts val="0"/>
                        </a:spcBef>
                        <a:spcAft>
                          <a:spcPts val="0"/>
                        </a:spcAft>
                      </a:pPr>
                      <a:r>
                        <a:rPr lang="en-US" sz="900" b="1" dirty="0">
                          <a:solidFill>
                            <a:srgbClr val="000000"/>
                          </a:solidFill>
                          <a:latin typeface="Calibri"/>
                          <a:ea typeface="Calibri"/>
                          <a:cs typeface="Agency FB"/>
                        </a:rPr>
                        <a:t>Gradients in Complexity: Literary Texts</a:t>
                      </a:r>
                      <a:endParaRPr lang="en-US" sz="900" dirty="0">
                        <a:solidFill>
                          <a:srgbClr val="000000"/>
                        </a:solidFill>
                        <a:latin typeface="Agency FB"/>
                        <a:ea typeface="Calibri"/>
                        <a:cs typeface="Agency FB"/>
                      </a:endParaRPr>
                    </a:p>
                  </a:txBody>
                  <a:tcPr marL="39781" marR="39781" marT="0" marB="0">
                    <a:lnL>
                      <a:noFill/>
                    </a:lnL>
                    <a:lnR>
                      <a:noFill/>
                    </a:lnR>
                    <a:lnT>
                      <a:noFill/>
                    </a:lnT>
                    <a:lnB w="12700" cap="flat" cmpd="sng" algn="ctr">
                      <a:solidFill>
                        <a:srgbClr val="A6A6A6"/>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64105">
                <a:tc>
                  <a:txBody>
                    <a:bodyPr/>
                    <a:lstStyle/>
                    <a:p>
                      <a:pPr marL="0" marR="0" algn="l">
                        <a:spcBef>
                          <a:spcPts val="0"/>
                        </a:spcBef>
                        <a:spcAft>
                          <a:spcPts val="0"/>
                        </a:spcAft>
                      </a:pPr>
                      <a:endParaRPr lang="en-US" sz="900">
                        <a:solidFill>
                          <a:srgbClr val="000000"/>
                        </a:solidFill>
                        <a:latin typeface="Calibri"/>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DD9C3"/>
                    </a:solidFill>
                  </a:tcPr>
                </a:tc>
                <a:tc>
                  <a:txBody>
                    <a:bodyPr/>
                    <a:lstStyle/>
                    <a:p>
                      <a:pPr marL="0" marR="0" algn="ctr">
                        <a:spcBef>
                          <a:spcPts val="0"/>
                        </a:spcBef>
                        <a:spcAft>
                          <a:spcPts val="0"/>
                        </a:spcAft>
                      </a:pPr>
                      <a:r>
                        <a:rPr lang="en-US" sz="1200" b="1" dirty="0">
                          <a:solidFill>
                            <a:srgbClr val="000000"/>
                          </a:solidFill>
                          <a:latin typeface="Calibri"/>
                          <a:ea typeface="Calibri"/>
                          <a:cs typeface="Agency FB"/>
                        </a:rPr>
                        <a:t>Simple Texts</a:t>
                      </a:r>
                      <a:endParaRPr lang="en-US" sz="1200" dirty="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DD9C3"/>
                    </a:solidFill>
                  </a:tcPr>
                </a:tc>
                <a:tc>
                  <a:txBody>
                    <a:bodyPr/>
                    <a:lstStyle/>
                    <a:p>
                      <a:pPr marL="0" marR="0" algn="ctr">
                        <a:spcBef>
                          <a:spcPts val="0"/>
                        </a:spcBef>
                        <a:spcAft>
                          <a:spcPts val="0"/>
                        </a:spcAft>
                      </a:pPr>
                      <a:r>
                        <a:rPr lang="en-US" sz="1200" b="1" dirty="0">
                          <a:solidFill>
                            <a:srgbClr val="000000"/>
                          </a:solidFill>
                          <a:latin typeface="Calibri"/>
                          <a:ea typeface="Calibri"/>
                          <a:cs typeface="Agency FB"/>
                        </a:rPr>
                        <a:t>Somewhat Complex Texts</a:t>
                      </a:r>
                      <a:endParaRPr lang="en-US" sz="1200" dirty="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DD9C3"/>
                    </a:solidFill>
                  </a:tcPr>
                </a:tc>
                <a:tc>
                  <a:txBody>
                    <a:bodyPr/>
                    <a:lstStyle/>
                    <a:p>
                      <a:pPr marL="0" marR="0" algn="ctr">
                        <a:spcBef>
                          <a:spcPts val="0"/>
                        </a:spcBef>
                        <a:spcAft>
                          <a:spcPts val="0"/>
                        </a:spcAft>
                      </a:pPr>
                      <a:r>
                        <a:rPr lang="en-US" sz="1200" b="1" dirty="0">
                          <a:solidFill>
                            <a:srgbClr val="000000"/>
                          </a:solidFill>
                          <a:latin typeface="Calibri"/>
                          <a:ea typeface="Calibri"/>
                          <a:cs typeface="Agency FB"/>
                        </a:rPr>
                        <a:t>Complex Texts</a:t>
                      </a:r>
                      <a:endParaRPr lang="en-US" sz="1200" dirty="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DD9C3"/>
                    </a:solidFill>
                  </a:tcPr>
                </a:tc>
                <a:tc>
                  <a:txBody>
                    <a:bodyPr/>
                    <a:lstStyle/>
                    <a:p>
                      <a:pPr marL="0" marR="0" algn="ctr">
                        <a:spcBef>
                          <a:spcPts val="0"/>
                        </a:spcBef>
                        <a:spcAft>
                          <a:spcPts val="0"/>
                        </a:spcAft>
                      </a:pPr>
                      <a:r>
                        <a:rPr lang="en-US" sz="1200" b="1" dirty="0">
                          <a:solidFill>
                            <a:srgbClr val="000000"/>
                          </a:solidFill>
                          <a:latin typeface="Calibri"/>
                          <a:ea typeface="Calibri"/>
                          <a:cs typeface="Agency FB"/>
                        </a:rPr>
                        <a:t>Very Complex Texts</a:t>
                      </a:r>
                      <a:endParaRPr lang="en-US" sz="1200" dirty="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DD9C3"/>
                    </a:solidFill>
                  </a:tcPr>
                </a:tc>
              </a:tr>
              <a:tr h="474785">
                <a:tc rowSpan="3">
                  <a:txBody>
                    <a:bodyPr/>
                    <a:lstStyle/>
                    <a:p>
                      <a:pPr marL="71755" marR="71755" algn="ctr">
                        <a:spcBef>
                          <a:spcPts val="0"/>
                        </a:spcBef>
                        <a:spcAft>
                          <a:spcPts val="0"/>
                        </a:spcAft>
                      </a:pPr>
                      <a:r>
                        <a:rPr lang="en-US" sz="1200" b="1" dirty="0">
                          <a:solidFill>
                            <a:srgbClr val="000000"/>
                          </a:solidFill>
                          <a:latin typeface="Calibri"/>
                          <a:ea typeface="Calibri"/>
                          <a:cs typeface="Tw Cen MT Condensed"/>
                        </a:rPr>
                        <a:t>Layout</a:t>
                      </a:r>
                      <a:endParaRPr lang="en-US" sz="1200" dirty="0">
                        <a:solidFill>
                          <a:srgbClr val="000000"/>
                        </a:solidFill>
                        <a:latin typeface="Agency FB"/>
                        <a:ea typeface="Calibri"/>
                        <a:cs typeface="Agency FB"/>
                      </a:endParaRPr>
                    </a:p>
                  </a:txBody>
                  <a:tcPr marL="39781" marR="39781" marT="0" marB="0" vert="vert27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DD9C3"/>
                    </a:solidFill>
                  </a:tcPr>
                </a:tc>
                <a:tc>
                  <a:txBody>
                    <a:bodyPr/>
                    <a:lstStyle/>
                    <a:p>
                      <a:pPr marL="0" marR="0" algn="l">
                        <a:spcBef>
                          <a:spcPts val="0"/>
                        </a:spcBef>
                        <a:spcAft>
                          <a:spcPts val="0"/>
                        </a:spcAft>
                      </a:pPr>
                      <a:r>
                        <a:rPr lang="en-US" sz="900">
                          <a:solidFill>
                            <a:srgbClr val="000000"/>
                          </a:solidFill>
                          <a:latin typeface="Calibri"/>
                          <a:ea typeface="Calibri"/>
                          <a:cs typeface="Tw Cen MT Condensed"/>
                        </a:rPr>
                        <a:t>Consistent placement of text, regular word and line spacing, often large plain font</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900">
                          <a:solidFill>
                            <a:srgbClr val="000000"/>
                          </a:solidFill>
                          <a:latin typeface="Calibri"/>
                          <a:ea typeface="Calibri"/>
                          <a:cs typeface="Tw Cen MT Condensed"/>
                        </a:rPr>
                        <a:t>May have longer passages of uninterrupted text, often plain font</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900">
                          <a:solidFill>
                            <a:srgbClr val="000000"/>
                          </a:solidFill>
                          <a:latin typeface="Calibri"/>
                          <a:ea typeface="Calibri"/>
                          <a:cs typeface="Tw Cen MT Condensed"/>
                        </a:rPr>
                        <a:t>Longer passages of uninterrupted text may include columns or other variations in layout, often smaller more elaborate font</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900">
                          <a:solidFill>
                            <a:srgbClr val="000000"/>
                          </a:solidFill>
                          <a:latin typeface="Calibri"/>
                          <a:ea typeface="Calibri"/>
                          <a:cs typeface="Tw Cen MT Condensed"/>
                        </a:rPr>
                        <a:t>Very long passages of uninterrupted text that may include columns or other variations in layout, often small densely packed print </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r>
              <a:tr h="409618">
                <a:tc vMerge="1">
                  <a:txBody>
                    <a:bodyPr/>
                    <a:lstStyle/>
                    <a:p>
                      <a:endParaRPr lang="en-US"/>
                    </a:p>
                  </a:txBody>
                  <a:tcPr/>
                </a:tc>
                <a:tc>
                  <a:txBody>
                    <a:bodyPr/>
                    <a:lstStyle/>
                    <a:p>
                      <a:pPr marL="0" marR="0" algn="l">
                        <a:spcBef>
                          <a:spcPts val="0"/>
                        </a:spcBef>
                        <a:spcAft>
                          <a:spcPts val="0"/>
                        </a:spcAft>
                      </a:pPr>
                      <a:r>
                        <a:rPr lang="en-US" sz="900" dirty="0">
                          <a:solidFill>
                            <a:srgbClr val="000000"/>
                          </a:solidFill>
                          <a:latin typeface="Calibri"/>
                          <a:ea typeface="Calibri"/>
                          <a:cs typeface="Tw Cen MT Condensed"/>
                        </a:rPr>
                        <a:t>Extensive illustrations that directly support and help interpret the written text </a:t>
                      </a:r>
                      <a:endParaRPr lang="en-US" sz="900" dirty="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900">
                          <a:solidFill>
                            <a:srgbClr val="000000"/>
                          </a:solidFill>
                          <a:latin typeface="Calibri"/>
                          <a:ea typeface="Calibri"/>
                          <a:cs typeface="Tw Cen MT Condensed"/>
                        </a:rPr>
                        <a:t>A range of illustrations that support selected parts of the text </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900">
                          <a:solidFill>
                            <a:srgbClr val="000000"/>
                          </a:solidFill>
                          <a:latin typeface="Calibri"/>
                          <a:ea typeface="Calibri"/>
                          <a:cs typeface="Tw Cen MT Condensed"/>
                        </a:rPr>
                        <a:t>A few illustrations that support the text </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900">
                          <a:solidFill>
                            <a:srgbClr val="000000"/>
                          </a:solidFill>
                          <a:latin typeface="Calibri"/>
                          <a:ea typeface="Calibri"/>
                          <a:cs typeface="Tw Cen MT Condensed"/>
                        </a:rPr>
                        <a:t>Minimal illustrations that support the text </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r>
              <a:tr h="204532">
                <a:tc vMerge="1">
                  <a:txBody>
                    <a:bodyPr/>
                    <a:lstStyle/>
                    <a:p>
                      <a:endParaRPr lang="en-US"/>
                    </a:p>
                  </a:txBody>
                  <a:tcPr/>
                </a:tc>
                <a:tc>
                  <a:txBody>
                    <a:bodyPr/>
                    <a:lstStyle/>
                    <a:p>
                      <a:pPr marL="0" marR="0" algn="l">
                        <a:spcBef>
                          <a:spcPts val="0"/>
                        </a:spcBef>
                        <a:spcAft>
                          <a:spcPts val="0"/>
                        </a:spcAft>
                      </a:pPr>
                      <a:r>
                        <a:rPr lang="en-US" sz="900" dirty="0">
                          <a:solidFill>
                            <a:srgbClr val="000000"/>
                          </a:solidFill>
                          <a:latin typeface="Calibri"/>
                          <a:ea typeface="Calibri"/>
                          <a:cs typeface="Tw Cen MT Condensed"/>
                        </a:rPr>
                        <a:t>Supportive signposting and enhancements </a:t>
                      </a:r>
                      <a:endParaRPr lang="en-US" sz="900" dirty="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latin typeface="Calibri"/>
                          <a:ea typeface="Calibri"/>
                          <a:cs typeface="Tw Cen MT Condensed"/>
                        </a:rPr>
                        <a:t>Reduced signposting and enhancements </a:t>
                      </a:r>
                      <a:endParaRPr lang="en-US" sz="900" dirty="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900">
                          <a:solidFill>
                            <a:srgbClr val="000000"/>
                          </a:solidFill>
                          <a:latin typeface="Calibri"/>
                          <a:ea typeface="Calibri"/>
                          <a:cs typeface="Tw Cen MT Condensed"/>
                        </a:rPr>
                        <a:t>Minimal signposting and/or enhancements </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900">
                          <a:solidFill>
                            <a:srgbClr val="000000"/>
                          </a:solidFill>
                          <a:latin typeface="Calibri"/>
                          <a:ea typeface="Calibri"/>
                          <a:cs typeface="Tw Cen MT Condensed"/>
                        </a:rPr>
                        <a:t>Integrated signposting conforming to literary devices. No enhancements </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r>
              <a:tr h="455131">
                <a:tc rowSpan="3">
                  <a:txBody>
                    <a:bodyPr/>
                    <a:lstStyle/>
                    <a:p>
                      <a:pPr marL="71755" marR="71755" algn="ctr">
                        <a:spcBef>
                          <a:spcPts val="0"/>
                        </a:spcBef>
                        <a:spcAft>
                          <a:spcPts val="0"/>
                        </a:spcAft>
                      </a:pPr>
                      <a:r>
                        <a:rPr lang="en-US" sz="1200" b="1" dirty="0">
                          <a:solidFill>
                            <a:srgbClr val="000000"/>
                          </a:solidFill>
                          <a:latin typeface="Calibri"/>
                          <a:ea typeface="Calibri"/>
                          <a:cs typeface="Tw Cen MT Condensed"/>
                        </a:rPr>
                        <a:t>Purpose and Meaning</a:t>
                      </a:r>
                      <a:endParaRPr lang="en-US" sz="1200" dirty="0">
                        <a:solidFill>
                          <a:srgbClr val="000000"/>
                        </a:solidFill>
                        <a:latin typeface="Agency FB"/>
                        <a:ea typeface="Calibri"/>
                        <a:cs typeface="Agency FB"/>
                      </a:endParaRPr>
                    </a:p>
                  </a:txBody>
                  <a:tcPr marL="39781" marR="39781" marT="0" marB="0" vert="vert27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DD9C3"/>
                    </a:solidFill>
                  </a:tcPr>
                </a:tc>
                <a:tc>
                  <a:txBody>
                    <a:bodyPr/>
                    <a:lstStyle/>
                    <a:p>
                      <a:pPr marL="0" marR="0" algn="l">
                        <a:spcBef>
                          <a:spcPts val="0"/>
                        </a:spcBef>
                        <a:spcAft>
                          <a:spcPts val="0"/>
                        </a:spcAft>
                      </a:pPr>
                      <a:r>
                        <a:rPr lang="en-US" sz="900">
                          <a:solidFill>
                            <a:srgbClr val="000000"/>
                          </a:solidFill>
                          <a:latin typeface="Calibri"/>
                          <a:ea typeface="Calibri"/>
                          <a:cs typeface="Tw Cen MT Condensed"/>
                        </a:rPr>
                        <a:t>Purpose usually stated explicitly in the title or in the beginning of the text</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900">
                          <a:solidFill>
                            <a:srgbClr val="000000"/>
                          </a:solidFill>
                          <a:latin typeface="Calibri"/>
                          <a:ea typeface="Calibri"/>
                          <a:cs typeface="Tw Cen MT Condensed"/>
                        </a:rPr>
                        <a:t>Purpose tends to be revealed early in the text, but may be conveyed with some subtlety</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900">
                          <a:solidFill>
                            <a:srgbClr val="000000"/>
                          </a:solidFill>
                          <a:latin typeface="Calibri"/>
                          <a:ea typeface="Calibri"/>
                          <a:cs typeface="Tw Cen MT Condensed"/>
                        </a:rPr>
                        <a:t>Purpose is implicit and may be revealed over the entirety of the text</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900">
                          <a:solidFill>
                            <a:srgbClr val="000000"/>
                          </a:solidFill>
                          <a:latin typeface="Calibri"/>
                          <a:ea typeface="Calibri"/>
                          <a:cs typeface="Tw Cen MT Condensed"/>
                        </a:rPr>
                        <a:t>Purpose implicit or subtle, is sometimes ambiguous and revealed over the entirety of the text </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r>
              <a:tr h="391067">
                <a:tc vMerge="1">
                  <a:txBody>
                    <a:bodyPr/>
                    <a:lstStyle/>
                    <a:p>
                      <a:endParaRPr lang="en-US"/>
                    </a:p>
                  </a:txBody>
                  <a:tcPr/>
                </a:tc>
                <a:tc>
                  <a:txBody>
                    <a:bodyPr/>
                    <a:lstStyle/>
                    <a:p>
                      <a:pPr marL="0" marR="0" algn="l">
                        <a:spcBef>
                          <a:spcPts val="0"/>
                        </a:spcBef>
                        <a:spcAft>
                          <a:spcPts val="0"/>
                        </a:spcAft>
                      </a:pPr>
                      <a:r>
                        <a:rPr lang="en-US" sz="900">
                          <a:solidFill>
                            <a:srgbClr val="000000"/>
                          </a:solidFill>
                          <a:latin typeface="Calibri"/>
                          <a:ea typeface="Calibri"/>
                          <a:cs typeface="Tw Cen MT Condensed"/>
                        </a:rPr>
                        <a:t>One level of meaning </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900">
                          <a:solidFill>
                            <a:srgbClr val="000000"/>
                          </a:solidFill>
                          <a:latin typeface="Calibri"/>
                          <a:ea typeface="Calibri"/>
                          <a:cs typeface="Tw Cen MT Condensed"/>
                        </a:rPr>
                        <a:t>More than one level of meaning, with levels clearly distinguished from each other </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900">
                          <a:solidFill>
                            <a:srgbClr val="000000"/>
                          </a:solidFill>
                          <a:latin typeface="Calibri"/>
                          <a:ea typeface="Calibri"/>
                          <a:cs typeface="Tw Cen MT Condensed"/>
                        </a:rPr>
                        <a:t>Several levels of meaning that may be difficult to identify/separate </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900">
                          <a:solidFill>
                            <a:srgbClr val="000000"/>
                          </a:solidFill>
                          <a:latin typeface="Calibri"/>
                          <a:ea typeface="Calibri"/>
                          <a:cs typeface="Tw Cen MT Condensed"/>
                        </a:rPr>
                        <a:t>Several levels and competing elements of meaning that are difficult to identify/separate and interpret </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r>
              <a:tr h="424789">
                <a:tc vMerge="1">
                  <a:txBody>
                    <a:bodyPr/>
                    <a:lstStyle/>
                    <a:p>
                      <a:endParaRPr lang="en-US"/>
                    </a:p>
                  </a:txBody>
                  <a:tcPr/>
                </a:tc>
                <a:tc>
                  <a:txBody>
                    <a:bodyPr/>
                    <a:lstStyle/>
                    <a:p>
                      <a:pPr marL="0" marR="0" algn="l">
                        <a:spcBef>
                          <a:spcPts val="0"/>
                        </a:spcBef>
                        <a:spcAft>
                          <a:spcPts val="0"/>
                        </a:spcAft>
                      </a:pPr>
                      <a:r>
                        <a:rPr lang="en-US" sz="900">
                          <a:solidFill>
                            <a:srgbClr val="000000"/>
                          </a:solidFill>
                          <a:latin typeface="Calibri"/>
                          <a:ea typeface="Calibri"/>
                          <a:cs typeface="Tw Cen MT Condensed"/>
                        </a:rPr>
                        <a:t>Theme is obvious and revealed early in the text </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900">
                          <a:solidFill>
                            <a:srgbClr val="000000"/>
                          </a:solidFill>
                          <a:latin typeface="Calibri"/>
                          <a:ea typeface="Calibri"/>
                          <a:cs typeface="Tw Cen MT Condensed"/>
                        </a:rPr>
                        <a:t>Theme is clear and revealed early in the text, but may be conveyed with some subtlety </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900">
                          <a:solidFill>
                            <a:srgbClr val="000000"/>
                          </a:solidFill>
                          <a:latin typeface="Calibri"/>
                          <a:ea typeface="Calibri"/>
                          <a:cs typeface="Tw Cen MT Condensed"/>
                        </a:rPr>
                        <a:t>Theme may be implicit or subtle, is sometimes ambiguous and may be revealed over the entirety of the text </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900">
                          <a:solidFill>
                            <a:srgbClr val="000000"/>
                          </a:solidFill>
                          <a:latin typeface="Calibri"/>
                          <a:ea typeface="Calibri"/>
                          <a:cs typeface="Tw Cen MT Condensed"/>
                        </a:rPr>
                        <a:t>Theme is implicit or subtle, is often ambiguous, and is revealed over the entirety of the text </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r>
              <a:tr h="471405">
                <a:tc rowSpan="3">
                  <a:txBody>
                    <a:bodyPr/>
                    <a:lstStyle/>
                    <a:p>
                      <a:pPr marL="71755" marR="71755" algn="ctr">
                        <a:spcBef>
                          <a:spcPts val="0"/>
                        </a:spcBef>
                        <a:spcAft>
                          <a:spcPts val="0"/>
                        </a:spcAft>
                      </a:pPr>
                      <a:r>
                        <a:rPr lang="en-US" sz="1200" b="1" dirty="0">
                          <a:solidFill>
                            <a:srgbClr val="000000"/>
                          </a:solidFill>
                          <a:latin typeface="Calibri"/>
                          <a:ea typeface="Calibri"/>
                          <a:cs typeface="Tw Cen MT Condensed"/>
                        </a:rPr>
                        <a:t>Structure</a:t>
                      </a:r>
                      <a:endParaRPr lang="en-US" sz="1200" dirty="0">
                        <a:solidFill>
                          <a:srgbClr val="000000"/>
                        </a:solidFill>
                        <a:latin typeface="Agency FB"/>
                        <a:ea typeface="Calibri"/>
                        <a:cs typeface="Agency FB"/>
                      </a:endParaRPr>
                    </a:p>
                  </a:txBody>
                  <a:tcPr marL="39781" marR="39781" marT="0" marB="0" vert="vert27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DD9C3"/>
                    </a:solidFill>
                  </a:tcPr>
                </a:tc>
                <a:tc>
                  <a:txBody>
                    <a:bodyPr/>
                    <a:lstStyle/>
                    <a:p>
                      <a:pPr marL="0" marR="0" algn="l">
                        <a:spcBef>
                          <a:spcPts val="0"/>
                        </a:spcBef>
                        <a:spcAft>
                          <a:spcPts val="0"/>
                        </a:spcAft>
                      </a:pPr>
                      <a:r>
                        <a:rPr lang="en-US" sz="900">
                          <a:solidFill>
                            <a:srgbClr val="000000"/>
                          </a:solidFill>
                          <a:latin typeface="Calibri"/>
                          <a:ea typeface="Calibri"/>
                          <a:cs typeface="Tw Cen MT Condensed"/>
                        </a:rPr>
                        <a:t>The organization of the text is clear, chronological and/or easy to predict</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900">
                          <a:solidFill>
                            <a:srgbClr val="000000"/>
                          </a:solidFill>
                          <a:latin typeface="Calibri"/>
                          <a:ea typeface="Calibri"/>
                          <a:cs typeface="Tw Cen MT Condensed"/>
                        </a:rPr>
                        <a:t>The organization of the text may have additional characters, two or more storylines and is occasionally difficult to predict</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900">
                          <a:solidFill>
                            <a:srgbClr val="000000"/>
                          </a:solidFill>
                          <a:latin typeface="Calibri"/>
                          <a:ea typeface="Calibri"/>
                          <a:cs typeface="Tw Cen MT Condensed"/>
                        </a:rPr>
                        <a:t>The organization of the text may include, subplots, time shifts and more complex characters</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900">
                          <a:solidFill>
                            <a:srgbClr val="000000"/>
                          </a:solidFill>
                          <a:latin typeface="Calibri"/>
                          <a:ea typeface="Calibri"/>
                          <a:cs typeface="Tw Cen MT Condensed"/>
                        </a:rPr>
                        <a:t>The organization of the text is intricate with regard to elements such as narrative viewpoint, time shifts, multiple characters, storylines and detail </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r>
              <a:tr h="379276">
                <a:tc vMerge="1">
                  <a:txBody>
                    <a:bodyPr/>
                    <a:lstStyle/>
                    <a:p>
                      <a:endParaRPr lang="en-US"/>
                    </a:p>
                  </a:txBody>
                  <a:tcPr/>
                </a:tc>
                <a:tc>
                  <a:txBody>
                    <a:bodyPr/>
                    <a:lstStyle/>
                    <a:p>
                      <a:pPr marL="0" marR="0" algn="l">
                        <a:spcBef>
                          <a:spcPts val="0"/>
                        </a:spcBef>
                        <a:spcAft>
                          <a:spcPts val="0"/>
                        </a:spcAft>
                      </a:pPr>
                      <a:r>
                        <a:rPr lang="en-US" sz="900">
                          <a:solidFill>
                            <a:srgbClr val="000000"/>
                          </a:solidFill>
                          <a:latin typeface="Calibri"/>
                          <a:ea typeface="Calibri"/>
                          <a:cs typeface="Tw Cen MT Condensed"/>
                        </a:rPr>
                        <a:t>Connections among events or ideas are explicit and clear. </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900">
                          <a:solidFill>
                            <a:srgbClr val="000000"/>
                          </a:solidFill>
                          <a:latin typeface="Calibri"/>
                          <a:ea typeface="Calibri"/>
                          <a:cs typeface="Tw Cen MT Condensed"/>
                        </a:rPr>
                        <a:t>Connections among events or ideas are sometimes implicit or subtle. </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900">
                          <a:solidFill>
                            <a:srgbClr val="000000"/>
                          </a:solidFill>
                          <a:latin typeface="Calibri"/>
                          <a:ea typeface="Calibri"/>
                          <a:cs typeface="Tw Cen MT Condensed"/>
                        </a:rPr>
                        <a:t>Connections among events or ideas are often implicit or subtle </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900">
                          <a:solidFill>
                            <a:srgbClr val="000000"/>
                          </a:solidFill>
                          <a:latin typeface="Calibri"/>
                          <a:ea typeface="Calibri"/>
                          <a:cs typeface="Tw Cen MT Condensed"/>
                        </a:rPr>
                        <a:t>Connections among events or ideas are implicit or subtle throughout the text. </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r>
              <a:tr h="455131">
                <a:tc vMerge="1">
                  <a:txBody>
                    <a:bodyPr/>
                    <a:lstStyle/>
                    <a:p>
                      <a:endParaRPr lang="en-US"/>
                    </a:p>
                  </a:txBody>
                  <a:tcPr/>
                </a:tc>
                <a:tc>
                  <a:txBody>
                    <a:bodyPr/>
                    <a:lstStyle/>
                    <a:p>
                      <a:pPr marL="0" marR="0" algn="l">
                        <a:spcBef>
                          <a:spcPts val="0"/>
                        </a:spcBef>
                        <a:spcAft>
                          <a:spcPts val="0"/>
                        </a:spcAft>
                      </a:pPr>
                      <a:r>
                        <a:rPr lang="en-US" sz="900">
                          <a:solidFill>
                            <a:srgbClr val="000000"/>
                          </a:solidFill>
                          <a:latin typeface="Calibri"/>
                          <a:ea typeface="Calibri"/>
                          <a:cs typeface="Tw Cen MT Condensed"/>
                        </a:rPr>
                        <a:t>One mode of communication is evident </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900">
                          <a:solidFill>
                            <a:srgbClr val="000000"/>
                          </a:solidFill>
                          <a:latin typeface="Calibri"/>
                          <a:ea typeface="Calibri"/>
                          <a:cs typeface="Tw Cen MT Condensed"/>
                        </a:rPr>
                        <a:t>May include different modes of communication </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900">
                          <a:solidFill>
                            <a:srgbClr val="000000"/>
                          </a:solidFill>
                          <a:latin typeface="Calibri"/>
                          <a:ea typeface="Calibri"/>
                          <a:cs typeface="Tw Cen MT Condensed"/>
                        </a:rPr>
                        <a:t>Includes smaller sections that utilize different modes of communication of varying complexity </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900">
                          <a:solidFill>
                            <a:srgbClr val="000000"/>
                          </a:solidFill>
                          <a:latin typeface="Calibri"/>
                          <a:ea typeface="Calibri"/>
                          <a:cs typeface="Tw Cen MT Condensed"/>
                        </a:rPr>
                        <a:t>Includes sustained sections that utilize different modes of communication and/or hybrid or non-linear texts </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r>
              <a:tr h="455131">
                <a:tc rowSpan="3">
                  <a:txBody>
                    <a:bodyPr/>
                    <a:lstStyle/>
                    <a:p>
                      <a:pPr marL="71755" marR="71755" algn="ctr">
                        <a:spcBef>
                          <a:spcPts val="0"/>
                        </a:spcBef>
                        <a:spcAft>
                          <a:spcPts val="0"/>
                        </a:spcAft>
                      </a:pPr>
                      <a:r>
                        <a:rPr lang="en-US" sz="1200" b="1" dirty="0">
                          <a:solidFill>
                            <a:srgbClr val="000000"/>
                          </a:solidFill>
                          <a:latin typeface="Calibri"/>
                          <a:ea typeface="Calibri"/>
                          <a:cs typeface="Tw Cen MT Condensed"/>
                        </a:rPr>
                        <a:t>Language Features</a:t>
                      </a:r>
                      <a:endParaRPr lang="en-US" sz="1200" dirty="0">
                        <a:solidFill>
                          <a:srgbClr val="000000"/>
                        </a:solidFill>
                        <a:latin typeface="Agency FB"/>
                        <a:ea typeface="Calibri"/>
                        <a:cs typeface="Agency FB"/>
                      </a:endParaRPr>
                    </a:p>
                  </a:txBody>
                  <a:tcPr marL="39781" marR="39781" marT="0" marB="0" vert="vert27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DD9C3"/>
                    </a:solidFill>
                  </a:tcPr>
                </a:tc>
                <a:tc>
                  <a:txBody>
                    <a:bodyPr/>
                    <a:lstStyle/>
                    <a:p>
                      <a:pPr marL="0" marR="0" algn="l">
                        <a:spcBef>
                          <a:spcPts val="0"/>
                        </a:spcBef>
                        <a:spcAft>
                          <a:spcPts val="0"/>
                        </a:spcAft>
                      </a:pPr>
                      <a:r>
                        <a:rPr lang="en-US" sz="900">
                          <a:solidFill>
                            <a:srgbClr val="000000"/>
                          </a:solidFill>
                          <a:latin typeface="Calibri"/>
                          <a:ea typeface="Calibri"/>
                          <a:cs typeface="Tw Cen MT Condensed"/>
                        </a:rPr>
                        <a:t>The organization of the text may include, subplots, time shifts and more complex characters</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900">
                          <a:solidFill>
                            <a:srgbClr val="000000"/>
                          </a:solidFill>
                          <a:latin typeface="Calibri"/>
                          <a:ea typeface="Calibri"/>
                          <a:cs typeface="Tw Cen MT Condensed"/>
                        </a:rPr>
                        <a:t>Simple and compound sentences with some more complex constructions</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900">
                          <a:solidFill>
                            <a:srgbClr val="000000"/>
                          </a:solidFill>
                          <a:latin typeface="Calibri"/>
                          <a:ea typeface="Calibri"/>
                          <a:cs typeface="Tw Cen MT Condensed"/>
                        </a:rPr>
                        <a:t>Many complex sentences with increased subordinate phrases and clauses</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900">
                          <a:solidFill>
                            <a:srgbClr val="000000"/>
                          </a:solidFill>
                          <a:latin typeface="Calibri"/>
                          <a:ea typeface="Calibri"/>
                          <a:cs typeface="Tw Cen MT Condensed"/>
                        </a:rPr>
                        <a:t>Many complex sentences, often containing intricate detail or concepts </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r>
              <a:tr h="251426">
                <a:tc vMerge="1">
                  <a:txBody>
                    <a:bodyPr/>
                    <a:lstStyle/>
                    <a:p>
                      <a:endParaRPr lang="en-US"/>
                    </a:p>
                  </a:txBody>
                  <a:tcPr/>
                </a:tc>
                <a:tc>
                  <a:txBody>
                    <a:bodyPr/>
                    <a:lstStyle/>
                    <a:p>
                      <a:pPr marL="0" marR="0" algn="l">
                        <a:spcBef>
                          <a:spcPts val="0"/>
                        </a:spcBef>
                        <a:spcAft>
                          <a:spcPts val="0"/>
                        </a:spcAft>
                      </a:pPr>
                      <a:r>
                        <a:rPr lang="en-US" sz="900">
                          <a:solidFill>
                            <a:srgbClr val="000000"/>
                          </a:solidFill>
                          <a:latin typeface="Calibri"/>
                          <a:ea typeface="Calibri"/>
                          <a:cs typeface="Tw Cen MT Condensed"/>
                        </a:rPr>
                        <a:t>Simple, literal language </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900">
                          <a:solidFill>
                            <a:srgbClr val="000000"/>
                          </a:solidFill>
                          <a:latin typeface="Calibri"/>
                          <a:ea typeface="Calibri"/>
                          <a:cs typeface="Tw Cen MT Condensed"/>
                        </a:rPr>
                        <a:t>Mainly literal, common language </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900">
                          <a:solidFill>
                            <a:srgbClr val="000000"/>
                          </a:solidFill>
                          <a:latin typeface="Calibri"/>
                          <a:ea typeface="Calibri"/>
                          <a:cs typeface="Tw Cen MT Condensed"/>
                        </a:rPr>
                        <a:t>Some figurative or literary language </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900">
                          <a:solidFill>
                            <a:srgbClr val="000000"/>
                          </a:solidFill>
                          <a:latin typeface="Calibri"/>
                          <a:ea typeface="Calibri"/>
                          <a:cs typeface="Tw Cen MT Condensed"/>
                        </a:rPr>
                        <a:t>Much figurative or literary language such as metaphor, analogy, and connotative language </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r>
              <a:tr h="220946">
                <a:tc vMerge="1">
                  <a:txBody>
                    <a:bodyPr/>
                    <a:lstStyle/>
                    <a:p>
                      <a:endParaRPr lang="en-US"/>
                    </a:p>
                  </a:txBody>
                  <a:tcPr/>
                </a:tc>
                <a:tc>
                  <a:txBody>
                    <a:bodyPr/>
                    <a:lstStyle/>
                    <a:p>
                      <a:pPr marL="0" marR="0" algn="l">
                        <a:spcBef>
                          <a:spcPts val="0"/>
                        </a:spcBef>
                        <a:spcAft>
                          <a:spcPts val="0"/>
                        </a:spcAft>
                      </a:pPr>
                      <a:r>
                        <a:rPr lang="en-US" sz="900">
                          <a:solidFill>
                            <a:srgbClr val="000000"/>
                          </a:solidFill>
                          <a:latin typeface="Calibri"/>
                          <a:ea typeface="Calibri"/>
                          <a:cs typeface="Tw Cen MT Condensed"/>
                        </a:rPr>
                        <a:t>Vocabulary is mostly familiar </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900">
                          <a:solidFill>
                            <a:srgbClr val="000000"/>
                          </a:solidFill>
                          <a:latin typeface="Calibri"/>
                          <a:ea typeface="Calibri"/>
                          <a:cs typeface="Tw Cen MT Condensed"/>
                        </a:rPr>
                        <a:t>Some unfamiliar vocabulary </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900">
                          <a:solidFill>
                            <a:srgbClr val="000000"/>
                          </a:solidFill>
                          <a:latin typeface="Calibri"/>
                          <a:ea typeface="Calibri"/>
                          <a:cs typeface="Tw Cen MT Condensed"/>
                        </a:rPr>
                        <a:t>Includes much academic vocabulary and some domain specific (content) vocabulary </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900">
                          <a:solidFill>
                            <a:srgbClr val="000000"/>
                          </a:solidFill>
                          <a:latin typeface="Calibri"/>
                          <a:ea typeface="Calibri"/>
                          <a:cs typeface="Tw Cen MT Condensed"/>
                        </a:rPr>
                        <a:t>Includes extensive academic and domain specific (content) vocabulary, and possibly archaic language </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r>
              <a:tr h="318592">
                <a:tc rowSpan="2">
                  <a:txBody>
                    <a:bodyPr/>
                    <a:lstStyle/>
                    <a:p>
                      <a:pPr marL="71755" marR="71755" algn="ctr">
                        <a:spcBef>
                          <a:spcPts val="0"/>
                        </a:spcBef>
                        <a:spcAft>
                          <a:spcPts val="0"/>
                        </a:spcAft>
                      </a:pPr>
                      <a:r>
                        <a:rPr lang="en-US" sz="1200" b="1" dirty="0">
                          <a:solidFill>
                            <a:srgbClr val="000000"/>
                          </a:solidFill>
                          <a:latin typeface="Calibri"/>
                          <a:ea typeface="Calibri"/>
                          <a:cs typeface="Agency FB"/>
                        </a:rPr>
                        <a:t>Knowledge Demands Fiction</a:t>
                      </a:r>
                      <a:endParaRPr lang="en-US" sz="1200" dirty="0">
                        <a:solidFill>
                          <a:srgbClr val="000000"/>
                        </a:solidFill>
                        <a:latin typeface="Agency FB"/>
                        <a:ea typeface="Calibri"/>
                        <a:cs typeface="Agency FB"/>
                      </a:endParaRPr>
                    </a:p>
                  </a:txBody>
                  <a:tcPr marL="39781" marR="39781" marT="0" marB="0" vert="vert27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DD9C3"/>
                    </a:solidFill>
                  </a:tcPr>
                </a:tc>
                <a:tc>
                  <a:txBody>
                    <a:bodyPr/>
                    <a:lstStyle/>
                    <a:p>
                      <a:pPr marL="0" marR="0" algn="l">
                        <a:spcBef>
                          <a:spcPts val="0"/>
                        </a:spcBef>
                        <a:spcAft>
                          <a:spcPts val="0"/>
                        </a:spcAft>
                      </a:pPr>
                      <a:r>
                        <a:rPr lang="en-US" sz="900">
                          <a:solidFill>
                            <a:srgbClr val="000000"/>
                          </a:solidFill>
                          <a:latin typeface="Calibri"/>
                          <a:ea typeface="Calibri"/>
                          <a:cs typeface="Agency FB"/>
                        </a:rPr>
                        <a:t> </a:t>
                      </a:r>
                      <a:r>
                        <a:rPr lang="en-US" sz="900">
                          <a:solidFill>
                            <a:srgbClr val="000000"/>
                          </a:solidFill>
                          <a:latin typeface="Calibri"/>
                          <a:ea typeface="Calibri"/>
                          <a:cs typeface="Tw Cen MT Condensed"/>
                        </a:rPr>
                        <a:t>Little assumed personal experience or cultural knowledge</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900">
                          <a:solidFill>
                            <a:srgbClr val="000000"/>
                          </a:solidFill>
                          <a:latin typeface="Calibri"/>
                          <a:ea typeface="Calibri"/>
                          <a:cs typeface="Tw Cen MT Condensed"/>
                        </a:rPr>
                        <a:t>Some assumed personal experience and/or cultural knowledge</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900">
                          <a:solidFill>
                            <a:srgbClr val="000000"/>
                          </a:solidFill>
                          <a:latin typeface="Calibri"/>
                          <a:ea typeface="Calibri"/>
                          <a:cs typeface="Tw Cen MT Condensed"/>
                        </a:rPr>
                        <a:t>Much assumed personal experience and/or cultural knowledge</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l">
                        <a:spcBef>
                          <a:spcPts val="0"/>
                        </a:spcBef>
                        <a:spcAft>
                          <a:spcPts val="0"/>
                        </a:spcAft>
                      </a:pPr>
                      <a:r>
                        <a:rPr lang="en-US" sz="900">
                          <a:solidFill>
                            <a:srgbClr val="000000"/>
                          </a:solidFill>
                          <a:latin typeface="Calibri"/>
                          <a:ea typeface="Calibri"/>
                          <a:cs typeface="Tw Cen MT Condensed"/>
                        </a:rPr>
                        <a:t>Extensive, demanding, assumed personal experience and/or cultural knowledge </a:t>
                      </a:r>
                      <a:endParaRPr lang="en-US" sz="90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r>
              <a:tr h="409618">
                <a:tc vMerge="1">
                  <a:txBody>
                    <a:bodyPr/>
                    <a:lstStyle/>
                    <a:p>
                      <a:endParaRPr lang="en-US"/>
                    </a:p>
                  </a:txBody>
                  <a:tcPr/>
                </a:tc>
                <a:tc>
                  <a:txBody>
                    <a:bodyPr/>
                    <a:lstStyle/>
                    <a:p>
                      <a:pPr marL="0" marR="0" algn="l">
                        <a:spcBef>
                          <a:spcPts val="0"/>
                        </a:spcBef>
                        <a:spcAft>
                          <a:spcPts val="0"/>
                        </a:spcAft>
                      </a:pPr>
                      <a:r>
                        <a:rPr lang="en-US" sz="900" dirty="0">
                          <a:solidFill>
                            <a:srgbClr val="000000"/>
                          </a:solidFill>
                          <a:latin typeface="Calibri"/>
                          <a:ea typeface="Calibri"/>
                          <a:cs typeface="Tw Cen MT Condensed"/>
                        </a:rPr>
                        <a:t>Simple ideas </a:t>
                      </a:r>
                      <a:endParaRPr lang="en-US" sz="900" dirty="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900" dirty="0">
                          <a:solidFill>
                            <a:srgbClr val="000000"/>
                          </a:solidFill>
                          <a:latin typeface="Calibri"/>
                          <a:ea typeface="Calibri"/>
                          <a:cs typeface="Tw Cen MT Condensed"/>
                        </a:rPr>
                        <a:t>Both simple and more complicated ideas </a:t>
                      </a:r>
                      <a:endParaRPr lang="en-US" sz="900" dirty="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900" dirty="0">
                          <a:solidFill>
                            <a:srgbClr val="000000"/>
                          </a:solidFill>
                          <a:latin typeface="Calibri"/>
                          <a:ea typeface="Calibri"/>
                          <a:cs typeface="Tw Cen MT Condensed"/>
                        </a:rPr>
                        <a:t>A range of recognizable ideas and challenging concepts </a:t>
                      </a:r>
                      <a:endParaRPr lang="en-US" sz="900" dirty="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900" dirty="0">
                          <a:solidFill>
                            <a:srgbClr val="000000"/>
                          </a:solidFill>
                          <a:latin typeface="Calibri"/>
                          <a:ea typeface="Calibri"/>
                          <a:cs typeface="Tw Cen MT Condensed"/>
                        </a:rPr>
                        <a:t>Many new ideas and/or complex, challenging concepts </a:t>
                      </a:r>
                      <a:endParaRPr lang="en-US" sz="900" dirty="0">
                        <a:solidFill>
                          <a:srgbClr val="000000"/>
                        </a:solidFill>
                        <a:latin typeface="Agency FB"/>
                        <a:ea typeface="Calibri"/>
                        <a:cs typeface="Agency FB"/>
                      </a:endParaRPr>
                    </a:p>
                  </a:txBody>
                  <a:tcPr marL="39781" marR="39781"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bg1"/>
                    </a:solidFill>
                  </a:tcPr>
                </a:tc>
              </a:tr>
            </a:tbl>
          </a:graphicData>
        </a:graphic>
      </p:graphicFrame>
      <p:sp>
        <p:nvSpPr>
          <p:cNvPr id="5" name="TextBox 4"/>
          <p:cNvSpPr txBox="1"/>
          <p:nvPr/>
        </p:nvSpPr>
        <p:spPr>
          <a:xfrm>
            <a:off x="228600" y="6431764"/>
            <a:ext cx="8458200" cy="400110"/>
          </a:xfrm>
          <a:prstGeom prst="rect">
            <a:avLst/>
          </a:prstGeom>
          <a:noFill/>
        </p:spPr>
        <p:txBody>
          <a:bodyPr wrap="square" rtlCol="0">
            <a:spAutoFit/>
          </a:bodyPr>
          <a:lstStyle/>
          <a:p>
            <a:r>
              <a:rPr lang="en-US" sz="1000" dirty="0" smtClean="0"/>
              <a:t>Source:  Local Assessment Toolkit: Tools for examining text complexity @ updated 2010 (Karin Hess and Sheeana Hevery.  Permission to reproduce is given when authorship is fully </a:t>
            </a:r>
            <a:r>
              <a:rPr lang="en-US" sz="1000" dirty="0" smtClean="0">
                <a:hlinkClick r:id="rId3"/>
              </a:rPr>
              <a:t>cited.khess@ncies.or</a:t>
            </a:r>
            <a:endParaRPr lang="en-US" sz="1000"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E987EF5-44D8-4CBB-9945-3F2BC08A60AE}" type="slidenum">
              <a:rPr lang="en-US" smtClean="0"/>
              <a:pPr/>
              <a:t>19</a:t>
            </a:fld>
            <a:endParaRPr lang="en-US"/>
          </a:p>
        </p:txBody>
      </p:sp>
      <p:graphicFrame>
        <p:nvGraphicFramePr>
          <p:cNvPr id="5" name="Table 4"/>
          <p:cNvGraphicFramePr>
            <a:graphicFrameLocks noGrp="1"/>
          </p:cNvGraphicFramePr>
          <p:nvPr/>
        </p:nvGraphicFramePr>
        <p:xfrm>
          <a:off x="965200" y="148591"/>
          <a:ext cx="7264400" cy="6557010"/>
        </p:xfrm>
        <a:graphic>
          <a:graphicData uri="http://schemas.openxmlformats.org/drawingml/2006/table">
            <a:tbl>
              <a:tblPr firstRow="1" bandRow="1">
                <a:tableStyleId>{5940675A-B579-460E-94D1-54222C63F5DA}</a:tableStyleId>
              </a:tblPr>
              <a:tblGrid>
                <a:gridCol w="1776331"/>
                <a:gridCol w="2836828"/>
                <a:gridCol w="2651241"/>
              </a:tblGrid>
              <a:tr h="891540">
                <a:tc>
                  <a:txBody>
                    <a:bodyPr/>
                    <a:lstStyle/>
                    <a:p>
                      <a:pPr algn="l"/>
                      <a:r>
                        <a:rPr lang="en-US" sz="1800" b="1" i="1" u="none" dirty="0" smtClean="0">
                          <a:solidFill>
                            <a:srgbClr val="002060"/>
                          </a:solidFill>
                          <a:effectLst>
                            <a:outerShdw blurRad="38100" dist="38100" dir="2700000" algn="tl">
                              <a:srgbClr val="000000">
                                <a:alpha val="43137"/>
                              </a:srgbClr>
                            </a:outerShdw>
                          </a:effectLst>
                        </a:rPr>
                        <a:t>Text</a:t>
                      </a:r>
                      <a:r>
                        <a:rPr lang="en-US" sz="1800" b="1" i="1" u="none" baseline="0" dirty="0" smtClean="0">
                          <a:solidFill>
                            <a:srgbClr val="002060"/>
                          </a:solidFill>
                          <a:effectLst>
                            <a:outerShdw blurRad="38100" dist="38100" dir="2700000" algn="tl">
                              <a:srgbClr val="000000">
                                <a:alpha val="43137"/>
                              </a:srgbClr>
                            </a:outerShdw>
                          </a:effectLst>
                        </a:rPr>
                        <a:t> Structures</a:t>
                      </a:r>
                      <a:endParaRPr lang="en-US" sz="1800" b="1" i="1" u="none" dirty="0">
                        <a:solidFill>
                          <a:srgbClr val="002060"/>
                        </a:solidFill>
                        <a:effectLst>
                          <a:outerShdw blurRad="38100" dist="38100" dir="2700000" algn="tl">
                            <a:srgbClr val="000000">
                              <a:alpha val="43137"/>
                            </a:srgbClr>
                          </a:outerShdw>
                        </a:effectLst>
                      </a:endParaRPr>
                    </a:p>
                  </a:txBody>
                  <a:tcPr marL="121920" marR="121920" marT="34290" marB="34290" anchor="ctr">
                    <a:solidFill>
                      <a:schemeClr val="bg1">
                        <a:lumMod val="85000"/>
                      </a:schemeClr>
                    </a:solidFill>
                  </a:tcPr>
                </a:tc>
                <a:tc gridSpan="2">
                  <a:txBody>
                    <a:bodyPr/>
                    <a:lstStyle/>
                    <a:p>
                      <a:pPr algn="l"/>
                      <a:r>
                        <a:rPr lang="en-US" sz="1800" b="1" i="1" u="none" dirty="0" smtClean="0">
                          <a:solidFill>
                            <a:srgbClr val="002060"/>
                          </a:solidFill>
                          <a:effectLst>
                            <a:outerShdw blurRad="38100" dist="38100" dir="2700000" algn="tl">
                              <a:srgbClr val="000000">
                                <a:alpha val="43137"/>
                              </a:srgbClr>
                            </a:outerShdw>
                          </a:effectLst>
                        </a:rPr>
                        <a:t>Matching Comprehension Skills</a:t>
                      </a:r>
                      <a:endParaRPr lang="en-US" sz="1800" b="1" i="1" u="none" dirty="0">
                        <a:solidFill>
                          <a:srgbClr val="002060"/>
                        </a:solidFill>
                        <a:effectLst>
                          <a:outerShdw blurRad="38100" dist="38100" dir="2700000" algn="tl">
                            <a:srgbClr val="000000">
                              <a:alpha val="43137"/>
                            </a:srgbClr>
                          </a:outerShdw>
                        </a:effectLst>
                      </a:endParaRPr>
                    </a:p>
                  </a:txBody>
                  <a:tcPr marL="121920" marR="121920" marT="34290" marB="34290" anchor="ctr">
                    <a:solidFill>
                      <a:schemeClr val="bg1">
                        <a:lumMod val="85000"/>
                      </a:schemeClr>
                    </a:solidFill>
                  </a:tcPr>
                </a:tc>
                <a:tc hMerge="1">
                  <a:txBody>
                    <a:bodyPr/>
                    <a:lstStyle/>
                    <a:p>
                      <a:endParaRPr lang="en-US"/>
                    </a:p>
                  </a:txBody>
                  <a:tcPr/>
                </a:tc>
              </a:tr>
              <a:tr h="327660">
                <a:tc rowSpan="2">
                  <a:txBody>
                    <a:bodyPr/>
                    <a:lstStyle/>
                    <a:p>
                      <a:r>
                        <a:rPr lang="en-US" sz="1600" b="1" u="none" dirty="0" smtClean="0">
                          <a:solidFill>
                            <a:srgbClr val="002060"/>
                          </a:solidFill>
                        </a:rPr>
                        <a:t>Cause and Effect</a:t>
                      </a:r>
                      <a:endParaRPr lang="en-US" sz="1600" b="1" u="none" dirty="0">
                        <a:solidFill>
                          <a:srgbClr val="002060"/>
                        </a:solidFill>
                      </a:endParaRPr>
                    </a:p>
                  </a:txBody>
                  <a:tcPr marL="121920" marR="121920" marT="34290" marB="34290">
                    <a:solidFill>
                      <a:schemeClr val="bg1">
                        <a:lumMod val="85000"/>
                      </a:schemeClr>
                    </a:solidFill>
                  </a:tcPr>
                </a:tc>
                <a:tc gridSpan="2">
                  <a:txBody>
                    <a:bodyPr/>
                    <a:lstStyle/>
                    <a:p>
                      <a:r>
                        <a:rPr lang="en-US" sz="1400" b="1" u="none" dirty="0" smtClean="0">
                          <a:solidFill>
                            <a:srgbClr val="002060"/>
                          </a:solidFill>
                        </a:rPr>
                        <a:t>Cause and Effect</a:t>
                      </a:r>
                      <a:r>
                        <a:rPr lang="en-US" sz="1400" b="1" u="none" baseline="0" dirty="0" smtClean="0">
                          <a:solidFill>
                            <a:srgbClr val="002060"/>
                          </a:solidFill>
                        </a:rPr>
                        <a:t> </a:t>
                      </a:r>
                      <a:r>
                        <a:rPr lang="en-US" sz="1400" b="1" i="1" u="none" baseline="0" dirty="0" smtClean="0">
                          <a:solidFill>
                            <a:srgbClr val="002060"/>
                          </a:solidFill>
                        </a:rPr>
                        <a:t>Sub-Categories  </a:t>
                      </a:r>
                      <a:r>
                        <a:rPr lang="en-US" sz="1400" b="1" dirty="0" smtClean="0">
                          <a:solidFill>
                            <a:srgbClr val="FF0000"/>
                          </a:solidFill>
                          <a:hlinkClick r:id="rId3"/>
                        </a:rPr>
                        <a:t>Cause and Effect</a:t>
                      </a:r>
                      <a:endParaRPr lang="en-US" sz="1400" b="1" i="1" u="none" dirty="0" smtClean="0">
                        <a:solidFill>
                          <a:srgbClr val="002060"/>
                        </a:solidFill>
                      </a:endParaRPr>
                    </a:p>
                  </a:txBody>
                  <a:tcPr marL="121920" marR="121920" marT="34290" marB="34290">
                    <a:lnB w="12700" cap="flat" cmpd="sng" algn="ctr">
                      <a:solidFill>
                        <a:schemeClr val="tx1"/>
                      </a:solidFill>
                      <a:prstDash val="solid"/>
                      <a:round/>
                      <a:headEnd type="none" w="med" len="med"/>
                      <a:tailEnd type="none" w="med" len="med"/>
                    </a:lnB>
                  </a:tcPr>
                </a:tc>
                <a:tc hMerge="1">
                  <a:txBody>
                    <a:bodyPr/>
                    <a:lstStyle/>
                    <a:p>
                      <a:endParaRPr lang="en-US"/>
                    </a:p>
                  </a:txBody>
                  <a:tcPr/>
                </a:tc>
              </a:tr>
              <a:tr h="815340">
                <a:tc vMerge="1">
                  <a:txBody>
                    <a:bodyPr/>
                    <a:lstStyle/>
                    <a:p>
                      <a:endParaRPr lang="en-US"/>
                    </a:p>
                  </a:txBody>
                  <a:tcPr/>
                </a:tc>
                <a:tc>
                  <a:txBody>
                    <a:bodyPr/>
                    <a:lstStyle/>
                    <a:p>
                      <a:r>
                        <a:rPr lang="en-US" sz="1400" b="1" u="none" dirty="0" smtClean="0">
                          <a:solidFill>
                            <a:srgbClr val="002060"/>
                          </a:solidFill>
                        </a:rPr>
                        <a:t>Predicting</a:t>
                      </a:r>
                      <a:r>
                        <a:rPr lang="en-US" sz="1400" b="1" u="none" baseline="0" dirty="0" smtClean="0">
                          <a:solidFill>
                            <a:srgbClr val="002060"/>
                          </a:solidFill>
                        </a:rPr>
                        <a:t> Outcomes</a:t>
                      </a:r>
                    </a:p>
                    <a:p>
                      <a:r>
                        <a:rPr lang="en-US" sz="1400" b="1" u="none" baseline="0" dirty="0" smtClean="0">
                          <a:solidFill>
                            <a:srgbClr val="002060"/>
                          </a:solidFill>
                        </a:rPr>
                        <a:t>Prediction</a:t>
                      </a:r>
                    </a:p>
                    <a:p>
                      <a:r>
                        <a:rPr lang="en-US" sz="1400" b="1" u="none" baseline="0" dirty="0" smtClean="0">
                          <a:solidFill>
                            <a:srgbClr val="002060"/>
                          </a:solidFill>
                        </a:rPr>
                        <a:t>Inference  </a:t>
                      </a:r>
                      <a:r>
                        <a:rPr lang="en-US" sz="1400" b="1" dirty="0" smtClean="0">
                          <a:solidFill>
                            <a:srgbClr val="FF0000"/>
                          </a:solidFill>
                          <a:hlinkClick r:id="rId4"/>
                        </a:rPr>
                        <a:t>Inferences</a:t>
                      </a:r>
                      <a:endParaRPr lang="en-US" sz="1400" b="1" u="none" dirty="0">
                        <a:solidFill>
                          <a:srgbClr val="002060"/>
                        </a:solidFill>
                      </a:endParaRPr>
                    </a:p>
                  </a:txBody>
                  <a:tcPr marL="121920" marR="121920" marT="34290" marB="34290">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1400" b="1" u="none" dirty="0" smtClean="0">
                          <a:solidFill>
                            <a:srgbClr val="002060"/>
                          </a:solidFill>
                        </a:rPr>
                        <a:t>Drawing</a:t>
                      </a:r>
                      <a:r>
                        <a:rPr lang="en-US" sz="1400" b="1" u="none" baseline="0" dirty="0" smtClean="0">
                          <a:solidFill>
                            <a:srgbClr val="002060"/>
                          </a:solidFill>
                        </a:rPr>
                        <a:t> Conclusions</a:t>
                      </a:r>
                    </a:p>
                    <a:p>
                      <a:r>
                        <a:rPr lang="en-US" sz="1400" b="1" dirty="0" smtClean="0">
                          <a:solidFill>
                            <a:srgbClr val="FF0000"/>
                          </a:solidFill>
                          <a:hlinkClick r:id="rId5"/>
                        </a:rPr>
                        <a:t>Drawing Conclusions</a:t>
                      </a:r>
                      <a:endParaRPr lang="en-US" sz="1400" b="1" u="none" dirty="0">
                        <a:solidFill>
                          <a:srgbClr val="002060"/>
                        </a:solidFill>
                      </a:endParaRPr>
                    </a:p>
                  </a:txBody>
                  <a:tcPr marL="121920" marR="121920" marT="34290" marB="34290">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tcPr>
                </a:tc>
              </a:tr>
              <a:tr h="304800">
                <a:tc rowSpan="2">
                  <a:txBody>
                    <a:bodyPr/>
                    <a:lstStyle/>
                    <a:p>
                      <a:r>
                        <a:rPr lang="en-US" sz="1600" b="1" u="none" dirty="0" smtClean="0">
                          <a:solidFill>
                            <a:srgbClr val="002060"/>
                          </a:solidFill>
                        </a:rPr>
                        <a:t>Sequence</a:t>
                      </a:r>
                      <a:endParaRPr lang="en-US" sz="1600" b="1" u="none" dirty="0">
                        <a:solidFill>
                          <a:srgbClr val="002060"/>
                        </a:solidFill>
                      </a:endParaRPr>
                    </a:p>
                  </a:txBody>
                  <a:tcPr marL="121920" marR="121920" marT="34290" marB="34290">
                    <a:solidFill>
                      <a:schemeClr val="bg1">
                        <a:lumMod val="85000"/>
                      </a:schemeClr>
                    </a:solidFill>
                  </a:tcPr>
                </a:tc>
                <a:tc gridSpan="2">
                  <a:txBody>
                    <a:bodyPr/>
                    <a:lstStyle/>
                    <a:p>
                      <a:r>
                        <a:rPr lang="en-US" sz="1400" b="1" u="none" dirty="0" smtClean="0">
                          <a:solidFill>
                            <a:srgbClr val="002060"/>
                          </a:solidFill>
                        </a:rPr>
                        <a:t>Sequence </a:t>
                      </a:r>
                      <a:r>
                        <a:rPr lang="en-US" sz="1400" b="1" i="1" u="none" baseline="0" dirty="0" smtClean="0">
                          <a:solidFill>
                            <a:srgbClr val="002060"/>
                          </a:solidFill>
                        </a:rPr>
                        <a:t>Sub-Categories  </a:t>
                      </a:r>
                      <a:r>
                        <a:rPr lang="en-US" sz="1400" b="1" dirty="0" smtClean="0">
                          <a:solidFill>
                            <a:srgbClr val="FF0000"/>
                          </a:solidFill>
                          <a:hlinkClick r:id="rId6"/>
                        </a:rPr>
                        <a:t>Sequencing</a:t>
                      </a:r>
                      <a:endParaRPr lang="en-US" sz="1400" b="1" i="1" u="none" dirty="0" smtClean="0">
                        <a:solidFill>
                          <a:srgbClr val="002060"/>
                        </a:solidFill>
                      </a:endParaRPr>
                    </a:p>
                  </a:txBody>
                  <a:tcPr marL="121920" marR="121920" marT="34290" marB="34290"/>
                </a:tc>
                <a:tc hMerge="1">
                  <a:txBody>
                    <a:bodyPr/>
                    <a:lstStyle/>
                    <a:p>
                      <a:endParaRPr lang="en-US"/>
                    </a:p>
                  </a:txBody>
                  <a:tcPr/>
                </a:tc>
              </a:tr>
              <a:tr h="937260">
                <a:tc vMerge="1">
                  <a:txBody>
                    <a:bodyPr/>
                    <a:lstStyle/>
                    <a:p>
                      <a:endParaRPr lang="en-US"/>
                    </a:p>
                  </a:txBody>
                  <a:tcPr/>
                </a:tc>
                <a:tc>
                  <a:txBody>
                    <a:bodyPr/>
                    <a:lstStyle/>
                    <a:p>
                      <a:r>
                        <a:rPr lang="en-US" sz="1400" b="1" u="none" dirty="0" smtClean="0">
                          <a:solidFill>
                            <a:srgbClr val="002060"/>
                          </a:solidFill>
                        </a:rPr>
                        <a:t>Main Idea and Details  </a:t>
                      </a:r>
                    </a:p>
                    <a:p>
                      <a:r>
                        <a:rPr lang="en-US" sz="1400" b="1" dirty="0" smtClean="0">
                          <a:solidFill>
                            <a:srgbClr val="FF0000"/>
                          </a:solidFill>
                          <a:hlinkClick r:id="rId7"/>
                        </a:rPr>
                        <a:t>Main Idea</a:t>
                      </a:r>
                      <a:endParaRPr lang="en-US" sz="1400" b="1" u="none" dirty="0" smtClean="0">
                        <a:solidFill>
                          <a:srgbClr val="002060"/>
                        </a:solidFill>
                      </a:endParaRPr>
                    </a:p>
                    <a:p>
                      <a:r>
                        <a:rPr lang="en-US" sz="1400" b="1" u="none" dirty="0" smtClean="0">
                          <a:solidFill>
                            <a:srgbClr val="002060"/>
                          </a:solidFill>
                        </a:rPr>
                        <a:t>Note Taking</a:t>
                      </a:r>
                    </a:p>
                    <a:p>
                      <a:r>
                        <a:rPr lang="en-US" sz="1400" b="1" u="none" dirty="0" smtClean="0">
                          <a:solidFill>
                            <a:srgbClr val="002060"/>
                          </a:solidFill>
                        </a:rPr>
                        <a:t>Following Directions</a:t>
                      </a:r>
                      <a:endParaRPr lang="en-US" sz="1400" b="1" u="none" dirty="0">
                        <a:solidFill>
                          <a:srgbClr val="002060"/>
                        </a:solidFill>
                      </a:endParaRPr>
                    </a:p>
                  </a:txBody>
                  <a:tcPr marL="121920" marR="121920" marT="34290" marB="34290">
                    <a:lnR w="12700" cap="flat" cmpd="sng" algn="ctr">
                      <a:noFill/>
                      <a:prstDash val="solid"/>
                      <a:round/>
                      <a:headEnd type="none" w="med" len="med"/>
                      <a:tailEnd type="none" w="med" len="med"/>
                    </a:lnR>
                  </a:tcPr>
                </a:tc>
                <a:tc>
                  <a:txBody>
                    <a:bodyPr/>
                    <a:lstStyle/>
                    <a:p>
                      <a:r>
                        <a:rPr lang="en-US" sz="1400" b="1" u="none" dirty="0" smtClean="0">
                          <a:solidFill>
                            <a:srgbClr val="002060"/>
                          </a:solidFill>
                        </a:rPr>
                        <a:t>Story Structure</a:t>
                      </a:r>
                      <a:endParaRPr lang="en-US" sz="1400" b="1" u="none" dirty="0">
                        <a:solidFill>
                          <a:srgbClr val="002060"/>
                        </a:solidFill>
                      </a:endParaRPr>
                    </a:p>
                    <a:p>
                      <a:r>
                        <a:rPr lang="en-US" sz="1400" b="1" u="none" dirty="0" smtClean="0">
                          <a:solidFill>
                            <a:srgbClr val="002060"/>
                          </a:solidFill>
                        </a:rPr>
                        <a:t>Text</a:t>
                      </a:r>
                      <a:r>
                        <a:rPr lang="en-US" sz="1400" b="1" u="none" baseline="0" dirty="0" smtClean="0">
                          <a:solidFill>
                            <a:srgbClr val="002060"/>
                          </a:solidFill>
                        </a:rPr>
                        <a:t> Organization</a:t>
                      </a:r>
                    </a:p>
                    <a:p>
                      <a:r>
                        <a:rPr lang="en-US" sz="1400" b="1" u="none" baseline="0" dirty="0" smtClean="0">
                          <a:solidFill>
                            <a:srgbClr val="002060"/>
                          </a:solidFill>
                        </a:rPr>
                        <a:t>Summarizing  </a:t>
                      </a:r>
                      <a:r>
                        <a:rPr lang="en-US" sz="1400" b="1" dirty="0" smtClean="0">
                          <a:solidFill>
                            <a:srgbClr val="FF0000"/>
                          </a:solidFill>
                          <a:hlinkClick r:id="rId8"/>
                        </a:rPr>
                        <a:t>Summarizing</a:t>
                      </a:r>
                      <a:endParaRPr lang="en-US" sz="1400" b="1" u="none" dirty="0" smtClean="0">
                        <a:solidFill>
                          <a:srgbClr val="002060"/>
                        </a:solidFill>
                      </a:endParaRPr>
                    </a:p>
                  </a:txBody>
                  <a:tcPr marL="121920" marR="121920" marT="34290" marB="34290">
                    <a:lnL w="12700" cap="flat" cmpd="sng" algn="ctr">
                      <a:noFill/>
                      <a:prstDash val="solid"/>
                      <a:round/>
                      <a:headEnd type="none" w="med" len="med"/>
                      <a:tailEnd type="none" w="med" len="med"/>
                    </a:lnL>
                  </a:tcPr>
                </a:tc>
              </a:tr>
              <a:tr h="304800">
                <a:tc rowSpan="2">
                  <a:txBody>
                    <a:bodyPr/>
                    <a:lstStyle/>
                    <a:p>
                      <a:r>
                        <a:rPr lang="en-US" sz="1600" b="1" u="none" dirty="0" smtClean="0">
                          <a:solidFill>
                            <a:srgbClr val="002060"/>
                          </a:solidFill>
                        </a:rPr>
                        <a:t>Compare and Contrast</a:t>
                      </a:r>
                      <a:endParaRPr lang="en-US" sz="1600" b="1" u="none" dirty="0">
                        <a:solidFill>
                          <a:srgbClr val="002060"/>
                        </a:solidFill>
                      </a:endParaRPr>
                    </a:p>
                  </a:txBody>
                  <a:tcPr marL="121920" marR="121920" marT="34290" marB="34290">
                    <a:solidFill>
                      <a:schemeClr val="bg1">
                        <a:lumMod val="85000"/>
                      </a:schemeClr>
                    </a:solidFill>
                  </a:tcPr>
                </a:tc>
                <a:tc gridSpan="2">
                  <a:txBody>
                    <a:bodyPr/>
                    <a:lstStyle/>
                    <a:p>
                      <a:r>
                        <a:rPr lang="en-US" sz="1400" b="1" u="none" dirty="0" smtClean="0">
                          <a:solidFill>
                            <a:srgbClr val="002060"/>
                          </a:solidFill>
                        </a:rPr>
                        <a:t>Compare and Contrast </a:t>
                      </a:r>
                      <a:r>
                        <a:rPr lang="en-US" sz="1400" b="1" i="1" u="none" baseline="0" dirty="0" smtClean="0">
                          <a:solidFill>
                            <a:srgbClr val="002060"/>
                          </a:solidFill>
                        </a:rPr>
                        <a:t>Sub-Categories </a:t>
                      </a:r>
                      <a:r>
                        <a:rPr lang="en-US" sz="1400" b="1" dirty="0" smtClean="0">
                          <a:solidFill>
                            <a:srgbClr val="FF0000"/>
                          </a:solidFill>
                          <a:hlinkClick r:id="rId9"/>
                        </a:rPr>
                        <a:t>Compare and Contrast</a:t>
                      </a:r>
                      <a:endParaRPr lang="en-US" sz="1400" b="1" i="1" u="none" dirty="0" smtClean="0">
                        <a:solidFill>
                          <a:srgbClr val="002060"/>
                        </a:solidFill>
                      </a:endParaRPr>
                    </a:p>
                  </a:txBody>
                  <a:tcPr marL="121920" marR="121920" marT="34290" marB="34290"/>
                </a:tc>
                <a:tc hMerge="1">
                  <a:txBody>
                    <a:bodyPr/>
                    <a:lstStyle/>
                    <a:p>
                      <a:endParaRPr lang="en-US"/>
                    </a:p>
                  </a:txBody>
                  <a:tcPr/>
                </a:tc>
              </a:tr>
              <a:tr h="762000">
                <a:tc vMerge="1">
                  <a:txBody>
                    <a:bodyPr/>
                    <a:lstStyle/>
                    <a:p>
                      <a:endParaRPr lang="en-US"/>
                    </a:p>
                  </a:txBody>
                  <a:tcPr/>
                </a:tc>
                <a:tc gridSpan="2">
                  <a:txBody>
                    <a:bodyPr/>
                    <a:lstStyle/>
                    <a:p>
                      <a:r>
                        <a:rPr lang="en-US" sz="1400" b="1" u="none" dirty="0" smtClean="0">
                          <a:solidFill>
                            <a:srgbClr val="002060"/>
                          </a:solidFill>
                        </a:rPr>
                        <a:t>Fantasy and Realism</a:t>
                      </a:r>
                    </a:p>
                    <a:p>
                      <a:r>
                        <a:rPr lang="en-US" sz="1400" b="1" u="none" dirty="0" smtClean="0">
                          <a:solidFill>
                            <a:srgbClr val="002060"/>
                          </a:solidFill>
                        </a:rPr>
                        <a:t>Fact</a:t>
                      </a:r>
                      <a:r>
                        <a:rPr lang="en-US" sz="1400" b="1" u="none" baseline="0" dirty="0" smtClean="0">
                          <a:solidFill>
                            <a:srgbClr val="002060"/>
                          </a:solidFill>
                        </a:rPr>
                        <a:t> and Opinion  </a:t>
                      </a:r>
                      <a:r>
                        <a:rPr lang="en-US" sz="1400" b="1" dirty="0" smtClean="0">
                          <a:solidFill>
                            <a:srgbClr val="FF0000"/>
                          </a:solidFill>
                          <a:hlinkClick r:id="rId10"/>
                        </a:rPr>
                        <a:t>Facts and Opinions</a:t>
                      </a:r>
                      <a:r>
                        <a:rPr lang="en-US" sz="1400" b="1" dirty="0" smtClean="0">
                          <a:solidFill>
                            <a:srgbClr val="FF0000"/>
                          </a:solidFill>
                        </a:rPr>
                        <a:t>   </a:t>
                      </a:r>
                      <a:r>
                        <a:rPr lang="en-US" sz="1400" b="1" dirty="0" smtClean="0">
                          <a:solidFill>
                            <a:srgbClr val="FF0000"/>
                          </a:solidFill>
                          <a:hlinkClick r:id="rId11"/>
                        </a:rPr>
                        <a:t>Supporting Facts</a:t>
                      </a:r>
                      <a:endParaRPr lang="en-US" sz="1400" b="1" u="none" baseline="0" dirty="0" smtClean="0">
                        <a:solidFill>
                          <a:srgbClr val="002060"/>
                        </a:solidFill>
                      </a:endParaRPr>
                    </a:p>
                    <a:p>
                      <a:r>
                        <a:rPr lang="en-US" sz="1400" b="1" u="none" baseline="0" dirty="0" smtClean="0">
                          <a:solidFill>
                            <a:srgbClr val="002060"/>
                          </a:solidFill>
                        </a:rPr>
                        <a:t>Analyzing *</a:t>
                      </a:r>
                      <a:endParaRPr lang="en-US" sz="1400" b="1" u="none" dirty="0">
                        <a:solidFill>
                          <a:srgbClr val="002060"/>
                        </a:solidFill>
                      </a:endParaRPr>
                    </a:p>
                  </a:txBody>
                  <a:tcPr marL="121920" marR="121920" marT="34290" marB="34290"/>
                </a:tc>
                <a:tc hMerge="1">
                  <a:txBody>
                    <a:bodyPr/>
                    <a:lstStyle/>
                    <a:p>
                      <a:endParaRPr lang="en-US"/>
                    </a:p>
                  </a:txBody>
                  <a:tcPr/>
                </a:tc>
              </a:tr>
              <a:tr h="285750">
                <a:tc rowSpan="2">
                  <a:txBody>
                    <a:bodyPr/>
                    <a:lstStyle/>
                    <a:p>
                      <a:r>
                        <a:rPr lang="en-US" sz="1600" b="1" u="none" dirty="0" smtClean="0">
                          <a:solidFill>
                            <a:srgbClr val="002060"/>
                          </a:solidFill>
                        </a:rPr>
                        <a:t>Description</a:t>
                      </a:r>
                      <a:endParaRPr lang="en-US" sz="1600" b="1" u="none" dirty="0">
                        <a:solidFill>
                          <a:srgbClr val="002060"/>
                        </a:solidFill>
                      </a:endParaRPr>
                    </a:p>
                  </a:txBody>
                  <a:tcPr marL="121920" marR="121920" marT="34290" marB="34290">
                    <a:solidFill>
                      <a:schemeClr val="bg1">
                        <a:lumMod val="85000"/>
                      </a:schemeClr>
                    </a:solidFill>
                  </a:tcPr>
                </a:tc>
                <a:tc gridSpan="2">
                  <a:txBody>
                    <a:bodyPr/>
                    <a:lstStyle/>
                    <a:p>
                      <a:r>
                        <a:rPr lang="en-US" sz="1400" b="1" u="none" dirty="0" smtClean="0">
                          <a:solidFill>
                            <a:srgbClr val="002060"/>
                          </a:solidFill>
                        </a:rPr>
                        <a:t>Description </a:t>
                      </a:r>
                      <a:r>
                        <a:rPr lang="en-US" sz="1400" b="1" i="1" u="none" baseline="0" dirty="0" smtClean="0">
                          <a:solidFill>
                            <a:srgbClr val="002060"/>
                          </a:solidFill>
                        </a:rPr>
                        <a:t>Sub-Categories</a:t>
                      </a:r>
                      <a:endParaRPr lang="en-US" sz="1400" b="1" i="1" u="none" dirty="0" smtClean="0">
                        <a:solidFill>
                          <a:srgbClr val="002060"/>
                        </a:solidFill>
                      </a:endParaRPr>
                    </a:p>
                  </a:txBody>
                  <a:tcPr marL="121920" marR="121920" marT="34290" marB="34290"/>
                </a:tc>
                <a:tc hMerge="1">
                  <a:txBody>
                    <a:bodyPr/>
                    <a:lstStyle/>
                    <a:p>
                      <a:endParaRPr lang="en-US"/>
                    </a:p>
                  </a:txBody>
                  <a:tcPr/>
                </a:tc>
              </a:tr>
              <a:tr h="720090">
                <a:tc vMerge="1">
                  <a:txBody>
                    <a:bodyPr/>
                    <a:lstStyle/>
                    <a:p>
                      <a:endParaRPr lang="en-US"/>
                    </a:p>
                  </a:txBody>
                  <a:tcPr/>
                </a:tc>
                <a:tc>
                  <a:txBody>
                    <a:bodyPr/>
                    <a:lstStyle/>
                    <a:p>
                      <a:r>
                        <a:rPr lang="en-US" sz="1400" b="1" u="none" dirty="0" smtClean="0">
                          <a:solidFill>
                            <a:srgbClr val="002060"/>
                          </a:solidFill>
                        </a:rPr>
                        <a:t>Generalizations</a:t>
                      </a:r>
                    </a:p>
                    <a:p>
                      <a:r>
                        <a:rPr lang="en-US" sz="1400" b="1" u="none" dirty="0" smtClean="0">
                          <a:solidFill>
                            <a:srgbClr val="002060"/>
                          </a:solidFill>
                        </a:rPr>
                        <a:t>Categorize</a:t>
                      </a:r>
                    </a:p>
                    <a:p>
                      <a:r>
                        <a:rPr lang="en-US" sz="1400" b="1" u="none" dirty="0" smtClean="0">
                          <a:solidFill>
                            <a:srgbClr val="002060"/>
                          </a:solidFill>
                        </a:rPr>
                        <a:t>Classify</a:t>
                      </a:r>
                      <a:endParaRPr lang="en-US" sz="1400" b="1" u="none" dirty="0">
                        <a:solidFill>
                          <a:srgbClr val="002060"/>
                        </a:solidFill>
                      </a:endParaRPr>
                    </a:p>
                  </a:txBody>
                  <a:tcPr marL="121920" marR="121920" marT="34290" marB="34290">
                    <a:lnR w="12700" cap="flat" cmpd="sng" algn="ctr">
                      <a:noFill/>
                      <a:prstDash val="solid"/>
                      <a:round/>
                      <a:headEnd type="none" w="med" len="med"/>
                      <a:tailEnd type="none" w="med" len="med"/>
                    </a:lnR>
                  </a:tcPr>
                </a:tc>
                <a:tc>
                  <a:txBody>
                    <a:bodyPr/>
                    <a:lstStyle/>
                    <a:p>
                      <a:r>
                        <a:rPr lang="en-US" sz="1400" b="1" u="none" dirty="0" smtClean="0">
                          <a:solidFill>
                            <a:srgbClr val="002060"/>
                          </a:solidFill>
                        </a:rPr>
                        <a:t>Reports Arranged by Categories</a:t>
                      </a:r>
                      <a:endParaRPr lang="en-US" sz="1400" b="1" u="none" dirty="0">
                        <a:solidFill>
                          <a:srgbClr val="002060"/>
                        </a:solidFill>
                      </a:endParaRPr>
                    </a:p>
                  </a:txBody>
                  <a:tcPr marL="121920" marR="121920" marT="34290" marB="34290">
                    <a:lnL w="12700" cap="flat" cmpd="sng" algn="ctr">
                      <a:noFill/>
                      <a:prstDash val="solid"/>
                      <a:round/>
                      <a:headEnd type="none" w="med" len="med"/>
                      <a:tailEnd type="none" w="med" len="med"/>
                    </a:lnL>
                  </a:tcPr>
                </a:tc>
              </a:tr>
              <a:tr h="285750">
                <a:tc rowSpan="2">
                  <a:txBody>
                    <a:bodyPr/>
                    <a:lstStyle/>
                    <a:p>
                      <a:r>
                        <a:rPr lang="en-US" sz="1600" b="1" u="none" dirty="0" smtClean="0">
                          <a:solidFill>
                            <a:srgbClr val="002060"/>
                          </a:solidFill>
                        </a:rPr>
                        <a:t>Problem and Solution</a:t>
                      </a:r>
                      <a:endParaRPr lang="en-US" sz="1600" b="1" u="none" dirty="0">
                        <a:solidFill>
                          <a:srgbClr val="002060"/>
                        </a:solidFill>
                      </a:endParaRPr>
                    </a:p>
                  </a:txBody>
                  <a:tcPr marL="121920" marR="121920" marT="34290" marB="34290">
                    <a:solidFill>
                      <a:schemeClr val="bg1">
                        <a:lumMod val="85000"/>
                      </a:schemeClr>
                    </a:solidFill>
                  </a:tcPr>
                </a:tc>
                <a:tc gridSpan="2">
                  <a:txBody>
                    <a:bodyPr/>
                    <a:lstStyle/>
                    <a:p>
                      <a:r>
                        <a:rPr lang="en-US" sz="1400" b="1" u="none" dirty="0" smtClean="0">
                          <a:solidFill>
                            <a:srgbClr val="002060"/>
                          </a:solidFill>
                        </a:rPr>
                        <a:t>Problem and Solution </a:t>
                      </a:r>
                      <a:r>
                        <a:rPr lang="en-US" sz="1400" b="1" i="1" u="none" baseline="0" dirty="0" smtClean="0">
                          <a:solidFill>
                            <a:srgbClr val="002060"/>
                          </a:solidFill>
                        </a:rPr>
                        <a:t>Sub-Categories</a:t>
                      </a:r>
                      <a:endParaRPr lang="en-US" sz="1400" b="1" i="1" u="none" dirty="0" smtClean="0">
                        <a:solidFill>
                          <a:srgbClr val="002060"/>
                        </a:solidFill>
                      </a:endParaRPr>
                    </a:p>
                  </a:txBody>
                  <a:tcPr marL="121920" marR="121920" marT="34290" marB="34290"/>
                </a:tc>
                <a:tc hMerge="1">
                  <a:txBody>
                    <a:bodyPr/>
                    <a:lstStyle/>
                    <a:p>
                      <a:endParaRPr lang="en-US"/>
                    </a:p>
                  </a:txBody>
                  <a:tcPr/>
                </a:tc>
              </a:tr>
              <a:tr h="918210">
                <a:tc vMerge="1">
                  <a:txBody>
                    <a:bodyPr/>
                    <a:lstStyle/>
                    <a:p>
                      <a:endParaRPr lang="en-US"/>
                    </a:p>
                  </a:txBody>
                  <a:tcPr/>
                </a:tc>
                <a:tc>
                  <a:txBody>
                    <a:bodyPr/>
                    <a:lstStyle/>
                    <a:p>
                      <a:r>
                        <a:rPr lang="en-US" sz="1400" b="1" u="none" dirty="0" smtClean="0">
                          <a:solidFill>
                            <a:srgbClr val="002060"/>
                          </a:solidFill>
                        </a:rPr>
                        <a:t>Evaluating</a:t>
                      </a:r>
                    </a:p>
                    <a:p>
                      <a:r>
                        <a:rPr lang="en-US" sz="1400" b="1" u="none" dirty="0" smtClean="0">
                          <a:solidFill>
                            <a:srgbClr val="002060"/>
                          </a:solidFill>
                        </a:rPr>
                        <a:t>Propaganda</a:t>
                      </a:r>
                    </a:p>
                    <a:p>
                      <a:r>
                        <a:rPr lang="en-US" sz="1400" b="1" u="none" dirty="0" smtClean="0">
                          <a:solidFill>
                            <a:srgbClr val="002060"/>
                          </a:solidFill>
                        </a:rPr>
                        <a:t>Making</a:t>
                      </a:r>
                      <a:r>
                        <a:rPr lang="en-US" sz="1400" b="1" u="none" baseline="0" dirty="0" smtClean="0">
                          <a:solidFill>
                            <a:srgbClr val="002060"/>
                          </a:solidFill>
                        </a:rPr>
                        <a:t> Judgments</a:t>
                      </a:r>
                    </a:p>
                    <a:p>
                      <a:r>
                        <a:rPr lang="en-US" sz="1400" b="1" u="none" baseline="0" dirty="0" smtClean="0">
                          <a:solidFill>
                            <a:srgbClr val="002060"/>
                          </a:solidFill>
                        </a:rPr>
                        <a:t>Author’s Purpose </a:t>
                      </a:r>
                      <a:r>
                        <a:rPr lang="en-US" sz="1400" b="1" dirty="0" smtClean="0">
                          <a:solidFill>
                            <a:srgbClr val="FF0000"/>
                          </a:solidFill>
                          <a:hlinkClick r:id="rId12"/>
                        </a:rPr>
                        <a:t>Point of View</a:t>
                      </a:r>
                      <a:endParaRPr lang="en-US" sz="1400" b="1" u="none" dirty="0">
                        <a:solidFill>
                          <a:srgbClr val="002060"/>
                        </a:solidFill>
                      </a:endParaRPr>
                    </a:p>
                  </a:txBody>
                  <a:tcPr marL="121920" marR="121920" marT="34290" marB="34290">
                    <a:lnR w="12700" cap="flat" cmpd="sng" algn="ctr">
                      <a:noFill/>
                      <a:prstDash val="solid"/>
                      <a:round/>
                      <a:headEnd type="none" w="med" len="med"/>
                      <a:tailEnd type="none" w="med" len="med"/>
                    </a:lnR>
                  </a:tcPr>
                </a:tc>
                <a:tc>
                  <a:txBody>
                    <a:bodyPr/>
                    <a:lstStyle/>
                    <a:p>
                      <a:r>
                        <a:rPr lang="en-US" sz="1400" b="1" u="none" dirty="0" smtClean="0">
                          <a:solidFill>
                            <a:srgbClr val="002060"/>
                          </a:solidFill>
                        </a:rPr>
                        <a:t>Interpretation</a:t>
                      </a:r>
                    </a:p>
                    <a:p>
                      <a:r>
                        <a:rPr lang="en-US" sz="1400" b="1" u="none" dirty="0" smtClean="0">
                          <a:solidFill>
                            <a:srgbClr val="002060"/>
                          </a:solidFill>
                        </a:rPr>
                        <a:t>Hypothesis *</a:t>
                      </a:r>
                      <a:endParaRPr lang="en-US" sz="1400" b="1" u="none" dirty="0">
                        <a:solidFill>
                          <a:srgbClr val="002060"/>
                        </a:solidFill>
                      </a:endParaRPr>
                    </a:p>
                  </a:txBody>
                  <a:tcPr marL="121920" marR="121920" marT="34290" marB="34290">
                    <a:lnL w="12700" cap="flat" cmpd="sng" algn="ctr">
                      <a:noFill/>
                      <a:prstDash val="solid"/>
                      <a:round/>
                      <a:headEnd type="none" w="med" len="med"/>
                      <a:tailEnd type="none" w="med" len="med"/>
                    </a:ln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3810000"/>
            <a:ext cx="9144000" cy="3048000"/>
          </a:xfrm>
          <a:prstGeom prst="rect">
            <a:avLst/>
          </a:prstGeom>
          <a:gradFill>
            <a:gsLst>
              <a:gs pos="53000">
                <a:schemeClr val="accent3">
                  <a:lumMod val="5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0" y="1"/>
            <a:ext cx="9144000" cy="4401205"/>
          </a:xfrm>
          <a:prstGeom prst="rect">
            <a:avLst/>
          </a:prstGeom>
          <a:gradFill>
            <a:gsLst>
              <a:gs pos="55000">
                <a:schemeClr val="accent4">
                  <a:lumMod val="50000"/>
                  <a:alpha val="53000"/>
                </a:schemeClr>
              </a:gs>
              <a:gs pos="50000">
                <a:schemeClr val="accent1">
                  <a:tint val="44500"/>
                  <a:satMod val="160000"/>
                </a:schemeClr>
              </a:gs>
              <a:gs pos="100000">
                <a:schemeClr val="accent1">
                  <a:tint val="23500"/>
                  <a:satMod val="160000"/>
                </a:schemeClr>
              </a:gs>
            </a:gsLst>
            <a:lin ang="5400000" scaled="0"/>
          </a:gra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000" b="1" spc="50" dirty="0" smtClean="0">
                <a:ln w="11430"/>
                <a:solidFill>
                  <a:schemeClr val="accent4">
                    <a:lumMod val="50000"/>
                  </a:schemeClr>
                </a:solidFill>
                <a:effectLst>
                  <a:outerShdw blurRad="76200" dist="50800" dir="5400000" algn="tl" rotWithShape="0">
                    <a:srgbClr val="000000">
                      <a:alpha val="65000"/>
                    </a:srgbClr>
                  </a:outerShdw>
                </a:effectLst>
              </a:rPr>
              <a:t>      </a:t>
            </a:r>
            <a:r>
              <a:rPr lang="en-US" sz="4000" b="1" u="sng" spc="50" dirty="0" smtClean="0">
                <a:ln w="11430"/>
                <a:solidFill>
                  <a:schemeClr val="accent4">
                    <a:lumMod val="50000"/>
                  </a:schemeClr>
                </a:solidFill>
                <a:effectLst>
                  <a:outerShdw blurRad="76200" dist="50800" dir="5400000" algn="tl" rotWithShape="0">
                    <a:srgbClr val="000000">
                      <a:alpha val="65000"/>
                    </a:srgbClr>
                  </a:outerShdw>
                </a:effectLst>
              </a:rPr>
              <a:t>Part II</a:t>
            </a:r>
            <a:r>
              <a:rPr lang="en-US" sz="4000" b="1" spc="50" dirty="0" smtClean="0">
                <a:ln w="11430"/>
                <a:solidFill>
                  <a:schemeClr val="accent4">
                    <a:lumMod val="50000"/>
                  </a:schemeClr>
                </a:solidFill>
                <a:effectLst>
                  <a:outerShdw blurRad="76200" dist="50800" dir="5400000" algn="tl" rotWithShape="0">
                    <a:srgbClr val="000000">
                      <a:alpha val="65000"/>
                    </a:srgbClr>
                  </a:outerShdw>
                </a:effectLst>
              </a:rPr>
              <a:t> </a:t>
            </a:r>
            <a:r>
              <a:rPr lang="en-US" sz="4000" b="1" i="1" spc="50" dirty="0" smtClean="0">
                <a:ln w="11430"/>
                <a:solidFill>
                  <a:schemeClr val="accent4">
                    <a:lumMod val="50000"/>
                  </a:schemeClr>
                </a:solidFill>
                <a:effectLst>
                  <a:outerShdw blurRad="76200" dist="50800" dir="5400000" algn="tl" rotWithShape="0">
                    <a:srgbClr val="000000">
                      <a:alpha val="65000"/>
                    </a:srgbClr>
                  </a:outerShdw>
                </a:effectLst>
              </a:rPr>
              <a:t>Pacing Guides...</a:t>
            </a:r>
          </a:p>
          <a:p>
            <a:pPr algn="ctr"/>
            <a:r>
              <a:rPr lang="en-US" sz="4000" b="1" i="1" spc="50" dirty="0" smtClean="0">
                <a:ln w="11430"/>
                <a:solidFill>
                  <a:schemeClr val="accent4">
                    <a:lumMod val="50000"/>
                  </a:schemeClr>
                </a:solidFill>
                <a:effectLst>
                  <a:outerShdw blurRad="76200" dist="50800" dir="5400000" algn="tl" rotWithShape="0">
                    <a:srgbClr val="000000">
                      <a:alpha val="65000"/>
                    </a:srgbClr>
                  </a:outerShdw>
                </a:effectLst>
              </a:rPr>
              <a:t>                                      </a:t>
            </a:r>
            <a:r>
              <a:rPr lang="en-US" sz="3200" b="1" spc="50" dirty="0" smtClean="0">
                <a:ln w="11430"/>
                <a:solidFill>
                  <a:schemeClr val="accent4">
                    <a:lumMod val="50000"/>
                  </a:schemeClr>
                </a:solidFill>
                <a:effectLst>
                  <a:outerShdw blurRad="76200" dist="50800" dir="5400000" algn="tl" rotWithShape="0">
                    <a:srgbClr val="000000">
                      <a:alpha val="65000"/>
                    </a:srgbClr>
                  </a:outerShdw>
                </a:effectLst>
              </a:rPr>
              <a:t>a</a:t>
            </a:r>
            <a:r>
              <a:rPr lang="en-US" sz="4000" b="1" spc="50" dirty="0" smtClean="0">
                <a:ln w="11430"/>
                <a:solidFill>
                  <a:schemeClr val="accent4">
                    <a:lumMod val="50000"/>
                  </a:schemeClr>
                </a:solidFill>
                <a:effectLst>
                  <a:outerShdw blurRad="76200" dist="50800" dir="5400000" algn="tl" rotWithShape="0">
                    <a:srgbClr val="000000">
                      <a:alpha val="65000"/>
                    </a:srgbClr>
                  </a:outerShdw>
                </a:effectLst>
              </a:rPr>
              <a:t> </a:t>
            </a:r>
            <a:r>
              <a:rPr lang="en-US" sz="3200" b="1" spc="50" dirty="0" smtClean="0">
                <a:ln w="11430"/>
                <a:solidFill>
                  <a:schemeClr val="accent4">
                    <a:lumMod val="50000"/>
                  </a:schemeClr>
                </a:solidFill>
                <a:effectLst>
                  <a:outerShdw blurRad="76200" dist="50800" dir="5400000" algn="tl" rotWithShape="0">
                    <a:srgbClr val="000000">
                      <a:alpha val="65000"/>
                    </a:srgbClr>
                  </a:outerShdw>
                </a:effectLst>
              </a:rPr>
              <a:t>focus on </a:t>
            </a:r>
            <a:r>
              <a:rPr lang="en-US" sz="4000" b="1" spc="50" dirty="0" smtClean="0">
                <a:ln w="11430"/>
                <a:solidFill>
                  <a:schemeClr val="accent4">
                    <a:lumMod val="50000"/>
                  </a:schemeClr>
                </a:solidFill>
                <a:effectLst>
                  <a:outerShdw blurRad="76200" dist="50800" dir="5400000" algn="tl" rotWithShape="0">
                    <a:srgbClr val="000000">
                      <a:alpha val="65000"/>
                    </a:srgbClr>
                  </a:outerShdw>
                </a:effectLst>
              </a:rPr>
              <a:t>Reading</a:t>
            </a:r>
          </a:p>
          <a:p>
            <a:endParaRPr lang="en-US" sz="4000" b="1" spc="50" dirty="0" smtClean="0">
              <a:ln w="11430"/>
              <a:solidFill>
                <a:schemeClr val="accent4">
                  <a:lumMod val="50000"/>
                </a:schemeClr>
              </a:solidFill>
              <a:effectLst>
                <a:outerShdw blurRad="76200" dist="50800" dir="5400000" algn="tl" rotWithShape="0">
                  <a:srgbClr val="000000">
                    <a:alpha val="65000"/>
                  </a:srgbClr>
                </a:outerShdw>
              </a:effectLst>
            </a:endParaRPr>
          </a:p>
          <a:p>
            <a:endParaRPr lang="en-US" sz="4000" b="1" spc="50" dirty="0" smtClean="0">
              <a:ln w="11430"/>
              <a:solidFill>
                <a:schemeClr val="accent4">
                  <a:lumMod val="50000"/>
                </a:schemeClr>
              </a:solidFill>
              <a:effectLst>
                <a:outerShdw blurRad="76200" dist="50800" dir="5400000" algn="tl" rotWithShape="0">
                  <a:srgbClr val="000000">
                    <a:alpha val="65000"/>
                  </a:srgbClr>
                </a:outerShdw>
              </a:effectLst>
            </a:endParaRPr>
          </a:p>
          <a:p>
            <a:endParaRPr lang="en-US" sz="4000" b="1" spc="50" dirty="0" smtClean="0">
              <a:ln w="11430"/>
              <a:solidFill>
                <a:schemeClr val="accent4">
                  <a:lumMod val="50000"/>
                </a:schemeClr>
              </a:solidFill>
              <a:effectLst>
                <a:outerShdw blurRad="76200" dist="50800" dir="5400000" algn="tl" rotWithShape="0">
                  <a:srgbClr val="000000">
                    <a:alpha val="65000"/>
                  </a:srgbClr>
                </a:outerShdw>
              </a:effectLst>
            </a:endParaRPr>
          </a:p>
          <a:p>
            <a:endParaRPr lang="en-US" sz="4000" b="1" spc="50" dirty="0" smtClean="0">
              <a:ln w="11430"/>
              <a:solidFill>
                <a:schemeClr val="accent4">
                  <a:lumMod val="50000"/>
                </a:schemeClr>
              </a:solidFill>
              <a:effectLst>
                <a:outerShdw blurRad="76200" dist="50800" dir="5400000" algn="tl" rotWithShape="0">
                  <a:srgbClr val="000000">
                    <a:alpha val="65000"/>
                  </a:srgbClr>
                </a:outerShdw>
              </a:effectLst>
            </a:endParaRPr>
          </a:p>
          <a:p>
            <a:endParaRPr lang="en-US" sz="4000" b="1" spc="50" dirty="0">
              <a:ln w="11430"/>
              <a:solidFill>
                <a:schemeClr val="accent4">
                  <a:lumMod val="50000"/>
                </a:schemeClr>
              </a:solidFill>
              <a:effectLst>
                <a:outerShdw blurRad="76200" dist="50800" dir="5400000" algn="tl" rotWithShape="0">
                  <a:srgbClr val="000000">
                    <a:alpha val="65000"/>
                  </a:srgbClr>
                </a:outerShdw>
              </a:effectLst>
            </a:endParaRPr>
          </a:p>
        </p:txBody>
      </p:sp>
      <p:pic>
        <p:nvPicPr>
          <p:cNvPr id="20482" name="Picture 2" descr="http://images-partners-tbn.google.com/images?q=tbn:ANd9GcR_1TLZaF1AbmV5G4gbPzjWwd9cUZ2aCbYKYCeEU3FHZZsbZcsskQZ-KRth:http://getupkids.net/wp-content/uploads/2013/06/kids_grade_school.jpg">
            <a:hlinkClick r:id="rId4"/>
          </p:cNvPr>
          <p:cNvPicPr>
            <a:picLocks noChangeAspect="1" noChangeArrowheads="1"/>
          </p:cNvPicPr>
          <p:nvPr/>
        </p:nvPicPr>
        <p:blipFill>
          <a:blip r:embed="rId5" cstate="email"/>
          <a:srcRect/>
          <a:stretch>
            <a:fillRect/>
          </a:stretch>
        </p:blipFill>
        <p:spPr bwMode="auto">
          <a:xfrm>
            <a:off x="6324603" y="2819404"/>
            <a:ext cx="2019300" cy="1346201"/>
          </a:xfrm>
          <a:prstGeom prst="rect">
            <a:avLst/>
          </a:prstGeom>
          <a:ln w="228600" cap="sq" cmpd="thickThin">
            <a:solidFill>
              <a:srgbClr val="000000"/>
            </a:solidFill>
            <a:prstDash val="solid"/>
            <a:miter lim="800000"/>
          </a:ln>
          <a:effectLst>
            <a:innerShdw blurRad="76200">
              <a:srgbClr val="000000"/>
            </a:innerShdw>
          </a:effectLst>
        </p:spPr>
      </p:pic>
      <p:grpSp>
        <p:nvGrpSpPr>
          <p:cNvPr id="19" name="Group 16"/>
          <p:cNvGrpSpPr/>
          <p:nvPr/>
        </p:nvGrpSpPr>
        <p:grpSpPr>
          <a:xfrm>
            <a:off x="1380" y="1250"/>
            <a:ext cx="6795413" cy="6858000"/>
            <a:chOff x="1377" y="1250"/>
            <a:chExt cx="6795413" cy="6858000"/>
          </a:xfrm>
          <a:gradFill flip="none" rotWithShape="1">
            <a:gsLst>
              <a:gs pos="58000">
                <a:schemeClr val="accent4">
                  <a:lumMod val="50000"/>
                </a:schemeClr>
              </a:gs>
              <a:gs pos="50000">
                <a:schemeClr val="accent1">
                  <a:tint val="44500"/>
                  <a:satMod val="160000"/>
                </a:schemeClr>
              </a:gs>
              <a:gs pos="100000">
                <a:schemeClr val="accent1">
                  <a:tint val="23500"/>
                  <a:satMod val="160000"/>
                </a:schemeClr>
              </a:gs>
            </a:gsLst>
            <a:path path="circle">
              <a:fillToRect l="50000" t="50000" r="50000" b="50000"/>
            </a:path>
            <a:tileRect/>
          </a:gradFill>
        </p:grpSpPr>
        <p:sp>
          <p:nvSpPr>
            <p:cNvPr id="20" name="Right Triangle 19"/>
            <p:cNvSpPr/>
            <p:nvPr/>
          </p:nvSpPr>
          <p:spPr>
            <a:xfrm>
              <a:off x="14990" y="1250"/>
              <a:ext cx="6781800" cy="6858000"/>
            </a:xfrm>
            <a:prstGeom prst="rtTriangle">
              <a:avLst/>
            </a:prstGeom>
            <a:grpFill/>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4" descr="C:\Documents and Settings\Owner\Local Settings\Temporary Internet Files\Content.IE5\GIGQ7Z9I\MP900449111[1].jpg"/>
            <p:cNvPicPr>
              <a:picLocks noChangeAspect="1" noChangeArrowheads="1"/>
            </p:cNvPicPr>
            <p:nvPr/>
          </p:nvPicPr>
          <p:blipFill>
            <a:blip r:embed="rId6" cstate="print">
              <a:duotone>
                <a:schemeClr val="accent3">
                  <a:shade val="45000"/>
                  <a:satMod val="135000"/>
                </a:schemeClr>
                <a:prstClr val="white"/>
              </a:duotone>
              <a:lum bright="-23000" contrast="41000"/>
            </a:blip>
            <a:srcRect t="12222" r="31333"/>
            <a:stretch>
              <a:fillRect/>
            </a:stretch>
          </p:blipFill>
          <p:spPr bwMode="auto">
            <a:xfrm>
              <a:off x="1377" y="820992"/>
              <a:ext cx="3924300" cy="6019800"/>
            </a:xfrm>
            <a:prstGeom prst="rtTriangle">
              <a:avLst/>
            </a:prstGeom>
            <a:grpFill/>
            <a:ln>
              <a:solidFill>
                <a:schemeClr val="accent2">
                  <a:lumMod val="50000"/>
                </a:schemeClr>
              </a:solidFill>
            </a:ln>
            <a:effectLst/>
            <a:scene3d>
              <a:camera prst="orthographicFront">
                <a:rot lat="0" lon="0" rev="0"/>
              </a:camera>
              <a:lightRig rig="contrasting" dir="t">
                <a:rot lat="0" lon="0" rev="7800000"/>
              </a:lightRig>
            </a:scene3d>
            <a:sp3d>
              <a:bevelT w="139700" h="139700"/>
            </a:sp3d>
          </p:spPr>
        </p:pic>
      </p:grpSp>
      <p:grpSp>
        <p:nvGrpSpPr>
          <p:cNvPr id="31" name="Group 30"/>
          <p:cNvGrpSpPr/>
          <p:nvPr/>
        </p:nvGrpSpPr>
        <p:grpSpPr>
          <a:xfrm>
            <a:off x="2133606" y="1295400"/>
            <a:ext cx="3695755" cy="4419600"/>
            <a:chOff x="381000" y="1447800"/>
            <a:chExt cx="3695755" cy="4419600"/>
          </a:xfrm>
        </p:grpSpPr>
        <p:sp>
          <p:nvSpPr>
            <p:cNvPr id="25" name="Oval 24"/>
            <p:cNvSpPr/>
            <p:nvPr/>
          </p:nvSpPr>
          <p:spPr>
            <a:xfrm>
              <a:off x="609600" y="1447800"/>
              <a:ext cx="381000" cy="457200"/>
            </a:xfrm>
            <a:prstGeom prst="ellipse">
              <a:avLst/>
            </a:prstGeom>
            <a:gradFill flip="none" rotWithShape="1">
              <a:gsLst>
                <a:gs pos="0">
                  <a:srgbClr val="CCCCFF"/>
                </a:gs>
                <a:gs pos="17999">
                  <a:srgbClr val="99CCFF"/>
                </a:gs>
                <a:gs pos="36000">
                  <a:srgbClr val="9966FF"/>
                </a:gs>
                <a:gs pos="61000">
                  <a:srgbClr val="CC99FF"/>
                </a:gs>
                <a:gs pos="82001">
                  <a:srgbClr val="99CCFF"/>
                </a:gs>
                <a:gs pos="100000">
                  <a:srgbClr val="CCCCFF"/>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578370" y="2286000"/>
              <a:ext cx="381000" cy="457200"/>
            </a:xfrm>
            <a:prstGeom prst="ellipse">
              <a:avLst/>
            </a:prstGeom>
            <a:gradFill flip="none" rotWithShape="1">
              <a:gsLst>
                <a:gs pos="0">
                  <a:srgbClr val="CCCCFF"/>
                </a:gs>
                <a:gs pos="17999">
                  <a:srgbClr val="99CCFF"/>
                </a:gs>
                <a:gs pos="36000">
                  <a:srgbClr val="9966FF"/>
                </a:gs>
                <a:gs pos="61000">
                  <a:srgbClr val="CC99FF"/>
                </a:gs>
                <a:gs pos="82001">
                  <a:srgbClr val="99CCFF"/>
                </a:gs>
                <a:gs pos="100000">
                  <a:srgbClr val="CCCCFF"/>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609600" y="3018020"/>
              <a:ext cx="381000" cy="457200"/>
            </a:xfrm>
            <a:prstGeom prst="ellipse">
              <a:avLst/>
            </a:prstGeom>
            <a:gradFill flip="none" rotWithShape="1">
              <a:gsLst>
                <a:gs pos="0">
                  <a:srgbClr val="CCCCFF"/>
                </a:gs>
                <a:gs pos="17999">
                  <a:srgbClr val="99CCFF"/>
                </a:gs>
                <a:gs pos="36000">
                  <a:srgbClr val="9966FF"/>
                </a:gs>
                <a:gs pos="61000">
                  <a:srgbClr val="CC99FF"/>
                </a:gs>
                <a:gs pos="82001">
                  <a:srgbClr val="99CCFF"/>
                </a:gs>
                <a:gs pos="100000">
                  <a:srgbClr val="CCCCFF"/>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640830" y="3750040"/>
              <a:ext cx="381000" cy="457200"/>
            </a:xfrm>
            <a:prstGeom prst="ellipse">
              <a:avLst/>
            </a:prstGeom>
            <a:gradFill flip="none" rotWithShape="1">
              <a:gsLst>
                <a:gs pos="0">
                  <a:srgbClr val="CCCCFF"/>
                </a:gs>
                <a:gs pos="17999">
                  <a:srgbClr val="99CCFF"/>
                </a:gs>
                <a:gs pos="36000">
                  <a:srgbClr val="9966FF"/>
                </a:gs>
                <a:gs pos="61000">
                  <a:srgbClr val="CC99FF"/>
                </a:gs>
                <a:gs pos="82001">
                  <a:srgbClr val="99CCFF"/>
                </a:gs>
                <a:gs pos="100000">
                  <a:srgbClr val="CCCCFF"/>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642080" y="4482060"/>
              <a:ext cx="381000" cy="457200"/>
            </a:xfrm>
            <a:prstGeom prst="ellipse">
              <a:avLst/>
            </a:prstGeom>
            <a:gradFill flip="none" rotWithShape="1">
              <a:gsLst>
                <a:gs pos="0">
                  <a:srgbClr val="CCCCFF"/>
                </a:gs>
                <a:gs pos="17999">
                  <a:srgbClr val="99CCFF"/>
                </a:gs>
                <a:gs pos="36000">
                  <a:srgbClr val="9966FF"/>
                </a:gs>
                <a:gs pos="61000">
                  <a:srgbClr val="CC99FF"/>
                </a:gs>
                <a:gs pos="82001">
                  <a:srgbClr val="99CCFF"/>
                </a:gs>
                <a:gs pos="100000">
                  <a:srgbClr val="CCCCFF"/>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a:off x="643330" y="5214080"/>
              <a:ext cx="381000" cy="457200"/>
            </a:xfrm>
            <a:prstGeom prst="ellipse">
              <a:avLst/>
            </a:prstGeom>
            <a:gradFill flip="none" rotWithShape="1">
              <a:gsLst>
                <a:gs pos="0">
                  <a:srgbClr val="CCCCFF"/>
                </a:gs>
                <a:gs pos="17999">
                  <a:srgbClr val="99CCFF"/>
                </a:gs>
                <a:gs pos="36000">
                  <a:srgbClr val="9966FF"/>
                </a:gs>
                <a:gs pos="61000">
                  <a:srgbClr val="CC99FF"/>
                </a:gs>
                <a:gs pos="82001">
                  <a:srgbClr val="99CCFF"/>
                </a:gs>
                <a:gs pos="100000">
                  <a:srgbClr val="CCCCFF"/>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p:cNvGrpSpPr/>
            <p:nvPr/>
          </p:nvGrpSpPr>
          <p:grpSpPr>
            <a:xfrm>
              <a:off x="381000" y="1536097"/>
              <a:ext cx="3695755" cy="4331303"/>
              <a:chOff x="381000" y="914400"/>
              <a:chExt cx="3695755" cy="4331303"/>
            </a:xfrm>
          </p:grpSpPr>
          <p:sp>
            <p:nvSpPr>
              <p:cNvPr id="7" name="L-Shape 6"/>
              <p:cNvSpPr/>
              <p:nvPr/>
            </p:nvSpPr>
            <p:spPr>
              <a:xfrm>
                <a:off x="381000" y="914400"/>
                <a:ext cx="3695755" cy="733663"/>
              </a:xfrm>
              <a:prstGeom prst="corner">
                <a:avLst/>
              </a:prstGeom>
              <a:solidFill>
                <a:schemeClr val="accent4">
                  <a:lumMod val="75000"/>
                </a:schemeClr>
              </a:solidFill>
            </p:spPr>
            <p:txBody>
              <a:bodyPr wrap="square">
                <a:spAutoFit/>
              </a:bodyPr>
              <a:lstStyle/>
              <a:p>
                <a:r>
                  <a:rPr lang="en-US" b="1" dirty="0" smtClean="0">
                    <a:solidFill>
                      <a:schemeClr val="bg1"/>
                    </a:solidFill>
                    <a:effectLst>
                      <a:outerShdw blurRad="38100" dist="38100" dir="2700000" algn="tl">
                        <a:srgbClr val="000000">
                          <a:alpha val="43137"/>
                        </a:srgbClr>
                      </a:outerShdw>
                    </a:effectLst>
                  </a:rPr>
                  <a:t>Common Core Four ELA Components</a:t>
                </a:r>
                <a:endParaRPr lang="en-US" b="1" dirty="0">
                  <a:solidFill>
                    <a:schemeClr val="bg1"/>
                  </a:solidFill>
                  <a:effectLst>
                    <a:outerShdw blurRad="38100" dist="38100" dir="2700000" algn="tl">
                      <a:srgbClr val="000000">
                        <a:alpha val="43137"/>
                      </a:srgbClr>
                    </a:outerShdw>
                  </a:effectLst>
                </a:endParaRPr>
              </a:p>
            </p:txBody>
          </p:sp>
          <p:sp>
            <p:nvSpPr>
              <p:cNvPr id="8" name="L-Shape 7"/>
              <p:cNvSpPr/>
              <p:nvPr/>
            </p:nvSpPr>
            <p:spPr>
              <a:xfrm>
                <a:off x="381000" y="1676400"/>
                <a:ext cx="3068597" cy="733663"/>
              </a:xfrm>
              <a:prstGeom prst="corner">
                <a:avLst/>
              </a:prstGeom>
              <a:solidFill>
                <a:schemeClr val="accent4">
                  <a:lumMod val="50000"/>
                </a:schemeClr>
              </a:solidFill>
            </p:spPr>
            <p:txBody>
              <a:bodyPr wrap="none">
                <a:spAutoFit/>
              </a:bodyPr>
              <a:lstStyle/>
              <a:p>
                <a:r>
                  <a:rPr lang="en-US" b="1" dirty="0" smtClean="0">
                    <a:solidFill>
                      <a:schemeClr val="bg1"/>
                    </a:solidFill>
                    <a:effectLst>
                      <a:outerShdw blurRad="38100" dist="38100" dir="2700000" algn="tl">
                        <a:srgbClr val="000000">
                          <a:alpha val="43137"/>
                        </a:srgbClr>
                      </a:outerShdw>
                    </a:effectLst>
                  </a:rPr>
                  <a:t>Integration Across Three Units</a:t>
                </a:r>
                <a:endParaRPr lang="en-US" b="1" dirty="0">
                  <a:solidFill>
                    <a:schemeClr val="bg1"/>
                  </a:solidFill>
                  <a:effectLst>
                    <a:outerShdw blurRad="38100" dist="38100" dir="2700000" algn="tl">
                      <a:srgbClr val="000000">
                        <a:alpha val="43137"/>
                      </a:srgbClr>
                    </a:outerShdw>
                  </a:effectLst>
                </a:endParaRPr>
              </a:p>
            </p:txBody>
          </p:sp>
          <p:sp>
            <p:nvSpPr>
              <p:cNvPr id="9" name="L-Shape 8"/>
              <p:cNvSpPr/>
              <p:nvPr/>
            </p:nvSpPr>
            <p:spPr>
              <a:xfrm>
                <a:off x="381000" y="2362200"/>
                <a:ext cx="3354957" cy="733663"/>
              </a:xfrm>
              <a:prstGeom prst="corner">
                <a:avLst/>
              </a:prstGeom>
              <a:solidFill>
                <a:schemeClr val="accent4">
                  <a:lumMod val="75000"/>
                </a:schemeClr>
              </a:solidFill>
            </p:spPr>
            <p:txBody>
              <a:bodyPr wrap="none">
                <a:spAutoFit/>
              </a:bodyPr>
              <a:lstStyle/>
              <a:p>
                <a:r>
                  <a:rPr lang="en-US" b="1" dirty="0" smtClean="0">
                    <a:solidFill>
                      <a:schemeClr val="bg1"/>
                    </a:solidFill>
                    <a:effectLst>
                      <a:outerShdw blurRad="38100" dist="38100" dir="2700000" algn="tl">
                        <a:srgbClr val="000000">
                          <a:alpha val="43137"/>
                        </a:srgbClr>
                      </a:outerShdw>
                    </a:effectLst>
                  </a:rPr>
                  <a:t>Reading a Foundation for Writing</a:t>
                </a:r>
                <a:endParaRPr lang="en-US" b="1" dirty="0">
                  <a:solidFill>
                    <a:schemeClr val="bg1"/>
                  </a:solidFill>
                  <a:effectLst>
                    <a:outerShdw blurRad="38100" dist="38100" dir="2700000" algn="tl">
                      <a:srgbClr val="000000">
                        <a:alpha val="43137"/>
                      </a:srgbClr>
                    </a:outerShdw>
                  </a:effectLst>
                </a:endParaRPr>
              </a:p>
            </p:txBody>
          </p:sp>
          <p:sp>
            <p:nvSpPr>
              <p:cNvPr id="10" name="L-Shape 9"/>
              <p:cNvSpPr/>
              <p:nvPr/>
            </p:nvSpPr>
            <p:spPr>
              <a:xfrm>
                <a:off x="381000" y="3076337"/>
                <a:ext cx="3284232" cy="733663"/>
              </a:xfrm>
              <a:prstGeom prst="corner">
                <a:avLst/>
              </a:prstGeom>
              <a:solidFill>
                <a:schemeClr val="accent4">
                  <a:lumMod val="50000"/>
                </a:schemeClr>
              </a:solidFill>
            </p:spPr>
            <p:txBody>
              <a:bodyPr wrap="none">
                <a:spAutoFit/>
              </a:bodyPr>
              <a:lstStyle/>
              <a:p>
                <a:r>
                  <a:rPr lang="en-US" b="1" dirty="0" smtClean="0">
                    <a:solidFill>
                      <a:schemeClr val="bg1"/>
                    </a:solidFill>
                    <a:effectLst>
                      <a:outerShdw blurRad="38100" dist="38100" dir="2700000" algn="tl">
                        <a:srgbClr val="000000">
                          <a:alpha val="43137"/>
                        </a:srgbClr>
                      </a:outerShdw>
                    </a:effectLst>
                  </a:rPr>
                  <a:t>Reading Skills and Text Structure</a:t>
                </a:r>
                <a:endParaRPr lang="en-US" b="1" dirty="0">
                  <a:solidFill>
                    <a:schemeClr val="bg1"/>
                  </a:solidFill>
                  <a:effectLst>
                    <a:outerShdw blurRad="38100" dist="38100" dir="2700000" algn="tl">
                      <a:srgbClr val="000000">
                        <a:alpha val="43137"/>
                      </a:srgbClr>
                    </a:outerShdw>
                  </a:effectLst>
                </a:endParaRPr>
              </a:p>
            </p:txBody>
          </p:sp>
          <p:sp>
            <p:nvSpPr>
              <p:cNvPr id="22" name="L-Shape 21"/>
              <p:cNvSpPr/>
              <p:nvPr/>
            </p:nvSpPr>
            <p:spPr>
              <a:xfrm>
                <a:off x="381000" y="3810000"/>
                <a:ext cx="2917273" cy="733663"/>
              </a:xfrm>
              <a:prstGeom prst="corner">
                <a:avLst/>
              </a:prstGeom>
              <a:solidFill>
                <a:schemeClr val="accent4">
                  <a:lumMod val="75000"/>
                </a:schemeClr>
              </a:solidFill>
            </p:spPr>
            <p:txBody>
              <a:bodyPr wrap="none">
                <a:spAutoFit/>
              </a:bodyPr>
              <a:lstStyle/>
              <a:p>
                <a:r>
                  <a:rPr lang="en-US" b="1" dirty="0" smtClean="0">
                    <a:solidFill>
                      <a:schemeClr val="bg1"/>
                    </a:solidFill>
                    <a:effectLst>
                      <a:outerShdw blurRad="38100" dist="38100" dir="2700000" algn="tl">
                        <a:srgbClr val="000000">
                          <a:alpha val="43137"/>
                        </a:srgbClr>
                      </a:outerShdw>
                    </a:effectLst>
                  </a:rPr>
                  <a:t>English Language Proficiency</a:t>
                </a:r>
                <a:endParaRPr lang="en-US" b="1" dirty="0">
                  <a:solidFill>
                    <a:schemeClr val="bg1"/>
                  </a:solidFill>
                  <a:effectLst>
                    <a:outerShdw blurRad="38100" dist="38100" dir="2700000" algn="tl">
                      <a:srgbClr val="000000">
                        <a:alpha val="43137"/>
                      </a:srgbClr>
                    </a:outerShdw>
                  </a:effectLst>
                </a:endParaRPr>
              </a:p>
            </p:txBody>
          </p:sp>
          <p:sp>
            <p:nvSpPr>
              <p:cNvPr id="23" name="L-Shape 22"/>
              <p:cNvSpPr/>
              <p:nvPr/>
            </p:nvSpPr>
            <p:spPr>
              <a:xfrm>
                <a:off x="381000" y="4512040"/>
                <a:ext cx="2225353" cy="733663"/>
              </a:xfrm>
              <a:prstGeom prst="corner">
                <a:avLst/>
              </a:prstGeom>
              <a:solidFill>
                <a:schemeClr val="accent4">
                  <a:lumMod val="50000"/>
                </a:schemeClr>
              </a:solidFill>
            </p:spPr>
            <p:txBody>
              <a:bodyPr wrap="none">
                <a:spAutoFit/>
              </a:bodyPr>
              <a:lstStyle/>
              <a:p>
                <a:r>
                  <a:rPr lang="en-US" b="1" dirty="0" smtClean="0">
                    <a:solidFill>
                      <a:schemeClr val="bg1"/>
                    </a:solidFill>
                    <a:effectLst>
                      <a:outerShdw blurRad="38100" dist="38100" dir="2700000" algn="tl">
                        <a:srgbClr val="000000">
                          <a:alpha val="43137"/>
                        </a:srgbClr>
                      </a:outerShdw>
                    </a:effectLst>
                  </a:rPr>
                  <a:t>Depths of Knowledge</a:t>
                </a:r>
                <a:endParaRPr lang="en-US" b="1" dirty="0">
                  <a:solidFill>
                    <a:schemeClr val="bg1"/>
                  </a:solidFill>
                  <a:effectLst>
                    <a:outerShdw blurRad="38100" dist="38100" dir="2700000" algn="tl">
                      <a:srgbClr val="000000">
                        <a:alpha val="43137"/>
                      </a:srgbClr>
                    </a:outerShdw>
                  </a:effectLst>
                </a:endParaRPr>
              </a:p>
            </p:txBody>
          </p:sp>
        </p:grpSp>
      </p:grpSp>
      <p:pic>
        <p:nvPicPr>
          <p:cNvPr id="34" name="2 focus.wav">
            <a:hlinkClick r:id="" action="ppaction://media"/>
          </p:cNvPr>
          <p:cNvPicPr>
            <a:picLocks noRot="1" noChangeAspect="1"/>
          </p:cNvPicPr>
          <p:nvPr>
            <a:audioFile r:link="rId1"/>
          </p:nvPr>
        </p:nvPicPr>
        <p:blipFill>
          <a:blip r:embed="rId7" cstate="print"/>
          <a:stretch>
            <a:fillRect/>
          </a:stretch>
        </p:blipFill>
        <p:spPr>
          <a:xfrm>
            <a:off x="304800" y="6324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705"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E987EF5-44D8-4CBB-9945-3F2BC08A60AE}" type="slidenum">
              <a:rPr lang="en-US" smtClean="0"/>
              <a:pPr/>
              <a:t>20</a:t>
            </a:fld>
            <a:endParaRPr lang="en-US"/>
          </a:p>
        </p:txBody>
      </p:sp>
      <p:graphicFrame>
        <p:nvGraphicFramePr>
          <p:cNvPr id="36" name="Table 35"/>
          <p:cNvGraphicFramePr>
            <a:graphicFrameLocks noGrp="1"/>
          </p:cNvGraphicFramePr>
          <p:nvPr/>
        </p:nvGraphicFramePr>
        <p:xfrm>
          <a:off x="508000" y="1085850"/>
          <a:ext cx="8128000" cy="5234940"/>
        </p:xfrm>
        <a:graphic>
          <a:graphicData uri="http://schemas.openxmlformats.org/drawingml/2006/table">
            <a:tbl>
              <a:tblPr firstRow="1" bandRow="1">
                <a:tableStyleId>{5940675A-B579-460E-94D1-54222C63F5DA}</a:tableStyleId>
              </a:tblPr>
              <a:tblGrid>
                <a:gridCol w="4064000"/>
                <a:gridCol w="4064000"/>
              </a:tblGrid>
              <a:tr h="2343150">
                <a:tc>
                  <a:txBody>
                    <a:bodyPr/>
                    <a:lstStyle/>
                    <a:p>
                      <a:r>
                        <a:rPr lang="en-US" sz="1400" b="1" dirty="0" smtClean="0"/>
                        <a:t>Genre  </a:t>
                      </a:r>
                      <a:r>
                        <a:rPr lang="en-US" sz="1400" b="1" i="1" u="sng" dirty="0" smtClean="0"/>
                        <a:t>________________</a:t>
                      </a:r>
                      <a:endParaRPr lang="en-US" sz="1400" b="1" i="1" u="sng" dirty="0"/>
                    </a:p>
                  </a:txBody>
                  <a:tcPr marL="121920" marR="121920" marT="34290" marB="34290"/>
                </a:tc>
                <a:tc>
                  <a:txBody>
                    <a:bodyPr/>
                    <a:lstStyle/>
                    <a:p>
                      <a:r>
                        <a:rPr lang="en-US" sz="1400" b="1" dirty="0" smtClean="0"/>
                        <a:t>Structure</a:t>
                      </a:r>
                      <a:r>
                        <a:rPr lang="en-US" sz="1400" b="1" baseline="0" dirty="0" smtClean="0"/>
                        <a:t>  </a:t>
                      </a:r>
                      <a:r>
                        <a:rPr lang="en-US" sz="1400" b="1" i="1" u="sng" baseline="0" dirty="0" smtClean="0"/>
                        <a:t>________________</a:t>
                      </a:r>
                      <a:endParaRPr lang="en-US" sz="1400" b="1" i="1" u="sng" dirty="0"/>
                    </a:p>
                  </a:txBody>
                  <a:tcPr marL="121920" marR="121920" marT="34290" marB="34290"/>
                </a:tc>
              </a:tr>
              <a:tr h="2891790">
                <a:tc>
                  <a:txBody>
                    <a:bodyPr/>
                    <a:lstStyle/>
                    <a:p>
                      <a:endParaRPr lang="en-US" sz="1400" b="1" dirty="0" smtClean="0"/>
                    </a:p>
                    <a:p>
                      <a:endParaRPr lang="en-US" sz="1400" b="1" dirty="0" smtClean="0"/>
                    </a:p>
                    <a:p>
                      <a:endParaRPr lang="en-US" sz="1400" b="1" dirty="0" smtClean="0"/>
                    </a:p>
                    <a:p>
                      <a:r>
                        <a:rPr lang="en-US" sz="1400" b="1" dirty="0" smtClean="0"/>
                        <a:t>Graphic</a:t>
                      </a:r>
                      <a:r>
                        <a:rPr lang="en-US" sz="1400" b="1" baseline="0" dirty="0" smtClean="0"/>
                        <a:t>  </a:t>
                      </a:r>
                      <a:r>
                        <a:rPr lang="en-US" sz="1400" b="1" dirty="0" smtClean="0"/>
                        <a:t>Organizer</a:t>
                      </a:r>
                      <a:r>
                        <a:rPr lang="en-US" sz="1400" b="1" baseline="0" dirty="0" smtClean="0"/>
                        <a:t>  </a:t>
                      </a:r>
                      <a:r>
                        <a:rPr lang="en-US" sz="1400" b="1" i="1" u="sng" dirty="0" smtClean="0"/>
                        <a:t>________________</a:t>
                      </a:r>
                    </a:p>
                  </a:txBody>
                  <a:tcPr marL="121920" marR="121920" marT="34290" marB="34290"/>
                </a:tc>
                <a:tc>
                  <a:txBody>
                    <a:bodyPr/>
                    <a:lstStyle/>
                    <a:p>
                      <a:endParaRPr lang="en-US" sz="1400" b="1" dirty="0" smtClean="0"/>
                    </a:p>
                    <a:p>
                      <a:endParaRPr lang="en-US" sz="1400" b="1" dirty="0" smtClean="0"/>
                    </a:p>
                    <a:p>
                      <a:endParaRPr lang="en-US" sz="1400" b="1" dirty="0" smtClean="0"/>
                    </a:p>
                    <a:p>
                      <a:r>
                        <a:rPr lang="en-US" sz="1400" b="1" dirty="0" smtClean="0"/>
                        <a:t>DOK Assessment</a:t>
                      </a:r>
                      <a:r>
                        <a:rPr lang="en-US" sz="1400" b="1" baseline="0" dirty="0" smtClean="0"/>
                        <a:t>  Level  </a:t>
                      </a:r>
                      <a:r>
                        <a:rPr lang="en-US" sz="1400" b="1" i="1" u="sng" baseline="0" dirty="0" smtClean="0"/>
                        <a:t>_____________</a:t>
                      </a:r>
                      <a:endParaRPr lang="en-US" sz="1400" b="1" i="1" u="sng" dirty="0" smtClean="0"/>
                    </a:p>
                    <a:p>
                      <a:endParaRPr lang="en-US" sz="1400" b="1" dirty="0" smtClean="0"/>
                    </a:p>
                    <a:p>
                      <a:endParaRPr lang="en-US" sz="1400" b="1" dirty="0" smtClean="0"/>
                    </a:p>
                    <a:p>
                      <a:endParaRPr lang="en-US" sz="1400" b="1" dirty="0" smtClean="0"/>
                    </a:p>
                    <a:p>
                      <a:endParaRPr lang="en-US" sz="1400" b="1" dirty="0" smtClean="0"/>
                    </a:p>
                    <a:p>
                      <a:endParaRPr lang="en-US" sz="1400" b="1" dirty="0" smtClean="0"/>
                    </a:p>
                    <a:p>
                      <a:endParaRPr lang="en-US" sz="1400" b="1" dirty="0" smtClean="0"/>
                    </a:p>
                    <a:p>
                      <a:endParaRPr lang="en-US" sz="1400" b="1" dirty="0" smtClean="0"/>
                    </a:p>
                    <a:p>
                      <a:endParaRPr lang="en-US" sz="1400" b="1" dirty="0"/>
                    </a:p>
                  </a:txBody>
                  <a:tcPr marL="121920" marR="121920" marT="34290" marB="34290"/>
                </a:tc>
              </a:tr>
            </a:tbl>
          </a:graphicData>
        </a:graphic>
      </p:graphicFrame>
      <p:sp>
        <p:nvSpPr>
          <p:cNvPr id="5" name="TextBox 4"/>
          <p:cNvSpPr txBox="1"/>
          <p:nvPr/>
        </p:nvSpPr>
        <p:spPr>
          <a:xfrm>
            <a:off x="508000" y="465951"/>
            <a:ext cx="7823200" cy="369332"/>
          </a:xfrm>
          <a:prstGeom prst="rect">
            <a:avLst/>
          </a:prstGeom>
          <a:noFill/>
        </p:spPr>
        <p:txBody>
          <a:bodyPr wrap="square" rtlCol="0">
            <a:spAutoFit/>
          </a:bodyPr>
          <a:lstStyle/>
          <a:p>
            <a:r>
              <a:rPr lang="en-US" b="1" dirty="0" smtClean="0"/>
              <a:t>Instructional </a:t>
            </a:r>
            <a:r>
              <a:rPr lang="en-US" b="1" u="sng" dirty="0" smtClean="0">
                <a:effectLst>
                  <a:outerShdw blurRad="38100" dist="38100" dir="2700000" algn="tl">
                    <a:srgbClr val="000000">
                      <a:alpha val="43137"/>
                    </a:srgbClr>
                  </a:outerShdw>
                </a:effectLst>
              </a:rPr>
              <a:t>Comprehension Skill Planning Tool.</a:t>
            </a:r>
            <a:endParaRPr lang="en-US" b="1" u="sng" dirty="0">
              <a:effectLst>
                <a:outerShdw blurRad="38100" dist="38100" dir="2700000" algn="tl">
                  <a:srgbClr val="000000">
                    <a:alpha val="43137"/>
                  </a:srgbClr>
                </a:outerShdw>
              </a:effectLst>
            </a:endParaRPr>
          </a:p>
        </p:txBody>
      </p:sp>
      <p:sp>
        <p:nvSpPr>
          <p:cNvPr id="6" name="Rectangle 5"/>
          <p:cNvSpPr/>
          <p:nvPr/>
        </p:nvSpPr>
        <p:spPr>
          <a:xfrm>
            <a:off x="3200400" y="2743200"/>
            <a:ext cx="2844800" cy="10477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b="1" dirty="0" smtClean="0">
                <a:solidFill>
                  <a:schemeClr val="tx1"/>
                </a:solidFill>
              </a:rPr>
              <a:t>Standard:</a:t>
            </a:r>
          </a:p>
          <a:p>
            <a:r>
              <a:rPr lang="en-US" sz="1400" b="1" dirty="0" smtClean="0">
                <a:solidFill>
                  <a:schemeClr val="tx1"/>
                </a:solidFill>
              </a:rPr>
              <a:t>Comprehension Skill:</a:t>
            </a:r>
            <a:endParaRPr lang="en-US" sz="1200" dirty="0" smtClean="0">
              <a:solidFill>
                <a:schemeClr val="tx1"/>
              </a:solidFill>
            </a:endParaRPr>
          </a:p>
          <a:p>
            <a:endParaRPr lang="en-US" sz="1200" b="1" u="sng" dirty="0" smtClean="0">
              <a:solidFill>
                <a:schemeClr val="tx1"/>
              </a:solidFill>
            </a:endParaRPr>
          </a:p>
          <a:p>
            <a:endParaRPr lang="en-US" sz="1200" b="1" dirty="0" smtClean="0">
              <a:solidFill>
                <a:schemeClr val="tx1"/>
              </a:solidFill>
            </a:endParaRPr>
          </a:p>
          <a:p>
            <a:endParaRPr lang="en-US" sz="1200" b="1" dirty="0" smtClean="0">
              <a:solidFill>
                <a:schemeClr val="tx1"/>
              </a:solidFill>
            </a:endParaRPr>
          </a:p>
          <a:p>
            <a:endParaRPr lang="en-US" sz="1200" b="1"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linds(horizontal)">
                                      <p:cBhvr>
                                        <p:cTn id="12" dur="500"/>
                                        <p:tgtEl>
                                          <p:spTgt spid="3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E987EF5-44D8-4CBB-9945-3F2BC08A60AE}" type="slidenum">
              <a:rPr lang="en-US" smtClean="0"/>
              <a:pPr/>
              <a:t>21</a:t>
            </a:fld>
            <a:endParaRPr lang="en-US"/>
          </a:p>
        </p:txBody>
      </p:sp>
      <p:graphicFrame>
        <p:nvGraphicFramePr>
          <p:cNvPr id="8" name="Table 7"/>
          <p:cNvGraphicFramePr>
            <a:graphicFrameLocks noGrp="1"/>
          </p:cNvGraphicFramePr>
          <p:nvPr/>
        </p:nvGraphicFramePr>
        <p:xfrm>
          <a:off x="1600200" y="582930"/>
          <a:ext cx="6477000" cy="5970270"/>
        </p:xfrm>
        <a:graphic>
          <a:graphicData uri="http://schemas.openxmlformats.org/drawingml/2006/table">
            <a:tbl>
              <a:tblPr firstRow="1" bandRow="1">
                <a:tableStyleId>{5940675A-B579-460E-94D1-54222C63F5DA}</a:tableStyleId>
              </a:tblPr>
              <a:tblGrid>
                <a:gridCol w="2108200"/>
                <a:gridCol w="2006600"/>
                <a:gridCol w="2362200"/>
              </a:tblGrid>
              <a:tr h="502920">
                <a:tc>
                  <a:txBody>
                    <a:bodyPr/>
                    <a:lstStyle/>
                    <a:p>
                      <a:pPr algn="ctr"/>
                      <a:r>
                        <a:rPr lang="en-US" sz="1400" b="1" i="0" u="none" dirty="0" smtClean="0">
                          <a:solidFill>
                            <a:srgbClr val="002060"/>
                          </a:solidFill>
                          <a:effectLst>
                            <a:outerShdw blurRad="38100" dist="38100" dir="2700000" algn="tl">
                              <a:srgbClr val="000000">
                                <a:alpha val="43137"/>
                              </a:srgbClr>
                            </a:outerShdw>
                          </a:effectLst>
                        </a:rPr>
                        <a:t>Text</a:t>
                      </a:r>
                      <a:r>
                        <a:rPr lang="en-US" sz="1400" b="1" i="0" u="none" baseline="0" dirty="0" smtClean="0">
                          <a:solidFill>
                            <a:srgbClr val="002060"/>
                          </a:solidFill>
                          <a:effectLst>
                            <a:outerShdw blurRad="38100" dist="38100" dir="2700000" algn="tl">
                              <a:srgbClr val="000000">
                                <a:alpha val="43137"/>
                              </a:srgbClr>
                            </a:outerShdw>
                          </a:effectLst>
                        </a:rPr>
                        <a:t> Structures </a:t>
                      </a:r>
                      <a:endParaRPr lang="en-US" sz="1400" b="1" i="0" u="none" dirty="0">
                        <a:solidFill>
                          <a:srgbClr val="002060"/>
                        </a:solidFill>
                        <a:effectLst>
                          <a:outerShdw blurRad="38100" dist="38100" dir="2700000" algn="tl">
                            <a:srgbClr val="000000">
                              <a:alpha val="43137"/>
                            </a:srgbClr>
                          </a:outerShdw>
                        </a:effectLst>
                      </a:endParaRPr>
                    </a:p>
                  </a:txBody>
                  <a:tcPr marL="121920" marR="121920" marT="34290" marB="34290" anchor="ctr">
                    <a:solidFill>
                      <a:schemeClr val="bg1">
                        <a:lumMod val="85000"/>
                      </a:schemeClr>
                    </a:solidFill>
                  </a:tcPr>
                </a:tc>
                <a:tc gridSpan="2">
                  <a:txBody>
                    <a:bodyPr/>
                    <a:lstStyle/>
                    <a:p>
                      <a:pPr algn="ctr"/>
                      <a:r>
                        <a:rPr lang="en-US" sz="1400" b="1" i="0" u="none" dirty="0" smtClean="0">
                          <a:solidFill>
                            <a:srgbClr val="002060"/>
                          </a:solidFill>
                          <a:effectLst>
                            <a:outerShdw blurRad="38100" dist="38100" dir="2700000" algn="tl">
                              <a:srgbClr val="000000">
                                <a:alpha val="43137"/>
                              </a:srgbClr>
                            </a:outerShdw>
                          </a:effectLst>
                        </a:rPr>
                        <a:t>Possible Reading Genres</a:t>
                      </a:r>
                      <a:endParaRPr lang="en-US" sz="1400" b="1" i="0" u="none" dirty="0">
                        <a:solidFill>
                          <a:srgbClr val="002060"/>
                        </a:solidFill>
                        <a:effectLst>
                          <a:outerShdw blurRad="38100" dist="38100" dir="2700000" algn="tl">
                            <a:srgbClr val="000000">
                              <a:alpha val="43137"/>
                            </a:srgbClr>
                          </a:outerShdw>
                        </a:effectLst>
                      </a:endParaRPr>
                    </a:p>
                  </a:txBody>
                  <a:tcPr marL="121920" marR="121920" marT="34290" marB="34290" anchor="ctr">
                    <a:solidFill>
                      <a:schemeClr val="bg1">
                        <a:lumMod val="85000"/>
                      </a:schemeClr>
                    </a:solidFill>
                  </a:tcPr>
                </a:tc>
                <a:tc hMerge="1">
                  <a:txBody>
                    <a:bodyPr/>
                    <a:lstStyle/>
                    <a:p>
                      <a:endParaRPr lang="en-US"/>
                    </a:p>
                  </a:txBody>
                  <a:tcPr/>
                </a:tc>
              </a:tr>
              <a:tr h="868680">
                <a:tc>
                  <a:txBody>
                    <a:bodyPr/>
                    <a:lstStyle/>
                    <a:p>
                      <a:r>
                        <a:rPr lang="en-US" sz="1400" b="1" i="0" u="sng" dirty="0" smtClean="0">
                          <a:solidFill>
                            <a:srgbClr val="002060"/>
                          </a:solidFill>
                          <a:effectLst>
                            <a:outerShdw blurRad="38100" dist="38100" dir="2700000" algn="tl">
                              <a:srgbClr val="000000">
                                <a:alpha val="43137"/>
                              </a:srgbClr>
                            </a:outerShdw>
                          </a:effectLst>
                        </a:rPr>
                        <a:t>Cause and Effect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002060"/>
                          </a:solidFill>
                        </a:rPr>
                        <a:t>Cause/effect-The author delineates one or more causes and then describes the ensuing effects</a:t>
                      </a:r>
                      <a:r>
                        <a:rPr lang="en-US" sz="1200" b="1" dirty="0" smtClean="0"/>
                        <a:t>.</a:t>
                      </a:r>
                    </a:p>
                  </a:txBody>
                  <a:tcPr marL="121920" marR="121920" marT="34290" marB="34290">
                    <a:solidFill>
                      <a:schemeClr val="bg1">
                        <a:lumMod val="85000"/>
                      </a:schemeClr>
                    </a:solidFill>
                  </a:tcPr>
                </a:tc>
                <a:tc>
                  <a:txBody>
                    <a:bodyPr/>
                    <a:lstStyle/>
                    <a:p>
                      <a:r>
                        <a:rPr lang="en-US" sz="1200" b="1" i="0" u="none" dirty="0" smtClean="0">
                          <a:solidFill>
                            <a:srgbClr val="002060"/>
                          </a:solidFill>
                        </a:rPr>
                        <a:t>Sophisticated Narratives</a:t>
                      </a:r>
                    </a:p>
                    <a:p>
                      <a:r>
                        <a:rPr lang="en-US" sz="1200" b="1" i="0" u="none" dirty="0" smtClean="0">
                          <a:solidFill>
                            <a:srgbClr val="002060"/>
                          </a:solidFill>
                        </a:rPr>
                        <a:t>Realistic Fiction</a:t>
                      </a:r>
                    </a:p>
                    <a:p>
                      <a:r>
                        <a:rPr lang="en-US" sz="1200" b="1" i="0" u="none" dirty="0" smtClean="0">
                          <a:solidFill>
                            <a:srgbClr val="002060"/>
                          </a:solidFill>
                        </a:rPr>
                        <a:t>Informational Text</a:t>
                      </a:r>
                    </a:p>
                    <a:p>
                      <a:r>
                        <a:rPr lang="en-US" sz="1200" b="1" i="0" u="none" dirty="0" smtClean="0">
                          <a:solidFill>
                            <a:srgbClr val="002060"/>
                          </a:solidFill>
                        </a:rPr>
                        <a:t>Event Building Stories</a:t>
                      </a:r>
                    </a:p>
                  </a:txBody>
                  <a:tcPr marL="121920" marR="121920" marT="34290" marB="34290">
                    <a:lnR w="12700" cap="flat" cmpd="sng" algn="ctr">
                      <a:noFill/>
                      <a:prstDash val="solid"/>
                      <a:round/>
                      <a:headEnd type="none" w="med" len="med"/>
                      <a:tailEnd type="none" w="med" len="med"/>
                    </a:lnR>
                  </a:tcPr>
                </a:tc>
                <a:tc>
                  <a:txBody>
                    <a:bodyPr/>
                    <a:lstStyle/>
                    <a:p>
                      <a:r>
                        <a:rPr lang="en-US" sz="1200" b="1" dirty="0" smtClean="0">
                          <a:solidFill>
                            <a:srgbClr val="002060"/>
                          </a:solidFill>
                        </a:rPr>
                        <a:t>Fictional Narratives</a:t>
                      </a:r>
                      <a:endParaRPr lang="en-US" sz="1200" b="1" dirty="0">
                        <a:solidFill>
                          <a:srgbClr val="002060"/>
                        </a:solidFill>
                      </a:endParaRPr>
                    </a:p>
                  </a:txBody>
                  <a:tcPr marL="121920" marR="121920" marT="34290" marB="34290">
                    <a:lnL w="12700" cap="flat" cmpd="sng" algn="ctr">
                      <a:noFill/>
                      <a:prstDash val="solid"/>
                      <a:round/>
                      <a:headEnd type="none" w="med" len="med"/>
                      <a:tailEnd type="none" w="med" len="med"/>
                    </a:lnL>
                  </a:tcPr>
                </a:tc>
              </a:tr>
              <a:tr h="1150620">
                <a:tc>
                  <a:txBody>
                    <a:bodyPr/>
                    <a:lstStyle/>
                    <a:p>
                      <a:r>
                        <a:rPr lang="en-US" sz="1400" b="1" i="0" u="sng" dirty="0" smtClean="0">
                          <a:solidFill>
                            <a:srgbClr val="002060"/>
                          </a:solidFill>
                          <a:effectLst>
                            <a:outerShdw blurRad="38100" dist="38100" dir="2700000" algn="tl">
                              <a:srgbClr val="000000">
                                <a:alpha val="43137"/>
                              </a:srgbClr>
                            </a:outerShdw>
                          </a:effectLst>
                        </a:rPr>
                        <a:t>Sequence</a:t>
                      </a:r>
                    </a:p>
                    <a:p>
                      <a:r>
                        <a:rPr lang="en-US" sz="1200" b="1" dirty="0" smtClean="0">
                          <a:solidFill>
                            <a:srgbClr val="002060"/>
                          </a:solidFill>
                        </a:rPr>
                        <a:t>The author uses numerical or chronological order to list items or events.</a:t>
                      </a:r>
                    </a:p>
                    <a:p>
                      <a:endParaRPr lang="en-US" sz="1200" b="1" i="0" u="none" dirty="0">
                        <a:solidFill>
                          <a:srgbClr val="002060"/>
                        </a:solidFill>
                      </a:endParaRPr>
                    </a:p>
                  </a:txBody>
                  <a:tcPr marL="121920" marR="121920" marT="34290" marB="34290">
                    <a:solidFill>
                      <a:schemeClr val="bg1">
                        <a:lumMod val="85000"/>
                      </a:schemeClr>
                    </a:solidFill>
                  </a:tcPr>
                </a:tc>
                <a:tc>
                  <a:txBody>
                    <a:bodyPr/>
                    <a:lstStyle/>
                    <a:p>
                      <a:r>
                        <a:rPr lang="en-US" sz="1200" b="1" i="0" u="none" dirty="0" smtClean="0">
                          <a:solidFill>
                            <a:srgbClr val="002060"/>
                          </a:solidFill>
                        </a:rPr>
                        <a:t>Memoirs</a:t>
                      </a:r>
                    </a:p>
                    <a:p>
                      <a:r>
                        <a:rPr lang="en-US" sz="1200" b="1" i="0" u="none" dirty="0" smtClean="0">
                          <a:solidFill>
                            <a:srgbClr val="002060"/>
                          </a:solidFill>
                        </a:rPr>
                        <a:t>Autobiographical</a:t>
                      </a:r>
                    </a:p>
                    <a:p>
                      <a:r>
                        <a:rPr lang="en-US" sz="1200" b="1" i="0" u="none" dirty="0" smtClean="0">
                          <a:solidFill>
                            <a:srgbClr val="002060"/>
                          </a:solidFill>
                        </a:rPr>
                        <a:t>Fairy</a:t>
                      </a:r>
                      <a:r>
                        <a:rPr lang="en-US" sz="1200" b="1" i="0" u="none" baseline="0" dirty="0" smtClean="0">
                          <a:solidFill>
                            <a:srgbClr val="002060"/>
                          </a:solidFill>
                        </a:rPr>
                        <a:t> Tales</a:t>
                      </a:r>
                    </a:p>
                    <a:p>
                      <a:r>
                        <a:rPr lang="en-US" sz="1200" b="1" i="0" u="none" baseline="0" dirty="0" smtClean="0">
                          <a:solidFill>
                            <a:srgbClr val="002060"/>
                          </a:solidFill>
                        </a:rPr>
                        <a:t>Folk Tales</a:t>
                      </a:r>
                    </a:p>
                    <a:p>
                      <a:r>
                        <a:rPr lang="en-US" sz="1200" b="1" i="0" u="none" baseline="0" dirty="0" smtClean="0">
                          <a:solidFill>
                            <a:srgbClr val="002060"/>
                          </a:solidFill>
                        </a:rPr>
                        <a:t>Story Series</a:t>
                      </a:r>
                    </a:p>
                    <a:p>
                      <a:r>
                        <a:rPr lang="en-US" sz="1200" b="1" i="0" u="none" baseline="0" dirty="0" smtClean="0">
                          <a:solidFill>
                            <a:srgbClr val="002060"/>
                          </a:solidFill>
                        </a:rPr>
                        <a:t>Historical Events</a:t>
                      </a:r>
                      <a:endParaRPr lang="en-US" sz="1200" b="1" i="0" u="none" dirty="0" smtClean="0">
                        <a:solidFill>
                          <a:srgbClr val="002060"/>
                        </a:solidFill>
                      </a:endParaRPr>
                    </a:p>
                  </a:txBody>
                  <a:tcPr marL="121920" marR="121920" marT="34290" marB="34290">
                    <a:lnR w="12700" cap="flat" cmpd="sng" algn="ctr">
                      <a:noFill/>
                      <a:prstDash val="solid"/>
                      <a:round/>
                      <a:headEnd type="none" w="med" len="med"/>
                      <a:tailEnd type="none" w="med" len="med"/>
                    </a:lnR>
                  </a:tcPr>
                </a:tc>
                <a:tc>
                  <a:txBody>
                    <a:bodyPr/>
                    <a:lstStyle/>
                    <a:p>
                      <a:r>
                        <a:rPr lang="en-US" sz="1200" b="1" i="0" u="none" dirty="0" smtClean="0">
                          <a:solidFill>
                            <a:srgbClr val="002060"/>
                          </a:solidFill>
                        </a:rPr>
                        <a:t>Fantasy</a:t>
                      </a:r>
                    </a:p>
                    <a:p>
                      <a:r>
                        <a:rPr lang="en-US" sz="1200" b="1" i="0" u="none" dirty="0" smtClean="0">
                          <a:solidFill>
                            <a:srgbClr val="002060"/>
                          </a:solidFill>
                        </a:rPr>
                        <a:t>Fables</a:t>
                      </a:r>
                    </a:p>
                    <a:p>
                      <a:r>
                        <a:rPr lang="en-US" sz="1200" b="1" i="0" u="none" dirty="0" smtClean="0">
                          <a:solidFill>
                            <a:srgbClr val="002060"/>
                          </a:solidFill>
                        </a:rPr>
                        <a:t>Myths</a:t>
                      </a:r>
                    </a:p>
                    <a:p>
                      <a:r>
                        <a:rPr lang="en-US" sz="1200" b="1" i="0" u="none" dirty="0" smtClean="0">
                          <a:solidFill>
                            <a:srgbClr val="002060"/>
                          </a:solidFill>
                        </a:rPr>
                        <a:t>Science Fiction</a:t>
                      </a:r>
                    </a:p>
                    <a:p>
                      <a:r>
                        <a:rPr lang="en-US" sz="1200" b="1" i="0" u="none" dirty="0" smtClean="0">
                          <a:solidFill>
                            <a:srgbClr val="002060"/>
                          </a:solidFill>
                        </a:rPr>
                        <a:t>Realistic Fiction</a:t>
                      </a:r>
                    </a:p>
                    <a:p>
                      <a:r>
                        <a:rPr lang="en-US" sz="1200" b="1" i="0" u="none" dirty="0" smtClean="0">
                          <a:solidFill>
                            <a:srgbClr val="002060"/>
                          </a:solidFill>
                        </a:rPr>
                        <a:t>Oral Histories</a:t>
                      </a:r>
                    </a:p>
                  </a:txBody>
                  <a:tcPr marL="121920" marR="121920" marT="34290" marB="34290">
                    <a:lnL w="12700" cap="flat" cmpd="sng" algn="ctr">
                      <a:noFill/>
                      <a:prstDash val="solid"/>
                      <a:round/>
                      <a:headEnd type="none" w="med" len="med"/>
                      <a:tailEnd type="none" w="med" len="med"/>
                    </a:lnL>
                  </a:tcPr>
                </a:tc>
              </a:tr>
              <a:tr h="746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0" u="sng" dirty="0" smtClean="0">
                          <a:solidFill>
                            <a:srgbClr val="002060"/>
                          </a:solidFill>
                          <a:effectLst>
                            <a:outerShdw blurRad="38100" dist="38100" dir="2700000" algn="tl">
                              <a:srgbClr val="000000">
                                <a:alpha val="43137"/>
                              </a:srgbClr>
                            </a:outerShdw>
                          </a:effectLst>
                        </a:rPr>
                        <a:t>Compare and Contrast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dirty="0" smtClean="0">
                          <a:solidFill>
                            <a:srgbClr val="002060"/>
                          </a:solidFill>
                        </a:rPr>
                        <a:t>T</a:t>
                      </a:r>
                      <a:r>
                        <a:rPr lang="en-US" sz="1200" b="1" dirty="0" smtClean="0">
                          <a:solidFill>
                            <a:srgbClr val="002060"/>
                          </a:solidFill>
                        </a:rPr>
                        <a:t>he author compares and contrasts two or more similar events, topics, or objects.</a:t>
                      </a:r>
                    </a:p>
                    <a:p>
                      <a:endParaRPr lang="en-US" sz="1200" b="1" i="0" u="none" dirty="0">
                        <a:solidFill>
                          <a:srgbClr val="002060"/>
                        </a:solidFill>
                      </a:endParaRPr>
                    </a:p>
                  </a:txBody>
                  <a:tcPr marL="121920" marR="121920" marT="34290" marB="34290">
                    <a:solidFill>
                      <a:schemeClr val="bg1">
                        <a:lumMod val="85000"/>
                      </a:schemeClr>
                    </a:solidFill>
                  </a:tcPr>
                </a:tc>
                <a:tc gridSpan="2">
                  <a:txBody>
                    <a:bodyPr/>
                    <a:lstStyle/>
                    <a:p>
                      <a:r>
                        <a:rPr lang="en-US" sz="1200" b="1" i="0" u="none" dirty="0" smtClean="0">
                          <a:solidFill>
                            <a:srgbClr val="002060"/>
                          </a:solidFill>
                        </a:rPr>
                        <a:t>Historic</a:t>
                      </a:r>
                      <a:r>
                        <a:rPr lang="en-US" sz="1200" b="1" i="0" u="none" baseline="0" dirty="0" smtClean="0">
                          <a:solidFill>
                            <a:srgbClr val="002060"/>
                          </a:solidFill>
                        </a:rPr>
                        <a:t> Non-Fiction &amp; Fiction</a:t>
                      </a:r>
                      <a:endParaRPr lang="en-US" sz="1200" b="1" i="0" u="none" dirty="0" smtClean="0">
                        <a:solidFill>
                          <a:srgbClr val="002060"/>
                        </a:solidFill>
                      </a:endParaRPr>
                    </a:p>
                    <a:p>
                      <a:r>
                        <a:rPr lang="en-US" sz="1200" b="1" i="0" u="none" dirty="0" smtClean="0">
                          <a:solidFill>
                            <a:srgbClr val="002060"/>
                          </a:solidFill>
                        </a:rPr>
                        <a:t>Science</a:t>
                      </a:r>
                      <a:r>
                        <a:rPr lang="en-US" sz="1200" b="1" i="0" u="none" baseline="0" dirty="0" smtClean="0">
                          <a:solidFill>
                            <a:srgbClr val="002060"/>
                          </a:solidFill>
                        </a:rPr>
                        <a:t> Non-Fiction</a:t>
                      </a:r>
                      <a:endParaRPr lang="en-US" sz="1200" b="1" i="0" u="none" dirty="0" smtClean="0">
                        <a:solidFill>
                          <a:srgbClr val="002060"/>
                        </a:solidFill>
                      </a:endParaRPr>
                    </a:p>
                    <a:p>
                      <a:r>
                        <a:rPr lang="en-US" sz="1200" b="1" i="0" u="none" dirty="0" smtClean="0">
                          <a:solidFill>
                            <a:srgbClr val="002060"/>
                          </a:solidFill>
                        </a:rPr>
                        <a:t>Social</a:t>
                      </a:r>
                      <a:r>
                        <a:rPr lang="en-US" sz="1200" b="1" i="0" u="none" baseline="0" dirty="0" smtClean="0">
                          <a:solidFill>
                            <a:srgbClr val="002060"/>
                          </a:solidFill>
                        </a:rPr>
                        <a:t> Studies Non-Fiction</a:t>
                      </a:r>
                      <a:endParaRPr lang="en-US" sz="1200" b="1" i="0" u="none" dirty="0" smtClean="0">
                        <a:solidFill>
                          <a:srgbClr val="002060"/>
                        </a:solidFill>
                      </a:endParaRPr>
                    </a:p>
                  </a:txBody>
                  <a:tcPr marL="121920" marR="121920" marT="34290" marB="34290"/>
                </a:tc>
                <a:tc hMerge="1">
                  <a:txBody>
                    <a:bodyPr/>
                    <a:lstStyle/>
                    <a:p>
                      <a:endParaRPr lang="en-US"/>
                    </a:p>
                  </a:txBody>
                  <a:tcPr/>
                </a:tc>
              </a:tr>
              <a:tr h="857250">
                <a:tc>
                  <a:txBody>
                    <a:bodyPr/>
                    <a:lstStyle/>
                    <a:p>
                      <a:r>
                        <a:rPr lang="en-US" sz="1400" b="1" i="0" u="sng" dirty="0" smtClean="0">
                          <a:solidFill>
                            <a:srgbClr val="002060"/>
                          </a:solidFill>
                          <a:effectLst>
                            <a:outerShdw blurRad="38100" dist="38100" dir="2700000" algn="tl">
                              <a:srgbClr val="000000">
                                <a:alpha val="43137"/>
                              </a:srgbClr>
                            </a:outerShdw>
                          </a:effectLst>
                        </a:rPr>
                        <a:t>Description</a:t>
                      </a:r>
                    </a:p>
                    <a:p>
                      <a:r>
                        <a:rPr lang="en-US" sz="1200" b="1" i="0" u="none" dirty="0" smtClean="0">
                          <a:solidFill>
                            <a:srgbClr val="002060"/>
                          </a:solidFill>
                        </a:rPr>
                        <a:t>The author</a:t>
                      </a:r>
                      <a:r>
                        <a:rPr lang="en-US" sz="1200" b="1" i="0" u="none" baseline="0" dirty="0" smtClean="0">
                          <a:solidFill>
                            <a:srgbClr val="002060"/>
                          </a:solidFill>
                        </a:rPr>
                        <a:t> describes a topic.</a:t>
                      </a:r>
                      <a:endParaRPr lang="en-US" sz="1200" b="1" i="0" u="none" dirty="0">
                        <a:solidFill>
                          <a:srgbClr val="002060"/>
                        </a:solidFill>
                      </a:endParaRPr>
                    </a:p>
                  </a:txBody>
                  <a:tcPr marL="121920" marR="121920" marT="34290" marB="34290">
                    <a:solidFill>
                      <a:schemeClr val="bg1">
                        <a:lumMod val="85000"/>
                      </a:schemeClr>
                    </a:solidFill>
                  </a:tcPr>
                </a:tc>
                <a:tc gridSpan="2">
                  <a:txBody>
                    <a:bodyPr/>
                    <a:lstStyle/>
                    <a:p>
                      <a:r>
                        <a:rPr lang="en-US" sz="1200" b="1" i="0" u="none" dirty="0" smtClean="0">
                          <a:solidFill>
                            <a:srgbClr val="002060"/>
                          </a:solidFill>
                        </a:rPr>
                        <a:t>Informational Texts and Books</a:t>
                      </a:r>
                    </a:p>
                    <a:p>
                      <a:r>
                        <a:rPr lang="en-US" sz="1200" b="1" i="0" u="none" dirty="0" smtClean="0">
                          <a:solidFill>
                            <a:srgbClr val="002060"/>
                          </a:solidFill>
                        </a:rPr>
                        <a:t>Riddle Books</a:t>
                      </a:r>
                    </a:p>
                    <a:p>
                      <a:r>
                        <a:rPr lang="en-US" sz="1200" b="1" i="0" u="none" dirty="0" smtClean="0">
                          <a:solidFill>
                            <a:srgbClr val="002060"/>
                          </a:solidFill>
                        </a:rPr>
                        <a:t>Poems</a:t>
                      </a:r>
                    </a:p>
                    <a:p>
                      <a:r>
                        <a:rPr lang="en-US" sz="1200" b="1" i="0" u="none" dirty="0" smtClean="0">
                          <a:solidFill>
                            <a:srgbClr val="002060"/>
                          </a:solidFill>
                        </a:rPr>
                        <a:t>Prose</a:t>
                      </a:r>
                    </a:p>
                  </a:txBody>
                  <a:tcPr marL="121920" marR="121920" marT="34290" marB="34290"/>
                </a:tc>
                <a:tc hMerge="1">
                  <a:txBody>
                    <a:bodyPr/>
                    <a:lstStyle/>
                    <a:p>
                      <a:endParaRPr lang="en-US"/>
                    </a:p>
                  </a:txBody>
                  <a:tcPr/>
                </a:tc>
              </a:tr>
              <a:tr h="1417320">
                <a:tc>
                  <a:txBody>
                    <a:bodyPr/>
                    <a:lstStyle/>
                    <a:p>
                      <a:r>
                        <a:rPr lang="en-US" sz="1400" b="1" i="0" u="sng" dirty="0" smtClean="0">
                          <a:solidFill>
                            <a:srgbClr val="002060"/>
                          </a:solidFill>
                          <a:effectLst>
                            <a:outerShdw blurRad="38100" dist="38100" dir="2700000" algn="tl">
                              <a:srgbClr val="000000">
                                <a:alpha val="43137"/>
                              </a:srgbClr>
                            </a:outerShdw>
                          </a:effectLst>
                        </a:rPr>
                        <a:t>Problem and Solution</a:t>
                      </a:r>
                    </a:p>
                    <a:p>
                      <a:r>
                        <a:rPr lang="en-US" sz="1200" b="1" dirty="0" smtClean="0">
                          <a:solidFill>
                            <a:srgbClr val="002060"/>
                          </a:solidFill>
                        </a:rPr>
                        <a:t>The author poses a problem or question and then gives the answer.</a:t>
                      </a:r>
                      <a:endParaRPr lang="en-US" sz="1200" b="1" i="0" u="none" dirty="0">
                        <a:solidFill>
                          <a:srgbClr val="002060"/>
                        </a:solidFill>
                      </a:endParaRPr>
                    </a:p>
                  </a:txBody>
                  <a:tcPr marL="121920" marR="121920" marT="34290" marB="34290">
                    <a:solidFill>
                      <a:schemeClr val="bg1">
                        <a:lumMod val="85000"/>
                      </a:schemeClr>
                    </a:solidFill>
                  </a:tcPr>
                </a:tc>
                <a:tc>
                  <a:txBody>
                    <a:bodyPr/>
                    <a:lstStyle/>
                    <a:p>
                      <a:r>
                        <a:rPr lang="en-US" sz="1200" b="1" i="0" u="none" dirty="0" smtClean="0">
                          <a:solidFill>
                            <a:srgbClr val="002060"/>
                          </a:solidFill>
                        </a:rPr>
                        <a:t>Realistic Fiction</a:t>
                      </a:r>
                    </a:p>
                    <a:p>
                      <a:r>
                        <a:rPr lang="en-US" sz="1200" b="1" i="0" u="none" dirty="0" smtClean="0">
                          <a:solidFill>
                            <a:srgbClr val="002060"/>
                          </a:solidFill>
                        </a:rPr>
                        <a:t>Informational Writing</a:t>
                      </a:r>
                    </a:p>
                    <a:p>
                      <a:r>
                        <a:rPr lang="en-US" sz="1200" b="1" i="0" u="none" dirty="0" smtClean="0">
                          <a:solidFill>
                            <a:srgbClr val="002060"/>
                          </a:solidFill>
                        </a:rPr>
                        <a:t>Arguments</a:t>
                      </a:r>
                    </a:p>
                    <a:p>
                      <a:r>
                        <a:rPr lang="en-US" sz="1200" b="1" i="0" u="none" dirty="0" smtClean="0">
                          <a:solidFill>
                            <a:srgbClr val="002060"/>
                          </a:solidFill>
                        </a:rPr>
                        <a:t>Scientific Reports and Research</a:t>
                      </a:r>
                    </a:p>
                  </a:txBody>
                  <a:tcPr marL="121920" marR="121920" marT="34290" marB="34290">
                    <a:lnR w="12700" cap="flat" cmpd="sng" algn="ctr">
                      <a:noFill/>
                      <a:prstDash val="solid"/>
                      <a:round/>
                      <a:headEnd type="none" w="med" len="med"/>
                      <a:tailEnd type="none" w="med" len="med"/>
                    </a:lnR>
                  </a:tcPr>
                </a:tc>
                <a:tc>
                  <a:txBody>
                    <a:bodyPr/>
                    <a:lstStyle/>
                    <a:p>
                      <a:r>
                        <a:rPr lang="en-US" sz="1200" b="1" i="0" u="none" dirty="0" smtClean="0">
                          <a:solidFill>
                            <a:srgbClr val="002060"/>
                          </a:solidFill>
                        </a:rPr>
                        <a:t>Some Folk Tales</a:t>
                      </a:r>
                    </a:p>
                  </a:txBody>
                  <a:tcPr marL="121920" marR="121920" marT="34290" marB="34290">
                    <a:lnL w="12700" cap="flat" cmpd="sng" algn="ctr">
                      <a:noFill/>
                      <a:prstDash val="solid"/>
                      <a:round/>
                      <a:headEnd type="none" w="med" len="med"/>
                      <a:tailEnd type="none" w="med" len="med"/>
                    </a:lnL>
                  </a:tcPr>
                </a:tc>
              </a:tr>
            </a:tbl>
          </a:graphicData>
        </a:graphic>
      </p:graphicFrame>
      <p:sp>
        <p:nvSpPr>
          <p:cNvPr id="10" name="TextBox 9"/>
          <p:cNvSpPr txBox="1"/>
          <p:nvPr/>
        </p:nvSpPr>
        <p:spPr>
          <a:xfrm>
            <a:off x="2565400" y="125730"/>
            <a:ext cx="4724400" cy="400110"/>
          </a:xfrm>
          <a:prstGeom prst="rect">
            <a:avLst/>
          </a:prstGeom>
          <a:noFill/>
        </p:spPr>
        <p:txBody>
          <a:bodyPr wrap="square" rtlCol="0">
            <a:spAutoFit/>
          </a:bodyPr>
          <a:lstStyle/>
          <a:p>
            <a:r>
              <a:rPr lang="en-US" sz="2000" b="1" dirty="0" smtClean="0">
                <a:solidFill>
                  <a:srgbClr val="002060"/>
                </a:solidFill>
              </a:rPr>
              <a:t>Text Structures Match Reading Genres</a:t>
            </a:r>
            <a:endParaRPr lang="en-US" sz="20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E987EF5-44D8-4CBB-9945-3F2BC08A60AE}" type="slidenum">
              <a:rPr lang="en-US" smtClean="0"/>
              <a:pPr/>
              <a:t>22</a:t>
            </a:fld>
            <a:endParaRPr lang="en-US"/>
          </a:p>
        </p:txBody>
      </p:sp>
      <p:graphicFrame>
        <p:nvGraphicFramePr>
          <p:cNvPr id="5" name="Table 4"/>
          <p:cNvGraphicFramePr>
            <a:graphicFrameLocks noGrp="1"/>
          </p:cNvGraphicFramePr>
          <p:nvPr/>
        </p:nvGraphicFramePr>
        <p:xfrm>
          <a:off x="990600" y="457200"/>
          <a:ext cx="7010400" cy="6248400"/>
        </p:xfrm>
        <a:graphic>
          <a:graphicData uri="http://schemas.openxmlformats.org/drawingml/2006/table">
            <a:tbl>
              <a:tblPr firstRow="1" bandRow="1">
                <a:tableStyleId>{5940675A-B579-460E-94D1-54222C63F5DA}</a:tableStyleId>
              </a:tblPr>
              <a:tblGrid>
                <a:gridCol w="2590800"/>
                <a:gridCol w="2286000"/>
                <a:gridCol w="2133600"/>
              </a:tblGrid>
              <a:tr h="396240">
                <a:tc>
                  <a:txBody>
                    <a:bodyPr/>
                    <a:lstStyle/>
                    <a:p>
                      <a:pPr algn="ctr"/>
                      <a:r>
                        <a:rPr lang="en-US" sz="1400" b="1" i="1" u="none" dirty="0" smtClean="0">
                          <a:solidFill>
                            <a:srgbClr val="002060"/>
                          </a:solidFill>
                          <a:effectLst>
                            <a:outerShdw blurRad="38100" dist="38100" dir="2700000" algn="tl">
                              <a:srgbClr val="000000">
                                <a:alpha val="43137"/>
                              </a:srgbClr>
                            </a:outerShdw>
                          </a:effectLst>
                        </a:rPr>
                        <a:t>Text</a:t>
                      </a:r>
                      <a:r>
                        <a:rPr lang="en-US" sz="1400" b="1" i="1" u="none" baseline="0" dirty="0" smtClean="0">
                          <a:solidFill>
                            <a:srgbClr val="002060"/>
                          </a:solidFill>
                          <a:effectLst>
                            <a:outerShdw blurRad="38100" dist="38100" dir="2700000" algn="tl">
                              <a:srgbClr val="000000">
                                <a:alpha val="43137"/>
                              </a:srgbClr>
                            </a:outerShdw>
                          </a:effectLst>
                        </a:rPr>
                        <a:t> Structures</a:t>
                      </a:r>
                      <a:endParaRPr lang="en-US" sz="1400" b="1" i="1" u="none" dirty="0">
                        <a:solidFill>
                          <a:srgbClr val="002060"/>
                        </a:solidFill>
                        <a:effectLst>
                          <a:outerShdw blurRad="38100" dist="38100" dir="2700000" algn="tl">
                            <a:srgbClr val="000000">
                              <a:alpha val="43137"/>
                            </a:srgbClr>
                          </a:outerShdw>
                        </a:effectLst>
                      </a:endParaRPr>
                    </a:p>
                  </a:txBody>
                  <a:tcPr marL="121920" marR="121920" marT="34290" marB="34290" anchor="ctr">
                    <a:solidFill>
                      <a:schemeClr val="bg1">
                        <a:lumMod val="85000"/>
                      </a:schemeClr>
                    </a:solidFill>
                  </a:tcPr>
                </a:tc>
                <a:tc gridSpan="2">
                  <a:txBody>
                    <a:bodyPr/>
                    <a:lstStyle/>
                    <a:p>
                      <a:pPr algn="ctr"/>
                      <a:r>
                        <a:rPr lang="en-US" sz="1400" b="1" i="1" u="none" dirty="0" smtClean="0">
                          <a:solidFill>
                            <a:srgbClr val="002060"/>
                          </a:solidFill>
                          <a:effectLst>
                            <a:outerShdw blurRad="38100" dist="38100" dir="2700000" algn="tl">
                              <a:srgbClr val="000000">
                                <a:alpha val="43137"/>
                              </a:srgbClr>
                            </a:outerShdw>
                          </a:effectLst>
                        </a:rPr>
                        <a:t>Graphic Organizers</a:t>
                      </a:r>
                      <a:endParaRPr lang="en-US" sz="1400" b="1" i="1" u="none" dirty="0">
                        <a:solidFill>
                          <a:srgbClr val="002060"/>
                        </a:solidFill>
                        <a:effectLst>
                          <a:outerShdw blurRad="38100" dist="38100" dir="2700000" algn="tl">
                            <a:srgbClr val="000000">
                              <a:alpha val="43137"/>
                            </a:srgbClr>
                          </a:outerShdw>
                        </a:effectLst>
                      </a:endParaRPr>
                    </a:p>
                  </a:txBody>
                  <a:tcPr marL="121920" marR="121920" marT="34290" marB="34290" anchor="ctr">
                    <a:solidFill>
                      <a:schemeClr val="bg1">
                        <a:lumMod val="85000"/>
                      </a:schemeClr>
                    </a:solidFill>
                  </a:tcPr>
                </a:tc>
                <a:tc hMerge="1">
                  <a:txBody>
                    <a:bodyPr/>
                    <a:lstStyle/>
                    <a:p>
                      <a:endParaRPr lang="en-US"/>
                    </a:p>
                  </a:txBody>
                  <a:tcPr/>
                </a:tc>
              </a:tr>
              <a:tr h="1051560">
                <a:tc>
                  <a:txBody>
                    <a:bodyPr/>
                    <a:lstStyle/>
                    <a:p>
                      <a:r>
                        <a:rPr lang="en-US" sz="1200" b="1" u="none" dirty="0" smtClean="0">
                          <a:solidFill>
                            <a:srgbClr val="002060"/>
                          </a:solidFill>
                        </a:rPr>
                        <a:t>Cause and Effect</a:t>
                      </a:r>
                    </a:p>
                    <a:p>
                      <a:pPr>
                        <a:buFont typeface="Arial" pitchFamily="34" charset="0"/>
                        <a:buChar char="•"/>
                      </a:pPr>
                      <a:r>
                        <a:rPr lang="en-US" sz="1200" b="1" u="none" dirty="0" smtClean="0">
                          <a:solidFill>
                            <a:srgbClr val="002060"/>
                          </a:solidFill>
                        </a:rPr>
                        <a:t>Prediction</a:t>
                      </a:r>
                    </a:p>
                    <a:p>
                      <a:pPr>
                        <a:buFont typeface="Arial" pitchFamily="34" charset="0"/>
                        <a:buChar char="•"/>
                      </a:pPr>
                      <a:r>
                        <a:rPr lang="en-US" sz="1200" b="1" u="none" dirty="0" smtClean="0">
                          <a:solidFill>
                            <a:srgbClr val="002060"/>
                          </a:solidFill>
                        </a:rPr>
                        <a:t>Inferences</a:t>
                      </a:r>
                    </a:p>
                    <a:p>
                      <a:pPr>
                        <a:buFont typeface="Arial" pitchFamily="34" charset="0"/>
                        <a:buChar char="•"/>
                      </a:pPr>
                      <a:r>
                        <a:rPr lang="en-US" sz="1200" b="1" u="none" dirty="0" smtClean="0">
                          <a:solidFill>
                            <a:srgbClr val="002060"/>
                          </a:solidFill>
                        </a:rPr>
                        <a:t>Conclusions</a:t>
                      </a:r>
                    </a:p>
                    <a:p>
                      <a:pPr>
                        <a:buFont typeface="Arial" pitchFamily="34" charset="0"/>
                        <a:buNone/>
                      </a:pPr>
                      <a:endParaRPr lang="en-US" sz="1200" b="1" u="none" dirty="0">
                        <a:solidFill>
                          <a:srgbClr val="002060"/>
                        </a:solidFill>
                      </a:endParaRPr>
                    </a:p>
                  </a:txBody>
                  <a:tcPr marL="121920" marR="121920" marT="34290" marB="34290">
                    <a:solidFill>
                      <a:schemeClr val="bg1">
                        <a:lumMod val="85000"/>
                      </a:schemeClr>
                    </a:solidFill>
                  </a:tcPr>
                </a:tc>
                <a:tc>
                  <a:txBody>
                    <a:bodyPr/>
                    <a:lstStyle/>
                    <a:p>
                      <a:r>
                        <a:rPr lang="en-US" sz="1200" b="1" i="1" u="none" dirty="0" smtClean="0">
                          <a:solidFill>
                            <a:srgbClr val="002060"/>
                          </a:solidFill>
                        </a:rPr>
                        <a:t>Wheel</a:t>
                      </a:r>
                    </a:p>
                    <a:p>
                      <a:r>
                        <a:rPr lang="en-US" sz="1200" b="1" i="1" u="none" dirty="0" smtClean="0">
                          <a:solidFill>
                            <a:srgbClr val="002060"/>
                          </a:solidFill>
                        </a:rPr>
                        <a:t>Chain Process</a:t>
                      </a:r>
                    </a:p>
                    <a:p>
                      <a:r>
                        <a:rPr lang="en-US" sz="1200" b="1" i="1" u="none" dirty="0" smtClean="0">
                          <a:solidFill>
                            <a:srgbClr val="002060"/>
                          </a:solidFill>
                        </a:rPr>
                        <a:t>Cause = Effect</a:t>
                      </a:r>
                    </a:p>
                    <a:p>
                      <a:r>
                        <a:rPr lang="en-US" sz="1200" b="1" i="1" u="none" dirty="0" smtClean="0">
                          <a:solidFill>
                            <a:srgbClr val="002060"/>
                          </a:solidFill>
                        </a:rPr>
                        <a:t>Fishbone</a:t>
                      </a:r>
                    </a:p>
                    <a:p>
                      <a:r>
                        <a:rPr lang="en-US" sz="1200" b="1" i="1" u="none" dirty="0" smtClean="0">
                          <a:solidFill>
                            <a:srgbClr val="002060"/>
                          </a:solidFill>
                        </a:rPr>
                        <a:t>Goal-Reasons Web</a:t>
                      </a:r>
                    </a:p>
                  </a:txBody>
                  <a:tcPr marL="121920" marR="121920" marT="34290" marB="34290"/>
                </a:tc>
                <a:tc>
                  <a:txBody>
                    <a:bodyPr/>
                    <a:lstStyle/>
                    <a:p>
                      <a:r>
                        <a:rPr lang="en-US" sz="1200" b="1" i="1" u="none" dirty="0" smtClean="0">
                          <a:solidFill>
                            <a:srgbClr val="002060"/>
                          </a:solidFill>
                        </a:rPr>
                        <a:t>Process-Cause-Effect</a:t>
                      </a:r>
                    </a:p>
                  </a:txBody>
                  <a:tcPr marL="121920" marR="121920" marT="34290" marB="34290"/>
                </a:tc>
              </a:tr>
              <a:tr h="1371600">
                <a:tc>
                  <a:txBody>
                    <a:bodyPr/>
                    <a:lstStyle/>
                    <a:p>
                      <a:r>
                        <a:rPr lang="en-US" sz="1200" b="1" u="none" dirty="0" smtClean="0">
                          <a:solidFill>
                            <a:srgbClr val="002060"/>
                          </a:solidFill>
                        </a:rPr>
                        <a:t>Sequence</a:t>
                      </a:r>
                    </a:p>
                    <a:p>
                      <a:pPr>
                        <a:buFont typeface="Arial" pitchFamily="34" charset="0"/>
                        <a:buChar char="•"/>
                      </a:pPr>
                      <a:r>
                        <a:rPr lang="en-US" sz="1200" b="1" u="none" dirty="0" smtClean="0">
                          <a:solidFill>
                            <a:srgbClr val="002060"/>
                          </a:solidFill>
                        </a:rPr>
                        <a:t>Main idea and details</a:t>
                      </a:r>
                    </a:p>
                    <a:p>
                      <a:pPr>
                        <a:buFont typeface="Arial" pitchFamily="34" charset="0"/>
                        <a:buChar char="•"/>
                      </a:pPr>
                      <a:r>
                        <a:rPr lang="en-US" sz="1200" b="1" u="none" dirty="0" smtClean="0">
                          <a:solidFill>
                            <a:srgbClr val="002060"/>
                          </a:solidFill>
                        </a:rPr>
                        <a:t>Note taking</a:t>
                      </a:r>
                    </a:p>
                    <a:p>
                      <a:pPr>
                        <a:buFont typeface="Arial" pitchFamily="34" charset="0"/>
                        <a:buChar char="•"/>
                      </a:pPr>
                      <a:r>
                        <a:rPr lang="en-US" sz="1200" b="1" u="none" dirty="0" smtClean="0">
                          <a:solidFill>
                            <a:srgbClr val="002060"/>
                          </a:solidFill>
                        </a:rPr>
                        <a:t>Following directions</a:t>
                      </a:r>
                    </a:p>
                    <a:p>
                      <a:pPr>
                        <a:buFont typeface="Arial" pitchFamily="34" charset="0"/>
                        <a:buChar char="•"/>
                      </a:pPr>
                      <a:r>
                        <a:rPr lang="en-US" sz="1200" b="1" u="none" dirty="0" smtClean="0">
                          <a:solidFill>
                            <a:srgbClr val="002060"/>
                          </a:solidFill>
                        </a:rPr>
                        <a:t>Story structure</a:t>
                      </a:r>
                    </a:p>
                    <a:p>
                      <a:pPr>
                        <a:buFont typeface="Arial" pitchFamily="34" charset="0"/>
                        <a:buChar char="•"/>
                      </a:pPr>
                      <a:r>
                        <a:rPr lang="en-US" sz="1200" b="1" u="none" dirty="0" smtClean="0">
                          <a:solidFill>
                            <a:srgbClr val="002060"/>
                          </a:solidFill>
                        </a:rPr>
                        <a:t>Text organization</a:t>
                      </a:r>
                    </a:p>
                    <a:p>
                      <a:pPr>
                        <a:buFont typeface="Arial" pitchFamily="34" charset="0"/>
                        <a:buChar char="•"/>
                      </a:pPr>
                      <a:r>
                        <a:rPr lang="en-US" sz="1200" b="1" u="none" dirty="0" smtClean="0">
                          <a:solidFill>
                            <a:srgbClr val="002060"/>
                          </a:solidFill>
                        </a:rPr>
                        <a:t>Summarizing</a:t>
                      </a:r>
                    </a:p>
                  </a:txBody>
                  <a:tcPr marL="121920" marR="121920" marT="34290" marB="34290">
                    <a:solidFill>
                      <a:schemeClr val="bg1">
                        <a:lumMod val="85000"/>
                      </a:schemeClr>
                    </a:solidFill>
                  </a:tcPr>
                </a:tc>
                <a:tc>
                  <a:txBody>
                    <a:bodyPr/>
                    <a:lstStyle/>
                    <a:p>
                      <a:r>
                        <a:rPr lang="en-US" sz="1200" b="1" i="1" u="none" dirty="0" smtClean="0">
                          <a:solidFill>
                            <a:srgbClr val="002060"/>
                          </a:solidFill>
                        </a:rPr>
                        <a:t>Timeline</a:t>
                      </a:r>
                    </a:p>
                    <a:p>
                      <a:r>
                        <a:rPr lang="en-US" sz="1200" b="1" i="1" u="none" dirty="0" smtClean="0">
                          <a:solidFill>
                            <a:srgbClr val="002060"/>
                          </a:solidFill>
                        </a:rPr>
                        <a:t>Flow Chart</a:t>
                      </a:r>
                    </a:p>
                    <a:p>
                      <a:r>
                        <a:rPr lang="en-US" sz="1200" b="1" i="1" u="none" dirty="0" smtClean="0">
                          <a:solidFill>
                            <a:srgbClr val="002060"/>
                          </a:solidFill>
                        </a:rPr>
                        <a:t>Event Diagrams</a:t>
                      </a:r>
                    </a:p>
                    <a:p>
                      <a:r>
                        <a:rPr lang="en-US" sz="1200" b="1" i="1" u="none" dirty="0" smtClean="0">
                          <a:solidFill>
                            <a:srgbClr val="002060"/>
                          </a:solidFill>
                        </a:rPr>
                        <a:t>Y-Chart</a:t>
                      </a:r>
                    </a:p>
                    <a:p>
                      <a:r>
                        <a:rPr lang="en-US" sz="1200" b="1" i="1" u="none" dirty="0" smtClean="0">
                          <a:solidFill>
                            <a:srgbClr val="002060"/>
                          </a:solidFill>
                        </a:rPr>
                        <a:t>Ladder Graph</a:t>
                      </a:r>
                    </a:p>
                    <a:p>
                      <a:r>
                        <a:rPr lang="en-US" sz="1200" b="1" i="1" u="none" dirty="0" smtClean="0">
                          <a:solidFill>
                            <a:srgbClr val="002060"/>
                          </a:solidFill>
                        </a:rPr>
                        <a:t>Garden Gate</a:t>
                      </a:r>
                    </a:p>
                    <a:p>
                      <a:r>
                        <a:rPr lang="en-US" sz="1200" b="1" i="1" u="none" dirty="0" smtClean="0">
                          <a:solidFill>
                            <a:srgbClr val="002060"/>
                          </a:solidFill>
                        </a:rPr>
                        <a:t>Story Maps</a:t>
                      </a:r>
                    </a:p>
                  </a:txBody>
                  <a:tcPr marL="121920" marR="121920" marT="34290" marB="34290"/>
                </a:tc>
                <a:tc>
                  <a:txBody>
                    <a:bodyPr/>
                    <a:lstStyle/>
                    <a:p>
                      <a:r>
                        <a:rPr lang="en-US" sz="1200" b="1" i="1" u="none" dirty="0" smtClean="0">
                          <a:solidFill>
                            <a:srgbClr val="002060"/>
                          </a:solidFill>
                        </a:rPr>
                        <a:t>Star Chart</a:t>
                      </a:r>
                    </a:p>
                    <a:p>
                      <a:r>
                        <a:rPr lang="en-US" sz="1200" b="1" i="1" u="none" dirty="0" smtClean="0">
                          <a:solidFill>
                            <a:srgbClr val="002060"/>
                          </a:solidFill>
                        </a:rPr>
                        <a:t>Cycle Diagram</a:t>
                      </a:r>
                    </a:p>
                    <a:p>
                      <a:r>
                        <a:rPr lang="en-US" sz="1200" b="1" i="1" u="none" dirty="0" smtClean="0">
                          <a:solidFill>
                            <a:srgbClr val="002060"/>
                          </a:solidFill>
                        </a:rPr>
                        <a:t>E-Chart</a:t>
                      </a:r>
                    </a:p>
                    <a:p>
                      <a:r>
                        <a:rPr lang="en-US" sz="1200" b="1" i="1" u="none" dirty="0" smtClean="0">
                          <a:solidFill>
                            <a:srgbClr val="002060"/>
                          </a:solidFill>
                        </a:rPr>
                        <a:t>Tree Chart</a:t>
                      </a:r>
                    </a:p>
                    <a:p>
                      <a:r>
                        <a:rPr lang="en-US" sz="1200" b="1" i="1" u="none" dirty="0" smtClean="0">
                          <a:solidFill>
                            <a:srgbClr val="002060"/>
                          </a:solidFill>
                        </a:rPr>
                        <a:t>Sandwich Chart</a:t>
                      </a:r>
                    </a:p>
                    <a:p>
                      <a:r>
                        <a:rPr lang="en-US" sz="1200" b="1" i="1" u="none" dirty="0" smtClean="0">
                          <a:solidFill>
                            <a:srgbClr val="002060"/>
                          </a:solidFill>
                        </a:rPr>
                        <a:t>Tic-</a:t>
                      </a:r>
                      <a:r>
                        <a:rPr lang="en-US" sz="1200" b="1" i="1" u="none" dirty="0" err="1" smtClean="0">
                          <a:solidFill>
                            <a:srgbClr val="002060"/>
                          </a:solidFill>
                        </a:rPr>
                        <a:t>Tac</a:t>
                      </a:r>
                      <a:r>
                        <a:rPr lang="en-US" sz="1200" b="1" i="1" u="none" dirty="0" smtClean="0">
                          <a:solidFill>
                            <a:srgbClr val="002060"/>
                          </a:solidFill>
                        </a:rPr>
                        <a:t>-Toe</a:t>
                      </a:r>
                    </a:p>
                    <a:p>
                      <a:r>
                        <a:rPr lang="en-US" sz="1200" b="1" i="1" u="none" dirty="0" smtClean="0">
                          <a:solidFill>
                            <a:srgbClr val="002060"/>
                          </a:solidFill>
                        </a:rPr>
                        <a:t>Sequence Chart</a:t>
                      </a:r>
                    </a:p>
                  </a:txBody>
                  <a:tcPr marL="121920" marR="121920" marT="34290" marB="34290"/>
                </a:tc>
              </a:tr>
              <a:tr h="914400">
                <a:tc>
                  <a:txBody>
                    <a:bodyPr/>
                    <a:lstStyle/>
                    <a:p>
                      <a:r>
                        <a:rPr lang="en-US" sz="1200" b="1" u="none" dirty="0" smtClean="0">
                          <a:solidFill>
                            <a:srgbClr val="002060"/>
                          </a:solidFill>
                        </a:rPr>
                        <a:t>Compare and</a:t>
                      </a:r>
                      <a:r>
                        <a:rPr lang="en-US" sz="1200" b="1" u="none" baseline="0" dirty="0" smtClean="0">
                          <a:solidFill>
                            <a:srgbClr val="002060"/>
                          </a:solidFill>
                        </a:rPr>
                        <a:t> </a:t>
                      </a:r>
                      <a:r>
                        <a:rPr lang="en-US" sz="1200" b="1" u="none" dirty="0" smtClean="0">
                          <a:solidFill>
                            <a:srgbClr val="002060"/>
                          </a:solidFill>
                        </a:rPr>
                        <a:t>Contrast</a:t>
                      </a:r>
                    </a:p>
                    <a:p>
                      <a:pPr>
                        <a:buFont typeface="Arial" pitchFamily="34" charset="0"/>
                        <a:buChar char="•"/>
                      </a:pPr>
                      <a:r>
                        <a:rPr lang="en-US" sz="1200" b="1" u="none" dirty="0" smtClean="0">
                          <a:solidFill>
                            <a:srgbClr val="002060"/>
                          </a:solidFill>
                        </a:rPr>
                        <a:t>Fact and opinion</a:t>
                      </a:r>
                    </a:p>
                    <a:p>
                      <a:pPr>
                        <a:buFont typeface="Arial" pitchFamily="34" charset="0"/>
                        <a:buChar char="•"/>
                      </a:pPr>
                      <a:r>
                        <a:rPr lang="en-US" sz="1200" b="1" u="none" dirty="0" smtClean="0">
                          <a:solidFill>
                            <a:srgbClr val="002060"/>
                          </a:solidFill>
                        </a:rPr>
                        <a:t>fantasy</a:t>
                      </a:r>
                      <a:r>
                        <a:rPr lang="en-US" sz="1200" b="1" u="none" baseline="0" dirty="0" smtClean="0">
                          <a:solidFill>
                            <a:srgbClr val="002060"/>
                          </a:solidFill>
                        </a:rPr>
                        <a:t> and realism</a:t>
                      </a:r>
                    </a:p>
                    <a:p>
                      <a:pPr>
                        <a:buFont typeface="Arial" pitchFamily="34" charset="0"/>
                        <a:buChar char="•"/>
                      </a:pPr>
                      <a:r>
                        <a:rPr lang="en-US" sz="1200" b="1" u="none" baseline="0" dirty="0" smtClean="0">
                          <a:solidFill>
                            <a:srgbClr val="002060"/>
                          </a:solidFill>
                        </a:rPr>
                        <a:t>Analyzing*</a:t>
                      </a:r>
                    </a:p>
                    <a:p>
                      <a:pPr>
                        <a:buFont typeface="Arial" pitchFamily="34" charset="0"/>
                        <a:buChar char="•"/>
                      </a:pPr>
                      <a:endParaRPr lang="en-US" sz="1200" b="1" u="none" dirty="0">
                        <a:solidFill>
                          <a:srgbClr val="002060"/>
                        </a:solidFill>
                      </a:endParaRPr>
                    </a:p>
                  </a:txBody>
                  <a:tcPr marL="121920" marR="121920" marT="34290" marB="34290">
                    <a:solidFill>
                      <a:schemeClr val="bg1">
                        <a:lumMod val="85000"/>
                      </a:schemeClr>
                    </a:solidFill>
                  </a:tcPr>
                </a:tc>
                <a:tc>
                  <a:txBody>
                    <a:bodyPr/>
                    <a:lstStyle/>
                    <a:p>
                      <a:r>
                        <a:rPr lang="en-US" sz="1200" b="1" i="1" u="none" dirty="0" smtClean="0">
                          <a:solidFill>
                            <a:srgbClr val="002060"/>
                          </a:solidFill>
                        </a:rPr>
                        <a:t>Venn Diagram</a:t>
                      </a:r>
                    </a:p>
                    <a:p>
                      <a:r>
                        <a:rPr lang="en-US" sz="1200" b="1" i="1" u="none" dirty="0" smtClean="0">
                          <a:solidFill>
                            <a:srgbClr val="002060"/>
                          </a:solidFill>
                        </a:rPr>
                        <a:t>T-Chart</a:t>
                      </a:r>
                    </a:p>
                    <a:p>
                      <a:r>
                        <a:rPr lang="en-US" sz="1200" b="1" i="1" u="none" dirty="0" smtClean="0">
                          <a:solidFill>
                            <a:srgbClr val="002060"/>
                          </a:solidFill>
                        </a:rPr>
                        <a:t>Compare/Contrast Matrix</a:t>
                      </a:r>
                    </a:p>
                    <a:p>
                      <a:r>
                        <a:rPr lang="en-US" sz="1200" b="1" i="1" u="none" dirty="0" smtClean="0">
                          <a:solidFill>
                            <a:srgbClr val="002060"/>
                          </a:solidFill>
                        </a:rPr>
                        <a:t>Fact and Opinion Chart</a:t>
                      </a:r>
                    </a:p>
                    <a:p>
                      <a:r>
                        <a:rPr lang="en-US" sz="1200" b="1" i="1" u="none" dirty="0" smtClean="0">
                          <a:solidFill>
                            <a:srgbClr val="002060"/>
                          </a:solidFill>
                        </a:rPr>
                        <a:t>Comparison Chart</a:t>
                      </a:r>
                    </a:p>
                  </a:txBody>
                  <a:tcPr marL="121920" marR="121920" marT="34290" marB="34290"/>
                </a:tc>
                <a:tc>
                  <a:txBody>
                    <a:bodyPr/>
                    <a:lstStyle/>
                    <a:p>
                      <a:r>
                        <a:rPr lang="en-US" sz="1200" b="1" i="1" u="none" dirty="0" smtClean="0">
                          <a:solidFill>
                            <a:srgbClr val="002060"/>
                          </a:solidFill>
                        </a:rPr>
                        <a:t>Perspectives Chart</a:t>
                      </a:r>
                    </a:p>
                    <a:p>
                      <a:r>
                        <a:rPr lang="en-US" sz="1200" b="1" i="1" u="none" dirty="0" smtClean="0">
                          <a:solidFill>
                            <a:srgbClr val="002060"/>
                          </a:solidFill>
                        </a:rPr>
                        <a:t>Double</a:t>
                      </a:r>
                      <a:r>
                        <a:rPr lang="en-US" sz="1200" b="1" i="1" u="none" baseline="0" dirty="0" smtClean="0">
                          <a:solidFill>
                            <a:srgbClr val="002060"/>
                          </a:solidFill>
                        </a:rPr>
                        <a:t> Bubble</a:t>
                      </a:r>
                      <a:endParaRPr lang="en-US" sz="1200" b="1" i="1" u="none" dirty="0" smtClean="0">
                        <a:solidFill>
                          <a:srgbClr val="002060"/>
                        </a:solidFill>
                      </a:endParaRPr>
                    </a:p>
                  </a:txBody>
                  <a:tcPr marL="121920" marR="121920" marT="34290" marB="34290"/>
                </a:tc>
              </a:tr>
              <a:tr h="998220">
                <a:tc>
                  <a:txBody>
                    <a:bodyPr/>
                    <a:lstStyle/>
                    <a:p>
                      <a:r>
                        <a:rPr lang="en-US" sz="1200" b="1" u="none" dirty="0" smtClean="0">
                          <a:solidFill>
                            <a:srgbClr val="002060"/>
                          </a:solidFill>
                        </a:rPr>
                        <a:t>Description</a:t>
                      </a:r>
                    </a:p>
                    <a:p>
                      <a:pPr>
                        <a:buFont typeface="Arial" pitchFamily="34" charset="0"/>
                        <a:buChar char="•"/>
                      </a:pPr>
                      <a:r>
                        <a:rPr lang="en-US" sz="1200" b="1" u="none" dirty="0" smtClean="0">
                          <a:solidFill>
                            <a:srgbClr val="002060"/>
                          </a:solidFill>
                        </a:rPr>
                        <a:t>Generalizations</a:t>
                      </a:r>
                    </a:p>
                    <a:p>
                      <a:pPr>
                        <a:buFont typeface="Arial" pitchFamily="34" charset="0"/>
                        <a:buChar char="•"/>
                      </a:pPr>
                      <a:r>
                        <a:rPr lang="en-US" sz="1200" b="1" u="none" dirty="0" smtClean="0">
                          <a:solidFill>
                            <a:srgbClr val="002060"/>
                          </a:solidFill>
                        </a:rPr>
                        <a:t>Categorize/classify</a:t>
                      </a:r>
                    </a:p>
                    <a:p>
                      <a:pPr>
                        <a:buFont typeface="Arial" pitchFamily="34" charset="0"/>
                        <a:buChar char="•"/>
                      </a:pPr>
                      <a:r>
                        <a:rPr lang="en-US" sz="1200" b="1" u="none" dirty="0" smtClean="0">
                          <a:solidFill>
                            <a:srgbClr val="002060"/>
                          </a:solidFill>
                        </a:rPr>
                        <a:t>Arranging </a:t>
                      </a:r>
                    </a:p>
                    <a:p>
                      <a:pPr>
                        <a:buFont typeface="Arial" pitchFamily="34" charset="0"/>
                        <a:buChar char="•"/>
                      </a:pPr>
                      <a:endParaRPr lang="en-US" sz="1200" b="1" u="none" dirty="0">
                        <a:solidFill>
                          <a:srgbClr val="002060"/>
                        </a:solidFill>
                      </a:endParaRPr>
                    </a:p>
                  </a:txBody>
                  <a:tcPr marL="121920" marR="121920" marT="34290" marB="34290">
                    <a:solidFill>
                      <a:schemeClr val="bg1">
                        <a:lumMod val="85000"/>
                      </a:schemeClr>
                    </a:solidFill>
                  </a:tcPr>
                </a:tc>
                <a:tc>
                  <a:txBody>
                    <a:bodyPr/>
                    <a:lstStyle/>
                    <a:p>
                      <a:r>
                        <a:rPr lang="en-US" sz="1200" b="1" i="1" u="none" dirty="0" smtClean="0">
                          <a:solidFill>
                            <a:srgbClr val="002060"/>
                          </a:solidFill>
                        </a:rPr>
                        <a:t>ISP Chart (information</a:t>
                      </a:r>
                      <a:r>
                        <a:rPr lang="en-US" sz="1200" b="1" i="1" u="none" baseline="0" dirty="0" smtClean="0">
                          <a:solidFill>
                            <a:srgbClr val="002060"/>
                          </a:solidFill>
                        </a:rPr>
                        <a:t> -  sources -  page)</a:t>
                      </a:r>
                    </a:p>
                    <a:p>
                      <a:r>
                        <a:rPr lang="en-US" sz="1200" b="1" i="1" u="none" baseline="0" dirty="0" smtClean="0">
                          <a:solidFill>
                            <a:srgbClr val="002060"/>
                          </a:solidFill>
                        </a:rPr>
                        <a:t>Observation Chart</a:t>
                      </a:r>
                    </a:p>
                    <a:p>
                      <a:r>
                        <a:rPr lang="en-US" sz="1200" b="1" i="1" u="none" baseline="0" dirty="0" smtClean="0">
                          <a:solidFill>
                            <a:srgbClr val="002060"/>
                          </a:solidFill>
                        </a:rPr>
                        <a:t>Sense Chart</a:t>
                      </a:r>
                    </a:p>
                    <a:p>
                      <a:r>
                        <a:rPr lang="en-US" sz="1200" b="1" i="1" u="none" baseline="0" dirty="0" smtClean="0">
                          <a:solidFill>
                            <a:srgbClr val="002060"/>
                          </a:solidFill>
                        </a:rPr>
                        <a:t>KWS Chart</a:t>
                      </a:r>
                      <a:endParaRPr lang="en-US" sz="1200" b="1" i="1" u="none" dirty="0" smtClean="0">
                        <a:solidFill>
                          <a:srgbClr val="002060"/>
                        </a:solidFill>
                      </a:endParaRPr>
                    </a:p>
                  </a:txBody>
                  <a:tcPr marL="121920" marR="121920" marT="34290" marB="34290"/>
                </a:tc>
                <a:tc>
                  <a:txBody>
                    <a:bodyPr/>
                    <a:lstStyle/>
                    <a:p>
                      <a:r>
                        <a:rPr lang="en-US" sz="1200" b="1" i="1" u="none" dirty="0" smtClean="0">
                          <a:solidFill>
                            <a:srgbClr val="002060"/>
                          </a:solidFill>
                        </a:rPr>
                        <a:t>Classification Chart</a:t>
                      </a:r>
                    </a:p>
                  </a:txBody>
                  <a:tcPr marL="121920" marR="121920" marT="34290" marB="34290"/>
                </a:tc>
              </a:tr>
              <a:tr h="1447800">
                <a:tc>
                  <a:txBody>
                    <a:bodyPr/>
                    <a:lstStyle/>
                    <a:p>
                      <a:r>
                        <a:rPr lang="en-US" sz="1200" b="1" u="none" dirty="0" smtClean="0">
                          <a:solidFill>
                            <a:srgbClr val="002060"/>
                          </a:solidFill>
                        </a:rPr>
                        <a:t>Problem and Solution</a:t>
                      </a:r>
                    </a:p>
                    <a:p>
                      <a:pPr>
                        <a:buFont typeface="Arial" pitchFamily="34" charset="0"/>
                        <a:buChar char="•"/>
                      </a:pPr>
                      <a:r>
                        <a:rPr lang="en-US" sz="1200" b="1" u="none" dirty="0" smtClean="0">
                          <a:solidFill>
                            <a:srgbClr val="002060"/>
                          </a:solidFill>
                        </a:rPr>
                        <a:t>Propaganda</a:t>
                      </a:r>
                    </a:p>
                    <a:p>
                      <a:pPr>
                        <a:buFont typeface="Arial" pitchFamily="34" charset="0"/>
                        <a:buChar char="•"/>
                      </a:pPr>
                      <a:r>
                        <a:rPr lang="en-US" sz="1200" b="1" u="none" dirty="0" smtClean="0">
                          <a:solidFill>
                            <a:srgbClr val="002060"/>
                          </a:solidFill>
                        </a:rPr>
                        <a:t>Evaluating</a:t>
                      </a:r>
                    </a:p>
                    <a:p>
                      <a:pPr>
                        <a:buFont typeface="Arial" pitchFamily="34" charset="0"/>
                        <a:buChar char="•"/>
                      </a:pPr>
                      <a:r>
                        <a:rPr lang="en-US" sz="1200" b="1" u="none" dirty="0" smtClean="0">
                          <a:solidFill>
                            <a:srgbClr val="002060"/>
                          </a:solidFill>
                        </a:rPr>
                        <a:t>Judgments</a:t>
                      </a:r>
                    </a:p>
                    <a:p>
                      <a:pPr>
                        <a:buFont typeface="Arial" pitchFamily="34" charset="0"/>
                        <a:buChar char="•"/>
                      </a:pPr>
                      <a:r>
                        <a:rPr lang="en-US" sz="1200" b="1" u="none" dirty="0" smtClean="0">
                          <a:solidFill>
                            <a:srgbClr val="002060"/>
                          </a:solidFill>
                        </a:rPr>
                        <a:t>Author’s purpose</a:t>
                      </a:r>
                    </a:p>
                    <a:p>
                      <a:pPr>
                        <a:buFont typeface="Arial" pitchFamily="34" charset="0"/>
                        <a:buChar char="•"/>
                      </a:pPr>
                      <a:r>
                        <a:rPr lang="en-US" sz="1200" b="1" u="none" dirty="0" smtClean="0">
                          <a:solidFill>
                            <a:srgbClr val="002060"/>
                          </a:solidFill>
                        </a:rPr>
                        <a:t>Interpretation</a:t>
                      </a:r>
                    </a:p>
                    <a:p>
                      <a:pPr>
                        <a:buFont typeface="Arial" pitchFamily="34" charset="0"/>
                        <a:buChar char="•"/>
                      </a:pPr>
                      <a:r>
                        <a:rPr lang="en-US" sz="1200" b="1" u="none" dirty="0" smtClean="0">
                          <a:solidFill>
                            <a:srgbClr val="002060"/>
                          </a:solidFill>
                        </a:rPr>
                        <a:t>Hypothesis</a:t>
                      </a:r>
                    </a:p>
                  </a:txBody>
                  <a:tcPr marL="121920" marR="121920" marT="34290" marB="34290">
                    <a:solidFill>
                      <a:schemeClr val="bg1">
                        <a:lumMod val="85000"/>
                      </a:schemeClr>
                    </a:solidFill>
                  </a:tcPr>
                </a:tc>
                <a:tc>
                  <a:txBody>
                    <a:bodyPr/>
                    <a:lstStyle/>
                    <a:p>
                      <a:r>
                        <a:rPr lang="en-US" sz="1200" b="1" i="1" u="none" dirty="0" smtClean="0">
                          <a:solidFill>
                            <a:srgbClr val="002060"/>
                          </a:solidFill>
                        </a:rPr>
                        <a:t>Spiral Effects</a:t>
                      </a:r>
                    </a:p>
                    <a:p>
                      <a:r>
                        <a:rPr lang="en-US" sz="1200" b="1" i="1" u="none" dirty="0" smtClean="0">
                          <a:solidFill>
                            <a:srgbClr val="002060"/>
                          </a:solidFill>
                        </a:rPr>
                        <a:t>Decision Making</a:t>
                      </a:r>
                      <a:r>
                        <a:rPr lang="en-US" sz="1200" b="1" i="1" u="none" baseline="0" dirty="0" smtClean="0">
                          <a:solidFill>
                            <a:srgbClr val="002060"/>
                          </a:solidFill>
                        </a:rPr>
                        <a:t> </a:t>
                      </a:r>
                      <a:r>
                        <a:rPr lang="en-US" sz="1200" b="1" i="1" u="none" dirty="0" smtClean="0">
                          <a:solidFill>
                            <a:srgbClr val="002060"/>
                          </a:solidFill>
                        </a:rPr>
                        <a:t>Diagram</a:t>
                      </a:r>
                    </a:p>
                    <a:p>
                      <a:r>
                        <a:rPr lang="en-US" sz="1200" b="1" i="1" u="none" dirty="0" smtClean="0">
                          <a:solidFill>
                            <a:srgbClr val="002060"/>
                          </a:solidFill>
                        </a:rPr>
                        <a:t>Problem-Solution Chart</a:t>
                      </a:r>
                    </a:p>
                    <a:p>
                      <a:r>
                        <a:rPr lang="en-US" sz="1200" b="1" i="1" u="none" dirty="0" smtClean="0">
                          <a:solidFill>
                            <a:srgbClr val="002060"/>
                          </a:solidFill>
                        </a:rPr>
                        <a:t>Persuasion Map</a:t>
                      </a:r>
                    </a:p>
                    <a:p>
                      <a:r>
                        <a:rPr lang="en-US" sz="1200" b="1" i="1" u="none" dirty="0" smtClean="0">
                          <a:solidFill>
                            <a:srgbClr val="002060"/>
                          </a:solidFill>
                        </a:rPr>
                        <a:t>Ranking Charts</a:t>
                      </a:r>
                    </a:p>
                    <a:p>
                      <a:r>
                        <a:rPr lang="en-US" sz="1200" b="1" i="1" u="none" dirty="0" smtClean="0">
                          <a:solidFill>
                            <a:srgbClr val="002060"/>
                          </a:solidFill>
                        </a:rPr>
                        <a:t>If-Then Charts</a:t>
                      </a:r>
                    </a:p>
                    <a:p>
                      <a:r>
                        <a:rPr lang="en-US" sz="1200" b="1" i="1" u="none" dirty="0" err="1" smtClean="0">
                          <a:solidFill>
                            <a:srgbClr val="002060"/>
                          </a:solidFill>
                        </a:rPr>
                        <a:t>Synectics</a:t>
                      </a:r>
                      <a:r>
                        <a:rPr lang="en-US" sz="1200" b="1" i="1" u="none" dirty="0" smtClean="0">
                          <a:solidFill>
                            <a:srgbClr val="002060"/>
                          </a:solidFill>
                        </a:rPr>
                        <a:t> Organizers</a:t>
                      </a:r>
                    </a:p>
                  </a:txBody>
                  <a:tcPr marL="121920" marR="121920" marT="34290" marB="34290"/>
                </a:tc>
                <a:tc>
                  <a:txBody>
                    <a:bodyPr/>
                    <a:lstStyle/>
                    <a:p>
                      <a:r>
                        <a:rPr lang="en-US" sz="1200" b="1" i="1" u="none" dirty="0" smtClean="0">
                          <a:solidFill>
                            <a:srgbClr val="002060"/>
                          </a:solidFill>
                        </a:rPr>
                        <a:t>Scientific Method Charts</a:t>
                      </a:r>
                    </a:p>
                    <a:p>
                      <a:r>
                        <a:rPr lang="en-US" sz="1200" b="1" i="1" u="none" dirty="0" smtClean="0">
                          <a:solidFill>
                            <a:srgbClr val="002060"/>
                          </a:solidFill>
                        </a:rPr>
                        <a:t>Decision Making Graphic</a:t>
                      </a:r>
                    </a:p>
                    <a:p>
                      <a:r>
                        <a:rPr lang="en-US" sz="1200" b="1" i="1" u="none" dirty="0" smtClean="0">
                          <a:solidFill>
                            <a:srgbClr val="002060"/>
                          </a:solidFill>
                        </a:rPr>
                        <a:t>Historical Investigation</a:t>
                      </a:r>
                    </a:p>
                    <a:p>
                      <a:r>
                        <a:rPr lang="en-US" sz="1200" b="1" i="1" u="none" dirty="0" smtClean="0">
                          <a:solidFill>
                            <a:srgbClr val="002060"/>
                          </a:solidFill>
                        </a:rPr>
                        <a:t>Invention Graphic</a:t>
                      </a:r>
                    </a:p>
                    <a:p>
                      <a:r>
                        <a:rPr lang="en-US" sz="1200" b="1" i="1" u="none" dirty="0" smtClean="0">
                          <a:solidFill>
                            <a:srgbClr val="002060"/>
                          </a:solidFill>
                        </a:rPr>
                        <a:t>Problem Solving</a:t>
                      </a:r>
                    </a:p>
                  </a:txBody>
                  <a:tcPr marL="121920" marR="121920" marT="34290" marB="34290"/>
                </a:tc>
              </a:tr>
            </a:tbl>
          </a:graphicData>
        </a:graphic>
      </p:graphicFrame>
      <p:sp>
        <p:nvSpPr>
          <p:cNvPr id="8" name="TextBox 7"/>
          <p:cNvSpPr txBox="1"/>
          <p:nvPr/>
        </p:nvSpPr>
        <p:spPr>
          <a:xfrm>
            <a:off x="990600" y="76200"/>
            <a:ext cx="6934200" cy="369332"/>
          </a:xfrm>
          <a:prstGeom prst="rect">
            <a:avLst/>
          </a:prstGeom>
          <a:noFill/>
        </p:spPr>
        <p:txBody>
          <a:bodyPr wrap="square" rtlCol="0">
            <a:spAutoFit/>
          </a:bodyPr>
          <a:lstStyle/>
          <a:p>
            <a:pPr algn="ctr"/>
            <a:r>
              <a:rPr lang="en-US" b="1" dirty="0" smtClean="0">
                <a:solidFill>
                  <a:srgbClr val="002060"/>
                </a:solidFill>
                <a:effectLst>
                  <a:outerShdw blurRad="38100" dist="38100" dir="2700000" algn="tl">
                    <a:srgbClr val="000000">
                      <a:alpha val="43137"/>
                    </a:srgbClr>
                  </a:outerShdw>
                </a:effectLst>
              </a:rPr>
              <a:t>Text Structures Matching Graphic Organizers</a:t>
            </a:r>
            <a:endParaRPr lang="en-US" b="1" dirty="0">
              <a:solidFill>
                <a:srgbClr val="002060"/>
              </a:solidFill>
              <a:effectLst>
                <a:outerShdw blurRad="38100" dist="38100" dir="2700000" algn="tl">
                  <a:srgbClr val="000000">
                    <a:alpha val="43137"/>
                  </a:srgbClr>
                </a:outerShdw>
              </a:effectLst>
            </a:endParaRPr>
          </a:p>
        </p:txBody>
      </p:sp>
      <p:sp>
        <p:nvSpPr>
          <p:cNvPr id="11" name="Rectangle 10"/>
          <p:cNvSpPr/>
          <p:nvPr/>
        </p:nvSpPr>
        <p:spPr>
          <a:xfrm>
            <a:off x="5852412" y="3957935"/>
            <a:ext cx="2078499" cy="461665"/>
          </a:xfrm>
          <a:prstGeom prst="rect">
            <a:avLst/>
          </a:prstGeom>
        </p:spPr>
        <p:txBody>
          <a:bodyPr wrap="square">
            <a:spAutoFit/>
          </a:bodyPr>
          <a:lstStyle/>
          <a:p>
            <a:r>
              <a:rPr lang="en-US" sz="1200" b="1" dirty="0" smtClean="0">
                <a:hlinkClick r:id="rId3"/>
              </a:rPr>
              <a:t>Graphic Organizers and Uses</a:t>
            </a:r>
            <a:endParaRPr lang="en-US" sz="1200" b="1" dirty="0" smtClean="0"/>
          </a:p>
          <a:p>
            <a:endParaRPr lang="en-US" sz="1200" b="1" dirty="0"/>
          </a:p>
        </p:txBody>
      </p:sp>
      <p:sp>
        <p:nvSpPr>
          <p:cNvPr id="16" name="Rectangle 15"/>
          <p:cNvSpPr/>
          <p:nvPr/>
        </p:nvSpPr>
        <p:spPr>
          <a:xfrm>
            <a:off x="5852409" y="6320135"/>
            <a:ext cx="2057400" cy="461665"/>
          </a:xfrm>
          <a:prstGeom prst="rect">
            <a:avLst/>
          </a:prstGeom>
        </p:spPr>
        <p:txBody>
          <a:bodyPr wrap="square">
            <a:spAutoFit/>
          </a:bodyPr>
          <a:lstStyle/>
          <a:p>
            <a:r>
              <a:rPr lang="en-US" sz="1200" b="1" dirty="0" smtClean="0">
                <a:hlinkClick r:id="rId4"/>
              </a:rPr>
              <a:t>Eduplace Graphic Organizers</a:t>
            </a:r>
            <a:endParaRPr lang="en-US" sz="1200" b="1" dirty="0" smtClean="0"/>
          </a:p>
          <a:p>
            <a:pPr>
              <a:buFont typeface="Arial" pitchFamily="34" charset="0"/>
              <a:buChar char="•"/>
            </a:pPr>
            <a:endParaRPr lang="en-US" sz="1200" b="1" dirty="0"/>
          </a:p>
        </p:txBody>
      </p:sp>
      <p:sp>
        <p:nvSpPr>
          <p:cNvPr id="17" name="Rectangle 16"/>
          <p:cNvSpPr/>
          <p:nvPr/>
        </p:nvSpPr>
        <p:spPr>
          <a:xfrm>
            <a:off x="5791200" y="4948535"/>
            <a:ext cx="2286000" cy="461665"/>
          </a:xfrm>
          <a:prstGeom prst="rect">
            <a:avLst/>
          </a:prstGeom>
        </p:spPr>
        <p:txBody>
          <a:bodyPr wrap="square">
            <a:spAutoFit/>
          </a:bodyPr>
          <a:lstStyle/>
          <a:p>
            <a:r>
              <a:rPr lang="en-US" sz="1200" b="1" dirty="0" smtClean="0">
                <a:hlinkClick r:id="rId5"/>
              </a:rPr>
              <a:t>Write Design Graphic Organizers</a:t>
            </a:r>
            <a:endParaRPr lang="en-US" sz="1200" b="1" dirty="0" smtClean="0"/>
          </a:p>
          <a:p>
            <a:pPr>
              <a:buFont typeface="Arial" pitchFamily="34" charset="0"/>
              <a:buChar char="•"/>
            </a:pPr>
            <a:endParaRPr lang="en-US" sz="1200" b="1" dirty="0"/>
          </a:p>
        </p:txBody>
      </p:sp>
      <p:sp>
        <p:nvSpPr>
          <p:cNvPr id="18" name="Rectangle 17"/>
          <p:cNvSpPr/>
          <p:nvPr/>
        </p:nvSpPr>
        <p:spPr>
          <a:xfrm>
            <a:off x="5852409" y="1671935"/>
            <a:ext cx="2133600" cy="461665"/>
          </a:xfrm>
          <a:prstGeom prst="rect">
            <a:avLst/>
          </a:prstGeom>
        </p:spPr>
        <p:txBody>
          <a:bodyPr wrap="square">
            <a:spAutoFit/>
          </a:bodyPr>
          <a:lstStyle/>
          <a:p>
            <a:r>
              <a:rPr lang="en-US" sz="1200" b="1" dirty="0" err="1" smtClean="0">
                <a:hlinkClick r:id="rId6"/>
              </a:rPr>
              <a:t>Marzano</a:t>
            </a:r>
            <a:r>
              <a:rPr lang="en-US" sz="1200" b="1" dirty="0" smtClean="0">
                <a:hlinkClick r:id="rId6"/>
              </a:rPr>
              <a:t> Graphic Organizers</a:t>
            </a:r>
            <a:endParaRPr lang="en-US" sz="1200" b="1" dirty="0" smtClean="0"/>
          </a:p>
          <a:p>
            <a:endParaRPr lang="en-US" sz="1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5"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ppt_w</p:attrName>
                                        </p:attrNameLst>
                                      </p:cBhvr>
                                      <p:tavLst>
                                        <p:tav tm="0">
                                          <p:val>
                                            <p:fltVal val="0"/>
                                          </p:val>
                                        </p:tav>
                                        <p:tav tm="100000">
                                          <p:val>
                                            <p:strVal val="#ppt_w"/>
                                          </p:val>
                                        </p:tav>
                                      </p:tavLst>
                                    </p:anim>
                                    <p:anim calcmode="lin" valueType="num">
                                      <p:cBhvr>
                                        <p:cTn id="19" dur="1000" fill="hold"/>
                                        <p:tgtEl>
                                          <p:spTgt spid="11"/>
                                        </p:tgtEl>
                                        <p:attrNameLst>
                                          <p:attrName>ppt_h</p:attrName>
                                        </p:attrNameLst>
                                      </p:cBhvr>
                                      <p:tavLst>
                                        <p:tav tm="0">
                                          <p:val>
                                            <p:fltVal val="0"/>
                                          </p:val>
                                        </p:tav>
                                        <p:tav tm="100000">
                                          <p:val>
                                            <p:strVal val="#ppt_h"/>
                                          </p:val>
                                        </p:tav>
                                      </p:tavLst>
                                    </p:anim>
                                    <p:anim calcmode="lin" valueType="num">
                                      <p:cBhvr>
                                        <p:cTn id="20"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1"/>
                                        </p:tgtEl>
                                        <p:attrNameLst>
                                          <p:attrName>ppt_y</p:attrName>
                                        </p:attrNameLst>
                                      </p:cBhvr>
                                      <p:tavLst>
                                        <p:tav tm="0" fmla="#ppt_y+(sin(-2*pi*(1-$))*-#ppt_x+cos(-2*pi*(1-$))*(1-#ppt_y))*(1-$)">
                                          <p:val>
                                            <p:fltVal val="0"/>
                                          </p:val>
                                        </p:tav>
                                        <p:tav tm="100000">
                                          <p:val>
                                            <p:fltVal val="1"/>
                                          </p:val>
                                        </p:tav>
                                      </p:tavLst>
                                    </p:anim>
                                  </p:childTnLst>
                                </p:cTn>
                              </p:par>
                              <p:par>
                                <p:cTn id="22" presetID="15"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1000" fill="hold"/>
                                        <p:tgtEl>
                                          <p:spTgt spid="16"/>
                                        </p:tgtEl>
                                        <p:attrNameLst>
                                          <p:attrName>ppt_w</p:attrName>
                                        </p:attrNameLst>
                                      </p:cBhvr>
                                      <p:tavLst>
                                        <p:tav tm="0">
                                          <p:val>
                                            <p:fltVal val="0"/>
                                          </p:val>
                                        </p:tav>
                                        <p:tav tm="100000">
                                          <p:val>
                                            <p:strVal val="#ppt_w"/>
                                          </p:val>
                                        </p:tav>
                                      </p:tavLst>
                                    </p:anim>
                                    <p:anim calcmode="lin" valueType="num">
                                      <p:cBhvr>
                                        <p:cTn id="25" dur="1000" fill="hold"/>
                                        <p:tgtEl>
                                          <p:spTgt spid="16"/>
                                        </p:tgtEl>
                                        <p:attrNameLst>
                                          <p:attrName>ppt_h</p:attrName>
                                        </p:attrNameLst>
                                      </p:cBhvr>
                                      <p:tavLst>
                                        <p:tav tm="0">
                                          <p:val>
                                            <p:fltVal val="0"/>
                                          </p:val>
                                        </p:tav>
                                        <p:tav tm="100000">
                                          <p:val>
                                            <p:strVal val="#ppt_h"/>
                                          </p:val>
                                        </p:tav>
                                      </p:tavLst>
                                    </p:anim>
                                    <p:anim calcmode="lin" valueType="num">
                                      <p:cBhvr>
                                        <p:cTn id="26"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16"/>
                                        </p:tgtEl>
                                        <p:attrNameLst>
                                          <p:attrName>ppt_y</p:attrName>
                                        </p:attrNameLst>
                                      </p:cBhvr>
                                      <p:tavLst>
                                        <p:tav tm="0" fmla="#ppt_y+(sin(-2*pi*(1-$))*-#ppt_x+cos(-2*pi*(1-$))*(1-#ppt_y))*(1-$)">
                                          <p:val>
                                            <p:fltVal val="0"/>
                                          </p:val>
                                        </p:tav>
                                        <p:tav tm="100000">
                                          <p:val>
                                            <p:fltVal val="1"/>
                                          </p:val>
                                        </p:tav>
                                      </p:tavLst>
                                    </p:anim>
                                  </p:childTnLst>
                                </p:cTn>
                              </p:par>
                              <p:par>
                                <p:cTn id="28" presetID="15"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1000" fill="hold"/>
                                        <p:tgtEl>
                                          <p:spTgt spid="17"/>
                                        </p:tgtEl>
                                        <p:attrNameLst>
                                          <p:attrName>ppt_w</p:attrName>
                                        </p:attrNameLst>
                                      </p:cBhvr>
                                      <p:tavLst>
                                        <p:tav tm="0">
                                          <p:val>
                                            <p:fltVal val="0"/>
                                          </p:val>
                                        </p:tav>
                                        <p:tav tm="100000">
                                          <p:val>
                                            <p:strVal val="#ppt_w"/>
                                          </p:val>
                                        </p:tav>
                                      </p:tavLst>
                                    </p:anim>
                                    <p:anim calcmode="lin" valueType="num">
                                      <p:cBhvr>
                                        <p:cTn id="31" dur="1000" fill="hold"/>
                                        <p:tgtEl>
                                          <p:spTgt spid="17"/>
                                        </p:tgtEl>
                                        <p:attrNameLst>
                                          <p:attrName>ppt_h</p:attrName>
                                        </p:attrNameLst>
                                      </p:cBhvr>
                                      <p:tavLst>
                                        <p:tav tm="0">
                                          <p:val>
                                            <p:fltVal val="0"/>
                                          </p:val>
                                        </p:tav>
                                        <p:tav tm="100000">
                                          <p:val>
                                            <p:strVal val="#ppt_h"/>
                                          </p:val>
                                        </p:tav>
                                      </p:tavLst>
                                    </p:anim>
                                    <p:anim calcmode="lin" valueType="num">
                                      <p:cBhvr>
                                        <p:cTn id="32"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17"/>
                                        </p:tgtEl>
                                        <p:attrNameLst>
                                          <p:attrName>ppt_y</p:attrName>
                                        </p:attrNameLst>
                                      </p:cBhvr>
                                      <p:tavLst>
                                        <p:tav tm="0" fmla="#ppt_y+(sin(-2*pi*(1-$))*-#ppt_x+cos(-2*pi*(1-$))*(1-#ppt_y))*(1-$)">
                                          <p:val>
                                            <p:fltVal val="0"/>
                                          </p:val>
                                        </p:tav>
                                        <p:tav tm="100000">
                                          <p:val>
                                            <p:fltVal val="1"/>
                                          </p:val>
                                        </p:tav>
                                      </p:tavLst>
                                    </p:anim>
                                  </p:childTnLst>
                                </p:cTn>
                              </p:par>
                              <p:par>
                                <p:cTn id="34" presetID="15"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1000" fill="hold"/>
                                        <p:tgtEl>
                                          <p:spTgt spid="18"/>
                                        </p:tgtEl>
                                        <p:attrNameLst>
                                          <p:attrName>ppt_w</p:attrName>
                                        </p:attrNameLst>
                                      </p:cBhvr>
                                      <p:tavLst>
                                        <p:tav tm="0">
                                          <p:val>
                                            <p:fltVal val="0"/>
                                          </p:val>
                                        </p:tav>
                                        <p:tav tm="100000">
                                          <p:val>
                                            <p:strVal val="#ppt_w"/>
                                          </p:val>
                                        </p:tav>
                                      </p:tavLst>
                                    </p:anim>
                                    <p:anim calcmode="lin" valueType="num">
                                      <p:cBhvr>
                                        <p:cTn id="37" dur="1000" fill="hold"/>
                                        <p:tgtEl>
                                          <p:spTgt spid="18"/>
                                        </p:tgtEl>
                                        <p:attrNameLst>
                                          <p:attrName>ppt_h</p:attrName>
                                        </p:attrNameLst>
                                      </p:cBhvr>
                                      <p:tavLst>
                                        <p:tav tm="0">
                                          <p:val>
                                            <p:fltVal val="0"/>
                                          </p:val>
                                        </p:tav>
                                        <p:tav tm="100000">
                                          <p:val>
                                            <p:strVal val="#ppt_h"/>
                                          </p:val>
                                        </p:tav>
                                      </p:tavLst>
                                    </p:anim>
                                    <p:anim calcmode="lin" valueType="num">
                                      <p:cBhvr>
                                        <p:cTn id="38"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6" grpId="0"/>
      <p:bldP spid="17"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E987EF5-44D8-4CBB-9945-3F2BC08A60AE}" type="slidenum">
              <a:rPr lang="en-US" smtClean="0"/>
              <a:pPr/>
              <a:t>23</a:t>
            </a:fld>
            <a:endParaRPr lang="en-US"/>
          </a:p>
        </p:txBody>
      </p:sp>
      <p:graphicFrame>
        <p:nvGraphicFramePr>
          <p:cNvPr id="5" name="Table 4"/>
          <p:cNvGraphicFramePr>
            <a:graphicFrameLocks noGrp="1"/>
          </p:cNvGraphicFramePr>
          <p:nvPr/>
        </p:nvGraphicFramePr>
        <p:xfrm>
          <a:off x="609603" y="1066800"/>
          <a:ext cx="7848599" cy="5410859"/>
        </p:xfrm>
        <a:graphic>
          <a:graphicData uri="http://schemas.openxmlformats.org/drawingml/2006/table">
            <a:tbl>
              <a:tblPr>
                <a:effectLst>
                  <a:innerShdw blurRad="114300">
                    <a:prstClr val="black"/>
                  </a:innerShdw>
                </a:effectLst>
              </a:tblPr>
              <a:tblGrid>
                <a:gridCol w="3924299"/>
                <a:gridCol w="210229"/>
                <a:gridCol w="3714071"/>
              </a:tblGrid>
              <a:tr h="281616">
                <a:tc gridSpan="3">
                  <a:txBody>
                    <a:bodyPr/>
                    <a:lstStyle/>
                    <a:p>
                      <a:pPr marL="0" marR="0">
                        <a:lnSpc>
                          <a:spcPct val="115000"/>
                        </a:lnSpc>
                        <a:spcBef>
                          <a:spcPts val="0"/>
                        </a:spcBef>
                        <a:spcAft>
                          <a:spcPts val="1000"/>
                        </a:spcAft>
                      </a:pPr>
                      <a:r>
                        <a:rPr lang="en-US" sz="1400" b="1" u="sng" dirty="0">
                          <a:effectLst>
                            <a:outerShdw blurRad="38100" dist="38100" dir="2700000" algn="tl">
                              <a:srgbClr val="000000">
                                <a:alpha val="43137"/>
                              </a:srgbClr>
                            </a:outerShdw>
                          </a:effectLst>
                          <a:latin typeface="Calibri"/>
                          <a:ea typeface="Calibri"/>
                          <a:cs typeface="Times New Roman"/>
                        </a:rPr>
                        <a:t>1</a:t>
                      </a:r>
                      <a:r>
                        <a:rPr lang="en-US" sz="1400" b="1" dirty="0">
                          <a:effectLst>
                            <a:outerShdw blurRad="38100" dist="38100" dir="2700000" algn="tl">
                              <a:srgbClr val="000000">
                                <a:alpha val="43137"/>
                              </a:srgbClr>
                            </a:outerShdw>
                          </a:effectLst>
                          <a:latin typeface="Calibri"/>
                          <a:ea typeface="Calibri"/>
                          <a:cs typeface="Times New Roman"/>
                        </a:rPr>
                        <a:t> Recall and Reproduction</a:t>
                      </a:r>
                    </a:p>
                  </a:txBody>
                  <a:tcPr marL="56656" marR="56656" marT="15935" marB="1593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en-US"/>
                    </a:p>
                  </a:txBody>
                  <a:tcPr/>
                </a:tc>
                <a:tc hMerge="1">
                  <a:txBody>
                    <a:bodyPr/>
                    <a:lstStyle/>
                    <a:p>
                      <a:endParaRPr lang="en-US"/>
                    </a:p>
                  </a:txBody>
                  <a:tcPr/>
                </a:tc>
              </a:tr>
              <a:tr h="1242383">
                <a:tc gridSpan="2">
                  <a:txBody>
                    <a:bodyPr/>
                    <a:lstStyle/>
                    <a:p>
                      <a:pPr marL="0" marR="0">
                        <a:lnSpc>
                          <a:spcPct val="115000"/>
                        </a:lnSpc>
                        <a:spcBef>
                          <a:spcPts val="0"/>
                        </a:spcBef>
                        <a:spcAft>
                          <a:spcPts val="1000"/>
                        </a:spcAft>
                      </a:pPr>
                      <a:r>
                        <a:rPr lang="en-US" sz="1200" b="0" u="sng" dirty="0">
                          <a:effectLst>
                            <a:outerShdw blurRad="38100" dist="38100" dir="2700000" algn="tl">
                              <a:srgbClr val="000000">
                                <a:alpha val="43137"/>
                              </a:srgbClr>
                            </a:outerShdw>
                          </a:effectLst>
                          <a:latin typeface="Calibri"/>
                          <a:ea typeface="Calibri"/>
                          <a:cs typeface="Times New Roman"/>
                        </a:rPr>
                        <a:t>Knowledge </a:t>
                      </a:r>
                      <a:r>
                        <a:rPr lang="en-US" sz="1200" b="0" u="sng" dirty="0" smtClean="0">
                          <a:effectLst>
                            <a:outerShdw blurRad="38100" dist="38100" dir="2700000" algn="tl">
                              <a:srgbClr val="000000">
                                <a:alpha val="43137"/>
                              </a:srgbClr>
                            </a:outerShdw>
                          </a:effectLst>
                          <a:latin typeface="Calibri"/>
                          <a:ea typeface="Calibri"/>
                          <a:cs typeface="Times New Roman"/>
                        </a:rPr>
                        <a:t> (recall new Bloom’s)</a:t>
                      </a:r>
                      <a:endParaRPr lang="en-US" sz="1200" b="0" dirty="0">
                        <a:effectLst>
                          <a:outerShdw blurRad="38100" dist="38100" dir="2700000" algn="tl">
                            <a:srgbClr val="000000">
                              <a:alpha val="43137"/>
                            </a:srgbClr>
                          </a:outerShdw>
                        </a:effectLst>
                        <a:latin typeface="Calibri"/>
                        <a:ea typeface="Calibri"/>
                        <a:cs typeface="Times New Roman"/>
                      </a:endParaRPr>
                    </a:p>
                    <a:p>
                      <a:pPr marL="0" marR="0">
                        <a:lnSpc>
                          <a:spcPct val="115000"/>
                        </a:lnSpc>
                        <a:spcBef>
                          <a:spcPts val="0"/>
                        </a:spcBef>
                        <a:spcAft>
                          <a:spcPts val="1000"/>
                        </a:spcAft>
                      </a:pPr>
                      <a:r>
                        <a:rPr lang="en-US" sz="1200" b="0" u="sng" dirty="0">
                          <a:latin typeface="Calibri"/>
                          <a:ea typeface="Calibri"/>
                          <a:cs typeface="Times New Roman"/>
                        </a:rPr>
                        <a:t>I </a:t>
                      </a:r>
                      <a:r>
                        <a:rPr lang="en-US" sz="1400" b="0" dirty="0">
                          <a:latin typeface="Calibri"/>
                          <a:ea typeface="Calibri"/>
                          <a:cs typeface="Times New Roman"/>
                        </a:rPr>
                        <a:t>am asking students to remember previously learned material by recalling facts, terms, concepts or answers.</a:t>
                      </a:r>
                    </a:p>
                  </a:txBody>
                  <a:tcPr marL="56656" marR="56656" marT="15935" marB="1593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3D69B"/>
                    </a:solidFill>
                  </a:tcPr>
                </a:tc>
                <a:tc hMerge="1">
                  <a:txBody>
                    <a:bodyPr/>
                    <a:lstStyle/>
                    <a:p>
                      <a:endParaRPr lang="en-US"/>
                    </a:p>
                  </a:txBody>
                  <a:tcPr/>
                </a:tc>
                <a:tc>
                  <a:txBody>
                    <a:bodyPr/>
                    <a:lstStyle/>
                    <a:p>
                      <a:pPr marL="0" marR="0">
                        <a:lnSpc>
                          <a:spcPct val="115000"/>
                        </a:lnSpc>
                        <a:spcBef>
                          <a:spcPts val="0"/>
                        </a:spcBef>
                        <a:spcAft>
                          <a:spcPts val="1000"/>
                        </a:spcAft>
                      </a:pPr>
                      <a:r>
                        <a:rPr lang="en-US" sz="1200" b="0" u="sng" dirty="0" smtClean="0">
                          <a:effectLst>
                            <a:outerShdw blurRad="38100" dist="38100" dir="2700000" algn="tl">
                              <a:srgbClr val="000000">
                                <a:alpha val="43137"/>
                              </a:srgbClr>
                            </a:outerShdw>
                          </a:effectLst>
                          <a:latin typeface="Calibri"/>
                          <a:ea typeface="Calibri"/>
                          <a:cs typeface="Times New Roman"/>
                        </a:rPr>
                        <a:t>Comprehension (understanding New Bloom’s)</a:t>
                      </a:r>
                      <a:endParaRPr lang="en-US" sz="1200" b="0" dirty="0">
                        <a:effectLst>
                          <a:outerShdw blurRad="38100" dist="38100" dir="2700000" algn="tl">
                            <a:srgbClr val="000000">
                              <a:alpha val="43137"/>
                            </a:srgbClr>
                          </a:outerShdw>
                        </a:effectLst>
                        <a:latin typeface="Calibri"/>
                        <a:ea typeface="Calibri"/>
                        <a:cs typeface="Times New Roman"/>
                      </a:endParaRPr>
                    </a:p>
                    <a:p>
                      <a:pPr marL="0" marR="0">
                        <a:lnSpc>
                          <a:spcPct val="115000"/>
                        </a:lnSpc>
                        <a:spcBef>
                          <a:spcPts val="0"/>
                        </a:spcBef>
                        <a:spcAft>
                          <a:spcPts val="1000"/>
                        </a:spcAft>
                      </a:pPr>
                      <a:r>
                        <a:rPr lang="en-US" sz="1400" b="0" dirty="0">
                          <a:latin typeface="Calibri"/>
                          <a:ea typeface="Calibri"/>
                          <a:cs typeface="Times New Roman"/>
                        </a:rPr>
                        <a:t>I am asking students to show me understanding by organizing, comparing, giving descriptions and stating a main idea.</a:t>
                      </a:r>
                    </a:p>
                  </a:txBody>
                  <a:tcPr marL="56656" marR="56656" marT="15935" marB="1593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3D69B"/>
                    </a:solidFill>
                  </a:tcPr>
                </a:tc>
              </a:tr>
              <a:tr h="281616">
                <a:tc gridSpan="3">
                  <a:txBody>
                    <a:bodyPr/>
                    <a:lstStyle/>
                    <a:p>
                      <a:pPr marL="0" marR="0">
                        <a:lnSpc>
                          <a:spcPct val="115000"/>
                        </a:lnSpc>
                        <a:spcBef>
                          <a:spcPts val="0"/>
                        </a:spcBef>
                        <a:spcAft>
                          <a:spcPts val="1000"/>
                        </a:spcAft>
                      </a:pPr>
                      <a:r>
                        <a:rPr lang="en-US" sz="1400" b="1" u="sng" dirty="0">
                          <a:solidFill>
                            <a:schemeClr val="tx1"/>
                          </a:solidFill>
                          <a:effectLst>
                            <a:outerShdw blurRad="38100" dist="38100" dir="2700000" algn="tl">
                              <a:srgbClr val="000000">
                                <a:alpha val="43137"/>
                              </a:srgbClr>
                            </a:outerShdw>
                          </a:effectLst>
                          <a:latin typeface="Calibri"/>
                          <a:ea typeface="Calibri"/>
                          <a:cs typeface="Times New Roman"/>
                        </a:rPr>
                        <a:t>2</a:t>
                      </a:r>
                      <a:r>
                        <a:rPr lang="en-US" sz="1400" b="1" dirty="0">
                          <a:solidFill>
                            <a:schemeClr val="tx1"/>
                          </a:solidFill>
                          <a:effectLst>
                            <a:outerShdw blurRad="38100" dist="38100" dir="2700000" algn="tl">
                              <a:srgbClr val="000000">
                                <a:alpha val="43137"/>
                              </a:srgbClr>
                            </a:outerShdw>
                          </a:effectLst>
                          <a:latin typeface="Calibri"/>
                          <a:ea typeface="Calibri"/>
                          <a:cs typeface="Times New Roman"/>
                        </a:rPr>
                        <a:t> Skills and Concepts</a:t>
                      </a:r>
                    </a:p>
                  </a:txBody>
                  <a:tcPr marL="56656" marR="56656" marT="15935" marB="1593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75000"/>
                      </a:schemeClr>
                    </a:solidFill>
                  </a:tcPr>
                </a:tc>
                <a:tc hMerge="1">
                  <a:txBody>
                    <a:bodyPr/>
                    <a:lstStyle/>
                    <a:p>
                      <a:endParaRPr lang="en-US"/>
                    </a:p>
                  </a:txBody>
                  <a:tcPr/>
                </a:tc>
                <a:tc hMerge="1">
                  <a:txBody>
                    <a:bodyPr/>
                    <a:lstStyle/>
                    <a:p>
                      <a:endParaRPr lang="en-US"/>
                    </a:p>
                  </a:txBody>
                  <a:tcPr/>
                </a:tc>
              </a:tr>
              <a:tr h="758057">
                <a:tc gridSpan="3">
                  <a:txBody>
                    <a:bodyPr/>
                    <a:lstStyle/>
                    <a:p>
                      <a:pPr marL="0" marR="0">
                        <a:lnSpc>
                          <a:spcPct val="115000"/>
                        </a:lnSpc>
                        <a:spcBef>
                          <a:spcPts val="0"/>
                        </a:spcBef>
                        <a:spcAft>
                          <a:spcPts val="1000"/>
                        </a:spcAft>
                      </a:pPr>
                      <a:r>
                        <a:rPr lang="en-US" sz="1400" b="0" u="sng" dirty="0" smtClean="0">
                          <a:effectLst>
                            <a:outerShdw blurRad="38100" dist="38100" dir="2700000" algn="tl">
                              <a:srgbClr val="000000">
                                <a:alpha val="43137"/>
                              </a:srgbClr>
                            </a:outerShdw>
                          </a:effectLst>
                          <a:latin typeface="Calibri"/>
                          <a:ea typeface="Calibri"/>
                          <a:cs typeface="Times New Roman"/>
                        </a:rPr>
                        <a:t>Application</a:t>
                      </a:r>
                      <a:r>
                        <a:rPr lang="en-US" sz="1400" b="0" u="none" baseline="0" dirty="0">
                          <a:effectLst>
                            <a:outerShdw blurRad="38100" dist="38100" dir="2700000" algn="tl">
                              <a:srgbClr val="000000">
                                <a:alpha val="43137"/>
                              </a:srgbClr>
                            </a:outerShdw>
                          </a:effectLst>
                          <a:latin typeface="Calibri"/>
                          <a:ea typeface="Calibri"/>
                          <a:cs typeface="Times New Roman"/>
                        </a:rPr>
                        <a:t> </a:t>
                      </a:r>
                      <a:endParaRPr lang="en-US" sz="1400" b="0" u="none" baseline="0" dirty="0" smtClean="0">
                        <a:effectLst>
                          <a:outerShdw blurRad="38100" dist="38100" dir="2700000" algn="tl">
                            <a:srgbClr val="000000">
                              <a:alpha val="43137"/>
                            </a:srgbClr>
                          </a:outerShdw>
                        </a:effectLst>
                        <a:latin typeface="Calibri"/>
                        <a:ea typeface="Calibri"/>
                        <a:cs typeface="Times New Roman"/>
                      </a:endParaRPr>
                    </a:p>
                    <a:p>
                      <a:pPr marL="0" marR="0">
                        <a:lnSpc>
                          <a:spcPct val="115000"/>
                        </a:lnSpc>
                        <a:spcBef>
                          <a:spcPts val="0"/>
                        </a:spcBef>
                        <a:spcAft>
                          <a:spcPts val="1000"/>
                        </a:spcAft>
                      </a:pPr>
                      <a:r>
                        <a:rPr lang="en-US" sz="1400" b="0" dirty="0" smtClean="0">
                          <a:latin typeface="Calibri"/>
                          <a:ea typeface="Calibri"/>
                          <a:cs typeface="Times New Roman"/>
                        </a:rPr>
                        <a:t>I </a:t>
                      </a:r>
                      <a:r>
                        <a:rPr lang="en-US" sz="1400" b="0" dirty="0">
                          <a:latin typeface="Calibri"/>
                          <a:ea typeface="Calibri"/>
                          <a:cs typeface="Times New Roman"/>
                        </a:rPr>
                        <a:t>am asking students to solve problems for new situations by applying learned knowledge, facts or rules in a different way</a:t>
                      </a:r>
                      <a:r>
                        <a:rPr lang="en-US" sz="1200" b="0" dirty="0">
                          <a:latin typeface="Calibri"/>
                          <a:ea typeface="Calibri"/>
                          <a:cs typeface="Times New Roman"/>
                        </a:rPr>
                        <a:t>.</a:t>
                      </a:r>
                    </a:p>
                  </a:txBody>
                  <a:tcPr marL="56656" marR="56656" marT="15935" marB="1593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tc hMerge="1">
                  <a:txBody>
                    <a:bodyPr/>
                    <a:lstStyle/>
                    <a:p>
                      <a:endParaRPr lang="en-US"/>
                    </a:p>
                  </a:txBody>
                  <a:tcPr/>
                </a:tc>
                <a:tc hMerge="1">
                  <a:txBody>
                    <a:bodyPr/>
                    <a:lstStyle/>
                    <a:p>
                      <a:endParaRPr lang="en-US"/>
                    </a:p>
                  </a:txBody>
                  <a:tcPr/>
                </a:tc>
              </a:tr>
              <a:tr h="281616">
                <a:tc gridSpan="3">
                  <a:txBody>
                    <a:bodyPr/>
                    <a:lstStyle/>
                    <a:p>
                      <a:pPr marL="0" marR="0">
                        <a:lnSpc>
                          <a:spcPct val="115000"/>
                        </a:lnSpc>
                        <a:spcBef>
                          <a:spcPts val="0"/>
                        </a:spcBef>
                        <a:spcAft>
                          <a:spcPts val="1000"/>
                        </a:spcAft>
                      </a:pPr>
                      <a:r>
                        <a:rPr lang="en-US" sz="1400" b="1" u="sng" dirty="0">
                          <a:solidFill>
                            <a:schemeClr val="tx1"/>
                          </a:solidFill>
                          <a:effectLst>
                            <a:outerShdw blurRad="38100" dist="38100" dir="2700000" algn="tl">
                              <a:srgbClr val="000000">
                                <a:alpha val="43137"/>
                              </a:srgbClr>
                            </a:outerShdw>
                          </a:effectLst>
                          <a:latin typeface="Calibri"/>
                          <a:ea typeface="Calibri"/>
                          <a:cs typeface="Times New Roman"/>
                        </a:rPr>
                        <a:t>3</a:t>
                      </a:r>
                      <a:r>
                        <a:rPr lang="en-US" sz="1400" b="1" dirty="0">
                          <a:solidFill>
                            <a:schemeClr val="tx1"/>
                          </a:solidFill>
                          <a:effectLst>
                            <a:outerShdw blurRad="38100" dist="38100" dir="2700000" algn="tl">
                              <a:srgbClr val="000000">
                                <a:alpha val="43137"/>
                              </a:srgbClr>
                            </a:outerShdw>
                          </a:effectLst>
                          <a:latin typeface="Calibri"/>
                          <a:ea typeface="Calibri"/>
                          <a:cs typeface="Times New Roman"/>
                        </a:rPr>
                        <a:t> </a:t>
                      </a:r>
                      <a:r>
                        <a:rPr lang="en-US" sz="1400" b="1" dirty="0" smtClean="0">
                          <a:solidFill>
                            <a:schemeClr val="tx1"/>
                          </a:solidFill>
                          <a:effectLst>
                            <a:outerShdw blurRad="38100" dist="38100" dir="2700000" algn="tl">
                              <a:srgbClr val="000000">
                                <a:alpha val="43137"/>
                              </a:srgbClr>
                            </a:outerShdw>
                          </a:effectLst>
                          <a:latin typeface="Calibri"/>
                          <a:ea typeface="Calibri"/>
                          <a:cs typeface="Times New Roman"/>
                        </a:rPr>
                        <a:t>Reasoning and Strategic Thinking</a:t>
                      </a:r>
                      <a:endParaRPr lang="en-US" sz="1400" b="1" dirty="0">
                        <a:solidFill>
                          <a:schemeClr val="tx1"/>
                        </a:solidFill>
                        <a:effectLst>
                          <a:outerShdw blurRad="38100" dist="38100" dir="2700000" algn="tl">
                            <a:srgbClr val="000000">
                              <a:alpha val="43137"/>
                            </a:srgbClr>
                          </a:outerShdw>
                        </a:effectLst>
                        <a:latin typeface="Calibri"/>
                        <a:ea typeface="Calibri"/>
                        <a:cs typeface="Times New Roman"/>
                      </a:endParaRPr>
                    </a:p>
                  </a:txBody>
                  <a:tcPr marL="56656" marR="56656" marT="15935" marB="1593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C65"/>
                    </a:solidFill>
                  </a:tcPr>
                </a:tc>
                <a:tc hMerge="1">
                  <a:txBody>
                    <a:bodyPr/>
                    <a:lstStyle/>
                    <a:p>
                      <a:endParaRPr lang="en-US"/>
                    </a:p>
                  </a:txBody>
                  <a:tcPr/>
                </a:tc>
                <a:tc hMerge="1">
                  <a:txBody>
                    <a:bodyPr/>
                    <a:lstStyle/>
                    <a:p>
                      <a:endParaRPr lang="en-US"/>
                    </a:p>
                  </a:txBody>
                  <a:tcPr/>
                </a:tc>
              </a:tr>
              <a:tr h="1178681">
                <a:tc>
                  <a:txBody>
                    <a:bodyPr/>
                    <a:lstStyle/>
                    <a:p>
                      <a:pPr marL="0" marR="0">
                        <a:lnSpc>
                          <a:spcPct val="115000"/>
                        </a:lnSpc>
                        <a:spcBef>
                          <a:spcPts val="0"/>
                        </a:spcBef>
                        <a:spcAft>
                          <a:spcPts val="1000"/>
                        </a:spcAft>
                      </a:pPr>
                      <a:r>
                        <a:rPr lang="en-US" sz="1400" b="0" u="sng" dirty="0">
                          <a:effectLst>
                            <a:outerShdw blurRad="38100" dist="38100" dir="2700000" algn="tl">
                              <a:srgbClr val="000000">
                                <a:alpha val="43137"/>
                              </a:srgbClr>
                            </a:outerShdw>
                          </a:effectLst>
                          <a:latin typeface="Calibri"/>
                          <a:ea typeface="Calibri"/>
                          <a:cs typeface="Times New Roman"/>
                        </a:rPr>
                        <a:t>Analysis</a:t>
                      </a:r>
                      <a:endParaRPr lang="en-US" sz="1400" b="0" dirty="0">
                        <a:effectLst>
                          <a:outerShdw blurRad="38100" dist="38100" dir="2700000" algn="tl">
                            <a:srgbClr val="000000">
                              <a:alpha val="43137"/>
                            </a:srgbClr>
                          </a:outerShdw>
                        </a:effectLst>
                        <a:latin typeface="Calibri"/>
                        <a:ea typeface="Calibri"/>
                        <a:cs typeface="Times New Roman"/>
                      </a:endParaRPr>
                    </a:p>
                    <a:p>
                      <a:pPr marL="0" marR="0">
                        <a:lnSpc>
                          <a:spcPct val="115000"/>
                        </a:lnSpc>
                        <a:spcBef>
                          <a:spcPts val="0"/>
                        </a:spcBef>
                        <a:spcAft>
                          <a:spcPts val="1000"/>
                        </a:spcAft>
                      </a:pPr>
                      <a:r>
                        <a:rPr lang="en-US" sz="1400" b="0" dirty="0">
                          <a:latin typeface="Calibri"/>
                          <a:ea typeface="Calibri"/>
                          <a:cs typeface="Times New Roman"/>
                        </a:rPr>
                        <a:t>I am asking students to examine and break apart information into parts by looking at motives, causes and relationships.</a:t>
                      </a:r>
                    </a:p>
                  </a:txBody>
                  <a:tcPr marL="56656" marR="56656" marT="15935" marB="1593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DA8F"/>
                    </a:solidFill>
                  </a:tcPr>
                </a:tc>
                <a:tc gridSpan="2">
                  <a:txBody>
                    <a:bodyPr/>
                    <a:lstStyle/>
                    <a:p>
                      <a:pPr marL="112713" marR="0" indent="0">
                        <a:lnSpc>
                          <a:spcPct val="115000"/>
                        </a:lnSpc>
                        <a:spcBef>
                          <a:spcPts val="0"/>
                        </a:spcBef>
                        <a:spcAft>
                          <a:spcPts val="1000"/>
                        </a:spcAft>
                      </a:pPr>
                      <a:r>
                        <a:rPr lang="en-US" sz="1400" b="0" u="sng" dirty="0">
                          <a:effectLst>
                            <a:outerShdw blurRad="38100" dist="38100" dir="2700000" algn="tl">
                              <a:srgbClr val="000000">
                                <a:alpha val="43137"/>
                              </a:srgbClr>
                            </a:outerShdw>
                          </a:effectLst>
                          <a:latin typeface="Calibri"/>
                          <a:ea typeface="Calibri"/>
                          <a:cs typeface="Times New Roman"/>
                        </a:rPr>
                        <a:t>Evaluation</a:t>
                      </a:r>
                      <a:endParaRPr lang="en-US" sz="1400" b="0" dirty="0">
                        <a:effectLst>
                          <a:outerShdw blurRad="38100" dist="38100" dir="2700000" algn="tl">
                            <a:srgbClr val="000000">
                              <a:alpha val="43137"/>
                            </a:srgbClr>
                          </a:outerShdw>
                        </a:effectLst>
                        <a:latin typeface="Calibri"/>
                        <a:ea typeface="Calibri"/>
                        <a:cs typeface="Times New Roman"/>
                      </a:endParaRPr>
                    </a:p>
                    <a:p>
                      <a:pPr marL="112713" marR="0" indent="0">
                        <a:lnSpc>
                          <a:spcPct val="115000"/>
                        </a:lnSpc>
                        <a:spcBef>
                          <a:spcPts val="0"/>
                        </a:spcBef>
                        <a:spcAft>
                          <a:spcPts val="1000"/>
                        </a:spcAft>
                      </a:pPr>
                      <a:r>
                        <a:rPr lang="en-US" sz="1400" b="0" dirty="0">
                          <a:latin typeface="Calibri"/>
                          <a:ea typeface="Calibri"/>
                          <a:cs typeface="Times New Roman"/>
                        </a:rPr>
                        <a:t>I am asking students to present and defend an opinion or make a judgment based on a set of criteria</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DA8F"/>
                    </a:solidFill>
                  </a:tcPr>
                </a:tc>
                <a:tc hMerge="1">
                  <a:txBody>
                    <a:bodyPr/>
                    <a:lstStyle/>
                    <a:p>
                      <a:pPr marL="0" marR="0">
                        <a:lnSpc>
                          <a:spcPct val="115000"/>
                        </a:lnSpc>
                        <a:spcBef>
                          <a:spcPts val="0"/>
                        </a:spcBef>
                        <a:spcAft>
                          <a:spcPts val="1000"/>
                        </a:spcAft>
                      </a:pPr>
                      <a:endParaRPr lang="en-US" sz="1400" b="0" dirty="0">
                        <a:latin typeface="Calibri"/>
                        <a:ea typeface="Calibri"/>
                        <a:cs typeface="Times New Roman"/>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DA8F"/>
                    </a:solidFill>
                  </a:tcPr>
                </a:tc>
              </a:tr>
              <a:tr h="281616">
                <a:tc gridSpan="3">
                  <a:txBody>
                    <a:bodyPr/>
                    <a:lstStyle/>
                    <a:p>
                      <a:pPr marL="0" marR="0">
                        <a:lnSpc>
                          <a:spcPct val="115000"/>
                        </a:lnSpc>
                        <a:spcBef>
                          <a:spcPts val="0"/>
                        </a:spcBef>
                        <a:spcAft>
                          <a:spcPts val="1000"/>
                        </a:spcAft>
                      </a:pPr>
                      <a:r>
                        <a:rPr lang="en-US" sz="1400" b="1" u="sng" dirty="0">
                          <a:solidFill>
                            <a:schemeClr val="tx1"/>
                          </a:solidFill>
                          <a:effectLst>
                            <a:outerShdw blurRad="38100" dist="38100" dir="2700000" algn="tl">
                              <a:srgbClr val="000000">
                                <a:alpha val="43137"/>
                              </a:srgbClr>
                            </a:outerShdw>
                          </a:effectLst>
                          <a:latin typeface="Calibri"/>
                          <a:ea typeface="Calibri"/>
                          <a:cs typeface="Times New Roman"/>
                        </a:rPr>
                        <a:t>4</a:t>
                      </a:r>
                      <a:r>
                        <a:rPr lang="en-US" sz="1400" b="1" dirty="0">
                          <a:solidFill>
                            <a:schemeClr val="tx1"/>
                          </a:solidFill>
                          <a:effectLst>
                            <a:outerShdw blurRad="38100" dist="38100" dir="2700000" algn="tl">
                              <a:srgbClr val="000000">
                                <a:alpha val="43137"/>
                              </a:srgbClr>
                            </a:outerShdw>
                          </a:effectLst>
                          <a:latin typeface="Calibri"/>
                          <a:ea typeface="Calibri"/>
                          <a:cs typeface="Times New Roman"/>
                        </a:rPr>
                        <a:t> Extended Thinking</a:t>
                      </a:r>
                    </a:p>
                  </a:txBody>
                  <a:tcPr marL="56656" marR="56656" marT="15935" marB="1593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7171"/>
                    </a:solidFill>
                  </a:tcPr>
                </a:tc>
                <a:tc hMerge="1">
                  <a:txBody>
                    <a:bodyPr/>
                    <a:lstStyle/>
                    <a:p>
                      <a:endParaRPr lang="en-US"/>
                    </a:p>
                  </a:txBody>
                  <a:tcPr/>
                </a:tc>
                <a:tc hMerge="1">
                  <a:txBody>
                    <a:bodyPr/>
                    <a:lstStyle/>
                    <a:p>
                      <a:endParaRPr lang="en-US"/>
                    </a:p>
                  </a:txBody>
                  <a:tcPr/>
                </a:tc>
              </a:tr>
              <a:tr h="968369">
                <a:tc gridSpan="3">
                  <a:txBody>
                    <a:bodyPr/>
                    <a:lstStyle/>
                    <a:p>
                      <a:pPr marL="0" marR="0">
                        <a:lnSpc>
                          <a:spcPct val="115000"/>
                        </a:lnSpc>
                        <a:spcBef>
                          <a:spcPts val="0"/>
                        </a:spcBef>
                        <a:spcAft>
                          <a:spcPts val="1000"/>
                        </a:spcAft>
                      </a:pPr>
                      <a:r>
                        <a:rPr lang="en-US" sz="1400" b="0" u="sng" dirty="0" smtClean="0">
                          <a:effectLst>
                            <a:outerShdw blurRad="38100" dist="38100" dir="2700000" algn="tl">
                              <a:srgbClr val="000000">
                                <a:alpha val="43137"/>
                              </a:srgbClr>
                            </a:outerShdw>
                          </a:effectLst>
                          <a:latin typeface="Calibri"/>
                          <a:ea typeface="Calibri"/>
                          <a:cs typeface="Times New Roman"/>
                        </a:rPr>
                        <a:t>Synthesis (creating New Bloom’s)</a:t>
                      </a:r>
                      <a:endParaRPr lang="en-US" sz="1400" b="0" dirty="0">
                        <a:effectLst>
                          <a:outerShdw blurRad="38100" dist="38100" dir="2700000" algn="tl">
                            <a:srgbClr val="000000">
                              <a:alpha val="43137"/>
                            </a:srgbClr>
                          </a:outerShdw>
                        </a:effectLst>
                        <a:latin typeface="Calibri"/>
                        <a:ea typeface="Calibri"/>
                        <a:cs typeface="Times New Roman"/>
                      </a:endParaRPr>
                    </a:p>
                    <a:p>
                      <a:pPr marL="0" marR="0">
                        <a:lnSpc>
                          <a:spcPct val="115000"/>
                        </a:lnSpc>
                        <a:spcBef>
                          <a:spcPts val="0"/>
                        </a:spcBef>
                        <a:spcAft>
                          <a:spcPts val="1000"/>
                        </a:spcAft>
                      </a:pPr>
                      <a:r>
                        <a:rPr lang="en-US" sz="1400" b="0" dirty="0">
                          <a:latin typeface="Calibri"/>
                          <a:ea typeface="Calibri"/>
                          <a:cs typeface="Times New Roman"/>
                        </a:rPr>
                        <a:t>I am asking students to put information together in a different way by combining elements in a new pattern or proposing a different solution.</a:t>
                      </a:r>
                    </a:p>
                  </a:txBody>
                  <a:tcPr marL="56656" marR="56656" marT="15935" marB="1593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A3A3"/>
                    </a:solidFill>
                  </a:tcPr>
                </a:tc>
                <a:tc hMerge="1">
                  <a:txBody>
                    <a:bodyPr/>
                    <a:lstStyle/>
                    <a:p>
                      <a:endParaRPr lang="en-US"/>
                    </a:p>
                  </a:txBody>
                  <a:tcPr/>
                </a:tc>
                <a:tc hMerge="1">
                  <a:txBody>
                    <a:bodyPr/>
                    <a:lstStyle/>
                    <a:p>
                      <a:endParaRPr lang="en-US"/>
                    </a:p>
                  </a:txBody>
                  <a:tcPr/>
                </a:tc>
              </a:tr>
            </a:tbl>
          </a:graphicData>
        </a:graphic>
      </p:graphicFrame>
      <p:sp>
        <p:nvSpPr>
          <p:cNvPr id="8" name="TextBox 7"/>
          <p:cNvSpPr txBox="1"/>
          <p:nvPr/>
        </p:nvSpPr>
        <p:spPr>
          <a:xfrm>
            <a:off x="533400" y="152400"/>
            <a:ext cx="7823200" cy="830997"/>
          </a:xfrm>
          <a:prstGeom prst="rect">
            <a:avLst/>
          </a:prstGeom>
          <a:noFill/>
        </p:spPr>
        <p:txBody>
          <a:bodyPr wrap="square" rtlCol="0">
            <a:spAutoFit/>
          </a:bodyPr>
          <a:lstStyle/>
          <a:p>
            <a:pPr algn="ctr"/>
            <a:r>
              <a:rPr lang="en-US" sz="2400" b="1" dirty="0" smtClean="0">
                <a:effectLst>
                  <a:outerShdw blurRad="38100" dist="38100" dir="2700000" algn="tl">
                    <a:srgbClr val="000000">
                      <a:alpha val="43137"/>
                    </a:srgbClr>
                  </a:outerShdw>
                </a:effectLst>
              </a:rPr>
              <a:t>Assess comprehension skills at the </a:t>
            </a:r>
          </a:p>
          <a:p>
            <a:pPr algn="ctr"/>
            <a:r>
              <a:rPr lang="en-US" sz="2400" b="1" dirty="0" smtClean="0">
                <a:effectLst>
                  <a:outerShdw blurRad="38100" dist="38100" dir="2700000" algn="tl">
                    <a:srgbClr val="000000">
                      <a:alpha val="43137"/>
                    </a:srgbClr>
                  </a:outerShdw>
                </a:effectLst>
              </a:rPr>
              <a:t>standard’s </a:t>
            </a:r>
            <a:r>
              <a:rPr lang="en-US" sz="2400" b="1" u="sng" dirty="0" smtClean="0">
                <a:solidFill>
                  <a:srgbClr val="00B050"/>
                </a:solidFill>
                <a:effectLst>
                  <a:outerShdw blurRad="38100" dist="38100" dir="2700000" algn="tl">
                    <a:srgbClr val="000000">
                      <a:alpha val="43137"/>
                    </a:srgbClr>
                  </a:outerShdw>
                </a:effectLst>
              </a:rPr>
              <a:t>D</a:t>
            </a:r>
            <a:r>
              <a:rPr lang="en-US" sz="2400" b="1" u="sng" dirty="0" smtClean="0">
                <a:effectLst>
                  <a:outerShdw blurRad="38100" dist="38100" dir="2700000" algn="tl">
                    <a:srgbClr val="000000">
                      <a:alpha val="43137"/>
                    </a:srgbClr>
                  </a:outerShdw>
                </a:effectLst>
              </a:rPr>
              <a:t>epth </a:t>
            </a:r>
            <a:r>
              <a:rPr lang="en-US" sz="2400" b="1" u="sng" dirty="0" smtClean="0">
                <a:solidFill>
                  <a:srgbClr val="00B050"/>
                </a:solidFill>
                <a:effectLst>
                  <a:outerShdw blurRad="38100" dist="38100" dir="2700000" algn="tl">
                    <a:srgbClr val="000000">
                      <a:alpha val="43137"/>
                    </a:srgbClr>
                  </a:outerShdw>
                </a:effectLst>
              </a:rPr>
              <a:t>o</a:t>
            </a:r>
            <a:r>
              <a:rPr lang="en-US" sz="2400" b="1" u="sng" dirty="0" smtClean="0">
                <a:effectLst>
                  <a:outerShdw blurRad="38100" dist="38100" dir="2700000" algn="tl">
                    <a:srgbClr val="000000">
                      <a:alpha val="43137"/>
                    </a:srgbClr>
                  </a:outerShdw>
                </a:effectLst>
              </a:rPr>
              <a:t>f </a:t>
            </a:r>
            <a:r>
              <a:rPr lang="en-US" sz="2400" b="1" u="sng" dirty="0" smtClean="0">
                <a:solidFill>
                  <a:srgbClr val="00B050"/>
                </a:solidFill>
                <a:effectLst>
                  <a:outerShdw blurRad="38100" dist="38100" dir="2700000" algn="tl">
                    <a:srgbClr val="000000">
                      <a:alpha val="43137"/>
                    </a:srgbClr>
                  </a:outerShdw>
                </a:effectLst>
              </a:rPr>
              <a:t>K</a:t>
            </a:r>
            <a:r>
              <a:rPr lang="en-US" sz="2400" b="1" u="sng" dirty="0" smtClean="0">
                <a:effectLst>
                  <a:outerShdw blurRad="38100" dist="38100" dir="2700000" algn="tl">
                    <a:srgbClr val="000000">
                      <a:alpha val="43137"/>
                    </a:srgbClr>
                  </a:outerShdw>
                </a:effectLst>
              </a:rPr>
              <a:t>nowledge</a:t>
            </a:r>
            <a:r>
              <a:rPr lang="en-US" sz="2400" b="1" dirty="0" smtClean="0">
                <a:effectLst>
                  <a:outerShdw blurRad="38100" dist="38100" dir="2700000" algn="tl">
                    <a:srgbClr val="000000">
                      <a:alpha val="43137"/>
                    </a:srgbClr>
                  </a:outerShdw>
                </a:effectLst>
              </a:rPr>
              <a:t>.</a:t>
            </a:r>
            <a:endParaRPr lang="en-US" sz="24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15"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E987EF5-44D8-4CBB-9945-3F2BC08A60AE}" type="slidenum">
              <a:rPr lang="en-US" smtClean="0"/>
              <a:pPr/>
              <a:t>24</a:t>
            </a:fld>
            <a:endParaRPr lang="en-US"/>
          </a:p>
        </p:txBody>
      </p:sp>
      <p:sp>
        <p:nvSpPr>
          <p:cNvPr id="8" name="TextBox 7"/>
          <p:cNvSpPr txBox="1"/>
          <p:nvPr/>
        </p:nvSpPr>
        <p:spPr>
          <a:xfrm>
            <a:off x="838200" y="228601"/>
            <a:ext cx="6934200" cy="369332"/>
          </a:xfrm>
          <a:prstGeom prst="rect">
            <a:avLst/>
          </a:prstGeom>
          <a:noFill/>
        </p:spPr>
        <p:txBody>
          <a:bodyPr wrap="square" rtlCol="0">
            <a:spAutoFit/>
          </a:bodyPr>
          <a:lstStyle/>
          <a:p>
            <a:pPr algn="ctr"/>
            <a:r>
              <a:rPr lang="en-US" b="1" dirty="0" smtClean="0">
                <a:solidFill>
                  <a:srgbClr val="002060"/>
                </a:solidFill>
                <a:effectLst>
                  <a:outerShdw blurRad="38100" dist="38100" dir="2700000" algn="tl">
                    <a:srgbClr val="000000">
                      <a:alpha val="43137"/>
                    </a:srgbClr>
                  </a:outerShdw>
                </a:effectLst>
              </a:rPr>
              <a:t>     Depth of Knowledge (DOK) Reading Standard Levels</a:t>
            </a:r>
            <a:endParaRPr lang="en-US" b="1" dirty="0">
              <a:solidFill>
                <a:srgbClr val="002060"/>
              </a:solidFill>
              <a:effectLst>
                <a:outerShdw blurRad="38100" dist="38100" dir="2700000" algn="tl">
                  <a:srgbClr val="000000">
                    <a:alpha val="43137"/>
                  </a:srgbClr>
                </a:outerShdw>
              </a:effectLst>
            </a:endParaRPr>
          </a:p>
        </p:txBody>
      </p:sp>
      <p:graphicFrame>
        <p:nvGraphicFramePr>
          <p:cNvPr id="6" name="Table 5"/>
          <p:cNvGraphicFramePr>
            <a:graphicFrameLocks noGrp="1"/>
          </p:cNvGraphicFramePr>
          <p:nvPr/>
        </p:nvGraphicFramePr>
        <p:xfrm>
          <a:off x="457200" y="762002"/>
          <a:ext cx="7924800" cy="5704156"/>
        </p:xfrm>
        <a:graphic>
          <a:graphicData uri="http://schemas.openxmlformats.org/drawingml/2006/table">
            <a:tbl>
              <a:tblPr/>
              <a:tblGrid>
                <a:gridCol w="609600"/>
                <a:gridCol w="812799"/>
                <a:gridCol w="406401"/>
                <a:gridCol w="609600"/>
                <a:gridCol w="609600"/>
                <a:gridCol w="609600"/>
                <a:gridCol w="609600"/>
                <a:gridCol w="609600"/>
                <a:gridCol w="609600"/>
                <a:gridCol w="609600"/>
                <a:gridCol w="609600"/>
                <a:gridCol w="609600"/>
                <a:gridCol w="609600"/>
              </a:tblGrid>
              <a:tr h="347021">
                <a:tc gridSpan="2">
                  <a:txBody>
                    <a:bodyPr/>
                    <a:lstStyle/>
                    <a:p>
                      <a:pPr algn="ctr" fontAlgn="ctr"/>
                      <a:r>
                        <a:rPr lang="en-US" sz="1100" b="1" i="0" u="none" strike="noStrike" dirty="0">
                          <a:solidFill>
                            <a:srgbClr val="000000"/>
                          </a:solidFill>
                          <a:latin typeface="Calibri"/>
                        </a:rPr>
                        <a:t>Literary </a:t>
                      </a:r>
                      <a:r>
                        <a:rPr lang="en-US" sz="1100" b="1" i="0" u="none" strike="noStrike" dirty="0" smtClean="0">
                          <a:solidFill>
                            <a:srgbClr val="000000"/>
                          </a:solidFill>
                          <a:latin typeface="Calibri"/>
                        </a:rPr>
                        <a:t>DOKs</a:t>
                      </a:r>
                      <a:endParaRPr lang="en-US" sz="1100" b="1" i="0" u="none" strike="noStrike" dirty="0">
                        <a:solidFill>
                          <a:srgbClr val="000000"/>
                        </a:solidFill>
                        <a:latin typeface="Calibri"/>
                      </a:endParaRP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hMerge="1">
                  <a:txBody>
                    <a:bodyPr/>
                    <a:lstStyle/>
                    <a:p>
                      <a:endParaRPr lang="en-US"/>
                    </a:p>
                  </a:txBody>
                  <a:tcPr/>
                </a:tc>
                <a:tc>
                  <a:txBody>
                    <a:bodyPr/>
                    <a:lstStyle/>
                    <a:p>
                      <a:pPr algn="ctr" fontAlgn="ctr"/>
                      <a:r>
                        <a:rPr lang="en-US" sz="1100" b="1" i="0" u="none" strike="noStrike" dirty="0">
                          <a:solidFill>
                            <a:srgbClr val="000000"/>
                          </a:solidFill>
                          <a:latin typeface="Calibri"/>
                        </a:rPr>
                        <a:t>K</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100" b="1" i="0" u="none" strike="noStrike">
                          <a:solidFill>
                            <a:srgbClr val="000000"/>
                          </a:solidFill>
                          <a:latin typeface="Calibri"/>
                        </a:rPr>
                        <a:t>1</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100" b="1" i="0" u="none" strike="noStrike">
                          <a:solidFill>
                            <a:srgbClr val="000000"/>
                          </a:solidFill>
                          <a:latin typeface="Calibri"/>
                        </a:rPr>
                        <a:t>4</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100" b="1" i="0" u="none" strike="noStrike">
                          <a:solidFill>
                            <a:srgbClr val="000000"/>
                          </a:solidFill>
                          <a:latin typeface="Calibri"/>
                        </a:rPr>
                        <a:t>5</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100" b="1" i="0" u="none" strike="noStrike">
                          <a:solidFill>
                            <a:srgbClr val="000000"/>
                          </a:solidFill>
                          <a:latin typeface="Calibri"/>
                        </a:rPr>
                        <a:t>6</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100" b="1" i="0" u="none" strike="noStrike">
                          <a:solidFill>
                            <a:srgbClr val="000000"/>
                          </a:solidFill>
                          <a:latin typeface="Calibri"/>
                        </a:rPr>
                        <a:t>7</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100" b="1" i="0" u="none" strike="noStrike" dirty="0">
                          <a:solidFill>
                            <a:srgbClr val="000000"/>
                          </a:solidFill>
                          <a:latin typeface="Calibri"/>
                        </a:rPr>
                        <a:t>8</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100" b="1" i="0" u="none" strike="noStrike">
                          <a:solidFill>
                            <a:srgbClr val="000000"/>
                          </a:solidFill>
                          <a:latin typeface="Calibri"/>
                        </a:rPr>
                        <a:t>9-10</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100" b="1" i="0" u="none" strike="noStrike" dirty="0">
                          <a:solidFill>
                            <a:srgbClr val="000000"/>
                          </a:solidFill>
                          <a:latin typeface="Calibri"/>
                        </a:rPr>
                        <a:t>11-12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r>
              <a:tr h="240239">
                <a:tc gridSpan="2">
                  <a:txBody>
                    <a:bodyPr/>
                    <a:lstStyle/>
                    <a:p>
                      <a:pPr algn="ctr" fontAlgn="ctr"/>
                      <a:r>
                        <a:rPr lang="en-US" sz="1100" b="1" i="0" u="none" strike="noStrike" dirty="0">
                          <a:solidFill>
                            <a:srgbClr val="000000"/>
                          </a:solidFill>
                          <a:latin typeface="Calibri"/>
                        </a:rPr>
                        <a:t>Standard 1</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hMerge="1">
                  <a:txBody>
                    <a:bodyPr/>
                    <a:lstStyle/>
                    <a:p>
                      <a:endParaRPr lang="en-US"/>
                    </a:p>
                  </a:txBody>
                  <a:tcPr/>
                </a:tc>
                <a:tc>
                  <a:txBody>
                    <a:bodyPr/>
                    <a:lstStyle/>
                    <a:p>
                      <a:pPr algn="ctr" fontAlgn="ctr"/>
                      <a:r>
                        <a:rPr lang="en-US" sz="1100" b="1" i="0" u="none" strike="noStrike">
                          <a:solidFill>
                            <a:srgbClr val="000000"/>
                          </a:solidFill>
                          <a:latin typeface="Calibri"/>
                        </a:rPr>
                        <a:t>1</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1</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1</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1</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239">
                <a:tc gridSpan="2">
                  <a:txBody>
                    <a:bodyPr/>
                    <a:lstStyle/>
                    <a:p>
                      <a:pPr algn="ctr" fontAlgn="ctr"/>
                      <a:r>
                        <a:rPr lang="en-US" sz="1100" b="1" i="0" u="none" strike="noStrike" dirty="0">
                          <a:solidFill>
                            <a:srgbClr val="000000"/>
                          </a:solidFill>
                          <a:latin typeface="Calibri"/>
                        </a:rPr>
                        <a:t>Standard 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hMerge="1">
                  <a:txBody>
                    <a:bodyPr/>
                    <a:lstStyle/>
                    <a:p>
                      <a:endParaRPr lang="en-US"/>
                    </a:p>
                  </a:txBody>
                  <a:tcPr/>
                </a:tc>
                <a:tc>
                  <a:txBody>
                    <a:bodyPr/>
                    <a:lstStyle/>
                    <a:p>
                      <a:pPr algn="ctr" fontAlgn="ctr"/>
                      <a:r>
                        <a:rPr lang="en-US" sz="1100" b="1" i="0" u="none" strike="noStrike">
                          <a:solidFill>
                            <a:srgbClr val="000000"/>
                          </a:solidFill>
                          <a:latin typeface="Calibri"/>
                        </a:rPr>
                        <a:t>1</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4</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239">
                <a:tc gridSpan="2">
                  <a:txBody>
                    <a:bodyPr/>
                    <a:lstStyle/>
                    <a:p>
                      <a:pPr algn="ctr" fontAlgn="ctr"/>
                      <a:r>
                        <a:rPr lang="en-US" sz="1100" b="1" i="0" u="none" strike="noStrike" dirty="0">
                          <a:solidFill>
                            <a:srgbClr val="000000"/>
                          </a:solidFill>
                          <a:latin typeface="Calibri"/>
                        </a:rPr>
                        <a:t>Standard 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hMerge="1">
                  <a:txBody>
                    <a:bodyPr/>
                    <a:lstStyle/>
                    <a:p>
                      <a:endParaRPr lang="en-US"/>
                    </a:p>
                  </a:txBody>
                  <a:tcPr/>
                </a:tc>
                <a:tc>
                  <a:txBody>
                    <a:bodyPr/>
                    <a:lstStyle/>
                    <a:p>
                      <a:pPr algn="ctr" fontAlgn="ctr"/>
                      <a:r>
                        <a:rPr lang="en-US" sz="1100" b="1" i="0" u="none" strike="noStrike">
                          <a:solidFill>
                            <a:srgbClr val="000000"/>
                          </a:solidFill>
                          <a:latin typeface="Calibri"/>
                        </a:rPr>
                        <a:t>1</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latin typeface="Calibri"/>
                        </a:rPr>
                        <a:t>1</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1</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239">
                <a:tc gridSpan="2">
                  <a:txBody>
                    <a:bodyPr/>
                    <a:lstStyle/>
                    <a:p>
                      <a:pPr algn="ctr" fontAlgn="ctr"/>
                      <a:r>
                        <a:rPr lang="en-US" sz="1100" b="1" i="0" u="none" strike="noStrike" dirty="0">
                          <a:solidFill>
                            <a:srgbClr val="000000"/>
                          </a:solidFill>
                          <a:latin typeface="Calibri"/>
                        </a:rPr>
                        <a:t>Standard 4</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hMerge="1">
                  <a:txBody>
                    <a:bodyPr/>
                    <a:lstStyle/>
                    <a:p>
                      <a:endParaRPr lang="en-US"/>
                    </a:p>
                  </a:txBody>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239">
                <a:tc gridSpan="2">
                  <a:txBody>
                    <a:bodyPr/>
                    <a:lstStyle/>
                    <a:p>
                      <a:pPr algn="ctr" fontAlgn="ctr"/>
                      <a:r>
                        <a:rPr lang="en-US" sz="1100" b="1" i="0" u="none" strike="noStrike" dirty="0">
                          <a:solidFill>
                            <a:srgbClr val="000000"/>
                          </a:solidFill>
                          <a:latin typeface="Calibri"/>
                        </a:rPr>
                        <a:t>Standard 5</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hMerge="1">
                  <a:txBody>
                    <a:bodyPr/>
                    <a:lstStyle/>
                    <a:p>
                      <a:endParaRPr lang="en-US"/>
                    </a:p>
                  </a:txBody>
                  <a:tcPr/>
                </a:tc>
                <a:tc>
                  <a:txBody>
                    <a:bodyPr/>
                    <a:lstStyle/>
                    <a:p>
                      <a:pPr algn="ctr" fontAlgn="ctr"/>
                      <a:r>
                        <a:rPr lang="en-US" sz="1100" b="1" i="0" u="none" strike="noStrike">
                          <a:solidFill>
                            <a:srgbClr val="000000"/>
                          </a:solidFill>
                          <a:latin typeface="Calibri"/>
                        </a:rPr>
                        <a:t>1</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1</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4</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239">
                <a:tc gridSpan="2">
                  <a:txBody>
                    <a:bodyPr/>
                    <a:lstStyle/>
                    <a:p>
                      <a:pPr algn="ctr" fontAlgn="ctr"/>
                      <a:r>
                        <a:rPr lang="en-US" sz="1100" b="1" i="0" u="none" strike="noStrike" dirty="0">
                          <a:solidFill>
                            <a:srgbClr val="000000"/>
                          </a:solidFill>
                          <a:latin typeface="Calibri"/>
                        </a:rPr>
                        <a:t>Standard 6</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hMerge="1">
                  <a:txBody>
                    <a:bodyPr/>
                    <a:lstStyle/>
                    <a:p>
                      <a:endParaRPr lang="en-US"/>
                    </a:p>
                  </a:txBody>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239">
                <a:tc gridSpan="2">
                  <a:txBody>
                    <a:bodyPr/>
                    <a:lstStyle/>
                    <a:p>
                      <a:pPr algn="ctr" fontAlgn="ctr"/>
                      <a:r>
                        <a:rPr lang="en-US" sz="1100" b="1" i="0" u="none" strike="noStrike" dirty="0">
                          <a:solidFill>
                            <a:srgbClr val="000000"/>
                          </a:solidFill>
                          <a:latin typeface="Calibri"/>
                        </a:rPr>
                        <a:t>Standard 7</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hMerge="1">
                  <a:txBody>
                    <a:bodyPr/>
                    <a:lstStyle/>
                    <a:p>
                      <a:endParaRPr lang="en-US"/>
                    </a:p>
                  </a:txBody>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1</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4</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4</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4</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239">
                <a:tc gridSpan="2">
                  <a:txBody>
                    <a:bodyPr/>
                    <a:lstStyle/>
                    <a:p>
                      <a:pPr algn="ctr" fontAlgn="ctr"/>
                      <a:r>
                        <a:rPr lang="en-US" sz="1100" b="1" i="0" u="none" strike="noStrike" dirty="0">
                          <a:solidFill>
                            <a:srgbClr val="000000"/>
                          </a:solidFill>
                          <a:latin typeface="Calibri"/>
                        </a:rPr>
                        <a:t>Standard 8</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hMerge="1">
                  <a:txBody>
                    <a:bodyPr/>
                    <a:lstStyle/>
                    <a:p>
                      <a:endParaRPr lang="en-US"/>
                    </a:p>
                  </a:txBody>
                  <a:tcPr/>
                </a:tc>
                <a:tc>
                  <a:txBody>
                    <a:bodyPr/>
                    <a:lstStyle/>
                    <a:p>
                      <a:pPr algn="ctr" fontAlgn="ctr"/>
                      <a:r>
                        <a:rPr lang="en-US" sz="1100" b="1" i="0" u="none" strike="noStrike">
                          <a:solidFill>
                            <a:srgbClr val="000000"/>
                          </a:solidFill>
                          <a:latin typeface="Calibri"/>
                        </a:rPr>
                        <a:t>n/a</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n/a</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n/a</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n/a</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n/a</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n/a</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n/a</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n/a</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n/a</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n/a</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n/a</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239">
                <a:tc gridSpan="2">
                  <a:txBody>
                    <a:bodyPr/>
                    <a:lstStyle/>
                    <a:p>
                      <a:pPr algn="ctr" fontAlgn="ctr"/>
                      <a:r>
                        <a:rPr lang="en-US" sz="1100" b="1" i="0" u="none" strike="noStrike" dirty="0">
                          <a:solidFill>
                            <a:srgbClr val="000000"/>
                          </a:solidFill>
                          <a:latin typeface="Calibri"/>
                        </a:rPr>
                        <a:t>Standard 9</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hMerge="1">
                  <a:txBody>
                    <a:bodyPr/>
                    <a:lstStyle/>
                    <a:p>
                      <a:endParaRPr lang="en-US"/>
                    </a:p>
                  </a:txBody>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4</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4</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4</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4</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4</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4</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4</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4</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4</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239">
                <a:tc gridSpan="2">
                  <a:txBody>
                    <a:bodyPr/>
                    <a:lstStyle/>
                    <a:p>
                      <a:pPr algn="ctr" fontAlgn="ctr"/>
                      <a:r>
                        <a:rPr lang="en-US" sz="1100" b="1" i="0" u="none" strike="noStrike" dirty="0">
                          <a:solidFill>
                            <a:srgbClr val="000000"/>
                          </a:solidFill>
                          <a:latin typeface="Calibri"/>
                        </a:rPr>
                        <a:t>Standard 10</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hMerge="1">
                  <a:txBody>
                    <a:bodyPr/>
                    <a:lstStyle/>
                    <a:p>
                      <a:endParaRPr lang="en-US"/>
                    </a:p>
                  </a:txBody>
                  <a:tcPr/>
                </a:tc>
                <a:tc gridSpan="11">
                  <a:txBody>
                    <a:bodyPr/>
                    <a:lstStyle/>
                    <a:p>
                      <a:pPr algn="ctr" fontAlgn="ctr"/>
                      <a:r>
                        <a:rPr lang="en-US" sz="700" b="1" i="0" u="none" strike="noStrike" dirty="0">
                          <a:solidFill>
                            <a:srgbClr val="000000"/>
                          </a:solidFill>
                          <a:latin typeface="Calibri"/>
                        </a:rPr>
                        <a:t>Read and comprehend complex literary and informational texts independently and proficiently. </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05334">
                <a:tc>
                  <a:txBody>
                    <a:bodyPr/>
                    <a:lstStyle/>
                    <a:p>
                      <a:pPr algn="l" fontAlgn="b"/>
                      <a:endParaRPr lang="en-US" sz="1100" b="0" i="0" u="none" strike="noStrike" dirty="0">
                        <a:solidFill>
                          <a:srgbClr val="000000"/>
                        </a:solidFill>
                        <a:latin typeface="Calibri"/>
                      </a:endParaRPr>
                    </a:p>
                  </a:txBody>
                  <a:tcPr marL="7327" marR="7327" marT="412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latin typeface="Calibri"/>
                      </a:endParaRPr>
                    </a:p>
                  </a:txBody>
                  <a:tcPr marL="7327" marR="7327" marT="412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latin typeface="Calibri"/>
                      </a:endParaRPr>
                    </a:p>
                  </a:txBody>
                  <a:tcPr marL="7327" marR="7327" marT="412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latin typeface="Calibri"/>
                      </a:endParaRPr>
                    </a:p>
                  </a:txBody>
                  <a:tcPr marL="7327" marR="7327" marT="412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latin typeface="Calibri"/>
                      </a:endParaRPr>
                    </a:p>
                  </a:txBody>
                  <a:tcPr marL="7327" marR="7327" marT="412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latin typeface="Calibri"/>
                      </a:endParaRPr>
                    </a:p>
                  </a:txBody>
                  <a:tcPr marL="7327" marR="7327" marT="412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latin typeface="Calibri"/>
                      </a:endParaRPr>
                    </a:p>
                  </a:txBody>
                  <a:tcPr marL="7327" marR="7327" marT="412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latin typeface="Calibri"/>
                      </a:endParaRPr>
                    </a:p>
                  </a:txBody>
                  <a:tcPr marL="7327" marR="7327" marT="412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latin typeface="Calibri"/>
                      </a:endParaRPr>
                    </a:p>
                  </a:txBody>
                  <a:tcPr marL="7327" marR="7327" marT="412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latin typeface="Calibri"/>
                      </a:endParaRPr>
                    </a:p>
                  </a:txBody>
                  <a:tcPr marL="7327" marR="7327" marT="412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latin typeface="Calibri"/>
                      </a:endParaRPr>
                    </a:p>
                  </a:txBody>
                  <a:tcPr marL="7327" marR="7327" marT="412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latin typeface="Calibri"/>
                      </a:endParaRPr>
                    </a:p>
                  </a:txBody>
                  <a:tcPr marL="7327" marR="7327" marT="412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latin typeface="Calibri"/>
                      </a:endParaRPr>
                    </a:p>
                  </a:txBody>
                  <a:tcPr marL="7327" marR="7327" marT="412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7021">
                <a:tc gridSpan="2">
                  <a:txBody>
                    <a:bodyPr/>
                    <a:lstStyle/>
                    <a:p>
                      <a:pPr algn="ctr" fontAlgn="ctr"/>
                      <a:r>
                        <a:rPr lang="en-US" sz="1100" b="1" i="0" u="none" strike="noStrike" dirty="0" smtClean="0">
                          <a:solidFill>
                            <a:srgbClr val="000000"/>
                          </a:solidFill>
                          <a:latin typeface="Calibri"/>
                        </a:rPr>
                        <a:t>Informational DOKs</a:t>
                      </a:r>
                      <a:endParaRPr lang="en-US" sz="1100" b="1" i="0" u="none" strike="noStrike" dirty="0">
                        <a:solidFill>
                          <a:srgbClr val="000000"/>
                        </a:solidFill>
                        <a:latin typeface="Calibri"/>
                      </a:endParaRP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hMerge="1">
                  <a:txBody>
                    <a:bodyPr/>
                    <a:lstStyle/>
                    <a:p>
                      <a:endParaRPr lang="en-US"/>
                    </a:p>
                  </a:txBody>
                  <a:tcPr/>
                </a:tc>
                <a:tc>
                  <a:txBody>
                    <a:bodyPr/>
                    <a:lstStyle/>
                    <a:p>
                      <a:pPr algn="ctr" fontAlgn="ctr"/>
                      <a:r>
                        <a:rPr lang="en-US" sz="1100" b="1" i="0" u="none" strike="noStrike" dirty="0">
                          <a:solidFill>
                            <a:srgbClr val="000000"/>
                          </a:solidFill>
                          <a:latin typeface="Calibri"/>
                        </a:rPr>
                        <a:t>K</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100" b="1" i="0" u="none" strike="noStrike" dirty="0">
                          <a:solidFill>
                            <a:srgbClr val="000000"/>
                          </a:solidFill>
                          <a:latin typeface="Calibri"/>
                        </a:rPr>
                        <a:t>1</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100" b="1" i="0" u="none" strike="noStrike" dirty="0">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100" b="1" i="0" u="none" strike="noStrike" dirty="0">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100" b="1" i="0" u="none" strike="noStrike" dirty="0">
                          <a:solidFill>
                            <a:srgbClr val="000000"/>
                          </a:solidFill>
                          <a:latin typeface="Calibri"/>
                        </a:rPr>
                        <a:t>4</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100" b="1" i="0" u="none" strike="noStrike" dirty="0">
                          <a:solidFill>
                            <a:srgbClr val="000000"/>
                          </a:solidFill>
                          <a:latin typeface="Calibri"/>
                        </a:rPr>
                        <a:t>5</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100" b="1" i="0" u="none" strike="noStrike" dirty="0">
                          <a:solidFill>
                            <a:srgbClr val="000000"/>
                          </a:solidFill>
                          <a:latin typeface="Calibri"/>
                        </a:rPr>
                        <a:t>6</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100" b="1" i="0" u="none" strike="noStrike" dirty="0">
                          <a:solidFill>
                            <a:srgbClr val="000000"/>
                          </a:solidFill>
                          <a:latin typeface="Calibri"/>
                        </a:rPr>
                        <a:t>7</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100" b="1" i="0" u="none" strike="noStrike" dirty="0">
                          <a:solidFill>
                            <a:srgbClr val="000000"/>
                          </a:solidFill>
                          <a:latin typeface="Calibri"/>
                        </a:rPr>
                        <a:t>8</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100" b="1" i="0" u="none" strike="noStrike" dirty="0">
                          <a:solidFill>
                            <a:srgbClr val="000000"/>
                          </a:solidFill>
                          <a:latin typeface="Calibri"/>
                        </a:rPr>
                        <a:t>9-10</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ctr"/>
                      <a:r>
                        <a:rPr lang="en-US" sz="1100" b="1" i="0" u="none" strike="noStrike" dirty="0">
                          <a:solidFill>
                            <a:srgbClr val="000000"/>
                          </a:solidFill>
                          <a:latin typeface="Calibri"/>
                        </a:rPr>
                        <a:t>11-12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r>
              <a:tr h="240239">
                <a:tc gridSpan="2">
                  <a:txBody>
                    <a:bodyPr/>
                    <a:lstStyle/>
                    <a:p>
                      <a:pPr algn="ctr" fontAlgn="ctr"/>
                      <a:r>
                        <a:rPr lang="en-US" sz="1100" b="1" i="0" u="none" strike="noStrike" dirty="0">
                          <a:solidFill>
                            <a:srgbClr val="000000"/>
                          </a:solidFill>
                          <a:latin typeface="Calibri"/>
                        </a:rPr>
                        <a:t>Standard 1</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hMerge="1">
                  <a:txBody>
                    <a:bodyPr/>
                    <a:lstStyle/>
                    <a:p>
                      <a:endParaRPr lang="en-US"/>
                    </a:p>
                  </a:txBody>
                  <a:tcPr/>
                </a:tc>
                <a:tc>
                  <a:txBody>
                    <a:bodyPr/>
                    <a:lstStyle/>
                    <a:p>
                      <a:pPr algn="ctr" fontAlgn="ctr"/>
                      <a:r>
                        <a:rPr lang="en-US" sz="1100" b="1" i="0" u="none" strike="noStrike">
                          <a:solidFill>
                            <a:srgbClr val="000000"/>
                          </a:solidFill>
                          <a:latin typeface="Calibri"/>
                        </a:rPr>
                        <a:t>1</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1</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1</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239">
                <a:tc gridSpan="2">
                  <a:txBody>
                    <a:bodyPr/>
                    <a:lstStyle/>
                    <a:p>
                      <a:pPr algn="ctr" fontAlgn="ctr"/>
                      <a:r>
                        <a:rPr lang="en-US" sz="1100" b="1" i="0" u="none" strike="noStrike" dirty="0">
                          <a:solidFill>
                            <a:srgbClr val="000000"/>
                          </a:solidFill>
                          <a:latin typeface="Calibri"/>
                        </a:rPr>
                        <a:t>Standard 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hMerge="1">
                  <a:txBody>
                    <a:bodyPr/>
                    <a:lstStyle/>
                    <a:p>
                      <a:endParaRPr lang="en-US"/>
                    </a:p>
                  </a:txBody>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4</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4</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239">
                <a:tc gridSpan="2">
                  <a:txBody>
                    <a:bodyPr/>
                    <a:lstStyle/>
                    <a:p>
                      <a:pPr algn="ctr" fontAlgn="ctr"/>
                      <a:r>
                        <a:rPr lang="en-US" sz="1100" b="1" i="0" u="none" strike="noStrike" dirty="0">
                          <a:solidFill>
                            <a:srgbClr val="000000"/>
                          </a:solidFill>
                          <a:latin typeface="Calibri"/>
                        </a:rPr>
                        <a:t>Standard 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hMerge="1">
                  <a:txBody>
                    <a:bodyPr/>
                    <a:lstStyle/>
                    <a:p>
                      <a:endParaRPr lang="en-US"/>
                    </a:p>
                  </a:txBody>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4</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239">
                <a:tc gridSpan="2">
                  <a:txBody>
                    <a:bodyPr/>
                    <a:lstStyle/>
                    <a:p>
                      <a:pPr algn="ctr" fontAlgn="ctr"/>
                      <a:r>
                        <a:rPr lang="en-US" sz="1100" b="1" i="0" u="none" strike="noStrike" dirty="0">
                          <a:solidFill>
                            <a:srgbClr val="000000"/>
                          </a:solidFill>
                          <a:latin typeface="Calibri"/>
                        </a:rPr>
                        <a:t>Standard 4</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hMerge="1">
                  <a:txBody>
                    <a:bodyPr/>
                    <a:lstStyle/>
                    <a:p>
                      <a:endParaRPr lang="en-US"/>
                    </a:p>
                  </a:txBody>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239">
                <a:tc gridSpan="2">
                  <a:txBody>
                    <a:bodyPr/>
                    <a:lstStyle/>
                    <a:p>
                      <a:pPr algn="ctr" fontAlgn="ctr"/>
                      <a:r>
                        <a:rPr lang="en-US" sz="1100" b="1" i="0" u="none" strike="noStrike" dirty="0">
                          <a:solidFill>
                            <a:srgbClr val="000000"/>
                          </a:solidFill>
                          <a:latin typeface="Calibri"/>
                        </a:rPr>
                        <a:t>Standard 5</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hMerge="1">
                  <a:txBody>
                    <a:bodyPr/>
                    <a:lstStyle/>
                    <a:p>
                      <a:endParaRPr lang="en-US"/>
                    </a:p>
                  </a:txBody>
                  <a:tcPr/>
                </a:tc>
                <a:tc>
                  <a:txBody>
                    <a:bodyPr/>
                    <a:lstStyle/>
                    <a:p>
                      <a:pPr algn="ctr" fontAlgn="ctr"/>
                      <a:r>
                        <a:rPr lang="en-US" sz="1100" b="1" i="0" u="none" strike="noStrike">
                          <a:solidFill>
                            <a:srgbClr val="000000"/>
                          </a:solidFill>
                          <a:latin typeface="Calibri"/>
                        </a:rPr>
                        <a:t>1</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239">
                <a:tc gridSpan="2">
                  <a:txBody>
                    <a:bodyPr/>
                    <a:lstStyle/>
                    <a:p>
                      <a:pPr algn="ctr" fontAlgn="ctr"/>
                      <a:r>
                        <a:rPr lang="en-US" sz="1100" b="1" i="0" u="none" strike="noStrike" dirty="0">
                          <a:solidFill>
                            <a:srgbClr val="000000"/>
                          </a:solidFill>
                          <a:latin typeface="Calibri"/>
                        </a:rPr>
                        <a:t>Standard 6</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hMerge="1">
                  <a:txBody>
                    <a:bodyPr/>
                    <a:lstStyle/>
                    <a:p>
                      <a:endParaRPr lang="en-US"/>
                    </a:p>
                  </a:txBody>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4</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4</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4</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239">
                <a:tc gridSpan="2">
                  <a:txBody>
                    <a:bodyPr/>
                    <a:lstStyle/>
                    <a:p>
                      <a:pPr algn="ctr" fontAlgn="ctr"/>
                      <a:r>
                        <a:rPr lang="en-US" sz="1100" b="1" i="0" u="none" strike="noStrike" dirty="0">
                          <a:solidFill>
                            <a:srgbClr val="000000"/>
                          </a:solidFill>
                          <a:latin typeface="Calibri"/>
                        </a:rPr>
                        <a:t>Standard 7</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hMerge="1">
                  <a:txBody>
                    <a:bodyPr/>
                    <a:lstStyle/>
                    <a:p>
                      <a:endParaRPr lang="en-US"/>
                    </a:p>
                  </a:txBody>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2</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4</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4</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4</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239">
                <a:tc gridSpan="2">
                  <a:txBody>
                    <a:bodyPr/>
                    <a:lstStyle/>
                    <a:p>
                      <a:pPr algn="ctr" fontAlgn="ctr"/>
                      <a:r>
                        <a:rPr lang="en-US" sz="1100" b="1" i="0" u="none" strike="noStrike" dirty="0">
                          <a:solidFill>
                            <a:srgbClr val="000000"/>
                          </a:solidFill>
                          <a:latin typeface="Calibri"/>
                        </a:rPr>
                        <a:t>Standard 8</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hMerge="1">
                  <a:txBody>
                    <a:bodyPr/>
                    <a:lstStyle/>
                    <a:p>
                      <a:endParaRPr lang="en-US"/>
                    </a:p>
                  </a:txBody>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4</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4</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239">
                <a:tc gridSpan="2">
                  <a:txBody>
                    <a:bodyPr/>
                    <a:lstStyle/>
                    <a:p>
                      <a:pPr algn="ctr" fontAlgn="ctr"/>
                      <a:r>
                        <a:rPr lang="en-US" sz="1100" b="1" i="0" u="none" strike="noStrike" dirty="0">
                          <a:solidFill>
                            <a:srgbClr val="000000"/>
                          </a:solidFill>
                          <a:latin typeface="Calibri"/>
                        </a:rPr>
                        <a:t>Standard 9</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hMerge="1">
                  <a:txBody>
                    <a:bodyPr/>
                    <a:lstStyle/>
                    <a:p>
                      <a:endParaRPr lang="en-US"/>
                    </a:p>
                  </a:txBody>
                  <a:tcPr/>
                </a:tc>
                <a:tc>
                  <a:txBody>
                    <a:bodyPr/>
                    <a:lstStyle/>
                    <a:p>
                      <a:pPr algn="ctr" fontAlgn="ctr"/>
                      <a:r>
                        <a:rPr lang="en-US" sz="1100" b="1" i="0" u="none" strike="noStrike">
                          <a:solidFill>
                            <a:srgbClr val="000000"/>
                          </a:solidFill>
                          <a:latin typeface="Calibri"/>
                        </a:rPr>
                        <a:t>4</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4</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4</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3</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4</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4</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4</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4</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4</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4</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Calibri"/>
                        </a:rPr>
                        <a:t>4</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239">
                <a:tc gridSpan="2">
                  <a:txBody>
                    <a:bodyPr/>
                    <a:lstStyle/>
                    <a:p>
                      <a:pPr algn="ctr" fontAlgn="ctr"/>
                      <a:r>
                        <a:rPr lang="en-US" sz="1100" b="1" i="0" u="none" strike="noStrike" dirty="0">
                          <a:solidFill>
                            <a:srgbClr val="000000"/>
                          </a:solidFill>
                          <a:latin typeface="Calibri"/>
                        </a:rPr>
                        <a:t>Standard 10</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hMerge="1">
                  <a:txBody>
                    <a:bodyPr/>
                    <a:lstStyle/>
                    <a:p>
                      <a:endParaRPr lang="en-US"/>
                    </a:p>
                  </a:txBody>
                  <a:tcPr/>
                </a:tc>
                <a:tc gridSpan="11">
                  <a:txBody>
                    <a:bodyPr/>
                    <a:lstStyle/>
                    <a:p>
                      <a:pPr algn="ctr" fontAlgn="ctr"/>
                      <a:r>
                        <a:rPr lang="en-US" sz="700" b="1" i="0" u="none" strike="noStrike" dirty="0">
                          <a:solidFill>
                            <a:srgbClr val="000000"/>
                          </a:solidFill>
                          <a:latin typeface="Calibri"/>
                        </a:rPr>
                        <a:t>Read and comprehend complex literary and informational texts independently and proficiently. </a:t>
                      </a:r>
                    </a:p>
                  </a:txBody>
                  <a:tcPr marL="7327" marR="7327" marT="4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6"/>
          <p:cNvGrpSpPr/>
          <p:nvPr/>
        </p:nvGrpSpPr>
        <p:grpSpPr>
          <a:xfrm>
            <a:off x="0" y="0"/>
            <a:ext cx="8382000" cy="6858000"/>
            <a:chOff x="0" y="0"/>
            <a:chExt cx="6781800" cy="6858000"/>
          </a:xfrm>
          <a:gradFill flip="none" rotWithShape="1">
            <a:gsLst>
              <a:gs pos="58000">
                <a:schemeClr val="accent4">
                  <a:lumMod val="50000"/>
                </a:schemeClr>
              </a:gs>
              <a:gs pos="50000">
                <a:schemeClr val="accent1">
                  <a:tint val="44500"/>
                  <a:satMod val="160000"/>
                </a:schemeClr>
              </a:gs>
              <a:gs pos="100000">
                <a:schemeClr val="accent1">
                  <a:tint val="23500"/>
                  <a:satMod val="160000"/>
                </a:schemeClr>
              </a:gs>
            </a:gsLst>
            <a:path path="circle">
              <a:fillToRect l="50000" t="50000" r="50000" b="50000"/>
            </a:path>
            <a:tileRect/>
          </a:gradFill>
        </p:grpSpPr>
        <p:sp>
          <p:nvSpPr>
            <p:cNvPr id="5" name="Right Triangle 4"/>
            <p:cNvSpPr/>
            <p:nvPr/>
          </p:nvSpPr>
          <p:spPr>
            <a:xfrm>
              <a:off x="0" y="0"/>
              <a:ext cx="6781800" cy="6858000"/>
            </a:xfrm>
            <a:prstGeom prst="rtTriangle">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4" descr="C:\Documents and Settings\Owner\Local Settings\Temporary Internet Files\Content.IE5\GIGQ7Z9I\MP900449111[1].jpg"/>
            <p:cNvPicPr>
              <a:picLocks noChangeAspect="1" noChangeArrowheads="1"/>
            </p:cNvPicPr>
            <p:nvPr/>
          </p:nvPicPr>
          <p:blipFill>
            <a:blip r:embed="rId4" cstate="print">
              <a:duotone>
                <a:schemeClr val="accent3">
                  <a:shade val="45000"/>
                  <a:satMod val="135000"/>
                </a:schemeClr>
                <a:prstClr val="white"/>
              </a:duotone>
              <a:lum bright="-23000" contrast="41000"/>
            </a:blip>
            <a:srcRect t="12222" r="31333"/>
            <a:stretch>
              <a:fillRect/>
            </a:stretch>
          </p:blipFill>
          <p:spPr bwMode="auto">
            <a:xfrm>
              <a:off x="12342" y="820992"/>
              <a:ext cx="3924300" cy="6019800"/>
            </a:xfrm>
            <a:prstGeom prst="rtTriangle">
              <a:avLst/>
            </a:prstGeom>
            <a:grpFill/>
            <a:ln>
              <a:solidFill>
                <a:schemeClr val="accent2">
                  <a:lumMod val="50000"/>
                </a:schemeClr>
              </a:solidFill>
            </a:ln>
            <a:effectLst/>
            <a:scene3d>
              <a:camera prst="orthographicFront">
                <a:rot lat="0" lon="0" rev="0"/>
              </a:camera>
              <a:lightRig rig="contrasting" dir="t">
                <a:rot lat="0" lon="0" rev="7800000"/>
              </a:lightRig>
            </a:scene3d>
            <a:sp3d>
              <a:bevelT w="139700" h="139700"/>
            </a:sp3d>
          </p:spPr>
        </p:pic>
      </p:grpSp>
      <p:pic>
        <p:nvPicPr>
          <p:cNvPr id="17" name="Picture 2" descr="C:\Documents and Settings\Owner\Local Settings\Temporary Internet Files\Content.IE5\S7ZGNZXZ\MC900437065[1].png"/>
          <p:cNvPicPr>
            <a:picLocks noChangeAspect="1" noChangeArrowheads="1"/>
          </p:cNvPicPr>
          <p:nvPr/>
        </p:nvPicPr>
        <p:blipFill>
          <a:blip r:embed="rId5" cstate="email">
            <a:duotone>
              <a:prstClr val="black"/>
              <a:schemeClr val="accent2">
                <a:tint val="45000"/>
                <a:satMod val="400000"/>
              </a:schemeClr>
            </a:duotone>
          </a:blip>
          <a:srcRect/>
          <a:stretch>
            <a:fillRect/>
          </a:stretch>
        </p:blipFill>
        <p:spPr bwMode="auto">
          <a:xfrm>
            <a:off x="-228598" y="0"/>
            <a:ext cx="1714500" cy="1714500"/>
          </a:xfrm>
          <a:prstGeom prst="rect">
            <a:avLst/>
          </a:prstGeom>
          <a:noFill/>
        </p:spPr>
      </p:pic>
      <p:sp>
        <p:nvSpPr>
          <p:cNvPr id="18" name="Rectangle 17"/>
          <p:cNvSpPr/>
          <p:nvPr/>
        </p:nvSpPr>
        <p:spPr>
          <a:xfrm>
            <a:off x="4648200" y="6029980"/>
            <a:ext cx="4114800" cy="523220"/>
          </a:xfrm>
          <a:prstGeom prst="rect">
            <a:avLst/>
          </a:prstGeom>
          <a:solidFill>
            <a:schemeClr val="accent3">
              <a:lumMod val="75000"/>
            </a:schemeClr>
          </a:solid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2800" b="1" cap="all" dirty="0" smtClean="0">
                <a:ln/>
                <a:solidFill>
                  <a:srgbClr val="00206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Speaking  listening</a:t>
            </a:r>
            <a:endParaRPr lang="en-US" sz="2800" b="1" cap="all" spc="0" dirty="0">
              <a:ln/>
              <a:solidFill>
                <a:srgbClr val="002060"/>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22" name="Picture 2" descr="C:\Documents and Settings\Owner\Local Settings\Temporary Internet Files\Content.IE5\S7ZGNZXZ\MC900437065[1].png"/>
          <p:cNvPicPr>
            <a:picLocks noChangeAspect="1" noChangeArrowheads="1"/>
          </p:cNvPicPr>
          <p:nvPr/>
        </p:nvPicPr>
        <p:blipFill>
          <a:blip r:embed="rId5" cstate="email">
            <a:duotone>
              <a:prstClr val="black"/>
              <a:schemeClr val="accent3">
                <a:tint val="45000"/>
                <a:satMod val="400000"/>
              </a:schemeClr>
            </a:duotone>
          </a:blip>
          <a:srcRect/>
          <a:stretch>
            <a:fillRect/>
          </a:stretch>
        </p:blipFill>
        <p:spPr bwMode="auto">
          <a:xfrm>
            <a:off x="-76198" y="152400"/>
            <a:ext cx="1714500" cy="1714500"/>
          </a:xfrm>
          <a:prstGeom prst="rect">
            <a:avLst/>
          </a:prstGeom>
          <a:noFill/>
        </p:spPr>
      </p:pic>
      <p:sp>
        <p:nvSpPr>
          <p:cNvPr id="15" name="Rectangle 14"/>
          <p:cNvSpPr/>
          <p:nvPr/>
        </p:nvSpPr>
        <p:spPr>
          <a:xfrm>
            <a:off x="3505200" y="4572001"/>
            <a:ext cx="2286000" cy="523220"/>
          </a:xfrm>
          <a:prstGeom prst="rect">
            <a:avLst/>
          </a:prstGeom>
          <a:solidFill>
            <a:schemeClr val="accent3">
              <a:lumMod val="60000"/>
              <a:lumOff val="40000"/>
            </a:schemeClr>
          </a:solid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2800" b="1" cap="all" dirty="0" smtClean="0">
                <a:ln/>
                <a:solidFill>
                  <a:srgbClr val="00206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language</a:t>
            </a:r>
            <a:endParaRPr lang="en-US" sz="2800" b="1" cap="all" spc="0" dirty="0">
              <a:ln/>
              <a:solidFill>
                <a:srgbClr val="002060"/>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23" name="Picture 2" descr="C:\Documents and Settings\Owner\Local Settings\Temporary Internet Files\Content.IE5\S7ZGNZXZ\MC900437065[1].png"/>
          <p:cNvPicPr>
            <a:picLocks noChangeAspect="1" noChangeArrowheads="1"/>
          </p:cNvPicPr>
          <p:nvPr/>
        </p:nvPicPr>
        <p:blipFill>
          <a:blip r:embed="rId5" cstate="email">
            <a:duotone>
              <a:prstClr val="black"/>
              <a:schemeClr val="accent1">
                <a:tint val="45000"/>
                <a:satMod val="400000"/>
              </a:schemeClr>
            </a:duotone>
          </a:blip>
          <a:srcRect/>
          <a:stretch>
            <a:fillRect/>
          </a:stretch>
        </p:blipFill>
        <p:spPr bwMode="auto">
          <a:xfrm>
            <a:off x="76203" y="304800"/>
            <a:ext cx="1714500" cy="1714500"/>
          </a:xfrm>
          <a:prstGeom prst="rect">
            <a:avLst/>
          </a:prstGeom>
          <a:noFill/>
        </p:spPr>
      </p:pic>
      <p:sp>
        <p:nvSpPr>
          <p:cNvPr id="13" name="Rectangle 12"/>
          <p:cNvSpPr/>
          <p:nvPr/>
        </p:nvSpPr>
        <p:spPr>
          <a:xfrm>
            <a:off x="2362201" y="3124200"/>
            <a:ext cx="1548821" cy="523220"/>
          </a:xfrm>
          <a:prstGeom prst="rect">
            <a:avLst/>
          </a:prstGeom>
          <a:solidFill>
            <a:schemeClr val="accent3">
              <a:lumMod val="40000"/>
              <a:lumOff val="60000"/>
            </a:schemeClr>
          </a:solid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2800" b="1" cap="all" spc="0" dirty="0" smtClean="0">
                <a:ln/>
                <a:solidFill>
                  <a:srgbClr val="00206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writing</a:t>
            </a:r>
            <a:endParaRPr lang="en-US" sz="2800" b="1" cap="all" spc="0" dirty="0">
              <a:ln/>
              <a:solidFill>
                <a:srgbClr val="002060"/>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24" name="Picture 2" descr="C:\Documents and Settings\Owner\Local Settings\Temporary Internet Files\Content.IE5\S7ZGNZXZ\MC900437065[1].png"/>
          <p:cNvPicPr>
            <a:picLocks noChangeAspect="1" noChangeArrowheads="1"/>
          </p:cNvPicPr>
          <p:nvPr/>
        </p:nvPicPr>
        <p:blipFill>
          <a:blip r:embed="rId5" cstate="email">
            <a:duotone>
              <a:prstClr val="black"/>
              <a:schemeClr val="accent6">
                <a:tint val="45000"/>
                <a:satMod val="400000"/>
              </a:schemeClr>
            </a:duotone>
          </a:blip>
          <a:srcRect/>
          <a:stretch>
            <a:fillRect/>
          </a:stretch>
        </p:blipFill>
        <p:spPr bwMode="auto">
          <a:xfrm>
            <a:off x="76203" y="304800"/>
            <a:ext cx="1714500" cy="1714500"/>
          </a:xfrm>
          <a:prstGeom prst="rect">
            <a:avLst/>
          </a:prstGeom>
          <a:noFill/>
        </p:spPr>
      </p:pic>
      <p:sp>
        <p:nvSpPr>
          <p:cNvPr id="11" name="Rectangle 10"/>
          <p:cNvSpPr/>
          <p:nvPr/>
        </p:nvSpPr>
        <p:spPr>
          <a:xfrm>
            <a:off x="1143008" y="1676400"/>
            <a:ext cx="1563697" cy="523220"/>
          </a:xfrm>
          <a:prstGeom prst="rect">
            <a:avLst/>
          </a:prstGeom>
          <a:solidFill>
            <a:schemeClr val="accent3">
              <a:lumMod val="20000"/>
              <a:lumOff val="80000"/>
            </a:schemeClr>
          </a:solid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2800" b="1" cap="all" spc="0" dirty="0" smtClean="0">
                <a:ln/>
                <a:solidFill>
                  <a:srgbClr val="00206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Reading</a:t>
            </a:r>
            <a:endParaRPr lang="en-US" sz="2800" b="1" cap="all" spc="0" dirty="0">
              <a:ln/>
              <a:solidFill>
                <a:srgbClr val="002060"/>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16" name="TextBox 15"/>
          <p:cNvSpPr txBox="1"/>
          <p:nvPr/>
        </p:nvSpPr>
        <p:spPr>
          <a:xfrm>
            <a:off x="2514600" y="685801"/>
            <a:ext cx="6477000" cy="76944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4400" b="1" dirty="0" smtClean="0">
                <a:solidFill>
                  <a:srgbClr val="002060"/>
                </a:solidFill>
                <a:effectLst>
                  <a:outerShdw blurRad="38100" dist="38100" dir="2700000" algn="tl">
                    <a:srgbClr val="000000">
                      <a:alpha val="43137"/>
                    </a:srgbClr>
                  </a:outerShdw>
                </a:effectLst>
              </a:rPr>
              <a:t>Four ELA Components</a:t>
            </a:r>
            <a:endParaRPr lang="en-US" sz="4400" b="1" dirty="0">
              <a:solidFill>
                <a:srgbClr val="002060"/>
              </a:solidFill>
              <a:effectLst>
                <a:outerShdw blurRad="38100" dist="38100" dir="2700000" algn="tl">
                  <a:srgbClr val="000000">
                    <a:alpha val="43137"/>
                  </a:srgbClr>
                </a:outerShdw>
              </a:effectLst>
            </a:endParaRPr>
          </a:p>
        </p:txBody>
      </p:sp>
      <p:pic>
        <p:nvPicPr>
          <p:cNvPr id="21" name="3 focus.wav">
            <a:hlinkClick r:id="" action="ppaction://media"/>
          </p:cNvPr>
          <p:cNvPicPr>
            <a:picLocks noRot="1" noChangeAspect="1"/>
          </p:cNvPicPr>
          <p:nvPr>
            <a:audioFile r:link="rId1"/>
          </p:nvPr>
        </p:nvPicPr>
        <p:blipFill>
          <a:blip r:embed="rId6" cstate="print"/>
          <a:stretch>
            <a:fillRect/>
          </a:stretch>
        </p:blipFill>
        <p:spPr>
          <a:xfrm>
            <a:off x="304800" y="62484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1"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heel(4)">
                                      <p:cBhvr>
                                        <p:cTn id="10" dur="500"/>
                                        <p:tgtEl>
                                          <p:spTgt spid="17"/>
                                        </p:tgtEl>
                                      </p:cBhvr>
                                    </p:animEffect>
                                  </p:childTnLst>
                                </p:cTn>
                              </p:par>
                            </p:childTnLst>
                          </p:cTn>
                        </p:par>
                        <p:par>
                          <p:cTn id="11" fill="hold">
                            <p:stCondLst>
                              <p:cond delay="500"/>
                            </p:stCondLst>
                            <p:childTnLst>
                              <p:par>
                                <p:cTn id="12" presetID="0" presetClass="path" presetSubtype="0" accel="50000" decel="50000" fill="hold" nodeType="afterEffect">
                                  <p:stCondLst>
                                    <p:cond delay="0"/>
                                  </p:stCondLst>
                                  <p:childTnLst>
                                    <p:animMotion origin="layout" path="M 1.38778E-17 0 L 0.62292 0.675 " pathEditMode="relative" rAng="0" ptsTypes="AA">
                                      <p:cBhvr>
                                        <p:cTn id="13" dur="2000" fill="hold"/>
                                        <p:tgtEl>
                                          <p:spTgt spid="17"/>
                                        </p:tgtEl>
                                        <p:attrNameLst>
                                          <p:attrName>ppt_x</p:attrName>
                                          <p:attrName>ppt_y</p:attrName>
                                        </p:attrNameLst>
                                      </p:cBhvr>
                                      <p:rCtr x="311" y="338"/>
                                    </p:animMotion>
                                  </p:childTnLst>
                                </p:cTn>
                              </p:par>
                            </p:childTnLst>
                          </p:cTn>
                        </p:par>
                        <p:par>
                          <p:cTn id="14" fill="hold">
                            <p:stCondLst>
                              <p:cond delay="2500"/>
                            </p:stCondLst>
                            <p:childTnLst>
                              <p:par>
                                <p:cTn id="15" presetID="22" presetClass="entr" presetSubtype="4"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par>
                          <p:cTn id="18" fill="hold">
                            <p:stCondLst>
                              <p:cond delay="3000"/>
                            </p:stCondLst>
                            <p:childTnLst>
                              <p:par>
                                <p:cTn id="19" presetID="21" presetClass="entr" presetSubtype="4"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heel(4)">
                                      <p:cBhvr>
                                        <p:cTn id="21" dur="500"/>
                                        <p:tgtEl>
                                          <p:spTgt spid="22"/>
                                        </p:tgtEl>
                                      </p:cBhvr>
                                    </p:animEffect>
                                  </p:childTnLst>
                                </p:cTn>
                              </p:par>
                            </p:childTnLst>
                          </p:cTn>
                        </p:par>
                        <p:par>
                          <p:cTn id="22" fill="hold">
                            <p:stCondLst>
                              <p:cond delay="3500"/>
                            </p:stCondLst>
                            <p:childTnLst>
                              <p:par>
                                <p:cTn id="23" presetID="0" presetClass="path" presetSubtype="0" accel="50000" decel="50000" fill="hold" nodeType="afterEffect">
                                  <p:stCondLst>
                                    <p:cond delay="0"/>
                                  </p:stCondLst>
                                  <p:childTnLst>
                                    <p:animMotion origin="layout" path="M 3.33333E-6 -2.22222E-6 L 0.37291 0.45278 " pathEditMode="relative" rAng="0" ptsTypes="AA">
                                      <p:cBhvr>
                                        <p:cTn id="24" dur="2000" fill="hold"/>
                                        <p:tgtEl>
                                          <p:spTgt spid="22"/>
                                        </p:tgtEl>
                                        <p:attrNameLst>
                                          <p:attrName>ppt_x</p:attrName>
                                          <p:attrName>ppt_y</p:attrName>
                                        </p:attrNameLst>
                                      </p:cBhvr>
                                      <p:rCtr x="186" y="226"/>
                                    </p:animMotion>
                                  </p:childTnLst>
                                </p:cTn>
                              </p:par>
                            </p:childTnLst>
                          </p:cTn>
                        </p:par>
                        <p:par>
                          <p:cTn id="25" fill="hold">
                            <p:stCondLst>
                              <p:cond delay="5500"/>
                            </p:stCondLst>
                            <p:childTnLst>
                              <p:par>
                                <p:cTn id="26" presetID="22" presetClass="entr" presetSubtype="4"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par>
                          <p:cTn id="29" fill="hold">
                            <p:stCondLst>
                              <p:cond delay="6000"/>
                            </p:stCondLst>
                            <p:childTnLst>
                              <p:par>
                                <p:cTn id="30" presetID="21" presetClass="entr" presetSubtype="4"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heel(4)">
                                      <p:cBhvr>
                                        <p:cTn id="32" dur="500"/>
                                        <p:tgtEl>
                                          <p:spTgt spid="23"/>
                                        </p:tgtEl>
                                      </p:cBhvr>
                                    </p:animEffect>
                                  </p:childTnLst>
                                </p:cTn>
                              </p:par>
                            </p:childTnLst>
                          </p:cTn>
                        </p:par>
                        <p:par>
                          <p:cTn id="33" fill="hold">
                            <p:stCondLst>
                              <p:cond delay="6500"/>
                            </p:stCondLst>
                            <p:childTnLst>
                              <p:par>
                                <p:cTn id="34" presetID="0" presetClass="path" presetSubtype="0" accel="50000" decel="50000" fill="hold" nodeType="afterEffect">
                                  <p:stCondLst>
                                    <p:cond delay="0"/>
                                  </p:stCondLst>
                                  <p:childTnLst>
                                    <p:animMotion origin="layout" path="M 0 3.33333E-6 L 0.21667 0.22222 " pathEditMode="relative" rAng="0" ptsTypes="AA">
                                      <p:cBhvr>
                                        <p:cTn id="35" dur="2000" fill="hold"/>
                                        <p:tgtEl>
                                          <p:spTgt spid="23"/>
                                        </p:tgtEl>
                                        <p:attrNameLst>
                                          <p:attrName>ppt_x</p:attrName>
                                          <p:attrName>ppt_y</p:attrName>
                                        </p:attrNameLst>
                                      </p:cBhvr>
                                      <p:rCtr x="108" y="111"/>
                                    </p:animMotion>
                                  </p:childTnLst>
                                </p:cTn>
                              </p:par>
                            </p:childTnLst>
                          </p:cTn>
                        </p:par>
                        <p:par>
                          <p:cTn id="36" fill="hold">
                            <p:stCondLst>
                              <p:cond delay="8500"/>
                            </p:stCondLst>
                            <p:childTnLst>
                              <p:par>
                                <p:cTn id="37" presetID="22" presetClass="entr" presetSubtype="4"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par>
                          <p:cTn id="40" fill="hold">
                            <p:stCondLst>
                              <p:cond delay="9000"/>
                            </p:stCondLst>
                            <p:childTnLst>
                              <p:par>
                                <p:cTn id="41" presetID="21" presetClass="entr" presetSubtype="4"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heel(4)">
                                      <p:cBhvr>
                                        <p:cTn id="43" dur="500"/>
                                        <p:tgtEl>
                                          <p:spTgt spid="24"/>
                                        </p:tgtEl>
                                      </p:cBhvr>
                                    </p:animEffect>
                                  </p:childTnLst>
                                </p:cTn>
                              </p:par>
                            </p:childTnLst>
                          </p:cTn>
                        </p:par>
                        <p:par>
                          <p:cTn id="44" fill="hold">
                            <p:stCondLst>
                              <p:cond delay="9500"/>
                            </p:stCondLst>
                            <p:childTnLst>
                              <p:par>
                                <p:cTn id="45" presetID="0" presetClass="path" presetSubtype="0" accel="50000" decel="50000" fill="hold" nodeType="afterEffect">
                                  <p:stCondLst>
                                    <p:cond delay="0"/>
                                  </p:stCondLst>
                                  <p:childTnLst>
                                    <p:animMotion origin="layout" path="M -3.33333E-6 -4.44444E-6 L 0.08125 0.00834 " pathEditMode="relative" rAng="0" ptsTypes="AA">
                                      <p:cBhvr>
                                        <p:cTn id="46" dur="2000" fill="hold"/>
                                        <p:tgtEl>
                                          <p:spTgt spid="24"/>
                                        </p:tgtEl>
                                        <p:attrNameLst>
                                          <p:attrName>ppt_x</p:attrName>
                                          <p:attrName>ppt_y</p:attrName>
                                        </p:attrNameLst>
                                      </p:cBhvr>
                                      <p:rCtr x="41" y="4"/>
                                    </p:animMotion>
                                  </p:childTnLst>
                                </p:cTn>
                              </p:par>
                              <p:par>
                                <p:cTn id="47" presetID="1" presetClass="mediacall" presetSubtype="0" fill="hold" nodeType="withEffect">
                                  <p:stCondLst>
                                    <p:cond delay="0"/>
                                  </p:stCondLst>
                                  <p:childTnLst>
                                    <p:cmd type="call" cmd="playFrom(0.0)">
                                      <p:cBhvr>
                                        <p:cTn id="48" dur="21334"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49" fill="hold" display="0">
                  <p:stCondLst>
                    <p:cond delay="indefinite"/>
                  </p:stCondLst>
                  <p:endCondLst>
                    <p:cond evt="onNext" delay="0">
                      <p:tgtEl>
                        <p:sldTgt/>
                      </p:tgtEl>
                    </p:cond>
                    <p:cond evt="onPrev" delay="0">
                      <p:tgtEl>
                        <p:sldTgt/>
                      </p:tgtEl>
                    </p:cond>
                    <p:cond evt="onStopAudio" delay="0">
                      <p:tgtEl>
                        <p:sldTgt/>
                      </p:tgtEl>
                    </p:cond>
                  </p:endCondLst>
                </p:cTn>
                <p:tgtEl>
                  <p:spTgt spid="21"/>
                </p:tgtEl>
              </p:cMediaNode>
            </p:audio>
          </p:childTnLst>
        </p:cTn>
      </p:par>
    </p:tnLst>
    <p:bldLst>
      <p:bldP spid="18" grpId="0" animBg="1"/>
      <p:bldP spid="15" grpId="0" animBg="1"/>
      <p:bldP spid="13"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752" y="0"/>
            <a:ext cx="9144000" cy="68580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6"/>
          <p:cNvGrpSpPr/>
          <p:nvPr/>
        </p:nvGrpSpPr>
        <p:grpSpPr>
          <a:xfrm>
            <a:off x="0" y="0"/>
            <a:ext cx="8382000" cy="6858000"/>
            <a:chOff x="0" y="0"/>
            <a:chExt cx="6781800" cy="6858000"/>
          </a:xfrm>
          <a:gradFill flip="none" rotWithShape="1">
            <a:gsLst>
              <a:gs pos="58000">
                <a:schemeClr val="accent4">
                  <a:lumMod val="50000"/>
                </a:schemeClr>
              </a:gs>
              <a:gs pos="50000">
                <a:schemeClr val="accent1">
                  <a:tint val="44500"/>
                  <a:satMod val="160000"/>
                </a:schemeClr>
              </a:gs>
              <a:gs pos="100000">
                <a:schemeClr val="accent1">
                  <a:tint val="23500"/>
                  <a:satMod val="160000"/>
                </a:schemeClr>
              </a:gs>
            </a:gsLst>
            <a:path path="circle">
              <a:fillToRect l="50000" t="50000" r="50000" b="50000"/>
            </a:path>
            <a:tileRect/>
          </a:gradFill>
        </p:grpSpPr>
        <p:sp>
          <p:nvSpPr>
            <p:cNvPr id="5" name="Right Triangle 4"/>
            <p:cNvSpPr/>
            <p:nvPr/>
          </p:nvSpPr>
          <p:spPr>
            <a:xfrm>
              <a:off x="0" y="0"/>
              <a:ext cx="6781800" cy="6858000"/>
            </a:xfrm>
            <a:prstGeom prst="rtTriangle">
              <a:avLst/>
            </a:prstGeom>
            <a:grpFill/>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descr="C:\Documents and Settings\Owner\Local Settings\Temporary Internet Files\Content.IE5\GIGQ7Z9I\MP900449111[1].jpg"/>
            <p:cNvPicPr>
              <a:picLocks noChangeAspect="1" noChangeArrowheads="1"/>
            </p:cNvPicPr>
            <p:nvPr/>
          </p:nvPicPr>
          <p:blipFill>
            <a:blip r:embed="rId4" cstate="print">
              <a:duotone>
                <a:schemeClr val="accent3">
                  <a:shade val="45000"/>
                  <a:satMod val="135000"/>
                </a:schemeClr>
                <a:prstClr val="white"/>
              </a:duotone>
              <a:lum bright="-23000" contrast="41000"/>
            </a:blip>
            <a:srcRect t="12222" r="31333"/>
            <a:stretch>
              <a:fillRect/>
            </a:stretch>
          </p:blipFill>
          <p:spPr bwMode="auto">
            <a:xfrm>
              <a:off x="12342" y="820992"/>
              <a:ext cx="3924300" cy="6019800"/>
            </a:xfrm>
            <a:prstGeom prst="rtTriangle">
              <a:avLst/>
            </a:prstGeom>
            <a:grpFill/>
            <a:ln>
              <a:solidFill>
                <a:schemeClr val="accent2">
                  <a:lumMod val="50000"/>
                </a:schemeClr>
              </a:solidFill>
            </a:ln>
            <a:effectLst/>
            <a:scene3d>
              <a:camera prst="orthographicFront">
                <a:rot lat="0" lon="0" rev="0"/>
              </a:camera>
              <a:lightRig rig="contrasting" dir="t">
                <a:rot lat="0" lon="0" rev="7800000"/>
              </a:lightRig>
            </a:scene3d>
            <a:sp3d>
              <a:bevelT w="139700" h="139700"/>
            </a:sp3d>
          </p:spPr>
        </p:pic>
      </p:grpSp>
      <p:grpSp>
        <p:nvGrpSpPr>
          <p:cNvPr id="62" name="Group 61"/>
          <p:cNvGrpSpPr/>
          <p:nvPr/>
        </p:nvGrpSpPr>
        <p:grpSpPr>
          <a:xfrm>
            <a:off x="2268935" y="1190634"/>
            <a:ext cx="2247900" cy="1520860"/>
            <a:chOff x="762000" y="1352486"/>
            <a:chExt cx="2247900" cy="1520860"/>
          </a:xfrm>
        </p:grpSpPr>
        <p:pic>
          <p:nvPicPr>
            <p:cNvPr id="63" name="Picture 2"/>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2069" t="36794" r="74473" b="47077"/>
            <a:stretch/>
          </p:blipFill>
          <p:spPr bwMode="auto">
            <a:xfrm>
              <a:off x="762000" y="1352486"/>
              <a:ext cx="2247900" cy="65409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4" name="Rectangle 63"/>
            <p:cNvSpPr/>
            <p:nvPr/>
          </p:nvSpPr>
          <p:spPr>
            <a:xfrm>
              <a:off x="1609725" y="1768454"/>
              <a:ext cx="1371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0000"/>
                  </a:solidFill>
                </a:rPr>
                <a:t>Reading Literature</a:t>
              </a:r>
              <a:endParaRPr lang="en-US" sz="1200" b="1" dirty="0">
                <a:solidFill>
                  <a:srgbClr val="FF0000"/>
                </a:solidFill>
              </a:endParaRPr>
            </a:p>
          </p:txBody>
        </p:sp>
        <p:pic>
          <p:nvPicPr>
            <p:cNvPr id="65" name="Picture 2"/>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2069" t="36794" r="74473" b="47077"/>
            <a:stretch/>
          </p:blipFill>
          <p:spPr bwMode="auto">
            <a:xfrm>
              <a:off x="771524" y="2219253"/>
              <a:ext cx="2238375" cy="65409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6" name="Rectangle 65"/>
            <p:cNvSpPr/>
            <p:nvPr/>
          </p:nvSpPr>
          <p:spPr>
            <a:xfrm>
              <a:off x="2670769" y="1385442"/>
              <a:ext cx="339131" cy="478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2</a:t>
              </a:r>
            </a:p>
          </p:txBody>
        </p:sp>
        <p:sp>
          <p:nvSpPr>
            <p:cNvPr id="67" name="Rectangle 66"/>
            <p:cNvSpPr/>
            <p:nvPr/>
          </p:nvSpPr>
          <p:spPr>
            <a:xfrm>
              <a:off x="2670769" y="2228778"/>
              <a:ext cx="335362" cy="478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2</a:t>
              </a:r>
            </a:p>
          </p:txBody>
        </p:sp>
      </p:grpSp>
      <p:grpSp>
        <p:nvGrpSpPr>
          <p:cNvPr id="9" name="Group 8"/>
          <p:cNvGrpSpPr/>
          <p:nvPr/>
        </p:nvGrpSpPr>
        <p:grpSpPr>
          <a:xfrm>
            <a:off x="-17066" y="1139668"/>
            <a:ext cx="2247900" cy="1619451"/>
            <a:chOff x="762000" y="1352486"/>
            <a:chExt cx="2247901" cy="1619451"/>
          </a:xfrm>
        </p:grpSpPr>
        <p:pic>
          <p:nvPicPr>
            <p:cNvPr id="59" name="Picture 2"/>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2069" t="36794" r="74473" b="47077"/>
            <a:stretch/>
          </p:blipFill>
          <p:spPr bwMode="auto">
            <a:xfrm>
              <a:off x="762000" y="1352486"/>
              <a:ext cx="2247901" cy="65409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Rectangle 7"/>
            <p:cNvSpPr/>
            <p:nvPr/>
          </p:nvSpPr>
          <p:spPr>
            <a:xfrm>
              <a:off x="1609725" y="1768454"/>
              <a:ext cx="1371601"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0000"/>
                  </a:solidFill>
                </a:rPr>
                <a:t>Reading Literature</a:t>
              </a:r>
              <a:endParaRPr lang="en-US" sz="1200" b="1" dirty="0">
                <a:solidFill>
                  <a:srgbClr val="FF0000"/>
                </a:solidFill>
              </a:endParaRPr>
            </a:p>
          </p:txBody>
        </p:sp>
        <p:pic>
          <p:nvPicPr>
            <p:cNvPr id="60" name="Picture 2"/>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2069" t="36794" r="74473" b="47077"/>
            <a:stretch/>
          </p:blipFill>
          <p:spPr bwMode="auto">
            <a:xfrm>
              <a:off x="771524" y="2317844"/>
              <a:ext cx="2238376" cy="65409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1" name="Rectangle 60"/>
            <p:cNvSpPr/>
            <p:nvPr/>
          </p:nvSpPr>
          <p:spPr>
            <a:xfrm>
              <a:off x="2670770" y="1385442"/>
              <a:ext cx="339131" cy="478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rPr>
                <a:t>1</a:t>
              </a:r>
              <a:endParaRPr lang="en-US" sz="2800" b="1" dirty="0">
                <a:solidFill>
                  <a:srgbClr val="FF0000"/>
                </a:solidFill>
              </a:endParaRPr>
            </a:p>
          </p:txBody>
        </p:sp>
        <p:sp>
          <p:nvSpPr>
            <p:cNvPr id="3" name="Rectangle 2"/>
            <p:cNvSpPr/>
            <p:nvPr/>
          </p:nvSpPr>
          <p:spPr>
            <a:xfrm>
              <a:off x="2670770" y="2341203"/>
              <a:ext cx="335362" cy="478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rPr>
                <a:t>1</a:t>
              </a:r>
              <a:endParaRPr lang="en-US" sz="2800" b="1" dirty="0">
                <a:solidFill>
                  <a:srgbClr val="FF0000"/>
                </a:solidFill>
              </a:endParaRPr>
            </a:p>
          </p:txBody>
        </p:sp>
      </p:grpSp>
      <p:grpSp>
        <p:nvGrpSpPr>
          <p:cNvPr id="68" name="Group 67"/>
          <p:cNvGrpSpPr/>
          <p:nvPr/>
        </p:nvGrpSpPr>
        <p:grpSpPr>
          <a:xfrm>
            <a:off x="4564459" y="1153566"/>
            <a:ext cx="2247900" cy="1557928"/>
            <a:chOff x="762000" y="1352486"/>
            <a:chExt cx="2247900" cy="1557928"/>
          </a:xfrm>
        </p:grpSpPr>
        <p:pic>
          <p:nvPicPr>
            <p:cNvPr id="69" name="Picture 2"/>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2069" t="36794" r="74473" b="47077"/>
            <a:stretch/>
          </p:blipFill>
          <p:spPr bwMode="auto">
            <a:xfrm>
              <a:off x="762000" y="1352486"/>
              <a:ext cx="2247900" cy="65409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0" name="Rectangle 69"/>
            <p:cNvSpPr/>
            <p:nvPr/>
          </p:nvSpPr>
          <p:spPr>
            <a:xfrm>
              <a:off x="1609725" y="1768454"/>
              <a:ext cx="1371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0000"/>
                  </a:solidFill>
                </a:rPr>
                <a:t>Reading Literature</a:t>
              </a:r>
              <a:endParaRPr lang="en-US" sz="1200" b="1" dirty="0">
                <a:solidFill>
                  <a:srgbClr val="FF0000"/>
                </a:solidFill>
              </a:endParaRPr>
            </a:p>
          </p:txBody>
        </p:sp>
        <p:pic>
          <p:nvPicPr>
            <p:cNvPr id="71" name="Picture 2"/>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2069" t="36794" r="74473" b="47077"/>
            <a:stretch/>
          </p:blipFill>
          <p:spPr bwMode="auto">
            <a:xfrm>
              <a:off x="771524" y="2221353"/>
              <a:ext cx="2238375" cy="68906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2" name="Rectangle 71"/>
            <p:cNvSpPr/>
            <p:nvPr/>
          </p:nvSpPr>
          <p:spPr>
            <a:xfrm>
              <a:off x="2670769" y="1385442"/>
              <a:ext cx="339131" cy="478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rPr>
                <a:t>3</a:t>
              </a:r>
              <a:endParaRPr lang="en-US" sz="2800" b="1" dirty="0">
                <a:solidFill>
                  <a:srgbClr val="FF0000"/>
                </a:solidFill>
              </a:endParaRPr>
            </a:p>
          </p:txBody>
        </p:sp>
        <p:sp>
          <p:nvSpPr>
            <p:cNvPr id="73" name="Rectangle 72"/>
            <p:cNvSpPr/>
            <p:nvPr/>
          </p:nvSpPr>
          <p:spPr>
            <a:xfrm>
              <a:off x="2670769" y="2230878"/>
              <a:ext cx="335362" cy="478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rPr>
                <a:t>3</a:t>
              </a:r>
              <a:endParaRPr lang="en-US" sz="2800" b="1" dirty="0">
                <a:solidFill>
                  <a:srgbClr val="FF0000"/>
                </a:solidFill>
              </a:endParaRPr>
            </a:p>
          </p:txBody>
        </p:sp>
      </p:grpSp>
      <p:grpSp>
        <p:nvGrpSpPr>
          <p:cNvPr id="74" name="Group 73"/>
          <p:cNvGrpSpPr/>
          <p:nvPr/>
        </p:nvGrpSpPr>
        <p:grpSpPr>
          <a:xfrm>
            <a:off x="6896295" y="1172623"/>
            <a:ext cx="2247900" cy="1538870"/>
            <a:chOff x="762000" y="1352486"/>
            <a:chExt cx="2247900" cy="1538870"/>
          </a:xfrm>
        </p:grpSpPr>
        <p:pic>
          <p:nvPicPr>
            <p:cNvPr id="75" name="Picture 2"/>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2069" t="36794" r="74473" b="47077"/>
            <a:stretch/>
          </p:blipFill>
          <p:spPr bwMode="auto">
            <a:xfrm>
              <a:off x="762000" y="1352486"/>
              <a:ext cx="2247900" cy="65409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6" name="Rectangle 75"/>
            <p:cNvSpPr/>
            <p:nvPr/>
          </p:nvSpPr>
          <p:spPr>
            <a:xfrm>
              <a:off x="1609725" y="1768454"/>
              <a:ext cx="1371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0000"/>
                  </a:solidFill>
                </a:rPr>
                <a:t>Reading Literature</a:t>
              </a:r>
              <a:endParaRPr lang="en-US" sz="1200" b="1" dirty="0">
                <a:solidFill>
                  <a:srgbClr val="FF0000"/>
                </a:solidFill>
              </a:endParaRPr>
            </a:p>
          </p:txBody>
        </p:sp>
        <p:pic>
          <p:nvPicPr>
            <p:cNvPr id="77" name="Picture 2"/>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2069" t="36794" r="74473" b="47077"/>
            <a:stretch/>
          </p:blipFill>
          <p:spPr bwMode="auto">
            <a:xfrm>
              <a:off x="771524" y="2202295"/>
              <a:ext cx="2238375" cy="68906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8" name="Rectangle 77"/>
            <p:cNvSpPr/>
            <p:nvPr/>
          </p:nvSpPr>
          <p:spPr>
            <a:xfrm>
              <a:off x="2670769" y="1385442"/>
              <a:ext cx="339131" cy="478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4</a:t>
              </a:r>
            </a:p>
          </p:txBody>
        </p:sp>
        <p:sp>
          <p:nvSpPr>
            <p:cNvPr id="79" name="Rectangle 78"/>
            <p:cNvSpPr/>
            <p:nvPr/>
          </p:nvSpPr>
          <p:spPr>
            <a:xfrm>
              <a:off x="2670769" y="2211820"/>
              <a:ext cx="335362" cy="478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4</a:t>
              </a:r>
            </a:p>
          </p:txBody>
        </p:sp>
      </p:grpSp>
      <p:sp>
        <p:nvSpPr>
          <p:cNvPr id="10" name="Rectangle 9"/>
          <p:cNvSpPr/>
          <p:nvPr/>
        </p:nvSpPr>
        <p:spPr>
          <a:xfrm>
            <a:off x="2202266" y="1153573"/>
            <a:ext cx="76199" cy="188233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4488261" y="1163167"/>
            <a:ext cx="85723" cy="187274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6820097" y="1153642"/>
            <a:ext cx="85723" cy="188226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541" y="3048006"/>
            <a:ext cx="9081121" cy="10582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15262" y="1066806"/>
            <a:ext cx="9081121" cy="10582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9058276" y="1119711"/>
            <a:ext cx="85725" cy="203411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3" descr="C:\Documents and Settings\Owner\Local Settings\Temporary Internet Files\Content.IE5\TED277KP\MP900384718[1].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28608" y="381000"/>
            <a:ext cx="610481" cy="603504"/>
          </a:xfrm>
          <a:prstGeom prst="rect">
            <a:avLst/>
          </a:prstGeom>
          <a:noFill/>
        </p:spPr>
      </p:pic>
      <p:grpSp>
        <p:nvGrpSpPr>
          <p:cNvPr id="15" name="Group 14"/>
          <p:cNvGrpSpPr/>
          <p:nvPr/>
        </p:nvGrpSpPr>
        <p:grpSpPr>
          <a:xfrm>
            <a:off x="53579" y="1800718"/>
            <a:ext cx="2148687" cy="292705"/>
            <a:chOff x="261501" y="3733800"/>
            <a:chExt cx="2509914" cy="228600"/>
          </a:xfrm>
          <a:solidFill>
            <a:schemeClr val="accent3">
              <a:lumMod val="75000"/>
            </a:schemeClr>
          </a:solidFill>
        </p:grpSpPr>
        <p:sp>
          <p:nvSpPr>
            <p:cNvPr id="14" name="Rectangle 13"/>
            <p:cNvSpPr/>
            <p:nvPr/>
          </p:nvSpPr>
          <p:spPr>
            <a:xfrm>
              <a:off x="261501" y="3733800"/>
              <a:ext cx="845382" cy="2286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Unit 1</a:t>
              </a:r>
              <a:endParaRPr lang="en-US" sz="1400" b="1" dirty="0">
                <a:effectLst>
                  <a:outerShdw blurRad="38100" dist="38100" dir="2700000" algn="tl">
                    <a:srgbClr val="000000">
                      <a:alpha val="43137"/>
                    </a:srgbClr>
                  </a:outerShdw>
                </a:effectLst>
              </a:endParaRPr>
            </a:p>
          </p:txBody>
        </p:sp>
        <p:sp>
          <p:nvSpPr>
            <p:cNvPr id="91" name="Rectangle 90"/>
            <p:cNvSpPr/>
            <p:nvPr/>
          </p:nvSpPr>
          <p:spPr>
            <a:xfrm>
              <a:off x="1093767" y="3733800"/>
              <a:ext cx="845382" cy="2286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Unit 2</a:t>
              </a:r>
              <a:endParaRPr lang="en-US" sz="1400" b="1" dirty="0">
                <a:effectLst>
                  <a:outerShdw blurRad="38100" dist="38100" dir="2700000" algn="tl">
                    <a:srgbClr val="000000">
                      <a:alpha val="43137"/>
                    </a:srgbClr>
                  </a:outerShdw>
                </a:effectLst>
              </a:endParaRPr>
            </a:p>
          </p:txBody>
        </p:sp>
        <p:sp>
          <p:nvSpPr>
            <p:cNvPr id="92" name="Rectangle 91"/>
            <p:cNvSpPr/>
            <p:nvPr/>
          </p:nvSpPr>
          <p:spPr>
            <a:xfrm>
              <a:off x="1926033" y="3733800"/>
              <a:ext cx="845382" cy="2286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Unit 3</a:t>
              </a:r>
              <a:endParaRPr lang="en-US" sz="1400" b="1" dirty="0">
                <a:effectLst>
                  <a:outerShdw blurRad="38100" dist="38100" dir="2700000" algn="tl">
                    <a:srgbClr val="000000">
                      <a:alpha val="43137"/>
                    </a:srgbClr>
                  </a:outerShdw>
                </a:effectLst>
              </a:endParaRPr>
            </a:p>
          </p:txBody>
        </p:sp>
      </p:grpSp>
      <p:grpSp>
        <p:nvGrpSpPr>
          <p:cNvPr id="93" name="Group 92"/>
          <p:cNvGrpSpPr/>
          <p:nvPr/>
        </p:nvGrpSpPr>
        <p:grpSpPr>
          <a:xfrm>
            <a:off x="23115" y="2743206"/>
            <a:ext cx="2148687" cy="292705"/>
            <a:chOff x="261501" y="3733800"/>
            <a:chExt cx="2509914" cy="228600"/>
          </a:xfrm>
          <a:solidFill>
            <a:schemeClr val="accent3">
              <a:lumMod val="75000"/>
            </a:schemeClr>
          </a:solidFill>
        </p:grpSpPr>
        <p:sp>
          <p:nvSpPr>
            <p:cNvPr id="94" name="Rectangle 93"/>
            <p:cNvSpPr/>
            <p:nvPr/>
          </p:nvSpPr>
          <p:spPr>
            <a:xfrm>
              <a:off x="261501" y="3733800"/>
              <a:ext cx="845382" cy="2286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Unit 4</a:t>
              </a:r>
              <a:endParaRPr lang="en-US" sz="1400" b="1" dirty="0">
                <a:effectLst>
                  <a:outerShdw blurRad="38100" dist="38100" dir="2700000" algn="tl">
                    <a:srgbClr val="000000">
                      <a:alpha val="43137"/>
                    </a:srgbClr>
                  </a:outerShdw>
                </a:effectLst>
              </a:endParaRPr>
            </a:p>
          </p:txBody>
        </p:sp>
        <p:sp>
          <p:nvSpPr>
            <p:cNvPr id="95" name="Rectangle 94"/>
            <p:cNvSpPr/>
            <p:nvPr/>
          </p:nvSpPr>
          <p:spPr>
            <a:xfrm>
              <a:off x="1093767" y="3733800"/>
              <a:ext cx="845382" cy="2286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Unit 5</a:t>
              </a:r>
              <a:endParaRPr lang="en-US" sz="1400" b="1" dirty="0">
                <a:effectLst>
                  <a:outerShdw blurRad="38100" dist="38100" dir="2700000" algn="tl">
                    <a:srgbClr val="000000">
                      <a:alpha val="43137"/>
                    </a:srgbClr>
                  </a:outerShdw>
                </a:effectLst>
              </a:endParaRPr>
            </a:p>
          </p:txBody>
        </p:sp>
        <p:sp>
          <p:nvSpPr>
            <p:cNvPr id="96" name="Rectangle 95"/>
            <p:cNvSpPr/>
            <p:nvPr/>
          </p:nvSpPr>
          <p:spPr>
            <a:xfrm>
              <a:off x="1926033" y="3733800"/>
              <a:ext cx="845382" cy="2286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Unit 6</a:t>
              </a:r>
              <a:endParaRPr lang="en-US" sz="1400" b="1" dirty="0">
                <a:effectLst>
                  <a:outerShdw blurRad="38100" dist="38100" dir="2700000" algn="tl">
                    <a:srgbClr val="000000">
                      <a:alpha val="43137"/>
                    </a:srgbClr>
                  </a:outerShdw>
                </a:effectLst>
              </a:endParaRPr>
            </a:p>
          </p:txBody>
        </p:sp>
      </p:grpSp>
      <p:sp>
        <p:nvSpPr>
          <p:cNvPr id="84" name="Rectangle 83"/>
          <p:cNvSpPr/>
          <p:nvPr/>
        </p:nvSpPr>
        <p:spPr>
          <a:xfrm>
            <a:off x="-24612" y="1148502"/>
            <a:ext cx="78183" cy="195241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oup 96"/>
          <p:cNvGrpSpPr/>
          <p:nvPr/>
        </p:nvGrpSpPr>
        <p:grpSpPr>
          <a:xfrm>
            <a:off x="2309021" y="1835685"/>
            <a:ext cx="2148687" cy="292705"/>
            <a:chOff x="261501" y="3733800"/>
            <a:chExt cx="2509914" cy="228600"/>
          </a:xfrm>
          <a:solidFill>
            <a:schemeClr val="accent3">
              <a:lumMod val="75000"/>
            </a:schemeClr>
          </a:solidFill>
        </p:grpSpPr>
        <p:sp>
          <p:nvSpPr>
            <p:cNvPr id="98" name="Rectangle 97"/>
            <p:cNvSpPr/>
            <p:nvPr/>
          </p:nvSpPr>
          <p:spPr>
            <a:xfrm>
              <a:off x="261501" y="3733800"/>
              <a:ext cx="845382" cy="2286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Unit 1</a:t>
              </a:r>
              <a:endParaRPr lang="en-US" sz="1400" b="1" dirty="0">
                <a:effectLst>
                  <a:outerShdw blurRad="38100" dist="38100" dir="2700000" algn="tl">
                    <a:srgbClr val="000000">
                      <a:alpha val="43137"/>
                    </a:srgbClr>
                  </a:outerShdw>
                </a:effectLst>
              </a:endParaRPr>
            </a:p>
          </p:txBody>
        </p:sp>
        <p:sp>
          <p:nvSpPr>
            <p:cNvPr id="99" name="Rectangle 98"/>
            <p:cNvSpPr/>
            <p:nvPr/>
          </p:nvSpPr>
          <p:spPr>
            <a:xfrm>
              <a:off x="1093767" y="3733800"/>
              <a:ext cx="845382" cy="2286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Unit 2</a:t>
              </a:r>
              <a:endParaRPr lang="en-US" sz="1400" b="1" dirty="0">
                <a:effectLst>
                  <a:outerShdw blurRad="38100" dist="38100" dir="2700000" algn="tl">
                    <a:srgbClr val="000000">
                      <a:alpha val="43137"/>
                    </a:srgbClr>
                  </a:outerShdw>
                </a:effectLst>
              </a:endParaRPr>
            </a:p>
          </p:txBody>
        </p:sp>
        <p:sp>
          <p:nvSpPr>
            <p:cNvPr id="100" name="Rectangle 99"/>
            <p:cNvSpPr/>
            <p:nvPr/>
          </p:nvSpPr>
          <p:spPr>
            <a:xfrm>
              <a:off x="1926033" y="3733800"/>
              <a:ext cx="845382" cy="2286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Unit 3</a:t>
              </a:r>
              <a:endParaRPr lang="en-US" sz="1400" b="1" dirty="0">
                <a:effectLst>
                  <a:outerShdw blurRad="38100" dist="38100" dir="2700000" algn="tl">
                    <a:srgbClr val="000000">
                      <a:alpha val="43137"/>
                    </a:srgbClr>
                  </a:outerShdw>
                </a:effectLst>
              </a:endParaRPr>
            </a:p>
          </p:txBody>
        </p:sp>
      </p:grpSp>
      <p:grpSp>
        <p:nvGrpSpPr>
          <p:cNvPr id="101" name="Group 100"/>
          <p:cNvGrpSpPr/>
          <p:nvPr/>
        </p:nvGrpSpPr>
        <p:grpSpPr>
          <a:xfrm>
            <a:off x="2307133" y="2724156"/>
            <a:ext cx="2148687" cy="292705"/>
            <a:chOff x="261501" y="3733800"/>
            <a:chExt cx="2509914" cy="228600"/>
          </a:xfrm>
          <a:solidFill>
            <a:schemeClr val="accent3">
              <a:lumMod val="75000"/>
            </a:schemeClr>
          </a:solidFill>
        </p:grpSpPr>
        <p:sp>
          <p:nvSpPr>
            <p:cNvPr id="102" name="Rectangle 101"/>
            <p:cNvSpPr/>
            <p:nvPr/>
          </p:nvSpPr>
          <p:spPr>
            <a:xfrm>
              <a:off x="261501" y="3733800"/>
              <a:ext cx="845382" cy="2286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Unit 4</a:t>
              </a:r>
              <a:endParaRPr lang="en-US" sz="1400" b="1" dirty="0">
                <a:effectLst>
                  <a:outerShdw blurRad="38100" dist="38100" dir="2700000" algn="tl">
                    <a:srgbClr val="000000">
                      <a:alpha val="43137"/>
                    </a:srgbClr>
                  </a:outerShdw>
                </a:effectLst>
              </a:endParaRPr>
            </a:p>
          </p:txBody>
        </p:sp>
        <p:sp>
          <p:nvSpPr>
            <p:cNvPr id="103" name="Rectangle 102"/>
            <p:cNvSpPr/>
            <p:nvPr/>
          </p:nvSpPr>
          <p:spPr>
            <a:xfrm>
              <a:off x="1093767" y="3733800"/>
              <a:ext cx="845382" cy="2286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Unit 5</a:t>
              </a:r>
              <a:endParaRPr lang="en-US" sz="1400" b="1" dirty="0">
                <a:effectLst>
                  <a:outerShdw blurRad="38100" dist="38100" dir="2700000" algn="tl">
                    <a:srgbClr val="000000">
                      <a:alpha val="43137"/>
                    </a:srgbClr>
                  </a:outerShdw>
                </a:effectLst>
              </a:endParaRPr>
            </a:p>
          </p:txBody>
        </p:sp>
        <p:sp>
          <p:nvSpPr>
            <p:cNvPr id="104" name="Rectangle 103"/>
            <p:cNvSpPr/>
            <p:nvPr/>
          </p:nvSpPr>
          <p:spPr>
            <a:xfrm>
              <a:off x="1926033" y="3733800"/>
              <a:ext cx="845382" cy="2286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Unit 6</a:t>
              </a:r>
              <a:endParaRPr lang="en-US" sz="1400" b="1" dirty="0">
                <a:effectLst>
                  <a:outerShdw blurRad="38100" dist="38100" dir="2700000" algn="tl">
                    <a:srgbClr val="000000">
                      <a:alpha val="43137"/>
                    </a:srgbClr>
                  </a:outerShdw>
                </a:effectLst>
              </a:endParaRPr>
            </a:p>
          </p:txBody>
        </p:sp>
      </p:grpSp>
      <p:grpSp>
        <p:nvGrpSpPr>
          <p:cNvPr id="105" name="Group 104"/>
          <p:cNvGrpSpPr/>
          <p:nvPr/>
        </p:nvGrpSpPr>
        <p:grpSpPr>
          <a:xfrm>
            <a:off x="4604649" y="1816780"/>
            <a:ext cx="2215455" cy="292705"/>
            <a:chOff x="261501" y="3733800"/>
            <a:chExt cx="2509914" cy="228600"/>
          </a:xfrm>
          <a:solidFill>
            <a:schemeClr val="accent3">
              <a:lumMod val="75000"/>
            </a:schemeClr>
          </a:solidFill>
        </p:grpSpPr>
        <p:sp>
          <p:nvSpPr>
            <p:cNvPr id="106" name="Rectangle 105"/>
            <p:cNvSpPr/>
            <p:nvPr/>
          </p:nvSpPr>
          <p:spPr>
            <a:xfrm>
              <a:off x="261501" y="3733800"/>
              <a:ext cx="845382" cy="2286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Unit 1</a:t>
              </a:r>
              <a:endParaRPr lang="en-US" sz="1400" b="1" dirty="0">
                <a:effectLst>
                  <a:outerShdw blurRad="38100" dist="38100" dir="2700000" algn="tl">
                    <a:srgbClr val="000000">
                      <a:alpha val="43137"/>
                    </a:srgbClr>
                  </a:outerShdw>
                </a:effectLst>
              </a:endParaRPr>
            </a:p>
          </p:txBody>
        </p:sp>
        <p:sp>
          <p:nvSpPr>
            <p:cNvPr id="107" name="Rectangle 106"/>
            <p:cNvSpPr/>
            <p:nvPr/>
          </p:nvSpPr>
          <p:spPr>
            <a:xfrm>
              <a:off x="1093767" y="3733800"/>
              <a:ext cx="845382" cy="2286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Unit 2</a:t>
              </a:r>
              <a:endParaRPr lang="en-US" sz="1400" b="1" dirty="0">
                <a:effectLst>
                  <a:outerShdw blurRad="38100" dist="38100" dir="2700000" algn="tl">
                    <a:srgbClr val="000000">
                      <a:alpha val="43137"/>
                    </a:srgbClr>
                  </a:outerShdw>
                </a:effectLst>
              </a:endParaRPr>
            </a:p>
          </p:txBody>
        </p:sp>
        <p:sp>
          <p:nvSpPr>
            <p:cNvPr id="108" name="Rectangle 107"/>
            <p:cNvSpPr/>
            <p:nvPr/>
          </p:nvSpPr>
          <p:spPr>
            <a:xfrm>
              <a:off x="1926033" y="3733800"/>
              <a:ext cx="845382" cy="2286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Unit 3</a:t>
              </a:r>
              <a:endParaRPr lang="en-US" sz="1400" b="1" dirty="0">
                <a:effectLst>
                  <a:outerShdw blurRad="38100" dist="38100" dir="2700000" algn="tl">
                    <a:srgbClr val="000000">
                      <a:alpha val="43137"/>
                    </a:srgbClr>
                  </a:outerShdw>
                </a:effectLst>
              </a:endParaRPr>
            </a:p>
          </p:txBody>
        </p:sp>
      </p:grpSp>
      <p:grpSp>
        <p:nvGrpSpPr>
          <p:cNvPr id="109" name="Group 108"/>
          <p:cNvGrpSpPr/>
          <p:nvPr/>
        </p:nvGrpSpPr>
        <p:grpSpPr>
          <a:xfrm>
            <a:off x="4602759" y="2724301"/>
            <a:ext cx="2205839" cy="292705"/>
            <a:chOff x="261501" y="3733800"/>
            <a:chExt cx="2509914" cy="228600"/>
          </a:xfrm>
          <a:solidFill>
            <a:schemeClr val="accent3">
              <a:lumMod val="75000"/>
            </a:schemeClr>
          </a:solidFill>
        </p:grpSpPr>
        <p:sp>
          <p:nvSpPr>
            <p:cNvPr id="110" name="Rectangle 109"/>
            <p:cNvSpPr/>
            <p:nvPr/>
          </p:nvSpPr>
          <p:spPr>
            <a:xfrm>
              <a:off x="261501" y="3733800"/>
              <a:ext cx="845382" cy="2286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Unit 4</a:t>
              </a:r>
              <a:endParaRPr lang="en-US" sz="1400" b="1" dirty="0">
                <a:effectLst>
                  <a:outerShdw blurRad="38100" dist="38100" dir="2700000" algn="tl">
                    <a:srgbClr val="000000">
                      <a:alpha val="43137"/>
                    </a:srgbClr>
                  </a:outerShdw>
                </a:effectLst>
              </a:endParaRPr>
            </a:p>
          </p:txBody>
        </p:sp>
        <p:sp>
          <p:nvSpPr>
            <p:cNvPr id="111" name="Rectangle 110"/>
            <p:cNvSpPr/>
            <p:nvPr/>
          </p:nvSpPr>
          <p:spPr>
            <a:xfrm>
              <a:off x="1093767" y="3733800"/>
              <a:ext cx="845382" cy="2286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Unit 5</a:t>
              </a:r>
              <a:endParaRPr lang="en-US" sz="1400" b="1" dirty="0">
                <a:effectLst>
                  <a:outerShdw blurRad="38100" dist="38100" dir="2700000" algn="tl">
                    <a:srgbClr val="000000">
                      <a:alpha val="43137"/>
                    </a:srgbClr>
                  </a:outerShdw>
                </a:effectLst>
              </a:endParaRPr>
            </a:p>
          </p:txBody>
        </p:sp>
        <p:sp>
          <p:nvSpPr>
            <p:cNvPr id="112" name="Rectangle 111"/>
            <p:cNvSpPr/>
            <p:nvPr/>
          </p:nvSpPr>
          <p:spPr>
            <a:xfrm>
              <a:off x="1926033" y="3733800"/>
              <a:ext cx="845382" cy="2286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Unit 6</a:t>
              </a:r>
              <a:endParaRPr lang="en-US" sz="1400" b="1" dirty="0">
                <a:effectLst>
                  <a:outerShdw blurRad="38100" dist="38100" dir="2700000" algn="tl">
                    <a:srgbClr val="000000">
                      <a:alpha val="43137"/>
                    </a:srgbClr>
                  </a:outerShdw>
                </a:effectLst>
              </a:endParaRPr>
            </a:p>
          </p:txBody>
        </p:sp>
      </p:grpSp>
      <p:grpSp>
        <p:nvGrpSpPr>
          <p:cNvPr id="113" name="Group 112"/>
          <p:cNvGrpSpPr/>
          <p:nvPr/>
        </p:nvGrpSpPr>
        <p:grpSpPr>
          <a:xfrm>
            <a:off x="6921113" y="1816780"/>
            <a:ext cx="2148687" cy="292705"/>
            <a:chOff x="261501" y="3733800"/>
            <a:chExt cx="2509914" cy="228600"/>
          </a:xfrm>
          <a:solidFill>
            <a:schemeClr val="accent3">
              <a:lumMod val="75000"/>
            </a:schemeClr>
          </a:solidFill>
        </p:grpSpPr>
        <p:sp>
          <p:nvSpPr>
            <p:cNvPr id="114" name="Rectangle 113"/>
            <p:cNvSpPr/>
            <p:nvPr/>
          </p:nvSpPr>
          <p:spPr>
            <a:xfrm>
              <a:off x="261501" y="3733800"/>
              <a:ext cx="845382" cy="2286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Unit 1</a:t>
              </a:r>
              <a:endParaRPr lang="en-US" sz="1400" b="1" dirty="0">
                <a:effectLst>
                  <a:outerShdw blurRad="38100" dist="38100" dir="2700000" algn="tl">
                    <a:srgbClr val="000000">
                      <a:alpha val="43137"/>
                    </a:srgbClr>
                  </a:outerShdw>
                </a:effectLst>
              </a:endParaRPr>
            </a:p>
          </p:txBody>
        </p:sp>
        <p:sp>
          <p:nvSpPr>
            <p:cNvPr id="115" name="Rectangle 114"/>
            <p:cNvSpPr/>
            <p:nvPr/>
          </p:nvSpPr>
          <p:spPr>
            <a:xfrm>
              <a:off x="1093767" y="3733800"/>
              <a:ext cx="845382" cy="2286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Unit 2</a:t>
              </a:r>
              <a:endParaRPr lang="en-US" sz="1400" b="1" dirty="0">
                <a:effectLst>
                  <a:outerShdw blurRad="38100" dist="38100" dir="2700000" algn="tl">
                    <a:srgbClr val="000000">
                      <a:alpha val="43137"/>
                    </a:srgbClr>
                  </a:outerShdw>
                </a:effectLst>
              </a:endParaRPr>
            </a:p>
          </p:txBody>
        </p:sp>
        <p:sp>
          <p:nvSpPr>
            <p:cNvPr id="116" name="Rectangle 115"/>
            <p:cNvSpPr/>
            <p:nvPr/>
          </p:nvSpPr>
          <p:spPr>
            <a:xfrm>
              <a:off x="1926033" y="3733800"/>
              <a:ext cx="845382" cy="2286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Unit 3</a:t>
              </a:r>
              <a:endParaRPr lang="en-US" sz="1400" b="1" dirty="0">
                <a:effectLst>
                  <a:outerShdw blurRad="38100" dist="38100" dir="2700000" algn="tl">
                    <a:srgbClr val="000000">
                      <a:alpha val="43137"/>
                    </a:srgbClr>
                  </a:outerShdw>
                </a:effectLst>
              </a:endParaRPr>
            </a:p>
          </p:txBody>
        </p:sp>
      </p:grpSp>
      <p:grpSp>
        <p:nvGrpSpPr>
          <p:cNvPr id="117" name="Group 116"/>
          <p:cNvGrpSpPr/>
          <p:nvPr/>
        </p:nvGrpSpPr>
        <p:grpSpPr>
          <a:xfrm>
            <a:off x="6919225" y="2724301"/>
            <a:ext cx="2148687" cy="292705"/>
            <a:chOff x="261501" y="3733800"/>
            <a:chExt cx="2509914" cy="228600"/>
          </a:xfrm>
          <a:solidFill>
            <a:schemeClr val="accent3">
              <a:lumMod val="75000"/>
            </a:schemeClr>
          </a:solidFill>
        </p:grpSpPr>
        <p:sp>
          <p:nvSpPr>
            <p:cNvPr id="118" name="Rectangle 117"/>
            <p:cNvSpPr/>
            <p:nvPr/>
          </p:nvSpPr>
          <p:spPr>
            <a:xfrm>
              <a:off x="261501" y="3733800"/>
              <a:ext cx="845382" cy="2286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Unit 4</a:t>
              </a:r>
              <a:endParaRPr lang="en-US" sz="1400" b="1" dirty="0">
                <a:effectLst>
                  <a:outerShdw blurRad="38100" dist="38100" dir="2700000" algn="tl">
                    <a:srgbClr val="000000">
                      <a:alpha val="43137"/>
                    </a:srgbClr>
                  </a:outerShdw>
                </a:effectLst>
              </a:endParaRPr>
            </a:p>
          </p:txBody>
        </p:sp>
        <p:sp>
          <p:nvSpPr>
            <p:cNvPr id="119" name="Rectangle 118"/>
            <p:cNvSpPr/>
            <p:nvPr/>
          </p:nvSpPr>
          <p:spPr>
            <a:xfrm>
              <a:off x="1093767" y="3733800"/>
              <a:ext cx="845382" cy="2286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Unit 5</a:t>
              </a:r>
              <a:endParaRPr lang="en-US" sz="1400" b="1" dirty="0">
                <a:effectLst>
                  <a:outerShdw blurRad="38100" dist="38100" dir="2700000" algn="tl">
                    <a:srgbClr val="000000">
                      <a:alpha val="43137"/>
                    </a:srgbClr>
                  </a:outerShdw>
                </a:effectLst>
              </a:endParaRPr>
            </a:p>
          </p:txBody>
        </p:sp>
        <p:sp>
          <p:nvSpPr>
            <p:cNvPr id="120" name="Rectangle 119"/>
            <p:cNvSpPr/>
            <p:nvPr/>
          </p:nvSpPr>
          <p:spPr>
            <a:xfrm>
              <a:off x="1926033" y="3733800"/>
              <a:ext cx="845382" cy="2286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effectLst>
                    <a:outerShdw blurRad="38100" dist="38100" dir="2700000" algn="tl">
                      <a:srgbClr val="000000">
                        <a:alpha val="43137"/>
                      </a:srgbClr>
                    </a:outerShdw>
                  </a:effectLst>
                </a:rPr>
                <a:t>Unit 6</a:t>
              </a:r>
              <a:endParaRPr lang="en-US" sz="1400" b="1" dirty="0">
                <a:effectLst>
                  <a:outerShdw blurRad="38100" dist="38100" dir="2700000" algn="tl">
                    <a:srgbClr val="000000">
                      <a:alpha val="43137"/>
                    </a:srgbClr>
                  </a:outerShdw>
                </a:effectLst>
              </a:endParaRPr>
            </a:p>
          </p:txBody>
        </p:sp>
      </p:grpSp>
      <p:grpSp>
        <p:nvGrpSpPr>
          <p:cNvPr id="126" name="Group 125"/>
          <p:cNvGrpSpPr/>
          <p:nvPr/>
        </p:nvGrpSpPr>
        <p:grpSpPr>
          <a:xfrm>
            <a:off x="2438401" y="3276606"/>
            <a:ext cx="3713795" cy="2590799"/>
            <a:chOff x="643422" y="5029201"/>
            <a:chExt cx="2800665" cy="1523999"/>
          </a:xfrm>
        </p:grpSpPr>
        <p:grpSp>
          <p:nvGrpSpPr>
            <p:cNvPr id="82" name="Group 81"/>
            <p:cNvGrpSpPr/>
            <p:nvPr/>
          </p:nvGrpSpPr>
          <p:grpSpPr>
            <a:xfrm>
              <a:off x="685800" y="5943600"/>
              <a:ext cx="2758287" cy="609600"/>
              <a:chOff x="261501" y="3733800"/>
              <a:chExt cx="2509914" cy="228600"/>
            </a:xfrm>
            <a:solidFill>
              <a:schemeClr val="accent3">
                <a:lumMod val="75000"/>
              </a:schemeClr>
            </a:solidFill>
          </p:grpSpPr>
          <p:sp>
            <p:nvSpPr>
              <p:cNvPr id="85" name="Rectangle 84"/>
              <p:cNvSpPr/>
              <p:nvPr/>
            </p:nvSpPr>
            <p:spPr>
              <a:xfrm>
                <a:off x="261501" y="3733800"/>
                <a:ext cx="845382" cy="228600"/>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effectLst>
                      <a:outerShdw blurRad="38100" dist="38100" dir="2700000" algn="tl">
                        <a:srgbClr val="000000">
                          <a:alpha val="43137"/>
                        </a:srgbClr>
                      </a:outerShdw>
                    </a:effectLst>
                  </a:rPr>
                  <a:t>Unit 4</a:t>
                </a:r>
                <a:endParaRPr lang="en-US" sz="2400" b="1" dirty="0">
                  <a:effectLst>
                    <a:outerShdw blurRad="38100" dist="38100" dir="2700000" algn="tl">
                      <a:srgbClr val="000000">
                        <a:alpha val="43137"/>
                      </a:srgbClr>
                    </a:outerShdw>
                  </a:effectLst>
                </a:endParaRPr>
              </a:p>
            </p:txBody>
          </p:sp>
          <p:sp>
            <p:nvSpPr>
              <p:cNvPr id="88" name="Rectangle 87"/>
              <p:cNvSpPr/>
              <p:nvPr/>
            </p:nvSpPr>
            <p:spPr>
              <a:xfrm>
                <a:off x="1093767" y="3733800"/>
                <a:ext cx="845382" cy="228600"/>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effectLst>
                      <a:outerShdw blurRad="38100" dist="38100" dir="2700000" algn="tl">
                        <a:srgbClr val="000000">
                          <a:alpha val="43137"/>
                        </a:srgbClr>
                      </a:outerShdw>
                    </a:effectLst>
                  </a:rPr>
                  <a:t>Unit 5</a:t>
                </a:r>
                <a:endParaRPr lang="en-US" sz="2400" b="1" dirty="0">
                  <a:effectLst>
                    <a:outerShdw blurRad="38100" dist="38100" dir="2700000" algn="tl">
                      <a:srgbClr val="000000">
                        <a:alpha val="43137"/>
                      </a:srgbClr>
                    </a:outerShdw>
                  </a:effectLst>
                </a:endParaRPr>
              </a:p>
            </p:txBody>
          </p:sp>
          <p:sp>
            <p:nvSpPr>
              <p:cNvPr id="89" name="Rectangle 88"/>
              <p:cNvSpPr/>
              <p:nvPr/>
            </p:nvSpPr>
            <p:spPr>
              <a:xfrm>
                <a:off x="1926033" y="3733800"/>
                <a:ext cx="845382" cy="228600"/>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effectLst>
                      <a:outerShdw blurRad="38100" dist="38100" dir="2700000" algn="tl">
                        <a:srgbClr val="000000">
                          <a:alpha val="43137"/>
                        </a:srgbClr>
                      </a:outerShdw>
                    </a:effectLst>
                  </a:rPr>
                  <a:t>Unit 6</a:t>
                </a:r>
                <a:endParaRPr lang="en-US" sz="2400" b="1" dirty="0">
                  <a:effectLst>
                    <a:outerShdw blurRad="38100" dist="38100" dir="2700000" algn="tl">
                      <a:srgbClr val="000000">
                        <a:alpha val="43137"/>
                      </a:srgbClr>
                    </a:outerShdw>
                  </a:effectLst>
                </a:endParaRPr>
              </a:p>
            </p:txBody>
          </p:sp>
        </p:grpSp>
        <p:grpSp>
          <p:nvGrpSpPr>
            <p:cNvPr id="90" name="Group 89"/>
            <p:cNvGrpSpPr/>
            <p:nvPr/>
          </p:nvGrpSpPr>
          <p:grpSpPr>
            <a:xfrm>
              <a:off x="643422" y="5029201"/>
              <a:ext cx="2800665" cy="987460"/>
              <a:chOff x="729026" y="2219253"/>
              <a:chExt cx="2293227" cy="654093"/>
            </a:xfrm>
          </p:grpSpPr>
          <p:pic>
            <p:nvPicPr>
              <p:cNvPr id="123" name="Picture 2"/>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2069" t="36794" r="74473" b="47077"/>
              <a:stretch/>
            </p:blipFill>
            <p:spPr bwMode="auto">
              <a:xfrm>
                <a:off x="729026" y="2219253"/>
                <a:ext cx="2293227" cy="654093"/>
              </a:xfrm>
              <a:prstGeom prst="rect">
                <a:avLst/>
              </a:prstGeom>
              <a:noFill/>
              <a:ln>
                <a:solidFill>
                  <a:srgbClr val="C00000"/>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5" name="Rectangle 124"/>
              <p:cNvSpPr/>
              <p:nvPr/>
            </p:nvSpPr>
            <p:spPr>
              <a:xfrm>
                <a:off x="2692884" y="2228778"/>
                <a:ext cx="313247" cy="478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rPr>
                  <a:t>2</a:t>
                </a:r>
              </a:p>
            </p:txBody>
          </p:sp>
        </p:grpSp>
      </p:grpSp>
      <p:pic>
        <p:nvPicPr>
          <p:cNvPr id="127" name="Picture 3" descr="C:\Documents and Settings\Owner\Local Settings\Temporary Internet Files\Content.IE5\TED277KP\MP900384718[1].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943600" y="4495800"/>
            <a:ext cx="1447800" cy="151790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28" name="Rectangle 127"/>
          <p:cNvSpPr/>
          <p:nvPr/>
        </p:nvSpPr>
        <p:spPr>
          <a:xfrm>
            <a:off x="2286000" y="2133600"/>
            <a:ext cx="2209800" cy="9144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Box 120"/>
          <p:cNvSpPr txBox="1"/>
          <p:nvPr/>
        </p:nvSpPr>
        <p:spPr>
          <a:xfrm>
            <a:off x="1524000" y="304804"/>
            <a:ext cx="6477000" cy="64633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3600" b="1" dirty="0" smtClean="0">
                <a:solidFill>
                  <a:srgbClr val="002060"/>
                </a:solidFill>
                <a:effectLst>
                  <a:outerShdw blurRad="38100" dist="38100" dir="2700000" algn="tl">
                    <a:srgbClr val="000000">
                      <a:alpha val="43137"/>
                    </a:srgbClr>
                  </a:outerShdw>
                </a:effectLst>
              </a:rPr>
              <a:t>ELA Pacing Guide Model</a:t>
            </a:r>
            <a:endParaRPr lang="en-US" sz="3600" b="1" dirty="0">
              <a:solidFill>
                <a:srgbClr val="002060"/>
              </a:solidFill>
              <a:effectLst>
                <a:outerShdw blurRad="38100" dist="38100" dir="2700000" algn="tl">
                  <a:srgbClr val="000000">
                    <a:alpha val="43137"/>
                  </a:srgbClr>
                </a:outerShdw>
              </a:effectLst>
            </a:endParaRPr>
          </a:p>
        </p:txBody>
      </p:sp>
      <p:pic>
        <p:nvPicPr>
          <p:cNvPr id="131" name="4 focus.wav">
            <a:hlinkClick r:id="" action="ppaction://media"/>
          </p:cNvPr>
          <p:cNvPicPr>
            <a:picLocks noRot="1" noChangeAspect="1"/>
          </p:cNvPicPr>
          <p:nvPr>
            <a:audioFile r:link="rId1"/>
          </p:nvPr>
        </p:nvPicPr>
        <p:blipFill>
          <a:blip r:embed="rId7" cstate="print"/>
          <a:stretch>
            <a:fillRect/>
          </a:stretch>
        </p:blipFill>
        <p:spPr>
          <a:xfrm>
            <a:off x="304800" y="6324600"/>
            <a:ext cx="304800" cy="304800"/>
          </a:xfrm>
          <a:prstGeom prst="rect">
            <a:avLst/>
          </a:prstGeom>
        </p:spPr>
      </p:pic>
    </p:spTree>
    <p:extLst>
      <p:ext uri="{BB962C8B-B14F-4D97-AF65-F5344CB8AC3E}">
        <p14:creationId xmlns:p14="http://schemas.microsoft.com/office/powerpoint/2010/main" xmlns="" val="316818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circle(in)">
                                      <p:cBhvr>
                                        <p:cTn id="10" dur="2000"/>
                                        <p:tgtEl>
                                          <p:spTgt spid="93"/>
                                        </p:tgtEl>
                                      </p:cBhvr>
                                    </p:animEffect>
                                  </p:childTnLst>
                                </p:cTn>
                              </p:par>
                            </p:childTnLst>
                          </p:cTn>
                        </p:par>
                        <p:par>
                          <p:cTn id="11" fill="hold">
                            <p:stCondLst>
                              <p:cond delay="2000"/>
                            </p:stCondLst>
                            <p:childTnLst>
                              <p:par>
                                <p:cTn id="12" presetID="6" presetClass="entr" presetSubtype="16" fill="hold" nodeType="afterEffect">
                                  <p:stCondLst>
                                    <p:cond delay="0"/>
                                  </p:stCondLst>
                                  <p:childTnLst>
                                    <p:set>
                                      <p:cBhvr>
                                        <p:cTn id="13" dur="1" fill="hold">
                                          <p:stCondLst>
                                            <p:cond delay="0"/>
                                          </p:stCondLst>
                                        </p:cTn>
                                        <p:tgtEl>
                                          <p:spTgt spid="97"/>
                                        </p:tgtEl>
                                        <p:attrNameLst>
                                          <p:attrName>style.visibility</p:attrName>
                                        </p:attrNameLst>
                                      </p:cBhvr>
                                      <p:to>
                                        <p:strVal val="visible"/>
                                      </p:to>
                                    </p:set>
                                    <p:animEffect transition="in" filter="circle(in)">
                                      <p:cBhvr>
                                        <p:cTn id="14" dur="2000"/>
                                        <p:tgtEl>
                                          <p:spTgt spid="97"/>
                                        </p:tgtEl>
                                      </p:cBhvr>
                                    </p:animEffect>
                                  </p:childTnLst>
                                </p:cTn>
                              </p:par>
                            </p:childTnLst>
                          </p:cTn>
                        </p:par>
                        <p:par>
                          <p:cTn id="15" fill="hold">
                            <p:stCondLst>
                              <p:cond delay="4000"/>
                            </p:stCondLst>
                            <p:childTnLst>
                              <p:par>
                                <p:cTn id="16" presetID="6" presetClass="entr" presetSubtype="16" fill="hold" nodeType="afterEffect">
                                  <p:stCondLst>
                                    <p:cond delay="0"/>
                                  </p:stCondLst>
                                  <p:childTnLst>
                                    <p:set>
                                      <p:cBhvr>
                                        <p:cTn id="17" dur="1" fill="hold">
                                          <p:stCondLst>
                                            <p:cond delay="0"/>
                                          </p:stCondLst>
                                        </p:cTn>
                                        <p:tgtEl>
                                          <p:spTgt spid="101"/>
                                        </p:tgtEl>
                                        <p:attrNameLst>
                                          <p:attrName>style.visibility</p:attrName>
                                        </p:attrNameLst>
                                      </p:cBhvr>
                                      <p:to>
                                        <p:strVal val="visible"/>
                                      </p:to>
                                    </p:set>
                                    <p:animEffect transition="in" filter="circle(in)">
                                      <p:cBhvr>
                                        <p:cTn id="18" dur="2000"/>
                                        <p:tgtEl>
                                          <p:spTgt spid="101"/>
                                        </p:tgtEl>
                                      </p:cBhvr>
                                    </p:animEffect>
                                  </p:childTnLst>
                                </p:cTn>
                              </p:par>
                            </p:childTnLst>
                          </p:cTn>
                        </p:par>
                        <p:par>
                          <p:cTn id="19" fill="hold">
                            <p:stCondLst>
                              <p:cond delay="6000"/>
                            </p:stCondLst>
                            <p:childTnLst>
                              <p:par>
                                <p:cTn id="20" presetID="6" presetClass="entr" presetSubtype="16" fill="hold" nodeType="afterEffect">
                                  <p:stCondLst>
                                    <p:cond delay="0"/>
                                  </p:stCondLst>
                                  <p:childTnLst>
                                    <p:set>
                                      <p:cBhvr>
                                        <p:cTn id="21" dur="1" fill="hold">
                                          <p:stCondLst>
                                            <p:cond delay="0"/>
                                          </p:stCondLst>
                                        </p:cTn>
                                        <p:tgtEl>
                                          <p:spTgt spid="105"/>
                                        </p:tgtEl>
                                        <p:attrNameLst>
                                          <p:attrName>style.visibility</p:attrName>
                                        </p:attrNameLst>
                                      </p:cBhvr>
                                      <p:to>
                                        <p:strVal val="visible"/>
                                      </p:to>
                                    </p:set>
                                    <p:animEffect transition="in" filter="circle(in)">
                                      <p:cBhvr>
                                        <p:cTn id="22" dur="2000"/>
                                        <p:tgtEl>
                                          <p:spTgt spid="105"/>
                                        </p:tgtEl>
                                      </p:cBhvr>
                                    </p:animEffect>
                                  </p:childTnLst>
                                </p:cTn>
                              </p:par>
                            </p:childTnLst>
                          </p:cTn>
                        </p:par>
                        <p:par>
                          <p:cTn id="23" fill="hold">
                            <p:stCondLst>
                              <p:cond delay="8000"/>
                            </p:stCondLst>
                            <p:childTnLst>
                              <p:par>
                                <p:cTn id="24" presetID="6" presetClass="entr" presetSubtype="16" fill="hold" nodeType="afterEffect">
                                  <p:stCondLst>
                                    <p:cond delay="0"/>
                                  </p:stCondLst>
                                  <p:childTnLst>
                                    <p:set>
                                      <p:cBhvr>
                                        <p:cTn id="25" dur="1" fill="hold">
                                          <p:stCondLst>
                                            <p:cond delay="0"/>
                                          </p:stCondLst>
                                        </p:cTn>
                                        <p:tgtEl>
                                          <p:spTgt spid="109"/>
                                        </p:tgtEl>
                                        <p:attrNameLst>
                                          <p:attrName>style.visibility</p:attrName>
                                        </p:attrNameLst>
                                      </p:cBhvr>
                                      <p:to>
                                        <p:strVal val="visible"/>
                                      </p:to>
                                    </p:set>
                                    <p:animEffect transition="in" filter="circle(in)">
                                      <p:cBhvr>
                                        <p:cTn id="26" dur="2000"/>
                                        <p:tgtEl>
                                          <p:spTgt spid="109"/>
                                        </p:tgtEl>
                                      </p:cBhvr>
                                    </p:animEffect>
                                  </p:childTnLst>
                                </p:cTn>
                              </p:par>
                            </p:childTnLst>
                          </p:cTn>
                        </p:par>
                        <p:par>
                          <p:cTn id="27" fill="hold">
                            <p:stCondLst>
                              <p:cond delay="10000"/>
                            </p:stCondLst>
                            <p:childTnLst>
                              <p:par>
                                <p:cTn id="28" presetID="6" presetClass="entr" presetSubtype="16" fill="hold" nodeType="afterEffect">
                                  <p:stCondLst>
                                    <p:cond delay="0"/>
                                  </p:stCondLst>
                                  <p:childTnLst>
                                    <p:set>
                                      <p:cBhvr>
                                        <p:cTn id="29" dur="1" fill="hold">
                                          <p:stCondLst>
                                            <p:cond delay="0"/>
                                          </p:stCondLst>
                                        </p:cTn>
                                        <p:tgtEl>
                                          <p:spTgt spid="113"/>
                                        </p:tgtEl>
                                        <p:attrNameLst>
                                          <p:attrName>style.visibility</p:attrName>
                                        </p:attrNameLst>
                                      </p:cBhvr>
                                      <p:to>
                                        <p:strVal val="visible"/>
                                      </p:to>
                                    </p:set>
                                    <p:animEffect transition="in" filter="circle(in)">
                                      <p:cBhvr>
                                        <p:cTn id="30" dur="2000"/>
                                        <p:tgtEl>
                                          <p:spTgt spid="113"/>
                                        </p:tgtEl>
                                      </p:cBhvr>
                                    </p:animEffect>
                                  </p:childTnLst>
                                </p:cTn>
                              </p:par>
                            </p:childTnLst>
                          </p:cTn>
                        </p:par>
                        <p:par>
                          <p:cTn id="31" fill="hold">
                            <p:stCondLst>
                              <p:cond delay="12000"/>
                            </p:stCondLst>
                            <p:childTnLst>
                              <p:par>
                                <p:cTn id="32" presetID="6" presetClass="entr" presetSubtype="16" fill="hold" nodeType="afterEffect">
                                  <p:stCondLst>
                                    <p:cond delay="0"/>
                                  </p:stCondLst>
                                  <p:childTnLst>
                                    <p:set>
                                      <p:cBhvr>
                                        <p:cTn id="33" dur="1" fill="hold">
                                          <p:stCondLst>
                                            <p:cond delay="0"/>
                                          </p:stCondLst>
                                        </p:cTn>
                                        <p:tgtEl>
                                          <p:spTgt spid="117"/>
                                        </p:tgtEl>
                                        <p:attrNameLst>
                                          <p:attrName>style.visibility</p:attrName>
                                        </p:attrNameLst>
                                      </p:cBhvr>
                                      <p:to>
                                        <p:strVal val="visible"/>
                                      </p:to>
                                    </p:set>
                                    <p:animEffect transition="in" filter="circle(in)">
                                      <p:cBhvr>
                                        <p:cTn id="34" dur="2000"/>
                                        <p:tgtEl>
                                          <p:spTgt spid="117"/>
                                        </p:tgtEl>
                                      </p:cBhvr>
                                    </p:animEffect>
                                  </p:childTnLst>
                                </p:cTn>
                              </p:par>
                            </p:childTnLst>
                          </p:cTn>
                        </p:par>
                        <p:par>
                          <p:cTn id="35" fill="hold">
                            <p:stCondLst>
                              <p:cond delay="14000"/>
                            </p:stCondLst>
                            <p:childTnLst>
                              <p:par>
                                <p:cTn id="36" presetID="55" presetClass="entr" presetSubtype="0" fill="hold" nodeType="afterEffect">
                                  <p:stCondLst>
                                    <p:cond delay="0"/>
                                  </p:stCondLst>
                                  <p:childTnLst>
                                    <p:set>
                                      <p:cBhvr>
                                        <p:cTn id="37" dur="1" fill="hold">
                                          <p:stCondLst>
                                            <p:cond delay="0"/>
                                          </p:stCondLst>
                                        </p:cTn>
                                        <p:tgtEl>
                                          <p:spTgt spid="126"/>
                                        </p:tgtEl>
                                        <p:attrNameLst>
                                          <p:attrName>style.visibility</p:attrName>
                                        </p:attrNameLst>
                                      </p:cBhvr>
                                      <p:to>
                                        <p:strVal val="visible"/>
                                      </p:to>
                                    </p:set>
                                    <p:anim calcmode="lin" valueType="num">
                                      <p:cBhvr>
                                        <p:cTn id="38" dur="1000" fill="hold"/>
                                        <p:tgtEl>
                                          <p:spTgt spid="126"/>
                                        </p:tgtEl>
                                        <p:attrNameLst>
                                          <p:attrName>ppt_w</p:attrName>
                                        </p:attrNameLst>
                                      </p:cBhvr>
                                      <p:tavLst>
                                        <p:tav tm="0">
                                          <p:val>
                                            <p:strVal val="#ppt_w*0.70"/>
                                          </p:val>
                                        </p:tav>
                                        <p:tav tm="100000">
                                          <p:val>
                                            <p:strVal val="#ppt_w"/>
                                          </p:val>
                                        </p:tav>
                                      </p:tavLst>
                                    </p:anim>
                                    <p:anim calcmode="lin" valueType="num">
                                      <p:cBhvr>
                                        <p:cTn id="39" dur="1000" fill="hold"/>
                                        <p:tgtEl>
                                          <p:spTgt spid="126"/>
                                        </p:tgtEl>
                                        <p:attrNameLst>
                                          <p:attrName>ppt_h</p:attrName>
                                        </p:attrNameLst>
                                      </p:cBhvr>
                                      <p:tavLst>
                                        <p:tav tm="0">
                                          <p:val>
                                            <p:strVal val="#ppt_h"/>
                                          </p:val>
                                        </p:tav>
                                        <p:tav tm="100000">
                                          <p:val>
                                            <p:strVal val="#ppt_h"/>
                                          </p:val>
                                        </p:tav>
                                      </p:tavLst>
                                    </p:anim>
                                    <p:animEffect transition="in" filter="fade">
                                      <p:cBhvr>
                                        <p:cTn id="40" dur="1000"/>
                                        <p:tgtEl>
                                          <p:spTgt spid="126"/>
                                        </p:tgtEl>
                                      </p:cBhvr>
                                    </p:animEffect>
                                  </p:childTnLst>
                                </p:cTn>
                              </p:par>
                              <p:par>
                                <p:cTn id="41" presetID="55" presetClass="entr" presetSubtype="0" fill="hold" grpId="0" nodeType="withEffect">
                                  <p:stCondLst>
                                    <p:cond delay="0"/>
                                  </p:stCondLst>
                                  <p:childTnLst>
                                    <p:set>
                                      <p:cBhvr>
                                        <p:cTn id="42" dur="1" fill="hold">
                                          <p:stCondLst>
                                            <p:cond delay="0"/>
                                          </p:stCondLst>
                                        </p:cTn>
                                        <p:tgtEl>
                                          <p:spTgt spid="128"/>
                                        </p:tgtEl>
                                        <p:attrNameLst>
                                          <p:attrName>style.visibility</p:attrName>
                                        </p:attrNameLst>
                                      </p:cBhvr>
                                      <p:to>
                                        <p:strVal val="visible"/>
                                      </p:to>
                                    </p:set>
                                    <p:anim calcmode="lin" valueType="num">
                                      <p:cBhvr>
                                        <p:cTn id="43" dur="1000" fill="hold"/>
                                        <p:tgtEl>
                                          <p:spTgt spid="128"/>
                                        </p:tgtEl>
                                        <p:attrNameLst>
                                          <p:attrName>ppt_w</p:attrName>
                                        </p:attrNameLst>
                                      </p:cBhvr>
                                      <p:tavLst>
                                        <p:tav tm="0">
                                          <p:val>
                                            <p:strVal val="#ppt_w*0.70"/>
                                          </p:val>
                                        </p:tav>
                                        <p:tav tm="100000">
                                          <p:val>
                                            <p:strVal val="#ppt_w"/>
                                          </p:val>
                                        </p:tav>
                                      </p:tavLst>
                                    </p:anim>
                                    <p:anim calcmode="lin" valueType="num">
                                      <p:cBhvr>
                                        <p:cTn id="44" dur="1000" fill="hold"/>
                                        <p:tgtEl>
                                          <p:spTgt spid="128"/>
                                        </p:tgtEl>
                                        <p:attrNameLst>
                                          <p:attrName>ppt_h</p:attrName>
                                        </p:attrNameLst>
                                      </p:cBhvr>
                                      <p:tavLst>
                                        <p:tav tm="0">
                                          <p:val>
                                            <p:strVal val="#ppt_h"/>
                                          </p:val>
                                        </p:tav>
                                        <p:tav tm="100000">
                                          <p:val>
                                            <p:strVal val="#ppt_h"/>
                                          </p:val>
                                        </p:tav>
                                      </p:tavLst>
                                    </p:anim>
                                    <p:animEffect transition="in" filter="fade">
                                      <p:cBhvr>
                                        <p:cTn id="45" dur="1000"/>
                                        <p:tgtEl>
                                          <p:spTgt spid="128"/>
                                        </p:tgtEl>
                                      </p:cBhvr>
                                    </p:animEffect>
                                  </p:childTnLst>
                                </p:cTn>
                              </p:par>
                            </p:childTnLst>
                          </p:cTn>
                        </p:par>
                        <p:par>
                          <p:cTn id="46" fill="hold">
                            <p:stCondLst>
                              <p:cond delay="15000"/>
                            </p:stCondLst>
                            <p:childTnLst>
                              <p:par>
                                <p:cTn id="47" presetID="26" presetClass="entr" presetSubtype="0" fill="hold" nodeType="afterEffect">
                                  <p:stCondLst>
                                    <p:cond delay="0"/>
                                  </p:stCondLst>
                                  <p:childTnLst>
                                    <p:set>
                                      <p:cBhvr>
                                        <p:cTn id="48" dur="1" fill="hold">
                                          <p:stCondLst>
                                            <p:cond delay="0"/>
                                          </p:stCondLst>
                                        </p:cTn>
                                        <p:tgtEl>
                                          <p:spTgt spid="87"/>
                                        </p:tgtEl>
                                        <p:attrNameLst>
                                          <p:attrName>style.visibility</p:attrName>
                                        </p:attrNameLst>
                                      </p:cBhvr>
                                      <p:to>
                                        <p:strVal val="visible"/>
                                      </p:to>
                                    </p:set>
                                    <p:animEffect transition="in" filter="wipe(down)">
                                      <p:cBhvr>
                                        <p:cTn id="49" dur="580">
                                          <p:stCondLst>
                                            <p:cond delay="0"/>
                                          </p:stCondLst>
                                        </p:cTn>
                                        <p:tgtEl>
                                          <p:spTgt spid="87"/>
                                        </p:tgtEl>
                                      </p:cBhvr>
                                    </p:animEffect>
                                    <p:anim calcmode="lin" valueType="num">
                                      <p:cBhvr>
                                        <p:cTn id="50" dur="1822"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87"/>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87"/>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87"/>
                                        </p:tgtEl>
                                        <p:attrNameLst>
                                          <p:attrName>ppt_y</p:attrName>
                                        </p:attrNameLst>
                                      </p:cBhvr>
                                      <p:tavLst>
                                        <p:tav tm="0" fmla="#ppt_y-sin(pi*$)/81">
                                          <p:val>
                                            <p:fltVal val="0"/>
                                          </p:val>
                                        </p:tav>
                                        <p:tav tm="100000">
                                          <p:val>
                                            <p:fltVal val="1"/>
                                          </p:val>
                                        </p:tav>
                                      </p:tavLst>
                                    </p:anim>
                                    <p:animScale>
                                      <p:cBhvr>
                                        <p:cTn id="55" dur="26">
                                          <p:stCondLst>
                                            <p:cond delay="650"/>
                                          </p:stCondLst>
                                        </p:cTn>
                                        <p:tgtEl>
                                          <p:spTgt spid="87"/>
                                        </p:tgtEl>
                                      </p:cBhvr>
                                      <p:to x="100000" y="60000"/>
                                    </p:animScale>
                                    <p:animScale>
                                      <p:cBhvr>
                                        <p:cTn id="56" dur="166" decel="50000">
                                          <p:stCondLst>
                                            <p:cond delay="676"/>
                                          </p:stCondLst>
                                        </p:cTn>
                                        <p:tgtEl>
                                          <p:spTgt spid="87"/>
                                        </p:tgtEl>
                                      </p:cBhvr>
                                      <p:to x="100000" y="100000"/>
                                    </p:animScale>
                                    <p:animScale>
                                      <p:cBhvr>
                                        <p:cTn id="57" dur="26">
                                          <p:stCondLst>
                                            <p:cond delay="1312"/>
                                          </p:stCondLst>
                                        </p:cTn>
                                        <p:tgtEl>
                                          <p:spTgt spid="87"/>
                                        </p:tgtEl>
                                      </p:cBhvr>
                                      <p:to x="100000" y="80000"/>
                                    </p:animScale>
                                    <p:animScale>
                                      <p:cBhvr>
                                        <p:cTn id="58" dur="166" decel="50000">
                                          <p:stCondLst>
                                            <p:cond delay="1338"/>
                                          </p:stCondLst>
                                        </p:cTn>
                                        <p:tgtEl>
                                          <p:spTgt spid="87"/>
                                        </p:tgtEl>
                                      </p:cBhvr>
                                      <p:to x="100000" y="100000"/>
                                    </p:animScale>
                                    <p:animScale>
                                      <p:cBhvr>
                                        <p:cTn id="59" dur="26">
                                          <p:stCondLst>
                                            <p:cond delay="1642"/>
                                          </p:stCondLst>
                                        </p:cTn>
                                        <p:tgtEl>
                                          <p:spTgt spid="87"/>
                                        </p:tgtEl>
                                      </p:cBhvr>
                                      <p:to x="100000" y="90000"/>
                                    </p:animScale>
                                    <p:animScale>
                                      <p:cBhvr>
                                        <p:cTn id="60" dur="166" decel="50000">
                                          <p:stCondLst>
                                            <p:cond delay="1668"/>
                                          </p:stCondLst>
                                        </p:cTn>
                                        <p:tgtEl>
                                          <p:spTgt spid="87"/>
                                        </p:tgtEl>
                                      </p:cBhvr>
                                      <p:to x="100000" y="100000"/>
                                    </p:animScale>
                                    <p:animScale>
                                      <p:cBhvr>
                                        <p:cTn id="61" dur="26">
                                          <p:stCondLst>
                                            <p:cond delay="1808"/>
                                          </p:stCondLst>
                                        </p:cTn>
                                        <p:tgtEl>
                                          <p:spTgt spid="87"/>
                                        </p:tgtEl>
                                      </p:cBhvr>
                                      <p:to x="100000" y="95000"/>
                                    </p:animScale>
                                    <p:animScale>
                                      <p:cBhvr>
                                        <p:cTn id="62" dur="166" decel="50000">
                                          <p:stCondLst>
                                            <p:cond delay="1834"/>
                                          </p:stCondLst>
                                        </p:cTn>
                                        <p:tgtEl>
                                          <p:spTgt spid="87"/>
                                        </p:tgtEl>
                                      </p:cBhvr>
                                      <p:to x="100000" y="100000"/>
                                    </p:animScale>
                                  </p:childTnLst>
                                </p:cTn>
                              </p:par>
                            </p:childTnLst>
                          </p:cTn>
                        </p:par>
                        <p:par>
                          <p:cTn id="63" fill="hold">
                            <p:stCondLst>
                              <p:cond delay="17000"/>
                            </p:stCondLst>
                            <p:childTnLst>
                              <p:par>
                                <p:cTn id="64" presetID="0" presetClass="path" presetSubtype="0" accel="50000" decel="50000" fill="hold" nodeType="afterEffect">
                                  <p:stCondLst>
                                    <p:cond delay="0"/>
                                  </p:stCondLst>
                                  <p:childTnLst>
                                    <p:animMotion origin="layout" path="M 0.03298 0.00255 C 0.03767 -0.01088 0.0342 -0.00463 0.04583 -0.01481 C 0.04739 -0.0162 0.05069 -0.01898 0.05069 -0.01898 C 0.05798 -0.03426 0.06996 -0.04791 0.08298 -0.05347 C 0.09461 -0.05231 0.10677 -0.05347 0.11684 -0.0449 C 0.12309 -0.03403 0.12691 -0.02245 0.13455 -0.01273 C 0.13889 0.0051 0.13941 0.02662 0.13941 0.04537 C 0.14548 0.02037 0.13455 -0.0169 0.15382 -0.03403 C 0.16336 -0.05139 0.17708 -0.05509 0.19253 -0.05787 C 0.35781 -0.05486 0.27743 -0.07176 0.34253 -0.04282 C 0.34982 -0.0331 0.35625 -0.02615 0.36198 -0.01481 C 0.3625 -0.01203 0.36284 -0.00903 0.36354 -0.00625 C 0.36458 -0.00185 0.36684 0.00672 0.36684 0.00672 C 0.36736 0.01597 0.36753 0.02547 0.3684 0.03472 C 0.36909 0.0419 0.36857 0.04121 0.3717 0.04121 C 0.37222 0.02523 0.36736 0.00625 0.37482 -0.00625 C 0.39149 -0.03403 0.42118 -0.03449 0.44583 -0.03842 C 0.55 -0.03657 0.5368 -0.05023 0.58941 -0.02778 C 0.59045 -0.02569 0.59097 -0.02268 0.59253 -0.02129 C 0.59548 -0.01875 0.60225 -0.0169 0.60225 -0.0169 C 0.61059 0.00486 0.6 -0.01713 0.61041 -0.00625 C 0.61371 -0.00278 0.61545 0.00278 0.6184 0.00672 C 0.62239 0.02292 0.6217 0.03334 0.6217 0.05185 C 0.62291 0.03959 0.62482 0.0132 0.63298 0.00463 C 0.64791 -0.01134 0.66614 -0.01944 0.68455 -0.02546 C 0.69149 -0.03472 0.6993 -0.03588 0.70868 -0.03842 C 0.73021 -0.05 0.70104 -0.03541 0.72812 -0.0449 C 0.74114 -0.04953 0.72743 -0.05046 0.74427 -0.05347 C 0.75781 -0.05602 0.75191 -0.05416 0.76198 -0.05787 C 0.80937 -0.05602 0.80468 -0.05995 0.83125 -0.05139 C 0.83281 -0.05 0.83437 -0.04838 0.83611 -0.04699 C 0.83819 -0.04537 0.84062 -0.04467 0.84253 -0.04282 C 0.84705 -0.03889 0.85555 -0.02986 0.85555 -0.02986 C 0.8585 -0.01944 0.85937 -0.01203 0.8651 -0.00393 C 0.86892 0.02408 0.86319 -0.00139 0.8717 0.0132 C 0.87274 0.01505 0.87656 0.03704 0.87656 0.04121 C 0.87708 0.02477 0.87725 0.0081 0.87812 -0.00833 C 0.8783 -0.01065 0.87795 -0.01435 0.87968 -0.01481 C 0.88559 -0.0162 0.89149 -0.01342 0.89739 -0.01273 C 0.90555 -0.00972 0.90885 -0.0074 0.91354 0.00255 C 0.91753 0.01088 0.92482 0.02824 0.92482 0.02824 C 0.92864 0.04699 0.92482 0.02616 0.92812 0.05834 C 0.92968 0.07338 0.93316 0.08797 0.93455 0.10324 C 0.93507 0.11783 0.93611 0.13218 0.93611 0.14653 C 0.93611 0.18912 0.93732 0.21366 0.92656 0.24977 C 0.91996 0.27176 0.91996 0.28588 0.90069 0.29283 C 0.87222 0.29213 0.84357 0.29167 0.8151 0.29028 C 0.78316 0.28912 0.75017 0.2801 0.7184 0.27547 C 0.66493 0.26783 0.61076 0.26088 0.55711 0.25625 C 0.53021 0.24977 0.50208 0.25602 0.47482 0.25834 C 0.46875 0.28334 0.46128 0.30926 0.45069 0.33148 C 0.45121 0.34005 0.45156 0.34838 0.45225 0.35718 C 0.4526 0.36297 0.45139 0.36968 0.45382 0.37454 C 0.45399 0.375 0.46857 0.37801 0.4717 0.37871 C 0.52621 0.40463 0.58732 0.3706 0.64427 0.38519 C 0.6585 0.40417 0.63784 0.37917 0.65711 0.39375 C 0.65885 0.39514 0.65885 0.39885 0.66041 0.40023 C 0.66232 0.40185 0.66475 0.40185 0.66684 0.40255 C 0.68107 0.41482 0.66406 0.39815 0.67326 0.4132 C 0.675 0.41597 0.6776 0.4176 0.67968 0.41968 C 0.68211 0.42616 0.68663 0.43727 0.68784 0.44329 C 0.68889 0.44885 0.68854 0.45486 0.68941 0.46042 C 0.6901 0.46482 0.69149 0.46898 0.69253 0.47338 C 0.69253 0.47547 0.69496 0.5463 0.68784 0.56806 C 0.68593 0.57361 0.68368 0.57986 0.67968 0.5831 C 0.67673 0.58542 0.66996 0.58727 0.66996 0.58727 C 0.6625 0.59398 0.66666 0.59097 0.65555 0.59607 C 0.65399 0.59676 0.65052 0.59815 0.65052 0.59815 C 0.64288 0.61412 0.64427 0.60602 0.64427 0.62176 " pathEditMode="relative" ptsTypes="ffffffffffffffffffffffffffffffffffffffffffffffffffffffffffffffffffffA">
                                      <p:cBhvr>
                                        <p:cTn id="65" dur="2000" fill="hold"/>
                                        <p:tgtEl>
                                          <p:spTgt spid="87"/>
                                        </p:tgtEl>
                                        <p:attrNameLst>
                                          <p:attrName>ppt_x</p:attrName>
                                          <p:attrName>ppt_y</p:attrName>
                                        </p:attrNameLst>
                                      </p:cBhvr>
                                    </p:animMotion>
                                  </p:childTnLst>
                                </p:cTn>
                              </p:par>
                            </p:childTnLst>
                          </p:cTn>
                        </p:par>
                        <p:par>
                          <p:cTn id="66" fill="hold">
                            <p:stCondLst>
                              <p:cond delay="19000"/>
                            </p:stCondLst>
                            <p:childTnLst>
                              <p:par>
                                <p:cTn id="67" presetID="55" presetClass="entr" presetSubtype="0" fill="hold" nodeType="afterEffect">
                                  <p:stCondLst>
                                    <p:cond delay="0"/>
                                  </p:stCondLst>
                                  <p:childTnLst>
                                    <p:set>
                                      <p:cBhvr>
                                        <p:cTn id="68" dur="1" fill="hold">
                                          <p:stCondLst>
                                            <p:cond delay="0"/>
                                          </p:stCondLst>
                                        </p:cTn>
                                        <p:tgtEl>
                                          <p:spTgt spid="127"/>
                                        </p:tgtEl>
                                        <p:attrNameLst>
                                          <p:attrName>style.visibility</p:attrName>
                                        </p:attrNameLst>
                                      </p:cBhvr>
                                      <p:to>
                                        <p:strVal val="visible"/>
                                      </p:to>
                                    </p:set>
                                    <p:anim calcmode="lin" valueType="num">
                                      <p:cBhvr>
                                        <p:cTn id="69" dur="1000" fill="hold"/>
                                        <p:tgtEl>
                                          <p:spTgt spid="127"/>
                                        </p:tgtEl>
                                        <p:attrNameLst>
                                          <p:attrName>ppt_w</p:attrName>
                                        </p:attrNameLst>
                                      </p:cBhvr>
                                      <p:tavLst>
                                        <p:tav tm="0">
                                          <p:val>
                                            <p:strVal val="#ppt_w*0.70"/>
                                          </p:val>
                                        </p:tav>
                                        <p:tav tm="100000">
                                          <p:val>
                                            <p:strVal val="#ppt_w"/>
                                          </p:val>
                                        </p:tav>
                                      </p:tavLst>
                                    </p:anim>
                                    <p:anim calcmode="lin" valueType="num">
                                      <p:cBhvr>
                                        <p:cTn id="70" dur="1000" fill="hold"/>
                                        <p:tgtEl>
                                          <p:spTgt spid="127"/>
                                        </p:tgtEl>
                                        <p:attrNameLst>
                                          <p:attrName>ppt_h</p:attrName>
                                        </p:attrNameLst>
                                      </p:cBhvr>
                                      <p:tavLst>
                                        <p:tav tm="0">
                                          <p:val>
                                            <p:strVal val="#ppt_h"/>
                                          </p:val>
                                        </p:tav>
                                        <p:tav tm="100000">
                                          <p:val>
                                            <p:strVal val="#ppt_h"/>
                                          </p:val>
                                        </p:tav>
                                      </p:tavLst>
                                    </p:anim>
                                    <p:animEffect transition="in" filter="fade">
                                      <p:cBhvr>
                                        <p:cTn id="71" dur="1000"/>
                                        <p:tgtEl>
                                          <p:spTgt spid="127"/>
                                        </p:tgtEl>
                                      </p:cBhvr>
                                    </p:animEffect>
                                  </p:childTnLst>
                                </p:cTn>
                              </p:par>
                              <p:par>
                                <p:cTn id="72" presetID="1" presetClass="mediacall" presetSubtype="0" fill="hold" nodeType="withEffect">
                                  <p:stCondLst>
                                    <p:cond delay="0"/>
                                  </p:stCondLst>
                                  <p:childTnLst>
                                    <p:cmd type="call" cmd="playFrom(0.0)">
                                      <p:cBhvr>
                                        <p:cTn id="73" dur="33629" fill="hold"/>
                                        <p:tgtEl>
                                          <p:spTgt spid="1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4" fill="hold" display="0">
                  <p:stCondLst>
                    <p:cond delay="indefinite"/>
                  </p:stCondLst>
                  <p:endCondLst>
                    <p:cond evt="onNext" delay="0">
                      <p:tgtEl>
                        <p:sldTgt/>
                      </p:tgtEl>
                    </p:cond>
                    <p:cond evt="onPrev" delay="0">
                      <p:tgtEl>
                        <p:sldTgt/>
                      </p:tgtEl>
                    </p:cond>
                    <p:cond evt="onStopAudio" delay="0">
                      <p:tgtEl>
                        <p:sldTgt/>
                      </p:tgtEl>
                    </p:cond>
                  </p:endCondLst>
                </p:cTn>
                <p:tgtEl>
                  <p:spTgt spid="131"/>
                </p:tgtEl>
              </p:cMediaNode>
            </p:audio>
          </p:childTnLst>
        </p:cTn>
      </p:par>
    </p:tnLst>
    <p:bldLst>
      <p:bldP spid="1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6"/>
          <p:cNvGrpSpPr/>
          <p:nvPr/>
        </p:nvGrpSpPr>
        <p:grpSpPr>
          <a:xfrm>
            <a:off x="0" y="0"/>
            <a:ext cx="8382000" cy="6858000"/>
            <a:chOff x="0" y="0"/>
            <a:chExt cx="6781800" cy="6858000"/>
          </a:xfrm>
          <a:gradFill flip="none" rotWithShape="1">
            <a:gsLst>
              <a:gs pos="58000">
                <a:schemeClr val="accent4">
                  <a:lumMod val="50000"/>
                </a:schemeClr>
              </a:gs>
              <a:gs pos="50000">
                <a:schemeClr val="accent1">
                  <a:tint val="44500"/>
                  <a:satMod val="160000"/>
                </a:schemeClr>
              </a:gs>
              <a:gs pos="100000">
                <a:schemeClr val="accent1">
                  <a:tint val="23500"/>
                  <a:satMod val="160000"/>
                </a:schemeClr>
              </a:gs>
            </a:gsLst>
            <a:path path="circle">
              <a:fillToRect l="50000" t="50000" r="50000" b="50000"/>
            </a:path>
            <a:tileRect/>
          </a:gradFill>
        </p:grpSpPr>
        <p:sp>
          <p:nvSpPr>
            <p:cNvPr id="5" name="Right Triangle 4"/>
            <p:cNvSpPr/>
            <p:nvPr/>
          </p:nvSpPr>
          <p:spPr>
            <a:xfrm>
              <a:off x="0" y="0"/>
              <a:ext cx="6781800" cy="6858000"/>
            </a:xfrm>
            <a:prstGeom prst="rtTriangle">
              <a:avLst/>
            </a:prstGeom>
            <a:grpFill/>
            <a:effectLst>
              <a:innerShdw blurRad="114300">
                <a:prstClr val="black"/>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descr="C:\Documents and Settings\Owner\Local Settings\Temporary Internet Files\Content.IE5\GIGQ7Z9I\MP900449111[1].jpg"/>
            <p:cNvPicPr>
              <a:picLocks noChangeAspect="1" noChangeArrowheads="1"/>
            </p:cNvPicPr>
            <p:nvPr/>
          </p:nvPicPr>
          <p:blipFill>
            <a:blip r:embed="rId4" cstate="print">
              <a:duotone>
                <a:schemeClr val="accent3">
                  <a:shade val="45000"/>
                  <a:satMod val="135000"/>
                </a:schemeClr>
                <a:prstClr val="white"/>
              </a:duotone>
              <a:lum bright="-23000" contrast="41000"/>
            </a:blip>
            <a:srcRect t="12222" r="31333"/>
            <a:stretch>
              <a:fillRect/>
            </a:stretch>
          </p:blipFill>
          <p:spPr bwMode="auto">
            <a:xfrm>
              <a:off x="12342" y="820992"/>
              <a:ext cx="3924300" cy="6019800"/>
            </a:xfrm>
            <a:prstGeom prst="rtTriangle">
              <a:avLst/>
            </a:prstGeom>
            <a:grpFill/>
            <a:ln>
              <a:solidFill>
                <a:schemeClr val="accent2">
                  <a:lumMod val="50000"/>
                </a:schemeClr>
              </a:solidFill>
            </a:ln>
            <a:effectLst/>
            <a:scene3d>
              <a:camera prst="orthographicFront">
                <a:rot lat="0" lon="0" rev="0"/>
              </a:camera>
              <a:lightRig rig="contrasting" dir="t">
                <a:rot lat="0" lon="0" rev="7800000"/>
              </a:lightRig>
            </a:scene3d>
            <a:sp3d>
              <a:bevelT w="139700" h="139700"/>
            </a:sp3d>
          </p:spPr>
        </p:pic>
      </p:grpSp>
      <p:grpSp>
        <p:nvGrpSpPr>
          <p:cNvPr id="56" name="Group 55"/>
          <p:cNvGrpSpPr/>
          <p:nvPr/>
        </p:nvGrpSpPr>
        <p:grpSpPr>
          <a:xfrm>
            <a:off x="3505208" y="1600200"/>
            <a:ext cx="5638800" cy="4876800"/>
            <a:chOff x="1860756" y="914400"/>
            <a:chExt cx="5638800" cy="4876800"/>
          </a:xfrm>
        </p:grpSpPr>
        <p:sp>
          <p:nvSpPr>
            <p:cNvPr id="55" name="Rectangle 54"/>
            <p:cNvSpPr/>
            <p:nvPr/>
          </p:nvSpPr>
          <p:spPr>
            <a:xfrm>
              <a:off x="1860756" y="914400"/>
              <a:ext cx="5638800" cy="4800600"/>
            </a:xfrm>
            <a:prstGeom prst="rect">
              <a:avLst/>
            </a:prstGeom>
            <a:gradFill>
              <a:gsLst>
                <a:gs pos="58000">
                  <a:srgbClr val="002060"/>
                </a:gs>
                <a:gs pos="50000">
                  <a:schemeClr val="accent1">
                    <a:tint val="44500"/>
                    <a:satMod val="160000"/>
                  </a:schemeClr>
                </a:gs>
                <a:gs pos="100000">
                  <a:schemeClr val="accent1">
                    <a:tint val="23500"/>
                    <a:satMod val="160000"/>
                  </a:schemeClr>
                </a:gs>
              </a:gsLst>
              <a:path path="shape">
                <a:fillToRect l="50000" t="50000" r="50000" b="50000"/>
              </a:path>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p:cNvGrpSpPr/>
            <p:nvPr/>
          </p:nvGrpSpPr>
          <p:grpSpPr>
            <a:xfrm>
              <a:off x="2362200" y="1447800"/>
              <a:ext cx="4572313" cy="4343400"/>
              <a:chOff x="2133600" y="1066800"/>
              <a:chExt cx="4572313" cy="4343400"/>
            </a:xfrm>
          </p:grpSpPr>
          <p:grpSp>
            <p:nvGrpSpPr>
              <p:cNvPr id="52" name="Group 51"/>
              <p:cNvGrpSpPr/>
              <p:nvPr/>
            </p:nvGrpSpPr>
            <p:grpSpPr>
              <a:xfrm>
                <a:off x="2133600" y="1066800"/>
                <a:ext cx="4572313" cy="3681174"/>
                <a:chOff x="1524000" y="533400"/>
                <a:chExt cx="4572313" cy="3681174"/>
              </a:xfrm>
            </p:grpSpPr>
            <p:grpSp>
              <p:nvGrpSpPr>
                <p:cNvPr id="33" name="Group 32"/>
                <p:cNvGrpSpPr/>
                <p:nvPr/>
              </p:nvGrpSpPr>
              <p:grpSpPr>
                <a:xfrm>
                  <a:off x="1524000" y="533400"/>
                  <a:ext cx="4572313" cy="2844064"/>
                  <a:chOff x="1676400" y="2337517"/>
                  <a:chExt cx="4572313" cy="2844064"/>
                </a:xfrm>
              </p:grpSpPr>
              <p:grpSp>
                <p:nvGrpSpPr>
                  <p:cNvPr id="34" name="Group 3"/>
                  <p:cNvGrpSpPr/>
                  <p:nvPr/>
                </p:nvGrpSpPr>
                <p:grpSpPr>
                  <a:xfrm>
                    <a:off x="1676400" y="2438149"/>
                    <a:ext cx="4572313" cy="2743432"/>
                    <a:chOff x="4445315" y="335157"/>
                    <a:chExt cx="4572313" cy="2743432"/>
                  </a:xfrm>
                </p:grpSpPr>
                <p:grpSp>
                  <p:nvGrpSpPr>
                    <p:cNvPr id="45" name="Group 3"/>
                    <p:cNvGrpSpPr>
                      <a:grpSpLocks/>
                    </p:cNvGrpSpPr>
                    <p:nvPr/>
                  </p:nvGrpSpPr>
                  <p:grpSpPr bwMode="auto">
                    <a:xfrm>
                      <a:off x="4445315" y="335157"/>
                      <a:ext cx="4572313" cy="2743432"/>
                      <a:chOff x="3811" y="3996"/>
                      <a:chExt cx="7201" cy="3944"/>
                    </a:xfrm>
                  </p:grpSpPr>
                  <p:sp>
                    <p:nvSpPr>
                      <p:cNvPr id="47" name="AutoShape 4"/>
                      <p:cNvSpPr>
                        <a:spLocks noChangeArrowheads="1"/>
                      </p:cNvSpPr>
                      <p:nvPr/>
                    </p:nvSpPr>
                    <p:spPr bwMode="auto">
                      <a:xfrm>
                        <a:off x="3811" y="3996"/>
                        <a:ext cx="7201" cy="3944"/>
                      </a:xfrm>
                      <a:prstGeom prst="triangle">
                        <a:avLst>
                          <a:gd name="adj" fmla="val 50000"/>
                        </a:avLst>
                      </a:prstGeom>
                      <a:solidFill>
                        <a:srgbClr val="76923C"/>
                      </a:solidFill>
                      <a:ln w="9525">
                        <a:solidFill>
                          <a:srgbClr val="4E6128"/>
                        </a:solidFill>
                        <a:miter lim="800000"/>
                        <a:headEnd/>
                        <a:tailEnd/>
                      </a:ln>
                      <a:effectLst>
                        <a:outerShdw dist="107763" dir="8100000" algn="ctr" rotWithShape="0">
                          <a:srgbClr val="808080">
                            <a:alpha val="50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8" name="Text Box 6"/>
                      <p:cNvSpPr txBox="1">
                        <a:spLocks noChangeArrowheads="1"/>
                      </p:cNvSpPr>
                      <p:nvPr/>
                    </p:nvSpPr>
                    <p:spPr bwMode="auto">
                      <a:xfrm>
                        <a:off x="5691" y="7502"/>
                        <a:ext cx="3516" cy="438"/>
                      </a:xfrm>
                      <a:prstGeom prst="rect">
                        <a:avLst/>
                      </a:prstGeom>
                      <a:solidFill>
                        <a:srgbClr val="76923C"/>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1" i="0" u="none" strike="noStrike" cap="none" normalizeH="0" baseline="0" dirty="0" smtClean="0">
                            <a:ln>
                              <a:noFill/>
                            </a:ln>
                            <a:solidFill>
                              <a:srgbClr val="002060"/>
                            </a:solidFill>
                            <a:effectLst>
                              <a:outerShdw blurRad="38100" dist="38100" dir="2700000" algn="tl">
                                <a:srgbClr val="000000">
                                  <a:alpha val="43137"/>
                                </a:srgbClr>
                              </a:outerShdw>
                            </a:effectLst>
                            <a:latin typeface="Calibri" pitchFamily="34" charset="0"/>
                          </a:rPr>
                          <a:t>Speaking and Listening</a:t>
                        </a:r>
                        <a:endParaRPr kumimoji="0" lang="en-US" sz="1800" b="0" i="0" u="none" strike="noStrike" cap="none" normalizeH="0" baseline="0" dirty="0" smtClean="0">
                          <a:ln>
                            <a:noFill/>
                          </a:ln>
                          <a:solidFill>
                            <a:srgbClr val="002060"/>
                          </a:solidFill>
                          <a:effectLst>
                            <a:outerShdw blurRad="38100" dist="38100" dir="2700000" algn="tl">
                              <a:srgbClr val="000000">
                                <a:alpha val="43137"/>
                              </a:srgbClr>
                            </a:outerShdw>
                          </a:effectLst>
                          <a:latin typeface="Arial" pitchFamily="34" charset="0"/>
                        </a:endParaRPr>
                      </a:p>
                    </p:txBody>
                  </p:sp>
                  <p:sp>
                    <p:nvSpPr>
                      <p:cNvPr id="49" name="Text Box 5"/>
                      <p:cNvSpPr txBox="1">
                        <a:spLocks noChangeArrowheads="1"/>
                      </p:cNvSpPr>
                      <p:nvPr/>
                    </p:nvSpPr>
                    <p:spPr bwMode="auto">
                      <a:xfrm>
                        <a:off x="6451" y="7173"/>
                        <a:ext cx="1635" cy="438"/>
                      </a:xfrm>
                      <a:prstGeom prst="rect">
                        <a:avLst/>
                      </a:prstGeom>
                      <a:solidFill>
                        <a:srgbClr val="76923C"/>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1" i="0" u="none" strike="noStrike" cap="none" normalizeH="0" baseline="0" dirty="0" smtClean="0">
                            <a:ln>
                              <a:noFill/>
                            </a:ln>
                            <a:solidFill>
                              <a:srgbClr val="002060"/>
                            </a:solidFill>
                            <a:effectLst>
                              <a:outerShdw blurRad="38100" dist="38100" dir="2700000" algn="tl">
                                <a:srgbClr val="000000">
                                  <a:alpha val="43137"/>
                                </a:srgbClr>
                              </a:outerShdw>
                            </a:effectLst>
                            <a:latin typeface="Calibri" pitchFamily="34" charset="0"/>
                          </a:rPr>
                          <a:t>Language</a:t>
                        </a:r>
                        <a:endParaRPr kumimoji="0" lang="en-US" sz="1800" b="0" i="0" u="none" strike="noStrike" cap="none" normalizeH="0" baseline="0" dirty="0" smtClean="0">
                          <a:ln>
                            <a:noFill/>
                          </a:ln>
                          <a:solidFill>
                            <a:srgbClr val="002060"/>
                          </a:solidFill>
                          <a:effectLst>
                            <a:outerShdw blurRad="38100" dist="38100" dir="2700000" algn="tl">
                              <a:srgbClr val="000000">
                                <a:alpha val="43137"/>
                              </a:srgbClr>
                            </a:outerShdw>
                          </a:effectLst>
                          <a:latin typeface="Arial" pitchFamily="34" charset="0"/>
                        </a:endParaRPr>
                      </a:p>
                    </p:txBody>
                  </p:sp>
                </p:grpSp>
                <p:sp>
                  <p:nvSpPr>
                    <p:cNvPr id="46" name="Isosceles Triangle 5"/>
                    <p:cNvSpPr/>
                    <p:nvPr/>
                  </p:nvSpPr>
                  <p:spPr>
                    <a:xfrm>
                      <a:off x="4597715" y="762000"/>
                      <a:ext cx="4114800" cy="1783208"/>
                    </a:xfrm>
                    <a:prstGeom prst="triangle">
                      <a:avLst/>
                    </a:prstGeom>
                    <a:gradFill flip="none" rotWithShape="1">
                      <a:gsLst>
                        <a:gs pos="58000">
                          <a:schemeClr val="accent3">
                            <a:lumMod val="50000"/>
                          </a:schemeClr>
                        </a:gs>
                        <a:gs pos="50000">
                          <a:schemeClr val="accent1">
                            <a:tint val="44500"/>
                            <a:satMod val="160000"/>
                          </a:schemeClr>
                        </a:gs>
                        <a:gs pos="100000">
                          <a:schemeClr val="accent1">
                            <a:tint val="23500"/>
                            <a:satMod val="160000"/>
                          </a:schemeClr>
                        </a:gs>
                      </a:gsLst>
                      <a:path path="shape">
                        <a:fillToRect l="50000" t="50000" r="50000" b="50000"/>
                      </a:path>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10"/>
                  <p:cNvGrpSpPr/>
                  <p:nvPr/>
                </p:nvGrpSpPr>
                <p:grpSpPr>
                  <a:xfrm>
                    <a:off x="2057400" y="2337517"/>
                    <a:ext cx="3809868" cy="1853661"/>
                    <a:chOff x="4800255" y="517314"/>
                    <a:chExt cx="3809868" cy="1853661"/>
                  </a:xfrm>
                </p:grpSpPr>
                <p:grpSp>
                  <p:nvGrpSpPr>
                    <p:cNvPr id="37" name="Group 7"/>
                    <p:cNvGrpSpPr>
                      <a:grpSpLocks/>
                    </p:cNvGrpSpPr>
                    <p:nvPr/>
                  </p:nvGrpSpPr>
                  <p:grpSpPr bwMode="auto">
                    <a:xfrm>
                      <a:off x="4800255" y="561920"/>
                      <a:ext cx="3809868" cy="1809055"/>
                      <a:chOff x="4441" y="4186"/>
                      <a:chExt cx="5795" cy="2602"/>
                    </a:xfrm>
                  </p:grpSpPr>
                  <p:sp>
                    <p:nvSpPr>
                      <p:cNvPr id="43" name="Text Box 9"/>
                      <p:cNvSpPr txBox="1">
                        <a:spLocks noChangeArrowheads="1"/>
                      </p:cNvSpPr>
                      <p:nvPr/>
                    </p:nvSpPr>
                    <p:spPr bwMode="auto">
                      <a:xfrm>
                        <a:off x="6644" y="5679"/>
                        <a:ext cx="1483" cy="552"/>
                      </a:xfrm>
                      <a:prstGeom prst="rect">
                        <a:avLst/>
                      </a:prstGeom>
                      <a:solidFill>
                        <a:srgbClr val="C2D69B"/>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1" i="0" u="none" strike="noStrike" cap="none" normalizeH="0" baseline="0" dirty="0" smtClean="0">
                            <a:ln>
                              <a:noFill/>
                            </a:ln>
                            <a:solidFill>
                              <a:srgbClr val="00487E"/>
                            </a:solidFill>
                            <a:effectLst/>
                            <a:latin typeface="Calibri" pitchFamily="34" charset="0"/>
                          </a:rPr>
                          <a:t>Writing</a:t>
                        </a:r>
                        <a:endParaRPr kumimoji="0" lang="en-US" sz="1800" b="0" i="0" u="none" strike="noStrike" cap="none" normalizeH="0" baseline="0" dirty="0" smtClean="0">
                          <a:ln>
                            <a:noFill/>
                          </a:ln>
                          <a:solidFill>
                            <a:schemeClr val="tx1"/>
                          </a:solidFill>
                          <a:effectLst/>
                          <a:latin typeface="Arial" pitchFamily="34" charset="0"/>
                        </a:endParaRPr>
                      </a:p>
                    </p:txBody>
                  </p:sp>
                  <p:sp>
                    <p:nvSpPr>
                      <p:cNvPr id="44" name="AutoShape 8"/>
                      <p:cNvSpPr>
                        <a:spLocks noChangeArrowheads="1"/>
                      </p:cNvSpPr>
                      <p:nvPr/>
                    </p:nvSpPr>
                    <p:spPr bwMode="auto">
                      <a:xfrm>
                        <a:off x="4441" y="4186"/>
                        <a:ext cx="5795" cy="2602"/>
                      </a:xfrm>
                      <a:prstGeom prst="triangle">
                        <a:avLst>
                          <a:gd name="adj" fmla="val 50000"/>
                        </a:avLst>
                      </a:prstGeom>
                      <a:solidFill>
                        <a:srgbClr val="C2D69B"/>
                      </a:solidFill>
                      <a:ln w="9525">
                        <a:solidFill>
                          <a:srgbClr val="4E6128"/>
                        </a:solidFill>
                        <a:miter lim="800000"/>
                        <a:headEnd/>
                        <a:tailEnd/>
                      </a:ln>
                      <a:effectLst>
                        <a:outerShdw dist="107763" dir="8100000" algn="ctr" rotWithShape="0">
                          <a:srgbClr val="808080">
                            <a:alpha val="50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1" i="0" u="none" strike="noStrike" cap="none" normalizeH="0" baseline="0" smtClean="0">
                            <a:ln>
                              <a:noFill/>
                            </a:ln>
                            <a:solidFill>
                              <a:schemeClr val="tx1"/>
                            </a:solidFill>
                            <a:effectLst/>
                            <a:latin typeface="Calibri" pitchFamily="34" charset="0"/>
                          </a:rPr>
                          <a:t>          </a:t>
                        </a:r>
                        <a:endParaRPr kumimoji="0" lang="en-US" sz="1800" b="0" i="0" u="none" strike="noStrike" cap="none" normalizeH="0" baseline="0" smtClean="0">
                          <a:ln>
                            <a:noFill/>
                          </a:ln>
                          <a:solidFill>
                            <a:schemeClr val="tx1"/>
                          </a:solidFill>
                          <a:effectLst/>
                          <a:latin typeface="Arial" pitchFamily="34" charset="0"/>
                        </a:endParaRPr>
                      </a:p>
                    </p:txBody>
                  </p:sp>
                </p:grpSp>
                <p:sp>
                  <p:nvSpPr>
                    <p:cNvPr id="38" name="Isosceles Triangle 37"/>
                    <p:cNvSpPr/>
                    <p:nvPr/>
                  </p:nvSpPr>
                  <p:spPr>
                    <a:xfrm>
                      <a:off x="4876800" y="914400"/>
                      <a:ext cx="3276255" cy="999197"/>
                    </a:xfrm>
                    <a:prstGeom prst="triangle">
                      <a:avLst/>
                    </a:prstGeom>
                    <a:gradFill flip="none" rotWithShape="1">
                      <a:gsLst>
                        <a:gs pos="58000">
                          <a:schemeClr val="accent3">
                            <a:lumMod val="50000"/>
                          </a:schemeClr>
                        </a:gs>
                        <a:gs pos="50000">
                          <a:schemeClr val="accent1">
                            <a:tint val="44500"/>
                            <a:satMod val="160000"/>
                          </a:schemeClr>
                        </a:gs>
                        <a:gs pos="100000">
                          <a:schemeClr val="accent1">
                            <a:tint val="23500"/>
                            <a:satMod val="160000"/>
                          </a:schemeClr>
                        </a:gs>
                      </a:gsLst>
                      <a:path path="shape">
                        <a:fillToRect l="50000" t="50000" r="50000" b="50000"/>
                      </a:path>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22"/>
                    <p:cNvGrpSpPr/>
                    <p:nvPr/>
                  </p:nvGrpSpPr>
                  <p:grpSpPr>
                    <a:xfrm>
                      <a:off x="5410200" y="533400"/>
                      <a:ext cx="2590800" cy="1066799"/>
                      <a:chOff x="5334000" y="533401"/>
                      <a:chExt cx="2590800" cy="1066799"/>
                    </a:xfrm>
                  </p:grpSpPr>
                  <p:sp>
                    <p:nvSpPr>
                      <p:cNvPr id="41" name="Isosceles Triangle 40"/>
                      <p:cNvSpPr/>
                      <p:nvPr/>
                    </p:nvSpPr>
                    <p:spPr>
                      <a:xfrm>
                        <a:off x="5334000" y="838201"/>
                        <a:ext cx="2590800" cy="761999"/>
                      </a:xfrm>
                      <a:prstGeom prst="triangle">
                        <a:avLst/>
                      </a:prstGeom>
                      <a:gradFill flip="none" rotWithShape="1">
                        <a:gsLst>
                          <a:gs pos="58000">
                            <a:schemeClr val="accent3">
                              <a:lumMod val="50000"/>
                            </a:schemeClr>
                          </a:gs>
                          <a:gs pos="50000">
                            <a:schemeClr val="accent1">
                              <a:tint val="44500"/>
                              <a:satMod val="160000"/>
                            </a:schemeClr>
                          </a:gs>
                          <a:gs pos="100000">
                            <a:schemeClr val="accent1">
                              <a:tint val="23500"/>
                              <a:satMod val="160000"/>
                            </a:schemeClr>
                          </a:gs>
                        </a:gsLst>
                        <a:path path="shape">
                          <a:fillToRect l="50000" t="50000" r="50000" b="50000"/>
                        </a:path>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utoShape 10"/>
                      <p:cNvSpPr>
                        <a:spLocks noChangeArrowheads="1"/>
                      </p:cNvSpPr>
                      <p:nvPr/>
                    </p:nvSpPr>
                    <p:spPr bwMode="auto">
                      <a:xfrm>
                        <a:off x="5562836" y="533401"/>
                        <a:ext cx="2133450" cy="761678"/>
                      </a:xfrm>
                      <a:prstGeom prst="triangle">
                        <a:avLst>
                          <a:gd name="adj" fmla="val 50000"/>
                        </a:avLst>
                      </a:prstGeom>
                      <a:solidFill>
                        <a:srgbClr val="D6E3BC"/>
                      </a:solidFill>
                      <a:ln w="9525">
                        <a:solidFill>
                          <a:srgbClr val="4E6128"/>
                        </a:solidFill>
                        <a:miter lim="800000"/>
                        <a:headEnd/>
                        <a:tailEnd/>
                      </a:ln>
                      <a:effectLst>
                        <a:outerShdw dist="107763" dir="8100000" algn="ctr" rotWithShape="0">
                          <a:srgbClr val="808080">
                            <a:alpha val="50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1" i="0" u="none" strike="noStrike" cap="none" normalizeH="0" baseline="0" dirty="0" smtClean="0">
                            <a:ln>
                              <a:noFill/>
                            </a:ln>
                            <a:solidFill>
                              <a:srgbClr val="002060"/>
                            </a:solidFill>
                            <a:effectLst>
                              <a:outerShdw blurRad="38100" dist="38100" dir="2700000" algn="tl">
                                <a:srgbClr val="000000">
                                  <a:alpha val="43137"/>
                                </a:srgbClr>
                              </a:outerShdw>
                            </a:effectLst>
                            <a:latin typeface="Calibri" pitchFamily="34" charset="0"/>
                          </a:rPr>
                          <a:t>Reading</a:t>
                        </a:r>
                        <a:endParaRPr kumimoji="0" lang="en-US" sz="1800" b="0" i="0" u="none" strike="noStrike" cap="none" normalizeH="0" baseline="0" dirty="0" smtClean="0">
                          <a:ln>
                            <a:noFill/>
                          </a:ln>
                          <a:solidFill>
                            <a:srgbClr val="002060"/>
                          </a:solidFill>
                          <a:effectLst>
                            <a:outerShdw blurRad="38100" dist="38100" dir="2700000" algn="tl">
                              <a:srgbClr val="000000">
                                <a:alpha val="43137"/>
                              </a:srgbClr>
                            </a:outerShdw>
                          </a:effectLst>
                          <a:latin typeface="Arial" pitchFamily="34" charset="0"/>
                        </a:endParaRPr>
                      </a:p>
                    </p:txBody>
                  </p:sp>
                </p:grpSp>
                <p:sp>
                  <p:nvSpPr>
                    <p:cNvPr id="40" name="Isosceles Triangle 39"/>
                    <p:cNvSpPr/>
                    <p:nvPr/>
                  </p:nvSpPr>
                  <p:spPr>
                    <a:xfrm>
                      <a:off x="6084195" y="517314"/>
                      <a:ext cx="1219200" cy="381000"/>
                    </a:xfrm>
                    <a:prstGeom prst="triangle">
                      <a:avLst/>
                    </a:prstGeom>
                    <a:gradFill flip="none" rotWithShape="1">
                      <a:gsLst>
                        <a:gs pos="58000">
                          <a:schemeClr val="accent3">
                            <a:lumMod val="50000"/>
                          </a:schemeClr>
                        </a:gs>
                        <a:gs pos="50000">
                          <a:schemeClr val="accent1">
                            <a:tint val="44500"/>
                            <a:satMod val="160000"/>
                          </a:schemeClr>
                        </a:gs>
                        <a:gs pos="100000">
                          <a:schemeClr val="accent1">
                            <a:tint val="23500"/>
                            <a:satMod val="160000"/>
                          </a:schemeClr>
                        </a:gs>
                      </a:gsLst>
                      <a:path path="shape">
                        <a:fillToRect l="50000" t="50000" r="50000" b="50000"/>
                      </a:path>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p:cNvSpPr txBox="1"/>
                  <p:nvPr/>
                </p:nvSpPr>
                <p:spPr>
                  <a:xfrm>
                    <a:off x="3124200" y="3759558"/>
                    <a:ext cx="1371600" cy="338554"/>
                  </a:xfrm>
                  <a:prstGeom prst="rect">
                    <a:avLst/>
                  </a:prstGeom>
                  <a:noFill/>
                </p:spPr>
                <p:txBody>
                  <a:bodyPr wrap="square" rtlCol="0">
                    <a:spAutoFit/>
                  </a:bodyPr>
                  <a:lstStyle/>
                  <a:p>
                    <a:pPr algn="ctr"/>
                    <a:r>
                      <a:rPr lang="en-US" sz="1600" b="1" dirty="0" smtClean="0">
                        <a:solidFill>
                          <a:srgbClr val="002060"/>
                        </a:solidFill>
                        <a:effectLst>
                          <a:outerShdw blurRad="38100" dist="38100" dir="2700000" algn="tl">
                            <a:srgbClr val="000000">
                              <a:alpha val="43137"/>
                            </a:srgbClr>
                          </a:outerShdw>
                        </a:effectLst>
                      </a:rPr>
                      <a:t>Writing</a:t>
                    </a:r>
                    <a:endParaRPr lang="en-US" sz="1600" b="1" dirty="0">
                      <a:solidFill>
                        <a:srgbClr val="002060"/>
                      </a:solidFill>
                      <a:effectLst>
                        <a:outerShdw blurRad="38100" dist="38100" dir="2700000" algn="tl">
                          <a:srgbClr val="000000">
                            <a:alpha val="43137"/>
                          </a:srgbClr>
                        </a:outerShdw>
                      </a:effectLst>
                    </a:endParaRPr>
                  </a:p>
                </p:txBody>
              </p:sp>
            </p:grpSp>
            <p:sp>
              <p:nvSpPr>
                <p:cNvPr id="50" name="Rectangle 49"/>
                <p:cNvSpPr/>
                <p:nvPr/>
              </p:nvSpPr>
              <p:spPr>
                <a:xfrm>
                  <a:off x="1585345" y="3352800"/>
                  <a:ext cx="4343304" cy="861774"/>
                </a:xfrm>
                <a:prstGeom prst="rect">
                  <a:avLst/>
                </a:prstGeom>
                <a:solidFill>
                  <a:schemeClr val="accent3">
                    <a:lumMod val="20000"/>
                    <a:lumOff val="80000"/>
                  </a:schemeClr>
                </a:solidFill>
                <a:scene3d>
                  <a:camera prst="perspectiveRelaxedModerately"/>
                  <a:lightRig rig="threePt" dir="t"/>
                </a:scene3d>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200" b="1" cap="all" spc="0" dirty="0" smtClean="0">
                      <a:ln/>
                      <a:solidFill>
                        <a:schemeClr val="accent3">
                          <a:lumMod val="5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Reading sets the pace</a:t>
                  </a:r>
                </a:p>
                <a:p>
                  <a:pPr algn="ctr"/>
                  <a:r>
                    <a:rPr lang="en-US" b="1" cap="all" dirty="0" smtClean="0">
                      <a:ln/>
                      <a:solidFill>
                        <a:schemeClr val="accent3">
                          <a:lumMod val="5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Standards</a:t>
                  </a:r>
                  <a:endParaRPr lang="en-US" b="1" cap="all" spc="0" dirty="0">
                    <a:ln/>
                    <a:solidFill>
                      <a:schemeClr val="accent3">
                        <a:lumMod val="5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sp>
            <p:nvSpPr>
              <p:cNvPr id="53" name="Rectangle 52"/>
              <p:cNvSpPr/>
              <p:nvPr/>
            </p:nvSpPr>
            <p:spPr>
              <a:xfrm>
                <a:off x="4080384" y="4495800"/>
                <a:ext cx="533400" cy="914400"/>
              </a:xfrm>
              <a:prstGeom prst="rect">
                <a:avLst/>
              </a:prstGeom>
              <a:solidFill>
                <a:schemeClr val="bg2">
                  <a:lumMod val="25000"/>
                </a:schemeClr>
              </a:solidFill>
              <a:ln>
                <a:noFill/>
              </a:ln>
              <a:scene3d>
                <a:camera prst="perspectiveRelaxed"/>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7" name="TextBox 56"/>
          <p:cNvSpPr txBox="1"/>
          <p:nvPr/>
        </p:nvSpPr>
        <p:spPr>
          <a:xfrm>
            <a:off x="1219200" y="68759"/>
            <a:ext cx="6477000" cy="76944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4400" b="1" dirty="0" smtClean="0">
                <a:solidFill>
                  <a:srgbClr val="002060"/>
                </a:solidFill>
                <a:effectLst>
                  <a:outerShdw blurRad="38100" dist="38100" dir="2700000" algn="tl">
                    <a:srgbClr val="000000">
                      <a:alpha val="43137"/>
                    </a:srgbClr>
                  </a:outerShdw>
                </a:effectLst>
              </a:rPr>
              <a:t>Reading Sets the Pace</a:t>
            </a:r>
            <a:endParaRPr lang="en-US" sz="4400" b="1" dirty="0">
              <a:solidFill>
                <a:srgbClr val="002060"/>
              </a:solidFill>
              <a:effectLst>
                <a:outerShdw blurRad="38100" dist="38100" dir="2700000" algn="tl">
                  <a:srgbClr val="000000">
                    <a:alpha val="43137"/>
                  </a:srgbClr>
                </a:outerShdw>
              </a:effectLst>
            </a:endParaRPr>
          </a:p>
        </p:txBody>
      </p:sp>
      <p:sp>
        <p:nvSpPr>
          <p:cNvPr id="82" name="Rectangle 81"/>
          <p:cNvSpPr/>
          <p:nvPr/>
        </p:nvSpPr>
        <p:spPr>
          <a:xfrm>
            <a:off x="2667002" y="3087579"/>
            <a:ext cx="1758622" cy="584775"/>
          </a:xfrm>
          <a:prstGeom prst="rect">
            <a:avLst/>
          </a:prstGeom>
          <a:solidFill>
            <a:schemeClr val="accent3">
              <a:lumMod val="20000"/>
              <a:lumOff val="80000"/>
            </a:schemeClr>
          </a:solid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200" b="1" cap="all" spc="0" dirty="0" smtClean="0">
                <a:ln/>
                <a:solidFill>
                  <a:srgbClr val="00206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Reading</a:t>
            </a:r>
            <a:endParaRPr lang="en-US" sz="3200" b="1" cap="all" spc="0" dirty="0">
              <a:ln/>
              <a:solidFill>
                <a:srgbClr val="002060"/>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83" name="Rectangle 82"/>
          <p:cNvSpPr/>
          <p:nvPr/>
        </p:nvSpPr>
        <p:spPr>
          <a:xfrm>
            <a:off x="2667002" y="3743883"/>
            <a:ext cx="1741182" cy="584775"/>
          </a:xfrm>
          <a:prstGeom prst="rect">
            <a:avLst/>
          </a:prstGeom>
          <a:solidFill>
            <a:schemeClr val="accent3">
              <a:lumMod val="40000"/>
              <a:lumOff val="60000"/>
            </a:schemeClr>
          </a:solid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200" b="1" cap="all" spc="0" dirty="0" smtClean="0">
                <a:ln/>
                <a:solidFill>
                  <a:srgbClr val="00206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writing</a:t>
            </a:r>
            <a:endParaRPr lang="en-US" sz="3200" b="1" cap="all" spc="0" dirty="0">
              <a:ln/>
              <a:solidFill>
                <a:srgbClr val="002060"/>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84" name="Rectangle 83"/>
          <p:cNvSpPr/>
          <p:nvPr/>
        </p:nvSpPr>
        <p:spPr>
          <a:xfrm>
            <a:off x="2667003" y="4382974"/>
            <a:ext cx="2602324" cy="584775"/>
          </a:xfrm>
          <a:prstGeom prst="rect">
            <a:avLst/>
          </a:prstGeom>
          <a:solidFill>
            <a:schemeClr val="accent3">
              <a:lumMod val="60000"/>
              <a:lumOff val="40000"/>
            </a:schemeClr>
          </a:solid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200" b="1" cap="all" spc="0" dirty="0" smtClean="0">
                <a:ln/>
                <a:solidFill>
                  <a:srgbClr val="00206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Language</a:t>
            </a:r>
            <a:endParaRPr lang="en-US" sz="3200" b="1" cap="all" spc="0" dirty="0">
              <a:ln/>
              <a:solidFill>
                <a:srgbClr val="002060"/>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85" name="Rectangle 84"/>
          <p:cNvSpPr/>
          <p:nvPr/>
        </p:nvSpPr>
        <p:spPr>
          <a:xfrm>
            <a:off x="2667000" y="5054026"/>
            <a:ext cx="4114800" cy="584775"/>
          </a:xfrm>
          <a:prstGeom prst="rect">
            <a:avLst/>
          </a:prstGeom>
          <a:solidFill>
            <a:schemeClr val="accent3">
              <a:lumMod val="75000"/>
            </a:schemeClr>
          </a:solid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200" b="1" cap="all" dirty="0" smtClean="0">
                <a:ln/>
                <a:solidFill>
                  <a:srgbClr val="00206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Speaking -listening</a:t>
            </a:r>
            <a:endParaRPr lang="en-US" sz="3200" b="1" cap="all" spc="0" dirty="0">
              <a:ln/>
              <a:solidFill>
                <a:srgbClr val="002060"/>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nvGrpSpPr>
          <p:cNvPr id="90" name="Group 89"/>
          <p:cNvGrpSpPr/>
          <p:nvPr/>
        </p:nvGrpSpPr>
        <p:grpSpPr>
          <a:xfrm>
            <a:off x="2667000" y="1371600"/>
            <a:ext cx="2133600" cy="1676400"/>
            <a:chOff x="643422" y="5029201"/>
            <a:chExt cx="2800665" cy="1523999"/>
          </a:xfrm>
        </p:grpSpPr>
        <p:grpSp>
          <p:nvGrpSpPr>
            <p:cNvPr id="91" name="Group 81"/>
            <p:cNvGrpSpPr/>
            <p:nvPr/>
          </p:nvGrpSpPr>
          <p:grpSpPr>
            <a:xfrm>
              <a:off x="685800" y="5943600"/>
              <a:ext cx="2758287" cy="609600"/>
              <a:chOff x="261501" y="3733800"/>
              <a:chExt cx="2509914" cy="228600"/>
            </a:xfrm>
            <a:solidFill>
              <a:schemeClr val="accent3">
                <a:lumMod val="75000"/>
              </a:schemeClr>
            </a:solidFill>
          </p:grpSpPr>
          <p:sp>
            <p:nvSpPr>
              <p:cNvPr id="95" name="Rectangle 94"/>
              <p:cNvSpPr/>
              <p:nvPr/>
            </p:nvSpPr>
            <p:spPr>
              <a:xfrm>
                <a:off x="261501" y="3733800"/>
                <a:ext cx="845382" cy="228600"/>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effectLst>
                      <a:outerShdw blurRad="38100" dist="38100" dir="2700000" algn="tl">
                        <a:srgbClr val="000000">
                          <a:alpha val="43137"/>
                        </a:srgbClr>
                      </a:outerShdw>
                    </a:effectLst>
                  </a:rPr>
                  <a:t>Unit 4</a:t>
                </a:r>
                <a:endParaRPr lang="en-US" sz="1600" b="1" dirty="0">
                  <a:effectLst>
                    <a:outerShdw blurRad="38100" dist="38100" dir="2700000" algn="tl">
                      <a:srgbClr val="000000">
                        <a:alpha val="43137"/>
                      </a:srgbClr>
                    </a:outerShdw>
                  </a:effectLst>
                </a:endParaRPr>
              </a:p>
            </p:txBody>
          </p:sp>
          <p:sp>
            <p:nvSpPr>
              <p:cNvPr id="96" name="Rectangle 95"/>
              <p:cNvSpPr/>
              <p:nvPr/>
            </p:nvSpPr>
            <p:spPr>
              <a:xfrm>
                <a:off x="1093767" y="3733800"/>
                <a:ext cx="845382" cy="228600"/>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effectLst>
                      <a:outerShdw blurRad="38100" dist="38100" dir="2700000" algn="tl">
                        <a:srgbClr val="000000">
                          <a:alpha val="43137"/>
                        </a:srgbClr>
                      </a:outerShdw>
                    </a:effectLst>
                  </a:rPr>
                  <a:t>Unit 5</a:t>
                </a:r>
                <a:endParaRPr lang="en-US" sz="1600" b="1" dirty="0">
                  <a:effectLst>
                    <a:outerShdw blurRad="38100" dist="38100" dir="2700000" algn="tl">
                      <a:srgbClr val="000000">
                        <a:alpha val="43137"/>
                      </a:srgbClr>
                    </a:outerShdw>
                  </a:effectLst>
                </a:endParaRPr>
              </a:p>
            </p:txBody>
          </p:sp>
          <p:sp>
            <p:nvSpPr>
              <p:cNvPr id="97" name="Rectangle 96"/>
              <p:cNvSpPr/>
              <p:nvPr/>
            </p:nvSpPr>
            <p:spPr>
              <a:xfrm>
                <a:off x="1926033" y="3733800"/>
                <a:ext cx="845382" cy="228600"/>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effectLst>
                      <a:outerShdw blurRad="38100" dist="38100" dir="2700000" algn="tl">
                        <a:srgbClr val="000000">
                          <a:alpha val="43137"/>
                        </a:srgbClr>
                      </a:outerShdw>
                    </a:effectLst>
                  </a:rPr>
                  <a:t>Unit 6</a:t>
                </a:r>
                <a:endParaRPr lang="en-US" sz="1600" b="1" dirty="0">
                  <a:effectLst>
                    <a:outerShdw blurRad="38100" dist="38100" dir="2700000" algn="tl">
                      <a:srgbClr val="000000">
                        <a:alpha val="43137"/>
                      </a:srgbClr>
                    </a:outerShdw>
                  </a:effectLst>
                </a:endParaRPr>
              </a:p>
            </p:txBody>
          </p:sp>
        </p:grpSp>
        <p:grpSp>
          <p:nvGrpSpPr>
            <p:cNvPr id="92" name="Group 89"/>
            <p:cNvGrpSpPr/>
            <p:nvPr/>
          </p:nvGrpSpPr>
          <p:grpSpPr>
            <a:xfrm>
              <a:off x="643422" y="5029201"/>
              <a:ext cx="2800665" cy="987460"/>
              <a:chOff x="729026" y="2219253"/>
              <a:chExt cx="2293227" cy="654093"/>
            </a:xfrm>
          </p:grpSpPr>
          <p:pic>
            <p:nvPicPr>
              <p:cNvPr id="93" name="Picture 2"/>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2069" t="36794" r="74473" b="47077"/>
              <a:stretch/>
            </p:blipFill>
            <p:spPr bwMode="auto">
              <a:xfrm>
                <a:off x="729026" y="2219253"/>
                <a:ext cx="2293227" cy="654093"/>
              </a:xfrm>
              <a:prstGeom prst="rect">
                <a:avLst/>
              </a:prstGeom>
              <a:noFill/>
              <a:ln>
                <a:solidFill>
                  <a:srgbClr val="C00000"/>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4" name="Rectangle 93"/>
              <p:cNvSpPr/>
              <p:nvPr/>
            </p:nvSpPr>
            <p:spPr>
              <a:xfrm>
                <a:off x="2708736" y="2242410"/>
                <a:ext cx="313246" cy="478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rPr>
                  <a:t>2</a:t>
                </a:r>
              </a:p>
            </p:txBody>
          </p:sp>
        </p:grpSp>
      </p:grpSp>
      <p:pic>
        <p:nvPicPr>
          <p:cNvPr id="59" name="5 focus.wav">
            <a:hlinkClick r:id="" action="ppaction://media"/>
          </p:cNvPr>
          <p:cNvPicPr>
            <a:picLocks noRot="1" noChangeAspect="1"/>
          </p:cNvPicPr>
          <p:nvPr>
            <a:audioFile r:link="rId1"/>
          </p:nvPr>
        </p:nvPicPr>
        <p:blipFill>
          <a:blip r:embed="rId6" cstate="print"/>
          <a:stretch>
            <a:fillRect/>
          </a:stretch>
        </p:blipFill>
        <p:spPr>
          <a:xfrm>
            <a:off x="152400" y="64008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p:cTn id="7" dur="1000" fill="hold"/>
                                        <p:tgtEl>
                                          <p:spTgt spid="90"/>
                                        </p:tgtEl>
                                        <p:attrNameLst>
                                          <p:attrName>ppt_w</p:attrName>
                                        </p:attrNameLst>
                                      </p:cBhvr>
                                      <p:tavLst>
                                        <p:tav tm="0">
                                          <p:val>
                                            <p:strVal val="#ppt_w*0.70"/>
                                          </p:val>
                                        </p:tav>
                                        <p:tav tm="100000">
                                          <p:val>
                                            <p:strVal val="#ppt_w"/>
                                          </p:val>
                                        </p:tav>
                                      </p:tavLst>
                                    </p:anim>
                                    <p:anim calcmode="lin" valueType="num">
                                      <p:cBhvr>
                                        <p:cTn id="8" dur="1000" fill="hold"/>
                                        <p:tgtEl>
                                          <p:spTgt spid="90"/>
                                        </p:tgtEl>
                                        <p:attrNameLst>
                                          <p:attrName>ppt_h</p:attrName>
                                        </p:attrNameLst>
                                      </p:cBhvr>
                                      <p:tavLst>
                                        <p:tav tm="0">
                                          <p:val>
                                            <p:strVal val="#ppt_h"/>
                                          </p:val>
                                        </p:tav>
                                        <p:tav tm="100000">
                                          <p:val>
                                            <p:strVal val="#ppt_h"/>
                                          </p:val>
                                        </p:tav>
                                      </p:tavLst>
                                    </p:anim>
                                    <p:animEffect transition="in" filter="fade">
                                      <p:cBhvr>
                                        <p:cTn id="9" dur="1000"/>
                                        <p:tgtEl>
                                          <p:spTgt spid="90"/>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85">
                                            <p:bg/>
                                          </p:spTgt>
                                        </p:tgtEl>
                                        <p:attrNameLst>
                                          <p:attrName>style.visibility</p:attrName>
                                        </p:attrNameLst>
                                      </p:cBhvr>
                                      <p:to>
                                        <p:strVal val="visible"/>
                                      </p:to>
                                    </p:set>
                                    <p:animScale>
                                      <p:cBhvr>
                                        <p:cTn id="13" dur="1000" decel="50000" fill="hold">
                                          <p:stCondLst>
                                            <p:cond delay="0"/>
                                          </p:stCondLst>
                                        </p:cTn>
                                        <p:tgtEl>
                                          <p:spTgt spid="85">
                                            <p:bg/>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85">
                                            <p:bg/>
                                          </p:spTgt>
                                        </p:tgtEl>
                                        <p:attrNameLst>
                                          <p:attrName>ppt_x</p:attrName>
                                          <p:attrName>ppt_y</p:attrName>
                                        </p:attrNameLst>
                                      </p:cBhvr>
                                    </p:animMotion>
                                    <p:animEffect transition="in" filter="fade">
                                      <p:cBhvr>
                                        <p:cTn id="15" dur="1000"/>
                                        <p:tgtEl>
                                          <p:spTgt spid="85">
                                            <p:bg/>
                                          </p:spTgt>
                                        </p:tgtEl>
                                      </p:cBhvr>
                                    </p:animEffect>
                                  </p:childTnLst>
                                </p:cTn>
                              </p:par>
                              <p:par>
                                <p:cTn id="16" presetID="52" presetClass="entr" presetSubtype="0" fill="hold" grpId="0" nodeType="withEffect">
                                  <p:stCondLst>
                                    <p:cond delay="0"/>
                                  </p:stCondLst>
                                  <p:childTnLst>
                                    <p:set>
                                      <p:cBhvr>
                                        <p:cTn id="17" dur="1" fill="hold">
                                          <p:stCondLst>
                                            <p:cond delay="0"/>
                                          </p:stCondLst>
                                        </p:cTn>
                                        <p:tgtEl>
                                          <p:spTgt spid="85">
                                            <p:txEl>
                                              <p:pRg st="0" end="0"/>
                                            </p:txEl>
                                          </p:spTgt>
                                        </p:tgtEl>
                                        <p:attrNameLst>
                                          <p:attrName>style.visibility</p:attrName>
                                        </p:attrNameLst>
                                      </p:cBhvr>
                                      <p:to>
                                        <p:strVal val="visible"/>
                                      </p:to>
                                    </p:set>
                                    <p:animScale>
                                      <p:cBhvr>
                                        <p:cTn id="18" dur="1000" decel="50000" fill="hold">
                                          <p:stCondLst>
                                            <p:cond delay="0"/>
                                          </p:stCondLst>
                                        </p:cTn>
                                        <p:tgtEl>
                                          <p:spTgt spid="85">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85">
                                            <p:txEl>
                                              <p:pRg st="0" end="0"/>
                                            </p:txEl>
                                          </p:spTgt>
                                        </p:tgtEl>
                                        <p:attrNameLst>
                                          <p:attrName>ppt_x</p:attrName>
                                          <p:attrName>ppt_y</p:attrName>
                                        </p:attrNameLst>
                                      </p:cBhvr>
                                    </p:animMotion>
                                    <p:animEffect transition="in" filter="fade">
                                      <p:cBhvr>
                                        <p:cTn id="20" dur="1000"/>
                                        <p:tgtEl>
                                          <p:spTgt spid="85">
                                            <p:txEl>
                                              <p:pRg st="0" end="0"/>
                                            </p:txEl>
                                          </p:spTgt>
                                        </p:tgtEl>
                                      </p:cBhvr>
                                    </p:animEffect>
                                  </p:childTnLst>
                                </p:cTn>
                              </p:par>
                            </p:childTnLst>
                          </p:cTn>
                        </p:par>
                        <p:par>
                          <p:cTn id="21" fill="hold">
                            <p:stCondLst>
                              <p:cond delay="2000"/>
                            </p:stCondLst>
                            <p:childTnLst>
                              <p:par>
                                <p:cTn id="22" presetID="52" presetClass="entr" presetSubtype="0" fill="hold" grpId="0" nodeType="afterEffect">
                                  <p:stCondLst>
                                    <p:cond delay="0"/>
                                  </p:stCondLst>
                                  <p:childTnLst>
                                    <p:set>
                                      <p:cBhvr>
                                        <p:cTn id="23" dur="1" fill="hold">
                                          <p:stCondLst>
                                            <p:cond delay="0"/>
                                          </p:stCondLst>
                                        </p:cTn>
                                        <p:tgtEl>
                                          <p:spTgt spid="84">
                                            <p:bg/>
                                          </p:spTgt>
                                        </p:tgtEl>
                                        <p:attrNameLst>
                                          <p:attrName>style.visibility</p:attrName>
                                        </p:attrNameLst>
                                      </p:cBhvr>
                                      <p:to>
                                        <p:strVal val="visible"/>
                                      </p:to>
                                    </p:set>
                                    <p:animScale>
                                      <p:cBhvr>
                                        <p:cTn id="24" dur="1000" decel="50000" fill="hold">
                                          <p:stCondLst>
                                            <p:cond delay="0"/>
                                          </p:stCondLst>
                                        </p:cTn>
                                        <p:tgtEl>
                                          <p:spTgt spid="84">
                                            <p:bg/>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84">
                                            <p:bg/>
                                          </p:spTgt>
                                        </p:tgtEl>
                                        <p:attrNameLst>
                                          <p:attrName>ppt_x</p:attrName>
                                          <p:attrName>ppt_y</p:attrName>
                                        </p:attrNameLst>
                                      </p:cBhvr>
                                    </p:animMotion>
                                    <p:animEffect transition="in" filter="fade">
                                      <p:cBhvr>
                                        <p:cTn id="26" dur="1000"/>
                                        <p:tgtEl>
                                          <p:spTgt spid="84">
                                            <p:bg/>
                                          </p:spTgt>
                                        </p:tgtEl>
                                      </p:cBhvr>
                                    </p:animEffect>
                                  </p:childTnLst>
                                </p:cTn>
                              </p:par>
                              <p:par>
                                <p:cTn id="27" presetID="52" presetClass="entr" presetSubtype="0" fill="hold" grpId="0" nodeType="withEffect">
                                  <p:stCondLst>
                                    <p:cond delay="0"/>
                                  </p:stCondLst>
                                  <p:childTnLst>
                                    <p:set>
                                      <p:cBhvr>
                                        <p:cTn id="28" dur="1" fill="hold">
                                          <p:stCondLst>
                                            <p:cond delay="0"/>
                                          </p:stCondLst>
                                        </p:cTn>
                                        <p:tgtEl>
                                          <p:spTgt spid="84">
                                            <p:txEl>
                                              <p:pRg st="0" end="0"/>
                                            </p:txEl>
                                          </p:spTgt>
                                        </p:tgtEl>
                                        <p:attrNameLst>
                                          <p:attrName>style.visibility</p:attrName>
                                        </p:attrNameLst>
                                      </p:cBhvr>
                                      <p:to>
                                        <p:strVal val="visible"/>
                                      </p:to>
                                    </p:set>
                                    <p:animScale>
                                      <p:cBhvr>
                                        <p:cTn id="29" dur="1000" decel="50000" fill="hold">
                                          <p:stCondLst>
                                            <p:cond delay="0"/>
                                          </p:stCondLst>
                                        </p:cTn>
                                        <p:tgtEl>
                                          <p:spTgt spid="8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84">
                                            <p:txEl>
                                              <p:pRg st="0" end="0"/>
                                            </p:txEl>
                                          </p:spTgt>
                                        </p:tgtEl>
                                        <p:attrNameLst>
                                          <p:attrName>ppt_x</p:attrName>
                                          <p:attrName>ppt_y</p:attrName>
                                        </p:attrNameLst>
                                      </p:cBhvr>
                                    </p:animMotion>
                                    <p:animEffect transition="in" filter="fade">
                                      <p:cBhvr>
                                        <p:cTn id="31" dur="1000"/>
                                        <p:tgtEl>
                                          <p:spTgt spid="84">
                                            <p:txEl>
                                              <p:pRg st="0" end="0"/>
                                            </p:txEl>
                                          </p:spTgt>
                                        </p:tgtEl>
                                      </p:cBhvr>
                                    </p:animEffect>
                                  </p:childTnLst>
                                </p:cTn>
                              </p:par>
                            </p:childTnLst>
                          </p:cTn>
                        </p:par>
                        <p:par>
                          <p:cTn id="32" fill="hold">
                            <p:stCondLst>
                              <p:cond delay="3000"/>
                            </p:stCondLst>
                            <p:childTnLst>
                              <p:par>
                                <p:cTn id="33" presetID="52" presetClass="entr" presetSubtype="0" fill="hold" grpId="0" nodeType="afterEffect">
                                  <p:stCondLst>
                                    <p:cond delay="0"/>
                                  </p:stCondLst>
                                  <p:childTnLst>
                                    <p:set>
                                      <p:cBhvr>
                                        <p:cTn id="34" dur="1" fill="hold">
                                          <p:stCondLst>
                                            <p:cond delay="0"/>
                                          </p:stCondLst>
                                        </p:cTn>
                                        <p:tgtEl>
                                          <p:spTgt spid="83">
                                            <p:bg/>
                                          </p:spTgt>
                                        </p:tgtEl>
                                        <p:attrNameLst>
                                          <p:attrName>style.visibility</p:attrName>
                                        </p:attrNameLst>
                                      </p:cBhvr>
                                      <p:to>
                                        <p:strVal val="visible"/>
                                      </p:to>
                                    </p:set>
                                    <p:animScale>
                                      <p:cBhvr>
                                        <p:cTn id="35" dur="1000" decel="50000" fill="hold">
                                          <p:stCondLst>
                                            <p:cond delay="0"/>
                                          </p:stCondLst>
                                        </p:cTn>
                                        <p:tgtEl>
                                          <p:spTgt spid="83">
                                            <p:bg/>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83">
                                            <p:bg/>
                                          </p:spTgt>
                                        </p:tgtEl>
                                        <p:attrNameLst>
                                          <p:attrName>ppt_x</p:attrName>
                                          <p:attrName>ppt_y</p:attrName>
                                        </p:attrNameLst>
                                      </p:cBhvr>
                                    </p:animMotion>
                                    <p:animEffect transition="in" filter="fade">
                                      <p:cBhvr>
                                        <p:cTn id="37" dur="1000"/>
                                        <p:tgtEl>
                                          <p:spTgt spid="83">
                                            <p:bg/>
                                          </p:spTgt>
                                        </p:tgtEl>
                                      </p:cBhvr>
                                    </p:animEffect>
                                  </p:childTnLst>
                                </p:cTn>
                              </p:par>
                              <p:par>
                                <p:cTn id="38" presetID="52" presetClass="entr" presetSubtype="0" fill="hold" grpId="0" nodeType="withEffect">
                                  <p:stCondLst>
                                    <p:cond delay="0"/>
                                  </p:stCondLst>
                                  <p:childTnLst>
                                    <p:set>
                                      <p:cBhvr>
                                        <p:cTn id="39" dur="1" fill="hold">
                                          <p:stCondLst>
                                            <p:cond delay="0"/>
                                          </p:stCondLst>
                                        </p:cTn>
                                        <p:tgtEl>
                                          <p:spTgt spid="83">
                                            <p:txEl>
                                              <p:pRg st="0" end="0"/>
                                            </p:txEl>
                                          </p:spTgt>
                                        </p:tgtEl>
                                        <p:attrNameLst>
                                          <p:attrName>style.visibility</p:attrName>
                                        </p:attrNameLst>
                                      </p:cBhvr>
                                      <p:to>
                                        <p:strVal val="visible"/>
                                      </p:to>
                                    </p:set>
                                    <p:animScale>
                                      <p:cBhvr>
                                        <p:cTn id="40" dur="1000" decel="50000" fill="hold">
                                          <p:stCondLst>
                                            <p:cond delay="0"/>
                                          </p:stCondLst>
                                        </p:cTn>
                                        <p:tgtEl>
                                          <p:spTgt spid="8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83">
                                            <p:txEl>
                                              <p:pRg st="0" end="0"/>
                                            </p:txEl>
                                          </p:spTgt>
                                        </p:tgtEl>
                                        <p:attrNameLst>
                                          <p:attrName>ppt_x</p:attrName>
                                          <p:attrName>ppt_y</p:attrName>
                                        </p:attrNameLst>
                                      </p:cBhvr>
                                    </p:animMotion>
                                    <p:animEffect transition="in" filter="fade">
                                      <p:cBhvr>
                                        <p:cTn id="42" dur="1000"/>
                                        <p:tgtEl>
                                          <p:spTgt spid="83">
                                            <p:txEl>
                                              <p:pRg st="0" end="0"/>
                                            </p:txEl>
                                          </p:spTgt>
                                        </p:tgtEl>
                                      </p:cBhvr>
                                    </p:animEffect>
                                  </p:childTnLst>
                                </p:cTn>
                              </p:par>
                            </p:childTnLst>
                          </p:cTn>
                        </p:par>
                        <p:par>
                          <p:cTn id="43" fill="hold">
                            <p:stCondLst>
                              <p:cond delay="4000"/>
                            </p:stCondLst>
                            <p:childTnLst>
                              <p:par>
                                <p:cTn id="44" presetID="52" presetClass="entr" presetSubtype="0" fill="hold" grpId="0" nodeType="afterEffect">
                                  <p:stCondLst>
                                    <p:cond delay="0"/>
                                  </p:stCondLst>
                                  <p:childTnLst>
                                    <p:set>
                                      <p:cBhvr>
                                        <p:cTn id="45" dur="1" fill="hold">
                                          <p:stCondLst>
                                            <p:cond delay="0"/>
                                          </p:stCondLst>
                                        </p:cTn>
                                        <p:tgtEl>
                                          <p:spTgt spid="82">
                                            <p:bg/>
                                          </p:spTgt>
                                        </p:tgtEl>
                                        <p:attrNameLst>
                                          <p:attrName>style.visibility</p:attrName>
                                        </p:attrNameLst>
                                      </p:cBhvr>
                                      <p:to>
                                        <p:strVal val="visible"/>
                                      </p:to>
                                    </p:set>
                                    <p:animScale>
                                      <p:cBhvr>
                                        <p:cTn id="46" dur="1000" decel="50000" fill="hold">
                                          <p:stCondLst>
                                            <p:cond delay="0"/>
                                          </p:stCondLst>
                                        </p:cTn>
                                        <p:tgtEl>
                                          <p:spTgt spid="82">
                                            <p:bg/>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7" dur="1000" decel="50000" fill="hold">
                                          <p:stCondLst>
                                            <p:cond delay="0"/>
                                          </p:stCondLst>
                                        </p:cTn>
                                        <p:tgtEl>
                                          <p:spTgt spid="82">
                                            <p:bg/>
                                          </p:spTgt>
                                        </p:tgtEl>
                                        <p:attrNameLst>
                                          <p:attrName>ppt_x</p:attrName>
                                          <p:attrName>ppt_y</p:attrName>
                                        </p:attrNameLst>
                                      </p:cBhvr>
                                    </p:animMotion>
                                    <p:animEffect transition="in" filter="fade">
                                      <p:cBhvr>
                                        <p:cTn id="48" dur="1000"/>
                                        <p:tgtEl>
                                          <p:spTgt spid="82">
                                            <p:bg/>
                                          </p:spTgt>
                                        </p:tgtEl>
                                      </p:cBhvr>
                                    </p:animEffect>
                                  </p:childTnLst>
                                </p:cTn>
                              </p:par>
                              <p:par>
                                <p:cTn id="49" presetID="52" presetClass="entr" presetSubtype="0" fill="hold" grpId="0" nodeType="withEffect">
                                  <p:stCondLst>
                                    <p:cond delay="0"/>
                                  </p:stCondLst>
                                  <p:childTnLst>
                                    <p:set>
                                      <p:cBhvr>
                                        <p:cTn id="50" dur="1" fill="hold">
                                          <p:stCondLst>
                                            <p:cond delay="0"/>
                                          </p:stCondLst>
                                        </p:cTn>
                                        <p:tgtEl>
                                          <p:spTgt spid="82">
                                            <p:txEl>
                                              <p:pRg st="0" end="0"/>
                                            </p:txEl>
                                          </p:spTgt>
                                        </p:tgtEl>
                                        <p:attrNameLst>
                                          <p:attrName>style.visibility</p:attrName>
                                        </p:attrNameLst>
                                      </p:cBhvr>
                                      <p:to>
                                        <p:strVal val="visible"/>
                                      </p:to>
                                    </p:set>
                                    <p:animScale>
                                      <p:cBhvr>
                                        <p:cTn id="51" dur="1000" decel="50000" fill="hold">
                                          <p:stCondLst>
                                            <p:cond delay="0"/>
                                          </p:stCondLst>
                                        </p:cTn>
                                        <p:tgtEl>
                                          <p:spTgt spid="82">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2" dur="1000" decel="50000" fill="hold">
                                          <p:stCondLst>
                                            <p:cond delay="0"/>
                                          </p:stCondLst>
                                        </p:cTn>
                                        <p:tgtEl>
                                          <p:spTgt spid="82">
                                            <p:txEl>
                                              <p:pRg st="0" end="0"/>
                                            </p:txEl>
                                          </p:spTgt>
                                        </p:tgtEl>
                                        <p:attrNameLst>
                                          <p:attrName>ppt_x</p:attrName>
                                          <p:attrName>ppt_y</p:attrName>
                                        </p:attrNameLst>
                                      </p:cBhvr>
                                    </p:animMotion>
                                    <p:animEffect transition="in" filter="fade">
                                      <p:cBhvr>
                                        <p:cTn id="53" dur="1000"/>
                                        <p:tgtEl>
                                          <p:spTgt spid="82">
                                            <p:txEl>
                                              <p:pRg st="0" end="0"/>
                                            </p:txEl>
                                          </p:spTgt>
                                        </p:tgtEl>
                                      </p:cBhvr>
                                    </p:animEffect>
                                  </p:childTnLst>
                                </p:cTn>
                              </p:par>
                            </p:childTnLst>
                          </p:cTn>
                        </p:par>
                        <p:par>
                          <p:cTn id="54" fill="hold">
                            <p:stCondLst>
                              <p:cond delay="5000"/>
                            </p:stCondLst>
                            <p:childTnLst>
                              <p:par>
                                <p:cTn id="55" presetID="9" presetClass="exit" presetSubtype="0" fill="hold" grpId="1" nodeType="afterEffect">
                                  <p:stCondLst>
                                    <p:cond delay="1000"/>
                                  </p:stCondLst>
                                  <p:childTnLst>
                                    <p:animEffect transition="out" filter="dissolve">
                                      <p:cBhvr>
                                        <p:cTn id="56" dur="500"/>
                                        <p:tgtEl>
                                          <p:spTgt spid="85">
                                            <p:txEl>
                                              <p:pRg st="0" end="0"/>
                                            </p:txEl>
                                          </p:spTgt>
                                        </p:tgtEl>
                                      </p:cBhvr>
                                    </p:animEffect>
                                    <p:set>
                                      <p:cBhvr>
                                        <p:cTn id="57" dur="1" fill="hold">
                                          <p:stCondLst>
                                            <p:cond delay="499"/>
                                          </p:stCondLst>
                                        </p:cTn>
                                        <p:tgtEl>
                                          <p:spTgt spid="85">
                                            <p:txEl>
                                              <p:pRg st="0" end="0"/>
                                            </p:txEl>
                                          </p:spTgt>
                                        </p:tgtEl>
                                        <p:attrNameLst>
                                          <p:attrName>style.visibility</p:attrName>
                                        </p:attrNameLst>
                                      </p:cBhvr>
                                      <p:to>
                                        <p:strVal val="hidden"/>
                                      </p:to>
                                    </p:set>
                                  </p:childTnLst>
                                </p:cTn>
                              </p:par>
                            </p:childTnLst>
                          </p:cTn>
                        </p:par>
                        <p:par>
                          <p:cTn id="58" fill="hold">
                            <p:stCondLst>
                              <p:cond delay="6500"/>
                            </p:stCondLst>
                            <p:childTnLst>
                              <p:par>
                                <p:cTn id="59" presetID="9" presetClass="exit" presetSubtype="0" fill="hold" grpId="1" nodeType="afterEffect">
                                  <p:stCondLst>
                                    <p:cond delay="1000"/>
                                  </p:stCondLst>
                                  <p:childTnLst>
                                    <p:animEffect transition="out" filter="dissolve">
                                      <p:cBhvr>
                                        <p:cTn id="60" dur="500"/>
                                        <p:tgtEl>
                                          <p:spTgt spid="85">
                                            <p:bg/>
                                          </p:spTgt>
                                        </p:tgtEl>
                                      </p:cBhvr>
                                    </p:animEffect>
                                    <p:set>
                                      <p:cBhvr>
                                        <p:cTn id="61" dur="1" fill="hold">
                                          <p:stCondLst>
                                            <p:cond delay="499"/>
                                          </p:stCondLst>
                                        </p:cTn>
                                        <p:tgtEl>
                                          <p:spTgt spid="85">
                                            <p:bg/>
                                          </p:spTgt>
                                        </p:tgtEl>
                                        <p:attrNameLst>
                                          <p:attrName>style.visibility</p:attrName>
                                        </p:attrNameLst>
                                      </p:cBhvr>
                                      <p:to>
                                        <p:strVal val="hidden"/>
                                      </p:to>
                                    </p:set>
                                  </p:childTnLst>
                                </p:cTn>
                              </p:par>
                            </p:childTnLst>
                          </p:cTn>
                        </p:par>
                        <p:par>
                          <p:cTn id="62" fill="hold">
                            <p:stCondLst>
                              <p:cond delay="8000"/>
                            </p:stCondLst>
                            <p:childTnLst>
                              <p:par>
                                <p:cTn id="63" presetID="9" presetClass="exit" presetSubtype="0" fill="hold" grpId="1" nodeType="afterEffect">
                                  <p:stCondLst>
                                    <p:cond delay="1000"/>
                                  </p:stCondLst>
                                  <p:childTnLst>
                                    <p:animEffect transition="out" filter="dissolve">
                                      <p:cBhvr>
                                        <p:cTn id="64" dur="500"/>
                                        <p:tgtEl>
                                          <p:spTgt spid="84">
                                            <p:txEl>
                                              <p:pRg st="0" end="0"/>
                                            </p:txEl>
                                          </p:spTgt>
                                        </p:tgtEl>
                                      </p:cBhvr>
                                    </p:animEffect>
                                    <p:set>
                                      <p:cBhvr>
                                        <p:cTn id="65" dur="1" fill="hold">
                                          <p:stCondLst>
                                            <p:cond delay="499"/>
                                          </p:stCondLst>
                                        </p:cTn>
                                        <p:tgtEl>
                                          <p:spTgt spid="84">
                                            <p:txEl>
                                              <p:pRg st="0" end="0"/>
                                            </p:txEl>
                                          </p:spTgt>
                                        </p:tgtEl>
                                        <p:attrNameLst>
                                          <p:attrName>style.visibility</p:attrName>
                                        </p:attrNameLst>
                                      </p:cBhvr>
                                      <p:to>
                                        <p:strVal val="hidden"/>
                                      </p:to>
                                    </p:set>
                                  </p:childTnLst>
                                </p:cTn>
                              </p:par>
                            </p:childTnLst>
                          </p:cTn>
                        </p:par>
                        <p:par>
                          <p:cTn id="66" fill="hold">
                            <p:stCondLst>
                              <p:cond delay="9500"/>
                            </p:stCondLst>
                            <p:childTnLst>
                              <p:par>
                                <p:cTn id="67" presetID="9" presetClass="exit" presetSubtype="0" fill="hold" grpId="1" nodeType="afterEffect">
                                  <p:stCondLst>
                                    <p:cond delay="1000"/>
                                  </p:stCondLst>
                                  <p:childTnLst>
                                    <p:animEffect transition="out" filter="dissolve">
                                      <p:cBhvr>
                                        <p:cTn id="68" dur="500"/>
                                        <p:tgtEl>
                                          <p:spTgt spid="84">
                                            <p:bg/>
                                          </p:spTgt>
                                        </p:tgtEl>
                                      </p:cBhvr>
                                    </p:animEffect>
                                    <p:set>
                                      <p:cBhvr>
                                        <p:cTn id="69" dur="1" fill="hold">
                                          <p:stCondLst>
                                            <p:cond delay="499"/>
                                          </p:stCondLst>
                                        </p:cTn>
                                        <p:tgtEl>
                                          <p:spTgt spid="84">
                                            <p:bg/>
                                          </p:spTgt>
                                        </p:tgtEl>
                                        <p:attrNameLst>
                                          <p:attrName>style.visibility</p:attrName>
                                        </p:attrNameLst>
                                      </p:cBhvr>
                                      <p:to>
                                        <p:strVal val="hidden"/>
                                      </p:to>
                                    </p:set>
                                  </p:childTnLst>
                                </p:cTn>
                              </p:par>
                            </p:childTnLst>
                          </p:cTn>
                        </p:par>
                        <p:par>
                          <p:cTn id="70" fill="hold">
                            <p:stCondLst>
                              <p:cond delay="11000"/>
                            </p:stCondLst>
                            <p:childTnLst>
                              <p:par>
                                <p:cTn id="71" presetID="9" presetClass="exit" presetSubtype="0" fill="hold" grpId="1" nodeType="afterEffect">
                                  <p:stCondLst>
                                    <p:cond delay="1000"/>
                                  </p:stCondLst>
                                  <p:childTnLst>
                                    <p:animEffect transition="out" filter="dissolve">
                                      <p:cBhvr>
                                        <p:cTn id="72" dur="500"/>
                                        <p:tgtEl>
                                          <p:spTgt spid="83">
                                            <p:txEl>
                                              <p:pRg st="0" end="0"/>
                                            </p:txEl>
                                          </p:spTgt>
                                        </p:tgtEl>
                                      </p:cBhvr>
                                    </p:animEffect>
                                    <p:set>
                                      <p:cBhvr>
                                        <p:cTn id="73" dur="1" fill="hold">
                                          <p:stCondLst>
                                            <p:cond delay="499"/>
                                          </p:stCondLst>
                                        </p:cTn>
                                        <p:tgtEl>
                                          <p:spTgt spid="83">
                                            <p:txEl>
                                              <p:pRg st="0" end="0"/>
                                            </p:txEl>
                                          </p:spTgt>
                                        </p:tgtEl>
                                        <p:attrNameLst>
                                          <p:attrName>style.visibility</p:attrName>
                                        </p:attrNameLst>
                                      </p:cBhvr>
                                      <p:to>
                                        <p:strVal val="hidden"/>
                                      </p:to>
                                    </p:set>
                                  </p:childTnLst>
                                </p:cTn>
                              </p:par>
                            </p:childTnLst>
                          </p:cTn>
                        </p:par>
                        <p:par>
                          <p:cTn id="74" fill="hold">
                            <p:stCondLst>
                              <p:cond delay="12500"/>
                            </p:stCondLst>
                            <p:childTnLst>
                              <p:par>
                                <p:cTn id="75" presetID="9" presetClass="exit" presetSubtype="0" fill="hold" grpId="1" nodeType="afterEffect">
                                  <p:stCondLst>
                                    <p:cond delay="1000"/>
                                  </p:stCondLst>
                                  <p:childTnLst>
                                    <p:animEffect transition="out" filter="dissolve">
                                      <p:cBhvr>
                                        <p:cTn id="76" dur="500"/>
                                        <p:tgtEl>
                                          <p:spTgt spid="83">
                                            <p:bg/>
                                          </p:spTgt>
                                        </p:tgtEl>
                                      </p:cBhvr>
                                    </p:animEffect>
                                    <p:set>
                                      <p:cBhvr>
                                        <p:cTn id="77" dur="1" fill="hold">
                                          <p:stCondLst>
                                            <p:cond delay="499"/>
                                          </p:stCondLst>
                                        </p:cTn>
                                        <p:tgtEl>
                                          <p:spTgt spid="83">
                                            <p:bg/>
                                          </p:spTgt>
                                        </p:tgtEl>
                                        <p:attrNameLst>
                                          <p:attrName>style.visibility</p:attrName>
                                        </p:attrNameLst>
                                      </p:cBhvr>
                                      <p:to>
                                        <p:strVal val="hidden"/>
                                      </p:to>
                                    </p:set>
                                  </p:childTnLst>
                                </p:cTn>
                              </p:par>
                            </p:childTnLst>
                          </p:cTn>
                        </p:par>
                        <p:par>
                          <p:cTn id="78" fill="hold">
                            <p:stCondLst>
                              <p:cond delay="14000"/>
                            </p:stCondLst>
                            <p:childTnLst>
                              <p:par>
                                <p:cTn id="79" presetID="9" presetClass="exit" presetSubtype="0" fill="hold" grpId="1" nodeType="afterEffect">
                                  <p:stCondLst>
                                    <p:cond delay="1000"/>
                                  </p:stCondLst>
                                  <p:childTnLst>
                                    <p:animEffect transition="out" filter="dissolve">
                                      <p:cBhvr>
                                        <p:cTn id="80" dur="500"/>
                                        <p:tgtEl>
                                          <p:spTgt spid="82">
                                            <p:txEl>
                                              <p:pRg st="0" end="0"/>
                                            </p:txEl>
                                          </p:spTgt>
                                        </p:tgtEl>
                                      </p:cBhvr>
                                    </p:animEffect>
                                    <p:set>
                                      <p:cBhvr>
                                        <p:cTn id="81" dur="1" fill="hold">
                                          <p:stCondLst>
                                            <p:cond delay="499"/>
                                          </p:stCondLst>
                                        </p:cTn>
                                        <p:tgtEl>
                                          <p:spTgt spid="82">
                                            <p:txEl>
                                              <p:pRg st="0" end="0"/>
                                            </p:txEl>
                                          </p:spTgt>
                                        </p:tgtEl>
                                        <p:attrNameLst>
                                          <p:attrName>style.visibility</p:attrName>
                                        </p:attrNameLst>
                                      </p:cBhvr>
                                      <p:to>
                                        <p:strVal val="hidden"/>
                                      </p:to>
                                    </p:set>
                                  </p:childTnLst>
                                </p:cTn>
                              </p:par>
                            </p:childTnLst>
                          </p:cTn>
                        </p:par>
                        <p:par>
                          <p:cTn id="82" fill="hold">
                            <p:stCondLst>
                              <p:cond delay="15500"/>
                            </p:stCondLst>
                            <p:childTnLst>
                              <p:par>
                                <p:cTn id="83" presetID="9" presetClass="exit" presetSubtype="0" fill="hold" grpId="1" nodeType="afterEffect">
                                  <p:stCondLst>
                                    <p:cond delay="1000"/>
                                  </p:stCondLst>
                                  <p:childTnLst>
                                    <p:animEffect transition="out" filter="dissolve">
                                      <p:cBhvr>
                                        <p:cTn id="84" dur="500"/>
                                        <p:tgtEl>
                                          <p:spTgt spid="82">
                                            <p:bg/>
                                          </p:spTgt>
                                        </p:tgtEl>
                                      </p:cBhvr>
                                    </p:animEffect>
                                    <p:set>
                                      <p:cBhvr>
                                        <p:cTn id="85" dur="1" fill="hold">
                                          <p:stCondLst>
                                            <p:cond delay="499"/>
                                          </p:stCondLst>
                                        </p:cTn>
                                        <p:tgtEl>
                                          <p:spTgt spid="82">
                                            <p:bg/>
                                          </p:spTgt>
                                        </p:tgtEl>
                                        <p:attrNameLst>
                                          <p:attrName>style.visibility</p:attrName>
                                        </p:attrNameLst>
                                      </p:cBhvr>
                                      <p:to>
                                        <p:strVal val="hidden"/>
                                      </p:to>
                                    </p:set>
                                  </p:childTnLst>
                                </p:cTn>
                              </p:par>
                              <p:par>
                                <p:cTn id="86" presetID="22" presetClass="entr" presetSubtype="1" fill="hold" nodeType="withEffect">
                                  <p:stCondLst>
                                    <p:cond delay="0"/>
                                  </p:stCondLst>
                                  <p:childTnLst>
                                    <p:set>
                                      <p:cBhvr>
                                        <p:cTn id="87" dur="1" fill="hold">
                                          <p:stCondLst>
                                            <p:cond delay="0"/>
                                          </p:stCondLst>
                                        </p:cTn>
                                        <p:tgtEl>
                                          <p:spTgt spid="56"/>
                                        </p:tgtEl>
                                        <p:attrNameLst>
                                          <p:attrName>style.visibility</p:attrName>
                                        </p:attrNameLst>
                                      </p:cBhvr>
                                      <p:to>
                                        <p:strVal val="visible"/>
                                      </p:to>
                                    </p:set>
                                    <p:animEffect transition="in" filter="wipe(up)">
                                      <p:cBhvr>
                                        <p:cTn id="88" dur="3000"/>
                                        <p:tgtEl>
                                          <p:spTgt spid="56"/>
                                        </p:tgtEl>
                                      </p:cBhvr>
                                    </p:animEffect>
                                  </p:childTnLst>
                                </p:cTn>
                              </p:par>
                              <p:par>
                                <p:cTn id="89" presetID="1" presetClass="mediacall" presetSubtype="0" fill="hold" nodeType="withEffect">
                                  <p:stCondLst>
                                    <p:cond delay="0"/>
                                  </p:stCondLst>
                                  <p:childTnLst>
                                    <p:cmd type="call" cmd="playFrom(0.0)">
                                      <p:cBhvr>
                                        <p:cTn id="90" dur="18661"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91" fill="hold" display="0">
                  <p:stCondLst>
                    <p:cond delay="indefinite"/>
                  </p:stCondLst>
                  <p:endCondLst>
                    <p:cond evt="onNext" delay="0">
                      <p:tgtEl>
                        <p:sldTgt/>
                      </p:tgtEl>
                    </p:cond>
                    <p:cond evt="onPrev" delay="0">
                      <p:tgtEl>
                        <p:sldTgt/>
                      </p:tgtEl>
                    </p:cond>
                    <p:cond evt="onStopAudio" delay="0">
                      <p:tgtEl>
                        <p:sldTgt/>
                      </p:tgtEl>
                    </p:cond>
                  </p:endCondLst>
                </p:cTn>
                <p:tgtEl>
                  <p:spTgt spid="59"/>
                </p:tgtEl>
              </p:cMediaNode>
            </p:audio>
          </p:childTnLst>
        </p:cTn>
      </p:par>
    </p:tnLst>
    <p:bldLst>
      <p:bldP spid="82" grpId="0" build="allAtOnce" animBg="1"/>
      <p:bldP spid="82" grpId="1" build="allAtOnce" animBg="1"/>
      <p:bldP spid="83" grpId="0" build="allAtOnce" animBg="1"/>
      <p:bldP spid="83" grpId="1" build="allAtOnce" animBg="1"/>
      <p:bldP spid="84" grpId="0" build="allAtOnce" animBg="1"/>
      <p:bldP spid="84" grpId="1" build="allAtOnce" animBg="1"/>
      <p:bldP spid="85" grpId="0" build="allAtOnce" animBg="1"/>
      <p:bldP spid="85" grpId="1" build="allAtOnce"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9144000" cy="68580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4" descr="C:\Documents and Settings\Owner\Local Settings\Temporary Internet Files\Content.IE5\GIGQ7Z9I\MP900449111[1].jpg"/>
          <p:cNvPicPr>
            <a:picLocks noChangeAspect="1" noChangeArrowheads="1"/>
          </p:cNvPicPr>
          <p:nvPr/>
        </p:nvPicPr>
        <p:blipFill>
          <a:blip r:embed="rId4" cstate="print">
            <a:duotone>
              <a:schemeClr val="accent3">
                <a:shade val="45000"/>
                <a:satMod val="135000"/>
              </a:schemeClr>
              <a:prstClr val="white"/>
            </a:duotone>
            <a:lum bright="-23000" contrast="41000"/>
          </a:blip>
          <a:srcRect t="12222" r="31333"/>
          <a:stretch>
            <a:fillRect/>
          </a:stretch>
        </p:blipFill>
        <p:spPr bwMode="auto">
          <a:xfrm>
            <a:off x="15253" y="0"/>
            <a:ext cx="9128747" cy="6858000"/>
          </a:xfrm>
          <a:prstGeom prst="rtTriangle">
            <a:avLst/>
          </a:prstGeom>
          <a:gradFill flip="none" rotWithShape="1">
            <a:gsLst>
              <a:gs pos="58000">
                <a:schemeClr val="accent4">
                  <a:lumMod val="5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solidFill>
              <a:schemeClr val="accent2">
                <a:lumMod val="50000"/>
              </a:schemeClr>
            </a:solidFill>
          </a:ln>
          <a:effectLst/>
          <a:scene3d>
            <a:camera prst="orthographicFront">
              <a:rot lat="0" lon="0" rev="0"/>
            </a:camera>
            <a:lightRig rig="contrasting" dir="t">
              <a:rot lat="0" lon="0" rev="7800000"/>
            </a:lightRig>
          </a:scene3d>
          <a:sp3d>
            <a:bevelT w="139700" h="139700"/>
          </a:sp3d>
        </p:spPr>
      </p:pic>
      <p:pic>
        <p:nvPicPr>
          <p:cNvPr id="4099" name="Picture 3"/>
          <p:cNvPicPr>
            <a:picLocks noChangeAspect="1" noChangeArrowheads="1"/>
          </p:cNvPicPr>
          <p:nvPr/>
        </p:nvPicPr>
        <p:blipFill>
          <a:blip r:embed="rId5" cstate="print"/>
          <a:srcRect l="20000" t="28333" r="36250" b="69167"/>
          <a:stretch>
            <a:fillRect/>
          </a:stretch>
        </p:blipFill>
        <p:spPr bwMode="auto">
          <a:xfrm>
            <a:off x="169611" y="1371600"/>
            <a:ext cx="2863644" cy="327274"/>
          </a:xfrm>
          <a:prstGeom prst="rect">
            <a:avLst/>
          </a:prstGeom>
          <a:ln w="28575">
            <a:solidFill>
              <a:srgbClr val="C00000"/>
            </a:solidFill>
          </a:ln>
          <a:effectLst>
            <a:outerShdw blurRad="292100" dist="139700" dir="2700000" algn="tl" rotWithShape="0">
              <a:srgbClr val="333333">
                <a:alpha val="65000"/>
              </a:srgbClr>
            </a:outerShdw>
          </a:effectLst>
        </p:spPr>
      </p:pic>
      <p:pic>
        <p:nvPicPr>
          <p:cNvPr id="13" name="Picture 3"/>
          <p:cNvPicPr>
            <a:picLocks noChangeAspect="1" noChangeArrowheads="1"/>
          </p:cNvPicPr>
          <p:nvPr/>
        </p:nvPicPr>
        <p:blipFill>
          <a:blip r:embed="rId6" cstate="print"/>
          <a:srcRect l="21250" t="53333" r="33750" b="42500"/>
          <a:stretch>
            <a:fillRect/>
          </a:stretch>
        </p:blipFill>
        <p:spPr bwMode="auto">
          <a:xfrm>
            <a:off x="3065208" y="1380315"/>
            <a:ext cx="2878392" cy="299833"/>
          </a:xfrm>
          <a:prstGeom prst="rect">
            <a:avLst/>
          </a:prstGeom>
          <a:noFill/>
          <a:ln w="28575">
            <a:solidFill>
              <a:srgbClr val="C00000"/>
            </a:solidFill>
            <a:miter lim="800000"/>
            <a:headEnd/>
            <a:tailEnd/>
          </a:ln>
        </p:spPr>
      </p:pic>
      <p:pic>
        <p:nvPicPr>
          <p:cNvPr id="16" name="Picture 4"/>
          <p:cNvPicPr>
            <a:picLocks noChangeAspect="1" noChangeArrowheads="1"/>
          </p:cNvPicPr>
          <p:nvPr/>
        </p:nvPicPr>
        <p:blipFill>
          <a:blip r:embed="rId7" cstate="print"/>
          <a:srcRect l="46250" t="53333" r="9375" b="42500"/>
          <a:stretch>
            <a:fillRect/>
          </a:stretch>
        </p:blipFill>
        <p:spPr bwMode="auto">
          <a:xfrm>
            <a:off x="5975559" y="1377855"/>
            <a:ext cx="2863644" cy="310315"/>
          </a:xfrm>
          <a:prstGeom prst="rect">
            <a:avLst/>
          </a:prstGeom>
          <a:noFill/>
          <a:ln w="28575">
            <a:solidFill>
              <a:srgbClr val="C00000"/>
            </a:solidFill>
            <a:miter lim="800000"/>
            <a:headEnd/>
            <a:tailEnd/>
          </a:ln>
        </p:spPr>
      </p:pic>
      <p:graphicFrame>
        <p:nvGraphicFramePr>
          <p:cNvPr id="20" name="Table 19"/>
          <p:cNvGraphicFramePr>
            <a:graphicFrameLocks noGrp="1"/>
          </p:cNvGraphicFramePr>
          <p:nvPr/>
        </p:nvGraphicFramePr>
        <p:xfrm>
          <a:off x="5958348" y="1685111"/>
          <a:ext cx="2895600" cy="3276827"/>
        </p:xfrm>
        <a:graphic>
          <a:graphicData uri="http://schemas.openxmlformats.org/drawingml/2006/table">
            <a:tbl>
              <a:tblPr/>
              <a:tblGrid>
                <a:gridCol w="2895600"/>
              </a:tblGrid>
              <a:tr h="832310">
                <a:tc>
                  <a:txBody>
                    <a:bodyPr/>
                    <a:lstStyle/>
                    <a:p>
                      <a:pPr marL="0" marR="0">
                        <a:lnSpc>
                          <a:spcPct val="115000"/>
                        </a:lnSpc>
                        <a:spcBef>
                          <a:spcPts val="0"/>
                        </a:spcBef>
                        <a:spcAft>
                          <a:spcPts val="0"/>
                        </a:spcAft>
                      </a:pPr>
                      <a:r>
                        <a:rPr lang="en-US" sz="1200" b="1" u="sng" dirty="0">
                          <a:solidFill>
                            <a:srgbClr val="C00000"/>
                          </a:solidFill>
                          <a:latin typeface="Calibri"/>
                          <a:ea typeface="Times New Roman"/>
                          <a:cs typeface="Times New Roman"/>
                        </a:rPr>
                        <a:t>I Read</a:t>
                      </a:r>
                      <a:r>
                        <a:rPr lang="en-US" sz="1200" b="1" dirty="0">
                          <a:solidFill>
                            <a:srgbClr val="C00000"/>
                          </a:solidFill>
                          <a:latin typeface="Calibri"/>
                          <a:ea typeface="Times New Roman"/>
                          <a:cs typeface="Times New Roman"/>
                        </a:rPr>
                        <a:t> </a:t>
                      </a:r>
                      <a:r>
                        <a:rPr lang="en-US" sz="1200" b="1" u="sng" dirty="0">
                          <a:solidFill>
                            <a:srgbClr val="C00000"/>
                          </a:solidFill>
                          <a:latin typeface="Calibri"/>
                          <a:ea typeface="Times New Roman"/>
                          <a:cs typeface="Times New Roman"/>
                        </a:rPr>
                        <a:t>first</a:t>
                      </a:r>
                      <a:r>
                        <a:rPr lang="en-US" sz="1200" dirty="0">
                          <a:latin typeface="Calibri"/>
                          <a:ea typeface="Times New Roman"/>
                          <a:cs typeface="Times New Roman"/>
                        </a:rPr>
                        <a:t> and </a:t>
                      </a:r>
                      <a:r>
                        <a:rPr lang="en-US" sz="1200" b="1" u="sng" dirty="0">
                          <a:solidFill>
                            <a:srgbClr val="C00000"/>
                          </a:solidFill>
                          <a:latin typeface="Calibri"/>
                          <a:ea typeface="Times New Roman"/>
                          <a:cs typeface="Times New Roman"/>
                        </a:rPr>
                        <a:t>second</a:t>
                      </a:r>
                      <a:r>
                        <a:rPr lang="en-US" sz="1200" dirty="0">
                          <a:latin typeface="Calibri"/>
                          <a:ea typeface="Times New Roman"/>
                          <a:cs typeface="Times New Roman"/>
                        </a:rPr>
                        <a:t>-</a:t>
                      </a:r>
                      <a:r>
                        <a:rPr lang="en-US" sz="1200" b="1" u="sng" dirty="0">
                          <a:solidFill>
                            <a:srgbClr val="C00000"/>
                          </a:solidFill>
                          <a:latin typeface="Calibri"/>
                          <a:ea typeface="Times New Roman"/>
                          <a:cs typeface="Times New Roman"/>
                        </a:rPr>
                        <a:t>hand</a:t>
                      </a:r>
                      <a:r>
                        <a:rPr lang="en-US" sz="1200" b="1" dirty="0">
                          <a:solidFill>
                            <a:srgbClr val="C00000"/>
                          </a:solidFill>
                          <a:latin typeface="Calibri"/>
                          <a:ea typeface="Times New Roman"/>
                          <a:cs typeface="Times New Roman"/>
                        </a:rPr>
                        <a:t> </a:t>
                      </a:r>
                      <a:r>
                        <a:rPr lang="en-US" sz="1200" b="1" u="sng" dirty="0">
                          <a:solidFill>
                            <a:srgbClr val="C00000"/>
                          </a:solidFill>
                          <a:latin typeface="Calibri"/>
                          <a:ea typeface="Times New Roman"/>
                          <a:cs typeface="Times New Roman"/>
                        </a:rPr>
                        <a:t>accounts</a:t>
                      </a:r>
                      <a:r>
                        <a:rPr lang="en-US" sz="1200" dirty="0">
                          <a:latin typeface="Calibri"/>
                          <a:ea typeface="Times New Roman"/>
                          <a:cs typeface="Times New Roman"/>
                        </a:rPr>
                        <a:t> to describe differences and </a:t>
                      </a:r>
                      <a:r>
                        <a:rPr lang="en-US" sz="1200" b="1" u="sng" dirty="0">
                          <a:solidFill>
                            <a:srgbClr val="C00000"/>
                          </a:solidFill>
                          <a:latin typeface="Calibri"/>
                          <a:ea typeface="Times New Roman"/>
                          <a:cs typeface="Times New Roman"/>
                        </a:rPr>
                        <a:t>draw conclusions</a:t>
                      </a:r>
                      <a:r>
                        <a:rPr lang="en-US" sz="1200" dirty="0">
                          <a:latin typeface="Calibri"/>
                          <a:ea typeface="Times New Roman"/>
                          <a:cs typeface="Times New Roman"/>
                        </a:rPr>
                        <a:t> about how point of view affects understanding.</a:t>
                      </a:r>
                    </a:p>
                  </a:txBody>
                  <a:tcPr marL="28164" marR="2816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2435579">
                <a:tc>
                  <a:txBody>
                    <a:bodyPr/>
                    <a:lstStyle/>
                    <a:p>
                      <a:pPr marL="58738" marR="0" lvl="1" indent="0">
                        <a:lnSpc>
                          <a:spcPct val="115000"/>
                        </a:lnSpc>
                        <a:spcBef>
                          <a:spcPts val="0"/>
                        </a:spcBef>
                        <a:spcAft>
                          <a:spcPts val="0"/>
                        </a:spcAft>
                        <a:buSzPts val="1000"/>
                        <a:buFont typeface="Courier New"/>
                        <a:buNone/>
                        <a:tabLst>
                          <a:tab pos="914400" algn="l"/>
                        </a:tabLst>
                      </a:pPr>
                      <a:r>
                        <a:rPr lang="en-US" sz="1200" b="0" u="sng" dirty="0">
                          <a:latin typeface="Calibri"/>
                          <a:ea typeface="Times New Roman"/>
                          <a:cs typeface="Calibri"/>
                        </a:rPr>
                        <a:t>RI.4.6</a:t>
                      </a:r>
                      <a:r>
                        <a:rPr lang="en-US" sz="1200" b="0" dirty="0">
                          <a:latin typeface="Calibri"/>
                          <a:ea typeface="Times New Roman"/>
                          <a:cs typeface="Calibri"/>
                        </a:rPr>
                        <a:t>Compare and contrast a </a:t>
                      </a:r>
                      <a:r>
                        <a:rPr lang="en-US" sz="1200" b="0" u="sng" dirty="0">
                          <a:solidFill>
                            <a:srgbClr val="C00000"/>
                          </a:solidFill>
                          <a:latin typeface="Calibri"/>
                          <a:ea typeface="Times New Roman"/>
                          <a:cs typeface="Calibri"/>
                        </a:rPr>
                        <a:t>firsthand</a:t>
                      </a:r>
                      <a:r>
                        <a:rPr lang="en-US" sz="1200" b="0" dirty="0">
                          <a:latin typeface="Calibri"/>
                          <a:ea typeface="Times New Roman"/>
                          <a:cs typeface="Calibri"/>
                        </a:rPr>
                        <a:t> and </a:t>
                      </a:r>
                      <a:r>
                        <a:rPr lang="en-US" sz="1200" b="0" u="sng" dirty="0">
                          <a:solidFill>
                            <a:srgbClr val="C00000"/>
                          </a:solidFill>
                          <a:latin typeface="Calibri"/>
                          <a:ea typeface="Times New Roman"/>
                          <a:cs typeface="Calibri"/>
                        </a:rPr>
                        <a:t>secondhand</a:t>
                      </a:r>
                      <a:r>
                        <a:rPr lang="en-US" sz="1200" b="0" dirty="0">
                          <a:solidFill>
                            <a:srgbClr val="C00000"/>
                          </a:solidFill>
                          <a:latin typeface="Calibri"/>
                          <a:ea typeface="Times New Roman"/>
                          <a:cs typeface="Calibri"/>
                        </a:rPr>
                        <a:t> </a:t>
                      </a:r>
                      <a:r>
                        <a:rPr lang="en-US" sz="1200" b="0" dirty="0">
                          <a:latin typeface="Calibri"/>
                          <a:ea typeface="Times New Roman"/>
                          <a:cs typeface="Calibri"/>
                        </a:rPr>
                        <a:t>account of the same event or topic; describe the differences in focus and the information provided.</a:t>
                      </a:r>
                      <a:r>
                        <a:rPr lang="en-US" sz="1200" b="0" i="1" dirty="0">
                          <a:latin typeface="Calibri"/>
                          <a:ea typeface="Times New Roman"/>
                          <a:cs typeface="Helvetica"/>
                        </a:rPr>
                        <a:t> Compare student writing examples of those written from firsthand (primary) and secondhand (secondary) accounts. Draw conclusions of how point of view affects understanding </a:t>
                      </a:r>
                      <a:r>
                        <a:rPr lang="en-US" sz="1200" b="0" dirty="0">
                          <a:latin typeface="Calibri"/>
                          <a:ea typeface="Times New Roman"/>
                          <a:cs typeface="Helvetica"/>
                        </a:rPr>
                        <a:t>(supports ELP standard).</a:t>
                      </a:r>
                      <a:r>
                        <a:rPr lang="en-US" sz="1200" b="0" i="1" dirty="0">
                          <a:latin typeface="Calibri"/>
                          <a:ea typeface="Times New Roman"/>
                          <a:cs typeface="Helvetica"/>
                        </a:rPr>
                        <a:t> Connect to past and current texts the class has studied.</a:t>
                      </a:r>
                      <a:endParaRPr lang="en-US" sz="1200" b="0" dirty="0">
                        <a:latin typeface="Calibri"/>
                        <a:ea typeface="Times New Roman"/>
                        <a:cs typeface="Times New Roman"/>
                      </a:endParaRPr>
                    </a:p>
                  </a:txBody>
                  <a:tcPr marL="28164" marR="2816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bl>
          </a:graphicData>
        </a:graphic>
      </p:graphicFrame>
      <p:graphicFrame>
        <p:nvGraphicFramePr>
          <p:cNvPr id="12" name="Table 11"/>
          <p:cNvGraphicFramePr>
            <a:graphicFrameLocks noGrp="1"/>
          </p:cNvGraphicFramePr>
          <p:nvPr/>
        </p:nvGraphicFramePr>
        <p:xfrm>
          <a:off x="3050460" y="1682652"/>
          <a:ext cx="2895600" cy="3273239"/>
        </p:xfrm>
        <a:graphic>
          <a:graphicData uri="http://schemas.openxmlformats.org/drawingml/2006/table">
            <a:tbl>
              <a:tblPr/>
              <a:tblGrid>
                <a:gridCol w="2895600"/>
              </a:tblGrid>
              <a:tr h="628045">
                <a:tc>
                  <a:txBody>
                    <a:bodyPr/>
                    <a:lstStyle/>
                    <a:p>
                      <a:pPr marL="0" marR="0">
                        <a:lnSpc>
                          <a:spcPct val="115000"/>
                        </a:lnSpc>
                        <a:spcBef>
                          <a:spcPts val="0"/>
                        </a:spcBef>
                        <a:spcAft>
                          <a:spcPts val="0"/>
                        </a:spcAft>
                      </a:pPr>
                      <a:r>
                        <a:rPr lang="en-US" sz="1200" b="1" u="sng" dirty="0" smtClean="0">
                          <a:solidFill>
                            <a:srgbClr val="C00000"/>
                          </a:solidFill>
                          <a:latin typeface="+mn-lt"/>
                          <a:ea typeface="Times New Roman"/>
                          <a:cs typeface="Times New Roman"/>
                        </a:rPr>
                        <a:t>I Read</a:t>
                      </a:r>
                      <a:r>
                        <a:rPr lang="en-US" sz="1200" dirty="0" smtClean="0">
                          <a:solidFill>
                            <a:srgbClr val="000000"/>
                          </a:solidFill>
                          <a:latin typeface="+mn-lt"/>
                          <a:ea typeface="Times New Roman"/>
                          <a:cs typeface="Times New Roman"/>
                        </a:rPr>
                        <a:t> to interpret, by comparing and contrasting, contributions of </a:t>
                      </a:r>
                      <a:r>
                        <a:rPr lang="en-US" sz="1200" b="1" u="sng" dirty="0" smtClean="0">
                          <a:solidFill>
                            <a:srgbClr val="C00000"/>
                          </a:solidFill>
                          <a:latin typeface="+mn-lt"/>
                          <a:ea typeface="Times New Roman"/>
                          <a:cs typeface="Times New Roman"/>
                        </a:rPr>
                        <a:t>visual</a:t>
                      </a:r>
                      <a:r>
                        <a:rPr lang="en-US" sz="1200" dirty="0" smtClean="0">
                          <a:solidFill>
                            <a:srgbClr val="000000"/>
                          </a:solidFill>
                          <a:latin typeface="+mn-lt"/>
                          <a:ea typeface="Times New Roman"/>
                          <a:cs typeface="Times New Roman"/>
                        </a:rPr>
                        <a:t>, </a:t>
                      </a:r>
                      <a:r>
                        <a:rPr lang="en-US" sz="1200" b="1" u="sng" dirty="0" smtClean="0">
                          <a:solidFill>
                            <a:srgbClr val="C00000"/>
                          </a:solidFill>
                          <a:latin typeface="+mn-lt"/>
                          <a:ea typeface="Times New Roman"/>
                          <a:cs typeface="Times New Roman"/>
                        </a:rPr>
                        <a:t>oral</a:t>
                      </a:r>
                      <a:r>
                        <a:rPr lang="en-US" sz="1200" b="1" dirty="0" smtClean="0">
                          <a:solidFill>
                            <a:srgbClr val="C00000"/>
                          </a:solidFill>
                          <a:latin typeface="+mn-lt"/>
                          <a:ea typeface="Times New Roman"/>
                          <a:cs typeface="Times New Roman"/>
                        </a:rPr>
                        <a:t> </a:t>
                      </a:r>
                      <a:r>
                        <a:rPr lang="en-US" sz="1200" dirty="0" smtClean="0">
                          <a:solidFill>
                            <a:srgbClr val="000000"/>
                          </a:solidFill>
                          <a:latin typeface="+mn-lt"/>
                          <a:ea typeface="Times New Roman"/>
                          <a:cs typeface="Times New Roman"/>
                        </a:rPr>
                        <a:t>or </a:t>
                      </a:r>
                      <a:r>
                        <a:rPr lang="en-US" sz="1200" b="1" u="sng" dirty="0" smtClean="0">
                          <a:solidFill>
                            <a:srgbClr val="C00000"/>
                          </a:solidFill>
                          <a:latin typeface="+mn-lt"/>
                          <a:ea typeface="Times New Roman"/>
                          <a:cs typeface="Times New Roman"/>
                        </a:rPr>
                        <a:t>quantitative</a:t>
                      </a:r>
                      <a:r>
                        <a:rPr lang="en-US" sz="1200" dirty="0" smtClean="0">
                          <a:solidFill>
                            <a:srgbClr val="000000"/>
                          </a:solidFill>
                          <a:latin typeface="+mn-lt"/>
                          <a:ea typeface="Times New Roman"/>
                          <a:cs typeface="Times New Roman"/>
                        </a:rPr>
                        <a:t> information.</a:t>
                      </a:r>
                      <a:endParaRPr lang="en-US" sz="1200" dirty="0">
                        <a:latin typeface="+mn-lt"/>
                        <a:ea typeface="Times New Roman"/>
                        <a:cs typeface="Times New Roman"/>
                      </a:endParaRPr>
                    </a:p>
                  </a:txBody>
                  <a:tcPr marL="28164" marR="2816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2642303">
                <a:tc>
                  <a:txBody>
                    <a:bodyPr/>
                    <a:lstStyle/>
                    <a:p>
                      <a:pPr marL="58738" marR="0" lvl="1" indent="0">
                        <a:lnSpc>
                          <a:spcPct val="115000"/>
                        </a:lnSpc>
                        <a:spcBef>
                          <a:spcPts val="0"/>
                        </a:spcBef>
                        <a:spcAft>
                          <a:spcPts val="0"/>
                        </a:spcAft>
                        <a:buSzPts val="1000"/>
                        <a:buFont typeface="Courier New"/>
                        <a:buNone/>
                        <a:tabLst>
                          <a:tab pos="914400" algn="l"/>
                        </a:tabLst>
                      </a:pPr>
                      <a:r>
                        <a:rPr lang="en-US" sz="1200" b="0" u="sng" dirty="0" smtClean="0">
                          <a:latin typeface="+mn-lt"/>
                          <a:ea typeface="Times New Roman"/>
                          <a:cs typeface="Calibri"/>
                        </a:rPr>
                        <a:t>RI.4.7</a:t>
                      </a:r>
                      <a:r>
                        <a:rPr lang="en-US" sz="1200" b="0" dirty="0" smtClean="0">
                          <a:latin typeface="+mn-lt"/>
                          <a:ea typeface="Times New Roman"/>
                          <a:cs typeface="Calibri"/>
                        </a:rPr>
                        <a:t>Interpret information presented </a:t>
                      </a:r>
                      <a:r>
                        <a:rPr lang="en-US" sz="1200" b="0" u="sng" dirty="0" smtClean="0">
                          <a:solidFill>
                            <a:srgbClr val="C00000"/>
                          </a:solidFill>
                          <a:latin typeface="+mn-lt"/>
                          <a:ea typeface="Times New Roman"/>
                          <a:cs typeface="Calibri"/>
                        </a:rPr>
                        <a:t>visually</a:t>
                      </a:r>
                      <a:r>
                        <a:rPr lang="en-US" sz="1200" b="0" dirty="0" smtClean="0">
                          <a:latin typeface="+mn-lt"/>
                          <a:ea typeface="Times New Roman"/>
                          <a:cs typeface="Calibri"/>
                        </a:rPr>
                        <a:t>, </a:t>
                      </a:r>
                      <a:r>
                        <a:rPr lang="en-US" sz="1200" b="0" u="sng" dirty="0" smtClean="0">
                          <a:solidFill>
                            <a:srgbClr val="C00000"/>
                          </a:solidFill>
                          <a:latin typeface="+mn-lt"/>
                          <a:ea typeface="Times New Roman"/>
                          <a:cs typeface="Calibri"/>
                        </a:rPr>
                        <a:t>orally</a:t>
                      </a:r>
                      <a:r>
                        <a:rPr lang="en-US" sz="1200" b="0" dirty="0" smtClean="0">
                          <a:latin typeface="+mn-lt"/>
                          <a:ea typeface="Times New Roman"/>
                          <a:cs typeface="Calibri"/>
                        </a:rPr>
                        <a:t>, or </a:t>
                      </a:r>
                      <a:r>
                        <a:rPr lang="en-US" sz="1200" b="0" u="sng" dirty="0" smtClean="0">
                          <a:solidFill>
                            <a:srgbClr val="C00000"/>
                          </a:solidFill>
                          <a:latin typeface="+mn-lt"/>
                          <a:ea typeface="Times New Roman"/>
                          <a:cs typeface="Calibri"/>
                        </a:rPr>
                        <a:t>quantitatively</a:t>
                      </a:r>
                      <a:r>
                        <a:rPr lang="en-US" sz="1200" b="0" dirty="0" smtClean="0">
                          <a:latin typeface="+mn-lt"/>
                          <a:ea typeface="Times New Roman"/>
                          <a:cs typeface="Calibri"/>
                        </a:rPr>
                        <a:t> (e.g., in charts, graphs, diagrams, time lines, animations, or interactive elements on Web pages) and explain how the </a:t>
                      </a:r>
                      <a:r>
                        <a:rPr lang="en-US" sz="1200" b="0" u="sng" dirty="0" smtClean="0">
                          <a:solidFill>
                            <a:srgbClr val="C00000"/>
                          </a:solidFill>
                          <a:latin typeface="+mn-lt"/>
                          <a:ea typeface="Times New Roman"/>
                          <a:cs typeface="Calibri"/>
                        </a:rPr>
                        <a:t>information</a:t>
                      </a:r>
                      <a:r>
                        <a:rPr lang="en-US" sz="1200" b="0" dirty="0" smtClean="0">
                          <a:latin typeface="+mn-lt"/>
                          <a:ea typeface="Times New Roman"/>
                          <a:cs typeface="Calibri"/>
                        </a:rPr>
                        <a:t> contributes to an understanding of the text in which it appears.</a:t>
                      </a:r>
                      <a:r>
                        <a:rPr lang="en-US" sz="1200" b="0" i="1" dirty="0" smtClean="0">
                          <a:latin typeface="+mn-lt"/>
                          <a:ea typeface="Times New Roman"/>
                          <a:cs typeface="Calibri"/>
                        </a:rPr>
                        <a:t> Compare and contrast how visual, oral or quantitative information contribute to textual understanding</a:t>
                      </a:r>
                      <a:r>
                        <a:rPr lang="en-US" sz="1200" b="0" dirty="0" smtClean="0">
                          <a:latin typeface="+mn-lt"/>
                          <a:ea typeface="Times New Roman"/>
                          <a:cs typeface="Calibri"/>
                        </a:rPr>
                        <a:t> (supports ELP standard).</a:t>
                      </a:r>
                      <a:r>
                        <a:rPr lang="en-US" sz="1200" b="0" i="1" dirty="0" smtClean="0">
                          <a:latin typeface="+mn-lt"/>
                          <a:ea typeface="Times New Roman"/>
                          <a:cs typeface="Calibri"/>
                        </a:rPr>
                        <a:t>Discuss how visual presentations are incorporated into informational writing</a:t>
                      </a:r>
                      <a:endParaRPr lang="en-US" sz="1200" b="0" dirty="0">
                        <a:latin typeface="Calibri"/>
                        <a:ea typeface="Times New Roman"/>
                        <a:cs typeface="Times New Roman"/>
                      </a:endParaRPr>
                    </a:p>
                  </a:txBody>
                  <a:tcPr marL="28164" marR="2816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bl>
          </a:graphicData>
        </a:graphic>
      </p:graphicFrame>
      <p:graphicFrame>
        <p:nvGraphicFramePr>
          <p:cNvPr id="14" name="Table 13"/>
          <p:cNvGraphicFramePr>
            <a:graphicFrameLocks noGrp="1"/>
          </p:cNvGraphicFramePr>
          <p:nvPr/>
        </p:nvGraphicFramePr>
        <p:xfrm>
          <a:off x="152400" y="1600200"/>
          <a:ext cx="2895600" cy="3352800"/>
        </p:xfrm>
        <a:graphic>
          <a:graphicData uri="http://schemas.openxmlformats.org/drawingml/2006/table">
            <a:tbl>
              <a:tblPr/>
              <a:tblGrid>
                <a:gridCol w="2895600"/>
              </a:tblGrid>
              <a:tr h="675549">
                <a:tc>
                  <a:txBody>
                    <a:bodyPr/>
                    <a:lstStyle/>
                    <a:p>
                      <a:pPr marL="0" marR="0">
                        <a:lnSpc>
                          <a:spcPct val="115000"/>
                        </a:lnSpc>
                        <a:spcBef>
                          <a:spcPts val="0"/>
                        </a:spcBef>
                        <a:spcAft>
                          <a:spcPts val="0"/>
                        </a:spcAft>
                      </a:pPr>
                      <a:r>
                        <a:rPr lang="en-US" sz="1200" b="1" u="sng" dirty="0">
                          <a:solidFill>
                            <a:srgbClr val="C00000"/>
                          </a:solidFill>
                          <a:latin typeface="Calibri"/>
                          <a:ea typeface="Times New Roman"/>
                          <a:cs typeface="Times New Roman"/>
                        </a:rPr>
                        <a:t>I Read</a:t>
                      </a:r>
                      <a:r>
                        <a:rPr lang="en-US" sz="1200" b="1" dirty="0">
                          <a:solidFill>
                            <a:srgbClr val="C00000"/>
                          </a:solidFill>
                          <a:latin typeface="Calibri"/>
                          <a:ea typeface="Times New Roman"/>
                          <a:cs typeface="Times New Roman"/>
                        </a:rPr>
                        <a:t> </a:t>
                      </a:r>
                      <a:r>
                        <a:rPr lang="en-US" sz="1200" dirty="0">
                          <a:latin typeface="Calibri"/>
                          <a:ea typeface="Times New Roman"/>
                          <a:cs typeface="Times New Roman"/>
                        </a:rPr>
                        <a:t>informational text and can describe the </a:t>
                      </a:r>
                      <a:r>
                        <a:rPr lang="en-US" sz="1200" b="1" u="sng" dirty="0">
                          <a:solidFill>
                            <a:srgbClr val="C00000"/>
                          </a:solidFill>
                          <a:latin typeface="Calibri"/>
                          <a:ea typeface="Times New Roman"/>
                          <a:cs typeface="Times New Roman"/>
                        </a:rPr>
                        <a:t>overall</a:t>
                      </a:r>
                      <a:r>
                        <a:rPr lang="en-US" sz="1200" b="1" dirty="0">
                          <a:solidFill>
                            <a:srgbClr val="C00000"/>
                          </a:solidFill>
                          <a:latin typeface="Calibri"/>
                          <a:ea typeface="Times New Roman"/>
                          <a:cs typeface="Times New Roman"/>
                        </a:rPr>
                        <a:t> </a:t>
                      </a:r>
                      <a:r>
                        <a:rPr lang="en-US" sz="1200" b="1" u="sng" dirty="0">
                          <a:solidFill>
                            <a:srgbClr val="C00000"/>
                          </a:solidFill>
                          <a:latin typeface="Calibri"/>
                          <a:ea typeface="Times New Roman"/>
                          <a:cs typeface="Times New Roman"/>
                        </a:rPr>
                        <a:t>structure</a:t>
                      </a:r>
                      <a:r>
                        <a:rPr lang="en-US" sz="1200" dirty="0">
                          <a:latin typeface="Calibri"/>
                          <a:ea typeface="Times New Roman"/>
                          <a:cs typeface="Times New Roman"/>
                        </a:rPr>
                        <a:t>.</a:t>
                      </a:r>
                    </a:p>
                  </a:txBody>
                  <a:tcPr marL="28164" marR="2816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2677251">
                <a:tc>
                  <a:txBody>
                    <a:bodyPr/>
                    <a:lstStyle/>
                    <a:p>
                      <a:pPr marL="0" marR="0">
                        <a:lnSpc>
                          <a:spcPct val="115000"/>
                        </a:lnSpc>
                        <a:spcBef>
                          <a:spcPts val="0"/>
                        </a:spcBef>
                        <a:spcAft>
                          <a:spcPts val="0"/>
                        </a:spcAft>
                      </a:pPr>
                      <a:r>
                        <a:rPr lang="en-US" sz="1200" b="0" u="sng" dirty="0">
                          <a:latin typeface="Calibri"/>
                          <a:ea typeface="Times New Roman"/>
                          <a:cs typeface="Calibri"/>
                        </a:rPr>
                        <a:t>RI.4.5</a:t>
                      </a:r>
                      <a:r>
                        <a:rPr lang="en-US" sz="1200" b="0" dirty="0">
                          <a:latin typeface="Calibri"/>
                          <a:ea typeface="Times New Roman"/>
                          <a:cs typeface="Calibri"/>
                        </a:rPr>
                        <a:t> Describe the overall </a:t>
                      </a:r>
                      <a:r>
                        <a:rPr lang="en-US" sz="1200" b="0" u="sng" dirty="0">
                          <a:solidFill>
                            <a:srgbClr val="C00000"/>
                          </a:solidFill>
                          <a:latin typeface="Calibri"/>
                          <a:ea typeface="Times New Roman"/>
                          <a:cs typeface="Calibri"/>
                        </a:rPr>
                        <a:t>structure</a:t>
                      </a:r>
                      <a:r>
                        <a:rPr lang="en-US" sz="1200" b="0" dirty="0">
                          <a:latin typeface="Calibri"/>
                          <a:ea typeface="Times New Roman"/>
                          <a:cs typeface="Calibri"/>
                        </a:rPr>
                        <a:t> (e.g., chronology, comparison, cause/effect, problem/solution) of events, ideas, concepts, or </a:t>
                      </a:r>
                      <a:r>
                        <a:rPr lang="en-US" sz="1200" b="0" u="sng" dirty="0">
                          <a:solidFill>
                            <a:srgbClr val="C00000"/>
                          </a:solidFill>
                          <a:latin typeface="Calibri"/>
                          <a:ea typeface="Times New Roman"/>
                          <a:cs typeface="Calibri"/>
                        </a:rPr>
                        <a:t>information</a:t>
                      </a:r>
                      <a:r>
                        <a:rPr lang="en-US" sz="1200" b="0" dirty="0">
                          <a:latin typeface="Calibri"/>
                          <a:ea typeface="Times New Roman"/>
                          <a:cs typeface="Calibri"/>
                        </a:rPr>
                        <a:t> in a text or part of a text (supports ELP standard). </a:t>
                      </a:r>
                      <a:r>
                        <a:rPr lang="en-US" sz="1200" b="0" i="1" dirty="0">
                          <a:latin typeface="Calibri"/>
                          <a:ea typeface="Times New Roman"/>
                          <a:cs typeface="Calibri"/>
                        </a:rPr>
                        <a:t>Teacher models an informational text graphic organizer to examine a text’s topic.</a:t>
                      </a:r>
                      <a:endParaRPr lang="en-US" sz="1200" b="0" dirty="0">
                        <a:latin typeface="Calibri"/>
                        <a:ea typeface="Times New Roman"/>
                        <a:cs typeface="Times New Roman"/>
                      </a:endParaRPr>
                    </a:p>
                  </a:txBody>
                  <a:tcPr marL="28164" marR="2816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bl>
          </a:graphicData>
        </a:graphic>
      </p:graphicFrame>
      <p:sp>
        <p:nvSpPr>
          <p:cNvPr id="6" name="Rectangle 5"/>
          <p:cNvSpPr/>
          <p:nvPr/>
        </p:nvSpPr>
        <p:spPr>
          <a:xfrm>
            <a:off x="1905000" y="141982"/>
            <a:ext cx="6172200" cy="1077218"/>
          </a:xfrm>
          <a:prstGeom prst="rect">
            <a:avLst/>
          </a:prstGeom>
          <a:solidFill>
            <a:schemeClr val="accent3">
              <a:lumMod val="40000"/>
              <a:lumOff val="60000"/>
            </a:schemeClr>
          </a:solidFill>
          <a:ln w="38100">
            <a:noFill/>
          </a:ln>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200" b="1" cap="all"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connections Across three Reading Standards</a:t>
            </a:r>
            <a:endParaRPr lang="en-US" sz="3200" b="1" cap="all" spc="0" dirty="0">
              <a:ln/>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21" name="Pentagon 20"/>
          <p:cNvSpPr/>
          <p:nvPr/>
        </p:nvSpPr>
        <p:spPr>
          <a:xfrm flipH="1">
            <a:off x="0" y="5257800"/>
            <a:ext cx="3505200" cy="1066800"/>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smtClean="0">
                <a:effectLst>
                  <a:outerShdw blurRad="38100" dist="38100" dir="2700000" algn="tl">
                    <a:srgbClr val="000000">
                      <a:alpha val="43137"/>
                    </a:srgbClr>
                  </a:outerShdw>
                </a:effectLst>
              </a:rPr>
              <a:t>Teacher models topic on a cause and effect using a graphic organizer RI.4.5</a:t>
            </a:r>
            <a:endParaRPr lang="en-US" sz="1700" b="1" dirty="0">
              <a:effectLst>
                <a:outerShdw blurRad="38100" dist="38100" dir="2700000" algn="tl">
                  <a:srgbClr val="000000">
                    <a:alpha val="43137"/>
                  </a:srgbClr>
                </a:outerShdw>
              </a:effectLst>
            </a:endParaRPr>
          </a:p>
        </p:txBody>
      </p:sp>
      <p:sp>
        <p:nvSpPr>
          <p:cNvPr id="23" name="Pentagon 22"/>
          <p:cNvSpPr/>
          <p:nvPr/>
        </p:nvSpPr>
        <p:spPr>
          <a:xfrm>
            <a:off x="3352800" y="5257800"/>
            <a:ext cx="3276600" cy="1066800"/>
          </a:xfrm>
          <a:prstGeom prst="homePlat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smtClean="0">
                <a:solidFill>
                  <a:srgbClr val="FF0000"/>
                </a:solidFill>
                <a:effectLst>
                  <a:outerShdw blurRad="38100" dist="38100" dir="2700000" algn="tl">
                    <a:srgbClr val="000000">
                      <a:alpha val="43137"/>
                    </a:srgbClr>
                  </a:outerShdw>
                </a:effectLst>
              </a:rPr>
              <a:t>Information is interpreted on the graphic organizer RI.4.7</a:t>
            </a:r>
            <a:endParaRPr lang="en-US" sz="1700" b="1" dirty="0">
              <a:solidFill>
                <a:srgbClr val="FF0000"/>
              </a:solidFill>
              <a:effectLst>
                <a:outerShdw blurRad="38100" dist="38100" dir="2700000" algn="tl">
                  <a:srgbClr val="000000">
                    <a:alpha val="43137"/>
                  </a:srgbClr>
                </a:outerShdw>
              </a:effectLst>
            </a:endParaRPr>
          </a:p>
        </p:txBody>
      </p:sp>
      <p:sp>
        <p:nvSpPr>
          <p:cNvPr id="24" name="Pentagon 23"/>
          <p:cNvSpPr/>
          <p:nvPr/>
        </p:nvSpPr>
        <p:spPr>
          <a:xfrm>
            <a:off x="6172200" y="5257800"/>
            <a:ext cx="2895600" cy="1066800"/>
          </a:xfrm>
          <a:prstGeom prst="homePlat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smtClean="0">
                <a:solidFill>
                  <a:srgbClr val="002060"/>
                </a:solidFill>
                <a:effectLst>
                  <a:outerShdw blurRad="38100" dist="38100" dir="2700000" algn="tl">
                    <a:srgbClr val="000000">
                      <a:alpha val="43137"/>
                    </a:srgbClr>
                  </a:outerShdw>
                </a:effectLst>
              </a:rPr>
              <a:t>Students compare topic accounts RI.4.6.</a:t>
            </a:r>
            <a:endParaRPr lang="en-US" sz="1700" b="1" dirty="0">
              <a:solidFill>
                <a:srgbClr val="002060"/>
              </a:solidFill>
              <a:effectLst>
                <a:outerShdw blurRad="38100" dist="38100" dir="2700000" algn="tl">
                  <a:srgbClr val="000000">
                    <a:alpha val="43137"/>
                  </a:srgbClr>
                </a:outerShdw>
              </a:effectLst>
            </a:endParaRPr>
          </a:p>
        </p:txBody>
      </p:sp>
      <p:sp>
        <p:nvSpPr>
          <p:cNvPr id="27" name="Left-Right Arrow 26"/>
          <p:cNvSpPr/>
          <p:nvPr/>
        </p:nvSpPr>
        <p:spPr>
          <a:xfrm>
            <a:off x="381000" y="5029200"/>
            <a:ext cx="8458200" cy="381000"/>
          </a:xfrm>
          <a:prstGeom prst="leftRightArrow">
            <a:avLst/>
          </a:prstGeom>
          <a:solidFill>
            <a:srgbClr val="002060"/>
          </a:solidFill>
          <a:effectLst>
            <a:innerShdw blurRad="63500" dist="50800" dir="5400000">
              <a:schemeClr val="tx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6 focus.wav">
            <a:hlinkClick r:id="" action="ppaction://media"/>
          </p:cNvPr>
          <p:cNvPicPr>
            <a:picLocks noRot="1" noChangeAspect="1"/>
          </p:cNvPicPr>
          <p:nvPr>
            <a:audioFile r:link="rId1"/>
          </p:nvPr>
        </p:nvPicPr>
        <p:blipFill>
          <a:blip r:embed="rId8" cstate="print"/>
          <a:stretch>
            <a:fillRect/>
          </a:stretch>
        </p:blipFill>
        <p:spPr>
          <a:xfrm>
            <a:off x="152400" y="6324600"/>
            <a:ext cx="304800" cy="304800"/>
          </a:xfrm>
          <a:prstGeom prst="rect">
            <a:avLst/>
          </a:prstGeom>
        </p:spPr>
      </p:pic>
    </p:spTree>
    <p:extLst>
      <p:ext uri="{BB962C8B-B14F-4D97-AF65-F5344CB8AC3E}">
        <p14:creationId xmlns:p14="http://schemas.microsoft.com/office/powerpoint/2010/main" xmlns="" val="121595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4099"/>
                                        </p:tgtEl>
                                        <p:attrNameLst>
                                          <p:attrName>style.visibility</p:attrName>
                                        </p:attrNameLst>
                                      </p:cBhvr>
                                      <p:to>
                                        <p:strVal val="visible"/>
                                      </p:to>
                                    </p:set>
                                    <p:anim calcmode="lin" valueType="num">
                                      <p:cBhvr>
                                        <p:cTn id="13" dur="1000" fill="hold"/>
                                        <p:tgtEl>
                                          <p:spTgt spid="4099"/>
                                        </p:tgtEl>
                                        <p:attrNameLst>
                                          <p:attrName>ppt_w</p:attrName>
                                        </p:attrNameLst>
                                      </p:cBhvr>
                                      <p:tavLst>
                                        <p:tav tm="0">
                                          <p:val>
                                            <p:fltVal val="0"/>
                                          </p:val>
                                        </p:tav>
                                        <p:tav tm="100000">
                                          <p:val>
                                            <p:strVal val="#ppt_w"/>
                                          </p:val>
                                        </p:tav>
                                      </p:tavLst>
                                    </p:anim>
                                    <p:anim calcmode="lin" valueType="num">
                                      <p:cBhvr>
                                        <p:cTn id="14" dur="1000" fill="hold"/>
                                        <p:tgtEl>
                                          <p:spTgt spid="4099"/>
                                        </p:tgtEl>
                                        <p:attrNameLst>
                                          <p:attrName>ppt_h</p:attrName>
                                        </p:attrNameLst>
                                      </p:cBhvr>
                                      <p:tavLst>
                                        <p:tav tm="0">
                                          <p:val>
                                            <p:fltVal val="0"/>
                                          </p:val>
                                        </p:tav>
                                        <p:tav tm="100000">
                                          <p:val>
                                            <p:strVal val="#ppt_h"/>
                                          </p:val>
                                        </p:tav>
                                      </p:tavLst>
                                    </p:anim>
                                    <p:anim calcmode="lin" valueType="num">
                                      <p:cBhvr>
                                        <p:cTn id="15" dur="1000" fill="hold"/>
                                        <p:tgtEl>
                                          <p:spTgt spid="409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099"/>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1000"/>
                            </p:stCondLst>
                            <p:childTnLst>
                              <p:par>
                                <p:cTn id="18" presetID="15"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fltVal val="0"/>
                                          </p:val>
                                        </p:tav>
                                        <p:tav tm="100000">
                                          <p:val>
                                            <p:strVal val="#ppt_w"/>
                                          </p:val>
                                        </p:tav>
                                      </p:tavLst>
                                    </p:anim>
                                    <p:anim calcmode="lin" valueType="num">
                                      <p:cBhvr>
                                        <p:cTn id="21" dur="1000" fill="hold"/>
                                        <p:tgtEl>
                                          <p:spTgt spid="12"/>
                                        </p:tgtEl>
                                        <p:attrNameLst>
                                          <p:attrName>ppt_h</p:attrName>
                                        </p:attrNameLst>
                                      </p:cBhvr>
                                      <p:tavLst>
                                        <p:tav tm="0">
                                          <p:val>
                                            <p:fltVal val="0"/>
                                          </p:val>
                                        </p:tav>
                                        <p:tav tm="100000">
                                          <p:val>
                                            <p:strVal val="#ppt_h"/>
                                          </p:val>
                                        </p:tav>
                                      </p:tavLst>
                                    </p:anim>
                                    <p:anim calcmode="lin" valueType="num">
                                      <p:cBhvr>
                                        <p:cTn id="22"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12"/>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1000" fill="hold"/>
                                        <p:tgtEl>
                                          <p:spTgt spid="13"/>
                                        </p:tgtEl>
                                        <p:attrNameLst>
                                          <p:attrName>ppt_w</p:attrName>
                                        </p:attrNameLst>
                                      </p:cBhvr>
                                      <p:tavLst>
                                        <p:tav tm="0">
                                          <p:val>
                                            <p:fltVal val="0"/>
                                          </p:val>
                                        </p:tav>
                                        <p:tav tm="100000">
                                          <p:val>
                                            <p:strVal val="#ppt_w"/>
                                          </p:val>
                                        </p:tav>
                                      </p:tavLst>
                                    </p:anim>
                                    <p:anim calcmode="lin" valueType="num">
                                      <p:cBhvr>
                                        <p:cTn id="27" dur="1000" fill="hold"/>
                                        <p:tgtEl>
                                          <p:spTgt spid="13"/>
                                        </p:tgtEl>
                                        <p:attrNameLst>
                                          <p:attrName>ppt_h</p:attrName>
                                        </p:attrNameLst>
                                      </p:cBhvr>
                                      <p:tavLst>
                                        <p:tav tm="0">
                                          <p:val>
                                            <p:fltVal val="0"/>
                                          </p:val>
                                        </p:tav>
                                        <p:tav tm="100000">
                                          <p:val>
                                            <p:strVal val="#ppt_h"/>
                                          </p:val>
                                        </p:tav>
                                      </p:tavLst>
                                    </p:anim>
                                    <p:anim calcmode="lin" valueType="num">
                                      <p:cBhvr>
                                        <p:cTn id="28"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par>
                          <p:cTn id="30" fill="hold">
                            <p:stCondLst>
                              <p:cond delay="2000"/>
                            </p:stCondLst>
                            <p:childTnLst>
                              <p:par>
                                <p:cTn id="31" presetID="15" presetClass="entr" presetSubtype="0"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1000" fill="hold"/>
                                        <p:tgtEl>
                                          <p:spTgt spid="20"/>
                                        </p:tgtEl>
                                        <p:attrNameLst>
                                          <p:attrName>ppt_w</p:attrName>
                                        </p:attrNameLst>
                                      </p:cBhvr>
                                      <p:tavLst>
                                        <p:tav tm="0">
                                          <p:val>
                                            <p:fltVal val="0"/>
                                          </p:val>
                                        </p:tav>
                                        <p:tav tm="100000">
                                          <p:val>
                                            <p:strVal val="#ppt_w"/>
                                          </p:val>
                                        </p:tav>
                                      </p:tavLst>
                                    </p:anim>
                                    <p:anim calcmode="lin" valueType="num">
                                      <p:cBhvr>
                                        <p:cTn id="34" dur="1000" fill="hold"/>
                                        <p:tgtEl>
                                          <p:spTgt spid="20"/>
                                        </p:tgtEl>
                                        <p:attrNameLst>
                                          <p:attrName>ppt_h</p:attrName>
                                        </p:attrNameLst>
                                      </p:cBhvr>
                                      <p:tavLst>
                                        <p:tav tm="0">
                                          <p:val>
                                            <p:fltVal val="0"/>
                                          </p:val>
                                        </p:tav>
                                        <p:tav tm="100000">
                                          <p:val>
                                            <p:strVal val="#ppt_h"/>
                                          </p:val>
                                        </p:tav>
                                      </p:tavLst>
                                    </p:anim>
                                    <p:anim calcmode="lin" valueType="num">
                                      <p:cBhvr>
                                        <p:cTn id="35"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20"/>
                                        </p:tgtEl>
                                        <p:attrNameLst>
                                          <p:attrName>ppt_y</p:attrName>
                                        </p:attrNameLst>
                                      </p:cBhvr>
                                      <p:tavLst>
                                        <p:tav tm="0" fmla="#ppt_y+(sin(-2*pi*(1-$))*-#ppt_x+cos(-2*pi*(1-$))*(1-#ppt_y))*(1-$)">
                                          <p:val>
                                            <p:fltVal val="0"/>
                                          </p:val>
                                        </p:tav>
                                        <p:tav tm="100000">
                                          <p:val>
                                            <p:fltVal val="1"/>
                                          </p:val>
                                        </p:tav>
                                      </p:tavLst>
                                    </p:anim>
                                  </p:childTnLst>
                                </p:cTn>
                              </p:par>
                              <p:par>
                                <p:cTn id="37" presetID="15"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1000" fill="hold"/>
                                        <p:tgtEl>
                                          <p:spTgt spid="16"/>
                                        </p:tgtEl>
                                        <p:attrNameLst>
                                          <p:attrName>ppt_w</p:attrName>
                                        </p:attrNameLst>
                                      </p:cBhvr>
                                      <p:tavLst>
                                        <p:tav tm="0">
                                          <p:val>
                                            <p:fltVal val="0"/>
                                          </p:val>
                                        </p:tav>
                                        <p:tav tm="100000">
                                          <p:val>
                                            <p:strVal val="#ppt_w"/>
                                          </p:val>
                                        </p:tav>
                                      </p:tavLst>
                                    </p:anim>
                                    <p:anim calcmode="lin" valueType="num">
                                      <p:cBhvr>
                                        <p:cTn id="40" dur="1000" fill="hold"/>
                                        <p:tgtEl>
                                          <p:spTgt spid="16"/>
                                        </p:tgtEl>
                                        <p:attrNameLst>
                                          <p:attrName>ppt_h</p:attrName>
                                        </p:attrNameLst>
                                      </p:cBhvr>
                                      <p:tavLst>
                                        <p:tav tm="0">
                                          <p:val>
                                            <p:fltVal val="0"/>
                                          </p:val>
                                        </p:tav>
                                        <p:tav tm="100000">
                                          <p:val>
                                            <p:strVal val="#ppt_h"/>
                                          </p:val>
                                        </p:tav>
                                      </p:tavLst>
                                    </p:anim>
                                    <p:anim calcmode="lin" valueType="num">
                                      <p:cBhvr>
                                        <p:cTn id="41"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par>
                          <p:cTn id="43" fill="hold">
                            <p:stCondLst>
                              <p:cond delay="3000"/>
                            </p:stCondLst>
                            <p:childTnLst>
                              <p:par>
                                <p:cTn id="44" presetID="17" presetClass="entr" presetSubtype="10" fill="hold" grpId="0" nodeType="after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p:cTn id="46" dur="2000" fill="hold"/>
                                        <p:tgtEl>
                                          <p:spTgt spid="21"/>
                                        </p:tgtEl>
                                        <p:attrNameLst>
                                          <p:attrName>ppt_w</p:attrName>
                                        </p:attrNameLst>
                                      </p:cBhvr>
                                      <p:tavLst>
                                        <p:tav tm="0">
                                          <p:val>
                                            <p:fltVal val="0"/>
                                          </p:val>
                                        </p:tav>
                                        <p:tav tm="100000">
                                          <p:val>
                                            <p:strVal val="#ppt_w"/>
                                          </p:val>
                                        </p:tav>
                                      </p:tavLst>
                                    </p:anim>
                                    <p:anim calcmode="lin" valueType="num">
                                      <p:cBhvr>
                                        <p:cTn id="47" dur="2000" fill="hold"/>
                                        <p:tgtEl>
                                          <p:spTgt spid="21"/>
                                        </p:tgtEl>
                                        <p:attrNameLst>
                                          <p:attrName>ppt_h</p:attrName>
                                        </p:attrNameLst>
                                      </p:cBhvr>
                                      <p:tavLst>
                                        <p:tav tm="0">
                                          <p:val>
                                            <p:strVal val="#ppt_h"/>
                                          </p:val>
                                        </p:tav>
                                        <p:tav tm="100000">
                                          <p:val>
                                            <p:strVal val="#ppt_h"/>
                                          </p:val>
                                        </p:tav>
                                      </p:tavLst>
                                    </p:anim>
                                  </p:childTnLst>
                                </p:cTn>
                              </p:par>
                            </p:childTnLst>
                          </p:cTn>
                        </p:par>
                        <p:par>
                          <p:cTn id="48" fill="hold">
                            <p:stCondLst>
                              <p:cond delay="5000"/>
                            </p:stCondLst>
                            <p:childTnLst>
                              <p:par>
                                <p:cTn id="49" presetID="17" presetClass="entr" presetSubtype="10"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2000" fill="hold"/>
                                        <p:tgtEl>
                                          <p:spTgt spid="23"/>
                                        </p:tgtEl>
                                        <p:attrNameLst>
                                          <p:attrName>ppt_w</p:attrName>
                                        </p:attrNameLst>
                                      </p:cBhvr>
                                      <p:tavLst>
                                        <p:tav tm="0">
                                          <p:val>
                                            <p:fltVal val="0"/>
                                          </p:val>
                                        </p:tav>
                                        <p:tav tm="100000">
                                          <p:val>
                                            <p:strVal val="#ppt_w"/>
                                          </p:val>
                                        </p:tav>
                                      </p:tavLst>
                                    </p:anim>
                                    <p:anim calcmode="lin" valueType="num">
                                      <p:cBhvr>
                                        <p:cTn id="52" dur="2000" fill="hold"/>
                                        <p:tgtEl>
                                          <p:spTgt spid="23"/>
                                        </p:tgtEl>
                                        <p:attrNameLst>
                                          <p:attrName>ppt_h</p:attrName>
                                        </p:attrNameLst>
                                      </p:cBhvr>
                                      <p:tavLst>
                                        <p:tav tm="0">
                                          <p:val>
                                            <p:strVal val="#ppt_h"/>
                                          </p:val>
                                        </p:tav>
                                        <p:tav tm="100000">
                                          <p:val>
                                            <p:strVal val="#ppt_h"/>
                                          </p:val>
                                        </p:tav>
                                      </p:tavLst>
                                    </p:anim>
                                  </p:childTnLst>
                                </p:cTn>
                              </p:par>
                            </p:childTnLst>
                          </p:cTn>
                        </p:par>
                        <p:par>
                          <p:cTn id="53" fill="hold">
                            <p:stCondLst>
                              <p:cond delay="7000"/>
                            </p:stCondLst>
                            <p:childTnLst>
                              <p:par>
                                <p:cTn id="54" presetID="17" presetClass="entr" presetSubtype="10" fill="hold" grpId="0" nodeType="after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p:cTn id="56" dur="2000" fill="hold"/>
                                        <p:tgtEl>
                                          <p:spTgt spid="24"/>
                                        </p:tgtEl>
                                        <p:attrNameLst>
                                          <p:attrName>ppt_w</p:attrName>
                                        </p:attrNameLst>
                                      </p:cBhvr>
                                      <p:tavLst>
                                        <p:tav tm="0">
                                          <p:val>
                                            <p:fltVal val="0"/>
                                          </p:val>
                                        </p:tav>
                                        <p:tav tm="100000">
                                          <p:val>
                                            <p:strVal val="#ppt_w"/>
                                          </p:val>
                                        </p:tav>
                                      </p:tavLst>
                                    </p:anim>
                                    <p:anim calcmode="lin" valueType="num">
                                      <p:cBhvr>
                                        <p:cTn id="57" dur="2000" fill="hold"/>
                                        <p:tgtEl>
                                          <p:spTgt spid="24"/>
                                        </p:tgtEl>
                                        <p:attrNameLst>
                                          <p:attrName>ppt_h</p:attrName>
                                        </p:attrNameLst>
                                      </p:cBhvr>
                                      <p:tavLst>
                                        <p:tav tm="0">
                                          <p:val>
                                            <p:strVal val="#ppt_h"/>
                                          </p:val>
                                        </p:tav>
                                        <p:tav tm="100000">
                                          <p:val>
                                            <p:strVal val="#ppt_h"/>
                                          </p:val>
                                        </p:tav>
                                      </p:tavLst>
                                    </p:anim>
                                  </p:childTnLst>
                                </p:cTn>
                              </p:par>
                            </p:childTnLst>
                          </p:cTn>
                        </p:par>
                        <p:par>
                          <p:cTn id="58" fill="hold">
                            <p:stCondLst>
                              <p:cond delay="9000"/>
                            </p:stCondLst>
                            <p:childTnLst>
                              <p:par>
                                <p:cTn id="59" presetID="17" presetClass="entr" presetSubtype="10" fill="hold" grpId="0" nodeType="after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p:cTn id="61" dur="2000" fill="hold"/>
                                        <p:tgtEl>
                                          <p:spTgt spid="27"/>
                                        </p:tgtEl>
                                        <p:attrNameLst>
                                          <p:attrName>ppt_w</p:attrName>
                                        </p:attrNameLst>
                                      </p:cBhvr>
                                      <p:tavLst>
                                        <p:tav tm="0">
                                          <p:val>
                                            <p:fltVal val="0"/>
                                          </p:val>
                                        </p:tav>
                                        <p:tav tm="100000">
                                          <p:val>
                                            <p:strVal val="#ppt_w"/>
                                          </p:val>
                                        </p:tav>
                                      </p:tavLst>
                                    </p:anim>
                                    <p:anim calcmode="lin" valueType="num">
                                      <p:cBhvr>
                                        <p:cTn id="62" dur="2000" fill="hold"/>
                                        <p:tgtEl>
                                          <p:spTgt spid="27"/>
                                        </p:tgtEl>
                                        <p:attrNameLst>
                                          <p:attrName>ppt_h</p:attrName>
                                        </p:attrNameLst>
                                      </p:cBhvr>
                                      <p:tavLst>
                                        <p:tav tm="0">
                                          <p:val>
                                            <p:strVal val="#ppt_h"/>
                                          </p:val>
                                        </p:tav>
                                        <p:tav tm="100000">
                                          <p:val>
                                            <p:strVal val="#ppt_h"/>
                                          </p:val>
                                        </p:tav>
                                      </p:tavLst>
                                    </p:anim>
                                  </p:childTnLst>
                                </p:cTn>
                              </p:par>
                              <p:par>
                                <p:cTn id="63" presetID="1" presetClass="mediacall" presetSubtype="0" fill="hold" nodeType="withEffect">
                                  <p:stCondLst>
                                    <p:cond delay="0"/>
                                  </p:stCondLst>
                                  <p:childTnLst>
                                    <p:cmd type="call" cmd="playFrom(0.0)">
                                      <p:cBhvr>
                                        <p:cTn id="64" dur="42955"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65" fill="hold" display="0">
                  <p:stCondLst>
                    <p:cond delay="indefinite"/>
                  </p:stCondLst>
                  <p:endCondLst>
                    <p:cond evt="onNext" delay="0">
                      <p:tgtEl>
                        <p:sldTgt/>
                      </p:tgtEl>
                    </p:cond>
                    <p:cond evt="onPrev" delay="0">
                      <p:tgtEl>
                        <p:sldTgt/>
                      </p:tgtEl>
                    </p:cond>
                    <p:cond evt="onStopAudio" delay="0">
                      <p:tgtEl>
                        <p:sldTgt/>
                      </p:tgtEl>
                    </p:cond>
                  </p:endCondLst>
                </p:cTn>
                <p:tgtEl>
                  <p:spTgt spid="28"/>
                </p:tgtEl>
              </p:cMediaNode>
            </p:audio>
          </p:childTnLst>
        </p:cTn>
      </p:par>
    </p:tnLst>
    <p:bldLst>
      <p:bldP spid="21" grpId="0" animBg="1"/>
      <p:bldP spid="23" grpId="0" animBg="1"/>
      <p:bldP spid="24"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9144000" cy="68580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4" descr="C:\Documents and Settings\Owner\Local Settings\Temporary Internet Files\Content.IE5\GIGQ7Z9I\MP900449111[1].jpg"/>
          <p:cNvPicPr>
            <a:picLocks noChangeAspect="1" noChangeArrowheads="1"/>
          </p:cNvPicPr>
          <p:nvPr/>
        </p:nvPicPr>
        <p:blipFill>
          <a:blip r:embed="rId4" cstate="print">
            <a:duotone>
              <a:schemeClr val="accent3">
                <a:shade val="45000"/>
                <a:satMod val="135000"/>
              </a:schemeClr>
              <a:prstClr val="white"/>
            </a:duotone>
            <a:lum bright="-23000" contrast="41000"/>
          </a:blip>
          <a:srcRect t="12222" r="31333"/>
          <a:stretch>
            <a:fillRect/>
          </a:stretch>
        </p:blipFill>
        <p:spPr bwMode="auto">
          <a:xfrm>
            <a:off x="15253" y="0"/>
            <a:ext cx="9128747" cy="6858000"/>
          </a:xfrm>
          <a:prstGeom prst="rtTriangle">
            <a:avLst/>
          </a:prstGeom>
          <a:gradFill flip="none" rotWithShape="1">
            <a:gsLst>
              <a:gs pos="58000">
                <a:schemeClr val="accent4">
                  <a:lumMod val="5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solidFill>
              <a:schemeClr val="accent2">
                <a:lumMod val="50000"/>
              </a:schemeClr>
            </a:solidFill>
          </a:ln>
          <a:effectLst/>
          <a:scene3d>
            <a:camera prst="orthographicFront">
              <a:rot lat="0" lon="0" rev="0"/>
            </a:camera>
            <a:lightRig rig="contrasting" dir="t">
              <a:rot lat="0" lon="0" rev="7800000"/>
            </a:lightRig>
          </a:scene3d>
          <a:sp3d>
            <a:bevelT w="139700" h="139700"/>
          </a:sp3d>
        </p:spPr>
      </p:pic>
      <p:pic>
        <p:nvPicPr>
          <p:cNvPr id="4099" name="Picture 3"/>
          <p:cNvPicPr>
            <a:picLocks noChangeAspect="1" noChangeArrowheads="1"/>
          </p:cNvPicPr>
          <p:nvPr/>
        </p:nvPicPr>
        <p:blipFill>
          <a:blip r:embed="rId5" cstate="print"/>
          <a:srcRect l="20000" t="28333" r="36250" b="69167"/>
          <a:stretch>
            <a:fillRect/>
          </a:stretch>
        </p:blipFill>
        <p:spPr bwMode="auto">
          <a:xfrm>
            <a:off x="169611" y="1058091"/>
            <a:ext cx="2863644" cy="327274"/>
          </a:xfrm>
          <a:prstGeom prst="rect">
            <a:avLst/>
          </a:prstGeom>
          <a:ln w="28575">
            <a:solidFill>
              <a:srgbClr val="C00000"/>
            </a:solidFill>
          </a:ln>
          <a:effectLst>
            <a:outerShdw blurRad="292100" dist="139700" dir="2700000" algn="tl" rotWithShape="0">
              <a:srgbClr val="333333">
                <a:alpha val="65000"/>
              </a:srgbClr>
            </a:outerShdw>
          </a:effectLst>
        </p:spPr>
      </p:pic>
      <p:pic>
        <p:nvPicPr>
          <p:cNvPr id="13" name="Picture 3"/>
          <p:cNvPicPr>
            <a:picLocks noChangeAspect="1" noChangeArrowheads="1"/>
          </p:cNvPicPr>
          <p:nvPr/>
        </p:nvPicPr>
        <p:blipFill>
          <a:blip r:embed="rId6" cstate="print"/>
          <a:srcRect l="21250" t="53333" r="33750" b="42500"/>
          <a:stretch>
            <a:fillRect/>
          </a:stretch>
        </p:blipFill>
        <p:spPr bwMode="auto">
          <a:xfrm>
            <a:off x="3065208" y="1066806"/>
            <a:ext cx="2878392" cy="299833"/>
          </a:xfrm>
          <a:prstGeom prst="rect">
            <a:avLst/>
          </a:prstGeom>
          <a:noFill/>
          <a:ln w="28575">
            <a:solidFill>
              <a:srgbClr val="C00000"/>
            </a:solidFill>
            <a:miter lim="800000"/>
            <a:headEnd/>
            <a:tailEnd/>
          </a:ln>
        </p:spPr>
      </p:pic>
      <p:pic>
        <p:nvPicPr>
          <p:cNvPr id="16" name="Picture 4"/>
          <p:cNvPicPr>
            <a:picLocks noChangeAspect="1" noChangeArrowheads="1"/>
          </p:cNvPicPr>
          <p:nvPr/>
        </p:nvPicPr>
        <p:blipFill>
          <a:blip r:embed="rId7" cstate="print"/>
          <a:srcRect l="46250" t="53333" r="9375" b="42500"/>
          <a:stretch>
            <a:fillRect/>
          </a:stretch>
        </p:blipFill>
        <p:spPr bwMode="auto">
          <a:xfrm>
            <a:off x="5975559" y="1064346"/>
            <a:ext cx="2863644" cy="310315"/>
          </a:xfrm>
          <a:prstGeom prst="rect">
            <a:avLst/>
          </a:prstGeom>
          <a:noFill/>
          <a:ln w="28575">
            <a:solidFill>
              <a:srgbClr val="C00000"/>
            </a:solidFill>
            <a:miter lim="800000"/>
            <a:headEnd/>
            <a:tailEnd/>
          </a:ln>
        </p:spPr>
      </p:pic>
      <p:graphicFrame>
        <p:nvGraphicFramePr>
          <p:cNvPr id="20" name="Table 19"/>
          <p:cNvGraphicFramePr>
            <a:graphicFrameLocks noGrp="1"/>
          </p:cNvGraphicFramePr>
          <p:nvPr/>
        </p:nvGraphicFramePr>
        <p:xfrm>
          <a:off x="5958348" y="1371602"/>
          <a:ext cx="2895600" cy="3428998"/>
        </p:xfrm>
        <a:graphic>
          <a:graphicData uri="http://schemas.openxmlformats.org/drawingml/2006/table">
            <a:tbl>
              <a:tblPr/>
              <a:tblGrid>
                <a:gridCol w="2895600"/>
              </a:tblGrid>
              <a:tr h="887328">
                <a:tc>
                  <a:txBody>
                    <a:bodyPr/>
                    <a:lstStyle/>
                    <a:p>
                      <a:pPr marL="0" marR="0">
                        <a:lnSpc>
                          <a:spcPct val="115000"/>
                        </a:lnSpc>
                        <a:spcBef>
                          <a:spcPts val="0"/>
                        </a:spcBef>
                        <a:spcAft>
                          <a:spcPts val="0"/>
                        </a:spcAft>
                      </a:pPr>
                      <a:r>
                        <a:rPr lang="en-US" sz="1200" b="1" u="sng" dirty="0">
                          <a:solidFill>
                            <a:srgbClr val="C00000"/>
                          </a:solidFill>
                          <a:latin typeface="Calibri"/>
                          <a:ea typeface="Times New Roman"/>
                          <a:cs typeface="Times New Roman"/>
                        </a:rPr>
                        <a:t>I Read</a:t>
                      </a:r>
                      <a:r>
                        <a:rPr lang="en-US" sz="1200" b="1" dirty="0">
                          <a:solidFill>
                            <a:srgbClr val="C00000"/>
                          </a:solidFill>
                          <a:latin typeface="Calibri"/>
                          <a:ea typeface="Times New Roman"/>
                          <a:cs typeface="Times New Roman"/>
                        </a:rPr>
                        <a:t> </a:t>
                      </a:r>
                      <a:r>
                        <a:rPr lang="en-US" sz="1200" b="1" u="sng" dirty="0">
                          <a:solidFill>
                            <a:srgbClr val="C00000"/>
                          </a:solidFill>
                          <a:latin typeface="Calibri"/>
                          <a:ea typeface="Times New Roman"/>
                          <a:cs typeface="Times New Roman"/>
                        </a:rPr>
                        <a:t>first</a:t>
                      </a:r>
                      <a:r>
                        <a:rPr lang="en-US" sz="1200" dirty="0">
                          <a:latin typeface="Calibri"/>
                          <a:ea typeface="Times New Roman"/>
                          <a:cs typeface="Times New Roman"/>
                        </a:rPr>
                        <a:t> and </a:t>
                      </a:r>
                      <a:r>
                        <a:rPr lang="en-US" sz="1200" b="1" u="sng" dirty="0">
                          <a:solidFill>
                            <a:srgbClr val="C00000"/>
                          </a:solidFill>
                          <a:latin typeface="Calibri"/>
                          <a:ea typeface="Times New Roman"/>
                          <a:cs typeface="Times New Roman"/>
                        </a:rPr>
                        <a:t>second</a:t>
                      </a:r>
                      <a:r>
                        <a:rPr lang="en-US" sz="1200" dirty="0">
                          <a:latin typeface="Calibri"/>
                          <a:ea typeface="Times New Roman"/>
                          <a:cs typeface="Times New Roman"/>
                        </a:rPr>
                        <a:t>-</a:t>
                      </a:r>
                      <a:r>
                        <a:rPr lang="en-US" sz="1200" b="1" u="sng" dirty="0">
                          <a:solidFill>
                            <a:srgbClr val="C00000"/>
                          </a:solidFill>
                          <a:latin typeface="Calibri"/>
                          <a:ea typeface="Times New Roman"/>
                          <a:cs typeface="Times New Roman"/>
                        </a:rPr>
                        <a:t>hand</a:t>
                      </a:r>
                      <a:r>
                        <a:rPr lang="en-US" sz="1200" b="1" dirty="0">
                          <a:solidFill>
                            <a:srgbClr val="C00000"/>
                          </a:solidFill>
                          <a:latin typeface="Calibri"/>
                          <a:ea typeface="Times New Roman"/>
                          <a:cs typeface="Times New Roman"/>
                        </a:rPr>
                        <a:t> </a:t>
                      </a:r>
                      <a:r>
                        <a:rPr lang="en-US" sz="1200" b="1" u="sng" dirty="0">
                          <a:solidFill>
                            <a:srgbClr val="C00000"/>
                          </a:solidFill>
                          <a:latin typeface="Calibri"/>
                          <a:ea typeface="Times New Roman"/>
                          <a:cs typeface="Times New Roman"/>
                        </a:rPr>
                        <a:t>accounts</a:t>
                      </a:r>
                      <a:r>
                        <a:rPr lang="en-US" sz="1200" dirty="0">
                          <a:latin typeface="Calibri"/>
                          <a:ea typeface="Times New Roman"/>
                          <a:cs typeface="Times New Roman"/>
                        </a:rPr>
                        <a:t> to describe differences and </a:t>
                      </a:r>
                      <a:r>
                        <a:rPr lang="en-US" sz="1200" b="1" u="sng" dirty="0">
                          <a:solidFill>
                            <a:srgbClr val="C00000"/>
                          </a:solidFill>
                          <a:latin typeface="Calibri"/>
                          <a:ea typeface="Times New Roman"/>
                          <a:cs typeface="Times New Roman"/>
                        </a:rPr>
                        <a:t>draw conclusions</a:t>
                      </a:r>
                      <a:r>
                        <a:rPr lang="en-US" sz="1200" dirty="0">
                          <a:latin typeface="Calibri"/>
                          <a:ea typeface="Times New Roman"/>
                          <a:cs typeface="Times New Roman"/>
                        </a:rPr>
                        <a:t> about how point of view affects understanding.</a:t>
                      </a:r>
                    </a:p>
                  </a:txBody>
                  <a:tcPr marL="28164" marR="2816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2541670">
                <a:tc>
                  <a:txBody>
                    <a:bodyPr/>
                    <a:lstStyle/>
                    <a:p>
                      <a:pPr marL="58738" marR="0" lvl="1" indent="0">
                        <a:lnSpc>
                          <a:spcPct val="115000"/>
                        </a:lnSpc>
                        <a:spcBef>
                          <a:spcPts val="0"/>
                        </a:spcBef>
                        <a:spcAft>
                          <a:spcPts val="0"/>
                        </a:spcAft>
                        <a:buSzPts val="1000"/>
                        <a:buFont typeface="Courier New"/>
                        <a:buNone/>
                        <a:tabLst>
                          <a:tab pos="914400" algn="l"/>
                        </a:tabLst>
                      </a:pPr>
                      <a:r>
                        <a:rPr lang="en-US" sz="1200" b="0" u="sng" dirty="0">
                          <a:latin typeface="Calibri"/>
                          <a:ea typeface="Times New Roman"/>
                          <a:cs typeface="Calibri"/>
                        </a:rPr>
                        <a:t>RI.4.6</a:t>
                      </a:r>
                      <a:r>
                        <a:rPr lang="en-US" sz="1200" b="0" dirty="0">
                          <a:latin typeface="Calibri"/>
                          <a:ea typeface="Times New Roman"/>
                          <a:cs typeface="Calibri"/>
                        </a:rPr>
                        <a:t>Compare and contrast a </a:t>
                      </a:r>
                      <a:r>
                        <a:rPr lang="en-US" sz="1200" b="0" u="sng" dirty="0">
                          <a:solidFill>
                            <a:srgbClr val="C00000"/>
                          </a:solidFill>
                          <a:latin typeface="Calibri"/>
                          <a:ea typeface="Times New Roman"/>
                          <a:cs typeface="Calibri"/>
                        </a:rPr>
                        <a:t>firsthand</a:t>
                      </a:r>
                      <a:r>
                        <a:rPr lang="en-US" sz="1200" b="0" dirty="0">
                          <a:latin typeface="Calibri"/>
                          <a:ea typeface="Times New Roman"/>
                          <a:cs typeface="Calibri"/>
                        </a:rPr>
                        <a:t> and </a:t>
                      </a:r>
                      <a:r>
                        <a:rPr lang="en-US" sz="1200" b="0" u="sng" dirty="0">
                          <a:solidFill>
                            <a:srgbClr val="C00000"/>
                          </a:solidFill>
                          <a:latin typeface="Calibri"/>
                          <a:ea typeface="Times New Roman"/>
                          <a:cs typeface="Calibri"/>
                        </a:rPr>
                        <a:t>secondhand</a:t>
                      </a:r>
                      <a:r>
                        <a:rPr lang="en-US" sz="1200" b="0" dirty="0">
                          <a:solidFill>
                            <a:srgbClr val="C00000"/>
                          </a:solidFill>
                          <a:latin typeface="Calibri"/>
                          <a:ea typeface="Times New Roman"/>
                          <a:cs typeface="Calibri"/>
                        </a:rPr>
                        <a:t> </a:t>
                      </a:r>
                      <a:r>
                        <a:rPr lang="en-US" sz="1200" b="0" dirty="0">
                          <a:latin typeface="Calibri"/>
                          <a:ea typeface="Times New Roman"/>
                          <a:cs typeface="Calibri"/>
                        </a:rPr>
                        <a:t>account of the same event or topic; describe the differences in focus and the information provided.</a:t>
                      </a:r>
                      <a:r>
                        <a:rPr lang="en-US" sz="1200" b="0" i="1" dirty="0">
                          <a:latin typeface="Calibri"/>
                          <a:ea typeface="Times New Roman"/>
                          <a:cs typeface="Helvetica"/>
                        </a:rPr>
                        <a:t> Compare student writing examples of those written from firsthand (primary) and secondhand (secondary) accounts. Draw conclusions of how point of view affects understanding </a:t>
                      </a:r>
                      <a:r>
                        <a:rPr lang="en-US" sz="1200" b="0" dirty="0">
                          <a:latin typeface="Calibri"/>
                          <a:ea typeface="Times New Roman"/>
                          <a:cs typeface="Helvetica"/>
                        </a:rPr>
                        <a:t>(supports ELP standard).</a:t>
                      </a:r>
                      <a:r>
                        <a:rPr lang="en-US" sz="1200" b="0" i="1" dirty="0">
                          <a:latin typeface="Calibri"/>
                          <a:ea typeface="Times New Roman"/>
                          <a:cs typeface="Helvetica"/>
                        </a:rPr>
                        <a:t> Connect to past and current texts the class has studied.</a:t>
                      </a:r>
                      <a:endParaRPr lang="en-US" sz="1200" b="0" dirty="0">
                        <a:latin typeface="Calibri"/>
                        <a:ea typeface="Times New Roman"/>
                        <a:cs typeface="Times New Roman"/>
                      </a:endParaRPr>
                    </a:p>
                  </a:txBody>
                  <a:tcPr marL="28164" marR="2816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bl>
          </a:graphicData>
        </a:graphic>
      </p:graphicFrame>
      <p:graphicFrame>
        <p:nvGraphicFramePr>
          <p:cNvPr id="12" name="Table 11"/>
          <p:cNvGraphicFramePr>
            <a:graphicFrameLocks noGrp="1"/>
          </p:cNvGraphicFramePr>
          <p:nvPr/>
        </p:nvGraphicFramePr>
        <p:xfrm>
          <a:off x="3048000" y="1371601"/>
          <a:ext cx="2895600" cy="3429000"/>
        </p:xfrm>
        <a:graphic>
          <a:graphicData uri="http://schemas.openxmlformats.org/drawingml/2006/table">
            <a:tbl>
              <a:tblPr/>
              <a:tblGrid>
                <a:gridCol w="2895600"/>
              </a:tblGrid>
              <a:tr h="635000">
                <a:tc>
                  <a:txBody>
                    <a:bodyPr/>
                    <a:lstStyle/>
                    <a:p>
                      <a:pPr marL="0" marR="0">
                        <a:lnSpc>
                          <a:spcPct val="115000"/>
                        </a:lnSpc>
                        <a:spcBef>
                          <a:spcPts val="0"/>
                        </a:spcBef>
                        <a:spcAft>
                          <a:spcPts val="0"/>
                        </a:spcAft>
                      </a:pPr>
                      <a:r>
                        <a:rPr lang="en-US" sz="1200" b="1" u="sng" dirty="0" smtClean="0">
                          <a:solidFill>
                            <a:srgbClr val="C00000"/>
                          </a:solidFill>
                          <a:latin typeface="+mn-lt"/>
                          <a:ea typeface="Times New Roman"/>
                          <a:cs typeface="Times New Roman"/>
                        </a:rPr>
                        <a:t>I Read</a:t>
                      </a:r>
                      <a:r>
                        <a:rPr lang="en-US" sz="1200" dirty="0" smtClean="0">
                          <a:solidFill>
                            <a:srgbClr val="000000"/>
                          </a:solidFill>
                          <a:latin typeface="+mn-lt"/>
                          <a:ea typeface="Times New Roman"/>
                          <a:cs typeface="Times New Roman"/>
                        </a:rPr>
                        <a:t> to interpret, by comparing and contrasting, contributions of </a:t>
                      </a:r>
                      <a:r>
                        <a:rPr lang="en-US" sz="1200" b="1" u="sng" dirty="0" smtClean="0">
                          <a:solidFill>
                            <a:srgbClr val="C00000"/>
                          </a:solidFill>
                          <a:latin typeface="+mn-lt"/>
                          <a:ea typeface="Times New Roman"/>
                          <a:cs typeface="Times New Roman"/>
                        </a:rPr>
                        <a:t>visual</a:t>
                      </a:r>
                      <a:r>
                        <a:rPr lang="en-US" sz="1200" dirty="0" smtClean="0">
                          <a:solidFill>
                            <a:srgbClr val="000000"/>
                          </a:solidFill>
                          <a:latin typeface="+mn-lt"/>
                          <a:ea typeface="Times New Roman"/>
                          <a:cs typeface="Times New Roman"/>
                        </a:rPr>
                        <a:t>, </a:t>
                      </a:r>
                      <a:r>
                        <a:rPr lang="en-US" sz="1200" b="1" u="sng" dirty="0" smtClean="0">
                          <a:solidFill>
                            <a:srgbClr val="C00000"/>
                          </a:solidFill>
                          <a:latin typeface="+mn-lt"/>
                          <a:ea typeface="Times New Roman"/>
                          <a:cs typeface="Times New Roman"/>
                        </a:rPr>
                        <a:t>oral</a:t>
                      </a:r>
                      <a:r>
                        <a:rPr lang="en-US" sz="1200" b="1" dirty="0" smtClean="0">
                          <a:solidFill>
                            <a:srgbClr val="C00000"/>
                          </a:solidFill>
                          <a:latin typeface="+mn-lt"/>
                          <a:ea typeface="Times New Roman"/>
                          <a:cs typeface="Times New Roman"/>
                        </a:rPr>
                        <a:t> </a:t>
                      </a:r>
                      <a:r>
                        <a:rPr lang="en-US" sz="1200" dirty="0" smtClean="0">
                          <a:solidFill>
                            <a:srgbClr val="000000"/>
                          </a:solidFill>
                          <a:latin typeface="+mn-lt"/>
                          <a:ea typeface="Times New Roman"/>
                          <a:cs typeface="Times New Roman"/>
                        </a:rPr>
                        <a:t>or </a:t>
                      </a:r>
                      <a:r>
                        <a:rPr lang="en-US" sz="1200" b="1" u="sng" dirty="0" smtClean="0">
                          <a:solidFill>
                            <a:srgbClr val="C00000"/>
                          </a:solidFill>
                          <a:latin typeface="+mn-lt"/>
                          <a:ea typeface="Times New Roman"/>
                          <a:cs typeface="Times New Roman"/>
                        </a:rPr>
                        <a:t>quantitative</a:t>
                      </a:r>
                      <a:r>
                        <a:rPr lang="en-US" sz="1200" dirty="0" smtClean="0">
                          <a:solidFill>
                            <a:srgbClr val="000000"/>
                          </a:solidFill>
                          <a:latin typeface="+mn-lt"/>
                          <a:ea typeface="Times New Roman"/>
                          <a:cs typeface="Times New Roman"/>
                        </a:rPr>
                        <a:t> information.</a:t>
                      </a:r>
                      <a:endParaRPr lang="en-US" sz="1200" dirty="0">
                        <a:latin typeface="+mn-lt"/>
                        <a:ea typeface="Times New Roman"/>
                        <a:cs typeface="Times New Roman"/>
                      </a:endParaRPr>
                    </a:p>
                  </a:txBody>
                  <a:tcPr marL="28164" marR="2816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2794000">
                <a:tc>
                  <a:txBody>
                    <a:bodyPr/>
                    <a:lstStyle/>
                    <a:p>
                      <a:pPr marL="58738" marR="0" lvl="1" indent="0">
                        <a:lnSpc>
                          <a:spcPct val="115000"/>
                        </a:lnSpc>
                        <a:spcBef>
                          <a:spcPts val="0"/>
                        </a:spcBef>
                        <a:spcAft>
                          <a:spcPts val="0"/>
                        </a:spcAft>
                        <a:buSzPts val="1000"/>
                        <a:buFont typeface="Courier New"/>
                        <a:buNone/>
                        <a:tabLst>
                          <a:tab pos="914400" algn="l"/>
                        </a:tabLst>
                      </a:pPr>
                      <a:r>
                        <a:rPr lang="en-US" sz="1200" b="0" u="sng" dirty="0" smtClean="0">
                          <a:latin typeface="+mn-lt"/>
                          <a:ea typeface="Times New Roman"/>
                          <a:cs typeface="Calibri"/>
                        </a:rPr>
                        <a:t>RI.4.7</a:t>
                      </a:r>
                      <a:r>
                        <a:rPr lang="en-US" sz="1200" b="0" dirty="0" smtClean="0">
                          <a:latin typeface="+mn-lt"/>
                          <a:ea typeface="Times New Roman"/>
                          <a:cs typeface="Calibri"/>
                        </a:rPr>
                        <a:t>Interpret information presented </a:t>
                      </a:r>
                      <a:r>
                        <a:rPr lang="en-US" sz="1200" b="0" u="sng" dirty="0" smtClean="0">
                          <a:solidFill>
                            <a:srgbClr val="C00000"/>
                          </a:solidFill>
                          <a:latin typeface="+mn-lt"/>
                          <a:ea typeface="Times New Roman"/>
                          <a:cs typeface="Calibri"/>
                        </a:rPr>
                        <a:t>visually</a:t>
                      </a:r>
                      <a:r>
                        <a:rPr lang="en-US" sz="1200" b="0" dirty="0" smtClean="0">
                          <a:latin typeface="+mn-lt"/>
                          <a:ea typeface="Times New Roman"/>
                          <a:cs typeface="Calibri"/>
                        </a:rPr>
                        <a:t>, </a:t>
                      </a:r>
                      <a:r>
                        <a:rPr lang="en-US" sz="1200" b="0" u="sng" dirty="0" smtClean="0">
                          <a:solidFill>
                            <a:srgbClr val="C00000"/>
                          </a:solidFill>
                          <a:latin typeface="+mn-lt"/>
                          <a:ea typeface="Times New Roman"/>
                          <a:cs typeface="Calibri"/>
                        </a:rPr>
                        <a:t>orally</a:t>
                      </a:r>
                      <a:r>
                        <a:rPr lang="en-US" sz="1200" b="0" dirty="0" smtClean="0">
                          <a:latin typeface="+mn-lt"/>
                          <a:ea typeface="Times New Roman"/>
                          <a:cs typeface="Calibri"/>
                        </a:rPr>
                        <a:t>, or </a:t>
                      </a:r>
                      <a:r>
                        <a:rPr lang="en-US" sz="1200" b="0" u="sng" dirty="0" smtClean="0">
                          <a:solidFill>
                            <a:srgbClr val="C00000"/>
                          </a:solidFill>
                          <a:latin typeface="+mn-lt"/>
                          <a:ea typeface="Times New Roman"/>
                          <a:cs typeface="Calibri"/>
                        </a:rPr>
                        <a:t>quantitatively</a:t>
                      </a:r>
                      <a:r>
                        <a:rPr lang="en-US" sz="1200" b="0" dirty="0" smtClean="0">
                          <a:latin typeface="+mn-lt"/>
                          <a:ea typeface="Times New Roman"/>
                          <a:cs typeface="Calibri"/>
                        </a:rPr>
                        <a:t> (e.g., in charts, graphs, diagrams, time lines, animations, or interactive elements on Web pages) and explain how the </a:t>
                      </a:r>
                      <a:r>
                        <a:rPr lang="en-US" sz="1200" b="0" u="sng" dirty="0" smtClean="0">
                          <a:solidFill>
                            <a:srgbClr val="C00000"/>
                          </a:solidFill>
                          <a:latin typeface="+mn-lt"/>
                          <a:ea typeface="Times New Roman"/>
                          <a:cs typeface="Calibri"/>
                        </a:rPr>
                        <a:t>information</a:t>
                      </a:r>
                      <a:r>
                        <a:rPr lang="en-US" sz="1200" b="0" dirty="0" smtClean="0">
                          <a:latin typeface="+mn-lt"/>
                          <a:ea typeface="Times New Roman"/>
                          <a:cs typeface="Calibri"/>
                        </a:rPr>
                        <a:t> contributes to an understanding of the text in which it appears.</a:t>
                      </a:r>
                      <a:r>
                        <a:rPr lang="en-US" sz="1200" b="0" i="1" dirty="0" smtClean="0">
                          <a:latin typeface="+mn-lt"/>
                          <a:ea typeface="Times New Roman"/>
                          <a:cs typeface="Calibri"/>
                        </a:rPr>
                        <a:t> Compare and contrast how visual, oral or quantitative information contribute to textual understanding</a:t>
                      </a:r>
                      <a:r>
                        <a:rPr lang="en-US" sz="1200" b="0" dirty="0" smtClean="0">
                          <a:latin typeface="+mn-lt"/>
                          <a:ea typeface="Times New Roman"/>
                          <a:cs typeface="Calibri"/>
                        </a:rPr>
                        <a:t> (supports ELP standard).</a:t>
                      </a:r>
                      <a:r>
                        <a:rPr lang="en-US" sz="1200" b="0" i="1" dirty="0" smtClean="0">
                          <a:latin typeface="+mn-lt"/>
                          <a:ea typeface="Times New Roman"/>
                          <a:cs typeface="Calibri"/>
                        </a:rPr>
                        <a:t>Discuss how visual presentations are incorporated into informational writing</a:t>
                      </a:r>
                      <a:endParaRPr lang="en-US" sz="1200" b="0" dirty="0">
                        <a:latin typeface="Calibri"/>
                        <a:ea typeface="Times New Roman"/>
                        <a:cs typeface="Times New Roman"/>
                      </a:endParaRPr>
                    </a:p>
                  </a:txBody>
                  <a:tcPr marL="28164" marR="2816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bl>
          </a:graphicData>
        </a:graphic>
      </p:graphicFrame>
      <p:graphicFrame>
        <p:nvGraphicFramePr>
          <p:cNvPr id="14" name="Table 13"/>
          <p:cNvGraphicFramePr>
            <a:graphicFrameLocks noGrp="1"/>
          </p:cNvGraphicFramePr>
          <p:nvPr/>
        </p:nvGraphicFramePr>
        <p:xfrm>
          <a:off x="152400" y="1371600"/>
          <a:ext cx="2895600" cy="3429000"/>
        </p:xfrm>
        <a:graphic>
          <a:graphicData uri="http://schemas.openxmlformats.org/drawingml/2006/table">
            <a:tbl>
              <a:tblPr/>
              <a:tblGrid>
                <a:gridCol w="2895600"/>
              </a:tblGrid>
              <a:tr h="690902">
                <a:tc>
                  <a:txBody>
                    <a:bodyPr/>
                    <a:lstStyle/>
                    <a:p>
                      <a:pPr marL="0" marR="0">
                        <a:lnSpc>
                          <a:spcPct val="115000"/>
                        </a:lnSpc>
                        <a:spcBef>
                          <a:spcPts val="0"/>
                        </a:spcBef>
                        <a:spcAft>
                          <a:spcPts val="0"/>
                        </a:spcAft>
                      </a:pPr>
                      <a:r>
                        <a:rPr lang="en-US" sz="1200" b="1" u="sng" dirty="0">
                          <a:solidFill>
                            <a:srgbClr val="C00000"/>
                          </a:solidFill>
                          <a:latin typeface="Calibri"/>
                          <a:ea typeface="Times New Roman"/>
                          <a:cs typeface="Times New Roman"/>
                        </a:rPr>
                        <a:t>I Read</a:t>
                      </a:r>
                      <a:r>
                        <a:rPr lang="en-US" sz="1200" b="1" dirty="0">
                          <a:solidFill>
                            <a:srgbClr val="C00000"/>
                          </a:solidFill>
                          <a:latin typeface="Calibri"/>
                          <a:ea typeface="Times New Roman"/>
                          <a:cs typeface="Times New Roman"/>
                        </a:rPr>
                        <a:t> </a:t>
                      </a:r>
                      <a:r>
                        <a:rPr lang="en-US" sz="1200" dirty="0">
                          <a:latin typeface="Calibri"/>
                          <a:ea typeface="Times New Roman"/>
                          <a:cs typeface="Times New Roman"/>
                        </a:rPr>
                        <a:t>informational text and can describe the </a:t>
                      </a:r>
                      <a:r>
                        <a:rPr lang="en-US" sz="1200" b="1" u="sng" dirty="0">
                          <a:solidFill>
                            <a:srgbClr val="C00000"/>
                          </a:solidFill>
                          <a:latin typeface="Calibri"/>
                          <a:ea typeface="Times New Roman"/>
                          <a:cs typeface="Times New Roman"/>
                        </a:rPr>
                        <a:t>overall</a:t>
                      </a:r>
                      <a:r>
                        <a:rPr lang="en-US" sz="1200" b="1" dirty="0">
                          <a:solidFill>
                            <a:srgbClr val="C00000"/>
                          </a:solidFill>
                          <a:latin typeface="Calibri"/>
                          <a:ea typeface="Times New Roman"/>
                          <a:cs typeface="Times New Roman"/>
                        </a:rPr>
                        <a:t> </a:t>
                      </a:r>
                      <a:r>
                        <a:rPr lang="en-US" sz="1200" b="1" u="sng" dirty="0">
                          <a:solidFill>
                            <a:srgbClr val="C00000"/>
                          </a:solidFill>
                          <a:latin typeface="Calibri"/>
                          <a:ea typeface="Times New Roman"/>
                          <a:cs typeface="Times New Roman"/>
                        </a:rPr>
                        <a:t>structure</a:t>
                      </a:r>
                      <a:r>
                        <a:rPr lang="en-US" sz="1200" dirty="0">
                          <a:latin typeface="Calibri"/>
                          <a:ea typeface="Times New Roman"/>
                          <a:cs typeface="Times New Roman"/>
                        </a:rPr>
                        <a:t>.</a:t>
                      </a:r>
                    </a:p>
                  </a:txBody>
                  <a:tcPr marL="28164" marR="2816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2738098">
                <a:tc>
                  <a:txBody>
                    <a:bodyPr/>
                    <a:lstStyle/>
                    <a:p>
                      <a:pPr marL="0" marR="0">
                        <a:lnSpc>
                          <a:spcPct val="115000"/>
                        </a:lnSpc>
                        <a:spcBef>
                          <a:spcPts val="0"/>
                        </a:spcBef>
                        <a:spcAft>
                          <a:spcPts val="0"/>
                        </a:spcAft>
                      </a:pPr>
                      <a:r>
                        <a:rPr lang="en-US" sz="1200" b="0" u="sng" dirty="0">
                          <a:latin typeface="Calibri"/>
                          <a:ea typeface="Times New Roman"/>
                          <a:cs typeface="Calibri"/>
                        </a:rPr>
                        <a:t>RI.4.5</a:t>
                      </a:r>
                      <a:r>
                        <a:rPr lang="en-US" sz="1200" b="0" dirty="0">
                          <a:latin typeface="Calibri"/>
                          <a:ea typeface="Times New Roman"/>
                          <a:cs typeface="Calibri"/>
                        </a:rPr>
                        <a:t> Describe the overall </a:t>
                      </a:r>
                      <a:r>
                        <a:rPr lang="en-US" sz="1200" b="0" u="sng" dirty="0">
                          <a:solidFill>
                            <a:srgbClr val="C00000"/>
                          </a:solidFill>
                          <a:latin typeface="Calibri"/>
                          <a:ea typeface="Times New Roman"/>
                          <a:cs typeface="Calibri"/>
                        </a:rPr>
                        <a:t>structure</a:t>
                      </a:r>
                      <a:r>
                        <a:rPr lang="en-US" sz="1200" b="0" dirty="0">
                          <a:latin typeface="Calibri"/>
                          <a:ea typeface="Times New Roman"/>
                          <a:cs typeface="Calibri"/>
                        </a:rPr>
                        <a:t> (e.g., chronology, comparison, cause/effect, problem/solution) of events, ideas, concepts, or </a:t>
                      </a:r>
                      <a:r>
                        <a:rPr lang="en-US" sz="1200" b="0" u="sng" dirty="0">
                          <a:solidFill>
                            <a:srgbClr val="C00000"/>
                          </a:solidFill>
                          <a:latin typeface="Calibri"/>
                          <a:ea typeface="Times New Roman"/>
                          <a:cs typeface="Calibri"/>
                        </a:rPr>
                        <a:t>information</a:t>
                      </a:r>
                      <a:r>
                        <a:rPr lang="en-US" sz="1200" b="0" dirty="0">
                          <a:latin typeface="Calibri"/>
                          <a:ea typeface="Times New Roman"/>
                          <a:cs typeface="Calibri"/>
                        </a:rPr>
                        <a:t> in a text or part of a text (supports ELP standard). </a:t>
                      </a:r>
                      <a:r>
                        <a:rPr lang="en-US" sz="1200" b="0" i="1" dirty="0">
                          <a:latin typeface="Calibri"/>
                          <a:ea typeface="Times New Roman"/>
                          <a:cs typeface="Calibri"/>
                        </a:rPr>
                        <a:t>Teacher models an informational text graphic organizer to examine a text’s topic.</a:t>
                      </a:r>
                      <a:endParaRPr lang="en-US" sz="1200" b="0" dirty="0">
                        <a:latin typeface="Calibri"/>
                        <a:ea typeface="Times New Roman"/>
                        <a:cs typeface="Times New Roman"/>
                      </a:endParaRPr>
                    </a:p>
                  </a:txBody>
                  <a:tcPr marL="28164" marR="2816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bl>
          </a:graphicData>
        </a:graphic>
      </p:graphicFrame>
      <p:sp>
        <p:nvSpPr>
          <p:cNvPr id="15" name="TextBox 14"/>
          <p:cNvSpPr txBox="1"/>
          <p:nvPr/>
        </p:nvSpPr>
        <p:spPr>
          <a:xfrm>
            <a:off x="381000" y="5029202"/>
            <a:ext cx="4191000" cy="1200329"/>
          </a:xfrm>
          <a:prstGeom prst="rect">
            <a:avLst/>
          </a:prstGeom>
          <a:solidFill>
            <a:schemeClr val="accent3">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b="1" dirty="0" smtClean="0">
                <a:solidFill>
                  <a:srgbClr val="002060"/>
                </a:solidFill>
                <a:effectLst>
                  <a:outerShdw blurRad="38100" dist="38100" dir="2700000" algn="tl">
                    <a:srgbClr val="000000">
                      <a:alpha val="43137"/>
                    </a:srgbClr>
                  </a:outerShdw>
                </a:effectLst>
              </a:rPr>
              <a:t>1.  The teacher selects one </a:t>
            </a:r>
            <a:r>
              <a:rPr lang="en-US" b="1" u="sng" dirty="0" smtClean="0">
                <a:solidFill>
                  <a:srgbClr val="002060"/>
                </a:solidFill>
                <a:effectLst>
                  <a:outerShdw blurRad="38100" dist="38100" dir="2700000" algn="tl">
                    <a:srgbClr val="000000">
                      <a:alpha val="43137"/>
                    </a:srgbClr>
                  </a:outerShdw>
                </a:effectLst>
              </a:rPr>
              <a:t>topic or theme </a:t>
            </a:r>
            <a:r>
              <a:rPr lang="en-US" b="1" dirty="0" smtClean="0">
                <a:solidFill>
                  <a:srgbClr val="002060"/>
                </a:solidFill>
                <a:effectLst>
                  <a:outerShdw blurRad="38100" dist="38100" dir="2700000" algn="tl">
                    <a:srgbClr val="000000">
                      <a:alpha val="43137"/>
                    </a:srgbClr>
                  </a:outerShdw>
                </a:effectLst>
              </a:rPr>
              <a:t>that will support the </a:t>
            </a:r>
            <a:r>
              <a:rPr lang="en-US" b="1" i="1" dirty="0" smtClean="0">
                <a:solidFill>
                  <a:srgbClr val="C00000"/>
                </a:solidFill>
                <a:effectLst>
                  <a:outerShdw blurRad="38100" dist="38100" dir="2700000" algn="tl">
                    <a:srgbClr val="000000">
                      <a:alpha val="43137"/>
                    </a:srgbClr>
                  </a:outerShdw>
                </a:effectLst>
              </a:rPr>
              <a:t>reading standards </a:t>
            </a:r>
            <a:r>
              <a:rPr lang="en-US" b="1" dirty="0" smtClean="0">
                <a:solidFill>
                  <a:srgbClr val="002060"/>
                </a:solidFill>
                <a:effectLst>
                  <a:outerShdw blurRad="38100" dist="38100" dir="2700000" algn="tl">
                    <a:srgbClr val="000000">
                      <a:alpha val="43137"/>
                    </a:srgbClr>
                  </a:outerShdw>
                </a:effectLst>
              </a:rPr>
              <a:t>and continue throughout all three units of study.</a:t>
            </a:r>
            <a:endParaRPr lang="en-US" b="1" dirty="0">
              <a:solidFill>
                <a:srgbClr val="002060"/>
              </a:solidFill>
              <a:effectLst>
                <a:outerShdw blurRad="38100" dist="38100" dir="2700000" algn="tl">
                  <a:srgbClr val="000000">
                    <a:alpha val="43137"/>
                  </a:srgbClr>
                </a:outerShdw>
              </a:effectLst>
            </a:endParaRPr>
          </a:p>
        </p:txBody>
      </p:sp>
      <p:sp>
        <p:nvSpPr>
          <p:cNvPr id="17" name="TextBox 16"/>
          <p:cNvSpPr txBox="1"/>
          <p:nvPr/>
        </p:nvSpPr>
        <p:spPr>
          <a:xfrm>
            <a:off x="4800600" y="5029201"/>
            <a:ext cx="4191000" cy="1200329"/>
          </a:xfrm>
          <a:prstGeom prst="rect">
            <a:avLst/>
          </a:prstGeom>
          <a:solidFill>
            <a:schemeClr val="accent3">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b="1" dirty="0" smtClean="0">
                <a:solidFill>
                  <a:srgbClr val="002060"/>
                </a:solidFill>
                <a:effectLst>
                  <a:outerShdw blurRad="38100" dist="38100" dir="2700000" algn="tl">
                    <a:srgbClr val="000000">
                      <a:alpha val="43137"/>
                    </a:srgbClr>
                  </a:outerShdw>
                </a:effectLst>
              </a:rPr>
              <a:t>2.  The teacher selects texts (stimuli) that match </a:t>
            </a:r>
            <a:r>
              <a:rPr lang="en-US" b="1" u="sng" dirty="0" smtClean="0">
                <a:solidFill>
                  <a:srgbClr val="002060"/>
                </a:solidFill>
                <a:effectLst>
                  <a:outerShdw blurRad="38100" dist="38100" dir="2700000" algn="tl">
                    <a:srgbClr val="000000">
                      <a:alpha val="43137"/>
                    </a:srgbClr>
                  </a:outerShdw>
                </a:effectLst>
              </a:rPr>
              <a:t>text structure</a:t>
            </a:r>
            <a:r>
              <a:rPr lang="en-US" b="1" dirty="0" smtClean="0">
                <a:solidFill>
                  <a:srgbClr val="002060"/>
                </a:solidFill>
                <a:effectLst>
                  <a:outerShdw blurRad="38100" dist="38100" dir="2700000" algn="tl">
                    <a:srgbClr val="000000">
                      <a:alpha val="43137"/>
                    </a:srgbClr>
                  </a:outerShdw>
                </a:effectLst>
              </a:rPr>
              <a:t> (s) that will support the </a:t>
            </a:r>
            <a:r>
              <a:rPr lang="en-US" b="1" i="1" dirty="0" smtClean="0">
                <a:solidFill>
                  <a:srgbClr val="C00000"/>
                </a:solidFill>
                <a:effectLst>
                  <a:outerShdw blurRad="38100" dist="38100" dir="2700000" algn="tl">
                    <a:srgbClr val="000000">
                      <a:alpha val="43137"/>
                    </a:srgbClr>
                  </a:outerShdw>
                </a:effectLst>
              </a:rPr>
              <a:t>reading standards </a:t>
            </a:r>
            <a:r>
              <a:rPr lang="en-US" b="1" dirty="0" smtClean="0">
                <a:solidFill>
                  <a:srgbClr val="002060"/>
                </a:solidFill>
                <a:effectLst>
                  <a:outerShdw blurRad="38100" dist="38100" dir="2700000" algn="tl">
                    <a:srgbClr val="000000">
                      <a:alpha val="43137"/>
                    </a:srgbClr>
                  </a:outerShdw>
                </a:effectLst>
              </a:rPr>
              <a:t>and continue throughout all three units of study</a:t>
            </a:r>
            <a:endParaRPr lang="en-US" b="1" dirty="0">
              <a:solidFill>
                <a:srgbClr val="002060"/>
              </a:solidFill>
              <a:effectLst>
                <a:outerShdw blurRad="38100" dist="38100" dir="2700000" algn="tl">
                  <a:srgbClr val="000000">
                    <a:alpha val="43137"/>
                  </a:srgbClr>
                </a:outerShdw>
              </a:effectLst>
            </a:endParaRPr>
          </a:p>
        </p:txBody>
      </p:sp>
      <p:sp>
        <p:nvSpPr>
          <p:cNvPr id="6" name="Rectangle 5"/>
          <p:cNvSpPr/>
          <p:nvPr/>
        </p:nvSpPr>
        <p:spPr>
          <a:xfrm>
            <a:off x="2057400" y="381001"/>
            <a:ext cx="6781800" cy="584775"/>
          </a:xfrm>
          <a:prstGeom prst="rect">
            <a:avLst/>
          </a:prstGeom>
          <a:solidFill>
            <a:schemeClr val="accent3">
              <a:lumMod val="40000"/>
              <a:lumOff val="60000"/>
            </a:schemeClr>
          </a:solidFill>
          <a:ln w="38100">
            <a:noFill/>
          </a:ln>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200" b="1" cap="all" spc="0"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Connections with topic and text</a:t>
            </a:r>
            <a:endParaRPr lang="en-US" sz="3200" b="1" cap="all" spc="0" dirty="0">
              <a:ln/>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21" name="Left-Right Arrow 20"/>
          <p:cNvSpPr/>
          <p:nvPr/>
        </p:nvSpPr>
        <p:spPr>
          <a:xfrm>
            <a:off x="152400" y="4572000"/>
            <a:ext cx="8686800" cy="381000"/>
          </a:xfrm>
          <a:prstGeom prst="leftRightArrow">
            <a:avLst/>
          </a:prstGeom>
          <a:solidFill>
            <a:srgbClr val="002060"/>
          </a:solidFill>
          <a:effectLst>
            <a:innerShdw blurRad="63500" dist="50800" dir="5400000">
              <a:schemeClr val="tx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7 focus.wav">
            <a:hlinkClick r:id="" action="ppaction://media"/>
          </p:cNvPr>
          <p:cNvPicPr>
            <a:picLocks noRot="1" noChangeAspect="1"/>
          </p:cNvPicPr>
          <p:nvPr>
            <a:audioFile r:link="rId1"/>
          </p:nvPr>
        </p:nvPicPr>
        <p:blipFill>
          <a:blip r:embed="rId8" cstate="print"/>
          <a:stretch>
            <a:fillRect/>
          </a:stretch>
        </p:blipFill>
        <p:spPr>
          <a:xfrm>
            <a:off x="152400" y="6324600"/>
            <a:ext cx="304800" cy="304800"/>
          </a:xfrm>
          <a:prstGeom prst="rect">
            <a:avLst/>
          </a:prstGeom>
        </p:spPr>
      </p:pic>
    </p:spTree>
    <p:extLst>
      <p:ext uri="{BB962C8B-B14F-4D97-AF65-F5344CB8AC3E}">
        <p14:creationId xmlns:p14="http://schemas.microsoft.com/office/powerpoint/2010/main" xmlns="" val="121595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2000" fill="hold"/>
                                        <p:tgtEl>
                                          <p:spTgt spid="21"/>
                                        </p:tgtEl>
                                        <p:attrNameLst>
                                          <p:attrName>ppt_w</p:attrName>
                                        </p:attrNameLst>
                                      </p:cBhvr>
                                      <p:tavLst>
                                        <p:tav tm="0">
                                          <p:val>
                                            <p:fltVal val="0"/>
                                          </p:val>
                                        </p:tav>
                                        <p:tav tm="100000">
                                          <p:val>
                                            <p:strVal val="#ppt_w"/>
                                          </p:val>
                                        </p:tav>
                                      </p:tavLst>
                                    </p:anim>
                                    <p:anim calcmode="lin" valueType="num">
                                      <p:cBhvr>
                                        <p:cTn id="8" dur="2000" fill="hold"/>
                                        <p:tgtEl>
                                          <p:spTgt spid="21"/>
                                        </p:tgtEl>
                                        <p:attrNameLst>
                                          <p:attrName>ppt_h</p:attrName>
                                        </p:attrNameLst>
                                      </p:cBhvr>
                                      <p:tavLst>
                                        <p:tav tm="0">
                                          <p:val>
                                            <p:strVal val="#ppt_h"/>
                                          </p:val>
                                        </p:tav>
                                        <p:tav tm="100000">
                                          <p:val>
                                            <p:strVal val="#ppt_h"/>
                                          </p:val>
                                        </p:tav>
                                      </p:tavLst>
                                    </p:anim>
                                  </p:childTnLst>
                                </p:cTn>
                              </p:par>
                            </p:childTnLst>
                          </p:cTn>
                        </p:par>
                        <p:par>
                          <p:cTn id="9" fill="hold">
                            <p:stCondLst>
                              <p:cond delay="2000"/>
                            </p:stCondLst>
                            <p:childTnLst>
                              <p:par>
                                <p:cTn id="10" presetID="17" presetClass="entr" presetSubtype="1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strVal val="#ppt_h"/>
                                          </p:val>
                                        </p:tav>
                                        <p:tav tm="100000">
                                          <p:val>
                                            <p:strVal val="#ppt_h"/>
                                          </p:val>
                                        </p:tav>
                                      </p:tavLst>
                                    </p:anim>
                                  </p:childTnLst>
                                </p:cTn>
                              </p:par>
                            </p:childTnLst>
                          </p:cTn>
                        </p:par>
                        <p:par>
                          <p:cTn id="14" fill="hold">
                            <p:stCondLst>
                              <p:cond delay="3000"/>
                            </p:stCondLst>
                            <p:childTnLst>
                              <p:par>
                                <p:cTn id="15" presetID="17" presetClass="entr" presetSubtype="1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1000" fill="hold"/>
                                        <p:tgtEl>
                                          <p:spTgt spid="17"/>
                                        </p:tgtEl>
                                        <p:attrNameLst>
                                          <p:attrName>ppt_w</p:attrName>
                                        </p:attrNameLst>
                                      </p:cBhvr>
                                      <p:tavLst>
                                        <p:tav tm="0">
                                          <p:val>
                                            <p:fltVal val="0"/>
                                          </p:val>
                                        </p:tav>
                                        <p:tav tm="100000">
                                          <p:val>
                                            <p:strVal val="#ppt_w"/>
                                          </p:val>
                                        </p:tav>
                                      </p:tavLst>
                                    </p:anim>
                                    <p:anim calcmode="lin" valueType="num">
                                      <p:cBhvr>
                                        <p:cTn id="18" dur="1000" fill="hold"/>
                                        <p:tgtEl>
                                          <p:spTgt spid="17"/>
                                        </p:tgtEl>
                                        <p:attrNameLst>
                                          <p:attrName>ppt_h</p:attrName>
                                        </p:attrNameLst>
                                      </p:cBhvr>
                                      <p:tavLst>
                                        <p:tav tm="0">
                                          <p:val>
                                            <p:strVal val="#ppt_h"/>
                                          </p:val>
                                        </p:tav>
                                        <p:tav tm="100000">
                                          <p:val>
                                            <p:strVal val="#ppt_h"/>
                                          </p:val>
                                        </p:tav>
                                      </p:tavLst>
                                    </p:anim>
                                  </p:childTnLst>
                                </p:cTn>
                              </p:par>
                              <p:par>
                                <p:cTn id="19" presetID="1" presetClass="mediacall" presetSubtype="0" fill="hold" nodeType="withEffect">
                                  <p:stCondLst>
                                    <p:cond delay="0"/>
                                  </p:stCondLst>
                                  <p:childTnLst>
                                    <p:cmd type="call" cmd="playFrom(0.0)">
                                      <p:cBhvr>
                                        <p:cTn id="20" dur="26402"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1" fill="hold" display="0">
                  <p:stCondLst>
                    <p:cond delay="indefinite"/>
                  </p:stCondLst>
                  <p:endCondLst>
                    <p:cond evt="onNext" delay="0">
                      <p:tgtEl>
                        <p:sldTgt/>
                      </p:tgtEl>
                    </p:cond>
                    <p:cond evt="onPrev" delay="0">
                      <p:tgtEl>
                        <p:sldTgt/>
                      </p:tgtEl>
                    </p:cond>
                    <p:cond evt="onStopAudio" delay="0">
                      <p:tgtEl>
                        <p:sldTgt/>
                      </p:tgtEl>
                    </p:cond>
                  </p:endCondLst>
                </p:cTn>
                <p:tgtEl>
                  <p:spTgt spid="23"/>
                </p:tgtEl>
              </p:cMediaNode>
            </p:audio>
          </p:childTnLst>
        </p:cTn>
      </p:par>
    </p:tnLst>
    <p:bldLst>
      <p:bldP spid="15" grpId="0" animBg="1"/>
      <p:bldP spid="17"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9144000" cy="68580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4" descr="C:\Documents and Settings\Owner\Local Settings\Temporary Internet Files\Content.IE5\GIGQ7Z9I\MP900449111[1].jpg"/>
          <p:cNvPicPr>
            <a:picLocks noChangeAspect="1" noChangeArrowheads="1"/>
          </p:cNvPicPr>
          <p:nvPr/>
        </p:nvPicPr>
        <p:blipFill>
          <a:blip r:embed="rId4" cstate="print">
            <a:duotone>
              <a:schemeClr val="accent3">
                <a:shade val="45000"/>
                <a:satMod val="135000"/>
              </a:schemeClr>
              <a:prstClr val="white"/>
            </a:duotone>
            <a:lum bright="-23000" contrast="41000"/>
          </a:blip>
          <a:srcRect t="12222" r="31333"/>
          <a:stretch>
            <a:fillRect/>
          </a:stretch>
        </p:blipFill>
        <p:spPr bwMode="auto">
          <a:xfrm>
            <a:off x="15253" y="0"/>
            <a:ext cx="9128747" cy="6858000"/>
          </a:xfrm>
          <a:prstGeom prst="rtTriangle">
            <a:avLst/>
          </a:prstGeom>
          <a:gradFill flip="none" rotWithShape="1">
            <a:gsLst>
              <a:gs pos="58000">
                <a:schemeClr val="accent4">
                  <a:lumMod val="5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solidFill>
              <a:schemeClr val="accent2">
                <a:lumMod val="50000"/>
              </a:schemeClr>
            </a:solidFill>
          </a:ln>
          <a:effectLst/>
          <a:scene3d>
            <a:camera prst="orthographicFront">
              <a:rot lat="0" lon="0" rev="0"/>
            </a:camera>
            <a:lightRig rig="contrasting" dir="t">
              <a:rot lat="0" lon="0" rev="7800000"/>
            </a:lightRig>
          </a:scene3d>
          <a:sp3d>
            <a:bevelT w="139700" h="139700"/>
          </a:sp3d>
        </p:spPr>
      </p:pic>
      <p:pic>
        <p:nvPicPr>
          <p:cNvPr id="16" name="Picture 4"/>
          <p:cNvPicPr>
            <a:picLocks noChangeAspect="1" noChangeArrowheads="1"/>
          </p:cNvPicPr>
          <p:nvPr/>
        </p:nvPicPr>
        <p:blipFill>
          <a:blip r:embed="rId5" cstate="print"/>
          <a:srcRect l="46250" t="53333" r="9375" b="42500"/>
          <a:stretch>
            <a:fillRect/>
          </a:stretch>
        </p:blipFill>
        <p:spPr bwMode="auto">
          <a:xfrm>
            <a:off x="6019800" y="173011"/>
            <a:ext cx="2894111" cy="310315"/>
          </a:xfrm>
          <a:prstGeom prst="rect">
            <a:avLst/>
          </a:prstGeom>
          <a:noFill/>
          <a:ln w="28575">
            <a:solidFill>
              <a:srgbClr val="C00000"/>
            </a:solidFill>
            <a:miter lim="800000"/>
            <a:headEnd/>
            <a:tailEnd/>
          </a:ln>
        </p:spPr>
      </p:pic>
      <p:graphicFrame>
        <p:nvGraphicFramePr>
          <p:cNvPr id="20" name="Table 19"/>
          <p:cNvGraphicFramePr>
            <a:graphicFrameLocks noGrp="1"/>
          </p:cNvGraphicFramePr>
          <p:nvPr/>
        </p:nvGraphicFramePr>
        <p:xfrm>
          <a:off x="6019800" y="490003"/>
          <a:ext cx="2895600" cy="3102700"/>
        </p:xfrm>
        <a:graphic>
          <a:graphicData uri="http://schemas.openxmlformats.org/drawingml/2006/table">
            <a:tbl>
              <a:tblPr/>
              <a:tblGrid>
                <a:gridCol w="2895600"/>
              </a:tblGrid>
              <a:tr h="523658">
                <a:tc>
                  <a:txBody>
                    <a:bodyPr/>
                    <a:lstStyle/>
                    <a:p>
                      <a:pPr marL="0" marR="0">
                        <a:lnSpc>
                          <a:spcPct val="115000"/>
                        </a:lnSpc>
                        <a:spcBef>
                          <a:spcPts val="0"/>
                        </a:spcBef>
                        <a:spcAft>
                          <a:spcPts val="0"/>
                        </a:spcAft>
                      </a:pPr>
                      <a:r>
                        <a:rPr lang="en-US" sz="1100" b="1" u="sng" dirty="0">
                          <a:solidFill>
                            <a:srgbClr val="C00000"/>
                          </a:solidFill>
                          <a:latin typeface="Calibri"/>
                          <a:ea typeface="Times New Roman"/>
                          <a:cs typeface="Times New Roman"/>
                        </a:rPr>
                        <a:t>I Read</a:t>
                      </a:r>
                      <a:r>
                        <a:rPr lang="en-US" sz="1100" b="1" dirty="0">
                          <a:solidFill>
                            <a:srgbClr val="C00000"/>
                          </a:solidFill>
                          <a:latin typeface="Calibri"/>
                          <a:ea typeface="Times New Roman"/>
                          <a:cs typeface="Times New Roman"/>
                        </a:rPr>
                        <a:t> </a:t>
                      </a:r>
                      <a:r>
                        <a:rPr lang="en-US" sz="1100" b="1" u="sng" dirty="0">
                          <a:solidFill>
                            <a:srgbClr val="C00000"/>
                          </a:solidFill>
                          <a:latin typeface="Calibri"/>
                          <a:ea typeface="Times New Roman"/>
                          <a:cs typeface="Times New Roman"/>
                        </a:rPr>
                        <a:t>first</a:t>
                      </a:r>
                      <a:r>
                        <a:rPr lang="en-US" sz="1100" dirty="0">
                          <a:latin typeface="Calibri"/>
                          <a:ea typeface="Times New Roman"/>
                          <a:cs typeface="Times New Roman"/>
                        </a:rPr>
                        <a:t> and </a:t>
                      </a:r>
                      <a:r>
                        <a:rPr lang="en-US" sz="1100" b="1" u="sng" dirty="0">
                          <a:solidFill>
                            <a:srgbClr val="C00000"/>
                          </a:solidFill>
                          <a:latin typeface="Calibri"/>
                          <a:ea typeface="Times New Roman"/>
                          <a:cs typeface="Times New Roman"/>
                        </a:rPr>
                        <a:t>second</a:t>
                      </a:r>
                      <a:r>
                        <a:rPr lang="en-US" sz="1100" dirty="0">
                          <a:latin typeface="Calibri"/>
                          <a:ea typeface="Times New Roman"/>
                          <a:cs typeface="Times New Roman"/>
                        </a:rPr>
                        <a:t>-</a:t>
                      </a:r>
                      <a:r>
                        <a:rPr lang="en-US" sz="1100" b="1" u="sng" dirty="0">
                          <a:solidFill>
                            <a:srgbClr val="C00000"/>
                          </a:solidFill>
                          <a:latin typeface="Calibri"/>
                          <a:ea typeface="Times New Roman"/>
                          <a:cs typeface="Times New Roman"/>
                        </a:rPr>
                        <a:t>hand</a:t>
                      </a:r>
                      <a:r>
                        <a:rPr lang="en-US" sz="1100" b="1" dirty="0">
                          <a:solidFill>
                            <a:srgbClr val="C00000"/>
                          </a:solidFill>
                          <a:latin typeface="Calibri"/>
                          <a:ea typeface="Times New Roman"/>
                          <a:cs typeface="Times New Roman"/>
                        </a:rPr>
                        <a:t> </a:t>
                      </a:r>
                      <a:r>
                        <a:rPr lang="en-US" sz="1100" b="1" u="sng" dirty="0">
                          <a:solidFill>
                            <a:srgbClr val="C00000"/>
                          </a:solidFill>
                          <a:latin typeface="Calibri"/>
                          <a:ea typeface="Times New Roman"/>
                          <a:cs typeface="Times New Roman"/>
                        </a:rPr>
                        <a:t>accounts</a:t>
                      </a:r>
                      <a:r>
                        <a:rPr lang="en-US" sz="1100" dirty="0">
                          <a:latin typeface="Calibri"/>
                          <a:ea typeface="Times New Roman"/>
                          <a:cs typeface="Times New Roman"/>
                        </a:rPr>
                        <a:t> to describe differences and </a:t>
                      </a:r>
                      <a:r>
                        <a:rPr lang="en-US" sz="1100" b="1" u="sng" dirty="0">
                          <a:solidFill>
                            <a:srgbClr val="C00000"/>
                          </a:solidFill>
                          <a:latin typeface="Calibri"/>
                          <a:ea typeface="Times New Roman"/>
                          <a:cs typeface="Times New Roman"/>
                        </a:rPr>
                        <a:t>draw conclusions</a:t>
                      </a:r>
                      <a:r>
                        <a:rPr lang="en-US" sz="1100" dirty="0">
                          <a:latin typeface="Calibri"/>
                          <a:ea typeface="Times New Roman"/>
                          <a:cs typeface="Times New Roman"/>
                        </a:rPr>
                        <a:t> about how point of view affects understanding.</a:t>
                      </a:r>
                    </a:p>
                  </a:txBody>
                  <a:tcPr marL="28164" marR="2816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2524342">
                <a:tc>
                  <a:txBody>
                    <a:bodyPr/>
                    <a:lstStyle/>
                    <a:p>
                      <a:pPr marL="58738" marR="0" lvl="1" indent="0">
                        <a:lnSpc>
                          <a:spcPct val="115000"/>
                        </a:lnSpc>
                        <a:spcBef>
                          <a:spcPts val="0"/>
                        </a:spcBef>
                        <a:spcAft>
                          <a:spcPts val="0"/>
                        </a:spcAft>
                        <a:buSzPts val="1000"/>
                        <a:buFont typeface="Courier New"/>
                        <a:buNone/>
                        <a:tabLst>
                          <a:tab pos="914400" algn="l"/>
                        </a:tabLst>
                      </a:pPr>
                      <a:r>
                        <a:rPr lang="en-US" sz="1200" b="0" u="sng" dirty="0">
                          <a:latin typeface="Calibri"/>
                          <a:ea typeface="Times New Roman"/>
                          <a:cs typeface="Calibri"/>
                        </a:rPr>
                        <a:t>RI.4.6</a:t>
                      </a:r>
                      <a:r>
                        <a:rPr lang="en-US" sz="1200" b="0" dirty="0">
                          <a:latin typeface="Calibri"/>
                          <a:ea typeface="Times New Roman"/>
                          <a:cs typeface="Calibri"/>
                        </a:rPr>
                        <a:t>Compare and contrast a </a:t>
                      </a:r>
                      <a:r>
                        <a:rPr lang="en-US" sz="1200" b="0" u="sng" dirty="0">
                          <a:solidFill>
                            <a:srgbClr val="C00000"/>
                          </a:solidFill>
                          <a:latin typeface="Calibri"/>
                          <a:ea typeface="Times New Roman"/>
                          <a:cs typeface="Calibri"/>
                        </a:rPr>
                        <a:t>firsthand</a:t>
                      </a:r>
                      <a:r>
                        <a:rPr lang="en-US" sz="1200" b="0" dirty="0">
                          <a:latin typeface="Calibri"/>
                          <a:ea typeface="Times New Roman"/>
                          <a:cs typeface="Calibri"/>
                        </a:rPr>
                        <a:t> and </a:t>
                      </a:r>
                      <a:r>
                        <a:rPr lang="en-US" sz="1200" b="0" u="sng" dirty="0">
                          <a:solidFill>
                            <a:srgbClr val="C00000"/>
                          </a:solidFill>
                          <a:latin typeface="Calibri"/>
                          <a:ea typeface="Times New Roman"/>
                          <a:cs typeface="Calibri"/>
                        </a:rPr>
                        <a:t>secondhand</a:t>
                      </a:r>
                      <a:r>
                        <a:rPr lang="en-US" sz="1200" b="0" dirty="0">
                          <a:solidFill>
                            <a:srgbClr val="C00000"/>
                          </a:solidFill>
                          <a:latin typeface="Calibri"/>
                          <a:ea typeface="Times New Roman"/>
                          <a:cs typeface="Calibri"/>
                        </a:rPr>
                        <a:t> </a:t>
                      </a:r>
                      <a:r>
                        <a:rPr lang="en-US" sz="1200" b="0" dirty="0">
                          <a:latin typeface="Calibri"/>
                          <a:ea typeface="Times New Roman"/>
                          <a:cs typeface="Calibri"/>
                        </a:rPr>
                        <a:t>account of the same event or topic; describe the differences in focus and the information provided.</a:t>
                      </a:r>
                      <a:r>
                        <a:rPr lang="en-US" sz="1200" b="0" i="1" dirty="0">
                          <a:latin typeface="Calibri"/>
                          <a:ea typeface="Times New Roman"/>
                          <a:cs typeface="Helvetica"/>
                        </a:rPr>
                        <a:t> Compare student writing examples of those written from firsthand (primary) and secondhand (secondary) accounts. Draw conclusions of how point of view affects understanding </a:t>
                      </a:r>
                      <a:r>
                        <a:rPr lang="en-US" sz="1200" b="0" dirty="0">
                          <a:latin typeface="Calibri"/>
                          <a:ea typeface="Times New Roman"/>
                          <a:cs typeface="Helvetica"/>
                        </a:rPr>
                        <a:t>(supports ELP standard).</a:t>
                      </a:r>
                      <a:r>
                        <a:rPr lang="en-US" sz="1200" b="0" i="1" dirty="0">
                          <a:latin typeface="Calibri"/>
                          <a:ea typeface="Times New Roman"/>
                          <a:cs typeface="Helvetica"/>
                        </a:rPr>
                        <a:t> Connect to past and current texts the class has studied.</a:t>
                      </a:r>
                      <a:endParaRPr lang="en-US" sz="1200" b="0" dirty="0">
                        <a:latin typeface="Calibri"/>
                        <a:ea typeface="Times New Roman"/>
                        <a:cs typeface="Times New Roman"/>
                      </a:endParaRPr>
                    </a:p>
                  </a:txBody>
                  <a:tcPr marL="28164" marR="2816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bl>
          </a:graphicData>
        </a:graphic>
      </p:graphicFrame>
      <p:graphicFrame>
        <p:nvGraphicFramePr>
          <p:cNvPr id="14" name="Table 13"/>
          <p:cNvGraphicFramePr>
            <a:graphicFrameLocks noGrp="1"/>
          </p:cNvGraphicFramePr>
          <p:nvPr/>
        </p:nvGraphicFramePr>
        <p:xfrm>
          <a:off x="152400" y="533400"/>
          <a:ext cx="2895600" cy="2971800"/>
        </p:xfrm>
        <a:graphic>
          <a:graphicData uri="http://schemas.openxmlformats.org/drawingml/2006/table">
            <a:tbl>
              <a:tblPr/>
              <a:tblGrid>
                <a:gridCol w="2895600"/>
              </a:tblGrid>
              <a:tr h="598782">
                <a:tc>
                  <a:txBody>
                    <a:bodyPr/>
                    <a:lstStyle/>
                    <a:p>
                      <a:pPr marL="0" marR="0">
                        <a:lnSpc>
                          <a:spcPct val="115000"/>
                        </a:lnSpc>
                        <a:spcBef>
                          <a:spcPts val="0"/>
                        </a:spcBef>
                        <a:spcAft>
                          <a:spcPts val="0"/>
                        </a:spcAft>
                      </a:pPr>
                      <a:r>
                        <a:rPr lang="en-US" sz="1200" b="1" u="sng" dirty="0">
                          <a:solidFill>
                            <a:srgbClr val="C00000"/>
                          </a:solidFill>
                          <a:latin typeface="Calibri"/>
                          <a:ea typeface="Times New Roman"/>
                          <a:cs typeface="Times New Roman"/>
                        </a:rPr>
                        <a:t>I Read</a:t>
                      </a:r>
                      <a:r>
                        <a:rPr lang="en-US" sz="1200" b="1" dirty="0">
                          <a:solidFill>
                            <a:srgbClr val="C00000"/>
                          </a:solidFill>
                          <a:latin typeface="Calibri"/>
                          <a:ea typeface="Times New Roman"/>
                          <a:cs typeface="Times New Roman"/>
                        </a:rPr>
                        <a:t> </a:t>
                      </a:r>
                      <a:r>
                        <a:rPr lang="en-US" sz="1200" dirty="0">
                          <a:latin typeface="Calibri"/>
                          <a:ea typeface="Times New Roman"/>
                          <a:cs typeface="Times New Roman"/>
                        </a:rPr>
                        <a:t>informational text and can describe the </a:t>
                      </a:r>
                      <a:r>
                        <a:rPr lang="en-US" sz="1200" b="1" u="sng" dirty="0">
                          <a:solidFill>
                            <a:srgbClr val="C00000"/>
                          </a:solidFill>
                          <a:latin typeface="Calibri"/>
                          <a:ea typeface="Times New Roman"/>
                          <a:cs typeface="Times New Roman"/>
                        </a:rPr>
                        <a:t>overall</a:t>
                      </a:r>
                      <a:r>
                        <a:rPr lang="en-US" sz="1200" b="1" dirty="0">
                          <a:solidFill>
                            <a:srgbClr val="C00000"/>
                          </a:solidFill>
                          <a:latin typeface="Calibri"/>
                          <a:ea typeface="Times New Roman"/>
                          <a:cs typeface="Times New Roman"/>
                        </a:rPr>
                        <a:t> </a:t>
                      </a:r>
                      <a:r>
                        <a:rPr lang="en-US" sz="1200" b="1" u="sng" dirty="0">
                          <a:solidFill>
                            <a:srgbClr val="C00000"/>
                          </a:solidFill>
                          <a:latin typeface="Calibri"/>
                          <a:ea typeface="Times New Roman"/>
                          <a:cs typeface="Times New Roman"/>
                        </a:rPr>
                        <a:t>structure</a:t>
                      </a:r>
                      <a:r>
                        <a:rPr lang="en-US" sz="1200" dirty="0">
                          <a:latin typeface="Calibri"/>
                          <a:ea typeface="Times New Roman"/>
                          <a:cs typeface="Times New Roman"/>
                        </a:rPr>
                        <a:t>.</a:t>
                      </a:r>
                    </a:p>
                  </a:txBody>
                  <a:tcPr marL="28164" marR="2816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2373018">
                <a:tc>
                  <a:txBody>
                    <a:bodyPr/>
                    <a:lstStyle/>
                    <a:p>
                      <a:pPr marL="0" marR="0">
                        <a:lnSpc>
                          <a:spcPct val="115000"/>
                        </a:lnSpc>
                        <a:spcBef>
                          <a:spcPts val="0"/>
                        </a:spcBef>
                        <a:spcAft>
                          <a:spcPts val="0"/>
                        </a:spcAft>
                      </a:pPr>
                      <a:r>
                        <a:rPr lang="en-US" sz="1200" b="0" u="sng" dirty="0">
                          <a:latin typeface="Calibri"/>
                          <a:ea typeface="Times New Roman"/>
                          <a:cs typeface="Calibri"/>
                        </a:rPr>
                        <a:t>RI.4.5</a:t>
                      </a:r>
                      <a:r>
                        <a:rPr lang="en-US" sz="1200" b="0" dirty="0">
                          <a:latin typeface="Calibri"/>
                          <a:ea typeface="Times New Roman"/>
                          <a:cs typeface="Calibri"/>
                        </a:rPr>
                        <a:t> Describe the overall </a:t>
                      </a:r>
                      <a:r>
                        <a:rPr lang="en-US" sz="1200" b="0" u="sng" dirty="0">
                          <a:solidFill>
                            <a:srgbClr val="C00000"/>
                          </a:solidFill>
                          <a:latin typeface="Calibri"/>
                          <a:ea typeface="Times New Roman"/>
                          <a:cs typeface="Calibri"/>
                        </a:rPr>
                        <a:t>structure</a:t>
                      </a:r>
                      <a:r>
                        <a:rPr lang="en-US" sz="1200" b="0" dirty="0">
                          <a:latin typeface="Calibri"/>
                          <a:ea typeface="Times New Roman"/>
                          <a:cs typeface="Calibri"/>
                        </a:rPr>
                        <a:t> (e.g., chronology, comparison, cause/effect, problem/solution) of events, ideas, concepts, or </a:t>
                      </a:r>
                      <a:r>
                        <a:rPr lang="en-US" sz="1200" b="0" u="sng" dirty="0">
                          <a:solidFill>
                            <a:srgbClr val="C00000"/>
                          </a:solidFill>
                          <a:latin typeface="Calibri"/>
                          <a:ea typeface="Times New Roman"/>
                          <a:cs typeface="Calibri"/>
                        </a:rPr>
                        <a:t>information</a:t>
                      </a:r>
                      <a:r>
                        <a:rPr lang="en-US" sz="1200" b="0" dirty="0">
                          <a:latin typeface="Calibri"/>
                          <a:ea typeface="Times New Roman"/>
                          <a:cs typeface="Calibri"/>
                        </a:rPr>
                        <a:t> in a text or part of a text (supports ELP standard). </a:t>
                      </a:r>
                      <a:r>
                        <a:rPr lang="en-US" sz="1200" b="0" i="1" dirty="0">
                          <a:latin typeface="Calibri"/>
                          <a:ea typeface="Times New Roman"/>
                          <a:cs typeface="Calibri"/>
                        </a:rPr>
                        <a:t>Teacher models an informational text graphic organizer to examine a text’s topic.</a:t>
                      </a:r>
                      <a:endParaRPr lang="en-US" sz="1200" b="0" dirty="0">
                        <a:latin typeface="Calibri"/>
                        <a:ea typeface="Times New Roman"/>
                        <a:cs typeface="Times New Roman"/>
                      </a:endParaRPr>
                    </a:p>
                  </a:txBody>
                  <a:tcPr marL="28164" marR="2816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bl>
          </a:graphicData>
        </a:graphic>
      </p:graphicFrame>
      <p:graphicFrame>
        <p:nvGraphicFramePr>
          <p:cNvPr id="19" name="Table 18"/>
          <p:cNvGraphicFramePr>
            <a:graphicFrameLocks noGrp="1"/>
          </p:cNvGraphicFramePr>
          <p:nvPr/>
        </p:nvGraphicFramePr>
        <p:xfrm>
          <a:off x="160643" y="3468625"/>
          <a:ext cx="2895600" cy="3117770"/>
        </p:xfrm>
        <a:graphic>
          <a:graphicData uri="http://schemas.openxmlformats.org/drawingml/2006/table">
            <a:tbl>
              <a:tblPr/>
              <a:tblGrid>
                <a:gridCol w="2895600"/>
              </a:tblGrid>
              <a:tr h="597741">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endParaRPr lang="en-US" sz="1200" b="1" u="sng" kern="1200" baseline="0" dirty="0" smtClean="0">
                        <a:solidFill>
                          <a:srgbClr val="C00000"/>
                        </a:solidFill>
                        <a:latin typeface="+mn-lt"/>
                        <a:ea typeface="+mn-ea"/>
                        <a:cs typeface="+mn-cs"/>
                      </a:endParaRPr>
                    </a:p>
                    <a:p>
                      <a:pPr marL="0" marR="0" indent="0" algn="l" defTabSz="914400" rtl="0" eaLnBrk="1" fontAlgn="auto" latinLnBrk="0" hangingPunct="1">
                        <a:lnSpc>
                          <a:spcPct val="115000"/>
                        </a:lnSpc>
                        <a:spcBef>
                          <a:spcPts val="0"/>
                        </a:spcBef>
                        <a:spcAft>
                          <a:spcPts val="0"/>
                        </a:spcAft>
                        <a:buClrTx/>
                        <a:buSzTx/>
                        <a:buFontTx/>
                        <a:buNone/>
                        <a:tabLst/>
                        <a:defRPr/>
                      </a:pPr>
                      <a:r>
                        <a:rPr lang="en-US" sz="1200" b="1" u="sng" kern="1200" baseline="0" dirty="0" smtClean="0">
                          <a:solidFill>
                            <a:srgbClr val="C00000"/>
                          </a:solidFill>
                          <a:latin typeface="+mn-lt"/>
                          <a:ea typeface="+mn-ea"/>
                          <a:cs typeface="+mn-cs"/>
                        </a:rPr>
                        <a:t>Write</a:t>
                      </a:r>
                      <a:r>
                        <a:rPr lang="en-US" sz="1200" b="1" kern="1200" baseline="0" dirty="0" smtClean="0">
                          <a:solidFill>
                            <a:schemeClr val="tx1"/>
                          </a:solidFill>
                          <a:latin typeface="+mn-lt"/>
                          <a:ea typeface="+mn-ea"/>
                          <a:cs typeface="+mn-cs"/>
                        </a:rPr>
                        <a:t> to </a:t>
                      </a:r>
                      <a:r>
                        <a:rPr lang="en-US" sz="1200" b="1" u="sng" kern="1200" baseline="0" dirty="0" smtClean="0">
                          <a:solidFill>
                            <a:srgbClr val="C00000"/>
                          </a:solidFill>
                          <a:latin typeface="+mn-lt"/>
                          <a:ea typeface="+mn-ea"/>
                          <a:cs typeface="+mn-cs"/>
                        </a:rPr>
                        <a:t>introduc</a:t>
                      </a:r>
                      <a:r>
                        <a:rPr lang="en-US" sz="1200" b="1" kern="1200" baseline="0" dirty="0" smtClean="0">
                          <a:solidFill>
                            <a:schemeClr val="tx1"/>
                          </a:solidFill>
                          <a:latin typeface="+mn-lt"/>
                          <a:ea typeface="+mn-ea"/>
                          <a:cs typeface="+mn-cs"/>
                        </a:rPr>
                        <a:t>e a </a:t>
                      </a:r>
                      <a:r>
                        <a:rPr lang="en-US" sz="1200" b="1" u="sng" kern="1200" baseline="0" dirty="0" smtClean="0">
                          <a:solidFill>
                            <a:srgbClr val="C00000"/>
                          </a:solidFill>
                          <a:latin typeface="+mn-lt"/>
                          <a:ea typeface="+mn-ea"/>
                          <a:cs typeface="+mn-cs"/>
                        </a:rPr>
                        <a:t>topi</a:t>
                      </a:r>
                      <a:r>
                        <a:rPr lang="en-US" sz="1200" b="1" kern="1200" baseline="0" dirty="0" smtClean="0">
                          <a:solidFill>
                            <a:schemeClr val="tx1"/>
                          </a:solidFill>
                          <a:latin typeface="+mn-lt"/>
                          <a:ea typeface="+mn-ea"/>
                          <a:cs typeface="+mn-cs"/>
                        </a:rPr>
                        <a:t>c and </a:t>
                      </a:r>
                      <a:r>
                        <a:rPr lang="en-US" sz="1200" b="1" u="sng" kern="1200" baseline="0" dirty="0" smtClean="0">
                          <a:solidFill>
                            <a:srgbClr val="C00000"/>
                          </a:solidFill>
                          <a:latin typeface="+mn-lt"/>
                          <a:ea typeface="+mn-ea"/>
                          <a:cs typeface="+mn-cs"/>
                        </a:rPr>
                        <a:t>grou</a:t>
                      </a:r>
                      <a:r>
                        <a:rPr lang="en-US" sz="1200" b="1" kern="1200" baseline="0" dirty="0" smtClean="0">
                          <a:solidFill>
                            <a:schemeClr val="tx1"/>
                          </a:solidFill>
                          <a:latin typeface="+mn-lt"/>
                          <a:ea typeface="+mn-ea"/>
                          <a:cs typeface="+mn-cs"/>
                        </a:rPr>
                        <a:t>p related </a:t>
                      </a:r>
                      <a:r>
                        <a:rPr lang="en-US" sz="1200" b="1" u="sng" kern="1200" baseline="0" dirty="0" smtClean="0">
                          <a:solidFill>
                            <a:srgbClr val="C00000"/>
                          </a:solidFill>
                          <a:latin typeface="+mn-lt"/>
                          <a:ea typeface="+mn-ea"/>
                          <a:cs typeface="+mn-cs"/>
                        </a:rPr>
                        <a:t>information</a:t>
                      </a:r>
                      <a:r>
                        <a:rPr lang="en-US" sz="1200" b="1" kern="1200" baseline="0" dirty="0" smtClean="0">
                          <a:solidFill>
                            <a:schemeClr val="tx1"/>
                          </a:solidFill>
                          <a:latin typeface="+mn-lt"/>
                          <a:ea typeface="+mn-ea"/>
                          <a:cs typeface="+mn-cs"/>
                        </a:rPr>
                        <a:t>. 	</a:t>
                      </a:r>
                    </a:p>
                  </a:txBody>
                  <a:tcPr marL="28164" marR="2816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2486834">
                <a:tc>
                  <a:txBody>
                    <a:bodyPr/>
                    <a:lstStyle/>
                    <a:p>
                      <a:r>
                        <a:rPr lang="en-US" sz="1200" b="0" kern="1200" baseline="0" dirty="0" smtClean="0">
                          <a:solidFill>
                            <a:schemeClr val="tx1"/>
                          </a:solidFill>
                          <a:latin typeface="+mn-lt"/>
                          <a:ea typeface="+mn-ea"/>
                          <a:cs typeface="+mn-cs"/>
                        </a:rPr>
                        <a:t>W.4.2 Write informative/explanatory texts to examine a topic and convey ideas and information clearly. W.4.2a Introduce a topic clearly and group related information (supports ELP standard) in paragraphs and sections; include formatting (e.g., headings), illustrations, and multimedia when useful to aiding comprehension. </a:t>
                      </a:r>
                      <a:r>
                        <a:rPr lang="en-US" sz="1200" b="0" i="1" kern="1200" baseline="0" dirty="0" smtClean="0">
                          <a:solidFill>
                            <a:schemeClr val="tx1"/>
                          </a:solidFill>
                          <a:latin typeface="+mn-lt"/>
                          <a:ea typeface="+mn-ea"/>
                          <a:cs typeface="+mn-cs"/>
                        </a:rPr>
                        <a:t>Discuss informational texts (reports, letters, speeches, response essays, narratives, etc...). Based on RI.4.5 structures, complete a graphic organizer on a studied text. </a:t>
                      </a:r>
                    </a:p>
                    <a:p>
                      <a:r>
                        <a:rPr lang="en-US" sz="1200" b="0" kern="1200" baseline="0" dirty="0" smtClean="0">
                          <a:solidFill>
                            <a:schemeClr val="tx1"/>
                          </a:solidFill>
                          <a:latin typeface="+mn-lt"/>
                          <a:ea typeface="+mn-ea"/>
                          <a:cs typeface="+mn-cs"/>
                        </a:rPr>
                        <a:t>	</a:t>
                      </a:r>
                    </a:p>
                  </a:txBody>
                  <a:tcPr marL="28164" marR="2816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bl>
          </a:graphicData>
        </a:graphic>
      </p:graphicFrame>
      <p:graphicFrame>
        <p:nvGraphicFramePr>
          <p:cNvPr id="21" name="Table 20"/>
          <p:cNvGraphicFramePr>
            <a:graphicFrameLocks noGrp="1"/>
          </p:cNvGraphicFramePr>
          <p:nvPr/>
        </p:nvGraphicFramePr>
        <p:xfrm>
          <a:off x="3079956" y="3581401"/>
          <a:ext cx="2895600" cy="2971800"/>
        </p:xfrm>
        <a:graphic>
          <a:graphicData uri="http://schemas.openxmlformats.org/drawingml/2006/table">
            <a:tbl>
              <a:tblPr/>
              <a:tblGrid>
                <a:gridCol w="2895600"/>
              </a:tblGrid>
              <a:tr h="852869">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200" b="1" kern="1200" baseline="0" dirty="0" smtClean="0">
                          <a:solidFill>
                            <a:schemeClr val="tx1"/>
                          </a:solidFill>
                          <a:latin typeface="+mn-lt"/>
                          <a:ea typeface="+mn-ea"/>
                          <a:cs typeface="+mn-cs"/>
                        </a:rPr>
                        <a:t>I </a:t>
                      </a:r>
                      <a:r>
                        <a:rPr lang="en-US" sz="1200" b="1" u="sng" kern="1200" baseline="0" dirty="0" smtClean="0">
                          <a:solidFill>
                            <a:srgbClr val="C00000"/>
                          </a:solidFill>
                          <a:latin typeface="+mn-lt"/>
                          <a:ea typeface="+mn-ea"/>
                          <a:cs typeface="+mn-cs"/>
                        </a:rPr>
                        <a:t>Plan</a:t>
                      </a:r>
                      <a:r>
                        <a:rPr lang="en-US" sz="1200" b="1" kern="1200" baseline="0" dirty="0" smtClean="0">
                          <a:solidFill>
                            <a:schemeClr val="tx1"/>
                          </a:solidFill>
                          <a:latin typeface="+mn-lt"/>
                          <a:ea typeface="+mn-ea"/>
                          <a:cs typeface="+mn-cs"/>
                        </a:rPr>
                        <a:t> to develop a topic with </a:t>
                      </a:r>
                      <a:r>
                        <a:rPr lang="en-US" sz="1200" b="1" u="sng" kern="1200" baseline="0" dirty="0" smtClean="0">
                          <a:solidFill>
                            <a:srgbClr val="C00000"/>
                          </a:solidFill>
                          <a:latin typeface="+mn-lt"/>
                          <a:ea typeface="+mn-ea"/>
                          <a:cs typeface="+mn-cs"/>
                        </a:rPr>
                        <a:t>facts</a:t>
                      </a:r>
                      <a:r>
                        <a:rPr lang="en-US" sz="1200" b="1" kern="1200" baseline="0" dirty="0" smtClean="0">
                          <a:solidFill>
                            <a:schemeClr val="tx1"/>
                          </a:solidFill>
                          <a:latin typeface="+mn-lt"/>
                          <a:ea typeface="+mn-ea"/>
                          <a:cs typeface="+mn-cs"/>
                        </a:rPr>
                        <a:t>, </a:t>
                      </a:r>
                      <a:r>
                        <a:rPr lang="en-US" sz="1200" b="1" u="sng" kern="1200" baseline="0" dirty="0" smtClean="0">
                          <a:solidFill>
                            <a:srgbClr val="C00000"/>
                          </a:solidFill>
                          <a:latin typeface="+mn-lt"/>
                          <a:ea typeface="+mn-ea"/>
                          <a:cs typeface="+mn-cs"/>
                        </a:rPr>
                        <a:t>definition</a:t>
                      </a:r>
                      <a:r>
                        <a:rPr lang="en-US" sz="1200" b="1" kern="1200" baseline="0" dirty="0" smtClean="0">
                          <a:solidFill>
                            <a:schemeClr val="tx1"/>
                          </a:solidFill>
                          <a:latin typeface="+mn-lt"/>
                          <a:ea typeface="+mn-ea"/>
                          <a:cs typeface="+mn-cs"/>
                        </a:rPr>
                        <a:t>s, </a:t>
                      </a:r>
                      <a:r>
                        <a:rPr lang="en-US" sz="1200" b="1" u="sng" kern="1200" baseline="0" dirty="0" smtClean="0">
                          <a:solidFill>
                            <a:srgbClr val="C00000"/>
                          </a:solidFill>
                          <a:latin typeface="+mn-lt"/>
                          <a:ea typeface="+mn-ea"/>
                          <a:cs typeface="+mn-cs"/>
                        </a:rPr>
                        <a:t>detail</a:t>
                      </a:r>
                      <a:r>
                        <a:rPr lang="en-US" sz="1200" b="1" kern="1200" baseline="0" dirty="0" smtClean="0">
                          <a:solidFill>
                            <a:schemeClr val="tx1"/>
                          </a:solidFill>
                          <a:latin typeface="+mn-lt"/>
                          <a:ea typeface="+mn-ea"/>
                          <a:cs typeface="+mn-cs"/>
                        </a:rPr>
                        <a:t>s and </a:t>
                      </a:r>
                      <a:r>
                        <a:rPr lang="en-US" sz="1200" b="1" u="sng" kern="1200" baseline="0" dirty="0" smtClean="0">
                          <a:solidFill>
                            <a:srgbClr val="C00000"/>
                          </a:solidFill>
                          <a:latin typeface="+mn-lt"/>
                          <a:ea typeface="+mn-ea"/>
                          <a:cs typeface="+mn-cs"/>
                        </a:rPr>
                        <a:t>quotes</a:t>
                      </a:r>
                      <a:r>
                        <a:rPr lang="en-US" sz="1200" b="1" kern="1200" baseline="0" dirty="0" smtClean="0">
                          <a:solidFill>
                            <a:schemeClr val="tx1"/>
                          </a:solidFill>
                          <a:latin typeface="+mn-lt"/>
                          <a:ea typeface="+mn-ea"/>
                          <a:cs typeface="+mn-cs"/>
                        </a:rPr>
                        <a:t>. I compare facts with </a:t>
                      </a:r>
                      <a:r>
                        <a:rPr lang="en-US" sz="1200" b="1" u="sng" kern="1200" baseline="0" dirty="0" smtClean="0">
                          <a:solidFill>
                            <a:srgbClr val="C00000"/>
                          </a:solidFill>
                          <a:latin typeface="+mn-lt"/>
                          <a:ea typeface="+mn-ea"/>
                          <a:cs typeface="+mn-cs"/>
                        </a:rPr>
                        <a:t>antonym</a:t>
                      </a:r>
                      <a:r>
                        <a:rPr lang="en-US" sz="1200" b="1" kern="1200" baseline="0" dirty="0" smtClean="0">
                          <a:solidFill>
                            <a:schemeClr val="tx1"/>
                          </a:solidFill>
                          <a:latin typeface="+mn-lt"/>
                          <a:ea typeface="+mn-ea"/>
                          <a:cs typeface="+mn-cs"/>
                        </a:rPr>
                        <a:t>s and </a:t>
                      </a:r>
                      <a:r>
                        <a:rPr lang="en-US" sz="1200" b="1" u="sng" kern="1200" baseline="0" dirty="0" smtClean="0">
                          <a:solidFill>
                            <a:srgbClr val="C00000"/>
                          </a:solidFill>
                          <a:latin typeface="+mn-lt"/>
                          <a:ea typeface="+mn-ea"/>
                          <a:cs typeface="+mn-cs"/>
                        </a:rPr>
                        <a:t>synonym</a:t>
                      </a:r>
                      <a:r>
                        <a:rPr lang="en-US" sz="1200" b="1" kern="1200" baseline="0" dirty="0" smtClean="0">
                          <a:solidFill>
                            <a:schemeClr val="tx1"/>
                          </a:solidFill>
                          <a:latin typeface="+mn-lt"/>
                          <a:ea typeface="+mn-ea"/>
                          <a:cs typeface="+mn-cs"/>
                        </a:rPr>
                        <a:t>s to clarify meaning. 		</a:t>
                      </a:r>
                    </a:p>
                  </a:txBody>
                  <a:tcPr marL="28164" marR="2816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2118931">
                <a:tc>
                  <a:txBody>
                    <a:bodyPr/>
                    <a:lstStyle/>
                    <a:p>
                      <a:r>
                        <a:rPr lang="en-US" sz="1200" b="0" kern="1200" baseline="0" dirty="0" smtClean="0">
                          <a:solidFill>
                            <a:schemeClr val="tx1"/>
                          </a:solidFill>
                          <a:latin typeface="+mn-lt"/>
                          <a:ea typeface="+mn-ea"/>
                          <a:cs typeface="+mn-cs"/>
                        </a:rPr>
                        <a:t>W.4.2b Develop the topic with facts, definitions, concrete details, quotations, or other information and examples related to the topic. </a:t>
                      </a:r>
                    </a:p>
                    <a:p>
                      <a:r>
                        <a:rPr lang="en-US" sz="1200" b="0" kern="1200" baseline="0" dirty="0" smtClean="0">
                          <a:solidFill>
                            <a:schemeClr val="tx1"/>
                          </a:solidFill>
                          <a:latin typeface="+mn-lt"/>
                          <a:ea typeface="+mn-ea"/>
                          <a:cs typeface="+mn-cs"/>
                        </a:rPr>
                        <a:t>L.4.5c Demonstrate an understanding of words by relating them to their opposites (antonyms) and to words with similar but not identical meanings (synonyms).Model how antonyms and synonyms can be used to clarify topic facts, definitions and details by contrast (supports ELP standard). </a:t>
                      </a:r>
                    </a:p>
                  </a:txBody>
                  <a:tcPr marL="28164" marR="2816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bl>
          </a:graphicData>
        </a:graphic>
      </p:graphicFrame>
      <p:graphicFrame>
        <p:nvGraphicFramePr>
          <p:cNvPr id="23" name="Table 22"/>
          <p:cNvGraphicFramePr>
            <a:graphicFrameLocks noGrp="1"/>
          </p:cNvGraphicFramePr>
          <p:nvPr/>
        </p:nvGraphicFramePr>
        <p:xfrm>
          <a:off x="6006737" y="3605353"/>
          <a:ext cx="2895600" cy="2947847"/>
        </p:xfrm>
        <a:graphic>
          <a:graphicData uri="http://schemas.openxmlformats.org/drawingml/2006/table">
            <a:tbl>
              <a:tblPr/>
              <a:tblGrid>
                <a:gridCol w="2895600"/>
              </a:tblGrid>
              <a:tr h="1022119">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200" b="1" kern="1200" baseline="0" dirty="0" smtClean="0">
                          <a:solidFill>
                            <a:schemeClr val="tx1"/>
                          </a:solidFill>
                          <a:latin typeface="+mn-lt"/>
                          <a:ea typeface="+mn-ea"/>
                          <a:cs typeface="+mn-cs"/>
                        </a:rPr>
                        <a:t>I </a:t>
                      </a:r>
                      <a:r>
                        <a:rPr lang="en-US" sz="1200" b="1" u="sng" kern="1200" baseline="0" dirty="0" smtClean="0">
                          <a:solidFill>
                            <a:srgbClr val="C00000"/>
                          </a:solidFill>
                          <a:latin typeface="+mn-lt"/>
                          <a:ea typeface="+mn-ea"/>
                          <a:cs typeface="+mn-cs"/>
                        </a:rPr>
                        <a:t>Edit</a:t>
                      </a:r>
                      <a:r>
                        <a:rPr lang="en-US" sz="1200" b="1" kern="1200" baseline="0" dirty="0" smtClean="0">
                          <a:solidFill>
                            <a:schemeClr val="tx1"/>
                          </a:solidFill>
                          <a:latin typeface="+mn-lt"/>
                          <a:ea typeface="+mn-ea"/>
                          <a:cs typeface="+mn-cs"/>
                        </a:rPr>
                        <a:t> my informational writing consulting </a:t>
                      </a:r>
                      <a:r>
                        <a:rPr lang="en-US" sz="1200" b="1" u="sng" kern="1200" baseline="0" dirty="0" smtClean="0">
                          <a:solidFill>
                            <a:srgbClr val="C00000"/>
                          </a:solidFill>
                          <a:latin typeface="+mn-lt"/>
                          <a:ea typeface="+mn-ea"/>
                          <a:cs typeface="+mn-cs"/>
                        </a:rPr>
                        <a:t>references</a:t>
                      </a:r>
                      <a:r>
                        <a:rPr lang="en-US" sz="1200" b="1" kern="1200" baseline="0" dirty="0" smtClean="0">
                          <a:solidFill>
                            <a:schemeClr val="tx1"/>
                          </a:solidFill>
                          <a:latin typeface="+mn-lt"/>
                          <a:ea typeface="+mn-ea"/>
                          <a:cs typeface="+mn-cs"/>
                        </a:rPr>
                        <a:t> for spelling. I use </a:t>
                      </a:r>
                      <a:r>
                        <a:rPr lang="en-US" sz="1200" b="1" u="sng" kern="1200" baseline="0" dirty="0" smtClean="0">
                          <a:solidFill>
                            <a:srgbClr val="C00000"/>
                          </a:solidFill>
                          <a:latin typeface="+mn-lt"/>
                          <a:ea typeface="+mn-ea"/>
                          <a:cs typeface="+mn-cs"/>
                        </a:rPr>
                        <a:t>relativ</a:t>
                      </a:r>
                      <a:r>
                        <a:rPr lang="en-US" sz="1200" b="1" kern="1200" baseline="0" dirty="0" smtClean="0">
                          <a:solidFill>
                            <a:schemeClr val="tx1"/>
                          </a:solidFill>
                          <a:latin typeface="+mn-lt"/>
                          <a:ea typeface="+mn-ea"/>
                          <a:cs typeface="+mn-cs"/>
                        </a:rPr>
                        <a:t>e </a:t>
                      </a:r>
                      <a:r>
                        <a:rPr lang="en-US" sz="1200" b="1" u="sng" kern="1200" baseline="0" dirty="0" smtClean="0">
                          <a:solidFill>
                            <a:srgbClr val="C00000"/>
                          </a:solidFill>
                          <a:latin typeface="+mn-lt"/>
                          <a:ea typeface="+mn-ea"/>
                          <a:cs typeface="+mn-cs"/>
                        </a:rPr>
                        <a:t>pronouns</a:t>
                      </a:r>
                      <a:r>
                        <a:rPr lang="en-US" sz="1200" b="1" kern="1200" baseline="0" dirty="0" smtClean="0">
                          <a:solidFill>
                            <a:schemeClr val="tx1"/>
                          </a:solidFill>
                          <a:latin typeface="+mn-lt"/>
                          <a:ea typeface="+mn-ea"/>
                          <a:cs typeface="+mn-cs"/>
                        </a:rPr>
                        <a:t> and </a:t>
                      </a:r>
                      <a:r>
                        <a:rPr lang="en-US" sz="1200" b="1" u="sng" kern="1200" baseline="0" dirty="0" smtClean="0">
                          <a:solidFill>
                            <a:srgbClr val="C00000"/>
                          </a:solidFill>
                          <a:latin typeface="+mn-lt"/>
                          <a:ea typeface="+mn-ea"/>
                          <a:cs typeface="+mn-cs"/>
                        </a:rPr>
                        <a:t>adverbs</a:t>
                      </a:r>
                      <a:r>
                        <a:rPr lang="en-US" sz="1200" b="1" kern="1200" baseline="0" dirty="0" smtClean="0">
                          <a:solidFill>
                            <a:schemeClr val="tx1"/>
                          </a:solidFill>
                          <a:latin typeface="+mn-lt"/>
                          <a:ea typeface="+mn-ea"/>
                          <a:cs typeface="+mn-cs"/>
                        </a:rPr>
                        <a:t> correctly. 		</a:t>
                      </a:r>
                    </a:p>
                  </a:txBody>
                  <a:tcPr marL="28164" marR="2816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1925728">
                <a:tc>
                  <a:txBody>
                    <a:bodyPr/>
                    <a:lstStyle/>
                    <a:p>
                      <a:pPr algn="l"/>
                      <a:r>
                        <a:rPr lang="en-US" sz="1200" b="0" kern="1200" baseline="0" dirty="0" smtClean="0">
                          <a:solidFill>
                            <a:schemeClr val="tx1"/>
                          </a:solidFill>
                          <a:latin typeface="+mn-lt"/>
                          <a:ea typeface="+mn-ea"/>
                          <a:cs typeface="+mn-cs"/>
                        </a:rPr>
                        <a:t>L.4.2d Spell grade-appropriate words correctly, consulting references as needed. </a:t>
                      </a:r>
                    </a:p>
                    <a:p>
                      <a:r>
                        <a:rPr lang="en-US" sz="1200" b="0" kern="1200" baseline="0" dirty="0" smtClean="0">
                          <a:solidFill>
                            <a:schemeClr val="tx1"/>
                          </a:solidFill>
                          <a:latin typeface="+mn-lt"/>
                          <a:ea typeface="+mn-ea"/>
                          <a:cs typeface="+mn-cs"/>
                        </a:rPr>
                        <a:t>o L.4.1a Use relative pronouns (who, whose, whom, which, that) and relative adverbs (where, when, why). Many language “rules” require short mini lessons. </a:t>
                      </a:r>
                    </a:p>
                    <a:p>
                      <a:r>
                        <a:rPr lang="en-US" sz="1200" b="0" kern="1200" baseline="0" dirty="0" smtClean="0">
                          <a:solidFill>
                            <a:schemeClr val="tx1"/>
                          </a:solidFill>
                          <a:latin typeface="+mn-lt"/>
                          <a:ea typeface="+mn-ea"/>
                          <a:cs typeface="+mn-cs"/>
                        </a:rPr>
                        <a:t>	</a:t>
                      </a:r>
                    </a:p>
                    <a:p>
                      <a:r>
                        <a:rPr lang="en-US" sz="1200" b="0" kern="1200" baseline="0" dirty="0" smtClean="0">
                          <a:solidFill>
                            <a:schemeClr val="tx1"/>
                          </a:solidFill>
                          <a:latin typeface="+mn-lt"/>
                          <a:ea typeface="+mn-ea"/>
                          <a:cs typeface="+mn-cs"/>
                        </a:rPr>
                        <a:t>		</a:t>
                      </a:r>
                    </a:p>
                  </a:txBody>
                  <a:tcPr marL="28164" marR="2816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bl>
          </a:graphicData>
        </a:graphic>
      </p:graphicFrame>
      <p:cxnSp>
        <p:nvCxnSpPr>
          <p:cNvPr id="36" name="Straight Arrow Connector 35"/>
          <p:cNvCxnSpPr/>
          <p:nvPr/>
        </p:nvCxnSpPr>
        <p:spPr>
          <a:xfrm>
            <a:off x="8839200" y="914400"/>
            <a:ext cx="0" cy="5562600"/>
          </a:xfrm>
          <a:prstGeom prst="straightConnector1">
            <a:avLst/>
          </a:prstGeom>
          <a:ln w="76200">
            <a:solidFill>
              <a:srgbClr val="C00000"/>
            </a:solidFill>
            <a:tailEnd type="arrow"/>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pic>
        <p:nvPicPr>
          <p:cNvPr id="4099" name="Picture 3"/>
          <p:cNvPicPr>
            <a:picLocks noChangeAspect="1" noChangeArrowheads="1"/>
          </p:cNvPicPr>
          <p:nvPr/>
        </p:nvPicPr>
        <p:blipFill>
          <a:blip r:embed="rId6" cstate="print"/>
          <a:srcRect l="20000" t="28333" r="36250" b="69167"/>
          <a:stretch>
            <a:fillRect/>
          </a:stretch>
        </p:blipFill>
        <p:spPr bwMode="auto">
          <a:xfrm>
            <a:off x="169611" y="152400"/>
            <a:ext cx="2863644" cy="381000"/>
          </a:xfrm>
          <a:prstGeom prst="rect">
            <a:avLst/>
          </a:prstGeom>
          <a:ln w="28575">
            <a:solidFill>
              <a:srgbClr val="C00000"/>
            </a:solidFill>
          </a:ln>
          <a:effectLst>
            <a:outerShdw blurRad="292100" dist="139700" dir="2700000" algn="tl" rotWithShape="0">
              <a:srgbClr val="333333">
                <a:alpha val="65000"/>
              </a:srgbClr>
            </a:outerShdw>
          </a:effectLst>
        </p:spPr>
      </p:pic>
      <p:pic>
        <p:nvPicPr>
          <p:cNvPr id="27" name="Picture 3"/>
          <p:cNvPicPr>
            <a:picLocks noChangeAspect="1" noChangeArrowheads="1"/>
          </p:cNvPicPr>
          <p:nvPr/>
        </p:nvPicPr>
        <p:blipFill>
          <a:blip r:embed="rId7" cstate="print"/>
          <a:srcRect l="21250" t="53333" r="33750" b="42500"/>
          <a:stretch>
            <a:fillRect/>
          </a:stretch>
        </p:blipFill>
        <p:spPr bwMode="auto">
          <a:xfrm>
            <a:off x="3048001" y="152400"/>
            <a:ext cx="2926075" cy="381000"/>
          </a:xfrm>
          <a:prstGeom prst="rect">
            <a:avLst/>
          </a:prstGeom>
          <a:noFill/>
          <a:ln w="28575">
            <a:solidFill>
              <a:srgbClr val="C00000"/>
            </a:solidFill>
            <a:miter lim="800000"/>
            <a:headEnd/>
            <a:tailEnd/>
          </a:ln>
        </p:spPr>
      </p:pic>
      <p:graphicFrame>
        <p:nvGraphicFramePr>
          <p:cNvPr id="28" name="Table 27"/>
          <p:cNvGraphicFramePr>
            <a:graphicFrameLocks noGrp="1"/>
          </p:cNvGraphicFramePr>
          <p:nvPr/>
        </p:nvGraphicFramePr>
        <p:xfrm>
          <a:off x="3033255" y="530942"/>
          <a:ext cx="2986548" cy="3050458"/>
        </p:xfrm>
        <a:graphic>
          <a:graphicData uri="http://schemas.openxmlformats.org/drawingml/2006/table">
            <a:tbl>
              <a:tblPr/>
              <a:tblGrid>
                <a:gridCol w="2986548"/>
              </a:tblGrid>
              <a:tr h="646315">
                <a:tc>
                  <a:txBody>
                    <a:bodyPr/>
                    <a:lstStyle/>
                    <a:p>
                      <a:pPr marL="0" marR="0">
                        <a:lnSpc>
                          <a:spcPct val="115000"/>
                        </a:lnSpc>
                        <a:spcBef>
                          <a:spcPts val="0"/>
                        </a:spcBef>
                        <a:spcAft>
                          <a:spcPts val="0"/>
                        </a:spcAft>
                      </a:pPr>
                      <a:r>
                        <a:rPr lang="en-US" sz="1200" b="1" u="sng" dirty="0" smtClean="0">
                          <a:solidFill>
                            <a:srgbClr val="C00000"/>
                          </a:solidFill>
                          <a:latin typeface="+mn-lt"/>
                          <a:ea typeface="Times New Roman"/>
                          <a:cs typeface="Times New Roman"/>
                        </a:rPr>
                        <a:t>I Read</a:t>
                      </a:r>
                      <a:r>
                        <a:rPr lang="en-US" sz="1200" dirty="0" smtClean="0">
                          <a:solidFill>
                            <a:srgbClr val="000000"/>
                          </a:solidFill>
                          <a:latin typeface="+mn-lt"/>
                          <a:ea typeface="Times New Roman"/>
                          <a:cs typeface="Times New Roman"/>
                        </a:rPr>
                        <a:t> to interpret, by comparing and contrasting, contributions of </a:t>
                      </a:r>
                      <a:r>
                        <a:rPr lang="en-US" sz="1200" b="1" u="sng" dirty="0" smtClean="0">
                          <a:solidFill>
                            <a:srgbClr val="C00000"/>
                          </a:solidFill>
                          <a:latin typeface="+mn-lt"/>
                          <a:ea typeface="Times New Roman"/>
                          <a:cs typeface="Times New Roman"/>
                        </a:rPr>
                        <a:t>visual</a:t>
                      </a:r>
                      <a:r>
                        <a:rPr lang="en-US" sz="1200" dirty="0" smtClean="0">
                          <a:solidFill>
                            <a:srgbClr val="000000"/>
                          </a:solidFill>
                          <a:latin typeface="+mn-lt"/>
                          <a:ea typeface="Times New Roman"/>
                          <a:cs typeface="Times New Roman"/>
                        </a:rPr>
                        <a:t>, </a:t>
                      </a:r>
                      <a:r>
                        <a:rPr lang="en-US" sz="1200" b="1" u="sng" dirty="0" smtClean="0">
                          <a:solidFill>
                            <a:srgbClr val="C00000"/>
                          </a:solidFill>
                          <a:latin typeface="+mn-lt"/>
                          <a:ea typeface="Times New Roman"/>
                          <a:cs typeface="Times New Roman"/>
                        </a:rPr>
                        <a:t>oral</a:t>
                      </a:r>
                      <a:r>
                        <a:rPr lang="en-US" sz="1200" b="1" dirty="0" smtClean="0">
                          <a:solidFill>
                            <a:srgbClr val="C00000"/>
                          </a:solidFill>
                          <a:latin typeface="+mn-lt"/>
                          <a:ea typeface="Times New Roman"/>
                          <a:cs typeface="Times New Roman"/>
                        </a:rPr>
                        <a:t> </a:t>
                      </a:r>
                      <a:r>
                        <a:rPr lang="en-US" sz="1200" dirty="0" smtClean="0">
                          <a:solidFill>
                            <a:srgbClr val="000000"/>
                          </a:solidFill>
                          <a:latin typeface="+mn-lt"/>
                          <a:ea typeface="Times New Roman"/>
                          <a:cs typeface="Times New Roman"/>
                        </a:rPr>
                        <a:t>or </a:t>
                      </a:r>
                      <a:r>
                        <a:rPr lang="en-US" sz="1200" b="1" u="sng" dirty="0" smtClean="0">
                          <a:solidFill>
                            <a:srgbClr val="C00000"/>
                          </a:solidFill>
                          <a:latin typeface="+mn-lt"/>
                          <a:ea typeface="Times New Roman"/>
                          <a:cs typeface="Times New Roman"/>
                        </a:rPr>
                        <a:t>quantitative</a:t>
                      </a:r>
                      <a:r>
                        <a:rPr lang="en-US" sz="1200" dirty="0" smtClean="0">
                          <a:solidFill>
                            <a:srgbClr val="000000"/>
                          </a:solidFill>
                          <a:latin typeface="+mn-lt"/>
                          <a:ea typeface="Times New Roman"/>
                          <a:cs typeface="Times New Roman"/>
                        </a:rPr>
                        <a:t> information.</a:t>
                      </a:r>
                      <a:endParaRPr lang="en-US" sz="1200" dirty="0">
                        <a:latin typeface="+mn-lt"/>
                        <a:ea typeface="Times New Roman"/>
                        <a:cs typeface="Times New Roman"/>
                      </a:endParaRPr>
                    </a:p>
                  </a:txBody>
                  <a:tcPr marL="28164" marR="2816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2404143">
                <a:tc>
                  <a:txBody>
                    <a:bodyPr/>
                    <a:lstStyle/>
                    <a:p>
                      <a:pPr marL="58738" marR="0" lvl="1" indent="0">
                        <a:lnSpc>
                          <a:spcPct val="115000"/>
                        </a:lnSpc>
                        <a:spcBef>
                          <a:spcPts val="0"/>
                        </a:spcBef>
                        <a:spcAft>
                          <a:spcPts val="0"/>
                        </a:spcAft>
                        <a:buSzPts val="1000"/>
                        <a:buFont typeface="Courier New"/>
                        <a:buNone/>
                        <a:tabLst>
                          <a:tab pos="914400" algn="l"/>
                        </a:tabLst>
                      </a:pPr>
                      <a:r>
                        <a:rPr lang="en-US" sz="1200" b="0" u="sng" dirty="0" smtClean="0">
                          <a:latin typeface="+mn-lt"/>
                          <a:ea typeface="Times New Roman"/>
                          <a:cs typeface="Calibri"/>
                        </a:rPr>
                        <a:t>RI.4.7</a:t>
                      </a:r>
                      <a:r>
                        <a:rPr lang="en-US" sz="1200" b="0" dirty="0" smtClean="0">
                          <a:latin typeface="+mn-lt"/>
                          <a:ea typeface="Times New Roman"/>
                          <a:cs typeface="Calibri"/>
                        </a:rPr>
                        <a:t>Interpret information presented </a:t>
                      </a:r>
                      <a:r>
                        <a:rPr lang="en-US" sz="1200" b="0" u="sng" dirty="0" smtClean="0">
                          <a:solidFill>
                            <a:srgbClr val="C00000"/>
                          </a:solidFill>
                          <a:latin typeface="+mn-lt"/>
                          <a:ea typeface="Times New Roman"/>
                          <a:cs typeface="Calibri"/>
                        </a:rPr>
                        <a:t>visually</a:t>
                      </a:r>
                      <a:r>
                        <a:rPr lang="en-US" sz="1200" b="0" dirty="0" smtClean="0">
                          <a:latin typeface="+mn-lt"/>
                          <a:ea typeface="Times New Roman"/>
                          <a:cs typeface="Calibri"/>
                        </a:rPr>
                        <a:t>, </a:t>
                      </a:r>
                      <a:r>
                        <a:rPr lang="en-US" sz="1200" b="0" u="sng" dirty="0" smtClean="0">
                          <a:solidFill>
                            <a:srgbClr val="C00000"/>
                          </a:solidFill>
                          <a:latin typeface="+mn-lt"/>
                          <a:ea typeface="Times New Roman"/>
                          <a:cs typeface="Calibri"/>
                        </a:rPr>
                        <a:t>orally</a:t>
                      </a:r>
                      <a:r>
                        <a:rPr lang="en-US" sz="1200" b="0" dirty="0" smtClean="0">
                          <a:latin typeface="+mn-lt"/>
                          <a:ea typeface="Times New Roman"/>
                          <a:cs typeface="Calibri"/>
                        </a:rPr>
                        <a:t>, or </a:t>
                      </a:r>
                      <a:r>
                        <a:rPr lang="en-US" sz="1200" b="0" u="sng" dirty="0" smtClean="0">
                          <a:solidFill>
                            <a:srgbClr val="C00000"/>
                          </a:solidFill>
                          <a:latin typeface="+mn-lt"/>
                          <a:ea typeface="Times New Roman"/>
                          <a:cs typeface="Calibri"/>
                        </a:rPr>
                        <a:t>quantitatively</a:t>
                      </a:r>
                      <a:r>
                        <a:rPr lang="en-US" sz="1200" b="0" dirty="0" smtClean="0">
                          <a:latin typeface="+mn-lt"/>
                          <a:ea typeface="Times New Roman"/>
                          <a:cs typeface="Calibri"/>
                        </a:rPr>
                        <a:t> (e.g., in charts, graphs, diagrams, time lines, animations, or interactive elements on Web pages) and explain how the </a:t>
                      </a:r>
                      <a:r>
                        <a:rPr lang="en-US" sz="1200" b="0" u="sng" dirty="0" smtClean="0">
                          <a:solidFill>
                            <a:srgbClr val="C00000"/>
                          </a:solidFill>
                          <a:latin typeface="+mn-lt"/>
                          <a:ea typeface="Times New Roman"/>
                          <a:cs typeface="Calibri"/>
                        </a:rPr>
                        <a:t>information</a:t>
                      </a:r>
                      <a:r>
                        <a:rPr lang="en-US" sz="1200" b="0" dirty="0" smtClean="0">
                          <a:latin typeface="+mn-lt"/>
                          <a:ea typeface="Times New Roman"/>
                          <a:cs typeface="Calibri"/>
                        </a:rPr>
                        <a:t> contributes to an understanding of the text in which it appears.</a:t>
                      </a:r>
                      <a:r>
                        <a:rPr lang="en-US" sz="1200" b="0" i="1" dirty="0" smtClean="0">
                          <a:latin typeface="+mn-lt"/>
                          <a:ea typeface="Times New Roman"/>
                          <a:cs typeface="Calibri"/>
                        </a:rPr>
                        <a:t> Compare and contrast how visual, oral or quantitative information contribute to textual understanding</a:t>
                      </a:r>
                      <a:r>
                        <a:rPr lang="en-US" sz="1200" b="0" dirty="0" smtClean="0">
                          <a:latin typeface="+mn-lt"/>
                          <a:ea typeface="Times New Roman"/>
                          <a:cs typeface="Calibri"/>
                        </a:rPr>
                        <a:t> (supports ELP standard).</a:t>
                      </a:r>
                      <a:r>
                        <a:rPr lang="en-US" sz="1200" b="0" i="1" dirty="0" smtClean="0">
                          <a:latin typeface="+mn-lt"/>
                          <a:ea typeface="Times New Roman"/>
                          <a:cs typeface="Calibri"/>
                        </a:rPr>
                        <a:t>Discuss how visual presentations are incorporated into informational writing</a:t>
                      </a:r>
                      <a:endParaRPr lang="en-US" sz="1200" b="0" dirty="0">
                        <a:latin typeface="Calibri"/>
                        <a:ea typeface="Times New Roman"/>
                        <a:cs typeface="Times New Roman"/>
                      </a:endParaRPr>
                    </a:p>
                  </a:txBody>
                  <a:tcPr marL="28164" marR="2816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bl>
          </a:graphicData>
        </a:graphic>
      </p:graphicFrame>
      <p:sp>
        <p:nvSpPr>
          <p:cNvPr id="26" name="Rectangle 25"/>
          <p:cNvSpPr/>
          <p:nvPr/>
        </p:nvSpPr>
        <p:spPr>
          <a:xfrm>
            <a:off x="1676400" y="2971800"/>
            <a:ext cx="6172200" cy="1077218"/>
          </a:xfrm>
          <a:prstGeom prst="rect">
            <a:avLst/>
          </a:prstGeom>
          <a:solidFill>
            <a:schemeClr val="accent3">
              <a:lumMod val="40000"/>
              <a:lumOff val="60000"/>
            </a:schemeClr>
          </a:solid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200" b="1" cap="all"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Why are the reading connections important?</a:t>
            </a:r>
            <a:endParaRPr lang="en-US" sz="3200" b="1" cap="all" spc="0" dirty="0">
              <a:ln/>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cxnSp>
        <p:nvCxnSpPr>
          <p:cNvPr id="22" name="Straight Arrow Connector 21"/>
          <p:cNvCxnSpPr/>
          <p:nvPr/>
        </p:nvCxnSpPr>
        <p:spPr>
          <a:xfrm>
            <a:off x="152400" y="3505200"/>
            <a:ext cx="8610600" cy="0"/>
          </a:xfrm>
          <a:prstGeom prst="straightConnector1">
            <a:avLst/>
          </a:prstGeom>
          <a:ln w="76200">
            <a:solidFill>
              <a:srgbClr val="C00000"/>
            </a:solidFill>
            <a:tailEnd type="arrow"/>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048000" y="762000"/>
            <a:ext cx="0" cy="5562600"/>
          </a:xfrm>
          <a:prstGeom prst="straightConnector1">
            <a:avLst/>
          </a:prstGeom>
          <a:ln w="76200">
            <a:solidFill>
              <a:srgbClr val="C00000"/>
            </a:solidFill>
            <a:tailEnd type="arrow"/>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6019800" y="914400"/>
            <a:ext cx="0" cy="5562600"/>
          </a:xfrm>
          <a:prstGeom prst="straightConnector1">
            <a:avLst/>
          </a:prstGeom>
          <a:ln w="76200">
            <a:solidFill>
              <a:srgbClr val="C00000"/>
            </a:solidFill>
            <a:tailEnd type="arrow"/>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pic>
        <p:nvPicPr>
          <p:cNvPr id="29" name="8 focus.wav">
            <a:hlinkClick r:id="" action="ppaction://media"/>
          </p:cNvPr>
          <p:cNvPicPr>
            <a:picLocks noRot="1" noChangeAspect="1"/>
          </p:cNvPicPr>
          <p:nvPr>
            <a:audioFile r:link="rId1"/>
          </p:nvPr>
        </p:nvPicPr>
        <p:blipFill>
          <a:blip r:embed="rId8" cstate="print"/>
          <a:stretch>
            <a:fillRect/>
          </a:stretch>
        </p:blipFill>
        <p:spPr>
          <a:xfrm>
            <a:off x="228600" y="6324600"/>
            <a:ext cx="304800" cy="304800"/>
          </a:xfrm>
          <a:prstGeom prst="rect">
            <a:avLst/>
          </a:prstGeom>
        </p:spPr>
      </p:pic>
    </p:spTree>
    <p:extLst>
      <p:ext uri="{BB962C8B-B14F-4D97-AF65-F5344CB8AC3E}">
        <p14:creationId xmlns:p14="http://schemas.microsoft.com/office/powerpoint/2010/main" xmlns="" val="121595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9" presetClass="exit" presetSubtype="0" fill="hold" grpId="1" nodeType="afterEffect">
                                  <p:stCondLst>
                                    <p:cond delay="500"/>
                                  </p:stCondLst>
                                  <p:childTnLst>
                                    <p:animEffect transition="out" filter="dissolve">
                                      <p:cBhvr>
                                        <p:cTn id="13" dur="2000"/>
                                        <p:tgtEl>
                                          <p:spTgt spid="26"/>
                                        </p:tgtEl>
                                      </p:cBhvr>
                                    </p:animEffect>
                                    <p:set>
                                      <p:cBhvr>
                                        <p:cTn id="14" dur="1" fill="hold">
                                          <p:stCondLst>
                                            <p:cond delay="1999"/>
                                          </p:stCondLst>
                                        </p:cTn>
                                        <p:tgtEl>
                                          <p:spTgt spid="26"/>
                                        </p:tgtEl>
                                        <p:attrNameLst>
                                          <p:attrName>style.visibility</p:attrName>
                                        </p:attrNameLst>
                                      </p:cBhvr>
                                      <p:to>
                                        <p:strVal val="hidden"/>
                                      </p:to>
                                    </p:set>
                                  </p:childTnLst>
                                </p:cTn>
                              </p:par>
                            </p:childTnLst>
                          </p:cTn>
                        </p:par>
                        <p:par>
                          <p:cTn id="15" fill="hold">
                            <p:stCondLst>
                              <p:cond delay="3500"/>
                            </p:stCondLst>
                            <p:childTnLst>
                              <p:par>
                                <p:cTn id="16" presetID="15"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fltVal val="0"/>
                                          </p:val>
                                        </p:tav>
                                        <p:tav tm="100000">
                                          <p:val>
                                            <p:strVal val="#ppt_w"/>
                                          </p:val>
                                        </p:tav>
                                      </p:tavLst>
                                    </p:anim>
                                    <p:anim calcmode="lin" valueType="num">
                                      <p:cBhvr>
                                        <p:cTn id="19" dur="1000" fill="hold"/>
                                        <p:tgtEl>
                                          <p:spTgt spid="14"/>
                                        </p:tgtEl>
                                        <p:attrNameLst>
                                          <p:attrName>ppt_h</p:attrName>
                                        </p:attrNameLst>
                                      </p:cBhvr>
                                      <p:tavLst>
                                        <p:tav tm="0">
                                          <p:val>
                                            <p:fltVal val="0"/>
                                          </p:val>
                                        </p:tav>
                                        <p:tav tm="100000">
                                          <p:val>
                                            <p:strVal val="#ppt_h"/>
                                          </p:val>
                                        </p:tav>
                                      </p:tavLst>
                                    </p:anim>
                                    <p:anim calcmode="lin" valueType="num">
                                      <p:cBhvr>
                                        <p:cTn id="20"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4"/>
                                        </p:tgtEl>
                                        <p:attrNameLst>
                                          <p:attrName>ppt_y</p:attrName>
                                        </p:attrNameLst>
                                      </p:cBhvr>
                                      <p:tavLst>
                                        <p:tav tm="0" fmla="#ppt_y+(sin(-2*pi*(1-$))*-#ppt_x+cos(-2*pi*(1-$))*(1-#ppt_y))*(1-$)">
                                          <p:val>
                                            <p:fltVal val="0"/>
                                          </p:val>
                                        </p:tav>
                                        <p:tav tm="100000">
                                          <p:val>
                                            <p:fltVal val="1"/>
                                          </p:val>
                                        </p:tav>
                                      </p:tavLst>
                                    </p:anim>
                                  </p:childTnLst>
                                </p:cTn>
                              </p:par>
                              <p:par>
                                <p:cTn id="22" presetID="15" presetClass="entr" presetSubtype="0" fill="hold" nodeType="withEffect">
                                  <p:stCondLst>
                                    <p:cond delay="0"/>
                                  </p:stCondLst>
                                  <p:childTnLst>
                                    <p:set>
                                      <p:cBhvr>
                                        <p:cTn id="23" dur="1" fill="hold">
                                          <p:stCondLst>
                                            <p:cond delay="0"/>
                                          </p:stCondLst>
                                        </p:cTn>
                                        <p:tgtEl>
                                          <p:spTgt spid="4099"/>
                                        </p:tgtEl>
                                        <p:attrNameLst>
                                          <p:attrName>style.visibility</p:attrName>
                                        </p:attrNameLst>
                                      </p:cBhvr>
                                      <p:to>
                                        <p:strVal val="visible"/>
                                      </p:to>
                                    </p:set>
                                    <p:anim calcmode="lin" valueType="num">
                                      <p:cBhvr>
                                        <p:cTn id="24" dur="1000" fill="hold"/>
                                        <p:tgtEl>
                                          <p:spTgt spid="4099"/>
                                        </p:tgtEl>
                                        <p:attrNameLst>
                                          <p:attrName>ppt_w</p:attrName>
                                        </p:attrNameLst>
                                      </p:cBhvr>
                                      <p:tavLst>
                                        <p:tav tm="0">
                                          <p:val>
                                            <p:fltVal val="0"/>
                                          </p:val>
                                        </p:tav>
                                        <p:tav tm="100000">
                                          <p:val>
                                            <p:strVal val="#ppt_w"/>
                                          </p:val>
                                        </p:tav>
                                      </p:tavLst>
                                    </p:anim>
                                    <p:anim calcmode="lin" valueType="num">
                                      <p:cBhvr>
                                        <p:cTn id="25" dur="1000" fill="hold"/>
                                        <p:tgtEl>
                                          <p:spTgt spid="4099"/>
                                        </p:tgtEl>
                                        <p:attrNameLst>
                                          <p:attrName>ppt_h</p:attrName>
                                        </p:attrNameLst>
                                      </p:cBhvr>
                                      <p:tavLst>
                                        <p:tav tm="0">
                                          <p:val>
                                            <p:fltVal val="0"/>
                                          </p:val>
                                        </p:tav>
                                        <p:tav tm="100000">
                                          <p:val>
                                            <p:strVal val="#ppt_h"/>
                                          </p:val>
                                        </p:tav>
                                      </p:tavLst>
                                    </p:anim>
                                    <p:anim calcmode="lin" valueType="num">
                                      <p:cBhvr>
                                        <p:cTn id="26" dur="1000" fill="hold"/>
                                        <p:tgtEl>
                                          <p:spTgt spid="4099"/>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4099"/>
                                        </p:tgtEl>
                                        <p:attrNameLst>
                                          <p:attrName>ppt_y</p:attrName>
                                        </p:attrNameLst>
                                      </p:cBhvr>
                                      <p:tavLst>
                                        <p:tav tm="0" fmla="#ppt_y+(sin(-2*pi*(1-$))*-#ppt_x+cos(-2*pi*(1-$))*(1-#ppt_y))*(1-$)">
                                          <p:val>
                                            <p:fltVal val="0"/>
                                          </p:val>
                                        </p:tav>
                                        <p:tav tm="100000">
                                          <p:val>
                                            <p:fltVal val="1"/>
                                          </p:val>
                                        </p:tav>
                                      </p:tavLst>
                                    </p:anim>
                                  </p:childTnLst>
                                </p:cTn>
                              </p:par>
                            </p:childTnLst>
                          </p:cTn>
                        </p:par>
                        <p:par>
                          <p:cTn id="28" fill="hold">
                            <p:stCondLst>
                              <p:cond delay="4500"/>
                            </p:stCondLst>
                            <p:childTnLst>
                              <p:par>
                                <p:cTn id="29" presetID="15"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p:cTn id="31" dur="1000" fill="hold"/>
                                        <p:tgtEl>
                                          <p:spTgt spid="28"/>
                                        </p:tgtEl>
                                        <p:attrNameLst>
                                          <p:attrName>ppt_w</p:attrName>
                                        </p:attrNameLst>
                                      </p:cBhvr>
                                      <p:tavLst>
                                        <p:tav tm="0">
                                          <p:val>
                                            <p:fltVal val="0"/>
                                          </p:val>
                                        </p:tav>
                                        <p:tav tm="100000">
                                          <p:val>
                                            <p:strVal val="#ppt_w"/>
                                          </p:val>
                                        </p:tav>
                                      </p:tavLst>
                                    </p:anim>
                                    <p:anim calcmode="lin" valueType="num">
                                      <p:cBhvr>
                                        <p:cTn id="32" dur="1000" fill="hold"/>
                                        <p:tgtEl>
                                          <p:spTgt spid="28"/>
                                        </p:tgtEl>
                                        <p:attrNameLst>
                                          <p:attrName>ppt_h</p:attrName>
                                        </p:attrNameLst>
                                      </p:cBhvr>
                                      <p:tavLst>
                                        <p:tav tm="0">
                                          <p:val>
                                            <p:fltVal val="0"/>
                                          </p:val>
                                        </p:tav>
                                        <p:tav tm="100000">
                                          <p:val>
                                            <p:strVal val="#ppt_h"/>
                                          </p:val>
                                        </p:tav>
                                      </p:tavLst>
                                    </p:anim>
                                    <p:anim calcmode="lin" valueType="num">
                                      <p:cBhvr>
                                        <p:cTn id="33" dur="1000" fill="hold"/>
                                        <p:tgtEl>
                                          <p:spTgt spid="2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8"/>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1000" fill="hold"/>
                                        <p:tgtEl>
                                          <p:spTgt spid="27"/>
                                        </p:tgtEl>
                                        <p:attrNameLst>
                                          <p:attrName>ppt_w</p:attrName>
                                        </p:attrNameLst>
                                      </p:cBhvr>
                                      <p:tavLst>
                                        <p:tav tm="0">
                                          <p:val>
                                            <p:fltVal val="0"/>
                                          </p:val>
                                        </p:tav>
                                        <p:tav tm="100000">
                                          <p:val>
                                            <p:strVal val="#ppt_w"/>
                                          </p:val>
                                        </p:tav>
                                      </p:tavLst>
                                    </p:anim>
                                    <p:anim calcmode="lin" valueType="num">
                                      <p:cBhvr>
                                        <p:cTn id="38" dur="1000" fill="hold"/>
                                        <p:tgtEl>
                                          <p:spTgt spid="27"/>
                                        </p:tgtEl>
                                        <p:attrNameLst>
                                          <p:attrName>ppt_h</p:attrName>
                                        </p:attrNameLst>
                                      </p:cBhvr>
                                      <p:tavLst>
                                        <p:tav tm="0">
                                          <p:val>
                                            <p:fltVal val="0"/>
                                          </p:val>
                                        </p:tav>
                                        <p:tav tm="100000">
                                          <p:val>
                                            <p:strVal val="#ppt_h"/>
                                          </p:val>
                                        </p:tav>
                                      </p:tavLst>
                                    </p:anim>
                                    <p:anim calcmode="lin" valueType="num">
                                      <p:cBhvr>
                                        <p:cTn id="3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41" fill="hold">
                            <p:stCondLst>
                              <p:cond delay="5500"/>
                            </p:stCondLst>
                            <p:childTnLst>
                              <p:par>
                                <p:cTn id="42" presetID="15" presetClass="entr" presetSubtype="0"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1000" fill="hold"/>
                                        <p:tgtEl>
                                          <p:spTgt spid="20"/>
                                        </p:tgtEl>
                                        <p:attrNameLst>
                                          <p:attrName>ppt_w</p:attrName>
                                        </p:attrNameLst>
                                      </p:cBhvr>
                                      <p:tavLst>
                                        <p:tav tm="0">
                                          <p:val>
                                            <p:fltVal val="0"/>
                                          </p:val>
                                        </p:tav>
                                        <p:tav tm="100000">
                                          <p:val>
                                            <p:strVal val="#ppt_w"/>
                                          </p:val>
                                        </p:tav>
                                      </p:tavLst>
                                    </p:anim>
                                    <p:anim calcmode="lin" valueType="num">
                                      <p:cBhvr>
                                        <p:cTn id="45" dur="1000" fill="hold"/>
                                        <p:tgtEl>
                                          <p:spTgt spid="20"/>
                                        </p:tgtEl>
                                        <p:attrNameLst>
                                          <p:attrName>ppt_h</p:attrName>
                                        </p:attrNameLst>
                                      </p:cBhvr>
                                      <p:tavLst>
                                        <p:tav tm="0">
                                          <p:val>
                                            <p:fltVal val="0"/>
                                          </p:val>
                                        </p:tav>
                                        <p:tav tm="100000">
                                          <p:val>
                                            <p:strVal val="#ppt_h"/>
                                          </p:val>
                                        </p:tav>
                                      </p:tavLst>
                                    </p:anim>
                                    <p:anim calcmode="lin" valueType="num">
                                      <p:cBhvr>
                                        <p:cTn id="46"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20"/>
                                        </p:tgtEl>
                                        <p:attrNameLst>
                                          <p:attrName>ppt_y</p:attrName>
                                        </p:attrNameLst>
                                      </p:cBhvr>
                                      <p:tavLst>
                                        <p:tav tm="0" fmla="#ppt_y+(sin(-2*pi*(1-$))*-#ppt_x+cos(-2*pi*(1-$))*(1-#ppt_y))*(1-$)">
                                          <p:val>
                                            <p:fltVal val="0"/>
                                          </p:val>
                                        </p:tav>
                                        <p:tav tm="100000">
                                          <p:val>
                                            <p:fltVal val="1"/>
                                          </p:val>
                                        </p:tav>
                                      </p:tavLst>
                                    </p:anim>
                                  </p:childTnLst>
                                </p:cTn>
                              </p:par>
                              <p:par>
                                <p:cTn id="48" presetID="15" presetClass="entr" presetSubtype="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1000" fill="hold"/>
                                        <p:tgtEl>
                                          <p:spTgt spid="16"/>
                                        </p:tgtEl>
                                        <p:attrNameLst>
                                          <p:attrName>ppt_w</p:attrName>
                                        </p:attrNameLst>
                                      </p:cBhvr>
                                      <p:tavLst>
                                        <p:tav tm="0">
                                          <p:val>
                                            <p:fltVal val="0"/>
                                          </p:val>
                                        </p:tav>
                                        <p:tav tm="100000">
                                          <p:val>
                                            <p:strVal val="#ppt_w"/>
                                          </p:val>
                                        </p:tav>
                                      </p:tavLst>
                                    </p:anim>
                                    <p:anim calcmode="lin" valueType="num">
                                      <p:cBhvr>
                                        <p:cTn id="51" dur="1000" fill="hold"/>
                                        <p:tgtEl>
                                          <p:spTgt spid="16"/>
                                        </p:tgtEl>
                                        <p:attrNameLst>
                                          <p:attrName>ppt_h</p:attrName>
                                        </p:attrNameLst>
                                      </p:cBhvr>
                                      <p:tavLst>
                                        <p:tav tm="0">
                                          <p:val>
                                            <p:fltVal val="0"/>
                                          </p:val>
                                        </p:tav>
                                        <p:tav tm="100000">
                                          <p:val>
                                            <p:strVal val="#ppt_h"/>
                                          </p:val>
                                        </p:tav>
                                      </p:tavLst>
                                    </p:anim>
                                    <p:anim calcmode="lin" valueType="num">
                                      <p:cBhvr>
                                        <p:cTn id="52"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par>
                          <p:cTn id="54" fill="hold">
                            <p:stCondLst>
                              <p:cond delay="6500"/>
                            </p:stCondLst>
                            <p:childTnLst>
                              <p:par>
                                <p:cTn id="55" presetID="17" presetClass="entr" presetSubtype="10" fill="hold" nodeType="after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2000" fill="hold"/>
                                        <p:tgtEl>
                                          <p:spTgt spid="22"/>
                                        </p:tgtEl>
                                        <p:attrNameLst>
                                          <p:attrName>ppt_w</p:attrName>
                                        </p:attrNameLst>
                                      </p:cBhvr>
                                      <p:tavLst>
                                        <p:tav tm="0">
                                          <p:val>
                                            <p:fltVal val="0"/>
                                          </p:val>
                                        </p:tav>
                                        <p:tav tm="100000">
                                          <p:val>
                                            <p:strVal val="#ppt_w"/>
                                          </p:val>
                                        </p:tav>
                                      </p:tavLst>
                                    </p:anim>
                                    <p:anim calcmode="lin" valueType="num">
                                      <p:cBhvr>
                                        <p:cTn id="58" dur="2000" fill="hold"/>
                                        <p:tgtEl>
                                          <p:spTgt spid="22"/>
                                        </p:tgtEl>
                                        <p:attrNameLst>
                                          <p:attrName>ppt_h</p:attrName>
                                        </p:attrNameLst>
                                      </p:cBhvr>
                                      <p:tavLst>
                                        <p:tav tm="0">
                                          <p:val>
                                            <p:strVal val="#ppt_h"/>
                                          </p:val>
                                        </p:tav>
                                        <p:tav tm="100000">
                                          <p:val>
                                            <p:strVal val="#ppt_h"/>
                                          </p:val>
                                        </p:tav>
                                      </p:tavLst>
                                    </p:anim>
                                  </p:childTnLst>
                                </p:cTn>
                              </p:par>
                            </p:childTnLst>
                          </p:cTn>
                        </p:par>
                        <p:par>
                          <p:cTn id="59" fill="hold">
                            <p:stCondLst>
                              <p:cond delay="8500"/>
                            </p:stCondLst>
                            <p:childTnLst>
                              <p:par>
                                <p:cTn id="60" presetID="15" presetClass="entr" presetSubtype="0" fill="hold" nodeType="after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p:cTn id="62" dur="2000" fill="hold"/>
                                        <p:tgtEl>
                                          <p:spTgt spid="19"/>
                                        </p:tgtEl>
                                        <p:attrNameLst>
                                          <p:attrName>ppt_w</p:attrName>
                                        </p:attrNameLst>
                                      </p:cBhvr>
                                      <p:tavLst>
                                        <p:tav tm="0">
                                          <p:val>
                                            <p:fltVal val="0"/>
                                          </p:val>
                                        </p:tav>
                                        <p:tav tm="100000">
                                          <p:val>
                                            <p:strVal val="#ppt_w"/>
                                          </p:val>
                                        </p:tav>
                                      </p:tavLst>
                                    </p:anim>
                                    <p:anim calcmode="lin" valueType="num">
                                      <p:cBhvr>
                                        <p:cTn id="63" dur="2000" fill="hold"/>
                                        <p:tgtEl>
                                          <p:spTgt spid="19"/>
                                        </p:tgtEl>
                                        <p:attrNameLst>
                                          <p:attrName>ppt_h</p:attrName>
                                        </p:attrNameLst>
                                      </p:cBhvr>
                                      <p:tavLst>
                                        <p:tav tm="0">
                                          <p:val>
                                            <p:fltVal val="0"/>
                                          </p:val>
                                        </p:tav>
                                        <p:tav tm="100000">
                                          <p:val>
                                            <p:strVal val="#ppt_h"/>
                                          </p:val>
                                        </p:tav>
                                      </p:tavLst>
                                    </p:anim>
                                    <p:anim calcmode="lin" valueType="num">
                                      <p:cBhvr>
                                        <p:cTn id="64" dur="2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65" dur="2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par>
                          <p:cTn id="66" fill="hold">
                            <p:stCondLst>
                              <p:cond delay="10500"/>
                            </p:stCondLst>
                            <p:childTnLst>
                              <p:par>
                                <p:cTn id="67" presetID="17" presetClass="entr" presetSubtype="10" fill="hold" nodeType="after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p:cTn id="69" dur="2000" fill="hold"/>
                                        <p:tgtEl>
                                          <p:spTgt spid="24"/>
                                        </p:tgtEl>
                                        <p:attrNameLst>
                                          <p:attrName>ppt_w</p:attrName>
                                        </p:attrNameLst>
                                      </p:cBhvr>
                                      <p:tavLst>
                                        <p:tav tm="0">
                                          <p:val>
                                            <p:fltVal val="0"/>
                                          </p:val>
                                        </p:tav>
                                        <p:tav tm="100000">
                                          <p:val>
                                            <p:strVal val="#ppt_w"/>
                                          </p:val>
                                        </p:tav>
                                      </p:tavLst>
                                    </p:anim>
                                    <p:anim calcmode="lin" valueType="num">
                                      <p:cBhvr>
                                        <p:cTn id="70" dur="2000" fill="hold"/>
                                        <p:tgtEl>
                                          <p:spTgt spid="24"/>
                                        </p:tgtEl>
                                        <p:attrNameLst>
                                          <p:attrName>ppt_h</p:attrName>
                                        </p:attrNameLst>
                                      </p:cBhvr>
                                      <p:tavLst>
                                        <p:tav tm="0">
                                          <p:val>
                                            <p:strVal val="#ppt_h"/>
                                          </p:val>
                                        </p:tav>
                                        <p:tav tm="100000">
                                          <p:val>
                                            <p:strVal val="#ppt_h"/>
                                          </p:val>
                                        </p:tav>
                                      </p:tavLst>
                                    </p:anim>
                                  </p:childTnLst>
                                </p:cTn>
                              </p:par>
                            </p:childTnLst>
                          </p:cTn>
                        </p:par>
                        <p:par>
                          <p:cTn id="71" fill="hold">
                            <p:stCondLst>
                              <p:cond delay="12500"/>
                            </p:stCondLst>
                            <p:childTnLst>
                              <p:par>
                                <p:cTn id="72" presetID="15" presetClass="entr" presetSubtype="0" fill="hold" nodeType="afterEffect">
                                  <p:stCondLst>
                                    <p:cond delay="0"/>
                                  </p:stCondLst>
                                  <p:childTnLst>
                                    <p:set>
                                      <p:cBhvr>
                                        <p:cTn id="73" dur="1" fill="hold">
                                          <p:stCondLst>
                                            <p:cond delay="0"/>
                                          </p:stCondLst>
                                        </p:cTn>
                                        <p:tgtEl>
                                          <p:spTgt spid="21"/>
                                        </p:tgtEl>
                                        <p:attrNameLst>
                                          <p:attrName>style.visibility</p:attrName>
                                        </p:attrNameLst>
                                      </p:cBhvr>
                                      <p:to>
                                        <p:strVal val="visible"/>
                                      </p:to>
                                    </p:set>
                                    <p:anim calcmode="lin" valueType="num">
                                      <p:cBhvr>
                                        <p:cTn id="74" dur="2000" fill="hold"/>
                                        <p:tgtEl>
                                          <p:spTgt spid="21"/>
                                        </p:tgtEl>
                                        <p:attrNameLst>
                                          <p:attrName>ppt_w</p:attrName>
                                        </p:attrNameLst>
                                      </p:cBhvr>
                                      <p:tavLst>
                                        <p:tav tm="0">
                                          <p:val>
                                            <p:fltVal val="0"/>
                                          </p:val>
                                        </p:tav>
                                        <p:tav tm="100000">
                                          <p:val>
                                            <p:strVal val="#ppt_w"/>
                                          </p:val>
                                        </p:tav>
                                      </p:tavLst>
                                    </p:anim>
                                    <p:anim calcmode="lin" valueType="num">
                                      <p:cBhvr>
                                        <p:cTn id="75" dur="2000" fill="hold"/>
                                        <p:tgtEl>
                                          <p:spTgt spid="21"/>
                                        </p:tgtEl>
                                        <p:attrNameLst>
                                          <p:attrName>ppt_h</p:attrName>
                                        </p:attrNameLst>
                                      </p:cBhvr>
                                      <p:tavLst>
                                        <p:tav tm="0">
                                          <p:val>
                                            <p:fltVal val="0"/>
                                          </p:val>
                                        </p:tav>
                                        <p:tav tm="100000">
                                          <p:val>
                                            <p:strVal val="#ppt_h"/>
                                          </p:val>
                                        </p:tav>
                                      </p:tavLst>
                                    </p:anim>
                                    <p:anim calcmode="lin" valueType="num">
                                      <p:cBhvr>
                                        <p:cTn id="76" dur="2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77" dur="2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par>
                          <p:cTn id="78" fill="hold">
                            <p:stCondLst>
                              <p:cond delay="14500"/>
                            </p:stCondLst>
                            <p:childTnLst>
                              <p:par>
                                <p:cTn id="79" presetID="17" presetClass="entr" presetSubtype="10" fill="hold" nodeType="afterEffect">
                                  <p:stCondLst>
                                    <p:cond delay="0"/>
                                  </p:stCondLst>
                                  <p:childTnLst>
                                    <p:set>
                                      <p:cBhvr>
                                        <p:cTn id="80" dur="1" fill="hold">
                                          <p:stCondLst>
                                            <p:cond delay="0"/>
                                          </p:stCondLst>
                                        </p:cTn>
                                        <p:tgtEl>
                                          <p:spTgt spid="35"/>
                                        </p:tgtEl>
                                        <p:attrNameLst>
                                          <p:attrName>style.visibility</p:attrName>
                                        </p:attrNameLst>
                                      </p:cBhvr>
                                      <p:to>
                                        <p:strVal val="visible"/>
                                      </p:to>
                                    </p:set>
                                    <p:anim calcmode="lin" valueType="num">
                                      <p:cBhvr>
                                        <p:cTn id="81" dur="2000" fill="hold"/>
                                        <p:tgtEl>
                                          <p:spTgt spid="35"/>
                                        </p:tgtEl>
                                        <p:attrNameLst>
                                          <p:attrName>ppt_w</p:attrName>
                                        </p:attrNameLst>
                                      </p:cBhvr>
                                      <p:tavLst>
                                        <p:tav tm="0">
                                          <p:val>
                                            <p:fltVal val="0"/>
                                          </p:val>
                                        </p:tav>
                                        <p:tav tm="100000">
                                          <p:val>
                                            <p:strVal val="#ppt_w"/>
                                          </p:val>
                                        </p:tav>
                                      </p:tavLst>
                                    </p:anim>
                                    <p:anim calcmode="lin" valueType="num">
                                      <p:cBhvr>
                                        <p:cTn id="82" dur="2000" fill="hold"/>
                                        <p:tgtEl>
                                          <p:spTgt spid="35"/>
                                        </p:tgtEl>
                                        <p:attrNameLst>
                                          <p:attrName>ppt_h</p:attrName>
                                        </p:attrNameLst>
                                      </p:cBhvr>
                                      <p:tavLst>
                                        <p:tav tm="0">
                                          <p:val>
                                            <p:strVal val="#ppt_h"/>
                                          </p:val>
                                        </p:tav>
                                        <p:tav tm="100000">
                                          <p:val>
                                            <p:strVal val="#ppt_h"/>
                                          </p:val>
                                        </p:tav>
                                      </p:tavLst>
                                    </p:anim>
                                  </p:childTnLst>
                                </p:cTn>
                              </p:par>
                            </p:childTnLst>
                          </p:cTn>
                        </p:par>
                        <p:par>
                          <p:cTn id="83" fill="hold">
                            <p:stCondLst>
                              <p:cond delay="16500"/>
                            </p:stCondLst>
                            <p:childTnLst>
                              <p:par>
                                <p:cTn id="84" presetID="15" presetClass="entr" presetSubtype="0" fill="hold" nodeType="afterEffect">
                                  <p:stCondLst>
                                    <p:cond delay="0"/>
                                  </p:stCondLst>
                                  <p:childTnLst>
                                    <p:set>
                                      <p:cBhvr>
                                        <p:cTn id="85" dur="1" fill="hold">
                                          <p:stCondLst>
                                            <p:cond delay="0"/>
                                          </p:stCondLst>
                                        </p:cTn>
                                        <p:tgtEl>
                                          <p:spTgt spid="23"/>
                                        </p:tgtEl>
                                        <p:attrNameLst>
                                          <p:attrName>style.visibility</p:attrName>
                                        </p:attrNameLst>
                                      </p:cBhvr>
                                      <p:to>
                                        <p:strVal val="visible"/>
                                      </p:to>
                                    </p:set>
                                    <p:anim calcmode="lin" valueType="num">
                                      <p:cBhvr>
                                        <p:cTn id="86" dur="2000" fill="hold"/>
                                        <p:tgtEl>
                                          <p:spTgt spid="23"/>
                                        </p:tgtEl>
                                        <p:attrNameLst>
                                          <p:attrName>ppt_w</p:attrName>
                                        </p:attrNameLst>
                                      </p:cBhvr>
                                      <p:tavLst>
                                        <p:tav tm="0">
                                          <p:val>
                                            <p:fltVal val="0"/>
                                          </p:val>
                                        </p:tav>
                                        <p:tav tm="100000">
                                          <p:val>
                                            <p:strVal val="#ppt_w"/>
                                          </p:val>
                                        </p:tav>
                                      </p:tavLst>
                                    </p:anim>
                                    <p:anim calcmode="lin" valueType="num">
                                      <p:cBhvr>
                                        <p:cTn id="87" dur="2000" fill="hold"/>
                                        <p:tgtEl>
                                          <p:spTgt spid="23"/>
                                        </p:tgtEl>
                                        <p:attrNameLst>
                                          <p:attrName>ppt_h</p:attrName>
                                        </p:attrNameLst>
                                      </p:cBhvr>
                                      <p:tavLst>
                                        <p:tav tm="0">
                                          <p:val>
                                            <p:fltVal val="0"/>
                                          </p:val>
                                        </p:tav>
                                        <p:tav tm="100000">
                                          <p:val>
                                            <p:strVal val="#ppt_h"/>
                                          </p:val>
                                        </p:tav>
                                      </p:tavLst>
                                    </p:anim>
                                    <p:anim calcmode="lin" valueType="num">
                                      <p:cBhvr>
                                        <p:cTn id="88" dur="2000" fill="hold"/>
                                        <p:tgtEl>
                                          <p:spTgt spid="23"/>
                                        </p:tgtEl>
                                        <p:attrNameLst>
                                          <p:attrName>ppt_x</p:attrName>
                                        </p:attrNameLst>
                                      </p:cBhvr>
                                      <p:tavLst>
                                        <p:tav tm="0" fmla="#ppt_x+(cos(-2*pi*(1-$))*-#ppt_x-sin(-2*pi*(1-$))*(1-#ppt_y))*(1-$)">
                                          <p:val>
                                            <p:fltVal val="0"/>
                                          </p:val>
                                        </p:tav>
                                        <p:tav tm="100000">
                                          <p:val>
                                            <p:fltVal val="1"/>
                                          </p:val>
                                        </p:tav>
                                      </p:tavLst>
                                    </p:anim>
                                    <p:anim calcmode="lin" valueType="num">
                                      <p:cBhvr>
                                        <p:cTn id="89" dur="2000" fill="hold"/>
                                        <p:tgtEl>
                                          <p:spTgt spid="23"/>
                                        </p:tgtEl>
                                        <p:attrNameLst>
                                          <p:attrName>ppt_y</p:attrName>
                                        </p:attrNameLst>
                                      </p:cBhvr>
                                      <p:tavLst>
                                        <p:tav tm="0" fmla="#ppt_y+(sin(-2*pi*(1-$))*-#ppt_x+cos(-2*pi*(1-$))*(1-#ppt_y))*(1-$)">
                                          <p:val>
                                            <p:fltVal val="0"/>
                                          </p:val>
                                        </p:tav>
                                        <p:tav tm="100000">
                                          <p:val>
                                            <p:fltVal val="1"/>
                                          </p:val>
                                        </p:tav>
                                      </p:tavLst>
                                    </p:anim>
                                  </p:childTnLst>
                                </p:cTn>
                              </p:par>
                            </p:childTnLst>
                          </p:cTn>
                        </p:par>
                        <p:par>
                          <p:cTn id="90" fill="hold">
                            <p:stCondLst>
                              <p:cond delay="18500"/>
                            </p:stCondLst>
                            <p:childTnLst>
                              <p:par>
                                <p:cTn id="91" presetID="17" presetClass="entr" presetSubtype="10" fill="hold" nodeType="afterEffect">
                                  <p:stCondLst>
                                    <p:cond delay="0"/>
                                  </p:stCondLst>
                                  <p:childTnLst>
                                    <p:set>
                                      <p:cBhvr>
                                        <p:cTn id="92" dur="1" fill="hold">
                                          <p:stCondLst>
                                            <p:cond delay="0"/>
                                          </p:stCondLst>
                                        </p:cTn>
                                        <p:tgtEl>
                                          <p:spTgt spid="36"/>
                                        </p:tgtEl>
                                        <p:attrNameLst>
                                          <p:attrName>style.visibility</p:attrName>
                                        </p:attrNameLst>
                                      </p:cBhvr>
                                      <p:to>
                                        <p:strVal val="visible"/>
                                      </p:to>
                                    </p:set>
                                    <p:anim calcmode="lin" valueType="num">
                                      <p:cBhvr>
                                        <p:cTn id="93" dur="2000" fill="hold"/>
                                        <p:tgtEl>
                                          <p:spTgt spid="36"/>
                                        </p:tgtEl>
                                        <p:attrNameLst>
                                          <p:attrName>ppt_w</p:attrName>
                                        </p:attrNameLst>
                                      </p:cBhvr>
                                      <p:tavLst>
                                        <p:tav tm="0">
                                          <p:val>
                                            <p:fltVal val="0"/>
                                          </p:val>
                                        </p:tav>
                                        <p:tav tm="100000">
                                          <p:val>
                                            <p:strVal val="#ppt_w"/>
                                          </p:val>
                                        </p:tav>
                                      </p:tavLst>
                                    </p:anim>
                                    <p:anim calcmode="lin" valueType="num">
                                      <p:cBhvr>
                                        <p:cTn id="94" dur="2000" fill="hold"/>
                                        <p:tgtEl>
                                          <p:spTgt spid="36"/>
                                        </p:tgtEl>
                                        <p:attrNameLst>
                                          <p:attrName>ppt_h</p:attrName>
                                        </p:attrNameLst>
                                      </p:cBhvr>
                                      <p:tavLst>
                                        <p:tav tm="0">
                                          <p:val>
                                            <p:strVal val="#ppt_h"/>
                                          </p:val>
                                        </p:tav>
                                        <p:tav tm="100000">
                                          <p:val>
                                            <p:strVal val="#ppt_h"/>
                                          </p:val>
                                        </p:tav>
                                      </p:tavLst>
                                    </p:anim>
                                  </p:childTnLst>
                                </p:cTn>
                              </p:par>
                              <p:par>
                                <p:cTn id="95" presetID="1" presetClass="mediacall" presetSubtype="0" fill="hold" nodeType="withEffect">
                                  <p:stCondLst>
                                    <p:cond delay="0"/>
                                  </p:stCondLst>
                                  <p:childTnLst>
                                    <p:cmd type="call" cmd="playFrom(0.0)">
                                      <p:cBhvr>
                                        <p:cTn id="96" dur="30372"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97" fill="hold" display="0">
                  <p:stCondLst>
                    <p:cond delay="indefinite"/>
                  </p:stCondLst>
                  <p:endCondLst>
                    <p:cond evt="onNext" delay="0">
                      <p:tgtEl>
                        <p:sldTgt/>
                      </p:tgtEl>
                    </p:cond>
                    <p:cond evt="onPrev" delay="0">
                      <p:tgtEl>
                        <p:sldTgt/>
                      </p:tgtEl>
                    </p:cond>
                    <p:cond evt="onStopAudio" delay="0">
                      <p:tgtEl>
                        <p:sldTgt/>
                      </p:tgtEl>
                    </p:cond>
                  </p:endCondLst>
                </p:cTn>
                <p:tgtEl>
                  <p:spTgt spid="29"/>
                </p:tgtEl>
              </p:cMediaNode>
            </p:audio>
          </p:childTnLst>
        </p:cTn>
      </p:par>
    </p:tnLst>
    <p:bldLst>
      <p:bldP spid="26" grpId="0" animBg="1"/>
      <p:bldP spid="2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Table 3"/>
          <p:cNvGraphicFramePr>
            <a:graphicFrameLocks noGrp="1"/>
          </p:cNvGraphicFramePr>
          <p:nvPr/>
        </p:nvGraphicFramePr>
        <p:xfrm>
          <a:off x="381000" y="457200"/>
          <a:ext cx="8229600" cy="1386840"/>
        </p:xfrm>
        <a:graphic>
          <a:graphicData uri="http://schemas.openxmlformats.org/drawingml/2006/table">
            <a:tbl>
              <a:tblPr firstRow="1" bandRow="1">
                <a:tableStyleId>{5940675A-B579-460E-94D1-54222C63F5DA}</a:tableStyleId>
              </a:tblPr>
              <a:tblGrid>
                <a:gridCol w="8229600"/>
              </a:tblGrid>
              <a:tr h="335280">
                <a:tc>
                  <a:txBody>
                    <a:bodyPr/>
                    <a:lstStyle/>
                    <a:p>
                      <a:pPr algn="l"/>
                      <a:r>
                        <a:rPr lang="en-US" sz="1600" b="1" u="sng" dirty="0" smtClean="0"/>
                        <a:t>Selecting</a:t>
                      </a:r>
                      <a:r>
                        <a:rPr lang="en-US" sz="1600" b="1" u="sng" baseline="0" dirty="0" smtClean="0"/>
                        <a:t> Text and Topic Planning Template</a:t>
                      </a:r>
                      <a:endParaRPr lang="en-US" sz="1600" b="1" u="sng" dirty="0"/>
                    </a:p>
                  </a:txBody>
                  <a:tcPr>
                    <a:lnB w="12700" cap="flat" cmpd="sng" algn="ctr">
                      <a:noFill/>
                      <a:prstDash val="solid"/>
                      <a:round/>
                      <a:headEnd type="none" w="med" len="med"/>
                      <a:tailEnd type="none" w="med" len="med"/>
                    </a:lnB>
                    <a:solidFill>
                      <a:schemeClr val="bg1"/>
                    </a:solidFill>
                  </a:tcPr>
                </a:tc>
              </a:tr>
              <a:tr h="1051560">
                <a:tc>
                  <a:txBody>
                    <a:bodyPr/>
                    <a:lstStyle/>
                    <a:p>
                      <a:pPr algn="ctr"/>
                      <a:r>
                        <a:rPr lang="en-US" sz="1600" dirty="0" smtClean="0"/>
                        <a:t>Integrating the </a:t>
                      </a:r>
                      <a:r>
                        <a:rPr lang="en-US" sz="1600" b="1" u="sng" dirty="0" smtClean="0"/>
                        <a:t>Reading</a:t>
                      </a:r>
                      <a:r>
                        <a:rPr lang="en-US" sz="1600" b="1" u="sng" baseline="0" dirty="0" smtClean="0"/>
                        <a:t> Standards</a:t>
                      </a:r>
                      <a:r>
                        <a:rPr lang="en-US" sz="1600" b="1" u="none" baseline="0" dirty="0" smtClean="0"/>
                        <a:t> </a:t>
                      </a:r>
                      <a:r>
                        <a:rPr lang="en-US" sz="1600" u="none" baseline="0" dirty="0" smtClean="0"/>
                        <a:t>into </a:t>
                      </a:r>
                      <a:r>
                        <a:rPr lang="en-US" sz="1600" baseline="0" dirty="0" smtClean="0"/>
                        <a:t>all Three Units of Study</a:t>
                      </a:r>
                    </a:p>
                    <a:p>
                      <a:pPr algn="ctr"/>
                      <a:r>
                        <a:rPr lang="en-US" sz="1600" dirty="0" smtClean="0"/>
                        <a:t>Quarter </a:t>
                      </a:r>
                      <a:r>
                        <a:rPr lang="en-US" sz="1600" u="sng" dirty="0" smtClean="0"/>
                        <a:t>2</a:t>
                      </a:r>
                      <a:r>
                        <a:rPr lang="en-US" sz="1600" u="none" dirty="0" smtClean="0"/>
                        <a:t> </a:t>
                      </a:r>
                      <a:r>
                        <a:rPr lang="en-US" sz="1600" i="1" u="none" dirty="0" smtClean="0"/>
                        <a:t>Informational </a:t>
                      </a:r>
                      <a:r>
                        <a:rPr lang="en-US" sz="1600" i="1" dirty="0" smtClean="0"/>
                        <a:t>Text </a:t>
                      </a:r>
                      <a:r>
                        <a:rPr lang="en-US" sz="1600" dirty="0" smtClean="0"/>
                        <a:t>Instructional Decisions  </a:t>
                      </a:r>
                    </a:p>
                    <a:p>
                      <a:pPr algn="ctr"/>
                      <a:r>
                        <a:rPr lang="en-US" sz="1600" dirty="0" smtClean="0"/>
                        <a:t>For</a:t>
                      </a:r>
                      <a:r>
                        <a:rPr lang="en-US" sz="1600" baseline="0" dirty="0" smtClean="0"/>
                        <a:t> English Language Arts Integration</a:t>
                      </a:r>
                      <a:endParaRPr lang="en-US" sz="1600" dirty="0"/>
                    </a:p>
                  </a:txBody>
                  <a:tcPr>
                    <a:lnT w="12700" cap="flat" cmpd="sng" algn="ctr">
                      <a:noFill/>
                      <a:prstDash val="solid"/>
                      <a:round/>
                      <a:headEnd type="none" w="med" len="med"/>
                      <a:tailEnd type="none" w="med" len="med"/>
                    </a:lnT>
                    <a:solidFill>
                      <a:schemeClr val="bg1"/>
                    </a:solidFill>
                  </a:tcPr>
                </a:tc>
              </a:tr>
            </a:tbl>
          </a:graphicData>
        </a:graphic>
      </p:graphicFrame>
      <p:graphicFrame>
        <p:nvGraphicFramePr>
          <p:cNvPr id="5" name="Table 4"/>
          <p:cNvGraphicFramePr>
            <a:graphicFrameLocks noGrp="1"/>
          </p:cNvGraphicFramePr>
          <p:nvPr/>
        </p:nvGraphicFramePr>
        <p:xfrm>
          <a:off x="381000" y="1664208"/>
          <a:ext cx="8229600" cy="1611630"/>
        </p:xfrm>
        <a:graphic>
          <a:graphicData uri="http://schemas.openxmlformats.org/drawingml/2006/table">
            <a:tbl>
              <a:tblPr firstRow="1" bandRow="1">
                <a:tableStyleId>{5940675A-B579-460E-94D1-54222C63F5DA}</a:tableStyleId>
              </a:tblPr>
              <a:tblGrid>
                <a:gridCol w="8229600"/>
              </a:tblGrid>
              <a:tr h="1611630">
                <a:tc>
                  <a:txBody>
                    <a:bodyPr/>
                    <a:lstStyle/>
                    <a:p>
                      <a:r>
                        <a:rPr lang="en-US" sz="1400" b="1" u="sng" dirty="0" smtClean="0"/>
                        <a:t>Texts/Stimuli</a:t>
                      </a:r>
                      <a:r>
                        <a:rPr lang="en-US" sz="1400" dirty="0" smtClean="0"/>
                        <a:t>:  Selected texts for</a:t>
                      </a:r>
                      <a:r>
                        <a:rPr lang="en-US" sz="1400" baseline="0" dirty="0" smtClean="0"/>
                        <a:t> the  </a:t>
                      </a:r>
                      <a:r>
                        <a:rPr lang="en-US" sz="1400" i="1" u="sng" baseline="0" dirty="0" smtClean="0"/>
                        <a:t>three informational units of study </a:t>
                      </a:r>
                      <a:r>
                        <a:rPr lang="en-US" sz="1400" baseline="0" dirty="0" smtClean="0"/>
                        <a:t>should have one consistent text structure. Students locate evidence to support claims and conclusions </a:t>
                      </a:r>
                      <a:r>
                        <a:rPr lang="en-US" sz="1400" i="1" baseline="0" dirty="0" smtClean="0"/>
                        <a:t>(SBAC Content Specifications 2012) </a:t>
                      </a:r>
                      <a:r>
                        <a:rPr lang="en-US" sz="1400" baseline="0" dirty="0" smtClean="0"/>
                        <a:t>using the clear and evident text structure in the primary text exemplar for close reading. </a:t>
                      </a:r>
                    </a:p>
                    <a:p>
                      <a:r>
                        <a:rPr lang="en-US" sz="1400" baseline="0" dirty="0" smtClean="0"/>
                        <a:t> </a:t>
                      </a:r>
                      <a:r>
                        <a:rPr lang="en-US" sz="1400" i="1" u="none" baseline="0" dirty="0" smtClean="0">
                          <a:hlinkClick r:id="rId4"/>
                        </a:rPr>
                        <a:t>Text Exemplars and Sample Performance Tasks</a:t>
                      </a:r>
                      <a:endParaRPr lang="en-US" sz="1400" i="1" u="none" baseline="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6" name="Table 5"/>
          <p:cNvGraphicFramePr>
            <a:graphicFrameLocks noGrp="1"/>
          </p:cNvGraphicFramePr>
          <p:nvPr/>
        </p:nvGraphicFramePr>
        <p:xfrm>
          <a:off x="381000" y="2642616"/>
          <a:ext cx="8229600" cy="2340864"/>
        </p:xfrm>
        <a:graphic>
          <a:graphicData uri="http://schemas.openxmlformats.org/drawingml/2006/table">
            <a:tbl>
              <a:tblPr firstRow="1" bandRow="1">
                <a:tableStyleId>{5940675A-B579-460E-94D1-54222C63F5DA}</a:tableStyleId>
              </a:tblPr>
              <a:tblGrid>
                <a:gridCol w="4114800"/>
                <a:gridCol w="4114800"/>
              </a:tblGrid>
              <a:tr h="633984">
                <a:tc>
                  <a:txBody>
                    <a:bodyPr/>
                    <a:lstStyle/>
                    <a:p>
                      <a:r>
                        <a:rPr lang="en-US" sz="1400" dirty="0" smtClean="0"/>
                        <a:t>Text Structure(s) </a:t>
                      </a:r>
                      <a:r>
                        <a:rPr lang="en-US" sz="1400" baseline="0" dirty="0" smtClean="0"/>
                        <a:t> and Graphic </a:t>
                      </a:r>
                      <a:r>
                        <a:rPr lang="en-US" sz="1400" baseline="0" dirty="0" err="1" smtClean="0"/>
                        <a:t>Organizer</a:t>
                      </a:r>
                      <a:r>
                        <a:rPr lang="en-US" sz="1400" dirty="0" err="1" smtClean="0">
                          <a:hlinkClick r:id="rId5"/>
                        </a:rPr>
                        <a:t>Text</a:t>
                      </a:r>
                      <a:r>
                        <a:rPr lang="en-US" sz="1400" dirty="0" smtClean="0">
                          <a:hlinkClick r:id="rId5"/>
                        </a:rPr>
                        <a:t> Structures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u="sng" dirty="0" smtClean="0"/>
                        <a:t>Cause and Effect </a:t>
                      </a:r>
                      <a:r>
                        <a:rPr lang="en-US" sz="1400" dirty="0" smtClean="0"/>
                        <a:t>supports standard</a:t>
                      </a:r>
                      <a:r>
                        <a:rPr lang="en-US" sz="1400" baseline="0" dirty="0" smtClean="0"/>
                        <a:t> </a:t>
                      </a:r>
                      <a:r>
                        <a:rPr lang="en-US" sz="1400" b="1" u="sng" baseline="0" dirty="0" smtClean="0"/>
                        <a:t>RI.4.5</a:t>
                      </a:r>
                      <a:r>
                        <a:rPr lang="en-US" sz="1400" baseline="0" dirty="0" smtClean="0"/>
                        <a:t> and can be integrated into all three units of study.</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07264">
                <a:tc>
                  <a:txBody>
                    <a:bodyPr/>
                    <a:lstStyle/>
                    <a:p>
                      <a:r>
                        <a:rPr lang="en-US" sz="1400" dirty="0" smtClean="0"/>
                        <a:t>Read Aloud</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kern="1200" dirty="0" smtClean="0">
                          <a:solidFill>
                            <a:schemeClr val="tx1"/>
                          </a:solidFill>
                          <a:latin typeface="+mn-lt"/>
                          <a:ea typeface="+mn-ea"/>
                          <a:cs typeface="+mn-cs"/>
                        </a:rPr>
                        <a:t>Hurricanes!</a:t>
                      </a:r>
                      <a:r>
                        <a:rPr lang="en-US" sz="1400" kern="1200" dirty="0" smtClean="0">
                          <a:solidFill>
                            <a:schemeClr val="tx1"/>
                          </a:solidFill>
                          <a:latin typeface="+mn-lt"/>
                          <a:ea typeface="+mn-ea"/>
                          <a:cs typeface="+mn-cs"/>
                        </a:rPr>
                        <a:t>, Gail Gibbons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04800">
                <a:tc>
                  <a:txBody>
                    <a:bodyPr/>
                    <a:lstStyle/>
                    <a:p>
                      <a:r>
                        <a:rPr lang="en-US" sz="1400" dirty="0" smtClean="0"/>
                        <a:t>Primary Text Exemplar for Close Reading</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400" dirty="0" smtClean="0"/>
                        <a:t>Hurricanes by Patricia </a:t>
                      </a:r>
                      <a:r>
                        <a:rPr lang="en-US" sz="1400" dirty="0" err="1" smtClean="0"/>
                        <a:t>Lauber</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5257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Exemplar Text Complexity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400" dirty="0" smtClean="0"/>
                        <a:t>Medium to High 4-5 grade band</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571500">
                <a:tc>
                  <a:txBody>
                    <a:bodyPr/>
                    <a:lstStyle/>
                    <a:p>
                      <a:r>
                        <a:rPr lang="en-US" sz="1600" smtClean="0"/>
                        <a:t>Additional</a:t>
                      </a:r>
                      <a:r>
                        <a:rPr lang="en-US" sz="1600" baseline="0" smtClean="0"/>
                        <a:t> Comparative Texts</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latin typeface="+mn-lt"/>
                          <a:ea typeface="+mn-ea"/>
                          <a:cs typeface="+mn-cs"/>
                        </a:rPr>
                        <a:t>Oral Histories from Louisiana Hurricanes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7" name="Table 6"/>
          <p:cNvGraphicFramePr>
            <a:graphicFrameLocks noGrp="1"/>
          </p:cNvGraphicFramePr>
          <p:nvPr/>
        </p:nvGraphicFramePr>
        <p:xfrm>
          <a:off x="381000" y="4145281"/>
          <a:ext cx="8229600" cy="2026919"/>
        </p:xfrm>
        <a:graphic>
          <a:graphicData uri="http://schemas.openxmlformats.org/drawingml/2006/table">
            <a:tbl>
              <a:tblPr firstRow="1" bandRow="1">
                <a:tableStyleId>{5940675A-B579-460E-94D1-54222C63F5DA}</a:tableStyleId>
              </a:tblPr>
              <a:tblGrid>
                <a:gridCol w="2057400"/>
                <a:gridCol w="6172200"/>
              </a:tblGrid>
              <a:tr h="685799">
                <a:tc gridSpan="2">
                  <a:txBody>
                    <a:bodyPr/>
                    <a:lstStyle/>
                    <a:p>
                      <a:r>
                        <a:rPr lang="en-US" sz="1400" b="1" u="sng" dirty="0" smtClean="0"/>
                        <a:t>Topic/Theme</a:t>
                      </a:r>
                      <a:r>
                        <a:rPr lang="en-US" sz="1400" dirty="0" smtClean="0"/>
                        <a:t>:</a:t>
                      </a:r>
                      <a:r>
                        <a:rPr lang="en-US" sz="1400" baseline="0" dirty="0" smtClean="0"/>
                        <a:t>  The theme or topic for the </a:t>
                      </a:r>
                      <a:r>
                        <a:rPr lang="en-US" sz="1400" i="1" u="sng" baseline="0" dirty="0" smtClean="0"/>
                        <a:t>three informational units of study </a:t>
                      </a:r>
                      <a:r>
                        <a:rPr lang="en-US" sz="1400" baseline="0" dirty="0" smtClean="0"/>
                        <a:t>in this quarter should have one consistent theme or topic.  There are enough materials/texts to support the development of the theme or topic in reading and writing.</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r>
              <a:tr h="563879">
                <a:tc>
                  <a:txBody>
                    <a:bodyPr/>
                    <a:lstStyle/>
                    <a:p>
                      <a:r>
                        <a:rPr lang="en-US" sz="1400" dirty="0" smtClean="0"/>
                        <a:t>Topic or Theme</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u="sng" dirty="0" smtClean="0"/>
                        <a:t>Hurricanes</a:t>
                      </a:r>
                      <a:r>
                        <a:rPr lang="en-US" sz="1400" u="none" dirty="0" smtClean="0"/>
                        <a:t>  and their effects </a:t>
                      </a:r>
                      <a:r>
                        <a:rPr lang="en-US" sz="1400" u="none" baseline="0" dirty="0" smtClean="0"/>
                        <a:t>supports </a:t>
                      </a:r>
                      <a:r>
                        <a:rPr lang="en-US" sz="1400" baseline="0" dirty="0" smtClean="0"/>
                        <a:t>standard </a:t>
                      </a:r>
                      <a:r>
                        <a:rPr lang="en-US" sz="1400" b="1" u="sng" baseline="0" dirty="0" smtClean="0"/>
                        <a:t>RI.4.6</a:t>
                      </a:r>
                      <a:r>
                        <a:rPr lang="en-US" sz="1400" baseline="0" dirty="0" smtClean="0"/>
                        <a:t>  with first and secondhand accounts, and can be integrated into all three units of study.</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85800">
                <a:tc>
                  <a:txBody>
                    <a:bodyPr/>
                    <a:lstStyle/>
                    <a:p>
                      <a:r>
                        <a:rPr lang="en-US" sz="1400" dirty="0" smtClean="0"/>
                        <a:t>Other Focus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smtClean="0"/>
                        <a:t>Students will compare visual, oral or quantitative information about the </a:t>
                      </a:r>
                      <a:r>
                        <a:rPr lang="en-US" sz="1400" u="sng" dirty="0" smtClean="0"/>
                        <a:t>hurricanes</a:t>
                      </a:r>
                      <a:r>
                        <a:rPr lang="en-US" sz="1400" dirty="0" smtClean="0"/>
                        <a:t> in a final composition.  This supports standard </a:t>
                      </a:r>
                      <a:r>
                        <a:rPr lang="en-US" sz="1400" b="1" u="sng" dirty="0" smtClean="0"/>
                        <a:t>RI.4.7 </a:t>
                      </a:r>
                      <a:r>
                        <a:rPr lang="en-US" sz="1400" dirty="0" smtClean="0"/>
                        <a:t>and can be integrated into all three units of study.</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9" name="Rectangle 8"/>
          <p:cNvSpPr/>
          <p:nvPr/>
        </p:nvSpPr>
        <p:spPr>
          <a:xfrm>
            <a:off x="990600" y="2743202"/>
            <a:ext cx="6781800" cy="584775"/>
          </a:xfrm>
          <a:prstGeom prst="rect">
            <a:avLst/>
          </a:prstGeom>
          <a:solidFill>
            <a:schemeClr val="accent3">
              <a:lumMod val="40000"/>
              <a:lumOff val="60000"/>
            </a:schemeClr>
          </a:solidFill>
          <a:ln w="38100">
            <a:noFill/>
          </a:ln>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200" b="1" cap="all" spc="0"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Selecting topic and text</a:t>
            </a:r>
            <a:endParaRPr lang="en-US" sz="3200" b="1" cap="all" spc="0" dirty="0">
              <a:ln/>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10" name="9 focus.wav">
            <a:hlinkClick r:id="" action="ppaction://media"/>
          </p:cNvPr>
          <p:cNvPicPr>
            <a:picLocks noRot="1" noChangeAspect="1"/>
          </p:cNvPicPr>
          <p:nvPr>
            <a:audioFile r:link="rId1"/>
          </p:nvPr>
        </p:nvPicPr>
        <p:blipFill>
          <a:blip r:embed="rId6" cstate="print"/>
          <a:stretch>
            <a:fillRect/>
          </a:stretch>
        </p:blipFill>
        <p:spPr>
          <a:xfrm>
            <a:off x="381000" y="6400800"/>
            <a:ext cx="304800" cy="304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9" presetClass="exit" presetSubtype="0" fill="hold" grpId="1" nodeType="afterEffect">
                                  <p:stCondLst>
                                    <p:cond delay="1000"/>
                                  </p:stCondLst>
                                  <p:childTnLst>
                                    <p:animEffect transition="out" filter="dissolve">
                                      <p:cBhvr>
                                        <p:cTn id="13" dur="2000"/>
                                        <p:tgtEl>
                                          <p:spTgt spid="9"/>
                                        </p:tgtEl>
                                      </p:cBhvr>
                                    </p:animEffect>
                                    <p:set>
                                      <p:cBhvr>
                                        <p:cTn id="14" dur="1" fill="hold">
                                          <p:stCondLst>
                                            <p:cond delay="1999"/>
                                          </p:stCondLst>
                                        </p:cTn>
                                        <p:tgtEl>
                                          <p:spTgt spid="9"/>
                                        </p:tgtEl>
                                        <p:attrNameLst>
                                          <p:attrName>style.visibility</p:attrName>
                                        </p:attrNameLst>
                                      </p:cBhvr>
                                      <p:to>
                                        <p:strVal val="hidden"/>
                                      </p:to>
                                    </p:set>
                                  </p:childTnLst>
                                </p:cTn>
                              </p:par>
                            </p:childTnLst>
                          </p:cTn>
                        </p:par>
                        <p:par>
                          <p:cTn id="15" fill="hold">
                            <p:stCondLst>
                              <p:cond delay="4000"/>
                            </p:stCondLst>
                            <p:childTnLst>
                              <p:par>
                                <p:cTn id="16" presetID="3" presetClass="entr" presetSubtype="1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childTnLst>
                          </p:cTn>
                        </p:par>
                        <p:par>
                          <p:cTn id="19" fill="hold">
                            <p:stCondLst>
                              <p:cond delay="4500"/>
                            </p:stCondLst>
                            <p:childTnLst>
                              <p:par>
                                <p:cTn id="20" presetID="3" presetClass="entr" presetSubtype="5"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vertical)">
                                      <p:cBhvr>
                                        <p:cTn id="22" dur="2000"/>
                                        <p:tgtEl>
                                          <p:spTgt spid="5"/>
                                        </p:tgtEl>
                                      </p:cBhvr>
                                    </p:animEffect>
                                  </p:childTnLst>
                                </p:cTn>
                              </p:par>
                            </p:childTnLst>
                          </p:cTn>
                        </p:par>
                        <p:par>
                          <p:cTn id="23" fill="hold">
                            <p:stCondLst>
                              <p:cond delay="6500"/>
                            </p:stCondLst>
                            <p:childTnLst>
                              <p:par>
                                <p:cTn id="24" presetID="3" presetClass="entr" presetSubtype="5"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linds(vertical)">
                                      <p:cBhvr>
                                        <p:cTn id="26" dur="2000"/>
                                        <p:tgtEl>
                                          <p:spTgt spid="6"/>
                                        </p:tgtEl>
                                      </p:cBhvr>
                                    </p:animEffect>
                                  </p:childTnLst>
                                </p:cTn>
                              </p:par>
                            </p:childTnLst>
                          </p:cTn>
                        </p:par>
                        <p:par>
                          <p:cTn id="27" fill="hold">
                            <p:stCondLst>
                              <p:cond delay="8500"/>
                            </p:stCondLst>
                            <p:childTnLst>
                              <p:par>
                                <p:cTn id="28" presetID="3" presetClass="entr" presetSubtype="5"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linds(vertical)">
                                      <p:cBhvr>
                                        <p:cTn id="30" dur="2000"/>
                                        <p:tgtEl>
                                          <p:spTgt spid="7"/>
                                        </p:tgtEl>
                                      </p:cBhvr>
                                    </p:animEffect>
                                  </p:childTnLst>
                                </p:cTn>
                              </p:par>
                              <p:par>
                                <p:cTn id="31" presetID="1" presetClass="mediacall" presetSubtype="0" fill="hold" nodeType="withEffect">
                                  <p:stCondLst>
                                    <p:cond delay="0"/>
                                  </p:stCondLst>
                                  <p:childTnLst>
                                    <p:cmd type="call" cmd="playFrom(0.0)">
                                      <p:cBhvr>
                                        <p:cTn id="32" dur="3669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33"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bldLst>
      <p:bldP spid="9" grpId="0" animBg="1"/>
      <p:bldP spid="9"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2221</TotalTime>
  <Words>5023</Words>
  <Application>Microsoft Office PowerPoint</Application>
  <PresentationFormat>On-screen Show (4:3)</PresentationFormat>
  <Paragraphs>818</Paragraphs>
  <Slides>24</Slides>
  <Notes>24</Notes>
  <HiddenSlides>0</HiddenSlides>
  <MMClips>15</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Owner</cp:lastModifiedBy>
  <cp:revision>404</cp:revision>
  <dcterms:created xsi:type="dcterms:W3CDTF">2013-08-27T20:12:22Z</dcterms:created>
  <dcterms:modified xsi:type="dcterms:W3CDTF">2013-09-01T02:11:51Z</dcterms:modified>
</cp:coreProperties>
</file>