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79" r:id="rId4"/>
    <p:sldId id="274" r:id="rId5"/>
    <p:sldId id="280" r:id="rId6"/>
    <p:sldId id="281" r:id="rId7"/>
    <p:sldId id="264" r:id="rId8"/>
    <p:sldId id="271" r:id="rId9"/>
  </p:sldIdLst>
  <p:sldSz cx="7040563" cy="9783763"/>
  <p:notesSz cx="6858000" cy="9144000"/>
  <p:defaultTex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8" autoAdjust="0"/>
    <p:restoredTop sz="94678" autoAdjust="0"/>
  </p:normalViewPr>
  <p:slideViewPr>
    <p:cSldViewPr>
      <p:cViewPr>
        <p:scale>
          <a:sx n="87" d="100"/>
          <a:sy n="87" d="100"/>
        </p:scale>
        <p:origin x="-894" y="72"/>
      </p:cViewPr>
      <p:guideLst>
        <p:guide orient="horz" pos="3082"/>
        <p:guide pos="221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56457" y="8886919"/>
            <a:ext cx="1642798" cy="520894"/>
          </a:xfrm>
        </p:spPr>
        <p:txBody>
          <a:bodyPr/>
          <a:lstStyle/>
          <a:p>
            <a:fld id="{64676A6A-F345-4BE7-A54B-59AC763D8274}" type="datetimeFigureOut">
              <a:rPr lang="en-US" smtClean="0"/>
              <a:pPr/>
              <a:t>9/16/2014</a:t>
            </a:fld>
            <a:endParaRPr lang="en-US" dirty="0"/>
          </a:p>
        </p:txBody>
      </p:sp>
      <p:sp>
        <p:nvSpPr>
          <p:cNvPr id="5" name="Footer Placeholder 4"/>
          <p:cNvSpPr>
            <a:spLocks noGrp="1"/>
          </p:cNvSpPr>
          <p:nvPr>
            <p:ph type="ftr" sz="quarter" idx="11"/>
          </p:nvPr>
        </p:nvSpPr>
        <p:spPr>
          <a:xfrm>
            <a:off x="156457" y="9425932"/>
            <a:ext cx="3989652" cy="276300"/>
          </a:xfrm>
        </p:spPr>
        <p:txBody>
          <a:bodyPr/>
          <a:lstStyle>
            <a:lvl1pPr algn="l">
              <a:defRPr sz="800"/>
            </a:lvl1pPr>
          </a:lstStyle>
          <a:p>
            <a:r>
              <a:rPr lang="en-US" dirty="0" smtClean="0"/>
              <a:t>Rev. Control:  09/06/2014  HSD – OSP and Susan Richmond</a:t>
            </a:r>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Vertical Text Placeholder 2"/>
          <p:cNvSpPr>
            <a:spLocks noGrp="1"/>
          </p:cNvSpPr>
          <p:nvPr>
            <p:ph type="body" orient="vert" idx="1"/>
          </p:nvPr>
        </p:nvSpPr>
        <p:spPr>
          <a:xfrm>
            <a:off x="352028" y="2282880"/>
            <a:ext cx="6336507" cy="6456831"/>
          </a:xfrm>
          <a:prstGeom prst="rect">
            <a:avLst/>
          </a:prstGeom>
        </p:spPr>
        <p:txBody>
          <a:bodyPr vert="eaVert"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76A6A-F345-4BE7-A54B-59AC763D8274}" type="datetimeFigureOut">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28305" y="523161"/>
            <a:ext cx="1188096" cy="11129030"/>
          </a:xfrm>
          <a:prstGeom prst="rect">
            <a:avLst/>
          </a:prstGeom>
        </p:spPr>
        <p:txBody>
          <a:bodyPr vert="eaVert" lIns="96131" tIns="48065" rIns="96131" bIns="48065"/>
          <a:lstStyle/>
          <a:p>
            <a:r>
              <a:rPr lang="en-US" smtClean="0"/>
              <a:t>Click to edit Master title style</a:t>
            </a:r>
            <a:endParaRPr lang="en-US"/>
          </a:p>
        </p:txBody>
      </p:sp>
      <p:sp>
        <p:nvSpPr>
          <p:cNvPr id="3" name="Vertical Text Placeholder 2"/>
          <p:cNvSpPr>
            <a:spLocks noGrp="1"/>
          </p:cNvSpPr>
          <p:nvPr>
            <p:ph type="body" orient="vert" idx="1"/>
          </p:nvPr>
        </p:nvSpPr>
        <p:spPr>
          <a:xfrm>
            <a:off x="264022" y="523161"/>
            <a:ext cx="3446943" cy="11129030"/>
          </a:xfrm>
          <a:prstGeom prst="rect">
            <a:avLst/>
          </a:prstGeom>
        </p:spPr>
        <p:txBody>
          <a:bodyPr vert="eaVert"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76A6A-F345-4BE7-A54B-59AC763D8274}" type="datetimeFigureOut">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8043" y="3039308"/>
            <a:ext cx="5984478" cy="2097168"/>
          </a:xfrm>
          <a:prstGeom prst="rect">
            <a:avLst/>
          </a:prstGeom>
        </p:spPr>
        <p:txBody>
          <a:bodyPr lIns="87179" tIns="43589" rIns="87179" bIns="43589"/>
          <a:lstStyle/>
          <a:p>
            <a:r>
              <a:rPr lang="en-US" smtClean="0"/>
              <a:t>Click to edit Master title style</a:t>
            </a:r>
            <a:endParaRPr lang="en-US"/>
          </a:p>
        </p:txBody>
      </p:sp>
      <p:sp>
        <p:nvSpPr>
          <p:cNvPr id="3" name="Subtitle 2"/>
          <p:cNvSpPr>
            <a:spLocks noGrp="1"/>
          </p:cNvSpPr>
          <p:nvPr>
            <p:ph type="subTitle" idx="1"/>
          </p:nvPr>
        </p:nvSpPr>
        <p:spPr>
          <a:xfrm>
            <a:off x="1056084" y="5544132"/>
            <a:ext cx="4928395" cy="2500295"/>
          </a:xfrm>
          <a:prstGeom prst="rect">
            <a:avLst/>
          </a:prstGeom>
        </p:spPr>
        <p:txBody>
          <a:bodyPr lIns="87179" tIns="43589" rIns="87179" bIns="43589"/>
          <a:lstStyle>
            <a:lvl1pPr marL="0" indent="0" algn="ctr">
              <a:buNone/>
              <a:defRPr>
                <a:solidFill>
                  <a:schemeClr val="tx1">
                    <a:tint val="75000"/>
                  </a:schemeClr>
                </a:solidFill>
              </a:defRPr>
            </a:lvl1pPr>
            <a:lvl2pPr marL="435894" indent="0" algn="ctr">
              <a:buNone/>
              <a:defRPr>
                <a:solidFill>
                  <a:schemeClr val="tx1">
                    <a:tint val="75000"/>
                  </a:schemeClr>
                </a:solidFill>
              </a:defRPr>
            </a:lvl2pPr>
            <a:lvl3pPr marL="871789" indent="0" algn="ctr">
              <a:buNone/>
              <a:defRPr>
                <a:solidFill>
                  <a:schemeClr val="tx1">
                    <a:tint val="75000"/>
                  </a:schemeClr>
                </a:solidFill>
              </a:defRPr>
            </a:lvl3pPr>
            <a:lvl4pPr marL="1307683" indent="0" algn="ctr">
              <a:buNone/>
              <a:defRPr>
                <a:solidFill>
                  <a:schemeClr val="tx1">
                    <a:tint val="75000"/>
                  </a:schemeClr>
                </a:solidFill>
              </a:defRPr>
            </a:lvl4pPr>
            <a:lvl5pPr marL="1743578" indent="0" algn="ctr">
              <a:buNone/>
              <a:defRPr>
                <a:solidFill>
                  <a:schemeClr val="tx1">
                    <a:tint val="75000"/>
                  </a:schemeClr>
                </a:solidFill>
              </a:defRPr>
            </a:lvl5pPr>
            <a:lvl6pPr marL="2179472" indent="0" algn="ctr">
              <a:buNone/>
              <a:defRPr>
                <a:solidFill>
                  <a:schemeClr val="tx1">
                    <a:tint val="75000"/>
                  </a:schemeClr>
                </a:solidFill>
              </a:defRPr>
            </a:lvl6pPr>
            <a:lvl7pPr marL="2615367" indent="0" algn="ctr">
              <a:buNone/>
              <a:defRPr>
                <a:solidFill>
                  <a:schemeClr val="tx1">
                    <a:tint val="75000"/>
                  </a:schemeClr>
                </a:solidFill>
              </a:defRPr>
            </a:lvl7pPr>
            <a:lvl8pPr marL="3051261" indent="0" algn="ctr">
              <a:buNone/>
              <a:defRPr>
                <a:solidFill>
                  <a:schemeClr val="tx1">
                    <a:tint val="75000"/>
                  </a:schemeClr>
                </a:solidFill>
              </a:defRPr>
            </a:lvl8pPr>
            <a:lvl9pPr marL="348715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DEBCAC-2595-4EE7-BF2B-26599345DB85}"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BF857-1E51-462F-857D-01194281B93F}" type="slidenum">
              <a:rPr lang="en-US" smtClean="0"/>
              <a:t>‹#›</a:t>
            </a:fld>
            <a:endParaRPr lang="en-US"/>
          </a:p>
        </p:txBody>
      </p:sp>
    </p:spTree>
    <p:extLst>
      <p:ext uri="{BB962C8B-B14F-4D97-AF65-F5344CB8AC3E}">
        <p14:creationId xmlns:p14="http://schemas.microsoft.com/office/powerpoint/2010/main" val="77092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Content Placeholder 2"/>
          <p:cNvSpPr>
            <a:spLocks noGrp="1"/>
          </p:cNvSpPr>
          <p:nvPr>
            <p:ph idx="1"/>
          </p:nvPr>
        </p:nvSpPr>
        <p:spPr>
          <a:xfrm>
            <a:off x="352028" y="2282880"/>
            <a:ext cx="6336507" cy="6456831"/>
          </a:xfrm>
          <a:prstGeom prst="rect">
            <a:avLst/>
          </a:prstGeom>
        </p:spPr>
        <p:txBody>
          <a:bodyPr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76A6A-F345-4BE7-A54B-59AC763D8274}" type="datetimeFigureOut">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6156" y="6286974"/>
            <a:ext cx="5984479" cy="1943164"/>
          </a:xfrm>
          <a:prstGeom prst="rect">
            <a:avLst/>
          </a:prstGeom>
        </p:spPr>
        <p:txBody>
          <a:bodyPr lIns="96131" tIns="48065" rIns="96131" bIns="48065"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556156" y="4146777"/>
            <a:ext cx="5984479" cy="2140197"/>
          </a:xfrm>
          <a:prstGeom prst="rect">
            <a:avLst/>
          </a:prstGeom>
        </p:spPr>
        <p:txBody>
          <a:bodyPr lIns="96131" tIns="48065" rIns="96131" bIns="48065" anchor="b"/>
          <a:lstStyle>
            <a:lvl1pPr marL="0" indent="0">
              <a:buNone/>
              <a:defRPr sz="2100">
                <a:solidFill>
                  <a:schemeClr val="tx1">
                    <a:tint val="75000"/>
                  </a:schemeClr>
                </a:solidFill>
              </a:defRPr>
            </a:lvl1pPr>
            <a:lvl2pPr marL="480654" indent="0">
              <a:buNone/>
              <a:defRPr sz="1900">
                <a:solidFill>
                  <a:schemeClr val="tx1">
                    <a:tint val="75000"/>
                  </a:schemeClr>
                </a:solidFill>
              </a:defRPr>
            </a:lvl2pPr>
            <a:lvl3pPr marL="961309" indent="0">
              <a:buNone/>
              <a:defRPr sz="1700">
                <a:solidFill>
                  <a:schemeClr val="tx1">
                    <a:tint val="75000"/>
                  </a:schemeClr>
                </a:solidFill>
              </a:defRPr>
            </a:lvl3pPr>
            <a:lvl4pPr marL="1441963" indent="0">
              <a:buNone/>
              <a:defRPr sz="1500">
                <a:solidFill>
                  <a:schemeClr val="tx1">
                    <a:tint val="75000"/>
                  </a:schemeClr>
                </a:solidFill>
              </a:defRPr>
            </a:lvl4pPr>
            <a:lvl5pPr marL="1922617" indent="0">
              <a:buNone/>
              <a:defRPr sz="1500">
                <a:solidFill>
                  <a:schemeClr val="tx1">
                    <a:tint val="75000"/>
                  </a:schemeClr>
                </a:solidFill>
              </a:defRPr>
            </a:lvl5pPr>
            <a:lvl6pPr marL="2403272" indent="0">
              <a:buNone/>
              <a:defRPr sz="1500">
                <a:solidFill>
                  <a:schemeClr val="tx1">
                    <a:tint val="75000"/>
                  </a:schemeClr>
                </a:solidFill>
              </a:defRPr>
            </a:lvl6pPr>
            <a:lvl7pPr marL="2883926" indent="0">
              <a:buNone/>
              <a:defRPr sz="1500">
                <a:solidFill>
                  <a:schemeClr val="tx1">
                    <a:tint val="75000"/>
                  </a:schemeClr>
                </a:solidFill>
              </a:defRPr>
            </a:lvl7pPr>
            <a:lvl8pPr marL="3364581" indent="0">
              <a:buNone/>
              <a:defRPr sz="1500">
                <a:solidFill>
                  <a:schemeClr val="tx1">
                    <a:tint val="75000"/>
                  </a:schemeClr>
                </a:solidFill>
              </a:defRPr>
            </a:lvl8pPr>
            <a:lvl9pPr marL="3845235"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676A6A-F345-4BE7-A54B-59AC763D8274}" type="datetimeFigureOut">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Content Placeholder 2"/>
          <p:cNvSpPr>
            <a:spLocks noGrp="1"/>
          </p:cNvSpPr>
          <p:nvPr>
            <p:ph sz="half" idx="1"/>
          </p:nvPr>
        </p:nvSpPr>
        <p:spPr>
          <a:xfrm>
            <a:off x="264021" y="3043838"/>
            <a:ext cx="2317519" cy="8608354"/>
          </a:xfrm>
          <a:prstGeom prst="rect">
            <a:avLst/>
          </a:prstGeom>
        </p:spPr>
        <p:txBody>
          <a:bodyPr lIns="96131" tIns="48065" rIns="96131" bIns="48065"/>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98883" y="3043838"/>
            <a:ext cx="2317519" cy="8608354"/>
          </a:xfrm>
          <a:prstGeom prst="rect">
            <a:avLst/>
          </a:prstGeom>
        </p:spPr>
        <p:txBody>
          <a:bodyPr lIns="96131" tIns="48065" rIns="96131" bIns="48065"/>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676A6A-F345-4BE7-A54B-59AC763D8274}" type="datetimeFigureOut">
              <a:rPr lang="en-US" smtClean="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52029" y="2190023"/>
            <a:ext cx="3110805" cy="912698"/>
          </a:xfrm>
          <a:prstGeom prst="rect">
            <a:avLst/>
          </a:prstGeom>
        </p:spPr>
        <p:txBody>
          <a:bodyPr lIns="96131" tIns="48065" rIns="96131" bIns="48065" anchor="b"/>
          <a:lstStyle>
            <a:lvl1pPr marL="0" indent="0">
              <a:buNone/>
              <a:defRPr sz="2500" b="1"/>
            </a:lvl1pPr>
            <a:lvl2pPr marL="480654" indent="0">
              <a:buNone/>
              <a:defRPr sz="2100" b="1"/>
            </a:lvl2pPr>
            <a:lvl3pPr marL="961309" indent="0">
              <a:buNone/>
              <a:defRPr sz="1900" b="1"/>
            </a:lvl3pPr>
            <a:lvl4pPr marL="1441963" indent="0">
              <a:buNone/>
              <a:defRPr sz="1700" b="1"/>
            </a:lvl4pPr>
            <a:lvl5pPr marL="1922617" indent="0">
              <a:buNone/>
              <a:defRPr sz="1700" b="1"/>
            </a:lvl5pPr>
            <a:lvl6pPr marL="2403272" indent="0">
              <a:buNone/>
              <a:defRPr sz="1700" b="1"/>
            </a:lvl6pPr>
            <a:lvl7pPr marL="2883926" indent="0">
              <a:buNone/>
              <a:defRPr sz="1700" b="1"/>
            </a:lvl7pPr>
            <a:lvl8pPr marL="3364581" indent="0">
              <a:buNone/>
              <a:defRPr sz="1700" b="1"/>
            </a:lvl8pPr>
            <a:lvl9pPr marL="3845235"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352029" y="3102721"/>
            <a:ext cx="3110805" cy="5636988"/>
          </a:xfrm>
          <a:prstGeom prst="rect">
            <a:avLst/>
          </a:prstGeom>
        </p:spPr>
        <p:txBody>
          <a:bodyPr lIns="96131" tIns="48065" rIns="96131" bIns="48065"/>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576509" y="2190023"/>
            <a:ext cx="3112026" cy="912698"/>
          </a:xfrm>
          <a:prstGeom prst="rect">
            <a:avLst/>
          </a:prstGeom>
        </p:spPr>
        <p:txBody>
          <a:bodyPr lIns="96131" tIns="48065" rIns="96131" bIns="48065" anchor="b"/>
          <a:lstStyle>
            <a:lvl1pPr marL="0" indent="0">
              <a:buNone/>
              <a:defRPr sz="2500" b="1"/>
            </a:lvl1pPr>
            <a:lvl2pPr marL="480654" indent="0">
              <a:buNone/>
              <a:defRPr sz="2100" b="1"/>
            </a:lvl2pPr>
            <a:lvl3pPr marL="961309" indent="0">
              <a:buNone/>
              <a:defRPr sz="1900" b="1"/>
            </a:lvl3pPr>
            <a:lvl4pPr marL="1441963" indent="0">
              <a:buNone/>
              <a:defRPr sz="1700" b="1"/>
            </a:lvl4pPr>
            <a:lvl5pPr marL="1922617" indent="0">
              <a:buNone/>
              <a:defRPr sz="1700" b="1"/>
            </a:lvl5pPr>
            <a:lvl6pPr marL="2403272" indent="0">
              <a:buNone/>
              <a:defRPr sz="1700" b="1"/>
            </a:lvl6pPr>
            <a:lvl7pPr marL="2883926" indent="0">
              <a:buNone/>
              <a:defRPr sz="1700" b="1"/>
            </a:lvl7pPr>
            <a:lvl8pPr marL="3364581" indent="0">
              <a:buNone/>
              <a:defRPr sz="1700" b="1"/>
            </a:lvl8pPr>
            <a:lvl9pPr marL="3845235"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3576509" y="3102721"/>
            <a:ext cx="3112026" cy="5636988"/>
          </a:xfrm>
          <a:prstGeom prst="rect">
            <a:avLst/>
          </a:prstGeom>
        </p:spPr>
        <p:txBody>
          <a:bodyPr lIns="96131" tIns="48065" rIns="96131" bIns="48065"/>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676A6A-F345-4BE7-A54B-59AC763D8274}" type="datetimeFigureOut">
              <a:rPr lang="en-US" smtClean="0"/>
              <a:pPr/>
              <a:t>9/16/2014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676A6A-F345-4BE7-A54B-59AC763D8274}" type="datetimeFigureOut">
              <a:rPr lang="en-US" smtClean="0"/>
              <a:pPr/>
              <a:t>9/16/2014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76A6A-F345-4BE7-A54B-59AC763D8274}" type="datetimeFigureOut">
              <a:rPr lang="en-US" smtClean="0"/>
              <a:pPr/>
              <a:t>9/16/2014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029" y="389539"/>
            <a:ext cx="2316297" cy="1657804"/>
          </a:xfrm>
          <a:prstGeom prst="rect">
            <a:avLst/>
          </a:prstGeom>
        </p:spPr>
        <p:txBody>
          <a:bodyPr lIns="96131" tIns="48065" rIns="96131" bIns="48065"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2752664" y="389540"/>
            <a:ext cx="3935871" cy="8350171"/>
          </a:xfrm>
          <a:prstGeom prst="rect">
            <a:avLst/>
          </a:prstGeom>
        </p:spPr>
        <p:txBody>
          <a:bodyPr lIns="96131" tIns="48065" rIns="96131" bIns="48065"/>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52029" y="2047344"/>
            <a:ext cx="2316297" cy="6692367"/>
          </a:xfrm>
          <a:prstGeom prst="rect">
            <a:avLst/>
          </a:prstGeom>
        </p:spPr>
        <p:txBody>
          <a:bodyPr lIns="96131" tIns="48065" rIns="96131" bIns="48065"/>
          <a:lstStyle>
            <a:lvl1pPr marL="0" indent="0">
              <a:buNone/>
              <a:defRPr sz="1500"/>
            </a:lvl1pPr>
            <a:lvl2pPr marL="480654" indent="0">
              <a:buNone/>
              <a:defRPr sz="1300"/>
            </a:lvl2pPr>
            <a:lvl3pPr marL="961309" indent="0">
              <a:buNone/>
              <a:defRPr sz="1100"/>
            </a:lvl3pPr>
            <a:lvl4pPr marL="1441963" indent="0">
              <a:buNone/>
              <a:defRPr sz="900"/>
            </a:lvl4pPr>
            <a:lvl5pPr marL="1922617" indent="0">
              <a:buNone/>
              <a:defRPr sz="900"/>
            </a:lvl5pPr>
            <a:lvl6pPr marL="2403272" indent="0">
              <a:buNone/>
              <a:defRPr sz="900"/>
            </a:lvl6pPr>
            <a:lvl7pPr marL="2883926" indent="0">
              <a:buNone/>
              <a:defRPr sz="900"/>
            </a:lvl7pPr>
            <a:lvl8pPr marL="3364581" indent="0">
              <a:buNone/>
              <a:defRPr sz="900"/>
            </a:lvl8pPr>
            <a:lvl9pPr marL="384523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76A6A-F345-4BE7-A54B-59AC763D8274}" type="datetimeFigureOut">
              <a:rPr lang="en-US" smtClean="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0000" y="6848635"/>
            <a:ext cx="4224338" cy="808520"/>
          </a:xfrm>
          <a:prstGeom prst="rect">
            <a:avLst/>
          </a:prstGeom>
        </p:spPr>
        <p:txBody>
          <a:bodyPr lIns="96131" tIns="48065" rIns="96131" bIns="48065"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380000" y="874197"/>
            <a:ext cx="4224338" cy="5870258"/>
          </a:xfrm>
          <a:prstGeom prst="rect">
            <a:avLst/>
          </a:prstGeom>
        </p:spPr>
        <p:txBody>
          <a:bodyPr lIns="96131" tIns="48065" rIns="96131" bIns="48065"/>
          <a:lstStyle>
            <a:lvl1pPr marL="0" indent="0">
              <a:buNone/>
              <a:defRPr sz="3400"/>
            </a:lvl1pPr>
            <a:lvl2pPr marL="480654" indent="0">
              <a:buNone/>
              <a:defRPr sz="2900"/>
            </a:lvl2pPr>
            <a:lvl3pPr marL="961309" indent="0">
              <a:buNone/>
              <a:defRPr sz="2500"/>
            </a:lvl3pPr>
            <a:lvl4pPr marL="1441963" indent="0">
              <a:buNone/>
              <a:defRPr sz="2100"/>
            </a:lvl4pPr>
            <a:lvl5pPr marL="1922617" indent="0">
              <a:buNone/>
              <a:defRPr sz="2100"/>
            </a:lvl5pPr>
            <a:lvl6pPr marL="2403272" indent="0">
              <a:buNone/>
              <a:defRPr sz="2100"/>
            </a:lvl6pPr>
            <a:lvl7pPr marL="2883926" indent="0">
              <a:buNone/>
              <a:defRPr sz="2100"/>
            </a:lvl7pPr>
            <a:lvl8pPr marL="3364581" indent="0">
              <a:buNone/>
              <a:defRPr sz="2100"/>
            </a:lvl8pPr>
            <a:lvl9pPr marL="3845235" indent="0">
              <a:buNone/>
              <a:defRPr sz="2100"/>
            </a:lvl9pPr>
          </a:lstStyle>
          <a:p>
            <a:endParaRPr lang="en-US" dirty="0"/>
          </a:p>
        </p:txBody>
      </p:sp>
      <p:sp>
        <p:nvSpPr>
          <p:cNvPr id="4" name="Text Placeholder 3"/>
          <p:cNvSpPr>
            <a:spLocks noGrp="1"/>
          </p:cNvSpPr>
          <p:nvPr>
            <p:ph type="body" sz="half" idx="2"/>
          </p:nvPr>
        </p:nvSpPr>
        <p:spPr>
          <a:xfrm>
            <a:off x="1380000" y="7657155"/>
            <a:ext cx="4224338" cy="1148232"/>
          </a:xfrm>
          <a:prstGeom prst="rect">
            <a:avLst/>
          </a:prstGeom>
        </p:spPr>
        <p:txBody>
          <a:bodyPr lIns="96131" tIns="48065" rIns="96131" bIns="48065"/>
          <a:lstStyle>
            <a:lvl1pPr marL="0" indent="0">
              <a:buNone/>
              <a:defRPr sz="1500"/>
            </a:lvl1pPr>
            <a:lvl2pPr marL="480654" indent="0">
              <a:buNone/>
              <a:defRPr sz="1300"/>
            </a:lvl2pPr>
            <a:lvl3pPr marL="961309" indent="0">
              <a:buNone/>
              <a:defRPr sz="1100"/>
            </a:lvl3pPr>
            <a:lvl4pPr marL="1441963" indent="0">
              <a:buNone/>
              <a:defRPr sz="900"/>
            </a:lvl4pPr>
            <a:lvl5pPr marL="1922617" indent="0">
              <a:buNone/>
              <a:defRPr sz="900"/>
            </a:lvl5pPr>
            <a:lvl6pPr marL="2403272" indent="0">
              <a:buNone/>
              <a:defRPr sz="900"/>
            </a:lvl6pPr>
            <a:lvl7pPr marL="2883926" indent="0">
              <a:buNone/>
              <a:defRPr sz="900"/>
            </a:lvl7pPr>
            <a:lvl8pPr marL="3364581" indent="0">
              <a:buNone/>
              <a:defRPr sz="900"/>
            </a:lvl8pPr>
            <a:lvl9pPr marL="384523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76A6A-F345-4BE7-A54B-59AC763D8274}" type="datetimeFigureOut">
              <a:rPr lang="en-US" smtClean="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234685" y="8805387"/>
            <a:ext cx="1642798" cy="520894"/>
          </a:xfrm>
          <a:prstGeom prst="rect">
            <a:avLst/>
          </a:prstGeom>
        </p:spPr>
        <p:txBody>
          <a:bodyPr vert="horz" lIns="96131" tIns="48065" rIns="96131" bIns="48065" rtlCol="0" anchor="ctr"/>
          <a:lstStyle>
            <a:lvl1pPr algn="l">
              <a:defRPr sz="1300">
                <a:solidFill>
                  <a:schemeClr val="tx1">
                    <a:tint val="75000"/>
                  </a:schemeClr>
                </a:solidFill>
              </a:defRPr>
            </a:lvl1pPr>
          </a:lstStyle>
          <a:p>
            <a:fld id="{64676A6A-F345-4BE7-A54B-59AC763D8274}" type="datetimeFigureOut">
              <a:rPr lang="en-US" smtClean="0"/>
              <a:pPr/>
              <a:t>9/16/2014</a:t>
            </a:fld>
            <a:endParaRPr lang="en-US" dirty="0"/>
          </a:p>
        </p:txBody>
      </p:sp>
      <p:sp>
        <p:nvSpPr>
          <p:cNvPr id="5" name="Footer Placeholder 4"/>
          <p:cNvSpPr>
            <a:spLocks noGrp="1"/>
          </p:cNvSpPr>
          <p:nvPr>
            <p:ph type="ftr" sz="quarter" idx="3"/>
          </p:nvPr>
        </p:nvSpPr>
        <p:spPr>
          <a:xfrm>
            <a:off x="2405526" y="9068100"/>
            <a:ext cx="2229512" cy="520894"/>
          </a:xfrm>
          <a:prstGeom prst="rect">
            <a:avLst/>
          </a:prstGeom>
        </p:spPr>
        <p:txBody>
          <a:bodyPr vert="horz" lIns="96131" tIns="48065" rIns="96131" bIns="48065"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045737" y="9068100"/>
            <a:ext cx="1642798" cy="520894"/>
          </a:xfrm>
          <a:prstGeom prst="rect">
            <a:avLst/>
          </a:prstGeom>
        </p:spPr>
        <p:txBody>
          <a:bodyPr vert="horz" lIns="96131" tIns="48065" rIns="96131" bIns="48065" rtlCol="0" anchor="ctr"/>
          <a:lstStyle>
            <a:lvl1pPr algn="r">
              <a:defRPr sz="1300">
                <a:solidFill>
                  <a:schemeClr val="tx1">
                    <a:tint val="75000"/>
                  </a:schemeClr>
                </a:solidFill>
              </a:defRPr>
            </a:lvl1pPr>
          </a:lstStyle>
          <a:p>
            <a:fld id="{2A5E9C3D-07D7-45D2-9B6A-FB5CA66A53EB}" type="slidenum">
              <a:rPr lang="en-US" smtClean="0"/>
              <a:pPr/>
              <a:t>‹#›</a:t>
            </a:fld>
            <a:endParaRPr lang="en-US" dirty="0"/>
          </a:p>
        </p:txBody>
      </p:sp>
      <p:sp>
        <p:nvSpPr>
          <p:cNvPr id="1660" name="Footer Placeholder 4"/>
          <p:cNvSpPr txBox="1">
            <a:spLocks/>
          </p:cNvSpPr>
          <p:nvPr userDrawn="1"/>
        </p:nvSpPr>
        <p:spPr>
          <a:xfrm>
            <a:off x="99307" y="9559282"/>
            <a:ext cx="3989652" cy="276300"/>
          </a:xfrm>
          <a:prstGeom prst="rect">
            <a:avLst/>
          </a:prstGeom>
        </p:spPr>
        <p:txBody>
          <a:bodyPr lIns="96131" tIns="48065" rIns="96131" bIns="48065"/>
          <a:lstStyle>
            <a:lvl1pPr algn="l">
              <a:defRPr sz="800"/>
            </a:lvl1pPr>
          </a:lstStyle>
          <a:p>
            <a:pPr marL="0" marR="0" lvl="0" indent="0" algn="l" defTabSz="961309"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schemeClr val="tx1"/>
                </a:solidFill>
                <a:effectLst/>
                <a:uLnTx/>
                <a:uFillTx/>
                <a:latin typeface="+mn-lt"/>
                <a:ea typeface="+mn-ea"/>
                <a:cs typeface="+mn-cs"/>
              </a:rPr>
              <a:t>Rev. Control:  09/06/2014  HSD – OSP and Susan Richmond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61309" rtl="0" eaLnBrk="1" latinLnBrk="0" hangingPunct="1">
        <a:spcBef>
          <a:spcPct val="0"/>
        </a:spcBef>
        <a:buNone/>
        <a:defRPr sz="4600" kern="1200">
          <a:solidFill>
            <a:schemeClr val="tx1"/>
          </a:solidFill>
          <a:latin typeface="+mj-lt"/>
          <a:ea typeface="+mj-ea"/>
          <a:cs typeface="+mj-cs"/>
        </a:defRPr>
      </a:lvl1pPr>
    </p:titleStyle>
    <p:bodyStyle>
      <a:lvl1pPr marL="360491" indent="-360491" algn="l" defTabSz="961309"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1063" indent="-300409" algn="l" defTabSz="961309"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201636" indent="-240327" algn="l" defTabSz="961309"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82290"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62945"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43599"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24253"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04908"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85562"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96081" y="244594"/>
            <a:ext cx="6347866" cy="6944431"/>
            <a:chOff x="396081" y="244594"/>
            <a:chExt cx="6347866" cy="6944431"/>
          </a:xfrm>
        </p:grpSpPr>
        <p:sp>
          <p:nvSpPr>
            <p:cNvPr id="4" name="TextBox 3"/>
            <p:cNvSpPr txBox="1"/>
            <p:nvPr/>
          </p:nvSpPr>
          <p:spPr>
            <a:xfrm>
              <a:off x="396081" y="2086617"/>
              <a:ext cx="5710679" cy="1205064"/>
            </a:xfrm>
            <a:prstGeom prst="rect">
              <a:avLst/>
            </a:prstGeom>
            <a:noFill/>
          </p:spPr>
          <p:txBody>
            <a:bodyPr wrap="square" lIns="96131" tIns="48065" rIns="96131" bIns="48065" rtlCol="0">
              <a:spAutoFit/>
            </a:bodyPr>
            <a:lstStyle/>
            <a:p>
              <a:r>
                <a:rPr lang="en-US" sz="3600" b="1" dirty="0" smtClean="0">
                  <a:effectLst>
                    <a:outerShdw blurRad="38100" dist="38100" dir="2700000" algn="tl">
                      <a:srgbClr val="000000">
                        <a:alpha val="43137"/>
                      </a:srgbClr>
                    </a:outerShdw>
                  </a:effectLst>
                </a:rPr>
                <a:t>Opinion Writing…</a:t>
              </a:r>
            </a:p>
            <a:p>
              <a:r>
                <a:rPr lang="en-US" sz="36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Performance Task</a:t>
              </a:r>
              <a:endParaRPr lang="en-US" sz="2800" b="1" dirty="0">
                <a:effectLst>
                  <a:outerShdw blurRad="38100" dist="38100" dir="2700000" algn="tl">
                    <a:srgbClr val="000000">
                      <a:alpha val="43137"/>
                    </a:srgbClr>
                  </a:outerShdw>
                </a:effectLst>
              </a:endParaRPr>
            </a:p>
          </p:txBody>
        </p:sp>
        <p:pic>
          <p:nvPicPr>
            <p:cNvPr id="1026" name="Picture 2" descr="C:\Users\Rick Richmond\Desktop\WebHead3.jpg"/>
            <p:cNvPicPr>
              <a:picLocks noChangeAspect="1" noChangeArrowheads="1"/>
            </p:cNvPicPr>
            <p:nvPr/>
          </p:nvPicPr>
          <p:blipFill>
            <a:blip r:embed="rId2" cstate="print"/>
            <a:srcRect/>
            <a:stretch>
              <a:fillRect/>
            </a:stretch>
          </p:blipFill>
          <p:spPr bwMode="auto">
            <a:xfrm>
              <a:off x="3676739" y="244594"/>
              <a:ext cx="3067208" cy="667087"/>
            </a:xfrm>
            <a:prstGeom prst="rect">
              <a:avLst/>
            </a:prstGeom>
            <a:noFill/>
          </p:spPr>
        </p:pic>
        <p:sp>
          <p:nvSpPr>
            <p:cNvPr id="7" name="TextBox 6"/>
            <p:cNvSpPr txBox="1"/>
            <p:nvPr/>
          </p:nvSpPr>
          <p:spPr>
            <a:xfrm>
              <a:off x="396081" y="3211760"/>
              <a:ext cx="3581400" cy="384721"/>
            </a:xfrm>
            <a:prstGeom prst="rect">
              <a:avLst/>
            </a:prstGeom>
            <a:noFill/>
          </p:spPr>
          <p:txBody>
            <a:bodyPr wrap="square" rtlCol="0">
              <a:spAutoFit/>
            </a:bodyPr>
            <a:lstStyle/>
            <a:p>
              <a:pPr algn="ctr"/>
              <a:r>
                <a:rPr lang="en-US" b="1" dirty="0" smtClean="0"/>
                <a:t>Pre-Assessment</a:t>
              </a:r>
              <a:endParaRPr lang="en-US" b="1" dirty="0"/>
            </a:p>
          </p:txBody>
        </p:sp>
        <p:sp>
          <p:nvSpPr>
            <p:cNvPr id="13" name="TextBox 12"/>
            <p:cNvSpPr txBox="1"/>
            <p:nvPr/>
          </p:nvSpPr>
          <p:spPr>
            <a:xfrm>
              <a:off x="661533" y="6788915"/>
              <a:ext cx="56388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rPr>
                <a:t>Teacher Directions</a:t>
              </a:r>
              <a:endParaRPr lang="en-US" sz="2000" b="1" dirty="0">
                <a:effectLst>
                  <a:outerShdw blurRad="38100" dist="38100" dir="2700000" algn="tl">
                    <a:srgbClr val="000000">
                      <a:alpha val="43137"/>
                    </a:srgbClr>
                  </a:outerShdw>
                </a:effectLst>
              </a:endParaRPr>
            </a:p>
          </p:txBody>
        </p:sp>
        <p:sp>
          <p:nvSpPr>
            <p:cNvPr id="14" name="Rectangle 13"/>
            <p:cNvSpPr/>
            <p:nvPr/>
          </p:nvSpPr>
          <p:spPr>
            <a:xfrm>
              <a:off x="853281" y="6773526"/>
              <a:ext cx="1196161" cy="215444"/>
            </a:xfrm>
            <a:prstGeom prst="rect">
              <a:avLst/>
            </a:prstGeom>
          </p:spPr>
          <p:txBody>
            <a:bodyPr wrap="none">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r>
                <a:rPr lang="en-US" sz="800" dirty="0">
                  <a:solidFill>
                    <a:schemeClr val="bg1"/>
                  </a:solidFill>
                </a:rPr>
                <a:t>Photo credit: Thinkstock</a:t>
              </a:r>
            </a:p>
          </p:txBody>
        </p:sp>
      </p:grpSp>
      <p:grpSp>
        <p:nvGrpSpPr>
          <p:cNvPr id="5" name="Group 4"/>
          <p:cNvGrpSpPr/>
          <p:nvPr/>
        </p:nvGrpSpPr>
        <p:grpSpPr>
          <a:xfrm>
            <a:off x="1005681" y="3977481"/>
            <a:ext cx="3810000" cy="2590800"/>
            <a:chOff x="1005681" y="3977481"/>
            <a:chExt cx="3810000" cy="2590800"/>
          </a:xfrm>
        </p:grpSpPr>
        <p:sp>
          <p:nvSpPr>
            <p:cNvPr id="17" name="Rectangle 16"/>
            <p:cNvSpPr/>
            <p:nvPr/>
          </p:nvSpPr>
          <p:spPr>
            <a:xfrm>
              <a:off x="1005681" y="3977481"/>
              <a:ext cx="3810000" cy="2590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https://encrypted-tbn2.gstatic.com/images?q=tbn:ANd9GcRxy12NBB9Yw-WWkjFpvGr7H-zTCp7_JuzdY-qnvrRd3G2YhxBv0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1075" y="4396581"/>
              <a:ext cx="3119211" cy="186690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481" y="91281"/>
            <a:ext cx="6781800" cy="5729380"/>
          </a:xfrm>
          <a:prstGeom prst="rect">
            <a:avLst/>
          </a:prstGeom>
          <a:noFill/>
        </p:spPr>
        <p:txBody>
          <a:bodyPr wrap="square" lIns="96131" tIns="48065" rIns="96131" bIns="48065" rtlCol="0">
            <a:spAutoFit/>
          </a:bodyPr>
          <a:lstStyle/>
          <a:p>
            <a:r>
              <a:rPr lang="en-US" sz="1600" b="1" u="sng" dirty="0" smtClean="0"/>
              <a:t>Background</a:t>
            </a:r>
          </a:p>
          <a:p>
            <a:endParaRPr lang="en-US" sz="600" dirty="0"/>
          </a:p>
          <a:p>
            <a:r>
              <a:rPr lang="en-US" sz="1200" dirty="0" smtClean="0"/>
              <a:t>This is a pre-assessment to measure the task of writing an opinion piece.  Full compositions or essays are always part of a Performance Task.   A complete SBAC performance task would normally have:</a:t>
            </a:r>
          </a:p>
          <a:p>
            <a:endParaRPr lang="en-US" sz="600" dirty="0"/>
          </a:p>
          <a:p>
            <a:r>
              <a:rPr lang="en-US" sz="1200" b="1" i="1" dirty="0" smtClean="0"/>
              <a:t>Part 1:  30 Minutes</a:t>
            </a:r>
          </a:p>
          <a:p>
            <a:pPr marL="171450" indent="-171450">
              <a:buFont typeface="Arial" panose="020B0604020202020204" pitchFamily="34" charset="0"/>
              <a:buChar char="•"/>
            </a:pPr>
            <a:r>
              <a:rPr lang="en-US" sz="1200" dirty="0" smtClean="0"/>
              <a:t>A Classroom Activity </a:t>
            </a:r>
          </a:p>
          <a:p>
            <a:pPr marL="171450" indent="-171450">
              <a:buFont typeface="Arial" panose="020B0604020202020204" pitchFamily="34" charset="0"/>
              <a:buChar char="•"/>
            </a:pPr>
            <a:r>
              <a:rPr lang="en-US" sz="1200" dirty="0" smtClean="0"/>
              <a:t>Reading the Passages</a:t>
            </a:r>
          </a:p>
          <a:p>
            <a:pPr marL="171450" indent="-171450">
              <a:buFont typeface="Arial" panose="020B0604020202020204" pitchFamily="34" charset="0"/>
              <a:buChar char="•"/>
            </a:pPr>
            <a:r>
              <a:rPr lang="en-US" sz="1200" dirty="0" smtClean="0"/>
              <a:t>Taking Notes</a:t>
            </a:r>
            <a:endParaRPr lang="en-US" sz="1200" dirty="0"/>
          </a:p>
          <a:p>
            <a:pPr marL="171450" indent="-171450">
              <a:buFont typeface="Arial" panose="020B0604020202020204" pitchFamily="34" charset="0"/>
              <a:buChar char="•"/>
            </a:pPr>
            <a:r>
              <a:rPr lang="en-US" sz="1200" dirty="0" smtClean="0"/>
              <a:t>3 Research Questions </a:t>
            </a:r>
          </a:p>
          <a:p>
            <a:endParaRPr lang="en-US" sz="1200" dirty="0" smtClean="0"/>
          </a:p>
          <a:p>
            <a:r>
              <a:rPr lang="en-US" sz="1200" b="1" i="1" dirty="0" smtClean="0"/>
              <a:t>Part 2:  35 Minutes</a:t>
            </a:r>
          </a:p>
          <a:p>
            <a:pPr marL="171450" indent="-171450">
              <a:buFont typeface="Arial" panose="020B0604020202020204" pitchFamily="34" charset="0"/>
              <a:buChar char="•"/>
            </a:pPr>
            <a:r>
              <a:rPr lang="en-US" sz="1200" dirty="0" smtClean="0"/>
              <a:t>Writing A Full-Composition</a:t>
            </a:r>
          </a:p>
          <a:p>
            <a:endParaRPr lang="en-US" sz="600" dirty="0" smtClean="0"/>
          </a:p>
          <a:p>
            <a:r>
              <a:rPr lang="en-US" sz="1200" dirty="0" smtClean="0"/>
              <a:t>For grade </a:t>
            </a:r>
            <a:r>
              <a:rPr lang="en-US" sz="1200" dirty="0" smtClean="0"/>
              <a:t>K, </a:t>
            </a:r>
            <a:r>
              <a:rPr lang="en-US" sz="1200" dirty="0" smtClean="0"/>
              <a:t>the teacher should read the passage aloud to the </a:t>
            </a:r>
            <a:r>
              <a:rPr lang="en-US" sz="1200" dirty="0" smtClean="0"/>
              <a:t>students.  Teachers may model </a:t>
            </a:r>
            <a:r>
              <a:rPr lang="en-US" sz="1200" dirty="0" smtClean="0"/>
              <a:t>note-taking for students if desired.  </a:t>
            </a:r>
            <a:r>
              <a:rPr lang="en-US" sz="1200" dirty="0" smtClean="0"/>
              <a:t>In grade K </a:t>
            </a:r>
            <a:r>
              <a:rPr lang="en-US" sz="1200" dirty="0" smtClean="0"/>
              <a:t>there </a:t>
            </a:r>
            <a:r>
              <a:rPr lang="en-US" sz="1200" dirty="0" smtClean="0"/>
              <a:t>are </a:t>
            </a:r>
            <a:r>
              <a:rPr lang="en-US" sz="1200" dirty="0" smtClean="0"/>
              <a:t>no research </a:t>
            </a:r>
            <a:r>
              <a:rPr lang="en-US" sz="1200" dirty="0" smtClean="0"/>
              <a:t>questions. </a:t>
            </a:r>
          </a:p>
          <a:p>
            <a:endParaRPr lang="en-US" sz="1200" dirty="0"/>
          </a:p>
          <a:p>
            <a:r>
              <a:rPr lang="en-US" sz="1400" b="1" u="sng" dirty="0" smtClean="0"/>
              <a:t>DIRECTIONS</a:t>
            </a:r>
          </a:p>
          <a:p>
            <a:endParaRPr lang="en-US" sz="600" dirty="0" smtClean="0"/>
          </a:p>
          <a:p>
            <a:r>
              <a:rPr lang="en-US" sz="1200" dirty="0" smtClean="0"/>
              <a:t>Allow </a:t>
            </a:r>
            <a:r>
              <a:rPr lang="en-US" sz="1200" dirty="0"/>
              <a:t>approximately </a:t>
            </a:r>
            <a:r>
              <a:rPr lang="en-US" sz="1200" dirty="0" smtClean="0"/>
              <a:t>30  </a:t>
            </a:r>
            <a:r>
              <a:rPr lang="en-US" sz="1200" dirty="0"/>
              <a:t>minutes for </a:t>
            </a:r>
            <a:r>
              <a:rPr lang="en-US" sz="1200" dirty="0" smtClean="0"/>
              <a:t>Part </a:t>
            </a:r>
            <a:r>
              <a:rPr lang="en-US" sz="1200" dirty="0"/>
              <a:t>1 and approximately </a:t>
            </a:r>
            <a:r>
              <a:rPr lang="en-US" sz="1200" dirty="0" smtClean="0"/>
              <a:t>35 </a:t>
            </a:r>
            <a:r>
              <a:rPr lang="en-US" sz="1200" dirty="0"/>
              <a:t>minutes for Part 2, but the prompt should not be strictly timed. Students should take the time they need to write and proofread</a:t>
            </a:r>
            <a:r>
              <a:rPr lang="en-US" sz="1200" dirty="0" smtClean="0"/>
              <a:t>.</a:t>
            </a:r>
          </a:p>
          <a:p>
            <a:endParaRPr lang="en-US" sz="600" dirty="0"/>
          </a:p>
          <a:p>
            <a:r>
              <a:rPr lang="en-US" sz="1200" dirty="0" smtClean="0"/>
              <a:t>Read </a:t>
            </a:r>
            <a:r>
              <a:rPr lang="en-US" sz="1200" dirty="0"/>
              <a:t>the story, present the question, and allow a few minutes for discussion </a:t>
            </a:r>
            <a:r>
              <a:rPr lang="en-US" sz="1200" dirty="0" smtClean="0"/>
              <a:t>with a </a:t>
            </a:r>
            <a:r>
              <a:rPr lang="en-US" sz="1200" dirty="0"/>
              <a:t>partner. Give out lined or unlined paper. Then, use your typical classroom </a:t>
            </a:r>
            <a:r>
              <a:rPr lang="en-US" sz="1200" dirty="0" smtClean="0"/>
              <a:t>writing process </a:t>
            </a:r>
            <a:r>
              <a:rPr lang="en-US" sz="1200" dirty="0"/>
              <a:t>to support students in completing the writing prompt. </a:t>
            </a:r>
            <a:endParaRPr lang="en-US" sz="1200" dirty="0" smtClean="0"/>
          </a:p>
          <a:p>
            <a:endParaRPr lang="en-US" sz="600" dirty="0"/>
          </a:p>
          <a:p>
            <a:r>
              <a:rPr lang="en-US" sz="1200" dirty="0" smtClean="0"/>
              <a:t>The </a:t>
            </a:r>
            <a:r>
              <a:rPr lang="en-US" sz="1200" dirty="0"/>
              <a:t>response should include a picture and whatever sentences, words, or </a:t>
            </a:r>
            <a:r>
              <a:rPr lang="en-US" sz="1200" dirty="0" smtClean="0"/>
              <a:t>letters the </a:t>
            </a:r>
            <a:r>
              <a:rPr lang="en-US" sz="1200" dirty="0"/>
              <a:t>child can add. An adult may assist with sounding out or spelling words </a:t>
            </a:r>
            <a:r>
              <a:rPr lang="en-US" sz="1200" dirty="0" smtClean="0"/>
              <a:t>and/or transcribe </a:t>
            </a:r>
            <a:r>
              <a:rPr lang="en-US" sz="1200" dirty="0"/>
              <a:t>the child's words if desired.</a:t>
            </a:r>
          </a:p>
          <a:p>
            <a:endParaRPr lang="en-US" sz="600" dirty="0" smtClean="0"/>
          </a:p>
          <a:p>
            <a:r>
              <a:rPr lang="en-US" sz="1200" dirty="0" smtClean="0"/>
              <a:t>Please </a:t>
            </a:r>
            <a:r>
              <a:rPr lang="en-US" sz="1200" dirty="0"/>
              <a:t>distinguish the child's independent production from words or </a:t>
            </a:r>
            <a:r>
              <a:rPr lang="en-US" sz="1200" dirty="0" smtClean="0"/>
              <a:t>letters produced </a:t>
            </a:r>
            <a:r>
              <a:rPr lang="en-US" sz="1200" dirty="0"/>
              <a:t>with adult help by </a:t>
            </a:r>
            <a:r>
              <a:rPr lang="en-US" sz="1200" b="1" dirty="0"/>
              <a:t>underlining any part of the writing done </a:t>
            </a:r>
            <a:r>
              <a:rPr lang="en-US" sz="1200" b="1" dirty="0" smtClean="0"/>
              <a:t>with teacher </a:t>
            </a:r>
            <a:r>
              <a:rPr lang="en-US" sz="1200" b="1" dirty="0"/>
              <a:t>support</a:t>
            </a:r>
            <a:r>
              <a:rPr lang="en-US" sz="1200" dirty="0"/>
              <a:t>. </a:t>
            </a:r>
            <a:endParaRPr lang="en-US" sz="1200" dirty="0" smtClean="0"/>
          </a:p>
          <a:p>
            <a:endParaRPr lang="en-US" sz="600" dirty="0"/>
          </a:p>
          <a:p>
            <a:r>
              <a:rPr lang="en-US" sz="1200" dirty="0" smtClean="0"/>
              <a:t>We </a:t>
            </a:r>
            <a:r>
              <a:rPr lang="en-US" sz="1200" dirty="0"/>
              <a:t>understand that, especially in the fall, most Kindergartners have had </a:t>
            </a:r>
            <a:r>
              <a:rPr lang="en-US" sz="1200" dirty="0" smtClean="0"/>
              <a:t>limited experience </a:t>
            </a:r>
            <a:r>
              <a:rPr lang="en-US" sz="1200" dirty="0"/>
              <a:t>with writing</a:t>
            </a:r>
            <a:r>
              <a:rPr lang="en-US" sz="1200" dirty="0" smtClean="0"/>
              <a:t>.</a:t>
            </a:r>
            <a:endParaRPr lang="en-US" sz="12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2</a:t>
            </a:fld>
            <a:endParaRPr lang="en-US" dirty="0"/>
          </a:p>
        </p:txBody>
      </p:sp>
      <p:sp>
        <p:nvSpPr>
          <p:cNvPr id="5" name="Rectangle 4"/>
          <p:cNvSpPr/>
          <p:nvPr/>
        </p:nvSpPr>
        <p:spPr>
          <a:xfrm>
            <a:off x="197643" y="5862895"/>
            <a:ext cx="6553199" cy="3600986"/>
          </a:xfrm>
          <a:prstGeom prst="rect">
            <a:avLst/>
          </a:prstGeom>
        </p:spPr>
        <p:txBody>
          <a:bodyPr wrap="square">
            <a:spAutoFit/>
          </a:bodyPr>
          <a:lstStyle/>
          <a:p>
            <a:pPr algn="ctr"/>
            <a:r>
              <a:rPr lang="en-US" sz="1400" b="1" dirty="0"/>
              <a:t>The Best Pet</a:t>
            </a:r>
            <a:endParaRPr lang="en-US" sz="1400" dirty="0"/>
          </a:p>
          <a:p>
            <a:pPr algn="ctr"/>
            <a:r>
              <a:rPr lang="en-US" sz="1400" dirty="0"/>
              <a:t>Student Directions, </a:t>
            </a:r>
            <a:r>
              <a:rPr lang="en-US" sz="1400" b="1" i="1" dirty="0"/>
              <a:t>Part 1</a:t>
            </a:r>
            <a:r>
              <a:rPr lang="en-US" sz="1400" dirty="0"/>
              <a:t>     </a:t>
            </a:r>
            <a:endParaRPr lang="en-US" sz="1400" dirty="0" smtClean="0"/>
          </a:p>
          <a:p>
            <a:pPr algn="ctr"/>
            <a:r>
              <a:rPr lang="en-US" sz="1400" b="1" u="sng" dirty="0" smtClean="0"/>
              <a:t>20 - 30 </a:t>
            </a:r>
            <a:r>
              <a:rPr lang="en-US" sz="1400" b="1" u="sng" dirty="0" smtClean="0"/>
              <a:t>minutes</a:t>
            </a:r>
          </a:p>
          <a:p>
            <a:pPr algn="ctr"/>
            <a:endParaRPr lang="en-US" sz="1400" dirty="0"/>
          </a:p>
          <a:p>
            <a:r>
              <a:rPr lang="en-US" sz="1400" dirty="0"/>
              <a:t>Teacher Directions to Students (after reading</a:t>
            </a:r>
            <a:r>
              <a:rPr lang="en-US" sz="1400" dirty="0" smtClean="0"/>
              <a:t>):</a:t>
            </a:r>
          </a:p>
          <a:p>
            <a:endParaRPr lang="en-US" sz="800" dirty="0"/>
          </a:p>
          <a:p>
            <a:r>
              <a:rPr lang="en-US" sz="1400" dirty="0" smtClean="0"/>
              <a:t>•What </a:t>
            </a:r>
            <a:r>
              <a:rPr lang="en-US" sz="1400" dirty="0"/>
              <a:t>do you think? Which pet is best—a cat or a </a:t>
            </a:r>
            <a:r>
              <a:rPr lang="en-US" sz="1400" dirty="0" smtClean="0"/>
              <a:t>dog?</a:t>
            </a:r>
          </a:p>
          <a:p>
            <a:endParaRPr lang="en-US" sz="800" dirty="0"/>
          </a:p>
          <a:p>
            <a:r>
              <a:rPr lang="en-US" sz="1400" dirty="0"/>
              <a:t>• Turn and talk to a partner about which pet you chose. Be sure to tell your </a:t>
            </a:r>
            <a:r>
              <a:rPr lang="en-US" sz="1400" dirty="0" smtClean="0"/>
              <a:t>partner WHY </a:t>
            </a:r>
            <a:r>
              <a:rPr lang="en-US" sz="1400" dirty="0"/>
              <a:t>you picked that </a:t>
            </a:r>
            <a:r>
              <a:rPr lang="en-US" sz="1400" dirty="0" smtClean="0"/>
              <a:t>pet. </a:t>
            </a:r>
            <a:r>
              <a:rPr lang="en-US" sz="1400" i="1" dirty="0" smtClean="0"/>
              <a:t>Allow time for students </a:t>
            </a:r>
            <a:r>
              <a:rPr lang="en-US" sz="1400" i="1" dirty="0"/>
              <a:t>to discuss their choices</a:t>
            </a:r>
            <a:r>
              <a:rPr lang="en-US" sz="1400" i="1" dirty="0" smtClean="0"/>
              <a:t>.</a:t>
            </a:r>
          </a:p>
          <a:p>
            <a:endParaRPr lang="en-US" sz="800" i="1" dirty="0"/>
          </a:p>
          <a:p>
            <a:pPr algn="ctr"/>
            <a:r>
              <a:rPr lang="en-US" sz="1400" b="1" dirty="0" smtClean="0"/>
              <a:t>Student Directions, Part 2</a:t>
            </a:r>
          </a:p>
          <a:p>
            <a:pPr algn="ctr"/>
            <a:r>
              <a:rPr lang="en-US" sz="1400" b="1" u="sng" dirty="0" smtClean="0"/>
              <a:t>35 Minutes</a:t>
            </a:r>
          </a:p>
          <a:p>
            <a:pPr algn="ctr"/>
            <a:endParaRPr lang="en-US" sz="800" b="1" dirty="0"/>
          </a:p>
          <a:p>
            <a:r>
              <a:rPr lang="en-US" sz="1400" dirty="0"/>
              <a:t>• Listen to the story again</a:t>
            </a:r>
            <a:r>
              <a:rPr lang="en-US" sz="1400" dirty="0" smtClean="0"/>
              <a:t>.</a:t>
            </a:r>
            <a:endParaRPr lang="en-US" sz="1400" b="1" dirty="0" smtClean="0"/>
          </a:p>
          <a:p>
            <a:endParaRPr lang="en-US" sz="800" i="1" dirty="0"/>
          </a:p>
          <a:p>
            <a:r>
              <a:rPr lang="en-US" sz="1400" dirty="0"/>
              <a:t>• Now, use this paper to draw a picture of the pet you chose. I will help you </a:t>
            </a:r>
            <a:r>
              <a:rPr lang="en-US" sz="1400" dirty="0" smtClean="0"/>
              <a:t>write words    under </a:t>
            </a:r>
            <a:r>
              <a:rPr lang="en-US" sz="1400" dirty="0"/>
              <a:t>your picture to tell more about </a:t>
            </a:r>
            <a:r>
              <a:rPr lang="en-US" sz="1400" dirty="0" smtClean="0"/>
              <a:t>your</a:t>
            </a:r>
            <a:endParaRPr lang="en-US" sz="1400" dirty="0"/>
          </a:p>
        </p:txBody>
      </p:sp>
      <p:sp>
        <p:nvSpPr>
          <p:cNvPr id="6" name="TextBox 5"/>
          <p:cNvSpPr txBox="1"/>
          <p:nvPr/>
        </p:nvSpPr>
        <p:spPr>
          <a:xfrm>
            <a:off x="3581682" y="9528540"/>
            <a:ext cx="3458881" cy="230832"/>
          </a:xfrm>
          <a:prstGeom prst="rect">
            <a:avLst/>
          </a:prstGeom>
          <a:noFill/>
        </p:spPr>
        <p:txBody>
          <a:bodyPr wrap="square" rtlCol="0">
            <a:spAutoFit/>
          </a:bodyPr>
          <a:lstStyle/>
          <a:p>
            <a:r>
              <a:rPr lang="en-US" sz="900" b="1" i="1" dirty="0" smtClean="0"/>
              <a:t>This classroom activity and text is from Achieve The  Core</a:t>
            </a:r>
            <a:endParaRPr lang="en-US" sz="900" b="1" i="1" dirty="0"/>
          </a:p>
        </p:txBody>
      </p:sp>
    </p:spTree>
    <p:extLst>
      <p:ext uri="{BB962C8B-B14F-4D97-AF65-F5344CB8AC3E}">
        <p14:creationId xmlns:p14="http://schemas.microsoft.com/office/powerpoint/2010/main" val="1765973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081" y="472281"/>
            <a:ext cx="6248400" cy="6314155"/>
          </a:xfrm>
          <a:prstGeom prst="rect">
            <a:avLst/>
          </a:prstGeom>
          <a:noFill/>
        </p:spPr>
        <p:txBody>
          <a:bodyPr wrap="square" lIns="96131" tIns="48065" rIns="96131" bIns="48065" rtlCol="0">
            <a:spAutoFit/>
          </a:bodyPr>
          <a:lstStyle/>
          <a:p>
            <a:r>
              <a:rPr lang="en-US" sz="1200" b="1" dirty="0" smtClean="0"/>
              <a:t>Source </a:t>
            </a:r>
            <a:r>
              <a:rPr lang="en-US" sz="1200" b="1" dirty="0"/>
              <a:t>#1:  </a:t>
            </a:r>
            <a:r>
              <a:rPr lang="en-US" sz="1200" dirty="0"/>
              <a:t> </a:t>
            </a:r>
          </a:p>
          <a:p>
            <a:endParaRPr lang="en-US" sz="1400" b="1" u="sng" dirty="0" smtClean="0"/>
          </a:p>
          <a:p>
            <a:endParaRPr lang="en-US" sz="1400" b="1" u="sng" dirty="0"/>
          </a:p>
          <a:p>
            <a:pPr algn="ctr"/>
            <a:r>
              <a:rPr lang="en-US" sz="1600" b="1" u="sng" dirty="0" smtClean="0"/>
              <a:t>The </a:t>
            </a:r>
            <a:r>
              <a:rPr lang="en-US" sz="1600" b="1" u="sng" dirty="0"/>
              <a:t>Best </a:t>
            </a:r>
            <a:r>
              <a:rPr lang="en-US" sz="1600" b="1" u="sng" dirty="0" smtClean="0"/>
              <a:t>Pet</a:t>
            </a:r>
          </a:p>
          <a:p>
            <a:r>
              <a:rPr lang="en-US" sz="1600" dirty="0"/>
              <a:t> </a:t>
            </a:r>
            <a:r>
              <a:rPr lang="en-US" sz="1200" i="1" dirty="0"/>
              <a:t>Bob and his friend Ann don't agree on which pet is best. Listen to find out what </a:t>
            </a:r>
            <a:r>
              <a:rPr lang="en-US" sz="1200" i="1" dirty="0" smtClean="0"/>
              <a:t>they each </a:t>
            </a:r>
            <a:r>
              <a:rPr lang="en-US" sz="1200" i="1" dirty="0"/>
              <a:t>think</a:t>
            </a:r>
            <a:r>
              <a:rPr lang="en-US" sz="1200" i="1" dirty="0" smtClean="0"/>
              <a:t>.</a:t>
            </a:r>
          </a:p>
          <a:p>
            <a:endParaRPr lang="en-US" sz="1200" i="1" dirty="0"/>
          </a:p>
          <a:p>
            <a:r>
              <a:rPr lang="en-US" sz="1600" dirty="0" smtClean="0"/>
              <a:t>My </a:t>
            </a:r>
            <a:r>
              <a:rPr lang="en-US" sz="1600" dirty="0"/>
              <a:t>friend Ann says her pet is better than mine! I have a brown cat named </a:t>
            </a:r>
            <a:r>
              <a:rPr lang="en-US" sz="1600" dirty="0" smtClean="0"/>
              <a:t>Fluffy. Ann </a:t>
            </a:r>
            <a:r>
              <a:rPr lang="en-US" sz="1600" dirty="0"/>
              <a:t>has a black and white dog named Spot. We each think our pet is the best</a:t>
            </a:r>
            <a:r>
              <a:rPr lang="en-US" sz="1600" dirty="0" smtClean="0"/>
              <a:t>.</a:t>
            </a:r>
          </a:p>
          <a:p>
            <a:endParaRPr lang="en-US" sz="1600" dirty="0"/>
          </a:p>
          <a:p>
            <a:r>
              <a:rPr lang="en-US" sz="1600" dirty="0"/>
              <a:t>I told Ann that cats are better pets because they are clean, quiet and very </a:t>
            </a:r>
            <a:r>
              <a:rPr lang="en-US" sz="1600" dirty="0" smtClean="0"/>
              <a:t>cute. Cats </a:t>
            </a:r>
            <a:r>
              <a:rPr lang="en-US" sz="1600" dirty="0"/>
              <a:t>wash themselves with their tongues. You don’t have to walk them. They use a </a:t>
            </a:r>
            <a:r>
              <a:rPr lang="en-US" sz="1600" dirty="0" smtClean="0"/>
              <a:t>litter box</a:t>
            </a:r>
            <a:r>
              <a:rPr lang="en-US" sz="1600" dirty="0"/>
              <a:t>. Also, cats are sweet and quiet. I think dogs are too noisy! They bark a lot. </a:t>
            </a:r>
            <a:r>
              <a:rPr lang="en-US" sz="1600" dirty="0" smtClean="0"/>
              <a:t>They don't </a:t>
            </a:r>
            <a:r>
              <a:rPr lang="en-US" sz="1600" dirty="0"/>
              <a:t>clean themselves or use a litter box. Dogs need someone to give them baths, </a:t>
            </a:r>
            <a:r>
              <a:rPr lang="en-US" sz="1600" dirty="0" smtClean="0"/>
              <a:t>train them </a:t>
            </a:r>
            <a:r>
              <a:rPr lang="en-US" sz="1600" dirty="0"/>
              <a:t>and walk them. Dogs are more work.</a:t>
            </a:r>
          </a:p>
          <a:p>
            <a:endParaRPr lang="en-US" sz="1600" dirty="0" smtClean="0"/>
          </a:p>
          <a:p>
            <a:r>
              <a:rPr lang="en-US" sz="1600" dirty="0" smtClean="0"/>
              <a:t>Ann </a:t>
            </a:r>
            <a:r>
              <a:rPr lang="en-US" sz="1600" dirty="0"/>
              <a:t>says that cats are no fun! She says that dogs are better to play with. </a:t>
            </a:r>
            <a:r>
              <a:rPr lang="en-US" sz="1600" dirty="0" smtClean="0"/>
              <a:t>Spot always </a:t>
            </a:r>
            <a:r>
              <a:rPr lang="en-US" sz="1600" dirty="0"/>
              <a:t>wags his tail when he sees her. He can even do tricks. He barks when she says</a:t>
            </a:r>
            <a:r>
              <a:rPr lang="en-US" sz="1600" dirty="0" smtClean="0"/>
              <a:t>, “</a:t>
            </a:r>
            <a:r>
              <a:rPr lang="en-US" sz="1600" dirty="0"/>
              <a:t>Speak”. He knows how to roll over! Ann says dogs are also better because they </a:t>
            </a:r>
            <a:r>
              <a:rPr lang="en-US" sz="1600" dirty="0" smtClean="0"/>
              <a:t>protect their owners</a:t>
            </a:r>
            <a:r>
              <a:rPr lang="en-US" sz="1600" dirty="0"/>
              <a:t>. Spot always barks when there is someone at the door. It makes Ann </a:t>
            </a:r>
            <a:r>
              <a:rPr lang="en-US" sz="1600" dirty="0" smtClean="0"/>
              <a:t>feel safe</a:t>
            </a:r>
            <a:r>
              <a:rPr lang="en-US" sz="1600" dirty="0"/>
              <a:t>. So, Ann thinks dogs are best.</a:t>
            </a:r>
          </a:p>
          <a:p>
            <a:endParaRPr lang="en-US" sz="1600" dirty="0" smtClean="0"/>
          </a:p>
          <a:p>
            <a:r>
              <a:rPr lang="en-US" sz="1600" dirty="0" smtClean="0"/>
              <a:t>I </a:t>
            </a:r>
            <a:r>
              <a:rPr lang="en-US" sz="1600" dirty="0"/>
              <a:t>guess Ann’s dog is pretty cool, but so is Fluffy. Maybe different kinds of pets </a:t>
            </a:r>
            <a:r>
              <a:rPr lang="en-US" sz="1600" dirty="0" smtClean="0"/>
              <a:t>are good </a:t>
            </a:r>
            <a:r>
              <a:rPr lang="en-US" sz="1600" dirty="0"/>
              <a:t>for different people.</a:t>
            </a:r>
            <a:r>
              <a:rPr lang="en-US" sz="1600" dirty="0"/>
              <a:t> </a:t>
            </a:r>
          </a:p>
        </p:txBody>
      </p:sp>
      <p:graphicFrame>
        <p:nvGraphicFramePr>
          <p:cNvPr id="3" name="Table 2"/>
          <p:cNvGraphicFramePr>
            <a:graphicFrameLocks noGrp="1"/>
          </p:cNvGraphicFramePr>
          <p:nvPr>
            <p:extLst>
              <p:ext uri="{D42A27DB-BD31-4B8C-83A1-F6EECF244321}">
                <p14:modId xmlns:p14="http://schemas.microsoft.com/office/powerpoint/2010/main" val="223307389"/>
              </p:ext>
            </p:extLst>
          </p:nvPr>
        </p:nvGraphicFramePr>
        <p:xfrm>
          <a:off x="5196681" y="167481"/>
          <a:ext cx="1676400" cy="701040"/>
        </p:xfrm>
        <a:graphic>
          <a:graphicData uri="http://schemas.openxmlformats.org/drawingml/2006/table">
            <a:tbl>
              <a:tblPr firstRow="1" bandRow="1">
                <a:tableStyleId>{5C22544A-7EE6-4342-B048-85BDC9FD1C3A}</a:tableStyleId>
              </a:tblPr>
              <a:tblGrid>
                <a:gridCol w="1295400"/>
                <a:gridCol w="3810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dirty="0" smtClean="0">
                          <a:solidFill>
                            <a:sysClr val="windowText" lastClr="000000"/>
                          </a:solidFill>
                        </a:rPr>
                        <a:t>Grade Equivalent</a:t>
                      </a:r>
                      <a:endParaRPr lang="en-US" sz="800" b="1" dirty="0" smtClean="0">
                        <a:solidFill>
                          <a:sysClr val="windowText" lastClr="000000"/>
                        </a:solidFill>
                      </a:endParaRP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1.1</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Lexile Measure</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490</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Sentence Length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7.81</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Log Word Frequency</a:t>
                      </a: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3.54</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Word Count</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203</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07349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1637" y="333376"/>
            <a:ext cx="6739731" cy="276999"/>
          </a:xfrm>
          <a:prstGeom prst="rect">
            <a:avLst/>
          </a:prstGeom>
        </p:spPr>
        <p:txBody>
          <a:bodyPr wrap="square">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r>
              <a:rPr lang="en-US" sz="1200" b="1" dirty="0" smtClean="0">
                <a:effectLst>
                  <a:outerShdw blurRad="38100" dist="38100" dir="2700000" algn="tl">
                    <a:srgbClr val="000000">
                      <a:alpha val="43137"/>
                    </a:srgbClr>
                  </a:outerShdw>
                </a:effectLst>
              </a:rPr>
              <a:t> </a:t>
            </a:r>
            <a:r>
              <a:rPr lang="en-US" sz="1200" b="1" dirty="0">
                <a:effectLst>
                  <a:outerShdw blurRad="38100" dist="38100" dir="2700000" algn="tl">
                    <a:srgbClr val="000000">
                      <a:alpha val="43137"/>
                    </a:srgbClr>
                  </a:outerShdw>
                </a:effectLst>
              </a:rPr>
              <a:t>Grades </a:t>
            </a:r>
            <a:r>
              <a:rPr lang="en-US" sz="1200" b="1" dirty="0" smtClean="0">
                <a:effectLst>
                  <a:outerShdw blurRad="38100" dist="38100" dir="2700000" algn="tl">
                    <a:srgbClr val="000000">
                      <a:alpha val="43137"/>
                    </a:srgbClr>
                  </a:outerShdw>
                </a:effectLst>
              </a:rPr>
              <a:t>K - 2: </a:t>
            </a:r>
            <a:r>
              <a:rPr lang="en-US" sz="1200" b="1" dirty="0">
                <a:effectLst>
                  <a:outerShdw blurRad="38100" dist="38100" dir="2700000" algn="tl">
                    <a:srgbClr val="000000">
                      <a:alpha val="43137"/>
                    </a:srgbClr>
                  </a:outerShdw>
                </a:effectLst>
              </a:rPr>
              <a:t>Generic 4-Point Opinion Writing </a:t>
            </a:r>
            <a:r>
              <a:rPr lang="en-US" sz="1000" b="1" dirty="0" smtClean="0">
                <a:effectLst>
                  <a:outerShdw blurRad="38100" dist="38100" dir="2700000" algn="tl">
                    <a:srgbClr val="000000">
                      <a:alpha val="43137"/>
                    </a:srgbClr>
                  </a:outerShdw>
                </a:effectLst>
              </a:rPr>
              <a:t>Rubric </a:t>
            </a:r>
            <a:endParaRPr lang="en-US" sz="900" dirty="0">
              <a:effectLst>
                <a:outerShdw blurRad="38100" dist="38100" dir="2700000" algn="tl">
                  <a:srgbClr val="000000">
                    <a:alpha val="43137"/>
                  </a:srgbClr>
                </a:outerShdw>
              </a:effectLst>
            </a:endParaRPr>
          </a:p>
        </p:txBody>
      </p:sp>
      <p:sp>
        <p:nvSpPr>
          <p:cNvPr id="7" name="Rectangle 6"/>
          <p:cNvSpPr/>
          <p:nvPr/>
        </p:nvSpPr>
        <p:spPr>
          <a:xfrm>
            <a:off x="17561" y="8742500"/>
            <a:ext cx="6873082" cy="707886"/>
          </a:xfrm>
          <a:prstGeom prst="rect">
            <a:avLst/>
          </a:prstGeom>
        </p:spPr>
        <p:txBody>
          <a:bodyPr wrap="square">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pPr algn="ctr"/>
            <a:r>
              <a:rPr lang="en-US" sz="800" b="1" dirty="0" smtClean="0"/>
              <a:t>Working Drafts of ELA rubrics for assessing CCSS writing standards --- © (2010) Karin Hess, National Center for Assessment [khess@nciea.org] using several</a:t>
            </a:r>
          </a:p>
          <a:p>
            <a:pPr algn="ctr"/>
            <a:r>
              <a:rPr lang="en-US" sz="800" dirty="0" smtClean="0"/>
              <a:t>sources: CCSS for writing; </a:t>
            </a:r>
            <a:r>
              <a:rPr lang="en-US" sz="800" i="1" dirty="0" smtClean="0"/>
              <a:t>Learning Progressions Framework for ELA </a:t>
            </a:r>
            <a:r>
              <a:rPr lang="en-US" sz="800" b="1" i="1" dirty="0" smtClean="0"/>
              <a:t>(Hess, 2011); the VT analytic writing rubrics; </a:t>
            </a:r>
            <a:r>
              <a:rPr lang="en-US" sz="800" b="1" i="1" dirty="0" err="1" smtClean="0"/>
              <a:t>Biggam</a:t>
            </a:r>
            <a:r>
              <a:rPr lang="en-US" sz="800" b="1" i="1" dirty="0" smtClean="0"/>
              <a:t> &amp; </a:t>
            </a:r>
            <a:r>
              <a:rPr lang="en-US" sz="800" b="1" i="1" dirty="0" err="1" smtClean="0"/>
              <a:t>Itterly</a:t>
            </a:r>
            <a:r>
              <a:rPr lang="en-US" sz="800" b="1" i="1" dirty="0" smtClean="0"/>
              <a:t>, Literacy Profiles; Hill,</a:t>
            </a:r>
          </a:p>
          <a:p>
            <a:pPr algn="ctr"/>
            <a:r>
              <a:rPr lang="en-US" sz="800" i="1" dirty="0" smtClean="0"/>
              <a:t>Developmental Continuum; Exemplars Young Writers rubrics; and input from NYC K-5 performance assessment pilot Assessment Development Leaders</a:t>
            </a:r>
          </a:p>
          <a:p>
            <a:pPr algn="ctr"/>
            <a:r>
              <a:rPr lang="en-US" sz="800" b="1" dirty="0" smtClean="0"/>
              <a:t>CCSS Writing Standard #1a: Compose Opinion Pieces on Topics/ Persuasive Writing K-3</a:t>
            </a:r>
          </a:p>
          <a:p>
            <a:pPr algn="ctr"/>
            <a:r>
              <a:rPr lang="en-US" sz="800" dirty="0" smtClean="0"/>
              <a:t>Students compose opinion pieces on topics by stating and supporting a point of view /judgment with reasons and information.</a:t>
            </a:r>
            <a:endParaRPr lang="en-US" sz="800" dirty="0"/>
          </a:p>
        </p:txBody>
      </p:sp>
      <p:sp>
        <p:nvSpPr>
          <p:cNvPr id="8" name="Rectangle 7"/>
          <p:cNvSpPr/>
          <p:nvPr/>
        </p:nvSpPr>
        <p:spPr>
          <a:xfrm>
            <a:off x="39568" y="8418643"/>
            <a:ext cx="6873081" cy="246221"/>
          </a:xfrm>
          <a:prstGeom prst="rect">
            <a:avLst/>
          </a:prstGeom>
        </p:spPr>
        <p:txBody>
          <a:bodyPr wrap="square">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pPr algn="ctr"/>
            <a:r>
              <a:rPr lang="en-US" sz="1000" b="1" u="sng" dirty="0" smtClean="0">
                <a:effectLst>
                  <a:outerShdw blurRad="38100" dist="38100" dir="2700000" algn="tl">
                    <a:srgbClr val="000000">
                      <a:alpha val="43137"/>
                    </a:srgbClr>
                  </a:outerShdw>
                </a:effectLst>
              </a:rPr>
              <a:t>NOTE:</a:t>
            </a:r>
            <a:r>
              <a:rPr lang="en-US" sz="1000" b="1" dirty="0" smtClean="0"/>
              <a:t> Anchor papers illustrate how descriptors for each performance level are evidenced at each grade.</a:t>
            </a:r>
            <a:endParaRPr lang="en-US" sz="1000" dirty="0"/>
          </a:p>
        </p:txBody>
      </p:sp>
      <p:pic>
        <p:nvPicPr>
          <p:cNvPr id="9" name="table"/>
          <p:cNvPicPr>
            <a:picLocks noChangeAspect="1"/>
          </p:cNvPicPr>
          <p:nvPr/>
        </p:nvPicPr>
        <p:blipFill>
          <a:blip r:embed="rId2"/>
          <a:stretch>
            <a:fillRect/>
          </a:stretch>
        </p:blipFill>
        <p:spPr>
          <a:xfrm>
            <a:off x="91281" y="668839"/>
            <a:ext cx="6805880" cy="7575842"/>
          </a:xfrm>
          <a:prstGeom prst="rect">
            <a:avLst/>
          </a:prstGeom>
        </p:spPr>
      </p:pic>
    </p:spTree>
    <p:extLst>
      <p:ext uri="{BB962C8B-B14F-4D97-AF65-F5344CB8AC3E}">
        <p14:creationId xmlns:p14="http://schemas.microsoft.com/office/powerpoint/2010/main" val="276790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02886557"/>
              </p:ext>
            </p:extLst>
          </p:nvPr>
        </p:nvGraphicFramePr>
        <p:xfrm>
          <a:off x="237206" y="88303"/>
          <a:ext cx="6636000" cy="9543411"/>
        </p:xfrm>
        <a:graphic>
          <a:graphicData uri="http://schemas.openxmlformats.org/drawingml/2006/table">
            <a:tbl>
              <a:tblPr/>
              <a:tblGrid>
                <a:gridCol w="349265"/>
                <a:gridCol w="438115"/>
                <a:gridCol w="2535622"/>
                <a:gridCol w="827416"/>
                <a:gridCol w="827416"/>
                <a:gridCol w="750679"/>
                <a:gridCol w="507125"/>
                <a:gridCol w="400362"/>
              </a:tblGrid>
              <a:tr h="233520">
                <a:tc gridSpan="8">
                  <a:txBody>
                    <a:bodyPr/>
                    <a:lstStyle/>
                    <a:p>
                      <a:pPr algn="l" fontAlgn="ctr"/>
                      <a:r>
                        <a:rPr lang="en-US" sz="1400" b="1" i="0" u="none" strike="noStrike" dirty="0">
                          <a:solidFill>
                            <a:srgbClr val="000000"/>
                          </a:solidFill>
                          <a:latin typeface="Calibri"/>
                        </a:rPr>
                        <a:t>Opinion Writing  </a:t>
                      </a:r>
                      <a:r>
                        <a:rPr lang="en-US" sz="1400" b="1" i="0" u="none" strike="noStrike" dirty="0" smtClean="0">
                          <a:solidFill>
                            <a:srgbClr val="000000"/>
                          </a:solidFill>
                          <a:latin typeface="Calibri"/>
                        </a:rPr>
                        <a:t>Pre-Assessment</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1296">
                <a:tc gridSpan="3">
                  <a:txBody>
                    <a:bodyPr/>
                    <a:lstStyle/>
                    <a:p>
                      <a:pPr algn="l" fontAlgn="t"/>
                      <a:r>
                        <a:rPr lang="en-US" sz="1200" b="1" i="0" u="none" strike="noStrike" dirty="0">
                          <a:solidFill>
                            <a:srgbClr val="000000"/>
                          </a:solidFill>
                          <a:latin typeface="Calibri"/>
                        </a:rPr>
                        <a:t>Student 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2014-15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9638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Teachers 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78426">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8057">
                <a:tc rowSpan="2" gridSpan="3">
                  <a:txBody>
                    <a:bodyPr/>
                    <a:lstStyle/>
                    <a:p>
                      <a:pPr algn="ctr" fontAlgn="ctr"/>
                      <a:r>
                        <a:rPr lang="en-US" sz="1000" b="1" i="0" u="none" strike="noStrike">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3699">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4778">
                <a:tc>
                  <a:txBody>
                    <a:bodyPr/>
                    <a:lstStyle/>
                    <a:p>
                      <a:pPr algn="ctr" fontAlgn="ctr"/>
                      <a:r>
                        <a:rPr lang="en-US" sz="10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Daffy Duck and Friends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smtClean="0">
                          <a:solidFill>
                            <a:srgbClr val="000000"/>
                          </a:solidFill>
                          <a:latin typeface="Calibri"/>
                        </a:rPr>
                        <a:t>Mickey </a:t>
                      </a:r>
                      <a:r>
                        <a:rPr lang="en-US" sz="1000" b="0" i="0" u="none" strike="noStrike" dirty="0">
                          <a:solidFill>
                            <a:srgbClr val="000000"/>
                          </a:solidFill>
                          <a:latin typeface="Calibri"/>
                        </a:rPr>
                        <a:t>Mouse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Minnie Mouse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kern="1200" dirty="0">
                          <a:solidFill>
                            <a:srgbClr val="000000"/>
                          </a:solidFill>
                          <a:latin typeface="Calibri"/>
                          <a:ea typeface="+mn-ea"/>
                          <a:cs typeface="+mn-cs"/>
                        </a:rPr>
                        <a:t>Road</a:t>
                      </a:r>
                      <a:r>
                        <a:rPr lang="en-US" sz="1000" b="0" i="0" u="none" strike="noStrike" dirty="0">
                          <a:solidFill>
                            <a:srgbClr val="000000"/>
                          </a:solidFill>
                          <a:latin typeface="Calibri"/>
                        </a:rPr>
                        <a:t> Runner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3699">
                <a:tc>
                  <a:txBody>
                    <a:bodyPr/>
                    <a:lstStyle/>
                    <a:p>
                      <a:pPr algn="ctr" fontAlgn="ctr"/>
                      <a:r>
                        <a:rPr lang="en-US" sz="1000" b="1" i="0" u="none" strike="noStrike" dirty="0">
                          <a:solidFill>
                            <a:srgbClr val="000000"/>
                          </a:solidFill>
                          <a:latin typeface="Calibri"/>
                        </a:rPr>
                        <a:t>4</a:t>
                      </a: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indent="0" algn="l" fontAlgn="ctr"/>
                      <a:r>
                        <a:rPr lang="en-US" sz="1000" b="1" i="0" u="none" strike="noStrike" dirty="0">
                          <a:solidFill>
                            <a:srgbClr val="000000"/>
                          </a:solidFill>
                          <a:latin typeface="Calibri"/>
                        </a:rPr>
                        <a:t>Total Students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l" fontAlgn="ctr"/>
                      <a:endParaRPr lang="en-US" sz="1000" b="1"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FFFFFF"/>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r" fontAlgn="ctr"/>
                      <a:r>
                        <a:rPr lang="en-US" sz="1000" b="0" i="0" u="none" strike="noStrike" dirty="0">
                          <a:solidFill>
                            <a:srgbClr val="000000"/>
                          </a:solidFill>
                          <a:latin typeface="Calibri"/>
                        </a:rPr>
                        <a:t>% Proficient</a:t>
                      </a: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gridSpan="2">
                  <a:txBody>
                    <a:bodyPr/>
                    <a:lstStyle/>
                    <a:p>
                      <a:pPr algn="r" fontAlgn="ctr"/>
                      <a:r>
                        <a:rPr lang="en-US" sz="1000" b="0" i="0" u="none" strike="noStrike" dirty="0">
                          <a:solidFill>
                            <a:srgbClr val="000000"/>
                          </a:solidFill>
                          <a:latin typeface="Calibri"/>
                        </a:rPr>
                        <a:t>% Exemplary</a:t>
                      </a: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hMerge="1">
                  <a:txBody>
                    <a:bodyPr/>
                    <a:lstStyle/>
                    <a:p>
                      <a:pPr algn="r" fontAlgn="ctr"/>
                      <a:endParaRPr lang="en-US" sz="1000" b="0" i="0" u="none" strike="noStrike">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tcPr>
                </a:tc>
              </a:tr>
            </a:tbl>
          </a:graphicData>
        </a:graphic>
      </p:graphicFrame>
      <p:sp>
        <p:nvSpPr>
          <p:cNvPr id="5" name="TextBox 1"/>
          <p:cNvSpPr txBox="1"/>
          <p:nvPr/>
        </p:nvSpPr>
        <p:spPr>
          <a:xfrm>
            <a:off x="391960" y="689009"/>
            <a:ext cx="139701" cy="13464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1</a:t>
            </a:r>
          </a:p>
        </p:txBody>
      </p:sp>
      <p:sp>
        <p:nvSpPr>
          <p:cNvPr id="6" name="TextBox 2"/>
          <p:cNvSpPr txBox="1"/>
          <p:nvPr/>
        </p:nvSpPr>
        <p:spPr>
          <a:xfrm>
            <a:off x="390655" y="850306"/>
            <a:ext cx="148962" cy="135983"/>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2</a:t>
            </a:r>
          </a:p>
        </p:txBody>
      </p:sp>
      <p:sp>
        <p:nvSpPr>
          <p:cNvPr id="7" name="TextBox 3"/>
          <p:cNvSpPr txBox="1"/>
          <p:nvPr/>
        </p:nvSpPr>
        <p:spPr>
          <a:xfrm>
            <a:off x="391552" y="999196"/>
            <a:ext cx="144590" cy="12946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3</a:t>
            </a:r>
          </a:p>
        </p:txBody>
      </p:sp>
      <p:sp>
        <p:nvSpPr>
          <p:cNvPr id="8" name="TextBox 4"/>
          <p:cNvSpPr txBox="1"/>
          <p:nvPr/>
        </p:nvSpPr>
        <p:spPr>
          <a:xfrm>
            <a:off x="391726" y="1148804"/>
            <a:ext cx="144590" cy="1316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4</a:t>
            </a:r>
          </a:p>
        </p:txBody>
      </p:sp>
      <p:sp>
        <p:nvSpPr>
          <p:cNvPr id="9" name="TextBox 5"/>
          <p:cNvSpPr txBox="1"/>
          <p:nvPr/>
        </p:nvSpPr>
        <p:spPr>
          <a:xfrm>
            <a:off x="554246" y="711475"/>
            <a:ext cx="524204" cy="12666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Emerging</a:t>
            </a:r>
          </a:p>
        </p:txBody>
      </p:sp>
      <p:sp>
        <p:nvSpPr>
          <p:cNvPr id="10" name="TextBox 6"/>
          <p:cNvSpPr txBox="1"/>
          <p:nvPr/>
        </p:nvSpPr>
        <p:spPr>
          <a:xfrm>
            <a:off x="554420" y="861083"/>
            <a:ext cx="524204" cy="12811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Developing</a:t>
            </a:r>
          </a:p>
        </p:txBody>
      </p:sp>
      <p:sp>
        <p:nvSpPr>
          <p:cNvPr id="11" name="TextBox 7"/>
          <p:cNvSpPr txBox="1"/>
          <p:nvPr/>
        </p:nvSpPr>
        <p:spPr>
          <a:xfrm>
            <a:off x="556500" y="1007995"/>
            <a:ext cx="524204" cy="12666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561175" y="1157604"/>
            <a:ext cx="524204" cy="12388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Exemplary</a:t>
            </a:r>
          </a:p>
        </p:txBody>
      </p:sp>
      <p:sp>
        <p:nvSpPr>
          <p:cNvPr id="13" name="TextBox 9"/>
          <p:cNvSpPr txBox="1"/>
          <p:nvPr/>
        </p:nvSpPr>
        <p:spPr>
          <a:xfrm>
            <a:off x="376913" y="550903"/>
            <a:ext cx="547805" cy="12966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142751" y="694286"/>
            <a:ext cx="296375" cy="133757"/>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0 - 4</a:t>
            </a:r>
          </a:p>
        </p:txBody>
      </p:sp>
      <p:sp>
        <p:nvSpPr>
          <p:cNvPr id="15" name="TextBox 11"/>
          <p:cNvSpPr txBox="1"/>
          <p:nvPr/>
        </p:nvSpPr>
        <p:spPr>
          <a:xfrm>
            <a:off x="1136564" y="855677"/>
            <a:ext cx="299397" cy="136234"/>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137461" y="1003416"/>
            <a:ext cx="296469" cy="139255"/>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8 - 10</a:t>
            </a:r>
          </a:p>
        </p:txBody>
      </p:sp>
      <p:sp>
        <p:nvSpPr>
          <p:cNvPr id="17" name="TextBox 13"/>
          <p:cNvSpPr txBox="1"/>
          <p:nvPr/>
        </p:nvSpPr>
        <p:spPr>
          <a:xfrm>
            <a:off x="1137635" y="1154174"/>
            <a:ext cx="296469" cy="136234"/>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11 - 12</a:t>
            </a:r>
          </a:p>
        </p:txBody>
      </p:sp>
      <p:sp>
        <p:nvSpPr>
          <p:cNvPr id="18" name="TextBox 14"/>
          <p:cNvSpPr txBox="1"/>
          <p:nvPr/>
        </p:nvSpPr>
        <p:spPr>
          <a:xfrm>
            <a:off x="1020011" y="553239"/>
            <a:ext cx="635121" cy="1171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
        <p:nvSpPr>
          <p:cNvPr id="19" name="TextBox 18"/>
          <p:cNvSpPr txBox="1"/>
          <p:nvPr/>
        </p:nvSpPr>
        <p:spPr>
          <a:xfrm>
            <a:off x="97502" y="9282030"/>
            <a:ext cx="2514695" cy="334251"/>
          </a:xfrm>
          <a:prstGeom prst="rect">
            <a:avLst/>
          </a:prstGeom>
          <a:noFill/>
        </p:spPr>
        <p:txBody>
          <a:bodyPr wrap="square" lIns="87179" tIns="43589" rIns="87179" bIns="43589" rtlCol="0">
            <a:spAutoFit/>
          </a:bodyPr>
          <a:lstStyle/>
          <a:p>
            <a:r>
              <a:rPr lang="en-US" sz="800" dirty="0"/>
              <a:t>To use the Excel Version of this Score sheet. </a:t>
            </a:r>
            <a:r>
              <a:rPr lang="en-US" sz="800" b="1" u="sng" dirty="0">
                <a:solidFill>
                  <a:srgbClr val="0000CC"/>
                </a:solidFill>
              </a:rPr>
              <a:t>http://sresource.homestead.com/index.html</a:t>
            </a:r>
          </a:p>
        </p:txBody>
      </p:sp>
    </p:spTree>
    <p:extLst>
      <p:ext uri="{BB962C8B-B14F-4D97-AF65-F5344CB8AC3E}">
        <p14:creationId xmlns:p14="http://schemas.microsoft.com/office/powerpoint/2010/main" val="4140118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408800599"/>
              </p:ext>
            </p:extLst>
          </p:nvPr>
        </p:nvGraphicFramePr>
        <p:xfrm>
          <a:off x="167355" y="403631"/>
          <a:ext cx="6705853" cy="5633701"/>
        </p:xfrm>
        <a:graphic>
          <a:graphicData uri="http://schemas.openxmlformats.org/drawingml/2006/table">
            <a:tbl>
              <a:tblPr/>
              <a:tblGrid>
                <a:gridCol w="1827472"/>
                <a:gridCol w="704057"/>
                <a:gridCol w="410700"/>
                <a:gridCol w="410700"/>
                <a:gridCol w="352028"/>
                <a:gridCol w="3000896"/>
              </a:tblGrid>
              <a:tr h="632237">
                <a:tc rowSpan="2">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Receptive modalities*:</a:t>
                      </a:r>
                      <a:r>
                        <a:rPr lang="en-US" sz="900" kern="1200" dirty="0">
                          <a:solidFill>
                            <a:srgbClr val="7F7F7F"/>
                          </a:solidFill>
                          <a:effectLst/>
                          <a:latin typeface="Calibri"/>
                          <a:ea typeface="Calibri"/>
                          <a:cs typeface="Times New Roman"/>
                        </a:rPr>
                        <a:t>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900" kern="1200" dirty="0">
                          <a:solidFill>
                            <a:srgbClr val="7F7F7F"/>
                          </a:solidFill>
                          <a:effectLst/>
                          <a:latin typeface="Calibri"/>
                          <a:ea typeface="Calibri"/>
                          <a:cs typeface="Times New Roman"/>
                        </a:rPr>
                        <a:t>Listening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&amp; reading</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1</a:t>
                      </a:r>
                      <a:endParaRPr lang="en-US" sz="9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construct meaning </a:t>
                      </a:r>
                      <a:r>
                        <a:rPr lang="en-US" sz="900" kern="1200" dirty="0">
                          <a:solidFill>
                            <a:srgbClr val="7F7F7F"/>
                          </a:solidFill>
                          <a:effectLst/>
                          <a:latin typeface="Calibri"/>
                          <a:ea typeface="Calibri"/>
                          <a:cs typeface="GillSansMT"/>
                        </a:rPr>
                        <a:t>from oral presentations and literary and informational text through grade-appropriate listening, reading, and viewing</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80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Calibri"/>
                          <a:cs typeface="Times New Roman"/>
                        </a:rPr>
                        <a:t>8</a:t>
                      </a:r>
                      <a:endParaRPr lang="en-US" sz="9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determine the meaning</a:t>
                      </a:r>
                      <a:r>
                        <a:rPr lang="en-US" sz="900" kern="1200" dirty="0">
                          <a:solidFill>
                            <a:srgbClr val="7F7F7F"/>
                          </a:solidFill>
                          <a:effectLst/>
                          <a:latin typeface="Calibri"/>
                          <a:ea typeface="Calibri"/>
                          <a:cs typeface="GillSansMT"/>
                        </a:rPr>
                        <a:t> of words and phrases in oral presentations and literary and informational text</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02841">
                <a:tc rowSpan="3">
                  <a:txBody>
                    <a:bodyPr/>
                    <a:lstStyle/>
                    <a:p>
                      <a:pPr marL="0" marR="0">
                        <a:lnSpc>
                          <a:spcPct val="115000"/>
                        </a:lnSpc>
                        <a:spcBef>
                          <a:spcPts val="0"/>
                        </a:spcBef>
                        <a:spcAft>
                          <a:spcPts val="0"/>
                        </a:spcAft>
                      </a:pPr>
                      <a:r>
                        <a:rPr lang="en-US" sz="2000" b="1" kern="1200" dirty="0">
                          <a:effectLst/>
                          <a:latin typeface="Calibri"/>
                          <a:ea typeface="Calibri"/>
                          <a:cs typeface="Times New Roman"/>
                        </a:rPr>
                        <a:t>Productive modalities*:</a:t>
                      </a:r>
                      <a:r>
                        <a:rPr lang="en-US" sz="2000" kern="1200" dirty="0">
                          <a:effectLst/>
                          <a:latin typeface="Calibri"/>
                          <a:ea typeface="Calibri"/>
                          <a:cs typeface="Times New Roman"/>
                        </a:rPr>
                        <a:t> </a:t>
                      </a:r>
                      <a:r>
                        <a:rPr lang="en-US" sz="12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interpretation.</a:t>
                      </a:r>
                      <a:endParaRPr lang="en-US" sz="12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kern="1200" dirty="0">
                          <a:effectLst/>
                          <a:latin typeface="Calibri"/>
                          <a:ea typeface="Times New Roman"/>
                          <a:cs typeface="GillSansMT"/>
                        </a:rPr>
                        <a:t>3</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892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b="1" kern="1200" dirty="0">
                          <a:effectLst/>
                          <a:latin typeface="Calibri"/>
                          <a:ea typeface="Times New Roman"/>
                          <a:cs typeface="Times New Roman"/>
                        </a:rPr>
                        <a:t>4</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a:effectLst/>
                          <a:latin typeface="Calibri"/>
                          <a:ea typeface="Calibri"/>
                          <a:cs typeface="GillSansMT"/>
                        </a:rPr>
                        <a:t>construct grade-appropriate oral and written claims and support them with reasoning and evidence</a:t>
                      </a:r>
                      <a:endParaRPr lang="en-US" sz="150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77960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kern="1200" dirty="0">
                          <a:effectLst/>
                          <a:latin typeface="Calibri"/>
                          <a:ea typeface="Times New Roman"/>
                          <a:cs typeface="Times New Roman"/>
                        </a:rPr>
                        <a:t>7</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adapt language choices to purpose, task, and audience when speaking and writing</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27974">
                <a:tc rowSpan="3">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Interactive modalities*: </a:t>
                      </a:r>
                      <a:r>
                        <a:rPr lang="en-US" sz="9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9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900" kern="1200" dirty="0">
                          <a:solidFill>
                            <a:srgbClr val="7F7F7F"/>
                          </a:solidFill>
                          <a:effectLst/>
                          <a:latin typeface="Calibri"/>
                          <a:ea typeface="Calibri"/>
                          <a:cs typeface="Times New Roman"/>
                        </a:rPr>
                        <a:t>Listening, speaking, reading,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and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writing</a:t>
                      </a:r>
                      <a:endParaRPr lang="en-US" sz="900" dirty="0">
                        <a:effectLst/>
                        <a:latin typeface="Calibri"/>
                        <a:ea typeface="Calibri"/>
                        <a:cs typeface="Times New Roman"/>
                      </a:endParaRPr>
                    </a:p>
                  </a:txBody>
                  <a:tcPr marL="31059" marR="31059" marT="11825"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GillSansMT"/>
                        </a:rPr>
                        <a:t>2</a:t>
                      </a:r>
                      <a:endParaRPr lang="en-US" sz="9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participate in grade-appropriate oral and written exchanges</a:t>
                      </a:r>
                      <a:r>
                        <a:rPr lang="en-US" sz="900" kern="1200" dirty="0">
                          <a:solidFill>
                            <a:srgbClr val="7F7F7F"/>
                          </a:solidFill>
                          <a:effectLst/>
                          <a:latin typeface="Calibri"/>
                          <a:ea typeface="Calibri"/>
                          <a:cs typeface="GillSansMT"/>
                        </a:rPr>
                        <a:t> of information, ideas, and analyses, responding to peer, audience, or reader comments and questions</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9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5</a:t>
                      </a:r>
                      <a:endParaRPr lang="en-US" sz="9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conduct research and evaluate and communicate</a:t>
                      </a:r>
                      <a:r>
                        <a:rPr lang="en-US" sz="900" kern="1200" dirty="0">
                          <a:solidFill>
                            <a:srgbClr val="7F7F7F"/>
                          </a:solidFill>
                          <a:effectLst/>
                          <a:latin typeface="Calibri"/>
                          <a:ea typeface="Calibri"/>
                          <a:cs typeface="GillSansMT"/>
                        </a:rPr>
                        <a:t> findings to answer questions or solve problems</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49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6</a:t>
                      </a:r>
                      <a:endParaRPr lang="en-US" sz="9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analyze and critique</a:t>
                      </a:r>
                      <a:r>
                        <a:rPr lang="en-US" sz="900" kern="1200" dirty="0">
                          <a:solidFill>
                            <a:srgbClr val="7F7F7F"/>
                          </a:solidFill>
                          <a:effectLst/>
                          <a:latin typeface="Calibri"/>
                          <a:ea typeface="Calibri"/>
                          <a:cs typeface="GillSansMT"/>
                        </a:rPr>
                        <a:t> the arguments of others orally and in writing</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34147911"/>
              </p:ext>
            </p:extLst>
          </p:nvPr>
        </p:nvGraphicFramePr>
        <p:xfrm>
          <a:off x="167355" y="6034881"/>
          <a:ext cx="6705851" cy="2430040"/>
        </p:xfrm>
        <a:graphic>
          <a:graphicData uri="http://schemas.openxmlformats.org/drawingml/2006/table">
            <a:tbl>
              <a:tblPr firstRow="1" firstCol="1" bandRow="1"/>
              <a:tblGrid>
                <a:gridCol w="762126"/>
                <a:gridCol w="844485"/>
                <a:gridCol w="838232"/>
                <a:gridCol w="768379"/>
                <a:gridCol w="977937"/>
                <a:gridCol w="1047789"/>
                <a:gridCol w="1466903"/>
              </a:tblGrid>
              <a:tr h="584969">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b="1" dirty="0">
                          <a:effectLst/>
                          <a:latin typeface="Calibri"/>
                          <a:ea typeface="Times New Roman"/>
                          <a:cs typeface="Times New Roman"/>
                        </a:rPr>
                        <a:t>An ELL can…</a:t>
                      </a:r>
                      <a:endParaRPr lang="en-US" sz="17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700" b="1" dirty="0">
                          <a:solidFill>
                            <a:srgbClr val="000000"/>
                          </a:solidFill>
                          <a:effectLst/>
                          <a:latin typeface="Calibri"/>
                          <a:ea typeface="Times New Roman"/>
                          <a:cs typeface="Times New Roman"/>
                        </a:rPr>
                        <a:t>By the end of an English language proficiency level, an ELL in </a:t>
                      </a:r>
                      <a:r>
                        <a:rPr lang="en-US" sz="1700" b="1" dirty="0" smtClean="0">
                          <a:solidFill>
                            <a:srgbClr val="000000"/>
                          </a:solidFill>
                          <a:effectLst/>
                          <a:latin typeface="Calibri"/>
                          <a:ea typeface="Times New Roman"/>
                          <a:cs typeface="Times New Roman"/>
                        </a:rPr>
                        <a:t>1</a:t>
                      </a:r>
                      <a:r>
                        <a:rPr lang="en-US" sz="1700" b="1" baseline="30000" dirty="0" smtClean="0">
                          <a:solidFill>
                            <a:srgbClr val="000000"/>
                          </a:solidFill>
                          <a:effectLst/>
                          <a:latin typeface="Calibri"/>
                          <a:ea typeface="Times New Roman"/>
                          <a:cs typeface="Times New Roman"/>
                        </a:rPr>
                        <a:t>st</a:t>
                      </a:r>
                      <a:r>
                        <a:rPr lang="en-US" sz="1700" b="1" dirty="0" smtClean="0">
                          <a:solidFill>
                            <a:srgbClr val="000000"/>
                          </a:solidFill>
                          <a:effectLst/>
                          <a:latin typeface="Calibri"/>
                          <a:ea typeface="Times New Roman"/>
                          <a:cs typeface="Times New Roman"/>
                        </a:rPr>
                        <a:t> Grade </a:t>
                      </a:r>
                      <a:r>
                        <a:rPr lang="en-US" sz="1700" b="1" dirty="0">
                          <a:solidFill>
                            <a:srgbClr val="000000"/>
                          </a:solidFill>
                          <a:effectLst/>
                          <a:latin typeface="Calibri"/>
                          <a:ea typeface="Times New Roman"/>
                          <a:cs typeface="Times New Roman"/>
                        </a:rPr>
                        <a:t>can . . . </a:t>
                      </a:r>
                      <a:endParaRPr lang="en-US" sz="17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1255">
                <a:tc rowSpan="2">
                  <a:txBody>
                    <a:bodyPr/>
                    <a:lstStyle/>
                    <a:p>
                      <a:pPr marL="0" marR="0" algn="ctr">
                        <a:lnSpc>
                          <a:spcPct val="115000"/>
                        </a:lnSpc>
                        <a:spcBef>
                          <a:spcPts val="0"/>
                        </a:spcBef>
                        <a:spcAft>
                          <a:spcPts val="0"/>
                        </a:spcAft>
                      </a:pPr>
                      <a:r>
                        <a:rPr lang="en-US" sz="31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1</a:t>
                      </a:r>
                      <a:endParaRPr lang="en-US" sz="20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2</a:t>
                      </a:r>
                      <a:endParaRPr lang="en-US" sz="2000" dirty="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a:solidFill>
                            <a:srgbClr val="000000"/>
                          </a:solidFill>
                          <a:effectLst/>
                          <a:latin typeface="Calibri"/>
                          <a:ea typeface="Times New Roman"/>
                          <a:cs typeface="Times New Roman"/>
                        </a:rPr>
                        <a:t>3</a:t>
                      </a:r>
                      <a:endParaRPr lang="en-US" sz="200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a:solidFill>
                            <a:srgbClr val="000000"/>
                          </a:solidFill>
                          <a:effectLst/>
                          <a:latin typeface="Calibri"/>
                          <a:ea typeface="Times New Roman"/>
                          <a:cs typeface="Times New Roman"/>
                        </a:rPr>
                        <a:t>4</a:t>
                      </a:r>
                      <a:endParaRPr lang="en-US" sz="200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5</a:t>
                      </a:r>
                      <a:endParaRPr lang="en-US" sz="2000" dirty="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62422">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a:t>
                      </a:r>
                      <a:r>
                        <a:rPr lang="en-US" sz="900" dirty="0" smtClean="0">
                          <a:solidFill>
                            <a:srgbClr val="000000"/>
                          </a:solidFill>
                          <a:effectLst/>
                          <a:latin typeface="Calibri"/>
                          <a:ea typeface="Times New Roman"/>
                          <a:cs typeface="Times New Roman"/>
                        </a:rPr>
                        <a:t>preference or opinion about </a:t>
                      </a:r>
                      <a:r>
                        <a:rPr lang="en-US" sz="900" dirty="0">
                          <a:solidFill>
                            <a:srgbClr val="000000"/>
                          </a:solidFill>
                          <a:effectLst/>
                          <a:latin typeface="Calibri"/>
                          <a:ea typeface="Times New Roman"/>
                          <a:cs typeface="Times New Roman"/>
                        </a:rPr>
                        <a:t>a familiar topic.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smtClean="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express an opinion about a familiar topic or story, &amp; give a reason for the opinion.</a:t>
                      </a:r>
                      <a:r>
                        <a:rPr lang="en-US" sz="900" b="0" dirty="0" smtClean="0">
                          <a:effectLst/>
                        </a:rPr>
                        <a:t/>
                      </a:r>
                      <a:br>
                        <a:rPr lang="en-US" sz="900" b="0" dirty="0" smtClean="0">
                          <a:effectLst/>
                        </a:rPr>
                      </a:b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express opinions about a variety of texts &amp; topics, &amp; give a reason for the opinion. </a:t>
                      </a:r>
                      <a:r>
                        <a:rPr lang="en-US" sz="900" b="0" dirty="0" smtClean="0">
                          <a:effectLst/>
                        </a:rPr>
                        <a:t/>
                      </a:r>
                      <a:br>
                        <a:rPr lang="en-US" sz="900" b="0" dirty="0" smtClean="0">
                          <a:effectLst/>
                        </a:rPr>
                      </a:b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express an opinions about a variety of texts &amp; topics, introducing the topic &amp; giving a reason for the opinion, &amp; providing a sense of closure.</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167355" y="8473281"/>
            <a:ext cx="6705852" cy="1011359"/>
          </a:xfrm>
          <a:prstGeom prst="rect">
            <a:avLst/>
          </a:prstGeom>
          <a:solidFill>
            <a:schemeClr val="bg1"/>
          </a:solidFill>
        </p:spPr>
        <p:txBody>
          <a:bodyPr wrap="square" lIns="87179" tIns="43589" rIns="87179" bIns="43589">
            <a:spAutoFit/>
          </a:bodyPr>
          <a:lstStyle/>
          <a:p>
            <a:r>
              <a:rPr lang="en-US" sz="10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97503" y="29609"/>
            <a:ext cx="6775704" cy="380417"/>
          </a:xfrm>
          <a:prstGeom prst="rect">
            <a:avLst/>
          </a:prstGeom>
        </p:spPr>
        <p:txBody>
          <a:bodyPr wrap="square" lIns="87179" tIns="43589" rIns="87179" bIns="43589">
            <a:spAutoFit/>
          </a:bodyPr>
          <a:lstStyle/>
          <a:p>
            <a:pPr algn="ctr"/>
            <a:r>
              <a:rPr lang="en-US" b="1" i="1" dirty="0"/>
              <a:t>ELP </a:t>
            </a:r>
            <a:r>
              <a:rPr lang="en-US" b="1" i="1" dirty="0" smtClean="0"/>
              <a:t>1</a:t>
            </a:r>
            <a:r>
              <a:rPr lang="en-US" b="1" i="1" baseline="30000" dirty="0" smtClean="0"/>
              <a:t>st</a:t>
            </a:r>
            <a:r>
              <a:rPr lang="en-US" b="1" i="1" dirty="0" smtClean="0"/>
              <a:t> Grade Band Standards </a:t>
            </a:r>
            <a:r>
              <a:rPr lang="en-US" b="1" i="1" dirty="0"/>
              <a:t>Organized by </a:t>
            </a:r>
            <a:r>
              <a:rPr lang="en-US" b="1" i="1" dirty="0" smtClean="0"/>
              <a:t>Modality</a:t>
            </a:r>
          </a:p>
        </p:txBody>
      </p:sp>
      <p:sp>
        <p:nvSpPr>
          <p:cNvPr id="6" name="TextBox 5"/>
          <p:cNvSpPr txBox="1"/>
          <p:nvPr/>
        </p:nvSpPr>
        <p:spPr>
          <a:xfrm>
            <a:off x="3578121" y="9562979"/>
            <a:ext cx="3462442" cy="215444"/>
          </a:xfrm>
          <a:prstGeom prst="rect">
            <a:avLst/>
          </a:prstGeom>
          <a:noFill/>
        </p:spPr>
        <p:txBody>
          <a:bodyPr wrap="square" rtlCol="0">
            <a:spAutoFit/>
          </a:bodyPr>
          <a:lstStyle/>
          <a:p>
            <a:r>
              <a:rPr lang="en-US" sz="800" b="1" i="1" dirty="0" smtClean="0"/>
              <a:t>Oregon ELP Standards Aligned with Performance Task, 2014; Arcema Tovar</a:t>
            </a:r>
            <a:endParaRPr lang="en-US" sz="800" b="1" i="1" dirty="0"/>
          </a:p>
        </p:txBody>
      </p:sp>
    </p:spTree>
    <p:extLst>
      <p:ext uri="{BB962C8B-B14F-4D97-AF65-F5344CB8AC3E}">
        <p14:creationId xmlns:p14="http://schemas.microsoft.com/office/powerpoint/2010/main" val="1320667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5289" y="5583125"/>
            <a:ext cx="6400800" cy="527956"/>
          </a:xfrm>
          <a:prstGeom prst="rect">
            <a:avLst/>
          </a:prstGeom>
          <a:noFill/>
        </p:spPr>
        <p:txBody>
          <a:bodyPr wrap="square" lIns="96131" tIns="48065" rIns="96131" bIns="48065" rtlCol="0">
            <a:spAutoFit/>
          </a:bodyPr>
          <a:lstStyle/>
          <a:p>
            <a:r>
              <a:rPr lang="en-US" sz="2800" b="1" dirty="0" smtClean="0">
                <a:effectLst>
                  <a:outerShdw blurRad="38100" dist="38100" dir="2700000" algn="tl">
                    <a:srgbClr val="000000">
                      <a:alpha val="43137"/>
                    </a:srgbClr>
                  </a:outerShdw>
                </a:effectLst>
              </a:rPr>
              <a:t>Student Name:______________________</a:t>
            </a:r>
            <a:endParaRPr lang="en-US" sz="2800" b="1" dirty="0">
              <a:effectLst>
                <a:outerShdw blurRad="38100" dist="38100" dir="2700000" algn="tl">
                  <a:srgbClr val="000000">
                    <a:alpha val="43137"/>
                  </a:srgbClr>
                </a:outerShdw>
              </a:effectLst>
            </a:endParaRPr>
          </a:p>
        </p:txBody>
      </p:sp>
      <p:pic>
        <p:nvPicPr>
          <p:cNvPr id="8" name="Picture 2" descr="C:\Users\Rick Richmond\Desktop\WebHead3.jpg"/>
          <p:cNvPicPr>
            <a:picLocks noChangeAspect="1" noChangeArrowheads="1"/>
          </p:cNvPicPr>
          <p:nvPr/>
        </p:nvPicPr>
        <p:blipFill>
          <a:blip r:embed="rId2" cstate="print"/>
          <a:srcRect/>
          <a:stretch>
            <a:fillRect/>
          </a:stretch>
        </p:blipFill>
        <p:spPr bwMode="auto">
          <a:xfrm>
            <a:off x="3444081" y="243681"/>
            <a:ext cx="3372008" cy="667087"/>
          </a:xfrm>
          <a:prstGeom prst="rect">
            <a:avLst/>
          </a:prstGeom>
          <a:noFill/>
        </p:spPr>
      </p:pic>
      <p:sp>
        <p:nvSpPr>
          <p:cNvPr id="9" name="TextBox 8"/>
          <p:cNvSpPr txBox="1"/>
          <p:nvPr/>
        </p:nvSpPr>
        <p:spPr>
          <a:xfrm>
            <a:off x="470871" y="6135261"/>
            <a:ext cx="4114800" cy="384721"/>
          </a:xfrm>
          <a:prstGeom prst="rect">
            <a:avLst/>
          </a:prstGeom>
          <a:noFill/>
        </p:spPr>
        <p:txBody>
          <a:bodyPr wrap="square" rtlCol="0">
            <a:spAutoFit/>
          </a:bodyPr>
          <a:lstStyle/>
          <a:p>
            <a:r>
              <a:rPr lang="en-US" b="1" dirty="0" smtClean="0"/>
              <a:t>Date: __________________</a:t>
            </a:r>
            <a:endParaRPr lang="en-US" b="1" dirty="0"/>
          </a:p>
        </p:txBody>
      </p:sp>
      <p:sp>
        <p:nvSpPr>
          <p:cNvPr id="10" name="TextBox 9"/>
          <p:cNvSpPr txBox="1"/>
          <p:nvPr/>
        </p:nvSpPr>
        <p:spPr>
          <a:xfrm>
            <a:off x="396081" y="1539081"/>
            <a:ext cx="5710679" cy="1205064"/>
          </a:xfrm>
          <a:prstGeom prst="rect">
            <a:avLst/>
          </a:prstGeom>
          <a:noFill/>
        </p:spPr>
        <p:txBody>
          <a:bodyPr wrap="square" lIns="96131" tIns="48065" rIns="96131" bIns="48065" rtlCol="0">
            <a:spAutoFit/>
          </a:bodyPr>
          <a:lstStyle/>
          <a:p>
            <a:r>
              <a:rPr lang="en-US" sz="3600" b="1" dirty="0" smtClean="0">
                <a:effectLst>
                  <a:outerShdw blurRad="38100" dist="38100" dir="2700000" algn="tl">
                    <a:srgbClr val="000000">
                      <a:alpha val="43137"/>
                    </a:srgbClr>
                  </a:outerShdw>
                </a:effectLst>
              </a:rPr>
              <a:t>Opinion Writing…</a:t>
            </a:r>
          </a:p>
          <a:p>
            <a:r>
              <a:rPr lang="en-US" sz="36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Performance Task</a:t>
            </a:r>
            <a:endParaRPr lang="en-US" sz="2800" b="1" dirty="0">
              <a:effectLst>
                <a:outerShdw blurRad="38100" dist="38100" dir="2700000" algn="tl">
                  <a:srgbClr val="000000">
                    <a:alpha val="43137"/>
                  </a:srgbClr>
                </a:outerShdw>
              </a:effectLst>
            </a:endParaRPr>
          </a:p>
        </p:txBody>
      </p:sp>
      <p:sp>
        <p:nvSpPr>
          <p:cNvPr id="11" name="TextBox 10"/>
          <p:cNvSpPr txBox="1"/>
          <p:nvPr/>
        </p:nvSpPr>
        <p:spPr>
          <a:xfrm>
            <a:off x="396081" y="2682082"/>
            <a:ext cx="3581400" cy="384721"/>
          </a:xfrm>
          <a:prstGeom prst="rect">
            <a:avLst/>
          </a:prstGeom>
          <a:noFill/>
        </p:spPr>
        <p:txBody>
          <a:bodyPr wrap="square" rtlCol="0">
            <a:spAutoFit/>
          </a:bodyPr>
          <a:lstStyle/>
          <a:p>
            <a:pPr algn="ctr"/>
            <a:r>
              <a:rPr lang="en-US" dirty="0" smtClean="0"/>
              <a:t>Pre-Assessment</a:t>
            </a:r>
            <a:endParaRPr lang="en-US" dirty="0"/>
          </a:p>
        </p:txBody>
      </p:sp>
      <p:grpSp>
        <p:nvGrpSpPr>
          <p:cNvPr id="13" name="Group 12"/>
          <p:cNvGrpSpPr/>
          <p:nvPr/>
        </p:nvGrpSpPr>
        <p:grpSpPr>
          <a:xfrm>
            <a:off x="1005681" y="3063081"/>
            <a:ext cx="3810000" cy="2590800"/>
            <a:chOff x="1005681" y="3977481"/>
            <a:chExt cx="3810000" cy="2590800"/>
          </a:xfrm>
        </p:grpSpPr>
        <p:sp>
          <p:nvSpPr>
            <p:cNvPr id="14" name="Rectangle 13"/>
            <p:cNvSpPr/>
            <p:nvPr/>
          </p:nvSpPr>
          <p:spPr>
            <a:xfrm>
              <a:off x="1005681" y="3977481"/>
              <a:ext cx="3810000" cy="2590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https://encrypted-tbn2.gstatic.com/images?q=tbn:ANd9GcRxy12NBB9Yw-WWkjFpvGr7H-zTCp7_JuzdY-qnvrRd3G2YhxBv0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1075" y="4396581"/>
              <a:ext cx="3119211" cy="186690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1156582"/>
              </p:ext>
            </p:extLst>
          </p:nvPr>
        </p:nvGraphicFramePr>
        <p:xfrm>
          <a:off x="396081" y="548481"/>
          <a:ext cx="6248400" cy="7950200"/>
        </p:xfrm>
        <a:graphic>
          <a:graphicData uri="http://schemas.openxmlformats.org/drawingml/2006/table">
            <a:tbl>
              <a:tblPr firstRow="1" bandRow="1">
                <a:tableStyleId>{5C22544A-7EE6-4342-B048-85BDC9FD1C3A}</a:tableStyleId>
              </a:tblPr>
              <a:tblGrid>
                <a:gridCol w="6248400"/>
              </a:tblGrid>
              <a:tr h="7950200">
                <a:tc>
                  <a:txBody>
                    <a:bodyPr/>
                    <a:lstStyle/>
                    <a:p>
                      <a:pPr marL="0" marR="0" indent="0" algn="ctr" defTabSz="961309"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Which </a:t>
                      </a:r>
                      <a:r>
                        <a:rPr lang="en-US" sz="2000" b="1" dirty="0" smtClean="0">
                          <a:solidFill>
                            <a:schemeClr val="tx1"/>
                          </a:solidFill>
                        </a:rPr>
                        <a:t>kind of pet is best, a cat or a dog?</a:t>
                      </a:r>
                      <a:endParaRPr lang="en-US" sz="20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51315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TotalTime>
  <Words>1285</Words>
  <Application>Microsoft Office PowerPoint</Application>
  <PresentationFormat>Custom</PresentationFormat>
  <Paragraphs>422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Richmond</dc:creator>
  <cp:lastModifiedBy>Richmond, Susan</cp:lastModifiedBy>
  <cp:revision>85</cp:revision>
  <dcterms:created xsi:type="dcterms:W3CDTF">2014-09-06T16:47:23Z</dcterms:created>
  <dcterms:modified xsi:type="dcterms:W3CDTF">2014-09-16T18:41:17Z</dcterms:modified>
</cp:coreProperties>
</file>