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8" r:id="rId4"/>
    <p:sldId id="279" r:id="rId5"/>
    <p:sldId id="280" r:id="rId6"/>
    <p:sldId id="264" r:id="rId7"/>
    <p:sldId id="267" r:id="rId8"/>
    <p:sldId id="268" r:id="rId9"/>
    <p:sldId id="269" r:id="rId10"/>
    <p:sldId id="270" r:id="rId11"/>
    <p:sldId id="277" r:id="rId12"/>
    <p:sldId id="271" r:id="rId13"/>
    <p:sldId id="272" r:id="rId14"/>
    <p:sldId id="273" r:id="rId15"/>
    <p:sldId id="274" r:id="rId16"/>
    <p:sldId id="275" r:id="rId17"/>
    <p:sldId id="276" r:id="rId18"/>
  </p:sldIdLst>
  <p:sldSz cx="7040563" cy="9783763"/>
  <p:notesSz cx="6858000" cy="9144000"/>
  <p:defaultTex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2" autoAdjust="0"/>
    <p:restoredTop sz="94679" autoAdjust="0"/>
  </p:normalViewPr>
  <p:slideViewPr>
    <p:cSldViewPr>
      <p:cViewPr>
        <p:scale>
          <a:sx n="90" d="100"/>
          <a:sy n="90" d="100"/>
        </p:scale>
        <p:origin x="-586" y="442"/>
      </p:cViewPr>
      <p:guideLst>
        <p:guide orient="horz" pos="3082"/>
        <p:guide pos="22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56457" y="8886919"/>
            <a:ext cx="1642798" cy="520894"/>
          </a:xfrm>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a:xfrm>
            <a:off x="156457" y="9425932"/>
            <a:ext cx="3989652" cy="276300"/>
          </a:xfrm>
        </p:spPr>
        <p:txBody>
          <a:bodyPr/>
          <a:lstStyle>
            <a:lvl1pPr algn="l">
              <a:defRPr sz="800"/>
            </a:lvl1pPr>
          </a:lstStyle>
          <a:p>
            <a:r>
              <a:rPr lang="en-US" dirty="0" smtClean="0"/>
              <a:t>Rev. Control:  09/06/2014  HSD – OSP and Susan Richmond</a:t>
            </a:r>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352028" y="2282880"/>
            <a:ext cx="6336507" cy="6456831"/>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8305" y="523161"/>
            <a:ext cx="1188096" cy="11129030"/>
          </a:xfrm>
          <a:prstGeom prst="rect">
            <a:avLst/>
          </a:prstGeom>
        </p:spPr>
        <p:txBody>
          <a:bodyPr vert="eaVert"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264022" y="523161"/>
            <a:ext cx="3446943" cy="11129030"/>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8043" y="3039308"/>
            <a:ext cx="5984478" cy="2097168"/>
          </a:xfrm>
          <a:prstGeom prst="rect">
            <a:avLst/>
          </a:prstGeom>
        </p:spPr>
        <p:txBody>
          <a:bodyPr lIns="87179" tIns="43589" rIns="87179" bIns="43589"/>
          <a:lstStyle/>
          <a:p>
            <a:r>
              <a:rPr lang="en-US" smtClean="0"/>
              <a:t>Click to edit Master title style</a:t>
            </a:r>
            <a:endParaRPr lang="en-US"/>
          </a:p>
        </p:txBody>
      </p:sp>
      <p:sp>
        <p:nvSpPr>
          <p:cNvPr id="3" name="Subtitle 2"/>
          <p:cNvSpPr>
            <a:spLocks noGrp="1"/>
          </p:cNvSpPr>
          <p:nvPr>
            <p:ph type="subTitle" idx="1"/>
          </p:nvPr>
        </p:nvSpPr>
        <p:spPr>
          <a:xfrm>
            <a:off x="1056084" y="5544132"/>
            <a:ext cx="4928395" cy="2500295"/>
          </a:xfrm>
          <a:prstGeom prst="rect">
            <a:avLst/>
          </a:prstGeom>
        </p:spPr>
        <p:txBody>
          <a:bodyPr lIns="87179" tIns="43589" rIns="87179" bIns="43589"/>
          <a:lstStyle>
            <a:lvl1pPr marL="0" indent="0" algn="ctr">
              <a:buNone/>
              <a:defRPr>
                <a:solidFill>
                  <a:schemeClr val="tx1">
                    <a:tint val="75000"/>
                  </a:schemeClr>
                </a:solidFill>
              </a:defRPr>
            </a:lvl1pPr>
            <a:lvl2pPr marL="435894" indent="0" algn="ctr">
              <a:buNone/>
              <a:defRPr>
                <a:solidFill>
                  <a:schemeClr val="tx1">
                    <a:tint val="75000"/>
                  </a:schemeClr>
                </a:solidFill>
              </a:defRPr>
            </a:lvl2pPr>
            <a:lvl3pPr marL="871789" indent="0" algn="ctr">
              <a:buNone/>
              <a:defRPr>
                <a:solidFill>
                  <a:schemeClr val="tx1">
                    <a:tint val="75000"/>
                  </a:schemeClr>
                </a:solidFill>
              </a:defRPr>
            </a:lvl3pPr>
            <a:lvl4pPr marL="1307683" indent="0" algn="ctr">
              <a:buNone/>
              <a:defRPr>
                <a:solidFill>
                  <a:schemeClr val="tx1">
                    <a:tint val="75000"/>
                  </a:schemeClr>
                </a:solidFill>
              </a:defRPr>
            </a:lvl4pPr>
            <a:lvl5pPr marL="1743578" indent="0" algn="ctr">
              <a:buNone/>
              <a:defRPr>
                <a:solidFill>
                  <a:schemeClr val="tx1">
                    <a:tint val="75000"/>
                  </a:schemeClr>
                </a:solidFill>
              </a:defRPr>
            </a:lvl5pPr>
            <a:lvl6pPr marL="2179472" indent="0" algn="ctr">
              <a:buNone/>
              <a:defRPr>
                <a:solidFill>
                  <a:schemeClr val="tx1">
                    <a:tint val="75000"/>
                  </a:schemeClr>
                </a:solidFill>
              </a:defRPr>
            </a:lvl6pPr>
            <a:lvl7pPr marL="2615367" indent="0" algn="ctr">
              <a:buNone/>
              <a:defRPr>
                <a:solidFill>
                  <a:schemeClr val="tx1">
                    <a:tint val="75000"/>
                  </a:schemeClr>
                </a:solidFill>
              </a:defRPr>
            </a:lvl7pPr>
            <a:lvl8pPr marL="3051261" indent="0" algn="ctr">
              <a:buNone/>
              <a:defRPr>
                <a:solidFill>
                  <a:schemeClr val="tx1">
                    <a:tint val="75000"/>
                  </a:schemeClr>
                </a:solidFill>
              </a:defRPr>
            </a:lvl8pPr>
            <a:lvl9pPr marL="34871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EBCAC-2595-4EE7-BF2B-26599345DB85}"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BF857-1E51-462F-857D-01194281B93F}" type="slidenum">
              <a:rPr lang="en-US" smtClean="0"/>
              <a:t>‹#›</a:t>
            </a:fld>
            <a:endParaRPr lang="en-US"/>
          </a:p>
        </p:txBody>
      </p:sp>
    </p:spTree>
    <p:extLst>
      <p:ext uri="{BB962C8B-B14F-4D97-AF65-F5344CB8AC3E}">
        <p14:creationId xmlns:p14="http://schemas.microsoft.com/office/powerpoint/2010/main" val="315186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idx="1"/>
          </p:nvPr>
        </p:nvSpPr>
        <p:spPr>
          <a:xfrm>
            <a:off x="352028" y="2282880"/>
            <a:ext cx="6336507" cy="6456831"/>
          </a:xfrm>
          <a:prstGeom prst="rect">
            <a:avLst/>
          </a:prstGeom>
        </p:spPr>
        <p:txBody>
          <a:bodyPr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156" y="6286974"/>
            <a:ext cx="5984479" cy="1943164"/>
          </a:xfrm>
          <a:prstGeom prst="rect">
            <a:avLst/>
          </a:prstGeom>
        </p:spPr>
        <p:txBody>
          <a:bodyPr lIns="96131" tIns="48065" rIns="96131" bIns="48065"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56156" y="4146777"/>
            <a:ext cx="5984479" cy="2140197"/>
          </a:xfrm>
          <a:prstGeom prst="rect">
            <a:avLst/>
          </a:prstGeom>
        </p:spPr>
        <p:txBody>
          <a:bodyPr lIns="96131" tIns="48065" rIns="96131" bIns="48065" anchor="b"/>
          <a:lstStyle>
            <a:lvl1pPr marL="0" indent="0">
              <a:buNone/>
              <a:defRPr sz="2100">
                <a:solidFill>
                  <a:schemeClr val="tx1">
                    <a:tint val="75000"/>
                  </a:schemeClr>
                </a:solidFill>
              </a:defRPr>
            </a:lvl1pPr>
            <a:lvl2pPr marL="480654" indent="0">
              <a:buNone/>
              <a:defRPr sz="1900">
                <a:solidFill>
                  <a:schemeClr val="tx1">
                    <a:tint val="75000"/>
                  </a:schemeClr>
                </a:solidFill>
              </a:defRPr>
            </a:lvl2pPr>
            <a:lvl3pPr marL="961309" indent="0">
              <a:buNone/>
              <a:defRPr sz="1700">
                <a:solidFill>
                  <a:schemeClr val="tx1">
                    <a:tint val="75000"/>
                  </a:schemeClr>
                </a:solidFill>
              </a:defRPr>
            </a:lvl3pPr>
            <a:lvl4pPr marL="1441963" indent="0">
              <a:buNone/>
              <a:defRPr sz="1500">
                <a:solidFill>
                  <a:schemeClr val="tx1">
                    <a:tint val="75000"/>
                  </a:schemeClr>
                </a:solidFill>
              </a:defRPr>
            </a:lvl4pPr>
            <a:lvl5pPr marL="1922617" indent="0">
              <a:buNone/>
              <a:defRPr sz="1500">
                <a:solidFill>
                  <a:schemeClr val="tx1">
                    <a:tint val="75000"/>
                  </a:schemeClr>
                </a:solidFill>
              </a:defRPr>
            </a:lvl5pPr>
            <a:lvl6pPr marL="2403272" indent="0">
              <a:buNone/>
              <a:defRPr sz="1500">
                <a:solidFill>
                  <a:schemeClr val="tx1">
                    <a:tint val="75000"/>
                  </a:schemeClr>
                </a:solidFill>
              </a:defRPr>
            </a:lvl6pPr>
            <a:lvl7pPr marL="2883926" indent="0">
              <a:buNone/>
              <a:defRPr sz="1500">
                <a:solidFill>
                  <a:schemeClr val="tx1">
                    <a:tint val="75000"/>
                  </a:schemeClr>
                </a:solidFill>
              </a:defRPr>
            </a:lvl7pPr>
            <a:lvl8pPr marL="3364581" indent="0">
              <a:buNone/>
              <a:defRPr sz="1500">
                <a:solidFill>
                  <a:schemeClr val="tx1">
                    <a:tint val="75000"/>
                  </a:schemeClr>
                </a:solidFill>
              </a:defRPr>
            </a:lvl8pPr>
            <a:lvl9pPr marL="384523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sz="half" idx="1"/>
          </p:nvPr>
        </p:nvSpPr>
        <p:spPr>
          <a:xfrm>
            <a:off x="264021"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98883"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2029" y="2190023"/>
            <a:ext cx="3110805"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52029" y="3102721"/>
            <a:ext cx="3110805"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576509" y="2190023"/>
            <a:ext cx="3112026"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576509" y="3102721"/>
            <a:ext cx="3112026"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029" y="389539"/>
            <a:ext cx="2316297" cy="1657804"/>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752664" y="389540"/>
            <a:ext cx="3935871" cy="8350171"/>
          </a:xfrm>
          <a:prstGeom prst="rect">
            <a:avLst/>
          </a:prstGeom>
        </p:spPr>
        <p:txBody>
          <a:bodyPr lIns="96131" tIns="48065" rIns="96131" bIns="48065"/>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029" y="2047344"/>
            <a:ext cx="2316297" cy="6692367"/>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0000" y="6848635"/>
            <a:ext cx="4224338" cy="808520"/>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80000" y="874197"/>
            <a:ext cx="4224338" cy="5870258"/>
          </a:xfrm>
          <a:prstGeom prst="rect">
            <a:avLst/>
          </a:prstGeom>
        </p:spPr>
        <p:txBody>
          <a:bodyPr lIns="96131" tIns="48065" rIns="96131" bIns="48065"/>
          <a:lstStyle>
            <a:lvl1pPr marL="0" indent="0">
              <a:buNone/>
              <a:defRPr sz="3400"/>
            </a:lvl1pPr>
            <a:lvl2pPr marL="480654" indent="0">
              <a:buNone/>
              <a:defRPr sz="2900"/>
            </a:lvl2pPr>
            <a:lvl3pPr marL="961309" indent="0">
              <a:buNone/>
              <a:defRPr sz="2500"/>
            </a:lvl3pPr>
            <a:lvl4pPr marL="1441963" indent="0">
              <a:buNone/>
              <a:defRPr sz="2100"/>
            </a:lvl4pPr>
            <a:lvl5pPr marL="1922617" indent="0">
              <a:buNone/>
              <a:defRPr sz="2100"/>
            </a:lvl5pPr>
            <a:lvl6pPr marL="2403272" indent="0">
              <a:buNone/>
              <a:defRPr sz="2100"/>
            </a:lvl6pPr>
            <a:lvl7pPr marL="2883926" indent="0">
              <a:buNone/>
              <a:defRPr sz="2100"/>
            </a:lvl7pPr>
            <a:lvl8pPr marL="3364581" indent="0">
              <a:buNone/>
              <a:defRPr sz="2100"/>
            </a:lvl8pPr>
            <a:lvl9pPr marL="3845235" indent="0">
              <a:buNone/>
              <a:defRPr sz="2100"/>
            </a:lvl9pPr>
          </a:lstStyle>
          <a:p>
            <a:endParaRPr lang="en-US" dirty="0"/>
          </a:p>
        </p:txBody>
      </p:sp>
      <p:sp>
        <p:nvSpPr>
          <p:cNvPr id="4" name="Text Placeholder 3"/>
          <p:cNvSpPr>
            <a:spLocks noGrp="1"/>
          </p:cNvSpPr>
          <p:nvPr>
            <p:ph type="body" sz="half" idx="2"/>
          </p:nvPr>
        </p:nvSpPr>
        <p:spPr>
          <a:xfrm>
            <a:off x="1380000" y="7657155"/>
            <a:ext cx="4224338" cy="1148232"/>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34685" y="8805387"/>
            <a:ext cx="1642798" cy="520894"/>
          </a:xfrm>
          <a:prstGeom prst="rect">
            <a:avLst/>
          </a:prstGeom>
        </p:spPr>
        <p:txBody>
          <a:bodyPr vert="horz" lIns="96131" tIns="48065" rIns="96131" bIns="48065" rtlCol="0" anchor="ctr"/>
          <a:lstStyle>
            <a:lvl1pPr algn="l">
              <a:defRPr sz="1300">
                <a:solidFill>
                  <a:schemeClr val="tx1">
                    <a:tint val="75000"/>
                  </a:schemeClr>
                </a:solidFill>
              </a:defRPr>
            </a:lvl1p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3"/>
          </p:nvPr>
        </p:nvSpPr>
        <p:spPr>
          <a:xfrm>
            <a:off x="2405526" y="9068100"/>
            <a:ext cx="2229512" cy="520894"/>
          </a:xfrm>
          <a:prstGeom prst="rect">
            <a:avLst/>
          </a:prstGeom>
        </p:spPr>
        <p:txBody>
          <a:bodyPr vert="horz" lIns="96131" tIns="48065" rIns="96131" bIns="48065"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45737" y="9068100"/>
            <a:ext cx="1642798" cy="520894"/>
          </a:xfrm>
          <a:prstGeom prst="rect">
            <a:avLst/>
          </a:prstGeom>
        </p:spPr>
        <p:txBody>
          <a:bodyPr vert="horz" lIns="96131" tIns="48065" rIns="96131" bIns="48065" rtlCol="0" anchor="ctr"/>
          <a:lstStyle>
            <a:lvl1pPr algn="r">
              <a:defRPr sz="1300">
                <a:solidFill>
                  <a:schemeClr val="tx1">
                    <a:tint val="75000"/>
                  </a:schemeClr>
                </a:solidFill>
              </a:defRPr>
            </a:lvl1pPr>
          </a:lstStyle>
          <a:p>
            <a:fld id="{2A5E9C3D-07D7-45D2-9B6A-FB5CA66A53EB}" type="slidenum">
              <a:rPr lang="en-US" smtClean="0"/>
              <a:pPr/>
              <a:t>‹#›</a:t>
            </a:fld>
            <a:endParaRPr lang="en-US" dirty="0"/>
          </a:p>
        </p:txBody>
      </p:sp>
      <p:sp>
        <p:nvSpPr>
          <p:cNvPr id="1660" name="Footer Placeholder 4"/>
          <p:cNvSpPr txBox="1">
            <a:spLocks/>
          </p:cNvSpPr>
          <p:nvPr userDrawn="1"/>
        </p:nvSpPr>
        <p:spPr>
          <a:xfrm>
            <a:off x="99307" y="9559282"/>
            <a:ext cx="3989652" cy="276300"/>
          </a:xfrm>
          <a:prstGeom prst="rect">
            <a:avLst/>
          </a:prstGeom>
        </p:spPr>
        <p:txBody>
          <a:bodyPr lIns="96131" tIns="48065" rIns="96131" bIns="48065"/>
          <a:lstStyle>
            <a:lvl1pPr algn="l">
              <a:defRPr sz="800"/>
            </a:lvl1pPr>
          </a:lstStyle>
          <a:p>
            <a:pPr marL="0" marR="0" lvl="0" indent="0" algn="l" defTabSz="9613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Rev. Control:  09/06/2014  HSD – OSP and Susan Richmond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61309" rtl="0" eaLnBrk="1" latinLnBrk="0" hangingPunct="1">
        <a:spcBef>
          <a:spcPct val="0"/>
        </a:spcBef>
        <a:buNone/>
        <a:defRPr sz="4600" kern="1200">
          <a:solidFill>
            <a:schemeClr val="tx1"/>
          </a:solidFill>
          <a:latin typeface="+mj-lt"/>
          <a:ea typeface="+mj-ea"/>
          <a:cs typeface="+mj-cs"/>
        </a:defRPr>
      </a:lvl1pPr>
    </p:titleStyle>
    <p:bodyStyle>
      <a:lvl1pPr marL="360491" indent="-360491" algn="l" defTabSz="961309"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1063" indent="-300409" algn="l" defTabSz="961309"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201636" indent="-240327" algn="l" defTabSz="961309"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2290"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2945"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43599"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4253"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4908"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5562"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lassroomclipart.com/clipart-view/Clipart/Numbers/wreath-number-six-purple_jpg.ht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classroomclipart.com/clipart-view/Clipart/Numbers/wreath-number-six-purple_jpg.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61962" y="244594"/>
            <a:ext cx="6281985" cy="6952397"/>
            <a:chOff x="461962" y="244594"/>
            <a:chExt cx="6281985" cy="6952397"/>
          </a:xfrm>
        </p:grpSpPr>
        <p:sp>
          <p:nvSpPr>
            <p:cNvPr id="4" name="TextBox 3"/>
            <p:cNvSpPr txBox="1"/>
            <p:nvPr/>
          </p:nvSpPr>
          <p:spPr>
            <a:xfrm>
              <a:off x="461962" y="17676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pic>
          <p:nvPicPr>
            <p:cNvPr id="1026" name="Picture 2" descr="C:\Users\Rick Richmond\Desktop\WebHead3.jpg"/>
            <p:cNvPicPr>
              <a:picLocks noChangeAspect="1" noChangeArrowheads="1"/>
            </p:cNvPicPr>
            <p:nvPr/>
          </p:nvPicPr>
          <p:blipFill>
            <a:blip r:embed="rId2" cstate="print"/>
            <a:srcRect/>
            <a:stretch>
              <a:fillRect/>
            </a:stretch>
          </p:blipFill>
          <p:spPr bwMode="auto">
            <a:xfrm>
              <a:off x="3676739" y="244594"/>
              <a:ext cx="3067208" cy="667087"/>
            </a:xfrm>
            <a:prstGeom prst="rect">
              <a:avLst/>
            </a:prstGeom>
            <a:noFill/>
          </p:spPr>
        </p:pic>
        <p:sp>
          <p:nvSpPr>
            <p:cNvPr id="7" name="TextBox 6"/>
            <p:cNvSpPr txBox="1"/>
            <p:nvPr/>
          </p:nvSpPr>
          <p:spPr>
            <a:xfrm>
              <a:off x="624681" y="2972745"/>
              <a:ext cx="3581400" cy="384721"/>
            </a:xfrm>
            <a:prstGeom prst="rect">
              <a:avLst/>
            </a:prstGeom>
            <a:noFill/>
          </p:spPr>
          <p:txBody>
            <a:bodyPr wrap="square" rtlCol="0">
              <a:spAutoFit/>
            </a:bodyPr>
            <a:lstStyle/>
            <a:p>
              <a:pPr algn="ctr"/>
              <a:r>
                <a:rPr lang="en-US" b="1" dirty="0" smtClean="0"/>
                <a:t>Pre-Assessment</a:t>
              </a:r>
              <a:endParaRPr lang="en-US" b="1" dirty="0"/>
            </a:p>
          </p:txBody>
        </p:sp>
        <p:sp>
          <p:nvSpPr>
            <p:cNvPr id="13" name="TextBox 12"/>
            <p:cNvSpPr txBox="1"/>
            <p:nvPr/>
          </p:nvSpPr>
          <p:spPr>
            <a:xfrm>
              <a:off x="624681" y="6796881"/>
              <a:ext cx="56388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Teacher Directions</a:t>
              </a:r>
              <a:endParaRPr lang="en-US" sz="2000" b="1" dirty="0">
                <a:effectLst>
                  <a:outerShdw blurRad="38100" dist="38100" dir="2700000" algn="tl">
                    <a:srgbClr val="000000">
                      <a:alpha val="43137"/>
                    </a:srgbClr>
                  </a:outerShdw>
                </a:effectLst>
              </a:endParaRPr>
            </a:p>
          </p:txBody>
        </p:sp>
        <p:pic>
          <p:nvPicPr>
            <p:cNvPr id="11" name="Picture 2" descr="Click to view">
              <a:hlinkClick r:id="rId3"/>
            </p:cNvPr>
            <p:cNvPicPr>
              <a:picLocks noChangeAspect="1" noChangeArrowheads="1"/>
            </p:cNvPicPr>
            <p:nvPr/>
          </p:nvPicPr>
          <p:blipFill>
            <a:blip r:embed="rId4" cstate="print"/>
            <a:srcRect/>
            <a:stretch>
              <a:fillRect/>
            </a:stretch>
          </p:blipFill>
          <p:spPr bwMode="auto">
            <a:xfrm>
              <a:off x="472281" y="319881"/>
              <a:ext cx="1219200" cy="1125415"/>
            </a:xfrm>
            <a:prstGeom prst="rect">
              <a:avLst/>
            </a:prstGeom>
            <a:noFill/>
          </p:spPr>
        </p:pic>
        <p:grpSp>
          <p:nvGrpSpPr>
            <p:cNvPr id="5" name="Group 4"/>
            <p:cNvGrpSpPr/>
            <p:nvPr/>
          </p:nvGrpSpPr>
          <p:grpSpPr>
            <a:xfrm>
              <a:off x="700881" y="3372547"/>
              <a:ext cx="5029200" cy="3392761"/>
              <a:chOff x="700881" y="3372547"/>
              <a:chExt cx="5029200" cy="3392761"/>
            </a:xfrm>
          </p:grpSpPr>
          <p:sp>
            <p:nvSpPr>
              <p:cNvPr id="3" name="Rectangle 2"/>
              <p:cNvSpPr/>
              <p:nvPr/>
            </p:nvSpPr>
            <p:spPr>
              <a:xfrm>
                <a:off x="700881" y="3372547"/>
                <a:ext cx="5029200" cy="3392761"/>
              </a:xfrm>
              <a:prstGeom prst="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http://www.edutopia.org/sites/default/files/styles/feature_image_breakpoints_theme_edutopia_desktop_1x/public/slates/larmer-pbl-ccss-part1-Thinkstock.jpg?itok=idxUZTa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1171" y="3585507"/>
                <a:ext cx="3955786" cy="29668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
          <p:nvSpPr>
            <p:cNvPr id="6" name="Rectangle 5"/>
            <p:cNvSpPr/>
            <p:nvPr/>
          </p:nvSpPr>
          <p:spPr>
            <a:xfrm>
              <a:off x="700881" y="6549592"/>
              <a:ext cx="1196161" cy="215444"/>
            </a:xfrm>
            <a:prstGeom prst="rect">
              <a:avLst/>
            </a:prstGeom>
          </p:spPr>
          <p:txBody>
            <a:bodyPr wrap="none">
              <a:spAutoFit/>
            </a:bodyPr>
            <a:lstStyle/>
            <a:p>
              <a:r>
                <a:rPr lang="en-US" sz="800" dirty="0">
                  <a:solidFill>
                    <a:schemeClr val="bg1"/>
                  </a:solidFill>
                </a:rPr>
                <a:t>Photo credit: Thinkstock</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A5E9C3D-07D7-45D2-9B6A-FB5CA66A53EB}"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05631218"/>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a:t>
                      </a:r>
                      <a:r>
                        <a:rPr lang="en-US" sz="800" baseline="0" dirty="0" smtClean="0">
                          <a:solidFill>
                            <a:sysClr val="windowText" lastClr="000000"/>
                          </a:solidFill>
                        </a:rPr>
                        <a:t>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6.7</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243681" y="962283"/>
            <a:ext cx="6553200" cy="6247864"/>
          </a:xfrm>
          <a:prstGeom prst="rect">
            <a:avLst/>
          </a:prstGeom>
          <a:noFill/>
        </p:spPr>
        <p:txBody>
          <a:bodyPr wrap="square" rtlCol="0">
            <a:spAutoFit/>
          </a:bodyPr>
          <a:lstStyle/>
          <a:p>
            <a:pPr algn="ctr"/>
            <a:r>
              <a:rPr lang="en-US" sz="1600" b="1" u="sng" dirty="0" smtClean="0"/>
              <a:t>What’s a GMO</a:t>
            </a:r>
            <a:r>
              <a:rPr lang="en-US" sz="1600" b="1" dirty="0" smtClean="0"/>
              <a:t>?</a:t>
            </a:r>
          </a:p>
          <a:p>
            <a:pPr algn="ctr"/>
            <a:endParaRPr lang="en-US" sz="1200" dirty="0"/>
          </a:p>
          <a:p>
            <a:r>
              <a:rPr lang="en-US" sz="1200" dirty="0"/>
              <a:t>A genetically modified (GMs) plant is one that has been created in a lab by taking genes from </a:t>
            </a:r>
            <a:r>
              <a:rPr lang="en-US" sz="1200" dirty="0" smtClean="0"/>
              <a:t>one plant </a:t>
            </a:r>
            <a:r>
              <a:rPr lang="en-US" sz="1200" dirty="0"/>
              <a:t>and forcing them into </a:t>
            </a:r>
            <a:r>
              <a:rPr lang="en-US" sz="1200" dirty="0" smtClean="0"/>
              <a:t>an entirely different plant</a:t>
            </a:r>
            <a:r>
              <a:rPr lang="en-US" sz="1200" dirty="0"/>
              <a:t>.  This gives the plant a new trait that is not possible in nature.</a:t>
            </a:r>
            <a:r>
              <a:rPr lang="en-US" sz="1200" b="1" dirty="0"/>
              <a:t> </a:t>
            </a:r>
            <a:endParaRPr lang="en-US" sz="1200" dirty="0"/>
          </a:p>
          <a:p>
            <a:r>
              <a:rPr lang="en-US" sz="1200" dirty="0"/>
              <a:t> </a:t>
            </a:r>
          </a:p>
          <a:p>
            <a:r>
              <a:rPr lang="en-US" sz="1200" b="1" dirty="0"/>
              <a:t>What kinds of new traits have been added to our food crops?</a:t>
            </a:r>
            <a:endParaRPr lang="en-US" sz="1200" dirty="0"/>
          </a:p>
          <a:p>
            <a:r>
              <a:rPr lang="en-US" sz="1200" dirty="0"/>
              <a:t>Traits have been added to some </a:t>
            </a:r>
            <a:r>
              <a:rPr lang="en-US" sz="1200" dirty="0" smtClean="0"/>
              <a:t>GM plants </a:t>
            </a:r>
            <a:r>
              <a:rPr lang="en-US" sz="1200" dirty="0"/>
              <a:t>which </a:t>
            </a:r>
            <a:r>
              <a:rPr lang="en-US" sz="1200" dirty="0" smtClean="0"/>
              <a:t>let </a:t>
            </a:r>
            <a:r>
              <a:rPr lang="en-US" sz="1200" dirty="0"/>
              <a:t>the </a:t>
            </a:r>
            <a:r>
              <a:rPr lang="en-US" sz="1200" dirty="0" smtClean="0"/>
              <a:t>farmers </a:t>
            </a:r>
            <a:r>
              <a:rPr lang="en-US" sz="1200" dirty="0"/>
              <a:t>spray </a:t>
            </a:r>
            <a:r>
              <a:rPr lang="en-US" sz="1200" dirty="0" smtClean="0"/>
              <a:t>weed-killers </a:t>
            </a:r>
            <a:r>
              <a:rPr lang="en-US" sz="1200" dirty="0"/>
              <a:t>directly on </a:t>
            </a:r>
            <a:r>
              <a:rPr lang="en-US" sz="1200" dirty="0" smtClean="0"/>
              <a:t>a </a:t>
            </a:r>
            <a:r>
              <a:rPr lang="en-US" sz="1200" dirty="0"/>
              <a:t>crop without killing it.  Other GM crops produce their own </a:t>
            </a:r>
            <a:r>
              <a:rPr lang="en-US" sz="1200" dirty="0" smtClean="0"/>
              <a:t>internal pesticide </a:t>
            </a:r>
            <a:r>
              <a:rPr lang="en-US" sz="1200" dirty="0"/>
              <a:t>so farmers don’t need to spray them for insects.</a:t>
            </a:r>
          </a:p>
          <a:p>
            <a:r>
              <a:rPr lang="en-US" sz="1200" dirty="0"/>
              <a:t> </a:t>
            </a:r>
          </a:p>
          <a:p>
            <a:r>
              <a:rPr lang="en-US" sz="1200" b="1" dirty="0"/>
              <a:t>Why should you be concerned about GMs?</a:t>
            </a:r>
            <a:endParaRPr lang="en-US" sz="1200" dirty="0"/>
          </a:p>
          <a:p>
            <a:r>
              <a:rPr lang="en-US" sz="1200" dirty="0"/>
              <a:t>Some animals that have been fed GM foods have grown tumors.  Some have smaller brains, livers and birth defects. GMs have also been linked with allergies and various stomach problems in humans.</a:t>
            </a:r>
          </a:p>
          <a:p>
            <a:r>
              <a:rPr lang="en-US" sz="1200" dirty="0"/>
              <a:t> </a:t>
            </a:r>
          </a:p>
          <a:p>
            <a:r>
              <a:rPr lang="en-US" sz="1200" b="1" dirty="0"/>
              <a:t>What foods are GM?</a:t>
            </a:r>
            <a:endParaRPr lang="en-US" sz="1200" dirty="0"/>
          </a:p>
          <a:p>
            <a:r>
              <a:rPr lang="en-US" sz="1200" dirty="0"/>
              <a:t>Soy, corn, sugar beets, cotton , canola, Hawaiian papaya, zucchini and yellow squash are </a:t>
            </a:r>
            <a:r>
              <a:rPr lang="en-US" sz="1200" dirty="0" smtClean="0"/>
              <a:t>the GM </a:t>
            </a:r>
            <a:r>
              <a:rPr lang="en-US" sz="1200" dirty="0"/>
              <a:t>foods that are grown the most.  Cooking oil is derived from corn and soy GM plants.  Cornstarch and corn syrup are also made from GM plants.  Most </a:t>
            </a:r>
            <a:r>
              <a:rPr lang="en-US" sz="1200" dirty="0" smtClean="0"/>
              <a:t>products </a:t>
            </a:r>
            <a:r>
              <a:rPr lang="en-US" sz="1200" dirty="0"/>
              <a:t>in the supermarket contain GM ingredients!  </a:t>
            </a:r>
          </a:p>
          <a:p>
            <a:r>
              <a:rPr lang="en-US" sz="1200" dirty="0"/>
              <a:t> </a:t>
            </a:r>
          </a:p>
          <a:p>
            <a:r>
              <a:rPr lang="en-US" sz="1200" b="1" dirty="0"/>
              <a:t>How do GMs impact the environment?</a:t>
            </a:r>
            <a:endParaRPr lang="en-US" sz="1200" dirty="0"/>
          </a:p>
          <a:p>
            <a:r>
              <a:rPr lang="en-US" sz="1200" dirty="0"/>
              <a:t>Crops are being genetically engineered so they can withstand massive spraying of toxic </a:t>
            </a:r>
            <a:r>
              <a:rPr lang="en-US" sz="1200" dirty="0" smtClean="0"/>
              <a:t>pesticides, to rid them of insects. These </a:t>
            </a:r>
            <a:r>
              <a:rPr lang="en-US" sz="1200" dirty="0"/>
              <a:t>pesticides don’t break down in the environment, and end up in our streams.</a:t>
            </a:r>
          </a:p>
          <a:p>
            <a:r>
              <a:rPr lang="en-US" sz="1200" dirty="0"/>
              <a:t> </a:t>
            </a:r>
          </a:p>
          <a:p>
            <a:r>
              <a:rPr lang="en-US" sz="1200" dirty="0" smtClean="0"/>
              <a:t>We now see new super </a:t>
            </a:r>
            <a:r>
              <a:rPr lang="en-US" sz="1200" dirty="0"/>
              <a:t>weeds and super bugs </a:t>
            </a:r>
            <a:r>
              <a:rPr lang="en-US" sz="1200" dirty="0" smtClean="0"/>
              <a:t>that are </a:t>
            </a:r>
            <a:r>
              <a:rPr lang="en-US" sz="1200" dirty="0"/>
              <a:t>becoming resistant to pesticides too, so more and stronger pesticides are being used. The built-in pesticides found in genetically engineered crops may be largely responsible for the dying off of many insects, including honey bees and Monarch butterflies.</a:t>
            </a:r>
          </a:p>
          <a:p>
            <a:r>
              <a:rPr lang="en-US" sz="1200" dirty="0"/>
              <a:t> </a:t>
            </a:r>
          </a:p>
          <a:p>
            <a:r>
              <a:rPr lang="en-US" sz="1200" b="1" dirty="0"/>
              <a:t>What can you do to avoid GMs?</a:t>
            </a:r>
            <a:endParaRPr lang="en-US" sz="1200" dirty="0"/>
          </a:p>
          <a:p>
            <a:r>
              <a:rPr lang="en-US" sz="1200" dirty="0"/>
              <a:t>We need laws that all </a:t>
            </a:r>
            <a:r>
              <a:rPr lang="en-US" sz="1200" dirty="0" smtClean="0"/>
              <a:t>GMs are labeled. Until </a:t>
            </a:r>
            <a:r>
              <a:rPr lang="en-US" sz="1200" dirty="0"/>
              <a:t>then, avoid buying processed food products containing corn, soy, canola, and vegetable oil.  Buy organic when possible.</a:t>
            </a:r>
          </a:p>
          <a:p>
            <a:pPr algn="ctr"/>
            <a:endParaRPr lang="en-US" sz="1200" dirty="0"/>
          </a:p>
        </p:txBody>
      </p:sp>
    </p:spTree>
    <p:extLst>
      <p:ext uri="{BB962C8B-B14F-4D97-AF65-F5344CB8AC3E}">
        <p14:creationId xmlns:p14="http://schemas.microsoft.com/office/powerpoint/2010/main" val="99161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A5E9C3D-07D7-45D2-9B6A-FB5CA66A53EB}"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1437747"/>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a:t>
                      </a:r>
                      <a:r>
                        <a:rPr lang="en-US" sz="800" baseline="0" dirty="0" smtClean="0">
                          <a:solidFill>
                            <a:sysClr val="windowText" lastClr="000000"/>
                          </a:solidFill>
                        </a:rPr>
                        <a:t>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7.0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1000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15.9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3.48</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410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243681" y="962283"/>
            <a:ext cx="6553200" cy="9325630"/>
          </a:xfrm>
          <a:prstGeom prst="rect">
            <a:avLst/>
          </a:prstGeom>
          <a:noFill/>
        </p:spPr>
        <p:txBody>
          <a:bodyPr wrap="square" rtlCol="0">
            <a:spAutoFit/>
          </a:bodyPr>
          <a:lstStyle/>
          <a:p>
            <a:pPr algn="ctr"/>
            <a:r>
              <a:rPr lang="en-US" sz="1600" b="1" u="sng" dirty="0" smtClean="0"/>
              <a:t>Organic Farm Camp</a:t>
            </a:r>
          </a:p>
          <a:p>
            <a:pPr algn="ctr"/>
            <a:r>
              <a:rPr lang="en-US" sz="1000" i="1" dirty="0" smtClean="0"/>
              <a:t>Sources: Ravalli Republic Interns learn about organic farming,</a:t>
            </a:r>
          </a:p>
          <a:p>
            <a:pPr algn="ctr"/>
            <a:r>
              <a:rPr lang="en-US" sz="1000" i="1" dirty="0" smtClean="0"/>
              <a:t>Eco Kids</a:t>
            </a:r>
          </a:p>
          <a:p>
            <a:pPr algn="ctr"/>
            <a:endParaRPr lang="en-US" sz="1200" i="1" dirty="0" smtClean="0"/>
          </a:p>
          <a:p>
            <a:r>
              <a:rPr lang="en-US" sz="1200" dirty="0"/>
              <a:t>This past summer, I went through a local farming program to learn about agriculture. I spent three weeks "camping" on an organic farm. What does organic farming mean?  It is farming that does not use pesticides.  Sometimes organic food </a:t>
            </a:r>
            <a:r>
              <a:rPr lang="en-US" sz="1200" dirty="0" smtClean="0"/>
              <a:t>costs </a:t>
            </a:r>
            <a:r>
              <a:rPr lang="en-US" sz="1200" dirty="0"/>
              <a:t>more than food grown by other farms, but many people are willing to pay more.  They believe organic farming is better for the environment and healthier </a:t>
            </a:r>
            <a:r>
              <a:rPr lang="en-US" sz="1200" dirty="0" smtClean="0"/>
              <a:t>for </a:t>
            </a:r>
            <a:r>
              <a:rPr lang="en-US" sz="1200" dirty="0"/>
              <a:t>us.  </a:t>
            </a:r>
          </a:p>
          <a:p>
            <a:r>
              <a:rPr lang="en-US" sz="1200" dirty="0"/>
              <a:t> </a:t>
            </a:r>
          </a:p>
          <a:p>
            <a:r>
              <a:rPr lang="en-US" sz="1200" dirty="0"/>
              <a:t>I learned about local agriculture and also was able to help younger children understand where food comes from. The first two weeks my team and I learned, worked and planned for camp for younger kids.  The last week we became camp counselors to "Sprout Farmers," the name of our younger "students."  </a:t>
            </a:r>
          </a:p>
          <a:p>
            <a:r>
              <a:rPr lang="en-US" sz="1200" dirty="0"/>
              <a:t> </a:t>
            </a:r>
          </a:p>
          <a:p>
            <a:r>
              <a:rPr lang="en-US" sz="1200" dirty="0"/>
              <a:t>During the week of Sprout Farmers Camp, we taught younger campers how to play games and about composting. Fertilizer is something farmers put on their land so it will grow more food.  Food scraps and other organic waste can be changed into fertilizer through a process known as composting.  Composting occurs when the waste is broken down into a mush by tiny microbes or worms.   </a:t>
            </a:r>
          </a:p>
          <a:p>
            <a:r>
              <a:rPr lang="en-US" sz="1200" dirty="0"/>
              <a:t> </a:t>
            </a:r>
          </a:p>
          <a:p>
            <a:r>
              <a:rPr lang="en-US" sz="1200" dirty="0"/>
              <a:t>We built our own compost piles and took care of them throughout the week. We had to keep the compost piles between 140 and 160 degrees.  We helped the Sprout Farmers make a book about how composting works.  Our little campers learned the importance of how to tell if a compost pile is too wet and to keep it evenly mixed. They added decayed green plants, hay and chicken bedding manure, and </a:t>
            </a:r>
            <a:r>
              <a:rPr lang="en-US" sz="1200" dirty="0" smtClean="0"/>
              <a:t>turned </a:t>
            </a:r>
            <a:r>
              <a:rPr lang="en-US" sz="1200" dirty="0"/>
              <a:t>it to add air.   </a:t>
            </a:r>
          </a:p>
          <a:p>
            <a:r>
              <a:rPr lang="en-US" sz="1200" dirty="0"/>
              <a:t> </a:t>
            </a:r>
          </a:p>
          <a:p>
            <a:r>
              <a:rPr lang="en-US" sz="1200" dirty="0"/>
              <a:t>It was fun and I learned how much our local farms and community are connected.  Many delicious foods can be grown locally, which means that less energy is spent bringing the food to your door.  It also means that more farmers in your area will have jobs.  </a:t>
            </a:r>
          </a:p>
          <a:p>
            <a:r>
              <a:rPr lang="en-US" sz="1200" dirty="0"/>
              <a:t> </a:t>
            </a:r>
          </a:p>
          <a:p>
            <a:r>
              <a:rPr lang="en-US" sz="1200" dirty="0"/>
              <a:t>At the farm I learned that organic farming is not only great for people, but also for the animals.  I noticed that the animals had better living spaces and more room to run around than non-organic farms.  The animals were fed healthy foods, which prevents them from getting sick.  </a:t>
            </a:r>
          </a:p>
          <a:p>
            <a:r>
              <a:rPr lang="en-US" sz="1200" dirty="0"/>
              <a:t> </a:t>
            </a:r>
          </a:p>
          <a:p>
            <a:r>
              <a:rPr lang="en-US" sz="1200" dirty="0"/>
              <a:t>Organic farmers use their knowledge about their crops and the local climate to manage their farms well.  Large farming companies use chemicals and new technology to produce a lot of food in a short amount of time. They often forget how important it is to think about the history, of the land.</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r>
              <a:rPr lang="en-US" sz="1200" dirty="0"/>
              <a:t> </a:t>
            </a:r>
          </a:p>
          <a:p>
            <a:endParaRPr lang="en-US" sz="1200" dirty="0"/>
          </a:p>
        </p:txBody>
      </p:sp>
    </p:spTree>
    <p:extLst>
      <p:ext uri="{BB962C8B-B14F-4D97-AF65-F5344CB8AC3E}">
        <p14:creationId xmlns:p14="http://schemas.microsoft.com/office/powerpoint/2010/main" val="11955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9371" y="244594"/>
            <a:ext cx="5945364" cy="1236559"/>
            <a:chOff x="469371" y="244594"/>
            <a:chExt cx="5945364" cy="1236559"/>
          </a:xfrm>
        </p:grpSpPr>
        <p:sp>
          <p:nvSpPr>
            <p:cNvPr id="4" name="TextBox 3"/>
            <p:cNvSpPr txBox="1"/>
            <p:nvPr/>
          </p:nvSpPr>
          <p:spPr>
            <a:xfrm>
              <a:off x="469371" y="815314"/>
              <a:ext cx="5945364" cy="604900"/>
            </a:xfrm>
            <a:prstGeom prst="rect">
              <a:avLst/>
            </a:prstGeom>
            <a:noFill/>
          </p:spPr>
          <p:txBody>
            <a:bodyPr wrap="square" lIns="96131" tIns="48065" rIns="96131" bIns="48065" rtlCol="0">
              <a:spAutoFit/>
            </a:bodyPr>
            <a:lstStyle/>
            <a:p>
              <a:pPr algn="ctr"/>
              <a:r>
                <a:rPr lang="en-US" b="1" dirty="0" smtClean="0"/>
                <a:t>Think About It</a:t>
              </a:r>
              <a:r>
                <a:rPr lang="en-US" dirty="0" smtClean="0"/>
                <a:t>.</a:t>
              </a:r>
            </a:p>
            <a:p>
              <a:pPr algn="ctr"/>
              <a:r>
                <a:rPr lang="en-US" sz="1400" dirty="0" smtClean="0"/>
                <a:t>Then, answer each question.</a:t>
              </a:r>
              <a:endParaRPr lang="en-US" sz="1400" dirty="0"/>
            </a:p>
          </p:txBody>
        </p:sp>
        <p:pic>
          <p:nvPicPr>
            <p:cNvPr id="2050" name="Picture 2" descr="C:\Users\Rick Richmond\AppData\Local\Microsoft\Windows\Temporary Internet Files\Content.IE5\XAC4DB9W\MC900286456[1].wmf"/>
            <p:cNvPicPr>
              <a:picLocks noChangeAspect="1" noChangeArrowheads="1"/>
            </p:cNvPicPr>
            <p:nvPr/>
          </p:nvPicPr>
          <p:blipFill>
            <a:blip r:embed="rId2" cstate="print"/>
            <a:srcRect/>
            <a:stretch>
              <a:fillRect/>
            </a:stretch>
          </p:blipFill>
          <p:spPr bwMode="auto">
            <a:xfrm>
              <a:off x="5475994" y="244594"/>
              <a:ext cx="933772" cy="1236559"/>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2A5E9C3D-07D7-45D2-9B6A-FB5CA66A53EB}" type="slidenum">
              <a:rPr lang="en-US" smtClean="0"/>
              <a:pPr/>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29708691"/>
              </p:ext>
            </p:extLst>
          </p:nvPr>
        </p:nvGraphicFramePr>
        <p:xfrm>
          <a:off x="570966" y="6559036"/>
          <a:ext cx="5638800" cy="2377440"/>
        </p:xfrm>
        <a:graphic>
          <a:graphicData uri="http://schemas.openxmlformats.org/drawingml/2006/table">
            <a:tbl>
              <a:tblPr firstRow="1" bandRow="1">
                <a:tableStyleId>{5C22544A-7EE6-4342-B048-85BDC9FD1C3A}</a:tableStyleId>
              </a:tblPr>
              <a:tblGrid>
                <a:gridCol w="56388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Use Evidence Research Target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3. </a:t>
                      </a:r>
                      <a:r>
                        <a:rPr lang="en-US" sz="1200" b="0" i="0" u="none" strike="noStrike" kern="1200" baseline="0" dirty="0" smtClean="0">
                          <a:solidFill>
                            <a:schemeClr val="dk1"/>
                          </a:solidFill>
                          <a:latin typeface="+mn-lt"/>
                          <a:ea typeface="+mn-ea"/>
                          <a:cs typeface="+mn-cs"/>
                        </a:rPr>
                        <a:t>Which piece of information from the three sources could be used as the strongest, most convincing supporting evidence </a:t>
                      </a:r>
                      <a:r>
                        <a:rPr lang="en-US" sz="1200" b="1" i="0" u="none" strike="noStrike" kern="1200" baseline="0" dirty="0" smtClean="0">
                          <a:solidFill>
                            <a:schemeClr val="dk1"/>
                          </a:solidFill>
                          <a:latin typeface="+mn-lt"/>
                          <a:ea typeface="+mn-ea"/>
                          <a:cs typeface="+mn-cs"/>
                        </a:rPr>
                        <a:t>against</a:t>
                      </a:r>
                      <a:r>
                        <a:rPr lang="en-US" sz="1200" b="0" i="0" u="none" strike="noStrike" kern="1200" baseline="0" dirty="0" smtClean="0">
                          <a:solidFill>
                            <a:schemeClr val="dk1"/>
                          </a:solidFill>
                          <a:latin typeface="+mn-lt"/>
                          <a:ea typeface="+mn-ea"/>
                          <a:cs typeface="+mn-cs"/>
                        </a:rPr>
                        <a:t> the production of genetically modified food? Use details from the article to explain your answer.</a:t>
                      </a:r>
                      <a:endParaRPr lang="en-US" sz="1200" dirty="0" smtClean="0">
                        <a:solidFill>
                          <a:schemeClr val="tx1"/>
                        </a:solidFill>
                        <a:latin typeface="+mn-lt"/>
                      </a:endParaRPr>
                    </a:p>
                    <a:p>
                      <a:pPr marL="0" indent="0">
                        <a:buNone/>
                      </a:pPr>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21630017"/>
              </p:ext>
            </p:extLst>
          </p:nvPr>
        </p:nvGraphicFramePr>
        <p:xfrm>
          <a:off x="586557" y="4206081"/>
          <a:ext cx="5638800" cy="182880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Use Evidence Research Target 4</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169863" marR="0" indent="-169863" algn="l" defTabSz="961309"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2. Which piece of information from the three sources could be used as the strongest, most convincing supporting evidence </a:t>
                      </a:r>
                      <a:r>
                        <a:rPr lang="en-US" sz="1200" b="1" i="0" u="none" strike="noStrike" kern="1200" baseline="0" dirty="0" smtClean="0">
                          <a:solidFill>
                            <a:schemeClr val="dk1"/>
                          </a:solidFill>
                          <a:latin typeface="+mn-lt"/>
                          <a:ea typeface="+mn-ea"/>
                          <a:cs typeface="+mn-cs"/>
                        </a:rPr>
                        <a:t>for</a:t>
                      </a:r>
                      <a:r>
                        <a:rPr lang="en-US" sz="1200" b="0" i="0" u="none" strike="noStrike" kern="1200" baseline="0" dirty="0" smtClean="0">
                          <a:solidFill>
                            <a:schemeClr val="dk1"/>
                          </a:solidFill>
                          <a:latin typeface="+mn-lt"/>
                          <a:ea typeface="+mn-ea"/>
                          <a:cs typeface="+mn-cs"/>
                        </a:rPr>
                        <a:t> the production of genetically modified food? Use details from the article to explain your answer.</a:t>
                      </a:r>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53439179"/>
              </p:ext>
            </p:extLst>
          </p:nvPr>
        </p:nvGraphicFramePr>
        <p:xfrm>
          <a:off x="600617" y="1843881"/>
          <a:ext cx="5638800" cy="2026920"/>
        </p:xfrm>
        <a:graphic>
          <a:graphicData uri="http://schemas.openxmlformats.org/drawingml/2006/table">
            <a:tbl>
              <a:tblPr firstRow="1" bandRow="1">
                <a:tableStyleId>{5C22544A-7EE6-4342-B048-85BDC9FD1C3A}</a:tableStyleId>
              </a:tblPr>
              <a:tblGrid>
                <a:gridCol w="5638800"/>
              </a:tblGrid>
              <a:tr h="152400">
                <a:tc>
                  <a:txBody>
                    <a:bodyPr/>
                    <a:lstStyle/>
                    <a:p>
                      <a:pPr>
                        <a:lnSpc>
                          <a:spcPct val="100000"/>
                        </a:lnSpc>
                        <a:spcBef>
                          <a:spcPts val="0"/>
                        </a:spcBef>
                        <a:spcAft>
                          <a:spcPts val="0"/>
                        </a:spcAft>
                      </a:pPr>
                      <a:r>
                        <a:rPr lang="en-US" sz="1100" dirty="0" smtClean="0">
                          <a:solidFill>
                            <a:schemeClr val="tx1"/>
                          </a:solidFill>
                          <a:latin typeface="+mn-lt"/>
                        </a:rPr>
                        <a:t>Interpret and Integrate Information Research Target 2</a:t>
                      </a:r>
                      <a:endParaRPr lang="en-US"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228600" marR="0" indent="-228600" algn="l" defTabSz="961309" rtl="0" eaLnBrk="1" fontAlgn="auto" latinLnBrk="0" hangingPunct="1">
                        <a:lnSpc>
                          <a:spcPct val="100000"/>
                        </a:lnSpc>
                        <a:spcBef>
                          <a:spcPts val="0"/>
                        </a:spcBef>
                        <a:spcAft>
                          <a:spcPts val="0"/>
                        </a:spcAft>
                        <a:buClrTx/>
                        <a:buSzTx/>
                        <a:buFontTx/>
                        <a:buAutoNum type="arabicPeriod"/>
                        <a:tabLst/>
                        <a:defRPr/>
                      </a:pPr>
                      <a:r>
                        <a:rPr lang="en-US" sz="1100" b="0" i="0" u="none" strike="noStrike" kern="1200" baseline="0" dirty="0" smtClean="0">
                          <a:solidFill>
                            <a:schemeClr val="dk1"/>
                          </a:solidFill>
                          <a:latin typeface="+mn-lt"/>
                          <a:ea typeface="+mn-ea"/>
                          <a:cs typeface="+mn-cs"/>
                        </a:rPr>
                        <a:t>Explain why most people have strong feelings about genetically modified food. Use details from the three sources to support your answer. 	</a:t>
                      </a:r>
                    </a:p>
                    <a:p>
                      <a:pPr marL="0" indent="0">
                        <a:lnSpc>
                          <a:spcPct val="100000"/>
                        </a:lnSpc>
                        <a:spcBef>
                          <a:spcPts val="0"/>
                        </a:spcBef>
                        <a:spcAft>
                          <a:spcPts val="0"/>
                        </a:spcAft>
                        <a:buNone/>
                      </a:pPr>
                      <a:endParaRPr lang="en-US" sz="1100" dirty="0" smtClean="0">
                        <a:solidFill>
                          <a:schemeClr val="tx1"/>
                        </a:solidFill>
                        <a:latin typeface="+mn-lt"/>
                      </a:endParaRPr>
                    </a:p>
                    <a:p>
                      <a:pPr>
                        <a:lnSpc>
                          <a:spcPct val="100000"/>
                        </a:lnSpc>
                        <a:spcBef>
                          <a:spcPts val="0"/>
                        </a:spcBef>
                        <a:spcAft>
                          <a:spcPts val="0"/>
                        </a:spcAft>
                      </a:pPr>
                      <a:endParaRPr lang="en-US" sz="1100" dirty="0" smtClean="0">
                        <a:solidFill>
                          <a:schemeClr val="tx1"/>
                        </a:solidFill>
                        <a:latin typeface="+mn-lt"/>
                      </a:endParaRPr>
                    </a:p>
                    <a:p>
                      <a:pPr>
                        <a:lnSpc>
                          <a:spcPct val="100000"/>
                        </a:lnSpc>
                        <a:spcBef>
                          <a:spcPts val="0"/>
                        </a:spcBef>
                        <a:spcAft>
                          <a:spcPts val="0"/>
                        </a:spcAft>
                      </a:pPr>
                      <a:endParaRPr lang="en-US" sz="1100" dirty="0" smtClean="0">
                        <a:solidFill>
                          <a:schemeClr val="tx1"/>
                        </a:solidFill>
                        <a:latin typeface="+mn-lt"/>
                      </a:endParaRPr>
                    </a:p>
                    <a:p>
                      <a:pPr>
                        <a:lnSpc>
                          <a:spcPct val="100000"/>
                        </a:lnSpc>
                        <a:spcBef>
                          <a:spcPts val="0"/>
                        </a:spcBef>
                        <a:spcAft>
                          <a:spcPts val="0"/>
                        </a:spcAft>
                      </a:pPr>
                      <a:endParaRPr lang="en-US" sz="1100" dirty="0" smtClean="0">
                        <a:solidFill>
                          <a:schemeClr val="tx1"/>
                        </a:solidFill>
                        <a:latin typeface="+mn-lt"/>
                      </a:endParaRPr>
                    </a:p>
                    <a:p>
                      <a:pPr>
                        <a:lnSpc>
                          <a:spcPct val="100000"/>
                        </a:lnSpc>
                        <a:spcBef>
                          <a:spcPts val="0"/>
                        </a:spcBef>
                        <a:spcAft>
                          <a:spcPts val="0"/>
                        </a:spcAft>
                      </a:pPr>
                      <a:endParaRPr lang="en-US" sz="1100" dirty="0" smtClean="0">
                        <a:solidFill>
                          <a:schemeClr val="tx1"/>
                        </a:solidFill>
                        <a:latin typeface="+mn-lt"/>
                      </a:endParaRPr>
                    </a:p>
                    <a:p>
                      <a:pPr>
                        <a:lnSpc>
                          <a:spcPct val="100000"/>
                        </a:lnSpc>
                        <a:spcBef>
                          <a:spcPts val="0"/>
                        </a:spcBef>
                        <a:spcAft>
                          <a:spcPts val="0"/>
                        </a:spcAft>
                      </a:pPr>
                      <a:endParaRPr lang="en-US" sz="1100" dirty="0" smtClean="0">
                        <a:solidFill>
                          <a:schemeClr val="tx1"/>
                        </a:solidFill>
                        <a:latin typeface="+mn-lt"/>
                      </a:endParaRPr>
                    </a:p>
                    <a:p>
                      <a:pPr>
                        <a:lnSpc>
                          <a:spcPct val="100000"/>
                        </a:lnSpc>
                        <a:spcBef>
                          <a:spcPts val="0"/>
                        </a:spcBef>
                        <a:spcAft>
                          <a:spcPts val="0"/>
                        </a:spcAft>
                      </a:pPr>
                      <a:endParaRPr lang="en-US" sz="1100" dirty="0" smtClean="0">
                        <a:solidFill>
                          <a:schemeClr val="tx1"/>
                        </a:solidFill>
                        <a:latin typeface="+mn-lt"/>
                      </a:endParaRPr>
                    </a:p>
                    <a:p>
                      <a:pPr>
                        <a:lnSpc>
                          <a:spcPct val="100000"/>
                        </a:lnSpc>
                        <a:spcBef>
                          <a:spcPts val="0"/>
                        </a:spcBef>
                        <a:spcAft>
                          <a:spcPts val="0"/>
                        </a:spcAft>
                      </a:pPr>
                      <a:endParaRPr lang="en-US"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994284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2" name="TextBox 1"/>
          <p:cNvSpPr txBox="1"/>
          <p:nvPr/>
        </p:nvSpPr>
        <p:spPr>
          <a:xfrm>
            <a:off x="596566" y="6367212"/>
            <a:ext cx="5793797" cy="956568"/>
          </a:xfrm>
          <a:prstGeom prst="rect">
            <a:avLst/>
          </a:prstGeom>
          <a:noFill/>
        </p:spPr>
        <p:txBody>
          <a:bodyPr wrap="square" lIns="90930" tIns="45466" rIns="90930" bIns="45466" rtlCol="0">
            <a:spAutoFit/>
          </a:bodyPr>
          <a:lstStyle/>
          <a:p>
            <a:pPr algn="ctr"/>
            <a:r>
              <a:rPr lang="en-US" sz="36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8544" y="1397681"/>
            <a:ext cx="4249841" cy="442598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0351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14</a:t>
            </a:fld>
            <a:endParaRPr lang="en-US" dirty="0"/>
          </a:p>
        </p:txBody>
      </p:sp>
      <p:grpSp>
        <p:nvGrpSpPr>
          <p:cNvPr id="7" name="Group 6"/>
          <p:cNvGrpSpPr/>
          <p:nvPr/>
        </p:nvGrpSpPr>
        <p:grpSpPr>
          <a:xfrm>
            <a:off x="396082" y="244594"/>
            <a:ext cx="6400799" cy="9231068"/>
            <a:chOff x="396082" y="244594"/>
            <a:chExt cx="6400799" cy="9231068"/>
          </a:xfrm>
        </p:grpSpPr>
        <p:grpSp>
          <p:nvGrpSpPr>
            <p:cNvPr id="3" name="Group 2"/>
            <p:cNvGrpSpPr/>
            <p:nvPr/>
          </p:nvGrpSpPr>
          <p:grpSpPr>
            <a:xfrm>
              <a:off x="396082" y="244594"/>
              <a:ext cx="6400799" cy="3598757"/>
              <a:chOff x="234686" y="244594"/>
              <a:chExt cx="6400799" cy="3598757"/>
            </a:xfrm>
          </p:grpSpPr>
          <p:sp>
            <p:nvSpPr>
              <p:cNvPr id="4" name="TextBox 3"/>
              <p:cNvSpPr txBox="1"/>
              <p:nvPr/>
            </p:nvSpPr>
            <p:spPr>
              <a:xfrm>
                <a:off x="1539081" y="926377"/>
                <a:ext cx="4067881" cy="389457"/>
              </a:xfrm>
              <a:prstGeom prst="rect">
                <a:avLst/>
              </a:prstGeom>
              <a:noFill/>
            </p:spPr>
            <p:txBody>
              <a:bodyPr wrap="square" lIns="96131" tIns="48065" rIns="96131" bIns="48065" rtlCol="0">
                <a:spAutoFit/>
              </a:bodyPr>
              <a:lstStyle/>
              <a:p>
                <a:pPr algn="ctr"/>
                <a:r>
                  <a:rPr lang="en-US" b="1" dirty="0" smtClean="0"/>
                  <a:t>Your Performance Task</a:t>
                </a:r>
                <a:endParaRPr lang="en-US" b="1" dirty="0"/>
              </a:p>
            </p:txBody>
          </p:sp>
          <p:pic>
            <p:nvPicPr>
              <p:cNvPr id="3075" name="Picture 3" descr="C:\Users\Rick Richmond\AppData\Local\Microsoft\Windows\Temporary Internet Files\Content.IE5\7O4IAL9B\MC900234134[1].wmf"/>
              <p:cNvPicPr>
                <a:picLocks noChangeAspect="1" noChangeArrowheads="1"/>
              </p:cNvPicPr>
              <p:nvPr/>
            </p:nvPicPr>
            <p:blipFill>
              <a:blip r:embed="rId2" cstate="print"/>
              <a:srcRect/>
              <a:stretch>
                <a:fillRect/>
              </a:stretch>
            </p:blipFill>
            <p:spPr bwMode="auto">
              <a:xfrm>
                <a:off x="234686" y="244594"/>
                <a:ext cx="1058880" cy="1059908"/>
              </a:xfrm>
              <a:prstGeom prst="rect">
                <a:avLst/>
              </a:prstGeom>
              <a:noFill/>
            </p:spPr>
          </p:pic>
          <p:sp>
            <p:nvSpPr>
              <p:cNvPr id="2" name="Rectangle 1"/>
              <p:cNvSpPr/>
              <p:nvPr/>
            </p:nvSpPr>
            <p:spPr>
              <a:xfrm>
                <a:off x="234686" y="1319583"/>
                <a:ext cx="6400799" cy="2523768"/>
              </a:xfrm>
              <a:prstGeom prst="rect">
                <a:avLst/>
              </a:prstGeom>
            </p:spPr>
            <p:txBody>
              <a:bodyPr wrap="square">
                <a:spAutoFit/>
              </a:bodyPr>
              <a:lstStyle/>
              <a:p>
                <a:r>
                  <a:rPr lang="en-US" sz="1400" b="1" u="sng" dirty="0"/>
                  <a:t>Your assignment</a:t>
                </a:r>
                <a:r>
                  <a:rPr lang="en-US" sz="1400" b="1" dirty="0"/>
                  <a:t>: </a:t>
                </a:r>
                <a:endParaRPr lang="en-US" sz="1400" dirty="0"/>
              </a:p>
              <a:p>
                <a:r>
                  <a:rPr lang="en-US" sz="1200" dirty="0"/>
                  <a:t>Your science class is creating a website on recent scientific discoveries, and your assignment is to find out more about genetically modified (GM) food (food grown from seeds which scientists have changed by adding or taking away genetic material) and how it compares with foods that are not genetically modified.</a:t>
                </a:r>
              </a:p>
              <a:p>
                <a:endParaRPr lang="en-US" sz="1200" dirty="0"/>
              </a:p>
              <a:p>
                <a:r>
                  <a:rPr lang="en-US" sz="1200" dirty="0"/>
                  <a:t>Many people have strong feelings for or against producing GM food. You will read two articles about genetically modified foods, which present arguments for and against their use. You will then read one article about organic farming. You will then write an opinion essay on the topic, in which you argue either for or against the production and use of genetically modified foods. Your essay will eventually be published on your class </a:t>
                </a:r>
                <a:r>
                  <a:rPr lang="en-US" sz="1200" dirty="0" smtClean="0"/>
                  <a:t>website.</a:t>
                </a:r>
              </a:p>
              <a:p>
                <a:r>
                  <a:rPr lang="en-US" sz="1200" dirty="0"/>
                  <a:t>	</a:t>
                </a:r>
              </a:p>
              <a:p>
                <a:r>
                  <a:rPr lang="en-US" sz="1200" dirty="0" smtClean="0"/>
                  <a:t>You may use your notes, your 3 answered questions and refer to the passages as much as you’d like.</a:t>
                </a:r>
                <a:endParaRPr lang="en-US" sz="1200" dirty="0"/>
              </a:p>
            </p:txBody>
          </p:sp>
        </p:grpSp>
        <p:sp>
          <p:nvSpPr>
            <p:cNvPr id="6" name="Rectangle 5"/>
            <p:cNvSpPr/>
            <p:nvPr/>
          </p:nvSpPr>
          <p:spPr>
            <a:xfrm>
              <a:off x="472281" y="3843351"/>
              <a:ext cx="5638800" cy="5632311"/>
            </a:xfrm>
            <a:prstGeom prst="rect">
              <a:avLst/>
            </a:prstGeom>
          </p:spPr>
          <p:txBody>
            <a:bodyPr wrap="square">
              <a:spAutoFit/>
            </a:bodyPr>
            <a:lstStyle/>
            <a:p>
              <a:r>
                <a:rPr lang="en-US" sz="1200" b="1" dirty="0"/>
                <a:t>REMEMBER: A well-written opinion article: </a:t>
              </a:r>
              <a:endParaRPr lang="en-US" sz="1200" b="1" dirty="0" smtClean="0"/>
            </a:p>
            <a:p>
              <a:endParaRPr lang="en-US" sz="1200" dirty="0"/>
            </a:p>
            <a:p>
              <a:pPr marL="171450" indent="-171450">
                <a:buFont typeface="Arial" panose="020B0604020202020204" pitchFamily="34" charset="0"/>
                <a:buChar char="•"/>
              </a:pPr>
              <a:r>
                <a:rPr lang="en-US" sz="1200" dirty="0" smtClean="0"/>
                <a:t>has </a:t>
              </a:r>
              <a:r>
                <a:rPr lang="en-US" sz="1200" dirty="0"/>
                <a:t>a clear opinion </a:t>
              </a:r>
            </a:p>
            <a:p>
              <a:pPr marL="171450" indent="-171450">
                <a:buFont typeface="Arial" panose="020B0604020202020204" pitchFamily="34" charset="0"/>
                <a:buChar char="•"/>
              </a:pPr>
              <a:r>
                <a:rPr lang="en-US" sz="1200" dirty="0" smtClean="0"/>
                <a:t>is </a:t>
              </a:r>
              <a:r>
                <a:rPr lang="en-US" sz="1200" dirty="0"/>
                <a:t>well-organized and stays on the topic </a:t>
              </a:r>
            </a:p>
            <a:p>
              <a:pPr marL="171450" indent="-171450">
                <a:buFont typeface="Arial" panose="020B0604020202020204" pitchFamily="34" charset="0"/>
                <a:buChar char="•"/>
              </a:pPr>
              <a:r>
                <a:rPr lang="en-US" sz="1200" dirty="0" smtClean="0"/>
                <a:t>has </a:t>
              </a:r>
              <a:r>
                <a:rPr lang="en-US" sz="1200" dirty="0"/>
                <a:t>an introduction and a conclusion </a:t>
              </a:r>
            </a:p>
            <a:p>
              <a:pPr marL="171450" indent="-171450">
                <a:buFont typeface="Arial" panose="020B0604020202020204" pitchFamily="34" charset="0"/>
                <a:buChar char="•"/>
              </a:pPr>
              <a:r>
                <a:rPr lang="en-US" sz="1200" dirty="0" smtClean="0"/>
                <a:t>uses </a:t>
              </a:r>
              <a:r>
                <a:rPr lang="en-US" sz="1200" dirty="0"/>
                <a:t>transitions </a:t>
              </a:r>
            </a:p>
            <a:p>
              <a:pPr marL="171450" indent="-171450">
                <a:buFont typeface="Arial" panose="020B0604020202020204" pitchFamily="34" charset="0"/>
                <a:buChar char="•"/>
              </a:pPr>
              <a:r>
                <a:rPr lang="en-US" sz="1200" dirty="0" smtClean="0"/>
                <a:t>uses </a:t>
              </a:r>
              <a:r>
                <a:rPr lang="en-US" sz="1200" dirty="0"/>
                <a:t>details from the sources to support your opinion </a:t>
              </a:r>
            </a:p>
            <a:p>
              <a:pPr marL="171450" indent="-171450">
                <a:buFont typeface="Arial" panose="020B0604020202020204" pitchFamily="34" charset="0"/>
                <a:buChar char="•"/>
              </a:pPr>
              <a:r>
                <a:rPr lang="en-US" sz="1200" dirty="0" smtClean="0"/>
                <a:t>develops </a:t>
              </a:r>
              <a:r>
                <a:rPr lang="en-US" sz="1200" dirty="0"/>
                <a:t>ideas clearly </a:t>
              </a:r>
            </a:p>
            <a:p>
              <a:pPr marL="171450" indent="-171450">
                <a:buFont typeface="Arial" panose="020B0604020202020204" pitchFamily="34" charset="0"/>
                <a:buChar char="•"/>
              </a:pPr>
              <a:r>
                <a:rPr lang="en-US" sz="1200" dirty="0" smtClean="0"/>
                <a:t>uses </a:t>
              </a:r>
              <a:r>
                <a:rPr lang="en-US" sz="1200" dirty="0"/>
                <a:t>clear language </a:t>
              </a:r>
            </a:p>
            <a:p>
              <a:pPr marL="171450" indent="-171450">
                <a:buFont typeface="Arial" panose="020B0604020202020204" pitchFamily="34" charset="0"/>
                <a:buChar char="•"/>
              </a:pPr>
              <a:r>
                <a:rPr lang="en-US" sz="1200" dirty="0" smtClean="0"/>
                <a:t>follows </a:t>
              </a:r>
              <a:r>
                <a:rPr lang="en-US" sz="1200" dirty="0"/>
                <a:t>rules of writing (spelling, punctuation, and grammar) </a:t>
              </a:r>
              <a:endParaRPr lang="en-US" sz="1200" dirty="0" smtClean="0"/>
            </a:p>
            <a:p>
              <a:pPr marL="171450" indent="-171450">
                <a:buFont typeface="Arial" panose="020B0604020202020204" pitchFamily="34" charset="0"/>
                <a:buChar char="•"/>
              </a:pPr>
              <a:endParaRPr lang="en-US" sz="1200" dirty="0"/>
            </a:p>
            <a:p>
              <a:r>
                <a:rPr lang="en-US" sz="1800" dirty="0"/>
                <a:t>You will receive three scores for your essay:</a:t>
              </a:r>
            </a:p>
            <a:p>
              <a:r>
                <a:rPr lang="en-US" sz="1200" b="1" dirty="0"/>
                <a:t>1. Organization and Purpose</a:t>
              </a:r>
              <a:endParaRPr lang="en-US" sz="1200" b="1" i="1" dirty="0"/>
            </a:p>
            <a:p>
              <a:pPr marL="171450" indent="-171450">
                <a:buFont typeface="Wingdings" panose="05000000000000000000" pitchFamily="2" charset="2"/>
                <a:buChar char="ü"/>
              </a:pPr>
              <a:r>
                <a:rPr lang="en-US" sz="1000" b="1" i="1" dirty="0"/>
                <a:t>Statement of purpose/focus </a:t>
              </a:r>
              <a:r>
                <a:rPr lang="en-US" sz="1000" i="1" dirty="0"/>
                <a:t>– </a:t>
              </a:r>
              <a:r>
                <a:rPr lang="en-US" sz="1000" dirty="0"/>
                <a:t>how well you clearly state your opinions on the topic and maintain your focus</a:t>
              </a:r>
              <a:endParaRPr lang="en-US" sz="1000" b="1" i="1" dirty="0"/>
            </a:p>
            <a:p>
              <a:pPr marL="171450" indent="-171450">
                <a:buFont typeface="Wingdings" panose="05000000000000000000" pitchFamily="2" charset="2"/>
                <a:buChar char="ü"/>
              </a:pPr>
              <a:r>
                <a:rPr lang="en-US" sz="1000" b="1" i="1" dirty="0"/>
                <a:t>Organization </a:t>
              </a:r>
              <a:r>
                <a:rPr lang="en-US" sz="1000" dirty="0"/>
                <a:t>– how well your ideas logically flow from the introduction to conclusion using effective transitions and how well you stay on topic throughout the essay.</a:t>
              </a:r>
            </a:p>
            <a:p>
              <a:pPr marL="228600" indent="-228600">
                <a:buAutoNum type="arabicPeriod" startAt="2"/>
              </a:pPr>
              <a:r>
                <a:rPr lang="en-US" sz="1200" b="1" dirty="0"/>
                <a:t>Evidence and Elaboration</a:t>
              </a:r>
            </a:p>
            <a:p>
              <a:pPr marL="171450" indent="-171450">
                <a:buFont typeface="Wingdings" panose="05000000000000000000" pitchFamily="2" charset="2"/>
                <a:buChar char="ü"/>
              </a:pPr>
              <a:r>
                <a:rPr lang="en-US" sz="1000" b="1" i="1" dirty="0"/>
                <a:t>Elaboration of evidence </a:t>
              </a:r>
              <a:r>
                <a:rPr lang="en-US" sz="1000" dirty="0"/>
                <a:t>– how well you provide evidence from sources about your opinions and elaborate with specific information</a:t>
              </a:r>
            </a:p>
            <a:p>
              <a:pPr marL="171450" indent="-171450">
                <a:buFont typeface="Wingdings" panose="05000000000000000000" pitchFamily="2" charset="2"/>
                <a:buChar char="ü"/>
              </a:pPr>
              <a:r>
                <a:rPr lang="en-US" sz="1000" b="1" i="1" dirty="0"/>
                <a:t>Language and Vocabulary </a:t>
              </a:r>
              <a:r>
                <a:rPr lang="en-US" sz="1000" dirty="0"/>
                <a:t>– how well you effectively express ideas using precise language that is appropriate for your audience and purpose</a:t>
              </a:r>
              <a:endParaRPr lang="en-US" sz="1000" b="1" dirty="0"/>
            </a:p>
            <a:p>
              <a:r>
                <a:rPr lang="en-US" sz="1200" b="1" dirty="0"/>
                <a:t>3.  Conventions</a:t>
              </a:r>
            </a:p>
            <a:p>
              <a:pPr marL="171450" indent="-171450">
                <a:buFont typeface="Wingdings" panose="05000000000000000000" pitchFamily="2" charset="2"/>
                <a:buChar char="ü"/>
              </a:pPr>
              <a:r>
                <a:rPr lang="en-US" sz="1000" b="1" i="1" dirty="0"/>
                <a:t>Conventions </a:t>
              </a:r>
              <a:r>
                <a:rPr lang="en-US" sz="1000" dirty="0"/>
                <a:t>– how well you follow the rules of usage, punctuation, capitalization, and spelling</a:t>
              </a:r>
            </a:p>
            <a:p>
              <a:endParaRPr lang="en-US" sz="1200" dirty="0"/>
            </a:p>
            <a:p>
              <a:r>
                <a:rPr lang="en-US" sz="1200" b="1" dirty="0"/>
                <a:t>Now begin work on your opinion article. </a:t>
              </a:r>
              <a:r>
                <a:rPr lang="en-US" sz="1200" dirty="0"/>
                <a:t>Manage your time carefully so that you can </a:t>
              </a:r>
            </a:p>
            <a:p>
              <a:r>
                <a:rPr lang="en-US" sz="1200" dirty="0"/>
                <a:t>1. plan your article </a:t>
              </a:r>
            </a:p>
            <a:p>
              <a:r>
                <a:rPr lang="en-US" sz="1200" dirty="0"/>
                <a:t>2. write your article </a:t>
              </a:r>
            </a:p>
            <a:p>
              <a:r>
                <a:rPr lang="en-US" sz="1200" dirty="0"/>
                <a:t>3. revise and edit the final draft of your article </a:t>
              </a:r>
            </a:p>
            <a:p>
              <a:endParaRPr lang="en-US" sz="1200" dirty="0"/>
            </a:p>
            <a:p>
              <a:r>
                <a:rPr lang="en-US" sz="1200" dirty="0"/>
                <a:t>Word-processing </a:t>
              </a:r>
              <a:r>
                <a:rPr lang="en-US" sz="1200" dirty="0" smtClean="0"/>
                <a:t>tools and </a:t>
              </a:r>
              <a:r>
                <a:rPr lang="en-US" sz="1200" dirty="0"/>
                <a:t>spell check are available to </a:t>
              </a:r>
              <a:r>
                <a:rPr lang="en-US" sz="1200" dirty="0" smtClean="0"/>
                <a:t>you</a:t>
              </a:r>
            </a:p>
          </p:txBody>
        </p:sp>
      </p:grpSp>
    </p:spTree>
    <p:extLst>
      <p:ext uri="{BB962C8B-B14F-4D97-AF65-F5344CB8AC3E}">
        <p14:creationId xmlns:p14="http://schemas.microsoft.com/office/powerpoint/2010/main" val="1443538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51130934"/>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04616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15759149"/>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48087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96956414"/>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4211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71" y="815314"/>
            <a:ext cx="5945364" cy="8283925"/>
          </a:xfrm>
          <a:prstGeom prst="rect">
            <a:avLst/>
          </a:prstGeom>
          <a:noFill/>
        </p:spPr>
        <p:txBody>
          <a:bodyPr wrap="square" lIns="96131" tIns="48065" rIns="96131" bIns="48065" rtlCol="0">
            <a:spAutoFit/>
          </a:bodyPr>
          <a:lstStyle/>
          <a:p>
            <a:r>
              <a:rPr lang="en-US" sz="1600" u="sng" dirty="0" smtClean="0"/>
              <a:t>Background</a:t>
            </a:r>
          </a:p>
          <a:p>
            <a:endParaRPr lang="en-US" sz="1200" dirty="0"/>
          </a:p>
          <a:p>
            <a:r>
              <a:rPr lang="en-US" sz="1200" dirty="0" smtClean="0"/>
              <a:t>This is a pre-assessment to measure the task of writing an opinion essay.  Full compositions or essays are always part of a Performance Task.   A complete performance task would have:</a:t>
            </a:r>
          </a:p>
          <a:p>
            <a:endParaRPr lang="en-US" sz="1200" dirty="0"/>
          </a:p>
          <a:p>
            <a:r>
              <a:rPr lang="en-US" sz="1200" b="1" i="1" dirty="0" smtClean="0"/>
              <a:t>Part 1</a:t>
            </a:r>
          </a:p>
          <a:p>
            <a:pPr marL="171450" indent="-171450">
              <a:buFont typeface="Arial" panose="020B0604020202020204" pitchFamily="34" charset="0"/>
              <a:buChar char="•"/>
            </a:pPr>
            <a:r>
              <a:rPr lang="en-US" sz="1200" dirty="0" smtClean="0"/>
              <a:t>A Classroom Activity (30 Minutes)</a:t>
            </a:r>
          </a:p>
          <a:p>
            <a:r>
              <a:rPr lang="en-US" sz="1200" dirty="0"/>
              <a:t> </a:t>
            </a:r>
            <a:r>
              <a:rPr lang="en-US" sz="1200" dirty="0" smtClean="0"/>
              <a:t>    (35 minutes)</a:t>
            </a:r>
          </a:p>
          <a:p>
            <a:pPr marL="171450" indent="-171450">
              <a:buFont typeface="Arial" panose="020B0604020202020204" pitchFamily="34" charset="0"/>
              <a:buChar char="•"/>
            </a:pPr>
            <a:r>
              <a:rPr lang="en-US" sz="1200" dirty="0" smtClean="0"/>
              <a:t>Passages to Read (2 – 4 depending on the grade)</a:t>
            </a:r>
          </a:p>
          <a:p>
            <a:pPr marL="171450" indent="-171450">
              <a:buFont typeface="Arial" panose="020B0604020202020204" pitchFamily="34" charset="0"/>
              <a:buChar char="•"/>
            </a:pPr>
            <a:r>
              <a:rPr lang="en-US" sz="1200" dirty="0" smtClean="0"/>
              <a:t>3 Research Questions </a:t>
            </a:r>
          </a:p>
          <a:p>
            <a:r>
              <a:rPr lang="en-US" sz="1200" b="1" i="1" dirty="0" smtClean="0"/>
              <a:t>Part 2</a:t>
            </a:r>
          </a:p>
          <a:p>
            <a:pPr marL="171450" indent="-171450">
              <a:buFont typeface="Arial" panose="020B0604020202020204" pitchFamily="34" charset="0"/>
              <a:buChar char="•"/>
            </a:pPr>
            <a:r>
              <a:rPr lang="en-US" sz="1200" dirty="0" smtClean="0"/>
              <a:t>A Full-Composition (70 Minutes)</a:t>
            </a:r>
          </a:p>
          <a:p>
            <a:pPr marL="171450" indent="-171450">
              <a:buFont typeface="Arial" panose="020B0604020202020204" pitchFamily="34" charset="0"/>
              <a:buChar char="•"/>
            </a:pPr>
            <a:endParaRPr lang="en-US" sz="1200" dirty="0"/>
          </a:p>
          <a:p>
            <a:r>
              <a:rPr lang="en-US" sz="1200" dirty="0" smtClean="0"/>
              <a:t>This assessment is an abbreviated Performance Task (PT).  SBAC PT’s are normally completed in two days.  The time-schedule below is the “norm,” for a PT.  Students should have access to spell-check resources but no grammar-check resources.  Students can refer back to their passages, notes and 3 research questions as often they’d like.</a:t>
            </a:r>
          </a:p>
          <a:p>
            <a:endParaRPr lang="en-US" sz="1200" dirty="0"/>
          </a:p>
          <a:p>
            <a:r>
              <a:rPr lang="en-US" sz="1600" u="sng" dirty="0" smtClean="0"/>
              <a:t>Directions</a:t>
            </a:r>
          </a:p>
          <a:p>
            <a:r>
              <a:rPr lang="en-US" sz="1100" b="1" dirty="0" smtClean="0"/>
              <a:t>30 minutes</a:t>
            </a:r>
            <a:endParaRPr lang="en-US" sz="1100" b="1" dirty="0"/>
          </a:p>
          <a:p>
            <a:pPr marL="228600" indent="-228600">
              <a:buAutoNum type="arabicPeriod"/>
            </a:pPr>
            <a:r>
              <a:rPr lang="en-US" sz="1200" dirty="0" smtClean="0"/>
              <a:t>You may wish to have a 30 minute classroom activity.  The purpose of a PT activity is to </a:t>
            </a:r>
          </a:p>
          <a:p>
            <a:r>
              <a:rPr lang="en-US" sz="1200" dirty="0"/>
              <a:t> </a:t>
            </a:r>
            <a:r>
              <a:rPr lang="en-US" sz="1200" dirty="0" smtClean="0"/>
              <a:t>      </a:t>
            </a:r>
            <a:r>
              <a:rPr lang="en-US" sz="1200" dirty="0" smtClean="0"/>
              <a:t>insure that </a:t>
            </a:r>
            <a:r>
              <a:rPr lang="en-US" sz="1200" dirty="0" smtClean="0"/>
              <a:t>all students are familiar with the concepts of the topic and know and </a:t>
            </a:r>
          </a:p>
          <a:p>
            <a:r>
              <a:rPr lang="en-US" sz="1200" dirty="0"/>
              <a:t> </a:t>
            </a:r>
            <a:r>
              <a:rPr lang="en-US" sz="1200" dirty="0" smtClean="0"/>
              <a:t>      understand key terms (vocabulary) that are at the upper end of their grade level (words</a:t>
            </a:r>
          </a:p>
          <a:p>
            <a:r>
              <a:rPr lang="en-US" sz="1200" dirty="0"/>
              <a:t> </a:t>
            </a:r>
            <a:r>
              <a:rPr lang="en-US" sz="1200" dirty="0" smtClean="0"/>
              <a:t>      they would not normally know or are unfamiliar to their background or culture).</a:t>
            </a:r>
          </a:p>
          <a:p>
            <a:r>
              <a:rPr lang="en-US" sz="1200" dirty="0"/>
              <a:t> </a:t>
            </a:r>
            <a:r>
              <a:rPr lang="en-US" sz="1200" dirty="0" smtClean="0"/>
              <a:t>      The classroom activity </a:t>
            </a:r>
            <a:r>
              <a:rPr lang="en-US" sz="1200" b="1" dirty="0" smtClean="0"/>
              <a:t>DOES NOT </a:t>
            </a:r>
            <a:r>
              <a:rPr lang="en-US" sz="1200" dirty="0" smtClean="0"/>
              <a:t>pre-teach any of the content that will be assessed!</a:t>
            </a:r>
          </a:p>
          <a:p>
            <a:r>
              <a:rPr lang="en-US" sz="1100" b="1" dirty="0" smtClean="0"/>
              <a:t>35 minutes</a:t>
            </a:r>
            <a:endParaRPr lang="en-US" sz="1100" b="1" dirty="0"/>
          </a:p>
          <a:p>
            <a:pPr marL="228600" indent="-228600">
              <a:buAutoNum type="arabicPeriod" startAt="2"/>
            </a:pPr>
            <a:r>
              <a:rPr lang="en-US" sz="1200" dirty="0" smtClean="0"/>
              <a:t>Students read the passages independently.  If you have students who can not read</a:t>
            </a:r>
          </a:p>
          <a:p>
            <a:r>
              <a:rPr lang="en-US" sz="1200" dirty="0" smtClean="0"/>
              <a:t>       the passages you may read them to those students but please make note of the</a:t>
            </a:r>
          </a:p>
          <a:p>
            <a:pPr marL="231775"/>
            <a:r>
              <a:rPr lang="en-US" sz="1200" dirty="0" smtClean="0"/>
              <a:t>accommodation.   Remind students to take notes as they read.  During an actual SBAC   assessment students are allowed to keep their notes as a reference.</a:t>
            </a:r>
          </a:p>
          <a:p>
            <a:pPr marL="231775" indent="-231775">
              <a:buFont typeface="+mj-lt"/>
              <a:buAutoNum type="arabicPeriod" startAt="3"/>
            </a:pPr>
            <a:r>
              <a:rPr lang="en-US" sz="1200" dirty="0" smtClean="0"/>
              <a:t>Students answer the 3 research questions.  During an actual SBAC assessment these</a:t>
            </a:r>
          </a:p>
          <a:p>
            <a:r>
              <a:rPr lang="en-US" sz="1200" dirty="0"/>
              <a:t> </a:t>
            </a:r>
            <a:r>
              <a:rPr lang="en-US" sz="1200" dirty="0" smtClean="0"/>
              <a:t>      questions would be scored.  For this abbreviated PT they will not be.  Students should</a:t>
            </a:r>
          </a:p>
          <a:p>
            <a:r>
              <a:rPr lang="en-US" sz="1200" dirty="0"/>
              <a:t> </a:t>
            </a:r>
            <a:r>
              <a:rPr lang="en-US" sz="1200" dirty="0" smtClean="0"/>
              <a:t>      also refer to their answers when writing their full opinion piece.</a:t>
            </a:r>
          </a:p>
          <a:p>
            <a:r>
              <a:rPr lang="en-US" sz="1100" b="1" dirty="0" smtClean="0"/>
              <a:t>15 minute break</a:t>
            </a:r>
          </a:p>
          <a:p>
            <a:r>
              <a:rPr lang="en-US" sz="1100" b="1" dirty="0" smtClean="0"/>
              <a:t>70 Minutes</a:t>
            </a:r>
          </a:p>
          <a:p>
            <a:r>
              <a:rPr lang="en-US" sz="1200" dirty="0" smtClean="0"/>
              <a:t>4.     Students write their full composition (opinion piece).</a:t>
            </a:r>
          </a:p>
          <a:p>
            <a:endParaRPr lang="en-US" sz="1200" dirty="0" smtClean="0"/>
          </a:p>
          <a:p>
            <a:r>
              <a:rPr lang="en-US" sz="1200" b="1" u="sng" dirty="0" smtClean="0"/>
              <a:t>SCORING</a:t>
            </a:r>
          </a:p>
          <a:p>
            <a:r>
              <a:rPr lang="en-US" sz="1200" dirty="0" smtClean="0"/>
              <a:t>An Opinion Rubric is provided.  Students receive three scores:</a:t>
            </a:r>
          </a:p>
          <a:p>
            <a:endParaRPr lang="en-US" sz="1200" dirty="0" smtClean="0"/>
          </a:p>
          <a:p>
            <a:pPr marL="228600" indent="-228600">
              <a:buAutoNum type="arabicPeriod"/>
            </a:pPr>
            <a:r>
              <a:rPr lang="en-US" sz="1200" dirty="0" smtClean="0"/>
              <a:t>Organization and Purpose</a:t>
            </a:r>
          </a:p>
          <a:p>
            <a:pPr marL="228600" indent="-228600">
              <a:buAutoNum type="arabicPeriod"/>
            </a:pPr>
            <a:r>
              <a:rPr lang="en-US" sz="1200" dirty="0" smtClean="0"/>
              <a:t>Evidence and Elaboration</a:t>
            </a:r>
          </a:p>
          <a:p>
            <a:pPr marL="228600" indent="-228600">
              <a:buAutoNum type="arabicPeriod"/>
            </a:pPr>
            <a:r>
              <a:rPr lang="en-US" sz="1200" dirty="0" smtClean="0"/>
              <a:t>Conventions</a:t>
            </a:r>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2</a:t>
            </a:fld>
            <a:endParaRPr lang="en-US" dirty="0"/>
          </a:p>
        </p:txBody>
      </p:sp>
    </p:spTree>
    <p:extLst>
      <p:ext uri="{BB962C8B-B14F-4D97-AF65-F5344CB8AC3E}">
        <p14:creationId xmlns:p14="http://schemas.microsoft.com/office/powerpoint/2010/main" val="128951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14723049"/>
              </p:ext>
            </p:extLst>
          </p:nvPr>
        </p:nvGraphicFramePr>
        <p:xfrm>
          <a:off x="78228" y="396081"/>
          <a:ext cx="6805880" cy="8818612"/>
        </p:xfrm>
        <a:graphic>
          <a:graphicData uri="http://schemas.openxmlformats.org/drawingml/2006/table">
            <a:tbl>
              <a:tblPr/>
              <a:tblGrid>
                <a:gridCol w="391142"/>
                <a:gridCol w="1145911"/>
                <a:gridCol w="1524000"/>
                <a:gridCol w="1447800"/>
                <a:gridCol w="1143000"/>
                <a:gridCol w="1154027"/>
              </a:tblGrid>
              <a:tr h="337540">
                <a:tc row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Score</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Statement of Purpose/Focus and Organization</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1849B"/>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Development: Language and Elaboration of Evidence</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Conventions</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337540">
                <a:tc vMerge="1">
                  <a:txBody>
                    <a:bodyPr/>
                    <a:lstStyle/>
                    <a:p>
                      <a:endParaRPr lang="en-US"/>
                    </a:p>
                  </a:txBody>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Statement of Purpose/Focus   </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3CDDD"/>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Organization</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3CDDD"/>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Elaboration of Evidence</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A71"/>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Language and Vocabulary</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A71"/>
                    </a:solidFill>
                  </a:tcPr>
                </a:tc>
                <a:tc vMerge="1">
                  <a:txBody>
                    <a:bodyPr/>
                    <a:lstStyle/>
                    <a:p>
                      <a:endParaRPr lang="en-US"/>
                    </a:p>
                  </a:txBody>
                  <a:tcPr/>
                </a:tc>
              </a:tr>
              <a:tr h="161092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4</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is fully sustained and consistently and purposefully focused</a:t>
                      </a:r>
                      <a:r>
                        <a:rPr lang="en-US" sz="1000" b="0" i="0" u="none" strike="noStrike" dirty="0" smtClean="0">
                          <a:solidFill>
                            <a:srgbClr val="000000"/>
                          </a:solidFill>
                          <a:latin typeface="Calibri"/>
                        </a:rPr>
                        <a:t>:</a:t>
                      </a:r>
                    </a:p>
                    <a:p>
                      <a:pPr marL="117475" indent="-117475" algn="l" fontAlgn="t">
                        <a:buFont typeface="Arial" pitchFamily="34" charset="0"/>
                        <a:buChar char="•"/>
                      </a:pPr>
                      <a:r>
                        <a:rPr lang="en-US" sz="900" b="0" i="0" u="none" strike="noStrike" dirty="0" smtClean="0">
                          <a:solidFill>
                            <a:srgbClr val="000000"/>
                          </a:solidFill>
                          <a:latin typeface="Calibri"/>
                        </a:rPr>
                        <a:t>claim </a:t>
                      </a:r>
                      <a:r>
                        <a:rPr lang="en-US" sz="900" b="0" i="0" u="none" strike="noStrike" dirty="0">
                          <a:solidFill>
                            <a:srgbClr val="000000"/>
                          </a:solidFill>
                          <a:latin typeface="Calibri"/>
                        </a:rPr>
                        <a:t>is clearly stated, focused and strongly maintained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alternate </a:t>
                      </a:r>
                      <a:r>
                        <a:rPr lang="en-US" sz="900" b="0" i="0" u="none" strike="noStrike" dirty="0">
                          <a:solidFill>
                            <a:srgbClr val="000000"/>
                          </a:solidFill>
                          <a:latin typeface="Calibri"/>
                        </a:rPr>
                        <a:t>or opposing claims are clearly addressed*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claim </a:t>
                      </a:r>
                      <a:r>
                        <a:rPr lang="en-US" sz="900" b="0" i="0" u="none" strike="noStrike" dirty="0">
                          <a:solidFill>
                            <a:srgbClr val="000000"/>
                          </a:solidFill>
                          <a:latin typeface="Calibri"/>
                        </a:rPr>
                        <a:t>is introduced and communicated clearly within the context</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has a clear and effective organizational structure creating unity and completeness: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effective</a:t>
                      </a:r>
                      <a:r>
                        <a:rPr lang="en-US" sz="900" b="0" i="0" u="none" strike="noStrike" dirty="0">
                          <a:solidFill>
                            <a:srgbClr val="000000"/>
                          </a:solidFill>
                          <a:latin typeface="Calibri"/>
                        </a:rPr>
                        <a:t>, consistent use of a variety of transitional strategies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logical </a:t>
                      </a:r>
                      <a:r>
                        <a:rPr lang="en-US" sz="900" b="0" i="0" u="none" strike="noStrike" dirty="0">
                          <a:solidFill>
                            <a:srgbClr val="000000"/>
                          </a:solidFill>
                          <a:latin typeface="Calibri"/>
                        </a:rPr>
                        <a:t>progression of ideas from beginning to end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effective </a:t>
                      </a:r>
                      <a:r>
                        <a:rPr lang="en-US" sz="900" b="0" i="0" u="none" strike="noStrike" dirty="0">
                          <a:solidFill>
                            <a:srgbClr val="000000"/>
                          </a:solidFill>
                          <a:latin typeface="Calibri"/>
                        </a:rPr>
                        <a:t>introduction and conclusion for audience and purpose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strong </a:t>
                      </a:r>
                      <a:r>
                        <a:rPr lang="en-US" sz="900" b="0" i="0" u="none" strike="noStrike" dirty="0">
                          <a:solidFill>
                            <a:srgbClr val="000000"/>
                          </a:solidFill>
                          <a:latin typeface="Calibri"/>
                        </a:rPr>
                        <a:t>connections among ideas, with some syntactic variety</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provides thorough and convincing support/evidence for the writer’s claim that includes the effective use of sources, facts, and details. The response achieves substantial depth that is specific and relevant: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use </a:t>
                      </a:r>
                      <a:r>
                        <a:rPr lang="en-US" sz="900" b="0" i="0" u="none" strike="noStrike" dirty="0">
                          <a:solidFill>
                            <a:srgbClr val="000000"/>
                          </a:solidFill>
                          <a:latin typeface="Calibri"/>
                        </a:rPr>
                        <a:t>of evidence from sources is smoothly integrated, comprehensive, relevant, and concrete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effective </a:t>
                      </a:r>
                      <a:r>
                        <a:rPr lang="en-US" sz="900" b="0" i="0" u="none" strike="noStrike" dirty="0">
                          <a:solidFill>
                            <a:srgbClr val="000000"/>
                          </a:solidFill>
                          <a:latin typeface="Calibri"/>
                        </a:rPr>
                        <a:t>use of a variety of elaborative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clearly and effectively expresses ideas, using precise language: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use </a:t>
                      </a:r>
                      <a:r>
                        <a:rPr lang="en-US" sz="900" b="0" i="0" u="none" strike="noStrike" dirty="0">
                          <a:solidFill>
                            <a:srgbClr val="000000"/>
                          </a:solidFill>
                          <a:latin typeface="Calibri"/>
                        </a:rPr>
                        <a:t>of academic and domain-specific vocabulary is clearly 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demonstrates a strong command of conventions: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few</a:t>
                      </a:r>
                      <a:r>
                        <a:rPr lang="en-US" sz="900" b="0" i="0" u="none" strike="noStrike" dirty="0">
                          <a:solidFill>
                            <a:srgbClr val="000000"/>
                          </a:solidFill>
                          <a:latin typeface="Calibri"/>
                        </a:rPr>
                        <a:t>, if any, errors are present in usage and sentence formation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effective </a:t>
                      </a:r>
                      <a:r>
                        <a:rPr lang="en-US" sz="900" b="0" i="0" u="none" strike="noStrike" dirty="0">
                          <a:solidFill>
                            <a:srgbClr val="000000"/>
                          </a:solidFill>
                          <a:latin typeface="Calibri"/>
                        </a:rPr>
                        <a:t>and consistent use of punctuation, capitalization, and spelling</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67640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3</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is adequately sustained and generally focused</a:t>
                      </a:r>
                      <a:r>
                        <a:rPr lang="en-US" sz="1000" b="0" i="0" u="none" strike="noStrike" dirty="0" smtClean="0">
                          <a:solidFill>
                            <a:srgbClr val="000000"/>
                          </a:solidFill>
                          <a:latin typeface="Calibri"/>
                        </a:rPr>
                        <a:t>:</a:t>
                      </a:r>
                    </a:p>
                    <a:p>
                      <a:pPr marL="117475" indent="-117475" algn="l" fontAlgn="t">
                        <a:buFont typeface="Arial" pitchFamily="34" charset="0"/>
                        <a:buChar char="•"/>
                      </a:pPr>
                      <a:r>
                        <a:rPr lang="en-US" sz="900" b="0" i="0" u="none" strike="noStrike" dirty="0" smtClean="0">
                          <a:solidFill>
                            <a:srgbClr val="000000"/>
                          </a:solidFill>
                          <a:latin typeface="Calibri"/>
                        </a:rPr>
                        <a:t>claim </a:t>
                      </a:r>
                      <a:r>
                        <a:rPr lang="en-US" sz="900" b="0" i="0" u="none" strike="noStrike" dirty="0">
                          <a:solidFill>
                            <a:srgbClr val="000000"/>
                          </a:solidFill>
                          <a:latin typeface="Calibri"/>
                        </a:rPr>
                        <a:t>is clear and for the most part maintained, though some loosely related material may be </a:t>
                      </a:r>
                      <a:r>
                        <a:rPr lang="en-US" sz="900" b="0" i="0" u="none" strike="noStrike" dirty="0" smtClean="0">
                          <a:solidFill>
                            <a:srgbClr val="000000"/>
                          </a:solidFill>
                          <a:latin typeface="Calibri"/>
                        </a:rPr>
                        <a:t>present</a:t>
                      </a:r>
                    </a:p>
                    <a:p>
                      <a:pPr marL="117475" indent="-117475" algn="l" fontAlgn="t">
                        <a:buFont typeface="Arial" pitchFamily="34" charset="0"/>
                        <a:buChar char="•"/>
                      </a:pPr>
                      <a:r>
                        <a:rPr lang="en-US" sz="900" b="0" i="0" u="none" strike="noStrike" dirty="0" smtClean="0">
                          <a:solidFill>
                            <a:srgbClr val="000000"/>
                          </a:solidFill>
                          <a:latin typeface="Calibri"/>
                        </a:rPr>
                        <a:t> </a:t>
                      </a:r>
                      <a:r>
                        <a:rPr lang="en-US" sz="900" b="0" i="0" u="none" strike="noStrike" dirty="0">
                          <a:solidFill>
                            <a:srgbClr val="000000"/>
                          </a:solidFill>
                          <a:latin typeface="Calibri"/>
                        </a:rPr>
                        <a:t>context provided for the claim is adequate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has an evident organizational structure and a sense of completeness, though there may be minor flaws and some ideas may be loosely connected</a:t>
                      </a:r>
                      <a:r>
                        <a:rPr lang="en-US" sz="1000" b="0" i="0" u="none" strike="noStrike" dirty="0" smtClean="0">
                          <a:solidFill>
                            <a:srgbClr val="000000"/>
                          </a:solidFill>
                          <a:latin typeface="Calibri"/>
                        </a:rPr>
                        <a:t>:</a:t>
                      </a:r>
                    </a:p>
                    <a:p>
                      <a:pPr marL="117475" indent="-117475" algn="l" fontAlgn="t">
                        <a:buFont typeface="Arial" pitchFamily="34" charset="0"/>
                        <a:buChar char="•"/>
                      </a:pPr>
                      <a:r>
                        <a:rPr lang="en-US" sz="900" b="0" i="0" u="none" strike="noStrike" dirty="0" smtClean="0">
                          <a:solidFill>
                            <a:srgbClr val="000000"/>
                          </a:solidFill>
                          <a:latin typeface="Calibri"/>
                        </a:rPr>
                        <a:t>adequate </a:t>
                      </a:r>
                      <a:r>
                        <a:rPr lang="en-US" sz="900" b="0" i="0" u="none" strike="noStrike" dirty="0">
                          <a:solidFill>
                            <a:srgbClr val="000000"/>
                          </a:solidFill>
                          <a:latin typeface="Calibri"/>
                        </a:rPr>
                        <a:t>use of transitional strategies with some variety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adequate </a:t>
                      </a:r>
                      <a:r>
                        <a:rPr lang="en-US" sz="900" b="0" i="0" u="none" strike="noStrike" dirty="0">
                          <a:solidFill>
                            <a:srgbClr val="000000"/>
                          </a:solidFill>
                          <a:latin typeface="Calibri"/>
                        </a:rPr>
                        <a:t>progression of ideas from beginning to end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adequate </a:t>
                      </a:r>
                      <a:r>
                        <a:rPr lang="en-US" sz="900" b="0" i="0" u="none" strike="noStrike" dirty="0">
                          <a:solidFill>
                            <a:srgbClr val="000000"/>
                          </a:solidFill>
                          <a:latin typeface="Calibri"/>
                        </a:rPr>
                        <a:t>introduction and conclusion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adequate</a:t>
                      </a:r>
                      <a:r>
                        <a:rPr lang="en-US" sz="900" b="0" i="0" u="none" strike="noStrike" dirty="0">
                          <a:solidFill>
                            <a:srgbClr val="000000"/>
                          </a:solidFill>
                          <a:latin typeface="Calibri"/>
                        </a:rPr>
                        <a:t>, if slightly inconsistent, connection among ideas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provides adequate support/evidence for writer’s claim that includes the use of sources, facts, and details. The response achieves some depth and specificity but is predominantly general: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some </a:t>
                      </a:r>
                      <a:r>
                        <a:rPr lang="en-US" sz="900" b="0" i="0" u="none" strike="noStrike" dirty="0">
                          <a:solidFill>
                            <a:srgbClr val="000000"/>
                          </a:solidFill>
                          <a:latin typeface="Calibri"/>
                        </a:rPr>
                        <a:t>evidence from sources is integrated, though citations may be general or imprecise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adequate </a:t>
                      </a:r>
                      <a:r>
                        <a:rPr lang="en-US" sz="900" b="0" i="0" u="none" strike="noStrike" dirty="0">
                          <a:solidFill>
                            <a:srgbClr val="000000"/>
                          </a:solidFill>
                          <a:latin typeface="Calibri"/>
                        </a:rPr>
                        <a:t>use of some elaborative techniques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adequately expresses ideas, employing a mix of precise with more general language: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use </a:t>
                      </a:r>
                      <a:r>
                        <a:rPr lang="en-US" sz="900" b="0" i="0" u="none" strike="noStrike" dirty="0">
                          <a:solidFill>
                            <a:srgbClr val="000000"/>
                          </a:solidFill>
                          <a:latin typeface="Calibri"/>
                        </a:rPr>
                        <a:t>of domain-specific vocabulary is generally 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demonstrates an adequate command of conventions: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some </a:t>
                      </a:r>
                      <a:r>
                        <a:rPr lang="en-US" sz="900" b="0" i="0" u="none" strike="noStrike" dirty="0">
                          <a:solidFill>
                            <a:srgbClr val="000000"/>
                          </a:solidFill>
                          <a:latin typeface="Calibri"/>
                        </a:rPr>
                        <a:t>errors in usage and sentence formation may be present, but no systematic pattern of errors is displayed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adequate </a:t>
                      </a:r>
                      <a:r>
                        <a:rPr lang="en-US" sz="900" b="0" i="0" u="none" strike="noStrike" dirty="0">
                          <a:solidFill>
                            <a:srgbClr val="000000"/>
                          </a:solidFill>
                          <a:latin typeface="Calibri"/>
                        </a:rPr>
                        <a:t>use of punctuation, capitalization, and spelling</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60020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2</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is somewhat sustained and may have a minor drift in focus: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may </a:t>
                      </a:r>
                      <a:r>
                        <a:rPr lang="en-US" sz="900" b="0" i="0" u="none" strike="noStrike" dirty="0">
                          <a:solidFill>
                            <a:srgbClr val="000000"/>
                          </a:solidFill>
                          <a:latin typeface="Calibri"/>
                        </a:rPr>
                        <a:t>be clearly focused on the claim but is insufficiently sustained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claim </a:t>
                      </a:r>
                      <a:r>
                        <a:rPr lang="en-US" sz="900" b="0" i="0" u="none" strike="noStrike" dirty="0">
                          <a:solidFill>
                            <a:srgbClr val="000000"/>
                          </a:solidFill>
                          <a:latin typeface="Calibri"/>
                        </a:rPr>
                        <a:t>on the issue may be somewhat unclear and unfocused</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has an inconsistent organizational structure, and flaws are evident: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inconsistent </a:t>
                      </a:r>
                      <a:r>
                        <a:rPr lang="en-US" sz="900" b="0" i="0" u="none" strike="noStrike" dirty="0">
                          <a:solidFill>
                            <a:srgbClr val="000000"/>
                          </a:solidFill>
                          <a:latin typeface="Calibri"/>
                        </a:rPr>
                        <a:t>use of basic transitional strategies with little variety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uneven </a:t>
                      </a:r>
                      <a:r>
                        <a:rPr lang="en-US" sz="900" b="0" i="0" u="none" strike="noStrike" dirty="0">
                          <a:solidFill>
                            <a:srgbClr val="000000"/>
                          </a:solidFill>
                          <a:latin typeface="Calibri"/>
                        </a:rPr>
                        <a:t>progression of ideas from beginning to end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conclusion </a:t>
                      </a:r>
                      <a:r>
                        <a:rPr lang="en-US" sz="900" b="0" i="0" u="none" strike="noStrike" dirty="0">
                          <a:solidFill>
                            <a:srgbClr val="000000"/>
                          </a:solidFill>
                          <a:latin typeface="Calibri"/>
                        </a:rPr>
                        <a:t>and introduction, if present, are weak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weak </a:t>
                      </a:r>
                      <a:r>
                        <a:rPr lang="en-US" sz="900" b="0" i="0" u="none" strike="noStrike" dirty="0">
                          <a:solidFill>
                            <a:srgbClr val="000000"/>
                          </a:solidFill>
                          <a:latin typeface="Calibri"/>
                        </a:rPr>
                        <a:t>connection among ideas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provides uneven, cursory support/evidence for the writer’s claim that includes partial or uneven use of sources, facts, and details, and achieves little depth: </a:t>
                      </a:r>
                      <a:endParaRPr lang="en-US" sz="1000" b="0" i="0" u="none" strike="noStrike" dirty="0" smtClean="0">
                        <a:solidFill>
                          <a:srgbClr val="000000"/>
                        </a:solidFill>
                        <a:latin typeface="Calibri"/>
                      </a:endParaRPr>
                    </a:p>
                    <a:p>
                      <a:pPr algn="l" fontAlgn="t">
                        <a:buFont typeface="Arial" pitchFamily="34" charset="0"/>
                        <a:buChar char="•"/>
                      </a:pPr>
                      <a:r>
                        <a:rPr lang="en-US" sz="900" b="0" i="0" u="none" strike="noStrike" dirty="0" smtClean="0">
                          <a:solidFill>
                            <a:srgbClr val="000000"/>
                          </a:solidFill>
                          <a:latin typeface="Calibri"/>
                        </a:rPr>
                        <a:t>evidence </a:t>
                      </a:r>
                      <a:r>
                        <a:rPr lang="en-US" sz="900" b="0" i="0" u="none" strike="noStrike" dirty="0">
                          <a:solidFill>
                            <a:srgbClr val="000000"/>
                          </a:solidFill>
                          <a:latin typeface="Calibri"/>
                        </a:rPr>
                        <a:t>from sources is weakly integrated, and citations, if present, are uneven </a:t>
                      </a:r>
                      <a:endParaRPr lang="en-US" sz="900" b="0" i="0" u="none" strike="noStrike" dirty="0" smtClean="0">
                        <a:solidFill>
                          <a:srgbClr val="000000"/>
                        </a:solidFill>
                        <a:latin typeface="Calibri"/>
                      </a:endParaRPr>
                    </a:p>
                    <a:p>
                      <a:pPr algn="l" fontAlgn="t">
                        <a:buFont typeface="Arial" pitchFamily="34" charset="0"/>
                        <a:buChar char="•"/>
                      </a:pPr>
                      <a:r>
                        <a:rPr lang="en-US" sz="900" b="0" i="0" u="none" strike="noStrike" dirty="0" smtClean="0">
                          <a:solidFill>
                            <a:srgbClr val="000000"/>
                          </a:solidFill>
                          <a:latin typeface="Calibri"/>
                        </a:rPr>
                        <a:t>weak </a:t>
                      </a:r>
                      <a:r>
                        <a:rPr lang="en-US" sz="900" b="0" i="0" u="none" strike="noStrike" dirty="0">
                          <a:solidFill>
                            <a:srgbClr val="000000"/>
                          </a:solidFill>
                          <a:latin typeface="Calibri"/>
                        </a:rPr>
                        <a:t>or uneven use of elaborative techniques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expresses ideas unevenly, using simplistic language: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use </a:t>
                      </a:r>
                      <a:r>
                        <a:rPr lang="en-US" sz="900" b="0" i="0" u="none" strike="noStrike" dirty="0">
                          <a:solidFill>
                            <a:srgbClr val="000000"/>
                          </a:solidFill>
                          <a:latin typeface="Calibri"/>
                        </a:rPr>
                        <a:t>of domain-specific vocabulary may at times be inappropriate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demonstrates a partial command of conventions: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frequent </a:t>
                      </a:r>
                      <a:r>
                        <a:rPr lang="en-US" sz="900" b="0" i="0" u="none" strike="noStrike" dirty="0">
                          <a:solidFill>
                            <a:srgbClr val="000000"/>
                          </a:solidFill>
                          <a:latin typeface="Calibri"/>
                        </a:rPr>
                        <a:t>errors in usage may obscure meaning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inconsistent </a:t>
                      </a:r>
                      <a:r>
                        <a:rPr lang="en-US" sz="900" b="0" i="0" u="none" strike="noStrike" dirty="0">
                          <a:solidFill>
                            <a:srgbClr val="000000"/>
                          </a:solidFill>
                          <a:latin typeface="Calibri"/>
                        </a:rPr>
                        <a:t>use of punctuation, capitalization, and spelling</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462673">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1</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may be related to the purpose but may offer little relevant detail: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may </a:t>
                      </a:r>
                      <a:r>
                        <a:rPr lang="en-US" sz="900" b="0" i="0" u="none" strike="noStrike" dirty="0">
                          <a:solidFill>
                            <a:srgbClr val="000000"/>
                          </a:solidFill>
                          <a:latin typeface="Calibri"/>
                        </a:rPr>
                        <a:t>be very brief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may </a:t>
                      </a:r>
                      <a:r>
                        <a:rPr lang="en-US" sz="900" b="0" i="0" u="none" strike="noStrike" dirty="0">
                          <a:solidFill>
                            <a:srgbClr val="000000"/>
                          </a:solidFill>
                          <a:latin typeface="Calibri"/>
                        </a:rPr>
                        <a:t>have a major drift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claim </a:t>
                      </a:r>
                      <a:r>
                        <a:rPr lang="en-US" sz="900" b="0" i="0" u="none" strike="noStrike" dirty="0">
                          <a:solidFill>
                            <a:srgbClr val="000000"/>
                          </a:solidFill>
                          <a:latin typeface="Calibri"/>
                        </a:rPr>
                        <a:t>may be confusing or ambiguous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has little or no discernible organizational structure</a:t>
                      </a:r>
                      <a:r>
                        <a:rPr lang="en-US" sz="1000" b="0" i="0" u="none" strike="noStrike" dirty="0" smtClean="0">
                          <a:solidFill>
                            <a:srgbClr val="000000"/>
                          </a:solidFill>
                          <a:latin typeface="Calibri"/>
                        </a:rPr>
                        <a:t>:</a:t>
                      </a:r>
                    </a:p>
                    <a:p>
                      <a:pPr marL="117475" indent="-117475" algn="l" fontAlgn="t">
                        <a:buFont typeface="Arial" pitchFamily="34" charset="0"/>
                        <a:buChar char="•"/>
                      </a:pPr>
                      <a:r>
                        <a:rPr lang="en-US" sz="900" b="0" i="0" u="none" strike="noStrike" dirty="0" smtClean="0">
                          <a:solidFill>
                            <a:srgbClr val="000000"/>
                          </a:solidFill>
                          <a:latin typeface="Calibri"/>
                        </a:rPr>
                        <a:t>few </a:t>
                      </a:r>
                      <a:r>
                        <a:rPr lang="en-US" sz="900" b="0" i="0" u="none" strike="noStrike" dirty="0">
                          <a:solidFill>
                            <a:srgbClr val="000000"/>
                          </a:solidFill>
                          <a:latin typeface="Calibri"/>
                        </a:rPr>
                        <a:t>or no transitional strategies are evident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frequent </a:t>
                      </a:r>
                      <a:r>
                        <a:rPr lang="en-US" sz="900" b="0" i="0" u="none" strike="noStrike" dirty="0">
                          <a:solidFill>
                            <a:srgbClr val="000000"/>
                          </a:solidFill>
                          <a:latin typeface="Calibri"/>
                        </a:rPr>
                        <a:t>extraneous ideas may intrude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provides minimal support/evidence for the writer’s claim that includes little or no use of sources, facts, and details</a:t>
                      </a:r>
                      <a:r>
                        <a:rPr lang="en-US" sz="1000" b="0" i="0" u="none" strike="noStrike" dirty="0" smtClean="0">
                          <a:solidFill>
                            <a:srgbClr val="000000"/>
                          </a:solidFill>
                          <a:latin typeface="Calibri"/>
                        </a:rPr>
                        <a:t>:</a:t>
                      </a:r>
                    </a:p>
                    <a:p>
                      <a:pPr marL="117475" indent="-117475" algn="l" fontAlgn="t">
                        <a:buFont typeface="Arial" pitchFamily="34" charset="0"/>
                        <a:buChar char="•"/>
                      </a:pPr>
                      <a:r>
                        <a:rPr lang="en-US" sz="900" b="0" i="0" u="none" strike="noStrike" dirty="0" smtClean="0">
                          <a:solidFill>
                            <a:srgbClr val="000000"/>
                          </a:solidFill>
                          <a:latin typeface="Calibri"/>
                        </a:rPr>
                        <a:t>use </a:t>
                      </a:r>
                      <a:r>
                        <a:rPr lang="en-US" sz="900" b="0" i="0" u="none" strike="noStrike" dirty="0">
                          <a:solidFill>
                            <a:srgbClr val="000000"/>
                          </a:solidFill>
                          <a:latin typeface="Calibri"/>
                        </a:rPr>
                        <a:t>of evidence from sources is minimal, absent, in error, or irrelevant</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expression of ideas is vague, lacks clarity, or is confusing: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uses </a:t>
                      </a:r>
                      <a:r>
                        <a:rPr lang="en-US" sz="900" b="0" i="0" u="none" strike="noStrike" dirty="0">
                          <a:solidFill>
                            <a:srgbClr val="000000"/>
                          </a:solidFill>
                          <a:latin typeface="Calibri"/>
                        </a:rPr>
                        <a:t>limited language or domain-specific vocabulary </a:t>
                      </a:r>
                      <a:endParaRPr lang="en-US" sz="9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may </a:t>
                      </a:r>
                      <a:r>
                        <a:rPr lang="en-US" sz="900" b="0" i="0" u="none" strike="noStrike" dirty="0">
                          <a:solidFill>
                            <a:srgbClr val="000000"/>
                          </a:solidFill>
                          <a:latin typeface="Calibri"/>
                        </a:rPr>
                        <a:t>have little sense of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Calibri"/>
                        </a:rPr>
                        <a:t>The response demonstrates a lack of command of conventions: </a:t>
                      </a:r>
                      <a:endParaRPr lang="en-US" sz="1000" b="0" i="0" u="none" strike="noStrike" dirty="0" smtClean="0">
                        <a:solidFill>
                          <a:srgbClr val="000000"/>
                        </a:solidFill>
                        <a:latin typeface="Calibri"/>
                      </a:endParaRPr>
                    </a:p>
                    <a:p>
                      <a:pPr marL="117475" indent="-117475" algn="l" fontAlgn="t">
                        <a:buFont typeface="Arial" pitchFamily="34" charset="0"/>
                        <a:buChar char="•"/>
                      </a:pPr>
                      <a:r>
                        <a:rPr lang="en-US" sz="900" b="0" i="0" u="none" strike="noStrike" dirty="0" smtClean="0">
                          <a:solidFill>
                            <a:srgbClr val="000000"/>
                          </a:solidFill>
                          <a:latin typeface="Calibri"/>
                        </a:rPr>
                        <a:t>errors </a:t>
                      </a:r>
                      <a:r>
                        <a:rPr lang="en-US" sz="900" b="0" i="0" u="none" strike="noStrike" dirty="0">
                          <a:solidFill>
                            <a:srgbClr val="000000"/>
                          </a:solidFill>
                          <a:latin typeface="Calibri"/>
                        </a:rPr>
                        <a:t>are frequent and severe and meaning is often obscure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41592">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0</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Calibri"/>
                        </a:rPr>
                        <a:t>A response gets no credit if it provides no evidence of the ability to [fill in with key language from the intended target].</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133350" y="80982"/>
            <a:ext cx="6907213" cy="276999"/>
          </a:xfrm>
          <a:prstGeom prst="rect">
            <a:avLst/>
          </a:prstGeom>
        </p:spPr>
        <p:txBody>
          <a:bodyPr wrap="square">
            <a:spAutoFit/>
          </a:bodyPr>
          <a:lstStyle/>
          <a:p>
            <a:r>
              <a:rPr lang="en-US" sz="1200" b="1" dirty="0" smtClean="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Grades </a:t>
            </a:r>
            <a:r>
              <a:rPr lang="en-US" sz="1200" b="1" dirty="0" smtClean="0">
                <a:effectLst>
                  <a:outerShdw blurRad="38100" dist="38100" dir="2700000" algn="tl">
                    <a:srgbClr val="000000">
                      <a:alpha val="43137"/>
                    </a:srgbClr>
                  </a:outerShdw>
                </a:effectLst>
              </a:rPr>
              <a:t>6-8: </a:t>
            </a:r>
            <a:r>
              <a:rPr lang="en-US" sz="1200" b="1" dirty="0">
                <a:effectLst>
                  <a:outerShdw blurRad="38100" dist="38100" dir="2700000" algn="tl">
                    <a:srgbClr val="000000">
                      <a:alpha val="43137"/>
                    </a:srgbClr>
                  </a:outerShdw>
                </a:effectLst>
              </a:rPr>
              <a:t>Generic 4-Point Opinion </a:t>
            </a:r>
            <a:r>
              <a:rPr lang="en-US" sz="1200" b="1" dirty="0" smtClean="0">
                <a:effectLst>
                  <a:outerShdw blurRad="38100" dist="38100" dir="2700000" algn="tl">
                    <a:srgbClr val="000000">
                      <a:alpha val="43137"/>
                    </a:srgbClr>
                  </a:outerShdw>
                </a:effectLst>
              </a:rPr>
              <a:t>Argumentation Rubric   </a:t>
            </a:r>
            <a:r>
              <a:rPr lang="en-US" sz="900" dirty="0" smtClean="0">
                <a:effectLst>
                  <a:outerShdw blurRad="38100" dist="38100" dir="2700000" algn="tl">
                    <a:srgbClr val="000000">
                      <a:alpha val="43137"/>
                    </a:srgbClr>
                  </a:outerShdw>
                </a:effectLst>
              </a:rPr>
              <a:t>[</a:t>
            </a:r>
            <a:r>
              <a:rPr lang="en-US" sz="900" dirty="0" smtClean="0"/>
              <a:t>Smarter Balanced CCSS ELA Writing Rubrics (Adapted)]</a:t>
            </a:r>
            <a:r>
              <a:rPr lang="en-US" sz="900" dirty="0" smtClean="0">
                <a:effectLst>
                  <a:outerShdw blurRad="38100" dist="38100" dir="2700000" algn="tl">
                    <a:srgbClr val="000000">
                      <a:alpha val="43137"/>
                    </a:srgbClr>
                  </a:outerShdw>
                </a:effectLst>
              </a:rPr>
              <a:t> </a:t>
            </a:r>
            <a:r>
              <a:rPr lang="en-US" sz="900" b="1" dirty="0" smtClean="0">
                <a:effectLst>
                  <a:outerShdw blurRad="38100" dist="38100" dir="2700000" algn="tl">
                    <a:srgbClr val="000000">
                      <a:alpha val="43137"/>
                    </a:srgbClr>
                  </a:outerShdw>
                </a:effectLst>
              </a:rPr>
              <a:t> </a:t>
            </a:r>
            <a:endParaRPr lang="en-US" sz="9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2245625"/>
              </p:ext>
            </p:extLst>
          </p:nvPr>
        </p:nvGraphicFramePr>
        <p:xfrm>
          <a:off x="167356" y="377649"/>
          <a:ext cx="6705850" cy="5481202"/>
        </p:xfrm>
        <a:graphic>
          <a:graphicData uri="http://schemas.openxmlformats.org/drawingml/2006/table">
            <a:tbl>
              <a:tblPr/>
              <a:tblGrid>
                <a:gridCol w="1738553"/>
                <a:gridCol w="745096"/>
                <a:gridCol w="434638"/>
                <a:gridCol w="434638"/>
                <a:gridCol w="372547"/>
                <a:gridCol w="2980378"/>
              </a:tblGrid>
              <a:tr h="632237">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1</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construct meaning </a:t>
                      </a:r>
                      <a:r>
                        <a:rPr lang="en-US" sz="9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9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99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Calibri"/>
                          <a:cs typeface="Times New Roman"/>
                        </a:rPr>
                        <a:t>8</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96801">
                <a:tc rowSpan="3">
                  <a:txBody>
                    <a:bodyPr/>
                    <a:lstStyle/>
                    <a:p>
                      <a:pPr marL="0" marR="0">
                        <a:lnSpc>
                          <a:spcPct val="115000"/>
                        </a:lnSpc>
                        <a:spcBef>
                          <a:spcPts val="0"/>
                        </a:spcBef>
                        <a:spcAft>
                          <a:spcPts val="0"/>
                        </a:spcAft>
                      </a:pPr>
                      <a:r>
                        <a:rPr lang="en-US" sz="2000" b="1" kern="1200" dirty="0">
                          <a:effectLst/>
                          <a:latin typeface="Calibri"/>
                          <a:ea typeface="Calibri"/>
                          <a:cs typeface="Times New Roman"/>
                        </a:rPr>
                        <a:t>Productive modalities*:</a:t>
                      </a:r>
                      <a:r>
                        <a:rPr lang="en-US" sz="2000" kern="1200" dirty="0">
                          <a:effectLst/>
                          <a:latin typeface="Calibri"/>
                          <a:ea typeface="Calibri"/>
                          <a:cs typeface="Times New Roman"/>
                        </a:rPr>
                        <a:t> </a:t>
                      </a:r>
                      <a:r>
                        <a:rPr lang="en-US" sz="11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1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GillSansMT"/>
                        </a:rPr>
                        <a:t>3</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906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b="1" kern="1200" dirty="0">
                          <a:effectLst/>
                          <a:latin typeface="Calibri"/>
                          <a:ea typeface="Times New Roman"/>
                          <a:cs typeface="Times New Roman"/>
                        </a:rPr>
                        <a:t>4</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49026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Times New Roman"/>
                        </a:rPr>
                        <a:t>7</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9668">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1059" marR="31059" marT="11825"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6</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analyze and critique</a:t>
                      </a:r>
                      <a:r>
                        <a:rPr lang="en-US" sz="1000" kern="1200" dirty="0">
                          <a:solidFill>
                            <a:srgbClr val="7F7F7F"/>
                          </a:solidFill>
                          <a:effectLst/>
                          <a:latin typeface="Calibri"/>
                          <a:ea typeface="Calibri"/>
                          <a:cs typeface="GillSansMT"/>
                        </a:rPr>
                        <a:t> the arguments of others orally and in writing</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80693892"/>
              </p:ext>
            </p:extLst>
          </p:nvPr>
        </p:nvGraphicFramePr>
        <p:xfrm>
          <a:off x="164081" y="5882481"/>
          <a:ext cx="6781924" cy="2971800"/>
        </p:xfrm>
        <a:graphic>
          <a:graphicData uri="http://schemas.openxmlformats.org/drawingml/2006/table">
            <a:tbl>
              <a:tblPr firstRow="1" firstCol="1" bandRow="1"/>
              <a:tblGrid>
                <a:gridCol w="838230"/>
                <a:gridCol w="824636"/>
                <a:gridCol w="533400"/>
                <a:gridCol w="762000"/>
                <a:gridCol w="1143000"/>
                <a:gridCol w="1219200"/>
                <a:gridCol w="1461458"/>
              </a:tblGrid>
              <a:tr h="381000">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b="1" dirty="0">
                          <a:effectLst/>
                          <a:latin typeface="Calibri"/>
                          <a:ea typeface="Times New Roman"/>
                          <a:cs typeface="Times New Roman"/>
                        </a:rPr>
                        <a:t>An ELL can…</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400" b="1" dirty="0">
                          <a:solidFill>
                            <a:srgbClr val="000000"/>
                          </a:solidFill>
                          <a:effectLst/>
                          <a:latin typeface="Calibri"/>
                          <a:ea typeface="Times New Roman"/>
                          <a:cs typeface="Times New Roman"/>
                        </a:rPr>
                        <a:t>By the end of an English language proficiency level, an ELL in grades </a:t>
                      </a:r>
                      <a:r>
                        <a:rPr lang="en-US" sz="1400" b="1" dirty="0" smtClean="0">
                          <a:solidFill>
                            <a:srgbClr val="000000"/>
                          </a:solidFill>
                          <a:effectLst/>
                          <a:latin typeface="Calibri"/>
                          <a:ea typeface="Times New Roman"/>
                          <a:cs typeface="Times New Roman"/>
                        </a:rPr>
                        <a:t>6-8 </a:t>
                      </a:r>
                      <a:r>
                        <a:rPr lang="en-US" sz="1400" b="1" dirty="0">
                          <a:solidFill>
                            <a:srgbClr val="000000"/>
                          </a:solidFill>
                          <a:effectLst/>
                          <a:latin typeface="Calibri"/>
                          <a:ea typeface="Times New Roman"/>
                          <a:cs typeface="Times New Roman"/>
                        </a:rPr>
                        <a:t>can . . . </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255">
                <a:tc rowSpan="2">
                  <a:txBody>
                    <a:bodyPr/>
                    <a:lstStyle/>
                    <a:p>
                      <a:pPr marL="0" marR="0" algn="ctr">
                        <a:lnSpc>
                          <a:spcPct val="115000"/>
                        </a:lnSpc>
                        <a:spcBef>
                          <a:spcPts val="0"/>
                        </a:spcBef>
                        <a:spcAft>
                          <a:spcPts val="0"/>
                        </a:spcAft>
                      </a:pPr>
                      <a:r>
                        <a:rPr lang="en-US" sz="31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1</a:t>
                      </a:r>
                      <a:endParaRPr lang="en-US" sz="20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2</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3</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4</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5</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109338">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t>
                      </a:r>
                      <a:r>
                        <a:rPr lang="en-US" sz="900" dirty="0" smtClean="0">
                          <a:solidFill>
                            <a:srgbClr val="000000"/>
                          </a:solidFill>
                          <a:effectLst/>
                          <a:latin typeface="Calibri"/>
                          <a:ea typeface="Times New Roman"/>
                          <a:cs typeface="Times New Roman"/>
                        </a:rPr>
                        <a:t>a </a:t>
                      </a:r>
                      <a:r>
                        <a:rPr lang="en-US" sz="900" dirty="0">
                          <a:solidFill>
                            <a:srgbClr val="000000"/>
                          </a:solidFill>
                          <a:effectLst/>
                          <a:latin typeface="Calibri"/>
                          <a:ea typeface="Times New Roman"/>
                          <a:cs typeface="Times New Roman"/>
                        </a:rPr>
                        <a:t>claim about a familiar topic, and give a reason to support the claim.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gather information from multiple provided print &amp; digital sources &amp; summarize or paraphrase observations, ideas, &amp; information, with labeled illustrations, diagrams, or other graphics, as appropriate, &amp; cite sources.</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…g</a:t>
                      </a:r>
                      <a:r>
                        <a:rPr lang="en-US" sz="900" b="0" i="0" u="none" strike="noStrike" dirty="0" smtClean="0">
                          <a:solidFill>
                            <a:srgbClr val="000000"/>
                          </a:solidFill>
                          <a:effectLst/>
                          <a:latin typeface="Calibri" panose="020F0502020204030204" pitchFamily="34" charset="0"/>
                        </a:rPr>
                        <a:t>ather information from multiple print &amp; digital sources, using search terms effectively; quote or paraphrase the data &amp; conclusions of others, using charts, diagrams, or other graphics, as appropriate; &amp; cite sources, using a standard format for citation.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gather information from multiple print &amp; digital sources, using search terms effectively; &amp; (at Grade 8) evaluate the credibility of each source; quote or paraphrase the data &amp; conclusions of others, using charts, diagrams, or other graphics, as appropriate; &amp; cite sources, using a standard format for citation.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67355" y="8854281"/>
            <a:ext cx="6756220" cy="919026"/>
          </a:xfrm>
          <a:prstGeom prst="rect">
            <a:avLst/>
          </a:prstGeom>
          <a:solidFill>
            <a:schemeClr val="bg1"/>
          </a:solidFill>
        </p:spPr>
        <p:txBody>
          <a:bodyPr wrap="square" lIns="87179" tIns="43589" rIns="87179" bIns="43589">
            <a:spAutoFit/>
          </a:bodyPr>
          <a:lstStyle/>
          <a:p>
            <a:r>
              <a:rPr lang="en-US" sz="9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67355" y="15081"/>
            <a:ext cx="6705852" cy="380417"/>
          </a:xfrm>
          <a:prstGeom prst="rect">
            <a:avLst/>
          </a:prstGeom>
        </p:spPr>
        <p:txBody>
          <a:bodyPr wrap="square" lIns="87179" tIns="43589" rIns="87179" bIns="43589">
            <a:spAutoFit/>
          </a:bodyPr>
          <a:lstStyle/>
          <a:p>
            <a:pPr algn="ctr"/>
            <a:r>
              <a:rPr lang="en-US" b="1" i="1" dirty="0"/>
              <a:t>ELP </a:t>
            </a:r>
            <a:r>
              <a:rPr lang="en-US" b="1" i="1" dirty="0" smtClean="0"/>
              <a:t>6</a:t>
            </a:r>
            <a:r>
              <a:rPr lang="en-US" b="1" i="1" baseline="30000" dirty="0" smtClean="0"/>
              <a:t>th</a:t>
            </a:r>
            <a:r>
              <a:rPr lang="en-US" b="1" i="1" dirty="0" smtClean="0"/>
              <a:t> – 8</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1"/>
          <p:cNvSpPr txBox="1"/>
          <p:nvPr/>
        </p:nvSpPr>
        <p:spPr>
          <a:xfrm>
            <a:off x="3461133" y="9568319"/>
            <a:ext cx="3462442" cy="215444"/>
          </a:xfrm>
          <a:prstGeom prst="rect">
            <a:avLst/>
          </a:prstGeom>
          <a:noFill/>
        </p:spPr>
        <p:txBody>
          <a:bodyPr wrap="square" rtlCol="0">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b="1" i="1" dirty="0" smtClean="0"/>
              <a:t>Oregon ELP Standards Aligned with Performance Task, 2014; Arcema Tovar</a:t>
            </a:r>
            <a:endParaRPr lang="en-US" sz="800" b="1" i="1" dirty="0"/>
          </a:p>
        </p:txBody>
      </p:sp>
    </p:spTree>
    <p:extLst>
      <p:ext uri="{BB962C8B-B14F-4D97-AF65-F5344CB8AC3E}">
        <p14:creationId xmlns:p14="http://schemas.microsoft.com/office/powerpoint/2010/main" val="3328604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14633134"/>
              </p:ext>
            </p:extLst>
          </p:nvPr>
        </p:nvGraphicFramePr>
        <p:xfrm>
          <a:off x="237206" y="88303"/>
          <a:ext cx="6636000" cy="9543411"/>
        </p:xfrm>
        <a:graphic>
          <a:graphicData uri="http://schemas.openxmlformats.org/drawingml/2006/table">
            <a:tbl>
              <a:tblPr/>
              <a:tblGrid>
                <a:gridCol w="349265"/>
                <a:gridCol w="438115"/>
                <a:gridCol w="2535622"/>
                <a:gridCol w="827416"/>
                <a:gridCol w="827416"/>
                <a:gridCol w="750679"/>
                <a:gridCol w="507125"/>
                <a:gridCol w="400362"/>
              </a:tblGrid>
              <a:tr h="233520">
                <a:tc gridSpan="8">
                  <a:txBody>
                    <a:bodyPr/>
                    <a:lstStyle/>
                    <a:p>
                      <a:pPr algn="l" fontAlgn="ctr"/>
                      <a:r>
                        <a:rPr lang="en-US" sz="1400" b="1" i="0" u="none" strike="noStrike" dirty="0">
                          <a:solidFill>
                            <a:srgbClr val="000000"/>
                          </a:solidFill>
                          <a:latin typeface="Calibri"/>
                        </a:rPr>
                        <a:t>Opinion Writing  </a:t>
                      </a:r>
                      <a:r>
                        <a:rPr lang="en-US" sz="1400" b="1" i="0" u="none" strike="noStrike" dirty="0" smtClean="0">
                          <a:solidFill>
                            <a:srgbClr val="000000"/>
                          </a:solidFill>
                          <a:latin typeface="Calibri"/>
                        </a:rPr>
                        <a:t>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29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2014-15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9638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8426">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057">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369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4778">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Daffy Duck and Friends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err="1">
                          <a:solidFill>
                            <a:srgbClr val="000000"/>
                          </a:solidFill>
                          <a:latin typeface="Calibri"/>
                        </a:rPr>
                        <a:t>Micky</a:t>
                      </a:r>
                      <a:r>
                        <a:rPr lang="en-US" sz="1000" b="0" i="0" u="none" strike="noStrike" dirty="0">
                          <a:solidFill>
                            <a:srgbClr val="000000"/>
                          </a:solidFill>
                          <a:latin typeface="Calibri"/>
                        </a:rPr>
                        <a:t>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Minnie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kern="1200" dirty="0">
                          <a:solidFill>
                            <a:srgbClr val="000000"/>
                          </a:solidFill>
                          <a:latin typeface="Calibri"/>
                          <a:ea typeface="+mn-ea"/>
                          <a:cs typeface="+mn-cs"/>
                        </a:rPr>
                        <a:t>Road</a:t>
                      </a:r>
                      <a:r>
                        <a:rPr lang="en-US" sz="1000" b="0" i="0" u="none" strike="noStrike" dirty="0">
                          <a:solidFill>
                            <a:srgbClr val="000000"/>
                          </a:solidFill>
                          <a:latin typeface="Calibri"/>
                        </a:rPr>
                        <a:t> Runner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3699">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391960" y="689009"/>
            <a:ext cx="139701" cy="13464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390655" y="850306"/>
            <a:ext cx="148962" cy="135983"/>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391552" y="999196"/>
            <a:ext cx="144590" cy="12946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391726" y="1148804"/>
            <a:ext cx="144590" cy="1316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554246" y="71147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554420" y="861083"/>
            <a:ext cx="524204" cy="1281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556500" y="100799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561175" y="1157604"/>
            <a:ext cx="524204" cy="12388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376913" y="550903"/>
            <a:ext cx="547805" cy="1296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142751" y="694286"/>
            <a:ext cx="296375" cy="133757"/>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136564" y="855677"/>
            <a:ext cx="299397" cy="136234"/>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137461" y="1003416"/>
            <a:ext cx="296469" cy="139255"/>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137635" y="1154174"/>
            <a:ext cx="296469" cy="136234"/>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020011" y="553239"/>
            <a:ext cx="635121" cy="1171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97502" y="9282030"/>
            <a:ext cx="2514695" cy="334251"/>
          </a:xfrm>
          <a:prstGeom prst="rect">
            <a:avLst/>
          </a:prstGeom>
          <a:noFill/>
        </p:spPr>
        <p:txBody>
          <a:bodyPr wrap="square" lIns="87179" tIns="43589" rIns="87179" bIns="43589"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4998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1" y="5913454"/>
            <a:ext cx="6400800" cy="527956"/>
          </a:xfrm>
          <a:prstGeom prst="rect">
            <a:avLst/>
          </a:prstGeom>
          <a:noFill/>
        </p:spPr>
        <p:txBody>
          <a:bodyPr wrap="square" lIns="96131" tIns="48065" rIns="96131" bIns="48065" rtlCol="0">
            <a:spAutoFit/>
          </a:bodyPr>
          <a:lstStyle/>
          <a:p>
            <a:r>
              <a:rPr lang="en-US" sz="2800" b="1" dirty="0" smtClean="0">
                <a:effectLst>
                  <a:outerShdw blurRad="38100" dist="38100" dir="2700000" algn="tl">
                    <a:srgbClr val="000000">
                      <a:alpha val="43137"/>
                    </a:srgbClr>
                  </a:outerShdw>
                </a:effectLst>
              </a:rPr>
              <a:t>Student Name:______________________</a:t>
            </a:r>
            <a:endParaRPr lang="en-US" sz="2800" b="1" dirty="0">
              <a:effectLst>
                <a:outerShdw blurRad="38100" dist="38100" dir="2700000" algn="tl">
                  <a:srgbClr val="000000">
                    <a:alpha val="43137"/>
                  </a:srgbClr>
                </a:outerShdw>
              </a:effectLst>
            </a:endParaRPr>
          </a:p>
        </p:txBody>
      </p:sp>
      <p:pic>
        <p:nvPicPr>
          <p:cNvPr id="8" name="Picture 2" descr="C:\Users\Rick Richmond\Desktop\WebHead3.jpg"/>
          <p:cNvPicPr>
            <a:picLocks noChangeAspect="1" noChangeArrowheads="1"/>
          </p:cNvPicPr>
          <p:nvPr/>
        </p:nvPicPr>
        <p:blipFill>
          <a:blip r:embed="rId2" cstate="print"/>
          <a:srcRect/>
          <a:stretch>
            <a:fillRect/>
          </a:stretch>
        </p:blipFill>
        <p:spPr bwMode="auto">
          <a:xfrm>
            <a:off x="3444081" y="243681"/>
            <a:ext cx="3372008" cy="667087"/>
          </a:xfrm>
          <a:prstGeom prst="rect">
            <a:avLst/>
          </a:prstGeom>
          <a:noFill/>
        </p:spPr>
      </p:pic>
      <p:sp>
        <p:nvSpPr>
          <p:cNvPr id="9" name="TextBox 8"/>
          <p:cNvSpPr txBox="1"/>
          <p:nvPr/>
        </p:nvSpPr>
        <p:spPr>
          <a:xfrm>
            <a:off x="472281" y="6488360"/>
            <a:ext cx="4114800" cy="384721"/>
          </a:xfrm>
          <a:prstGeom prst="rect">
            <a:avLst/>
          </a:prstGeom>
          <a:noFill/>
        </p:spPr>
        <p:txBody>
          <a:bodyPr wrap="square" rtlCol="0">
            <a:spAutoFit/>
          </a:bodyPr>
          <a:lstStyle/>
          <a:p>
            <a:r>
              <a:rPr lang="en-US" b="1" dirty="0" smtClean="0"/>
              <a:t>Date: __________________</a:t>
            </a:r>
            <a:endParaRPr lang="en-US" b="1" dirty="0"/>
          </a:p>
        </p:txBody>
      </p:sp>
      <p:sp>
        <p:nvSpPr>
          <p:cNvPr id="10" name="TextBox 9"/>
          <p:cNvSpPr txBox="1"/>
          <p:nvPr/>
        </p:nvSpPr>
        <p:spPr>
          <a:xfrm>
            <a:off x="396081" y="15390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396081" y="2682082"/>
            <a:ext cx="3581400" cy="384721"/>
          </a:xfrm>
          <a:prstGeom prst="rect">
            <a:avLst/>
          </a:prstGeom>
          <a:noFill/>
        </p:spPr>
        <p:txBody>
          <a:bodyPr wrap="square" rtlCol="0">
            <a:spAutoFit/>
          </a:bodyPr>
          <a:lstStyle/>
          <a:p>
            <a:pPr algn="ctr"/>
            <a:r>
              <a:rPr lang="en-US" dirty="0" smtClean="0"/>
              <a:t>Pre-Assessment</a:t>
            </a:r>
            <a:endParaRPr lang="en-US" dirty="0"/>
          </a:p>
        </p:txBody>
      </p:sp>
      <p:pic>
        <p:nvPicPr>
          <p:cNvPr id="12" name="Picture 11" descr="http://www.edutopia.org/sites/default/files/styles/feature_image_breakpoints_theme_edutopia_desktop_1x/public/slates/larmer-pbl-ccss-part1-Thinkstock.jpg?itok=idxUZT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0481" y="3283240"/>
            <a:ext cx="3200400" cy="24003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3" name="Picture 2" descr="Click to view">
            <a:hlinkClick r:id="rId4"/>
          </p:cNvPr>
          <p:cNvPicPr>
            <a:picLocks noChangeAspect="1" noChangeArrowheads="1"/>
          </p:cNvPicPr>
          <p:nvPr/>
        </p:nvPicPr>
        <p:blipFill>
          <a:blip r:embed="rId5" cstate="print"/>
          <a:srcRect/>
          <a:stretch>
            <a:fillRect/>
          </a:stretch>
        </p:blipFill>
        <p:spPr bwMode="auto">
          <a:xfrm>
            <a:off x="472281" y="319881"/>
            <a:ext cx="1219200" cy="112541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5E9C3D-07D7-45D2-9B6A-FB5CA66A53EB}" type="slidenum">
              <a:rPr lang="en-US" smtClean="0"/>
              <a:pPr/>
              <a:t>7</a:t>
            </a:fld>
            <a:endParaRPr lang="en-US" dirty="0"/>
          </a:p>
        </p:txBody>
      </p:sp>
      <p:sp>
        <p:nvSpPr>
          <p:cNvPr id="5" name="TextBox 4"/>
          <p:cNvSpPr txBox="1"/>
          <p:nvPr/>
        </p:nvSpPr>
        <p:spPr>
          <a:xfrm>
            <a:off x="683674" y="1005681"/>
            <a:ext cx="5943600" cy="6401753"/>
          </a:xfrm>
          <a:prstGeom prst="rect">
            <a:avLst/>
          </a:prstGeom>
          <a:noFill/>
        </p:spPr>
        <p:txBody>
          <a:bodyPr wrap="square" rtlCol="0">
            <a:spAutoFit/>
          </a:bodyPr>
          <a:lstStyle/>
          <a:p>
            <a:r>
              <a:rPr lang="en-US" dirty="0" smtClean="0"/>
              <a:t>Directions:</a:t>
            </a:r>
          </a:p>
          <a:p>
            <a:r>
              <a:rPr lang="en-US" u="sng" dirty="0" smtClean="0"/>
              <a:t>35 Minutes</a:t>
            </a:r>
            <a:endParaRPr lang="en-US" u="sng" dirty="0"/>
          </a:p>
          <a:p>
            <a:pPr marL="457200" indent="-457200">
              <a:buFont typeface="+mj-lt"/>
              <a:buAutoNum type="arabicPeriod"/>
            </a:pPr>
            <a:r>
              <a:rPr lang="en-US" dirty="0" smtClean="0"/>
              <a:t>Read each article.</a:t>
            </a:r>
          </a:p>
          <a:p>
            <a:pPr marL="457200" indent="-457200">
              <a:buFont typeface="+mj-lt"/>
              <a:buAutoNum type="arabicPeriod"/>
            </a:pPr>
            <a:endParaRPr lang="en-US" dirty="0"/>
          </a:p>
          <a:p>
            <a:pPr marL="457200" indent="-457200">
              <a:buFont typeface="+mj-lt"/>
              <a:buAutoNum type="arabicPeriod"/>
            </a:pPr>
            <a:r>
              <a:rPr lang="en-US" dirty="0" smtClean="0"/>
              <a:t>Take notes as you read. You can use your notes to help you write your opinion essay.</a:t>
            </a:r>
          </a:p>
          <a:p>
            <a:pPr marL="457200" indent="-457200">
              <a:buFont typeface="+mj-lt"/>
              <a:buAutoNum type="arabicPeriod"/>
            </a:pPr>
            <a:endParaRPr lang="en-US" dirty="0"/>
          </a:p>
          <a:p>
            <a:pPr marL="457200" indent="-457200">
              <a:buFont typeface="+mj-lt"/>
              <a:buAutoNum type="arabicPeriod"/>
            </a:pPr>
            <a:r>
              <a:rPr lang="en-US" dirty="0" smtClean="0"/>
              <a:t>Answer the 3 questions when you are done reading.</a:t>
            </a:r>
          </a:p>
          <a:p>
            <a:pPr marL="457200"/>
            <a:r>
              <a:rPr lang="en-US" dirty="0" smtClean="0"/>
              <a:t>You may also use your answers to help you write your  opinion essay. </a:t>
            </a:r>
          </a:p>
          <a:p>
            <a:pPr marL="457200"/>
            <a:endParaRPr lang="en-US" dirty="0" smtClean="0"/>
          </a:p>
          <a:p>
            <a:pPr algn="ctr"/>
            <a:r>
              <a:rPr lang="en-US" b="1" dirty="0" smtClean="0"/>
              <a:t>STOP AND WAIT FOR YOUR TEACHER</a:t>
            </a:r>
          </a:p>
          <a:p>
            <a:r>
              <a:rPr lang="en-US" dirty="0"/>
              <a:t> </a:t>
            </a:r>
            <a:endParaRPr lang="en-US" dirty="0" smtClean="0"/>
          </a:p>
          <a:p>
            <a:r>
              <a:rPr lang="en-US" u="sng" dirty="0" smtClean="0"/>
              <a:t>70 Minutes</a:t>
            </a:r>
          </a:p>
          <a:p>
            <a:r>
              <a:rPr lang="en-US" dirty="0" smtClean="0"/>
              <a:t>4.  Write your opinion essay.</a:t>
            </a:r>
            <a:r>
              <a:rPr lang="en-US" sz="2400" b="1" u="sng" dirty="0"/>
              <a:t> </a:t>
            </a:r>
            <a:endParaRPr lang="en-US" sz="2400" b="1" u="sng" dirty="0" smtClean="0"/>
          </a:p>
          <a:p>
            <a:r>
              <a:rPr lang="en-US" sz="1200" dirty="0"/>
              <a:t>Your science class is creating a website on recent scientific discoveries, and your assignment is to find out more about genetically modified (GM) food (food grown from seeds which scientists have changed by adding or taking away genetic material) and how it compares with foods that are not genetically modified.</a:t>
            </a:r>
          </a:p>
          <a:p>
            <a:endParaRPr lang="en-US" sz="1200" dirty="0"/>
          </a:p>
          <a:p>
            <a:r>
              <a:rPr lang="en-US" sz="1200" dirty="0"/>
              <a:t>Many people have strong feelings for or against producing GM food. You will read two articles about genetically modified foods, which present arguments for and against their use. You will then read one article about organic farming. You will then write an </a:t>
            </a:r>
            <a:r>
              <a:rPr lang="en-US" sz="1200" dirty="0" smtClean="0"/>
              <a:t>opinion essay </a:t>
            </a:r>
            <a:r>
              <a:rPr lang="en-US" sz="1200" dirty="0"/>
              <a:t>on the topic, in which you argue either for or against the production and use of genetically modified foods. Your essay will eventually be published on your class website.</a:t>
            </a:r>
          </a:p>
        </p:txBody>
      </p:sp>
    </p:spTree>
    <p:extLst>
      <p:ext uri="{BB962C8B-B14F-4D97-AF65-F5344CB8AC3E}">
        <p14:creationId xmlns:p14="http://schemas.microsoft.com/office/powerpoint/2010/main" val="352347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43681" y="531605"/>
            <a:ext cx="6553200" cy="87100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1100" b="1" u="sng" dirty="0" smtClean="0"/>
              <a:t>The </a:t>
            </a:r>
            <a:r>
              <a:rPr lang="en-US" sz="1100" b="1" u="sng" dirty="0"/>
              <a:t>Wave of the Future</a:t>
            </a:r>
            <a:r>
              <a:rPr lang="en-US" sz="1100" b="1" u="sng" dirty="0" smtClean="0"/>
              <a:t>? </a:t>
            </a:r>
            <a:endParaRPr lang="en-US" sz="1100" b="1" u="sng" dirty="0"/>
          </a:p>
          <a:p>
            <a:pPr algn="ctr"/>
            <a:r>
              <a:rPr lang="en-US" sz="1100" b="1" u="sng" dirty="0" smtClean="0"/>
              <a:t>Source One</a:t>
            </a:r>
          </a:p>
          <a:p>
            <a:pPr algn="ctr"/>
            <a:r>
              <a:rPr lang="en-US" sz="1000" i="1" dirty="0" smtClean="0"/>
              <a:t>Source: Genetically Modified Foods: Helpful or Harmful by Deborah B Whitman 2000</a:t>
            </a:r>
          </a:p>
          <a:p>
            <a:pPr algn="ctr"/>
            <a:endParaRPr lang="en-US" sz="1100" dirty="0"/>
          </a:p>
          <a:p>
            <a:r>
              <a:rPr lang="en-US" sz="1100" dirty="0"/>
              <a:t>GM foods are Genetically-modified foods.  GM foods have been in the news a lot lately.  GM foods are plants that have been created for humans and animals to eat by using new biology methods.  Some of the plants people and animals eat have been modified in a lab. Many public interest groups are against GM foods.  </a:t>
            </a:r>
            <a:endParaRPr lang="en-US" sz="1100" dirty="0" smtClean="0"/>
          </a:p>
          <a:p>
            <a:endParaRPr lang="en-US" sz="1100" dirty="0"/>
          </a:p>
          <a:p>
            <a:pPr algn="ctr"/>
            <a:r>
              <a:rPr lang="en-US" sz="1100" b="1" u="sng" dirty="0"/>
              <a:t>What are the Advantages?</a:t>
            </a:r>
            <a:endParaRPr lang="en-US" sz="1100" dirty="0"/>
          </a:p>
          <a:p>
            <a:r>
              <a:rPr lang="en-US" sz="1100" b="1" dirty="0"/>
              <a:t>There may be advantages</a:t>
            </a:r>
            <a:r>
              <a:rPr lang="en-US" sz="1100" dirty="0"/>
              <a:t> to creating our own foods.  More than 6 billion people live on the world.  In 50 years there could be 12 billion people.  GM foods may help us to have enough </a:t>
            </a:r>
            <a:r>
              <a:rPr lang="en-US" sz="1100" dirty="0" smtClean="0"/>
              <a:t>food to feed everyone.</a:t>
            </a:r>
          </a:p>
          <a:p>
            <a:endParaRPr lang="en-US" sz="1100" dirty="0"/>
          </a:p>
          <a:p>
            <a:r>
              <a:rPr lang="en-US" sz="1100" b="1" dirty="0"/>
              <a:t>Insects</a:t>
            </a:r>
            <a:r>
              <a:rPr lang="en-US" sz="1100" dirty="0"/>
              <a:t> can destroy crops.  Farmers can face great loss while people in developing countries may starve.</a:t>
            </a:r>
          </a:p>
          <a:p>
            <a:r>
              <a:rPr lang="en-US" sz="1100" dirty="0"/>
              <a:t>Farmers use pesticides to get rid of the insects. However; people do not want to eat food that has been treated with pesticides.   GM foods can help rid us of the need for pesticides.</a:t>
            </a:r>
          </a:p>
          <a:p>
            <a:r>
              <a:rPr lang="en-US" sz="1100" dirty="0"/>
              <a:t> </a:t>
            </a:r>
          </a:p>
          <a:p>
            <a:r>
              <a:rPr lang="en-US" sz="1100" b="1" dirty="0"/>
              <a:t>Plant diseases</a:t>
            </a:r>
            <a:r>
              <a:rPr lang="en-US" sz="1100" dirty="0"/>
              <a:t> destroy crops.  Scientists are hoping they can create GM foods that do not get diseases.</a:t>
            </a:r>
            <a:r>
              <a:rPr lang="en-US" sz="1100" baseline="30000" dirty="0"/>
              <a:t> </a:t>
            </a:r>
            <a:endParaRPr lang="en-US" sz="1100" baseline="30000" dirty="0" smtClean="0"/>
          </a:p>
          <a:p>
            <a:endParaRPr lang="en-US" sz="1100" dirty="0"/>
          </a:p>
          <a:p>
            <a:r>
              <a:rPr lang="en-US" sz="1100" b="1" dirty="0"/>
              <a:t>Frost</a:t>
            </a:r>
            <a:r>
              <a:rPr lang="en-US" sz="1100" dirty="0"/>
              <a:t> is another source of danger to crops.  </a:t>
            </a:r>
            <a:r>
              <a:rPr lang="en-US" sz="1100" dirty="0" smtClean="0"/>
              <a:t>GM tobacco </a:t>
            </a:r>
            <a:r>
              <a:rPr lang="en-US" sz="1100" dirty="0"/>
              <a:t>and potatoes have been given an antifreeze gene. Now these plants can grow in colder climates</a:t>
            </a:r>
            <a:r>
              <a:rPr lang="en-US" sz="1100" dirty="0" smtClean="0"/>
              <a:t>.</a:t>
            </a:r>
          </a:p>
          <a:p>
            <a:endParaRPr lang="en-US" sz="1100" dirty="0"/>
          </a:p>
          <a:p>
            <a:r>
              <a:rPr lang="en-US" sz="1100" b="1" dirty="0"/>
              <a:t>Drought Resistant: </a:t>
            </a:r>
            <a:r>
              <a:rPr lang="en-US" sz="1100" dirty="0"/>
              <a:t>As the world population increases, land that was once used for farming will be needed for housing.  Farmers will have to be able to grow crops anywhere.  Creating plants that can go for long periods without rain or grow in high salt content soil will help people grow crops in places that they haven’t been able to before</a:t>
            </a:r>
            <a:r>
              <a:rPr lang="en-US" sz="1100" dirty="0" smtClean="0"/>
              <a:t>.</a:t>
            </a:r>
          </a:p>
          <a:p>
            <a:endParaRPr lang="en-US" sz="1100" dirty="0"/>
          </a:p>
          <a:p>
            <a:r>
              <a:rPr lang="en-US" sz="1100" b="1" dirty="0"/>
              <a:t>Malnutrition</a:t>
            </a:r>
            <a:r>
              <a:rPr lang="en-US" sz="1100" dirty="0"/>
              <a:t> is common in many countries.  People often eat only a single crop, such as rice.  Rice does not have enough nutrients to stop malnutrition.  If rice could be changed to have more vitamins and minerals it could help stop malnutrition</a:t>
            </a:r>
            <a:r>
              <a:rPr lang="en-US" sz="1100" dirty="0" smtClean="0"/>
              <a:t>.</a:t>
            </a:r>
          </a:p>
          <a:p>
            <a:endParaRPr lang="en-US" sz="1100" dirty="0"/>
          </a:p>
          <a:p>
            <a:r>
              <a:rPr lang="en-US" sz="1100" b="1" dirty="0"/>
              <a:t>Ready to Sell: </a:t>
            </a:r>
            <a:r>
              <a:rPr lang="en-US" sz="1100" dirty="0"/>
              <a:t>There are now over 40 GM plant types that the United States has approved to sell.  The U.S. produces more GM crops than any other country.  Most are grown by U.S. farmers</a:t>
            </a:r>
            <a:r>
              <a:rPr lang="en-US" sz="1100" dirty="0" smtClean="0"/>
              <a:t>.</a:t>
            </a:r>
          </a:p>
          <a:p>
            <a:endParaRPr lang="en-US" sz="1100" dirty="0"/>
          </a:p>
          <a:p>
            <a:r>
              <a:rPr lang="en-US" sz="1100" dirty="0"/>
              <a:t>Soybeans and corn are grown the most, with cotton and potatoes next.  These crops were modified to resist insects and pesticides.  In the U.S., 54% of all soybeans sold in 2000 were GM foods</a:t>
            </a:r>
            <a:r>
              <a:rPr lang="en-US" sz="1100" dirty="0" smtClean="0"/>
              <a:t>.</a:t>
            </a:r>
          </a:p>
          <a:p>
            <a:endParaRPr lang="en-US" sz="1100" dirty="0"/>
          </a:p>
          <a:p>
            <a:pPr algn="ctr"/>
            <a:r>
              <a:rPr lang="en-US" sz="1100" b="1" u="sng" dirty="0"/>
              <a:t>What are the Criticisms</a:t>
            </a:r>
            <a:r>
              <a:rPr lang="en-US" sz="1100" b="1" dirty="0"/>
              <a:t>?</a:t>
            </a:r>
            <a:endParaRPr lang="en-US" sz="1100" dirty="0"/>
          </a:p>
          <a:p>
            <a:r>
              <a:rPr lang="en-US" sz="1100" dirty="0"/>
              <a:t>Many groups are worried about GM foods and their likely hazards.  They say that food companies care more about profit than the environmental hazards, human health risks or economic concerns of GM </a:t>
            </a:r>
            <a:r>
              <a:rPr lang="en-US" sz="1100" dirty="0" smtClean="0"/>
              <a:t>foods</a:t>
            </a:r>
            <a:r>
              <a:rPr lang="en-US" sz="1100" dirty="0"/>
              <a:t> </a:t>
            </a:r>
            <a:r>
              <a:rPr lang="en-US" sz="1100" dirty="0" smtClean="0"/>
              <a:t>can cause.</a:t>
            </a:r>
          </a:p>
          <a:p>
            <a:endParaRPr lang="en-US" sz="1100" dirty="0"/>
          </a:p>
          <a:p>
            <a:r>
              <a:rPr lang="en-US" sz="1100" dirty="0"/>
              <a:t>A study in </a:t>
            </a:r>
            <a:r>
              <a:rPr lang="en-US" sz="1100" b="1" dirty="0"/>
              <a:t>Nature </a:t>
            </a:r>
            <a:r>
              <a:rPr lang="en-US" sz="1100" dirty="0"/>
              <a:t>showed that pollen from GM corn killed monarch butterfly caterpillars.  Pollen was blown from the corn unto milkweed plants (which is the main food for monarchs). If the toxins from corn or other GM foods are killing monarch butterflies other species could also be at risk</a:t>
            </a:r>
            <a:r>
              <a:rPr lang="en-US" sz="1100" dirty="0" smtClean="0"/>
              <a:t>.</a:t>
            </a:r>
          </a:p>
          <a:p>
            <a:endParaRPr lang="en-US" sz="1100" dirty="0"/>
          </a:p>
          <a:p>
            <a:r>
              <a:rPr lang="en-US" sz="1100" b="1" dirty="0"/>
              <a:t>Pesticide Resistance: </a:t>
            </a:r>
            <a:r>
              <a:rPr lang="en-US" sz="1100" dirty="0"/>
              <a:t>Some insects are no longer affected by pesticides.  Eventually insects </a:t>
            </a:r>
            <a:r>
              <a:rPr lang="en-US" sz="1100" dirty="0" smtClean="0"/>
              <a:t>may also no longer be affected by GM crops that produce their own pesticides.  If this happens, GM crops could risk being destroyed by insects.</a:t>
            </a:r>
            <a:endParaRPr lang="en-US" sz="1100" dirty="0"/>
          </a:p>
          <a:p>
            <a:r>
              <a:rPr lang="en-US" sz="1100" dirty="0"/>
              <a:t> </a:t>
            </a:r>
          </a:p>
          <a:p>
            <a:r>
              <a:rPr lang="en-US" sz="1100" b="1" dirty="0"/>
              <a:t>Gene Transfer: </a:t>
            </a:r>
            <a:r>
              <a:rPr lang="en-US" sz="1100" dirty="0"/>
              <a:t>Another concern is that GM crops will cross-breed with weeds.  These “super weeds” would also become resistant to pesticides and take over </a:t>
            </a:r>
            <a:r>
              <a:rPr lang="en-US" sz="1100" dirty="0" smtClean="0"/>
              <a:t>fields</a:t>
            </a:r>
            <a:r>
              <a:rPr lang="en-US" sz="1100" dirty="0"/>
              <a:t> </a:t>
            </a:r>
            <a:r>
              <a:rPr lang="en-US" sz="1100" dirty="0" smtClean="0"/>
              <a:t>where crops would normally grow.</a:t>
            </a:r>
            <a:endParaRPr lang="en-US" sz="1100" dirty="0"/>
          </a:p>
          <a:p>
            <a:r>
              <a:rPr lang="en-US" sz="1100" b="1" dirty="0"/>
              <a:t> </a:t>
            </a:r>
            <a:endParaRPr lang="en-US" sz="1100"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67965388"/>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6.9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900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11.49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3.21</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816</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025" name="Picture 9" descr="http://www.csa.com/images/transpare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338" y="5156200"/>
            <a:ext cx="7937" cy="9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76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695" y="700881"/>
            <a:ext cx="6553200" cy="5601533"/>
          </a:xfrm>
          <a:prstGeom prst="rect">
            <a:avLst/>
          </a:prstGeom>
          <a:noFill/>
        </p:spPr>
        <p:txBody>
          <a:bodyPr wrap="square" rtlCol="0">
            <a:spAutoFit/>
          </a:bodyPr>
          <a:lstStyle/>
          <a:p>
            <a:r>
              <a:rPr lang="en-US" sz="1200" b="1" u="sng" dirty="0"/>
              <a:t>The Wave of the Future</a:t>
            </a:r>
            <a:r>
              <a:rPr lang="en-US" sz="1200" i="1" dirty="0" smtClean="0"/>
              <a:t>? Continued…</a:t>
            </a:r>
          </a:p>
          <a:p>
            <a:endParaRPr lang="en-US" sz="1200" i="1" dirty="0"/>
          </a:p>
          <a:p>
            <a:r>
              <a:rPr lang="en-US" sz="1200" b="1" u="sng" dirty="0" smtClean="0"/>
              <a:t>Human </a:t>
            </a:r>
            <a:r>
              <a:rPr lang="en-US" sz="1200" b="1" u="sng" dirty="0"/>
              <a:t>Health Risk</a:t>
            </a:r>
            <a:r>
              <a:rPr lang="en-US" sz="1200" b="1" dirty="0"/>
              <a:t>: </a:t>
            </a:r>
            <a:r>
              <a:rPr lang="en-US" sz="1200" dirty="0"/>
              <a:t>Many children in the US have allergies to peanuts and other foods.  It is possible that introducing a gene into a plant could create new allergies.</a:t>
            </a:r>
          </a:p>
          <a:p>
            <a:endParaRPr lang="en-US" sz="1200" dirty="0"/>
          </a:p>
          <a:p>
            <a:r>
              <a:rPr lang="en-US" sz="1200" dirty="0"/>
              <a:t>There is a growing concern that introducing new genes into plants may have an unexpected and negative impact on human health.  A recent study claimed that rats that ate GM potatoes had differences in their intestines than rats that ate unchanged potatoes</a:t>
            </a:r>
            <a:r>
              <a:rPr lang="en-US" sz="1200" dirty="0" smtClean="0"/>
              <a:t>.</a:t>
            </a:r>
          </a:p>
          <a:p>
            <a:endParaRPr lang="en-US" sz="1200" dirty="0"/>
          </a:p>
          <a:p>
            <a:r>
              <a:rPr lang="en-US" sz="1200" b="1" u="sng" dirty="0"/>
              <a:t>Economic concerns</a:t>
            </a:r>
            <a:r>
              <a:rPr lang="en-US" sz="1200" dirty="0"/>
              <a:t>: It is expensive and takes a long time to bring GM foods to the market.  Companies that produce these foods wish to make a profit and so they have patented the foods, making it impossible for other companies to market them.  These patents raise the price of seeds so much that smaller farmers and third world countries can’t afford seeds to grow GM crops</a:t>
            </a:r>
            <a:r>
              <a:rPr lang="en-US" sz="1200" dirty="0" smtClean="0"/>
              <a:t>.</a:t>
            </a:r>
          </a:p>
          <a:p>
            <a:endParaRPr lang="en-US" sz="1200" dirty="0"/>
          </a:p>
          <a:p>
            <a:r>
              <a:rPr lang="en-US" sz="1200" b="1" u="sng" dirty="0"/>
              <a:t>Regulations</a:t>
            </a:r>
            <a:r>
              <a:rPr lang="en-US" sz="1200" b="1" dirty="0"/>
              <a:t>: Governments</a:t>
            </a:r>
            <a:r>
              <a:rPr lang="en-US" sz="1200" dirty="0"/>
              <a:t> around the world are hard at work to regulate the process of making GM foods and approve new kinds of GM plants. But, some governments are responding in different ways.  Even in the United States, there are three different government groups that have control over the GM food production</a:t>
            </a:r>
            <a:r>
              <a:rPr lang="en-US" sz="1200" dirty="0" smtClean="0"/>
              <a:t>.</a:t>
            </a:r>
          </a:p>
          <a:p>
            <a:endParaRPr lang="en-US" sz="1200" dirty="0"/>
          </a:p>
          <a:p>
            <a:r>
              <a:rPr lang="en-US" sz="1200" b="1" u="sng" dirty="0"/>
              <a:t>Conclusion</a:t>
            </a:r>
            <a:endParaRPr lang="en-US" sz="1200" dirty="0"/>
          </a:p>
          <a:p>
            <a:r>
              <a:rPr lang="en-US" sz="1200" dirty="0"/>
              <a:t>Genetically-modified foods could help solve the world's hunger and malnutrition problems. It could help protect and preserve the environment by producing more food so we don’t rely on pesticides.</a:t>
            </a:r>
          </a:p>
          <a:p>
            <a:r>
              <a:rPr lang="en-US" sz="1200" dirty="0"/>
              <a:t>Yet there are many challenges ahead. We must be sure that GM </a:t>
            </a:r>
            <a:r>
              <a:rPr lang="en-US" sz="1200" dirty="0" smtClean="0"/>
              <a:t>foods are </a:t>
            </a:r>
            <a:r>
              <a:rPr lang="en-US" sz="1200" dirty="0"/>
              <a:t>safe to eat.  There needs to be more government regulations.  </a:t>
            </a:r>
            <a:endParaRPr lang="en-US" sz="1200" dirty="0" smtClean="0"/>
          </a:p>
          <a:p>
            <a:endParaRPr lang="en-US" sz="1200" dirty="0"/>
          </a:p>
          <a:p>
            <a:r>
              <a:rPr lang="en-US" sz="1200" dirty="0"/>
              <a:t>Many people feel that GM foods will be our future and that we cannot ignore a technology that has such giant potential benefits. However, we must proceed with caution to avoid causing unintended harm to human health and the environment as a result of our enthusiasm for this powerful technology.</a:t>
            </a:r>
          </a:p>
          <a:p>
            <a:pPr algn="ctr"/>
            <a:endParaRPr lang="en-US" sz="1200" dirty="0"/>
          </a:p>
        </p:txBody>
      </p:sp>
    </p:spTree>
    <p:extLst>
      <p:ext uri="{BB962C8B-B14F-4D97-AF65-F5344CB8AC3E}">
        <p14:creationId xmlns:p14="http://schemas.microsoft.com/office/powerpoint/2010/main" val="3037683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3394</Words>
  <Application>Microsoft Office PowerPoint</Application>
  <PresentationFormat>Custom</PresentationFormat>
  <Paragraphs>672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Richmond</dc:creator>
  <cp:lastModifiedBy>Susan Richmond</cp:lastModifiedBy>
  <cp:revision>71</cp:revision>
  <dcterms:created xsi:type="dcterms:W3CDTF">2014-09-06T16:47:23Z</dcterms:created>
  <dcterms:modified xsi:type="dcterms:W3CDTF">2014-09-15T22:42:45Z</dcterms:modified>
</cp:coreProperties>
</file>