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72" r:id="rId5"/>
    <p:sldId id="273" r:id="rId6"/>
    <p:sldId id="264" r:id="rId7"/>
    <p:sldId id="268" r:id="rId8"/>
    <p:sldId id="259" r:id="rId9"/>
    <p:sldId id="260" r:id="rId10"/>
    <p:sldId id="261" r:id="rId11"/>
    <p:sldId id="262" r:id="rId12"/>
    <p:sldId id="271" r:id="rId13"/>
    <p:sldId id="263" r:id="rId14"/>
    <p:sldId id="266" r:id="rId15"/>
    <p:sldId id="269" r:id="rId16"/>
    <p:sldId id="270" r:id="rId17"/>
  </p:sldIdLst>
  <p:sldSz cx="7040563" cy="9783763"/>
  <p:notesSz cx="6858000" cy="9144000"/>
  <p:defaultTex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3" d="100"/>
          <a:sy n="83" d="100"/>
        </p:scale>
        <p:origin x="-730" y="835"/>
      </p:cViewPr>
      <p:guideLst>
        <p:guide orient="horz" pos="3082"/>
        <p:guide pos="221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5598EC-B4C4-4B3E-9A6C-92283A0B98E0}" type="datetimeFigureOut">
              <a:rPr lang="en-US" smtClean="0"/>
              <a:t>9/15/2014</a:t>
            </a:fld>
            <a:endParaRPr lang="en-US" dirty="0"/>
          </a:p>
        </p:txBody>
      </p:sp>
      <p:sp>
        <p:nvSpPr>
          <p:cNvPr id="4" name="Slide Image Placeholder 3"/>
          <p:cNvSpPr>
            <a:spLocks noGrp="1" noRot="1" noChangeAspect="1"/>
          </p:cNvSpPr>
          <p:nvPr>
            <p:ph type="sldImg" idx="2"/>
          </p:nvPr>
        </p:nvSpPr>
        <p:spPr>
          <a:xfrm>
            <a:off x="2195513" y="685800"/>
            <a:ext cx="246697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6F737D-9165-40D7-8AF7-8B7F28FEADDD}" type="slidenum">
              <a:rPr lang="en-US" smtClean="0"/>
              <a:t>‹#›</a:t>
            </a:fld>
            <a:endParaRPr lang="en-US" dirty="0"/>
          </a:p>
        </p:txBody>
      </p:sp>
    </p:spTree>
    <p:extLst>
      <p:ext uri="{BB962C8B-B14F-4D97-AF65-F5344CB8AC3E}">
        <p14:creationId xmlns:p14="http://schemas.microsoft.com/office/powerpoint/2010/main" val="1718470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156457" y="8886919"/>
            <a:ext cx="1642798" cy="520894"/>
          </a:xfrm>
        </p:spPr>
        <p:txBody>
          <a:bodyPr/>
          <a:lstStyle/>
          <a:p>
            <a:fld id="{2CB0B923-66A7-44DC-AB6B-98EF972C2782}" type="datetime1">
              <a:rPr lang="en-US" smtClean="0"/>
              <a:t>9/15/2014</a:t>
            </a:fld>
            <a:endParaRPr lang="en-US" dirty="0"/>
          </a:p>
        </p:txBody>
      </p:sp>
      <p:sp>
        <p:nvSpPr>
          <p:cNvPr id="5" name="Footer Placeholder 4"/>
          <p:cNvSpPr>
            <a:spLocks noGrp="1"/>
          </p:cNvSpPr>
          <p:nvPr>
            <p:ph type="ftr" sz="quarter" idx="11"/>
          </p:nvPr>
        </p:nvSpPr>
        <p:spPr>
          <a:xfrm>
            <a:off x="156457" y="9425932"/>
            <a:ext cx="3989652" cy="276300"/>
          </a:xfrm>
        </p:spPr>
        <p:txBody>
          <a:bodyPr/>
          <a:lstStyle>
            <a:lvl1pPr algn="l">
              <a:defRPr sz="800"/>
            </a:lvl1p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Vertical Text Placeholder 2"/>
          <p:cNvSpPr>
            <a:spLocks noGrp="1"/>
          </p:cNvSpPr>
          <p:nvPr>
            <p:ph type="body" orient="vert" idx="1"/>
          </p:nvPr>
        </p:nvSpPr>
        <p:spPr>
          <a:xfrm>
            <a:off x="352028" y="2282880"/>
            <a:ext cx="6336507" cy="6456831"/>
          </a:xfrm>
          <a:prstGeom prst="rect">
            <a:avLst/>
          </a:prstGeom>
        </p:spPr>
        <p:txBody>
          <a:bodyPr vert="eaVert" lIns="96131" tIns="48065" rIns="96131" bIns="4806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F4DF2-AF31-4B68-91D8-66C5AD8472C2}" type="datetime1">
              <a:rPr lang="en-US" smtClean="0"/>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28305" y="523161"/>
            <a:ext cx="1188096" cy="11129030"/>
          </a:xfrm>
          <a:prstGeom prst="rect">
            <a:avLst/>
          </a:prstGeom>
        </p:spPr>
        <p:txBody>
          <a:bodyPr vert="eaVert" lIns="96131" tIns="48065" rIns="96131" bIns="48065"/>
          <a:lstStyle/>
          <a:p>
            <a:r>
              <a:rPr lang="en-US" smtClean="0"/>
              <a:t>Click to edit Master title style</a:t>
            </a:r>
            <a:endParaRPr lang="en-US"/>
          </a:p>
        </p:txBody>
      </p:sp>
      <p:sp>
        <p:nvSpPr>
          <p:cNvPr id="3" name="Vertical Text Placeholder 2"/>
          <p:cNvSpPr>
            <a:spLocks noGrp="1"/>
          </p:cNvSpPr>
          <p:nvPr>
            <p:ph type="body" orient="vert" idx="1"/>
          </p:nvPr>
        </p:nvSpPr>
        <p:spPr>
          <a:xfrm>
            <a:off x="264022" y="523161"/>
            <a:ext cx="3446943" cy="11129030"/>
          </a:xfrm>
          <a:prstGeom prst="rect">
            <a:avLst/>
          </a:prstGeom>
        </p:spPr>
        <p:txBody>
          <a:bodyPr vert="eaVert" lIns="96131" tIns="48065" rIns="96131" bIns="4806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91C93-C496-4B9C-8A25-C5EFBD33BC74}" type="datetime1">
              <a:rPr lang="en-US" smtClean="0"/>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28043" y="3039308"/>
            <a:ext cx="5984478" cy="2097168"/>
          </a:xfrm>
          <a:prstGeom prst="rect">
            <a:avLst/>
          </a:prstGeom>
        </p:spPr>
        <p:txBody>
          <a:bodyPr lIns="87179" tIns="43589" rIns="87179" bIns="43589"/>
          <a:lstStyle/>
          <a:p>
            <a:r>
              <a:rPr lang="en-US" smtClean="0"/>
              <a:t>Click to edit Master title style</a:t>
            </a:r>
            <a:endParaRPr lang="en-US"/>
          </a:p>
        </p:txBody>
      </p:sp>
      <p:sp>
        <p:nvSpPr>
          <p:cNvPr id="3" name="Subtitle 2"/>
          <p:cNvSpPr>
            <a:spLocks noGrp="1"/>
          </p:cNvSpPr>
          <p:nvPr>
            <p:ph type="subTitle" idx="1"/>
          </p:nvPr>
        </p:nvSpPr>
        <p:spPr>
          <a:xfrm>
            <a:off x="1056084" y="5544132"/>
            <a:ext cx="4928395" cy="2500295"/>
          </a:xfrm>
          <a:prstGeom prst="rect">
            <a:avLst/>
          </a:prstGeom>
        </p:spPr>
        <p:txBody>
          <a:bodyPr lIns="87179" tIns="43589" rIns="87179" bIns="43589"/>
          <a:lstStyle>
            <a:lvl1pPr marL="0" indent="0" algn="ctr">
              <a:buNone/>
              <a:defRPr>
                <a:solidFill>
                  <a:schemeClr val="tx1">
                    <a:tint val="75000"/>
                  </a:schemeClr>
                </a:solidFill>
              </a:defRPr>
            </a:lvl1pPr>
            <a:lvl2pPr marL="435894" indent="0" algn="ctr">
              <a:buNone/>
              <a:defRPr>
                <a:solidFill>
                  <a:schemeClr val="tx1">
                    <a:tint val="75000"/>
                  </a:schemeClr>
                </a:solidFill>
              </a:defRPr>
            </a:lvl2pPr>
            <a:lvl3pPr marL="871789" indent="0" algn="ctr">
              <a:buNone/>
              <a:defRPr>
                <a:solidFill>
                  <a:schemeClr val="tx1">
                    <a:tint val="75000"/>
                  </a:schemeClr>
                </a:solidFill>
              </a:defRPr>
            </a:lvl3pPr>
            <a:lvl4pPr marL="1307683" indent="0" algn="ctr">
              <a:buNone/>
              <a:defRPr>
                <a:solidFill>
                  <a:schemeClr val="tx1">
                    <a:tint val="75000"/>
                  </a:schemeClr>
                </a:solidFill>
              </a:defRPr>
            </a:lvl4pPr>
            <a:lvl5pPr marL="1743578" indent="0" algn="ctr">
              <a:buNone/>
              <a:defRPr>
                <a:solidFill>
                  <a:schemeClr val="tx1">
                    <a:tint val="75000"/>
                  </a:schemeClr>
                </a:solidFill>
              </a:defRPr>
            </a:lvl5pPr>
            <a:lvl6pPr marL="2179472" indent="0" algn="ctr">
              <a:buNone/>
              <a:defRPr>
                <a:solidFill>
                  <a:schemeClr val="tx1">
                    <a:tint val="75000"/>
                  </a:schemeClr>
                </a:solidFill>
              </a:defRPr>
            </a:lvl6pPr>
            <a:lvl7pPr marL="2615367" indent="0" algn="ctr">
              <a:buNone/>
              <a:defRPr>
                <a:solidFill>
                  <a:schemeClr val="tx1">
                    <a:tint val="75000"/>
                  </a:schemeClr>
                </a:solidFill>
              </a:defRPr>
            </a:lvl7pPr>
            <a:lvl8pPr marL="3051261" indent="0" algn="ctr">
              <a:buNone/>
              <a:defRPr>
                <a:solidFill>
                  <a:schemeClr val="tx1">
                    <a:tint val="75000"/>
                  </a:schemeClr>
                </a:solidFill>
              </a:defRPr>
            </a:lvl8pPr>
            <a:lvl9pPr marL="348715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DEBCAC-2595-4EE7-BF2B-26599345DB85}"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BF857-1E51-462F-857D-01194281B93F}" type="slidenum">
              <a:rPr lang="en-US" smtClean="0"/>
              <a:t>‹#›</a:t>
            </a:fld>
            <a:endParaRPr lang="en-US"/>
          </a:p>
        </p:txBody>
      </p:sp>
    </p:spTree>
    <p:extLst>
      <p:ext uri="{BB962C8B-B14F-4D97-AF65-F5344CB8AC3E}">
        <p14:creationId xmlns:p14="http://schemas.microsoft.com/office/powerpoint/2010/main" val="1215002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Content Placeholder 2"/>
          <p:cNvSpPr>
            <a:spLocks noGrp="1"/>
          </p:cNvSpPr>
          <p:nvPr>
            <p:ph idx="1"/>
          </p:nvPr>
        </p:nvSpPr>
        <p:spPr>
          <a:xfrm>
            <a:off x="352028" y="2282880"/>
            <a:ext cx="6336507" cy="6456831"/>
          </a:xfrm>
          <a:prstGeom prst="rect">
            <a:avLst/>
          </a:prstGeom>
        </p:spPr>
        <p:txBody>
          <a:bodyPr lIns="96131" tIns="48065" rIns="96131" bIns="4806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158F90-ED08-4B20-889D-6578628F9DCF}" type="datetime1">
              <a:rPr lang="en-US" smtClean="0"/>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6156" y="6286974"/>
            <a:ext cx="5984479" cy="1943164"/>
          </a:xfrm>
          <a:prstGeom prst="rect">
            <a:avLst/>
          </a:prstGeom>
        </p:spPr>
        <p:txBody>
          <a:bodyPr lIns="96131" tIns="48065" rIns="96131" bIns="48065"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556156" y="4146777"/>
            <a:ext cx="5984479" cy="2140197"/>
          </a:xfrm>
          <a:prstGeom prst="rect">
            <a:avLst/>
          </a:prstGeom>
        </p:spPr>
        <p:txBody>
          <a:bodyPr lIns="96131" tIns="48065" rIns="96131" bIns="48065" anchor="b"/>
          <a:lstStyle>
            <a:lvl1pPr marL="0" indent="0">
              <a:buNone/>
              <a:defRPr sz="2100">
                <a:solidFill>
                  <a:schemeClr val="tx1">
                    <a:tint val="75000"/>
                  </a:schemeClr>
                </a:solidFill>
              </a:defRPr>
            </a:lvl1pPr>
            <a:lvl2pPr marL="480654" indent="0">
              <a:buNone/>
              <a:defRPr sz="1900">
                <a:solidFill>
                  <a:schemeClr val="tx1">
                    <a:tint val="75000"/>
                  </a:schemeClr>
                </a:solidFill>
              </a:defRPr>
            </a:lvl2pPr>
            <a:lvl3pPr marL="961309" indent="0">
              <a:buNone/>
              <a:defRPr sz="1700">
                <a:solidFill>
                  <a:schemeClr val="tx1">
                    <a:tint val="75000"/>
                  </a:schemeClr>
                </a:solidFill>
              </a:defRPr>
            </a:lvl3pPr>
            <a:lvl4pPr marL="1441963" indent="0">
              <a:buNone/>
              <a:defRPr sz="1500">
                <a:solidFill>
                  <a:schemeClr val="tx1">
                    <a:tint val="75000"/>
                  </a:schemeClr>
                </a:solidFill>
              </a:defRPr>
            </a:lvl4pPr>
            <a:lvl5pPr marL="1922617" indent="0">
              <a:buNone/>
              <a:defRPr sz="1500">
                <a:solidFill>
                  <a:schemeClr val="tx1">
                    <a:tint val="75000"/>
                  </a:schemeClr>
                </a:solidFill>
              </a:defRPr>
            </a:lvl5pPr>
            <a:lvl6pPr marL="2403272" indent="0">
              <a:buNone/>
              <a:defRPr sz="1500">
                <a:solidFill>
                  <a:schemeClr val="tx1">
                    <a:tint val="75000"/>
                  </a:schemeClr>
                </a:solidFill>
              </a:defRPr>
            </a:lvl6pPr>
            <a:lvl7pPr marL="2883926" indent="0">
              <a:buNone/>
              <a:defRPr sz="1500">
                <a:solidFill>
                  <a:schemeClr val="tx1">
                    <a:tint val="75000"/>
                  </a:schemeClr>
                </a:solidFill>
              </a:defRPr>
            </a:lvl7pPr>
            <a:lvl8pPr marL="3364581" indent="0">
              <a:buNone/>
              <a:defRPr sz="1500">
                <a:solidFill>
                  <a:schemeClr val="tx1">
                    <a:tint val="75000"/>
                  </a:schemeClr>
                </a:solidFill>
              </a:defRPr>
            </a:lvl8pPr>
            <a:lvl9pPr marL="3845235"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00E0BA-8F20-4B3C-9344-070D1A762560}" type="datetime1">
              <a:rPr lang="en-US" smtClean="0"/>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Content Placeholder 2"/>
          <p:cNvSpPr>
            <a:spLocks noGrp="1"/>
          </p:cNvSpPr>
          <p:nvPr>
            <p:ph sz="half" idx="1"/>
          </p:nvPr>
        </p:nvSpPr>
        <p:spPr>
          <a:xfrm>
            <a:off x="264021" y="3043838"/>
            <a:ext cx="2317519" cy="8608354"/>
          </a:xfrm>
          <a:prstGeom prst="rect">
            <a:avLst/>
          </a:prstGeom>
        </p:spPr>
        <p:txBody>
          <a:bodyPr lIns="96131" tIns="48065" rIns="96131" bIns="48065"/>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98883" y="3043838"/>
            <a:ext cx="2317519" cy="8608354"/>
          </a:xfrm>
          <a:prstGeom prst="rect">
            <a:avLst/>
          </a:prstGeom>
        </p:spPr>
        <p:txBody>
          <a:bodyPr lIns="96131" tIns="48065" rIns="96131" bIns="48065"/>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FA14BC-E08F-4510-BC08-2A7DE721E771}" type="datetime1">
              <a:rPr lang="en-US" smtClean="0"/>
              <a:t>9/15/2014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52029" y="2190023"/>
            <a:ext cx="3110805" cy="912698"/>
          </a:xfrm>
          <a:prstGeom prst="rect">
            <a:avLst/>
          </a:prstGeom>
        </p:spPr>
        <p:txBody>
          <a:bodyPr lIns="96131" tIns="48065" rIns="96131" bIns="48065" anchor="b"/>
          <a:lstStyle>
            <a:lvl1pPr marL="0" indent="0">
              <a:buNone/>
              <a:defRPr sz="2500" b="1"/>
            </a:lvl1pPr>
            <a:lvl2pPr marL="480654" indent="0">
              <a:buNone/>
              <a:defRPr sz="2100" b="1"/>
            </a:lvl2pPr>
            <a:lvl3pPr marL="961309" indent="0">
              <a:buNone/>
              <a:defRPr sz="1900" b="1"/>
            </a:lvl3pPr>
            <a:lvl4pPr marL="1441963" indent="0">
              <a:buNone/>
              <a:defRPr sz="1700" b="1"/>
            </a:lvl4pPr>
            <a:lvl5pPr marL="1922617" indent="0">
              <a:buNone/>
              <a:defRPr sz="1700" b="1"/>
            </a:lvl5pPr>
            <a:lvl6pPr marL="2403272" indent="0">
              <a:buNone/>
              <a:defRPr sz="1700" b="1"/>
            </a:lvl6pPr>
            <a:lvl7pPr marL="2883926" indent="0">
              <a:buNone/>
              <a:defRPr sz="1700" b="1"/>
            </a:lvl7pPr>
            <a:lvl8pPr marL="3364581" indent="0">
              <a:buNone/>
              <a:defRPr sz="1700" b="1"/>
            </a:lvl8pPr>
            <a:lvl9pPr marL="3845235"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352029" y="3102721"/>
            <a:ext cx="3110805" cy="5636988"/>
          </a:xfrm>
          <a:prstGeom prst="rect">
            <a:avLst/>
          </a:prstGeom>
        </p:spPr>
        <p:txBody>
          <a:bodyPr lIns="96131" tIns="48065" rIns="96131" bIns="48065"/>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576509" y="2190023"/>
            <a:ext cx="3112026" cy="912698"/>
          </a:xfrm>
          <a:prstGeom prst="rect">
            <a:avLst/>
          </a:prstGeom>
        </p:spPr>
        <p:txBody>
          <a:bodyPr lIns="96131" tIns="48065" rIns="96131" bIns="48065" anchor="b"/>
          <a:lstStyle>
            <a:lvl1pPr marL="0" indent="0">
              <a:buNone/>
              <a:defRPr sz="2500" b="1"/>
            </a:lvl1pPr>
            <a:lvl2pPr marL="480654" indent="0">
              <a:buNone/>
              <a:defRPr sz="2100" b="1"/>
            </a:lvl2pPr>
            <a:lvl3pPr marL="961309" indent="0">
              <a:buNone/>
              <a:defRPr sz="1900" b="1"/>
            </a:lvl3pPr>
            <a:lvl4pPr marL="1441963" indent="0">
              <a:buNone/>
              <a:defRPr sz="1700" b="1"/>
            </a:lvl4pPr>
            <a:lvl5pPr marL="1922617" indent="0">
              <a:buNone/>
              <a:defRPr sz="1700" b="1"/>
            </a:lvl5pPr>
            <a:lvl6pPr marL="2403272" indent="0">
              <a:buNone/>
              <a:defRPr sz="1700" b="1"/>
            </a:lvl6pPr>
            <a:lvl7pPr marL="2883926" indent="0">
              <a:buNone/>
              <a:defRPr sz="1700" b="1"/>
            </a:lvl7pPr>
            <a:lvl8pPr marL="3364581" indent="0">
              <a:buNone/>
              <a:defRPr sz="1700" b="1"/>
            </a:lvl8pPr>
            <a:lvl9pPr marL="3845235"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3576509" y="3102721"/>
            <a:ext cx="3112026" cy="5636988"/>
          </a:xfrm>
          <a:prstGeom prst="rect">
            <a:avLst/>
          </a:prstGeom>
        </p:spPr>
        <p:txBody>
          <a:bodyPr lIns="96131" tIns="48065" rIns="96131" bIns="48065"/>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D3E529-D30A-42B7-89D7-4CEDD72A48D5}" type="datetime1">
              <a:rPr lang="en-US" smtClean="0"/>
              <a:t>9/15/2014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462F9-AE3D-40EF-96C2-B854F5965001}" type="datetime1">
              <a:rPr lang="en-US" smtClean="0"/>
              <a:t>9/15/2014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EDA599-5822-4A55-9F4C-84F26B05BD29}" type="datetime1">
              <a:rPr lang="en-US" smtClean="0"/>
              <a:t>9/15/2014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029" y="389539"/>
            <a:ext cx="2316297" cy="1657804"/>
          </a:xfrm>
          <a:prstGeom prst="rect">
            <a:avLst/>
          </a:prstGeom>
        </p:spPr>
        <p:txBody>
          <a:bodyPr lIns="96131" tIns="48065" rIns="96131" bIns="48065"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2752664" y="389540"/>
            <a:ext cx="3935871" cy="8350171"/>
          </a:xfrm>
          <a:prstGeom prst="rect">
            <a:avLst/>
          </a:prstGeom>
        </p:spPr>
        <p:txBody>
          <a:bodyPr lIns="96131" tIns="48065" rIns="96131" bIns="48065"/>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52029" y="2047344"/>
            <a:ext cx="2316297" cy="6692367"/>
          </a:xfrm>
          <a:prstGeom prst="rect">
            <a:avLst/>
          </a:prstGeom>
        </p:spPr>
        <p:txBody>
          <a:bodyPr lIns="96131" tIns="48065" rIns="96131" bIns="48065"/>
          <a:lstStyle>
            <a:lvl1pPr marL="0" indent="0">
              <a:buNone/>
              <a:defRPr sz="1500"/>
            </a:lvl1pPr>
            <a:lvl2pPr marL="480654" indent="0">
              <a:buNone/>
              <a:defRPr sz="1300"/>
            </a:lvl2pPr>
            <a:lvl3pPr marL="961309" indent="0">
              <a:buNone/>
              <a:defRPr sz="1100"/>
            </a:lvl3pPr>
            <a:lvl4pPr marL="1441963" indent="0">
              <a:buNone/>
              <a:defRPr sz="900"/>
            </a:lvl4pPr>
            <a:lvl5pPr marL="1922617" indent="0">
              <a:buNone/>
              <a:defRPr sz="900"/>
            </a:lvl5pPr>
            <a:lvl6pPr marL="2403272" indent="0">
              <a:buNone/>
              <a:defRPr sz="900"/>
            </a:lvl6pPr>
            <a:lvl7pPr marL="2883926" indent="0">
              <a:buNone/>
              <a:defRPr sz="900"/>
            </a:lvl7pPr>
            <a:lvl8pPr marL="3364581" indent="0">
              <a:buNone/>
              <a:defRPr sz="900"/>
            </a:lvl8pPr>
            <a:lvl9pPr marL="3845235"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770179-0538-4A00-AF44-F59AFB54CEC5}" type="datetime1">
              <a:rPr lang="en-US" smtClean="0"/>
              <a:t>9/15/2014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80000" y="6848635"/>
            <a:ext cx="4224338" cy="808520"/>
          </a:xfrm>
          <a:prstGeom prst="rect">
            <a:avLst/>
          </a:prstGeom>
        </p:spPr>
        <p:txBody>
          <a:bodyPr lIns="96131" tIns="48065" rIns="96131" bIns="48065"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380000" y="874197"/>
            <a:ext cx="4224338" cy="5870258"/>
          </a:xfrm>
          <a:prstGeom prst="rect">
            <a:avLst/>
          </a:prstGeom>
        </p:spPr>
        <p:txBody>
          <a:bodyPr lIns="96131" tIns="48065" rIns="96131" bIns="48065"/>
          <a:lstStyle>
            <a:lvl1pPr marL="0" indent="0">
              <a:buNone/>
              <a:defRPr sz="3400"/>
            </a:lvl1pPr>
            <a:lvl2pPr marL="480654" indent="0">
              <a:buNone/>
              <a:defRPr sz="2900"/>
            </a:lvl2pPr>
            <a:lvl3pPr marL="961309" indent="0">
              <a:buNone/>
              <a:defRPr sz="2500"/>
            </a:lvl3pPr>
            <a:lvl4pPr marL="1441963" indent="0">
              <a:buNone/>
              <a:defRPr sz="2100"/>
            </a:lvl4pPr>
            <a:lvl5pPr marL="1922617" indent="0">
              <a:buNone/>
              <a:defRPr sz="2100"/>
            </a:lvl5pPr>
            <a:lvl6pPr marL="2403272" indent="0">
              <a:buNone/>
              <a:defRPr sz="2100"/>
            </a:lvl6pPr>
            <a:lvl7pPr marL="2883926" indent="0">
              <a:buNone/>
              <a:defRPr sz="2100"/>
            </a:lvl7pPr>
            <a:lvl8pPr marL="3364581" indent="0">
              <a:buNone/>
              <a:defRPr sz="2100"/>
            </a:lvl8pPr>
            <a:lvl9pPr marL="3845235" indent="0">
              <a:buNone/>
              <a:defRPr sz="2100"/>
            </a:lvl9pPr>
          </a:lstStyle>
          <a:p>
            <a:endParaRPr lang="en-US" dirty="0"/>
          </a:p>
        </p:txBody>
      </p:sp>
      <p:sp>
        <p:nvSpPr>
          <p:cNvPr id="4" name="Text Placeholder 3"/>
          <p:cNvSpPr>
            <a:spLocks noGrp="1"/>
          </p:cNvSpPr>
          <p:nvPr>
            <p:ph type="body" sz="half" idx="2"/>
          </p:nvPr>
        </p:nvSpPr>
        <p:spPr>
          <a:xfrm>
            <a:off x="1380000" y="7657155"/>
            <a:ext cx="4224338" cy="1148232"/>
          </a:xfrm>
          <a:prstGeom prst="rect">
            <a:avLst/>
          </a:prstGeom>
        </p:spPr>
        <p:txBody>
          <a:bodyPr lIns="96131" tIns="48065" rIns="96131" bIns="48065"/>
          <a:lstStyle>
            <a:lvl1pPr marL="0" indent="0">
              <a:buNone/>
              <a:defRPr sz="1500"/>
            </a:lvl1pPr>
            <a:lvl2pPr marL="480654" indent="0">
              <a:buNone/>
              <a:defRPr sz="1300"/>
            </a:lvl2pPr>
            <a:lvl3pPr marL="961309" indent="0">
              <a:buNone/>
              <a:defRPr sz="1100"/>
            </a:lvl3pPr>
            <a:lvl4pPr marL="1441963" indent="0">
              <a:buNone/>
              <a:defRPr sz="900"/>
            </a:lvl4pPr>
            <a:lvl5pPr marL="1922617" indent="0">
              <a:buNone/>
              <a:defRPr sz="900"/>
            </a:lvl5pPr>
            <a:lvl6pPr marL="2403272" indent="0">
              <a:buNone/>
              <a:defRPr sz="900"/>
            </a:lvl6pPr>
            <a:lvl7pPr marL="2883926" indent="0">
              <a:buNone/>
              <a:defRPr sz="900"/>
            </a:lvl7pPr>
            <a:lvl8pPr marL="3364581" indent="0">
              <a:buNone/>
              <a:defRPr sz="900"/>
            </a:lvl8pPr>
            <a:lvl9pPr marL="3845235"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62F2A3-390C-4F13-AACD-244FF8AE8A0C}" type="datetime1">
              <a:rPr lang="en-US" smtClean="0"/>
              <a:t>9/15/2014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234685" y="8805387"/>
            <a:ext cx="1642798" cy="520894"/>
          </a:xfrm>
          <a:prstGeom prst="rect">
            <a:avLst/>
          </a:prstGeom>
        </p:spPr>
        <p:txBody>
          <a:bodyPr vert="horz" lIns="96131" tIns="48065" rIns="96131" bIns="48065" rtlCol="0" anchor="ctr"/>
          <a:lstStyle>
            <a:lvl1pPr algn="l">
              <a:defRPr sz="1300">
                <a:solidFill>
                  <a:schemeClr val="tx1">
                    <a:tint val="75000"/>
                  </a:schemeClr>
                </a:solidFill>
              </a:defRPr>
            </a:lvl1pPr>
          </a:lstStyle>
          <a:p>
            <a:fld id="{6B1C8E8F-EB64-4863-B4D3-55731C9EA7C5}" type="datetime1">
              <a:rPr lang="en-US" smtClean="0"/>
              <a:t>9/15/2014</a:t>
            </a:fld>
            <a:endParaRPr lang="en-US" dirty="0"/>
          </a:p>
        </p:txBody>
      </p:sp>
      <p:sp>
        <p:nvSpPr>
          <p:cNvPr id="5" name="Footer Placeholder 4"/>
          <p:cNvSpPr>
            <a:spLocks noGrp="1"/>
          </p:cNvSpPr>
          <p:nvPr>
            <p:ph type="ftr" sz="quarter" idx="3"/>
          </p:nvPr>
        </p:nvSpPr>
        <p:spPr>
          <a:xfrm>
            <a:off x="2405526" y="9068100"/>
            <a:ext cx="2229512" cy="520894"/>
          </a:xfrm>
          <a:prstGeom prst="rect">
            <a:avLst/>
          </a:prstGeom>
        </p:spPr>
        <p:txBody>
          <a:bodyPr vert="horz" lIns="96131" tIns="48065" rIns="96131" bIns="48065"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045737" y="9068100"/>
            <a:ext cx="1642798" cy="520894"/>
          </a:xfrm>
          <a:prstGeom prst="rect">
            <a:avLst/>
          </a:prstGeom>
        </p:spPr>
        <p:txBody>
          <a:bodyPr vert="horz" lIns="96131" tIns="48065" rIns="96131" bIns="48065" rtlCol="0" anchor="ctr"/>
          <a:lstStyle>
            <a:lvl1pPr algn="r">
              <a:defRPr sz="1300">
                <a:solidFill>
                  <a:schemeClr val="tx1">
                    <a:tint val="75000"/>
                  </a:schemeClr>
                </a:solidFill>
              </a:defRPr>
            </a:lvl1pPr>
          </a:lstStyle>
          <a:p>
            <a:fld id="{2A5E9C3D-07D7-45D2-9B6A-FB5CA66A53EB}" type="slidenum">
              <a:rPr lang="en-US" smtClean="0"/>
              <a:pPr/>
              <a:t>‹#›</a:t>
            </a:fld>
            <a:endParaRPr lang="en-US" dirty="0"/>
          </a:p>
        </p:txBody>
      </p:sp>
      <p:sp>
        <p:nvSpPr>
          <p:cNvPr id="1660" name="Footer Placeholder 4"/>
          <p:cNvSpPr txBox="1">
            <a:spLocks/>
          </p:cNvSpPr>
          <p:nvPr userDrawn="1"/>
        </p:nvSpPr>
        <p:spPr>
          <a:xfrm>
            <a:off x="99307" y="9559282"/>
            <a:ext cx="3989652" cy="276300"/>
          </a:xfrm>
          <a:prstGeom prst="rect">
            <a:avLst/>
          </a:prstGeom>
        </p:spPr>
        <p:txBody>
          <a:bodyPr lIns="96131" tIns="48065" rIns="96131" bIns="48065"/>
          <a:lstStyle>
            <a:lvl1pPr algn="l">
              <a:defRPr sz="800"/>
            </a:lvl1pPr>
          </a:lstStyle>
          <a:p>
            <a:pPr marL="0" marR="0" lvl="0" indent="0" algn="l" defTabSz="961309"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schemeClr val="tx1"/>
                </a:solidFill>
                <a:effectLst/>
                <a:uLnTx/>
                <a:uFillTx/>
                <a:latin typeface="+mn-lt"/>
                <a:ea typeface="+mn-ea"/>
                <a:cs typeface="+mn-cs"/>
              </a:rPr>
              <a:t>Rev. Control:  09/06/2014  HSD – OSP and Susan Richmond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61309" rtl="0" eaLnBrk="1" latinLnBrk="0" hangingPunct="1">
        <a:spcBef>
          <a:spcPct val="0"/>
        </a:spcBef>
        <a:buNone/>
        <a:defRPr sz="4600" kern="1200">
          <a:solidFill>
            <a:schemeClr val="tx1"/>
          </a:solidFill>
          <a:latin typeface="+mj-lt"/>
          <a:ea typeface="+mj-ea"/>
          <a:cs typeface="+mj-cs"/>
        </a:defRPr>
      </a:lvl1pPr>
    </p:titleStyle>
    <p:bodyStyle>
      <a:lvl1pPr marL="360491" indent="-360491" algn="l" defTabSz="961309"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81063" indent="-300409" algn="l" defTabSz="961309"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201636" indent="-240327" algn="l" defTabSz="961309"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82290"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62945"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43599"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24253"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04908"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85562"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lassroomclipart.com/clipart-view/Clipart/Numbers/number-block-five_jpg.ht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classroomclipart.com/clipart-view/Clipart/Numbers/number-block-five_jpg.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2A5E9C3D-07D7-45D2-9B6A-FB5CA66A53EB}" type="slidenum">
              <a:rPr lang="en-US" smtClean="0"/>
              <a:pPr/>
              <a:t>1</a:t>
            </a:fld>
            <a:endParaRPr lang="en-US" dirty="0"/>
          </a:p>
        </p:txBody>
      </p:sp>
      <p:grpSp>
        <p:nvGrpSpPr>
          <p:cNvPr id="2" name="Group 1"/>
          <p:cNvGrpSpPr/>
          <p:nvPr/>
        </p:nvGrpSpPr>
        <p:grpSpPr>
          <a:xfrm>
            <a:off x="396081" y="243681"/>
            <a:ext cx="6347866" cy="7320010"/>
            <a:chOff x="396081" y="243681"/>
            <a:chExt cx="6347866" cy="7320010"/>
          </a:xfrm>
        </p:grpSpPr>
        <p:sp>
          <p:nvSpPr>
            <p:cNvPr id="4" name="TextBox 3"/>
            <p:cNvSpPr txBox="1"/>
            <p:nvPr/>
          </p:nvSpPr>
          <p:spPr>
            <a:xfrm>
              <a:off x="396081" y="2086617"/>
              <a:ext cx="5710679" cy="1205064"/>
            </a:xfrm>
            <a:prstGeom prst="rect">
              <a:avLst/>
            </a:prstGeom>
            <a:noFill/>
          </p:spPr>
          <p:txBody>
            <a:bodyPr wrap="square" lIns="96131" tIns="48065" rIns="96131" bIns="48065" rtlCol="0">
              <a:spAutoFit/>
            </a:bodyPr>
            <a:lstStyle/>
            <a:p>
              <a:r>
                <a:rPr lang="en-US" sz="3600" b="1" dirty="0" smtClean="0">
                  <a:effectLst>
                    <a:outerShdw blurRad="38100" dist="38100" dir="2700000" algn="tl">
                      <a:srgbClr val="000000">
                        <a:alpha val="43137"/>
                      </a:srgbClr>
                    </a:outerShdw>
                  </a:effectLst>
                </a:rPr>
                <a:t>Opinion Writing…</a:t>
              </a:r>
            </a:p>
            <a:p>
              <a:r>
                <a:rPr lang="en-US" sz="36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Performance Task</a:t>
              </a:r>
              <a:endParaRPr lang="en-US" sz="2800" b="1" dirty="0">
                <a:effectLst>
                  <a:outerShdw blurRad="38100" dist="38100" dir="2700000" algn="tl">
                    <a:srgbClr val="000000">
                      <a:alpha val="43137"/>
                    </a:srgbClr>
                  </a:outerShdw>
                </a:effectLst>
              </a:endParaRPr>
            </a:p>
          </p:txBody>
        </p:sp>
        <p:pic>
          <p:nvPicPr>
            <p:cNvPr id="1026" name="Picture 2" descr="C:\Users\Rick Richmond\Desktop\WebHead3.jpg"/>
            <p:cNvPicPr>
              <a:picLocks noChangeAspect="1" noChangeArrowheads="1"/>
            </p:cNvPicPr>
            <p:nvPr/>
          </p:nvPicPr>
          <p:blipFill>
            <a:blip r:embed="rId2" cstate="print"/>
            <a:srcRect/>
            <a:stretch>
              <a:fillRect/>
            </a:stretch>
          </p:blipFill>
          <p:spPr bwMode="auto">
            <a:xfrm>
              <a:off x="3676739" y="244594"/>
              <a:ext cx="3067208" cy="667087"/>
            </a:xfrm>
            <a:prstGeom prst="rect">
              <a:avLst/>
            </a:prstGeom>
            <a:noFill/>
          </p:spPr>
        </p:pic>
        <p:sp>
          <p:nvSpPr>
            <p:cNvPr id="7" name="TextBox 6"/>
            <p:cNvSpPr txBox="1"/>
            <p:nvPr/>
          </p:nvSpPr>
          <p:spPr>
            <a:xfrm>
              <a:off x="396081" y="3211760"/>
              <a:ext cx="3581400" cy="384721"/>
            </a:xfrm>
            <a:prstGeom prst="rect">
              <a:avLst/>
            </a:prstGeom>
            <a:noFill/>
          </p:spPr>
          <p:txBody>
            <a:bodyPr wrap="square" rtlCol="0">
              <a:spAutoFit/>
            </a:bodyPr>
            <a:lstStyle/>
            <a:p>
              <a:pPr algn="ctr"/>
              <a:r>
                <a:rPr lang="en-US" b="1" dirty="0" smtClean="0"/>
                <a:t>Pre-Assessment</a:t>
              </a:r>
              <a:endParaRPr lang="en-US" b="1" dirty="0"/>
            </a:p>
          </p:txBody>
        </p:sp>
        <p:sp>
          <p:nvSpPr>
            <p:cNvPr id="13" name="TextBox 12"/>
            <p:cNvSpPr txBox="1"/>
            <p:nvPr/>
          </p:nvSpPr>
          <p:spPr>
            <a:xfrm>
              <a:off x="624681" y="7163581"/>
              <a:ext cx="56388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rPr>
                <a:t>Teacher Directions</a:t>
              </a:r>
              <a:endParaRPr lang="en-US" sz="2000" b="1" dirty="0">
                <a:effectLst>
                  <a:outerShdw blurRad="38100" dist="38100" dir="2700000" algn="tl">
                    <a:srgbClr val="000000">
                      <a:alpha val="43137"/>
                    </a:srgbClr>
                  </a:outerShdw>
                </a:effectLst>
              </a:endParaRPr>
            </a:p>
          </p:txBody>
        </p:sp>
        <p:pic>
          <p:nvPicPr>
            <p:cNvPr id="10244" name="Picture 4" descr="Click to view">
              <a:hlinkClick r:id="rId3"/>
            </p:cNvPr>
            <p:cNvPicPr>
              <a:picLocks noChangeAspect="1" noChangeArrowheads="1"/>
            </p:cNvPicPr>
            <p:nvPr/>
          </p:nvPicPr>
          <p:blipFill>
            <a:blip r:embed="rId4" cstate="print"/>
            <a:srcRect/>
            <a:stretch>
              <a:fillRect/>
            </a:stretch>
          </p:blipFill>
          <p:spPr bwMode="auto">
            <a:xfrm>
              <a:off x="396081" y="243681"/>
              <a:ext cx="1440374" cy="1462881"/>
            </a:xfrm>
            <a:prstGeom prst="rect">
              <a:avLst/>
            </a:prstGeom>
            <a:noFill/>
          </p:spPr>
        </p:pic>
        <p:sp>
          <p:nvSpPr>
            <p:cNvPr id="12" name="Rectangle 11"/>
            <p:cNvSpPr/>
            <p:nvPr/>
          </p:nvSpPr>
          <p:spPr>
            <a:xfrm>
              <a:off x="1005681" y="3632720"/>
              <a:ext cx="5029200" cy="339276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61309" rtl="0" eaLnBrk="1" latinLnBrk="0" hangingPunct="1">
                <a:defRPr sz="1900" kern="1200">
                  <a:solidFill>
                    <a:schemeClr val="lt1"/>
                  </a:solidFill>
                  <a:latin typeface="+mn-lt"/>
                  <a:ea typeface="+mn-ea"/>
                  <a:cs typeface="+mn-cs"/>
                </a:defRPr>
              </a:lvl1pPr>
              <a:lvl2pPr marL="480654" algn="l" defTabSz="961309" rtl="0" eaLnBrk="1" latinLnBrk="0" hangingPunct="1">
                <a:defRPr sz="1900" kern="1200">
                  <a:solidFill>
                    <a:schemeClr val="lt1"/>
                  </a:solidFill>
                  <a:latin typeface="+mn-lt"/>
                  <a:ea typeface="+mn-ea"/>
                  <a:cs typeface="+mn-cs"/>
                </a:defRPr>
              </a:lvl2pPr>
              <a:lvl3pPr marL="961309" algn="l" defTabSz="961309" rtl="0" eaLnBrk="1" latinLnBrk="0" hangingPunct="1">
                <a:defRPr sz="1900" kern="1200">
                  <a:solidFill>
                    <a:schemeClr val="lt1"/>
                  </a:solidFill>
                  <a:latin typeface="+mn-lt"/>
                  <a:ea typeface="+mn-ea"/>
                  <a:cs typeface="+mn-cs"/>
                </a:defRPr>
              </a:lvl3pPr>
              <a:lvl4pPr marL="1441963" algn="l" defTabSz="961309" rtl="0" eaLnBrk="1" latinLnBrk="0" hangingPunct="1">
                <a:defRPr sz="1900" kern="1200">
                  <a:solidFill>
                    <a:schemeClr val="lt1"/>
                  </a:solidFill>
                  <a:latin typeface="+mn-lt"/>
                  <a:ea typeface="+mn-ea"/>
                  <a:cs typeface="+mn-cs"/>
                </a:defRPr>
              </a:lvl4pPr>
              <a:lvl5pPr marL="1922617" algn="l" defTabSz="961309" rtl="0" eaLnBrk="1" latinLnBrk="0" hangingPunct="1">
                <a:defRPr sz="1900" kern="1200">
                  <a:solidFill>
                    <a:schemeClr val="lt1"/>
                  </a:solidFill>
                  <a:latin typeface="+mn-lt"/>
                  <a:ea typeface="+mn-ea"/>
                  <a:cs typeface="+mn-cs"/>
                </a:defRPr>
              </a:lvl5pPr>
              <a:lvl6pPr marL="2403272" algn="l" defTabSz="961309" rtl="0" eaLnBrk="1" latinLnBrk="0" hangingPunct="1">
                <a:defRPr sz="1900" kern="1200">
                  <a:solidFill>
                    <a:schemeClr val="lt1"/>
                  </a:solidFill>
                  <a:latin typeface="+mn-lt"/>
                  <a:ea typeface="+mn-ea"/>
                  <a:cs typeface="+mn-cs"/>
                </a:defRPr>
              </a:lvl6pPr>
              <a:lvl7pPr marL="2883926" algn="l" defTabSz="961309" rtl="0" eaLnBrk="1" latinLnBrk="0" hangingPunct="1">
                <a:defRPr sz="1900" kern="1200">
                  <a:solidFill>
                    <a:schemeClr val="lt1"/>
                  </a:solidFill>
                  <a:latin typeface="+mn-lt"/>
                  <a:ea typeface="+mn-ea"/>
                  <a:cs typeface="+mn-cs"/>
                </a:defRPr>
              </a:lvl7pPr>
              <a:lvl8pPr marL="3364581" algn="l" defTabSz="961309" rtl="0" eaLnBrk="1" latinLnBrk="0" hangingPunct="1">
                <a:defRPr sz="1900" kern="1200">
                  <a:solidFill>
                    <a:schemeClr val="lt1"/>
                  </a:solidFill>
                  <a:latin typeface="+mn-lt"/>
                  <a:ea typeface="+mn-ea"/>
                  <a:cs typeface="+mn-cs"/>
                </a:defRPr>
              </a:lvl8pPr>
              <a:lvl9pPr marL="3845235" algn="l" defTabSz="961309" rtl="0" eaLnBrk="1" latinLnBrk="0" hangingPunct="1">
                <a:defRPr sz="1900" kern="1200">
                  <a:solidFill>
                    <a:schemeClr val="lt1"/>
                  </a:solidFill>
                  <a:latin typeface="+mn-lt"/>
                  <a:ea typeface="+mn-ea"/>
                  <a:cs typeface="+mn-cs"/>
                </a:defRPr>
              </a:lvl9pPr>
            </a:lstStyle>
            <a:p>
              <a:pPr algn="ctr"/>
              <a:endParaRPr lang="en-US"/>
            </a:p>
          </p:txBody>
        </p:sp>
        <p:pic>
          <p:nvPicPr>
            <p:cNvPr id="14" name="Picture 13" descr="http://www.edutopia.org/sites/default/files/styles/feature_image_breakpoints_theme_edutopia_desktop_1x/public/slates/larmer-pbl-ccss-part1-Thinkstock.jpg?itok=idxUZTa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2388" y="3799399"/>
              <a:ext cx="3955786" cy="296684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5" name="Rectangle 14"/>
            <p:cNvSpPr/>
            <p:nvPr/>
          </p:nvSpPr>
          <p:spPr>
            <a:xfrm>
              <a:off x="1005681" y="6809765"/>
              <a:ext cx="1196161" cy="215444"/>
            </a:xfrm>
            <a:prstGeom prst="rect">
              <a:avLst/>
            </a:prstGeom>
          </p:spPr>
          <p:txBody>
            <a:bodyPr wrap="none">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r>
                <a:rPr lang="en-US" sz="800" dirty="0">
                  <a:solidFill>
                    <a:schemeClr val="bg1"/>
                  </a:solidFill>
                </a:rPr>
                <a:t>Photo credit: Thinkstock</a:t>
              </a: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8481" y="815313"/>
            <a:ext cx="5945364" cy="7945371"/>
          </a:xfrm>
          <a:prstGeom prst="rect">
            <a:avLst/>
          </a:prstGeom>
          <a:noFill/>
        </p:spPr>
        <p:txBody>
          <a:bodyPr wrap="square" lIns="96131" tIns="48065" rIns="96131" bIns="48065" rtlCol="0">
            <a:spAutoFit/>
          </a:bodyPr>
          <a:lstStyle/>
          <a:p>
            <a:pPr algn="ctr"/>
            <a:r>
              <a:rPr lang="en-US" sz="2000" b="1" u="sng" dirty="0" smtClean="0"/>
              <a:t>A New Law</a:t>
            </a:r>
            <a:endParaRPr lang="en-US" sz="2000" dirty="0" smtClean="0"/>
          </a:p>
          <a:p>
            <a:pPr algn="ctr"/>
            <a:r>
              <a:rPr lang="en-US" sz="900" dirty="0" smtClean="0"/>
              <a:t>By Clare </a:t>
            </a:r>
            <a:r>
              <a:rPr lang="en-US" sz="900" dirty="0"/>
              <a:t>Mishica </a:t>
            </a:r>
            <a:r>
              <a:rPr lang="en-US" sz="900" b="1" dirty="0"/>
              <a:t>Source #3 </a:t>
            </a:r>
            <a:endParaRPr lang="en-US" sz="900" dirty="0"/>
          </a:p>
          <a:p>
            <a:pPr algn="ctr"/>
            <a:r>
              <a:rPr lang="en-US" sz="900" dirty="0"/>
              <a:t>This article about a new law about service animals is based on information in the following source: </a:t>
            </a:r>
          </a:p>
          <a:p>
            <a:pPr algn="ctr"/>
            <a:r>
              <a:rPr lang="en-US" sz="900" dirty="0"/>
              <a:t> http://www.ada.gov/service_animals_2010.htm </a:t>
            </a:r>
          </a:p>
          <a:p>
            <a:endParaRPr lang="en-US" sz="1200" dirty="0"/>
          </a:p>
          <a:p>
            <a:r>
              <a:rPr lang="en-US" sz="1200" dirty="0"/>
              <a:t>A man has a large snake draped over his shoulders. He wants to enter a café to have lunch and says the snake is a service animal that comforts him. In the past, the law would have required the café to allow the man to bring his snake inside since people were allowed to choose any service animal as their partner. This included pigs, birds, cats, and lizards! However, the law changed in 2011. The new law permits the use of dogs only as service animals in public places. </a:t>
            </a:r>
          </a:p>
          <a:p>
            <a:r>
              <a:rPr lang="en-US" sz="1200" dirty="0"/>
              <a:t> </a:t>
            </a:r>
          </a:p>
          <a:p>
            <a:r>
              <a:rPr lang="en-US" sz="1200" dirty="0"/>
              <a:t>This law change was necessary for several reasons. First, the new law protects people from diseases. Different animals carry certain diseases, and when the animals go into public places, they might pass the illness to the crowd. In addition, some animals have not learned how to keep an area clean. For instance, birds could leave droppings behind on a store floor. This would cause an unhealthy setting for others. </a:t>
            </a:r>
          </a:p>
          <a:p>
            <a:r>
              <a:rPr lang="en-US" sz="1200" dirty="0"/>
              <a:t> </a:t>
            </a:r>
          </a:p>
          <a:p>
            <a:r>
              <a:rPr lang="en-US" sz="1200" dirty="0"/>
              <a:t>The new law also keeps people safe from danger. For example, monkeys can behave in ways that are hard to predict. They can become angry in a flash. Because of this, a monkey brought onto a bus could suddenly hurt a person sitting nearby. On the other hand, dogs are tame animals that have been pets for hundreds of years. People can better trust their actions. </a:t>
            </a:r>
          </a:p>
          <a:p>
            <a:r>
              <a:rPr lang="en-US" sz="1200" dirty="0"/>
              <a:t> </a:t>
            </a:r>
          </a:p>
          <a:p>
            <a:r>
              <a:rPr lang="en-US" sz="1200" dirty="0"/>
              <a:t>People who run businesses are pleased with the law change, too. They can easily help people who have service dogs. These trained animals sit quietly by café tables. They do not bark during shows. They listen to commands. Under the old law, places like hotels were supposed to handle service animals like horses or goats! Such a task could create problems. For example, some animals are large or noisy. Others might cause damage or have special needs. A business must also consider the well-being of all its guests. </a:t>
            </a:r>
          </a:p>
          <a:p>
            <a:r>
              <a:rPr lang="en-US" sz="1200" dirty="0"/>
              <a:t> </a:t>
            </a:r>
          </a:p>
          <a:p>
            <a:r>
              <a:rPr lang="en-US" sz="1200" dirty="0"/>
              <a:t>Some people prefer to use service animals other than dogs, and this is still possible. The new law limits only the kind of service animals permitted in public places. In private, people are welcome to choose other species. In fact, one group works to train capuchin monkeys to help people with severe disabilities do tasks in their home. These monkeys have similar hand and finger control as humans, so they can perform more tasks than other animals. </a:t>
            </a:r>
          </a:p>
          <a:p>
            <a:r>
              <a:rPr lang="en-US" sz="1200" dirty="0"/>
              <a:t> </a:t>
            </a:r>
          </a:p>
          <a:p>
            <a:r>
              <a:rPr lang="en-US" sz="1200" dirty="0"/>
              <a:t>Would you like to learn more about the new laws for service animals? You can visit the Americans with Disabilities Act (ADA) website. It gives details and reasons for the law changes.</a:t>
            </a:r>
          </a:p>
          <a:p>
            <a:endParaRPr lang="en-US" sz="1200" dirty="0"/>
          </a:p>
        </p:txBody>
      </p:sp>
      <p:sp>
        <p:nvSpPr>
          <p:cNvPr id="3" name="Slide Number Placeholder 2"/>
          <p:cNvSpPr>
            <a:spLocks noGrp="1"/>
          </p:cNvSpPr>
          <p:nvPr>
            <p:ph type="sldNum" sz="quarter" idx="12"/>
          </p:nvPr>
        </p:nvSpPr>
        <p:spPr/>
        <p:txBody>
          <a:bodyPr/>
          <a:lstStyle/>
          <a:p>
            <a:fld id="{2A5E9C3D-07D7-45D2-9B6A-FB5CA66A53EB}" type="slidenum">
              <a:rPr lang="en-US" smtClean="0"/>
              <a:pPr/>
              <a:t>10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85601571"/>
              </p:ext>
            </p:extLst>
          </p:nvPr>
        </p:nvGraphicFramePr>
        <p:xfrm>
          <a:off x="5196681" y="167481"/>
          <a:ext cx="1676400" cy="701040"/>
        </p:xfrm>
        <a:graphic>
          <a:graphicData uri="http://schemas.openxmlformats.org/drawingml/2006/table">
            <a:tbl>
              <a:tblPr firstRow="1" bandRow="1">
                <a:tableStyleId>{5C22544A-7EE6-4342-B048-85BDC9FD1C3A}</a:tableStyleId>
              </a:tblPr>
              <a:tblGrid>
                <a:gridCol w="1295400"/>
                <a:gridCol w="381000"/>
              </a:tblGrid>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dirty="0" smtClean="0">
                          <a:solidFill>
                            <a:sysClr val="windowText" lastClr="000000"/>
                          </a:solidFill>
                        </a:rPr>
                        <a:t>Grade</a:t>
                      </a:r>
                      <a:r>
                        <a:rPr lang="en-US" sz="800" baseline="0" dirty="0" smtClean="0">
                          <a:solidFill>
                            <a:sysClr val="windowText" lastClr="000000"/>
                          </a:solidFill>
                        </a:rPr>
                        <a:t> Equivalent</a:t>
                      </a:r>
                      <a:endParaRPr lang="en-US" sz="800" b="1" dirty="0" smtClean="0">
                        <a:solidFill>
                          <a:sysClr val="windowText" lastClr="000000"/>
                        </a:solidFill>
                      </a:endParaRPr>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6.0</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Lexile Measure</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850L</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Sentence Length	 </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11.86</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Log Word Frequency </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3.45</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Word Count</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427</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69371" y="244594"/>
            <a:ext cx="5945364" cy="1236559"/>
            <a:chOff x="469371" y="244594"/>
            <a:chExt cx="5945364" cy="1236559"/>
          </a:xfrm>
        </p:grpSpPr>
        <p:sp>
          <p:nvSpPr>
            <p:cNvPr id="4" name="TextBox 3"/>
            <p:cNvSpPr txBox="1"/>
            <p:nvPr/>
          </p:nvSpPr>
          <p:spPr>
            <a:xfrm>
              <a:off x="469371" y="815314"/>
              <a:ext cx="5945364" cy="604900"/>
            </a:xfrm>
            <a:prstGeom prst="rect">
              <a:avLst/>
            </a:prstGeom>
            <a:noFill/>
          </p:spPr>
          <p:txBody>
            <a:bodyPr wrap="square" lIns="96131" tIns="48065" rIns="96131" bIns="48065" rtlCol="0">
              <a:spAutoFit/>
            </a:bodyPr>
            <a:lstStyle/>
            <a:p>
              <a:pPr algn="ctr"/>
              <a:r>
                <a:rPr lang="en-US" b="1" dirty="0" smtClean="0"/>
                <a:t>Think About It</a:t>
              </a:r>
              <a:r>
                <a:rPr lang="en-US" dirty="0" smtClean="0"/>
                <a:t>.</a:t>
              </a:r>
            </a:p>
            <a:p>
              <a:pPr algn="ctr"/>
              <a:r>
                <a:rPr lang="en-US" sz="1400" dirty="0" smtClean="0"/>
                <a:t>Then, answer each question.</a:t>
              </a:r>
              <a:endParaRPr lang="en-US" sz="1400" dirty="0"/>
            </a:p>
          </p:txBody>
        </p:sp>
        <p:pic>
          <p:nvPicPr>
            <p:cNvPr id="2050" name="Picture 2" descr="C:\Users\Rick Richmond\AppData\Local\Microsoft\Windows\Temporary Internet Files\Content.IE5\XAC4DB9W\MC900286456[1].wmf"/>
            <p:cNvPicPr>
              <a:picLocks noChangeAspect="1" noChangeArrowheads="1"/>
            </p:cNvPicPr>
            <p:nvPr/>
          </p:nvPicPr>
          <p:blipFill>
            <a:blip r:embed="rId2" cstate="print"/>
            <a:srcRect/>
            <a:stretch>
              <a:fillRect/>
            </a:stretch>
          </p:blipFill>
          <p:spPr bwMode="auto">
            <a:xfrm>
              <a:off x="5475994" y="244594"/>
              <a:ext cx="933772" cy="1236559"/>
            </a:xfrm>
            <a:prstGeom prst="rect">
              <a:avLst/>
            </a:prstGeom>
            <a:ln>
              <a:noFill/>
            </a:ln>
            <a:effectLst>
              <a:outerShdw blurRad="292100" dist="139700" dir="2700000" algn="tl" rotWithShape="0">
                <a:srgbClr val="333333">
                  <a:alpha val="65000"/>
                </a:srgbClr>
              </a:outerShdw>
            </a:effectLst>
          </p:spPr>
        </p:pic>
      </p:grpSp>
      <p:sp>
        <p:nvSpPr>
          <p:cNvPr id="5" name="Slide Number Placeholder 4"/>
          <p:cNvSpPr>
            <a:spLocks noGrp="1"/>
          </p:cNvSpPr>
          <p:nvPr>
            <p:ph type="sldNum" sz="quarter" idx="12"/>
          </p:nvPr>
        </p:nvSpPr>
        <p:spPr/>
        <p:txBody>
          <a:bodyPr/>
          <a:lstStyle/>
          <a:p>
            <a:fld id="{2A5E9C3D-07D7-45D2-9B6A-FB5CA66A53EB}" type="slidenum">
              <a:rPr lang="en-US" smtClean="0"/>
              <a:pPr/>
              <a:t>11</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684831659"/>
              </p:ext>
            </p:extLst>
          </p:nvPr>
        </p:nvGraphicFramePr>
        <p:xfrm>
          <a:off x="570966" y="6559036"/>
          <a:ext cx="5638800" cy="2194560"/>
        </p:xfrm>
        <a:graphic>
          <a:graphicData uri="http://schemas.openxmlformats.org/drawingml/2006/table">
            <a:tbl>
              <a:tblPr firstRow="1" bandRow="1">
                <a:tableStyleId>{5C22544A-7EE6-4342-B048-85BDC9FD1C3A}</a:tableStyleId>
              </a:tblPr>
              <a:tblGrid>
                <a:gridCol w="5638800"/>
              </a:tblGrid>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Use Evidence Research Target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371600">
                <a:tc>
                  <a:txBody>
                    <a:bodyPr/>
                    <a:lstStyle/>
                    <a:p>
                      <a:pPr marL="0" indent="0">
                        <a:buNone/>
                      </a:pPr>
                      <a:r>
                        <a:rPr lang="en-US" sz="1200" dirty="0" smtClean="0">
                          <a:solidFill>
                            <a:schemeClr val="tx1"/>
                          </a:solidFill>
                          <a:latin typeface="+mn-lt"/>
                        </a:rPr>
                        <a:t>3.   Why might people choose to use service monkeys instead of other service animals?</a:t>
                      </a:r>
                    </a:p>
                    <a:p>
                      <a:pPr marL="0" indent="0">
                        <a:buNone/>
                      </a:pPr>
                      <a:r>
                        <a:rPr lang="en-US" sz="1200" dirty="0" smtClean="0">
                          <a:solidFill>
                            <a:schemeClr val="tx1"/>
                          </a:solidFill>
                          <a:latin typeface="+mn-lt"/>
                        </a:rPr>
                        <a:t>       Provide specific reasons from at least two sources.  Be sure to name each source.</a:t>
                      </a: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3966963"/>
              </p:ext>
            </p:extLst>
          </p:nvPr>
        </p:nvGraphicFramePr>
        <p:xfrm>
          <a:off x="586557" y="4206081"/>
          <a:ext cx="5638800" cy="2194560"/>
        </p:xfrm>
        <a:graphic>
          <a:graphicData uri="http://schemas.openxmlformats.org/drawingml/2006/table">
            <a:tbl>
              <a:tblPr firstRow="1" bandRow="1">
                <a:tableStyleId>{5C22544A-7EE6-4342-B048-85BDC9FD1C3A}</a:tableStyleId>
              </a:tblPr>
              <a:tblGrid>
                <a:gridCol w="5638800"/>
              </a:tblGrid>
              <a:tr h="152400">
                <a:tc>
                  <a:txBody>
                    <a:bodyPr/>
                    <a:lstStyle/>
                    <a:p>
                      <a:r>
                        <a:rPr lang="en-US" sz="1200" dirty="0" smtClean="0">
                          <a:solidFill>
                            <a:schemeClr val="tx1"/>
                          </a:solidFill>
                          <a:latin typeface="+mn-lt"/>
                        </a:rPr>
                        <a:t>Evaluate Information Sources Research Target 3</a:t>
                      </a:r>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371600">
                <a:tc>
                  <a:txBody>
                    <a:bodyPr/>
                    <a:lstStyle/>
                    <a:p>
                      <a:pPr marL="284163" indent="-284163">
                        <a:buAutoNum type="arabicPeriod" startAt="2"/>
                      </a:pPr>
                      <a:r>
                        <a:rPr lang="en-US" sz="1200" dirty="0" smtClean="0">
                          <a:solidFill>
                            <a:schemeClr val="tx1"/>
                          </a:solidFill>
                          <a:latin typeface="+mn-lt"/>
                        </a:rPr>
                        <a:t>Which of the sources best support the new law?  What are two strong reasons</a:t>
                      </a:r>
                    </a:p>
                    <a:p>
                      <a:pPr marL="0" indent="0">
                        <a:buNone/>
                      </a:pPr>
                      <a:r>
                        <a:rPr lang="en-US" sz="1200" dirty="0" smtClean="0">
                          <a:solidFill>
                            <a:schemeClr val="tx1"/>
                          </a:solidFill>
                          <a:latin typeface="+mn-lt"/>
                        </a:rPr>
                        <a:t>         presented by that source?</a:t>
                      </a: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763833904"/>
              </p:ext>
            </p:extLst>
          </p:nvPr>
        </p:nvGraphicFramePr>
        <p:xfrm>
          <a:off x="600617" y="1843881"/>
          <a:ext cx="5638800" cy="2194560"/>
        </p:xfrm>
        <a:graphic>
          <a:graphicData uri="http://schemas.openxmlformats.org/drawingml/2006/table">
            <a:tbl>
              <a:tblPr firstRow="1" bandRow="1">
                <a:tableStyleId>{5C22544A-7EE6-4342-B048-85BDC9FD1C3A}</a:tableStyleId>
              </a:tblPr>
              <a:tblGrid>
                <a:gridCol w="5638800"/>
              </a:tblGrid>
              <a:tr h="152400">
                <a:tc>
                  <a:txBody>
                    <a:bodyPr/>
                    <a:lstStyle/>
                    <a:p>
                      <a:r>
                        <a:rPr lang="en-US" sz="1200" dirty="0" smtClean="0">
                          <a:solidFill>
                            <a:schemeClr val="tx1"/>
                          </a:solidFill>
                          <a:latin typeface="+mn-lt"/>
                        </a:rPr>
                        <a:t>Interpret and Integrate Information Research Target 2</a:t>
                      </a:r>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371600">
                <a:tc>
                  <a:txBody>
                    <a:bodyPr/>
                    <a:lstStyle/>
                    <a:p>
                      <a:pPr marL="0" indent="0">
                        <a:buNone/>
                      </a:pPr>
                      <a:r>
                        <a:rPr lang="en-US" sz="1200" dirty="0" smtClean="0">
                          <a:solidFill>
                            <a:schemeClr val="tx1"/>
                          </a:solidFill>
                          <a:latin typeface="+mn-lt"/>
                        </a:rPr>
                        <a:t>1.   Which of the three sources would be most useful in arguing against the new law?</a:t>
                      </a:r>
                    </a:p>
                    <a:p>
                      <a:pPr marL="0" indent="0">
                        <a:buNone/>
                      </a:pPr>
                      <a:r>
                        <a:rPr lang="en-US" sz="1200" dirty="0" smtClean="0">
                          <a:solidFill>
                            <a:schemeClr val="tx1"/>
                          </a:solidFill>
                          <a:latin typeface="+mn-lt"/>
                        </a:rPr>
                        <a:t>       Explain</a:t>
                      </a:r>
                      <a:r>
                        <a:rPr lang="en-US" sz="1200" baseline="0" dirty="0" smtClean="0">
                          <a:solidFill>
                            <a:schemeClr val="tx1"/>
                          </a:solidFill>
                          <a:latin typeface="+mn-lt"/>
                        </a:rPr>
                        <a:t> why.  Support your answer with at least 2 details from that source.</a:t>
                      </a:r>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12</a:t>
            </a:fld>
            <a:endParaRPr lang="en-US" dirty="0"/>
          </a:p>
        </p:txBody>
      </p:sp>
      <p:sp>
        <p:nvSpPr>
          <p:cNvPr id="2" name="TextBox 1"/>
          <p:cNvSpPr txBox="1"/>
          <p:nvPr/>
        </p:nvSpPr>
        <p:spPr>
          <a:xfrm>
            <a:off x="596566" y="6367212"/>
            <a:ext cx="5793797" cy="956568"/>
          </a:xfrm>
          <a:prstGeom prst="rect">
            <a:avLst/>
          </a:prstGeom>
          <a:noFill/>
        </p:spPr>
        <p:txBody>
          <a:bodyPr wrap="square" lIns="90930" tIns="45466" rIns="90930" bIns="45466" rtlCol="0">
            <a:spAutoFit/>
          </a:bodyPr>
          <a:lstStyle/>
          <a:p>
            <a:pPr algn="ctr"/>
            <a:r>
              <a:rPr lang="en-US" sz="36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68544" y="1397681"/>
            <a:ext cx="4249841" cy="4425988"/>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891966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A5E9C3D-07D7-45D2-9B6A-FB5CA66A53EB}" type="slidenum">
              <a:rPr lang="en-US" smtClean="0"/>
              <a:pPr/>
              <a:t>13</a:t>
            </a:fld>
            <a:endParaRPr lang="en-US" dirty="0"/>
          </a:p>
        </p:txBody>
      </p:sp>
      <p:grpSp>
        <p:nvGrpSpPr>
          <p:cNvPr id="7" name="Group 6"/>
          <p:cNvGrpSpPr/>
          <p:nvPr/>
        </p:nvGrpSpPr>
        <p:grpSpPr>
          <a:xfrm>
            <a:off x="396082" y="244594"/>
            <a:ext cx="6400799" cy="9184997"/>
            <a:chOff x="396082" y="244594"/>
            <a:chExt cx="6400799" cy="9184997"/>
          </a:xfrm>
        </p:grpSpPr>
        <p:grpSp>
          <p:nvGrpSpPr>
            <p:cNvPr id="3" name="Group 2"/>
            <p:cNvGrpSpPr/>
            <p:nvPr/>
          </p:nvGrpSpPr>
          <p:grpSpPr>
            <a:xfrm>
              <a:off x="396082" y="244594"/>
              <a:ext cx="6400799" cy="3111857"/>
              <a:chOff x="234686" y="244594"/>
              <a:chExt cx="6400799" cy="3111857"/>
            </a:xfrm>
          </p:grpSpPr>
          <p:sp>
            <p:nvSpPr>
              <p:cNvPr id="4" name="TextBox 3"/>
              <p:cNvSpPr txBox="1"/>
              <p:nvPr/>
            </p:nvSpPr>
            <p:spPr>
              <a:xfrm>
                <a:off x="1539081" y="926377"/>
                <a:ext cx="4067881" cy="389457"/>
              </a:xfrm>
              <a:prstGeom prst="rect">
                <a:avLst/>
              </a:prstGeom>
              <a:noFill/>
            </p:spPr>
            <p:txBody>
              <a:bodyPr wrap="square" lIns="96131" tIns="48065" rIns="96131" bIns="48065" rtlCol="0">
                <a:spAutoFit/>
              </a:bodyPr>
              <a:lstStyle/>
              <a:p>
                <a:pPr algn="ctr"/>
                <a:r>
                  <a:rPr lang="en-US" b="1" dirty="0" smtClean="0"/>
                  <a:t>Your Performance Task</a:t>
                </a:r>
                <a:endParaRPr lang="en-US" b="1" dirty="0"/>
              </a:p>
            </p:txBody>
          </p:sp>
          <p:pic>
            <p:nvPicPr>
              <p:cNvPr id="3075" name="Picture 3" descr="C:\Users\Rick Richmond\AppData\Local\Microsoft\Windows\Temporary Internet Files\Content.IE5\7O4IAL9B\MC900234134[1].wmf"/>
              <p:cNvPicPr>
                <a:picLocks noChangeAspect="1" noChangeArrowheads="1"/>
              </p:cNvPicPr>
              <p:nvPr/>
            </p:nvPicPr>
            <p:blipFill>
              <a:blip r:embed="rId2" cstate="print"/>
              <a:srcRect/>
              <a:stretch>
                <a:fillRect/>
              </a:stretch>
            </p:blipFill>
            <p:spPr bwMode="auto">
              <a:xfrm>
                <a:off x="234686" y="244594"/>
                <a:ext cx="1058880" cy="1059908"/>
              </a:xfrm>
              <a:prstGeom prst="rect">
                <a:avLst/>
              </a:prstGeom>
              <a:noFill/>
            </p:spPr>
          </p:pic>
          <p:sp>
            <p:nvSpPr>
              <p:cNvPr id="2" name="Rectangle 1"/>
              <p:cNvSpPr/>
              <p:nvPr/>
            </p:nvSpPr>
            <p:spPr>
              <a:xfrm>
                <a:off x="234686" y="1386681"/>
                <a:ext cx="6400799" cy="1969770"/>
              </a:xfrm>
              <a:prstGeom prst="rect">
                <a:avLst/>
              </a:prstGeom>
            </p:spPr>
            <p:txBody>
              <a:bodyPr wrap="square">
                <a:spAutoFit/>
              </a:bodyPr>
              <a:lstStyle/>
              <a:p>
                <a:r>
                  <a:rPr lang="en-US" sz="1400" b="1" u="sng" dirty="0"/>
                  <a:t>Your assignment</a:t>
                </a:r>
                <a:r>
                  <a:rPr lang="en-US" sz="1400" b="1" dirty="0"/>
                  <a:t>: </a:t>
                </a:r>
                <a:endParaRPr lang="en-US" sz="1400" dirty="0"/>
              </a:p>
              <a:p>
                <a:r>
                  <a:rPr lang="en-US" sz="1200" dirty="0"/>
                  <a:t>The legislature has passed a new law that allows only service dogs to go with their owners into public places. You are working on the school newsletter, and you have been asked to write a multi-paragraph article giving your opinion on the new law. In your article, you will take a side as to whether you think allowing only service dogs in public places is a good law or whether other service animals should also be permitted. Your article will be read by the teachers and students at your school. In your article, clearly state your opinion and support your opinion with reasons that are thoroughly developed using information from what you have read and viewed. </a:t>
                </a:r>
                <a:endParaRPr lang="en-US" sz="1200" dirty="0" smtClean="0"/>
              </a:p>
              <a:p>
                <a:endParaRPr lang="en-US" sz="1200" dirty="0"/>
              </a:p>
              <a:p>
                <a:r>
                  <a:rPr lang="en-US" sz="1200" dirty="0" smtClean="0"/>
                  <a:t>You may use your notes, your 3 answered questions and refer to the passages as much as you’d like.</a:t>
                </a:r>
                <a:endParaRPr lang="en-US" sz="1200" dirty="0"/>
              </a:p>
            </p:txBody>
          </p:sp>
        </p:grpSp>
        <p:sp>
          <p:nvSpPr>
            <p:cNvPr id="6" name="Rectangle 5"/>
            <p:cNvSpPr/>
            <p:nvPr/>
          </p:nvSpPr>
          <p:spPr>
            <a:xfrm>
              <a:off x="424811" y="3520281"/>
              <a:ext cx="5638800" cy="5909310"/>
            </a:xfrm>
            <a:prstGeom prst="rect">
              <a:avLst/>
            </a:prstGeom>
          </p:spPr>
          <p:txBody>
            <a:bodyPr wrap="square">
              <a:spAutoFit/>
            </a:bodyPr>
            <a:lstStyle/>
            <a:p>
              <a:r>
                <a:rPr lang="en-US" sz="1200" b="1" dirty="0"/>
                <a:t>REMEMBER: A well-written opinion article: </a:t>
              </a:r>
              <a:endParaRPr lang="en-US" sz="1200" b="1" dirty="0" smtClean="0"/>
            </a:p>
            <a:p>
              <a:endParaRPr lang="en-US" sz="1200" dirty="0"/>
            </a:p>
            <a:p>
              <a:pPr marL="171450" indent="-171450">
                <a:buFont typeface="Arial" panose="020B0604020202020204" pitchFamily="34" charset="0"/>
                <a:buChar char="•"/>
              </a:pPr>
              <a:r>
                <a:rPr lang="en-US" sz="1200" dirty="0" smtClean="0"/>
                <a:t>has </a:t>
              </a:r>
              <a:r>
                <a:rPr lang="en-US" sz="1200" dirty="0"/>
                <a:t>a clear opinion </a:t>
              </a:r>
            </a:p>
            <a:p>
              <a:pPr marL="171450" indent="-171450">
                <a:buFont typeface="Arial" panose="020B0604020202020204" pitchFamily="34" charset="0"/>
                <a:buChar char="•"/>
              </a:pPr>
              <a:r>
                <a:rPr lang="en-US" sz="1200" dirty="0" smtClean="0"/>
                <a:t>is </a:t>
              </a:r>
              <a:r>
                <a:rPr lang="en-US" sz="1200" dirty="0"/>
                <a:t>well-organized and stays on the topic </a:t>
              </a:r>
            </a:p>
            <a:p>
              <a:pPr marL="171450" indent="-171450">
                <a:buFont typeface="Arial" panose="020B0604020202020204" pitchFamily="34" charset="0"/>
                <a:buChar char="•"/>
              </a:pPr>
              <a:r>
                <a:rPr lang="en-US" sz="1200" dirty="0" smtClean="0"/>
                <a:t>has </a:t>
              </a:r>
              <a:r>
                <a:rPr lang="en-US" sz="1200" dirty="0"/>
                <a:t>an introduction and a conclusion </a:t>
              </a:r>
            </a:p>
            <a:p>
              <a:pPr marL="171450" indent="-171450">
                <a:buFont typeface="Arial" panose="020B0604020202020204" pitchFamily="34" charset="0"/>
                <a:buChar char="•"/>
              </a:pPr>
              <a:r>
                <a:rPr lang="en-US" sz="1200" dirty="0" smtClean="0"/>
                <a:t>uses </a:t>
              </a:r>
              <a:r>
                <a:rPr lang="en-US" sz="1200" dirty="0"/>
                <a:t>transitions </a:t>
              </a:r>
            </a:p>
            <a:p>
              <a:pPr marL="171450" indent="-171450">
                <a:buFont typeface="Arial" panose="020B0604020202020204" pitchFamily="34" charset="0"/>
                <a:buChar char="•"/>
              </a:pPr>
              <a:r>
                <a:rPr lang="en-US" sz="1200" dirty="0" smtClean="0"/>
                <a:t>uses </a:t>
              </a:r>
              <a:r>
                <a:rPr lang="en-US" sz="1200" dirty="0"/>
                <a:t>details from the sources to support your opinion </a:t>
              </a:r>
            </a:p>
            <a:p>
              <a:pPr marL="171450" indent="-171450">
                <a:buFont typeface="Arial" panose="020B0604020202020204" pitchFamily="34" charset="0"/>
                <a:buChar char="•"/>
              </a:pPr>
              <a:r>
                <a:rPr lang="en-US" sz="1200" dirty="0" smtClean="0"/>
                <a:t>develops </a:t>
              </a:r>
              <a:r>
                <a:rPr lang="en-US" sz="1200" dirty="0"/>
                <a:t>ideas clearly </a:t>
              </a:r>
            </a:p>
            <a:p>
              <a:pPr marL="171450" indent="-171450">
                <a:buFont typeface="Arial" panose="020B0604020202020204" pitchFamily="34" charset="0"/>
                <a:buChar char="•"/>
              </a:pPr>
              <a:r>
                <a:rPr lang="en-US" sz="1200" dirty="0" smtClean="0"/>
                <a:t>uses </a:t>
              </a:r>
              <a:r>
                <a:rPr lang="en-US" sz="1200" dirty="0"/>
                <a:t>clear language </a:t>
              </a:r>
            </a:p>
            <a:p>
              <a:pPr marL="171450" indent="-171450">
                <a:buFont typeface="Arial" panose="020B0604020202020204" pitchFamily="34" charset="0"/>
                <a:buChar char="•"/>
              </a:pPr>
              <a:r>
                <a:rPr lang="en-US" sz="1200" dirty="0" smtClean="0"/>
                <a:t>follows </a:t>
              </a:r>
              <a:r>
                <a:rPr lang="en-US" sz="1200" dirty="0"/>
                <a:t>rules of writing (spelling, punctuation, and grammar) </a:t>
              </a:r>
              <a:endParaRPr lang="en-US" sz="1200" dirty="0" smtClean="0"/>
            </a:p>
            <a:p>
              <a:pPr marL="171450" indent="-171450">
                <a:buFont typeface="Arial" panose="020B0604020202020204" pitchFamily="34" charset="0"/>
                <a:buChar char="•"/>
              </a:pPr>
              <a:endParaRPr lang="en-US" sz="1200" dirty="0"/>
            </a:p>
            <a:p>
              <a:r>
                <a:rPr lang="en-US" sz="1800" dirty="0"/>
                <a:t>You will receive three scores for your essay:</a:t>
              </a:r>
            </a:p>
            <a:p>
              <a:r>
                <a:rPr lang="en-US" sz="1200" b="1" dirty="0"/>
                <a:t>1. Organization and Purpose</a:t>
              </a:r>
              <a:endParaRPr lang="en-US" sz="1200" b="1" i="1" dirty="0"/>
            </a:p>
            <a:p>
              <a:pPr marL="171450" indent="-171450">
                <a:buFont typeface="Wingdings" panose="05000000000000000000" pitchFamily="2" charset="2"/>
                <a:buChar char="ü"/>
              </a:pPr>
              <a:r>
                <a:rPr lang="en-US" sz="1000" b="1" i="1" dirty="0"/>
                <a:t>Statement of purpose/focus </a:t>
              </a:r>
              <a:r>
                <a:rPr lang="en-US" sz="1000" i="1" dirty="0"/>
                <a:t>– </a:t>
              </a:r>
              <a:r>
                <a:rPr lang="en-US" sz="1000" dirty="0"/>
                <a:t>how well you clearly state your opinions on the topic and maintain your focus</a:t>
              </a:r>
              <a:endParaRPr lang="en-US" sz="1000" b="1" i="1" dirty="0"/>
            </a:p>
            <a:p>
              <a:pPr marL="171450" indent="-171450">
                <a:buFont typeface="Wingdings" panose="05000000000000000000" pitchFamily="2" charset="2"/>
                <a:buChar char="ü"/>
              </a:pPr>
              <a:r>
                <a:rPr lang="en-US" sz="1000" b="1" i="1" dirty="0"/>
                <a:t>Organization </a:t>
              </a:r>
              <a:r>
                <a:rPr lang="en-US" sz="1000" dirty="0"/>
                <a:t>– how well your ideas logically flow from the introduction to conclusion using effective transitions and how well you stay on topic throughout the essay.</a:t>
              </a:r>
            </a:p>
            <a:p>
              <a:pPr marL="228600" indent="-228600">
                <a:buAutoNum type="arabicPeriod" startAt="2"/>
              </a:pPr>
              <a:r>
                <a:rPr lang="en-US" sz="1200" b="1" dirty="0"/>
                <a:t>Evidence and Elaboration</a:t>
              </a:r>
            </a:p>
            <a:p>
              <a:pPr marL="171450" indent="-171450">
                <a:buFont typeface="Wingdings" panose="05000000000000000000" pitchFamily="2" charset="2"/>
                <a:buChar char="ü"/>
              </a:pPr>
              <a:r>
                <a:rPr lang="en-US" sz="1000" b="1" i="1" dirty="0"/>
                <a:t>Elaboration of evidence </a:t>
              </a:r>
              <a:r>
                <a:rPr lang="en-US" sz="1000" dirty="0"/>
                <a:t>– how well you provide evidence from sources about your opinions and elaborate with specific information</a:t>
              </a:r>
            </a:p>
            <a:p>
              <a:pPr marL="171450" indent="-171450">
                <a:buFont typeface="Wingdings" panose="05000000000000000000" pitchFamily="2" charset="2"/>
                <a:buChar char="ü"/>
              </a:pPr>
              <a:r>
                <a:rPr lang="en-US" sz="1000" b="1" i="1" dirty="0"/>
                <a:t>Language and Vocabulary </a:t>
              </a:r>
              <a:r>
                <a:rPr lang="en-US" sz="1000" dirty="0"/>
                <a:t>– how well you effectively express ideas using precise language that is appropriate for your audience and purpose</a:t>
              </a:r>
              <a:endParaRPr lang="en-US" sz="1000" b="1" dirty="0"/>
            </a:p>
            <a:p>
              <a:r>
                <a:rPr lang="en-US" sz="1200" b="1" dirty="0"/>
                <a:t>3.  Conventions</a:t>
              </a:r>
            </a:p>
            <a:p>
              <a:pPr marL="171450" indent="-171450">
                <a:buFont typeface="Wingdings" panose="05000000000000000000" pitchFamily="2" charset="2"/>
                <a:buChar char="ü"/>
              </a:pPr>
              <a:r>
                <a:rPr lang="en-US" sz="1000" b="1" i="1" dirty="0"/>
                <a:t>Conventions </a:t>
              </a:r>
              <a:r>
                <a:rPr lang="en-US" sz="1000" dirty="0"/>
                <a:t>– how well you follow the rules of usage, punctuation, capitalization, and spelling</a:t>
              </a:r>
            </a:p>
            <a:p>
              <a:endParaRPr lang="en-US" sz="1200" dirty="0"/>
            </a:p>
            <a:p>
              <a:endParaRPr lang="en-US" sz="1200" dirty="0"/>
            </a:p>
            <a:p>
              <a:r>
                <a:rPr lang="en-US" sz="1200" b="1" dirty="0"/>
                <a:t>Now begin work on your opinion article. </a:t>
              </a:r>
              <a:r>
                <a:rPr lang="en-US" sz="1200" dirty="0"/>
                <a:t>Manage your time carefully so that you can </a:t>
              </a:r>
            </a:p>
            <a:p>
              <a:r>
                <a:rPr lang="en-US" sz="1200" dirty="0"/>
                <a:t>1. plan your article </a:t>
              </a:r>
            </a:p>
            <a:p>
              <a:r>
                <a:rPr lang="en-US" sz="1200" dirty="0"/>
                <a:t>2. write your article </a:t>
              </a:r>
            </a:p>
            <a:p>
              <a:r>
                <a:rPr lang="en-US" sz="1200" dirty="0"/>
                <a:t>3. revise and edit the final draft of your article </a:t>
              </a:r>
            </a:p>
            <a:p>
              <a:endParaRPr lang="en-US" sz="1200" dirty="0"/>
            </a:p>
            <a:p>
              <a:r>
                <a:rPr lang="en-US" sz="1200" dirty="0"/>
                <a:t>Word-processing tools and spell check are available to </a:t>
              </a:r>
              <a:r>
                <a:rPr lang="en-US" sz="1200" dirty="0" smtClean="0"/>
                <a:t>you</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A5E9C3D-07D7-45D2-9B6A-FB5CA66A53EB}" type="slidenum">
              <a:rPr lang="en-US" smtClean="0"/>
              <a:pPr/>
              <a:t>14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386270986"/>
              </p:ext>
            </p:extLst>
          </p:nvPr>
        </p:nvGraphicFramePr>
        <p:xfrm>
          <a:off x="396081" y="548481"/>
          <a:ext cx="6248400" cy="8371840"/>
        </p:xfrm>
        <a:graphic>
          <a:graphicData uri="http://schemas.openxmlformats.org/drawingml/2006/table">
            <a:tbl>
              <a:tblPr firstRow="1" bandRow="1">
                <a:tableStyleId>{5C22544A-7EE6-4342-B048-85BDC9FD1C3A}</a:tableStyleId>
              </a:tblPr>
              <a:tblGrid>
                <a:gridCol w="6248400"/>
              </a:tblGrid>
              <a:tr h="370840">
                <a:tc>
                  <a:txBody>
                    <a:bodyPr/>
                    <a:lstStyle/>
                    <a:p>
                      <a:r>
                        <a:rPr lang="en-US" dirty="0" smtClean="0">
                          <a:solidFill>
                            <a:schemeClr val="tx1"/>
                          </a:solidFill>
                        </a:rPr>
                        <a:t>Name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2877335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A5E9C3D-07D7-45D2-9B6A-FB5CA66A53EB}" type="slidenum">
              <a:rPr lang="en-US" smtClean="0"/>
              <a:pPr/>
              <a:t>15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879856937"/>
              </p:ext>
            </p:extLst>
          </p:nvPr>
        </p:nvGraphicFramePr>
        <p:xfrm>
          <a:off x="396081" y="548481"/>
          <a:ext cx="6248400" cy="8371840"/>
        </p:xfrm>
        <a:graphic>
          <a:graphicData uri="http://schemas.openxmlformats.org/drawingml/2006/table">
            <a:tbl>
              <a:tblPr firstRow="1" bandRow="1">
                <a:tableStyleId>{5C22544A-7EE6-4342-B048-85BDC9FD1C3A}</a:tableStyleId>
              </a:tblPr>
              <a:tblGrid>
                <a:gridCol w="6248400"/>
              </a:tblGrid>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871461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A5E9C3D-07D7-45D2-9B6A-FB5CA66A53EB}" type="slidenum">
              <a:rPr lang="en-US" smtClean="0"/>
              <a:pPr/>
              <a:t>16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881453472"/>
              </p:ext>
            </p:extLst>
          </p:nvPr>
        </p:nvGraphicFramePr>
        <p:xfrm>
          <a:off x="396081" y="548481"/>
          <a:ext cx="6248400" cy="8371840"/>
        </p:xfrm>
        <a:graphic>
          <a:graphicData uri="http://schemas.openxmlformats.org/drawingml/2006/table">
            <a:tbl>
              <a:tblPr firstRow="1" bandRow="1">
                <a:tableStyleId>{5C22544A-7EE6-4342-B048-85BDC9FD1C3A}</a:tableStyleId>
              </a:tblPr>
              <a:tblGrid>
                <a:gridCol w="6248400"/>
              </a:tblGrid>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871461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9371" y="815314"/>
            <a:ext cx="5945364" cy="8283925"/>
          </a:xfrm>
          <a:prstGeom prst="rect">
            <a:avLst/>
          </a:prstGeom>
          <a:noFill/>
        </p:spPr>
        <p:txBody>
          <a:bodyPr wrap="square" lIns="96131" tIns="48065" rIns="96131" bIns="48065" rtlCol="0">
            <a:spAutoFit/>
          </a:bodyPr>
          <a:lstStyle/>
          <a:p>
            <a:r>
              <a:rPr lang="en-US" sz="1600" u="sng" dirty="0" smtClean="0"/>
              <a:t>Background</a:t>
            </a:r>
          </a:p>
          <a:p>
            <a:endParaRPr lang="en-US" sz="1200" dirty="0"/>
          </a:p>
          <a:p>
            <a:r>
              <a:rPr lang="en-US" sz="1200" dirty="0" smtClean="0"/>
              <a:t>This is a pre-assessment to measure the task of writing an opinion essay.  Full compositions or essays are always part of a Performance Task.   A complete performance task would have:</a:t>
            </a:r>
          </a:p>
          <a:p>
            <a:endParaRPr lang="en-US" sz="1200" dirty="0"/>
          </a:p>
          <a:p>
            <a:r>
              <a:rPr lang="en-US" sz="1200" b="1" i="1" dirty="0" smtClean="0"/>
              <a:t>Part 1</a:t>
            </a:r>
          </a:p>
          <a:p>
            <a:pPr marL="171450" indent="-171450">
              <a:buFont typeface="Arial" panose="020B0604020202020204" pitchFamily="34" charset="0"/>
              <a:buChar char="•"/>
            </a:pPr>
            <a:r>
              <a:rPr lang="en-US" sz="1200" dirty="0" smtClean="0"/>
              <a:t>A Classroom Activity (30 Minutes)</a:t>
            </a:r>
          </a:p>
          <a:p>
            <a:r>
              <a:rPr lang="en-US" sz="1200" dirty="0"/>
              <a:t> </a:t>
            </a:r>
            <a:r>
              <a:rPr lang="en-US" sz="1200" dirty="0" smtClean="0"/>
              <a:t>    (35 minutes)</a:t>
            </a:r>
          </a:p>
          <a:p>
            <a:pPr marL="171450" indent="-171450">
              <a:buFont typeface="Arial" panose="020B0604020202020204" pitchFamily="34" charset="0"/>
              <a:buChar char="•"/>
            </a:pPr>
            <a:r>
              <a:rPr lang="en-US" sz="1200" dirty="0" smtClean="0"/>
              <a:t>Passages to Read (2 – 4 depending on the grade)</a:t>
            </a:r>
          </a:p>
          <a:p>
            <a:pPr marL="171450" indent="-171450">
              <a:buFont typeface="Arial" panose="020B0604020202020204" pitchFamily="34" charset="0"/>
              <a:buChar char="•"/>
            </a:pPr>
            <a:r>
              <a:rPr lang="en-US" sz="1200" dirty="0" smtClean="0"/>
              <a:t>3 Research Questions </a:t>
            </a:r>
          </a:p>
          <a:p>
            <a:r>
              <a:rPr lang="en-US" sz="1200" b="1" i="1" dirty="0" smtClean="0"/>
              <a:t>Part 2</a:t>
            </a:r>
          </a:p>
          <a:p>
            <a:pPr marL="171450" indent="-171450">
              <a:buFont typeface="Arial" panose="020B0604020202020204" pitchFamily="34" charset="0"/>
              <a:buChar char="•"/>
            </a:pPr>
            <a:r>
              <a:rPr lang="en-US" sz="1200" dirty="0" smtClean="0"/>
              <a:t>A Full-Composition (70 Minutes)</a:t>
            </a:r>
          </a:p>
          <a:p>
            <a:pPr marL="171450" indent="-171450">
              <a:buFont typeface="Arial" panose="020B0604020202020204" pitchFamily="34" charset="0"/>
              <a:buChar char="•"/>
            </a:pPr>
            <a:endParaRPr lang="en-US" sz="1200" dirty="0"/>
          </a:p>
          <a:p>
            <a:r>
              <a:rPr lang="en-US" sz="1200" dirty="0" smtClean="0"/>
              <a:t>This assessment is an abbreviated Performance Task (PT).  SBAC PT’s are normally completed in two days.  The time-schedule below is the “norm,” for a PT.  Students should have access to spell-check resources but no grammar-check resources.  Students can refer back to their passages, notes and 3 research questions as often they’d like.</a:t>
            </a:r>
          </a:p>
          <a:p>
            <a:endParaRPr lang="en-US" sz="1200" dirty="0"/>
          </a:p>
          <a:p>
            <a:r>
              <a:rPr lang="en-US" sz="1600" u="sng" dirty="0" smtClean="0"/>
              <a:t>Directions</a:t>
            </a:r>
          </a:p>
          <a:p>
            <a:r>
              <a:rPr lang="en-US" sz="1100" b="1" dirty="0" smtClean="0"/>
              <a:t>30 minutes</a:t>
            </a:r>
            <a:endParaRPr lang="en-US" sz="1100" b="1" dirty="0"/>
          </a:p>
          <a:p>
            <a:pPr marL="228600" indent="-228600">
              <a:buAutoNum type="arabicPeriod"/>
            </a:pPr>
            <a:r>
              <a:rPr lang="en-US" sz="1200" dirty="0" smtClean="0"/>
              <a:t>You may wish to have a 30 minute classroom activity.  The purpose of a PT activity is to </a:t>
            </a:r>
          </a:p>
          <a:p>
            <a:r>
              <a:rPr lang="en-US" sz="1200"/>
              <a:t> </a:t>
            </a:r>
            <a:r>
              <a:rPr lang="en-US" sz="1200" smtClean="0"/>
              <a:t>      </a:t>
            </a:r>
            <a:r>
              <a:rPr lang="en-US" sz="1200" smtClean="0"/>
              <a:t>insure that </a:t>
            </a:r>
            <a:r>
              <a:rPr lang="en-US" sz="1200" dirty="0" smtClean="0"/>
              <a:t>all students are familiar with the concepts of the topic and know and </a:t>
            </a:r>
          </a:p>
          <a:p>
            <a:r>
              <a:rPr lang="en-US" sz="1200" dirty="0"/>
              <a:t> </a:t>
            </a:r>
            <a:r>
              <a:rPr lang="en-US" sz="1200" dirty="0" smtClean="0"/>
              <a:t>      understand key terms (vocabulary) that are at the upper end of their grade level (words</a:t>
            </a:r>
          </a:p>
          <a:p>
            <a:r>
              <a:rPr lang="en-US" sz="1200" dirty="0"/>
              <a:t> </a:t>
            </a:r>
            <a:r>
              <a:rPr lang="en-US" sz="1200" dirty="0" smtClean="0"/>
              <a:t>      they would not normally know or are unfamiliar to their background or culture).</a:t>
            </a:r>
          </a:p>
          <a:p>
            <a:r>
              <a:rPr lang="en-US" sz="1200" dirty="0"/>
              <a:t> </a:t>
            </a:r>
            <a:r>
              <a:rPr lang="en-US" sz="1200" dirty="0" smtClean="0"/>
              <a:t>      The classroom activity </a:t>
            </a:r>
            <a:r>
              <a:rPr lang="en-US" sz="1200" b="1" dirty="0" smtClean="0"/>
              <a:t>DOES NOT </a:t>
            </a:r>
            <a:r>
              <a:rPr lang="en-US" sz="1200" dirty="0" smtClean="0"/>
              <a:t>pre-teach any of the content that will be assessed!</a:t>
            </a:r>
          </a:p>
          <a:p>
            <a:r>
              <a:rPr lang="en-US" sz="1100" b="1" dirty="0" smtClean="0"/>
              <a:t>35 minutes</a:t>
            </a:r>
            <a:endParaRPr lang="en-US" sz="1100" b="1" dirty="0"/>
          </a:p>
          <a:p>
            <a:pPr marL="228600" indent="-228600">
              <a:buAutoNum type="arabicPeriod" startAt="2"/>
            </a:pPr>
            <a:r>
              <a:rPr lang="en-US" sz="1200" dirty="0" smtClean="0"/>
              <a:t>Students read the passages independently.  If you have students who can not read</a:t>
            </a:r>
          </a:p>
          <a:p>
            <a:r>
              <a:rPr lang="en-US" sz="1200" dirty="0" smtClean="0"/>
              <a:t>       the passages you may read them to those students but please make note of the</a:t>
            </a:r>
          </a:p>
          <a:p>
            <a:pPr marL="231775"/>
            <a:r>
              <a:rPr lang="en-US" sz="1200" dirty="0" smtClean="0"/>
              <a:t>accommodation.   Remind students to take notes as they read.  During an actual SBAC   assessment students are allowed to keep their notes as a reference.</a:t>
            </a:r>
          </a:p>
          <a:p>
            <a:pPr marL="231775" indent="-231775">
              <a:buFont typeface="+mj-lt"/>
              <a:buAutoNum type="arabicPeriod" startAt="3"/>
            </a:pPr>
            <a:r>
              <a:rPr lang="en-US" sz="1200" dirty="0" smtClean="0"/>
              <a:t>Students answer the 3 research questions.  During an actual SBAC assessment these</a:t>
            </a:r>
          </a:p>
          <a:p>
            <a:r>
              <a:rPr lang="en-US" sz="1200" dirty="0"/>
              <a:t> </a:t>
            </a:r>
            <a:r>
              <a:rPr lang="en-US" sz="1200" dirty="0" smtClean="0"/>
              <a:t>      questions would be scored.  For this abbreviated PT they will not be.  Students should</a:t>
            </a:r>
          </a:p>
          <a:p>
            <a:r>
              <a:rPr lang="en-US" sz="1200" dirty="0"/>
              <a:t> </a:t>
            </a:r>
            <a:r>
              <a:rPr lang="en-US" sz="1200" dirty="0" smtClean="0"/>
              <a:t>      also refer to their answers when writing their full opinion piece.</a:t>
            </a:r>
          </a:p>
          <a:p>
            <a:r>
              <a:rPr lang="en-US" sz="1100" b="1" dirty="0" smtClean="0"/>
              <a:t>15 minute break</a:t>
            </a:r>
          </a:p>
          <a:p>
            <a:r>
              <a:rPr lang="en-US" sz="1100" b="1" dirty="0" smtClean="0"/>
              <a:t>70 Minutes</a:t>
            </a:r>
          </a:p>
          <a:p>
            <a:r>
              <a:rPr lang="en-US" sz="1200" dirty="0" smtClean="0"/>
              <a:t>4.     Students write their full composition (opinion piece).</a:t>
            </a:r>
          </a:p>
          <a:p>
            <a:endParaRPr lang="en-US" sz="1200" dirty="0" smtClean="0"/>
          </a:p>
          <a:p>
            <a:r>
              <a:rPr lang="en-US" sz="1200" b="1" u="sng" dirty="0" smtClean="0"/>
              <a:t>SCORING</a:t>
            </a:r>
          </a:p>
          <a:p>
            <a:r>
              <a:rPr lang="en-US" sz="1200" b="1" dirty="0" smtClean="0"/>
              <a:t>An Opinion Rubric is provided.  Students receive three scores:</a:t>
            </a:r>
          </a:p>
          <a:p>
            <a:endParaRPr lang="en-US" sz="1200" b="1" dirty="0" smtClean="0"/>
          </a:p>
          <a:p>
            <a:pPr marL="228600" indent="-228600">
              <a:buAutoNum type="arabicPeriod"/>
            </a:pPr>
            <a:r>
              <a:rPr lang="en-US" sz="1200" b="1" dirty="0" smtClean="0"/>
              <a:t>Organization and Purpose</a:t>
            </a:r>
          </a:p>
          <a:p>
            <a:pPr marL="228600" indent="-228600">
              <a:buAutoNum type="arabicPeriod"/>
            </a:pPr>
            <a:r>
              <a:rPr lang="en-US" sz="1200" b="1" dirty="0" smtClean="0"/>
              <a:t>Evidence and Elaboration</a:t>
            </a:r>
          </a:p>
          <a:p>
            <a:pPr marL="228600" indent="-228600">
              <a:buAutoNum type="arabicPeriod"/>
            </a:pPr>
            <a:r>
              <a:rPr lang="en-US" sz="1200" b="1" dirty="0" smtClean="0"/>
              <a:t>Conventions</a:t>
            </a:r>
          </a:p>
          <a:p>
            <a:endParaRPr lang="en-US" sz="1200" dirty="0"/>
          </a:p>
        </p:txBody>
      </p:sp>
      <p:sp>
        <p:nvSpPr>
          <p:cNvPr id="3" name="Slide Number Placeholder 2"/>
          <p:cNvSpPr>
            <a:spLocks noGrp="1"/>
          </p:cNvSpPr>
          <p:nvPr>
            <p:ph type="sldNum" sz="quarter" idx="12"/>
          </p:nvPr>
        </p:nvSpPr>
        <p:spPr/>
        <p:txBody>
          <a:bodyPr/>
          <a:lstStyle/>
          <a:p>
            <a:fld id="{2A5E9C3D-07D7-45D2-9B6A-FB5CA66A53EB}"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75027353"/>
              </p:ext>
            </p:extLst>
          </p:nvPr>
        </p:nvGraphicFramePr>
        <p:xfrm>
          <a:off x="78228" y="396081"/>
          <a:ext cx="6805880" cy="8458200"/>
        </p:xfrm>
        <a:graphic>
          <a:graphicData uri="http://schemas.openxmlformats.org/drawingml/2006/table">
            <a:tbl>
              <a:tblPr/>
              <a:tblGrid>
                <a:gridCol w="391142"/>
                <a:gridCol w="1298311"/>
                <a:gridCol w="1371600"/>
                <a:gridCol w="1447800"/>
                <a:gridCol w="1143000"/>
                <a:gridCol w="1154027"/>
              </a:tblGrid>
              <a:tr h="337540">
                <a:tc rowSpan="2">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Score</a:t>
                      </a:r>
                      <a:endParaRPr lang="en-US" sz="9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A5A5A5"/>
                    </a:solidFill>
                  </a:tcPr>
                </a:tc>
                <a:tc gridSpan="2">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Statement of Purpose/Focus and Organization</a:t>
                      </a:r>
                      <a:endParaRPr lang="en-US" sz="9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1849B"/>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Development: Language and Elaboration of Evidence</a:t>
                      </a:r>
                      <a:endParaRPr lang="en-US" sz="9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B050"/>
                    </a:solidFill>
                  </a:tcPr>
                </a:tc>
                <a:tc hMerge="1">
                  <a:txBody>
                    <a:bodyPr/>
                    <a:lstStyle/>
                    <a:p>
                      <a:endParaRPr lang="en-US"/>
                    </a:p>
                  </a:txBody>
                  <a:tcPr/>
                </a:tc>
                <a:tc rowSpan="2">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Conventions</a:t>
                      </a:r>
                      <a:endParaRPr lang="en-US" sz="9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C090"/>
                    </a:solidFill>
                  </a:tcPr>
                </a:tc>
              </a:tr>
              <a:tr h="337540">
                <a:tc vMerge="1">
                  <a:txBody>
                    <a:bodyPr/>
                    <a:lstStyle/>
                    <a:p>
                      <a:endParaRPr lang="en-US"/>
                    </a:p>
                  </a:txBody>
                  <a:tcPr/>
                </a:tc>
                <a:tc>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Statement of Purpose/Focus   </a:t>
                      </a:r>
                      <a:endParaRPr lang="en-US" sz="9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3CDDD"/>
                    </a:solidFill>
                  </a:tcPr>
                </a:tc>
                <a:tc>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Organization</a:t>
                      </a:r>
                      <a:endParaRPr lang="en-US" sz="9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3CDDD"/>
                    </a:solidFill>
                  </a:tcPr>
                </a:tc>
                <a:tc>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Elaboration of Evidence</a:t>
                      </a:r>
                      <a:endParaRPr lang="en-US" sz="9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A71"/>
                    </a:solidFill>
                  </a:tcPr>
                </a:tc>
                <a:tc>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Language and Vocabulary</a:t>
                      </a:r>
                      <a:endParaRPr lang="en-US" sz="9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A71"/>
                    </a:solidFill>
                  </a:tcPr>
                </a:tc>
                <a:tc vMerge="1">
                  <a:txBody>
                    <a:bodyPr/>
                    <a:lstStyle/>
                    <a:p>
                      <a:endParaRPr lang="en-US"/>
                    </a:p>
                  </a:txBody>
                  <a:tcPr/>
                </a:tc>
              </a:tr>
              <a:tr h="1610920">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Times New Roman"/>
                        </a:rPr>
                        <a:t>4</a:t>
                      </a:r>
                      <a:endParaRPr lang="en-US" sz="11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000" kern="1200" baseline="0" dirty="0" smtClean="0">
                          <a:solidFill>
                            <a:schemeClr val="tx1"/>
                          </a:solidFill>
                          <a:latin typeface="+mn-lt"/>
                          <a:ea typeface="+mn-ea"/>
                          <a:cs typeface="+mn-cs"/>
                        </a:rPr>
                        <a:t>The response is fully sustained and consistently and purposefully focused: </a:t>
                      </a:r>
                    </a:p>
                    <a:p>
                      <a:pPr marL="119063" indent="-119063">
                        <a:buFont typeface="Arial" pitchFamily="34" charset="0"/>
                        <a:buChar char="•"/>
                      </a:pPr>
                      <a:r>
                        <a:rPr lang="en-US" sz="900" kern="1200" baseline="0" dirty="0" smtClean="0">
                          <a:solidFill>
                            <a:schemeClr val="tx1"/>
                          </a:solidFill>
                          <a:latin typeface="+mn-lt"/>
                          <a:ea typeface="+mn-ea"/>
                          <a:cs typeface="+mn-cs"/>
                        </a:rPr>
                        <a:t>opinion is clearly stated, focused, and strongly maintained </a:t>
                      </a:r>
                    </a:p>
                    <a:p>
                      <a:pPr marL="119063" indent="-119063">
                        <a:buFont typeface="Arial" pitchFamily="34" charset="0"/>
                        <a:buChar char="•"/>
                      </a:pPr>
                      <a:r>
                        <a:rPr lang="en-US" sz="900" kern="1200" baseline="0" dirty="0" smtClean="0">
                          <a:solidFill>
                            <a:schemeClr val="tx1"/>
                          </a:solidFill>
                          <a:latin typeface="+mn-lt"/>
                          <a:ea typeface="+mn-ea"/>
                          <a:cs typeface="+mn-cs"/>
                        </a:rPr>
                        <a:t>opinion is communicated clearly within the context </a:t>
                      </a:r>
                    </a:p>
                  </a:txBody>
                  <a:tcPr marL="25956" marR="2595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has a clear and effective organizational structure creating unity and completeness: </a:t>
                      </a:r>
                      <a:endParaRPr lang="en-US" sz="10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effective</a:t>
                      </a:r>
                      <a:r>
                        <a:rPr lang="en-US" sz="900" b="0" i="0" u="none" strike="noStrike" dirty="0">
                          <a:solidFill>
                            <a:srgbClr val="000000"/>
                          </a:solidFill>
                          <a:latin typeface="+mn-lt"/>
                        </a:rPr>
                        <a:t>, consistent use of a variety of transitional strategies </a:t>
                      </a:r>
                      <a:endParaRPr lang="en-US" sz="9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logical </a:t>
                      </a:r>
                      <a:r>
                        <a:rPr lang="en-US" sz="900" b="0" i="0" u="none" strike="noStrike" dirty="0">
                          <a:solidFill>
                            <a:srgbClr val="000000"/>
                          </a:solidFill>
                          <a:latin typeface="+mn-lt"/>
                        </a:rPr>
                        <a:t>progression of ideas from beginning to end </a:t>
                      </a:r>
                      <a:endParaRPr lang="en-US" sz="9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effective </a:t>
                      </a:r>
                      <a:r>
                        <a:rPr lang="en-US" sz="900" b="0" i="0" u="none" strike="noStrike" dirty="0">
                          <a:solidFill>
                            <a:srgbClr val="000000"/>
                          </a:solidFill>
                          <a:latin typeface="+mn-lt"/>
                        </a:rPr>
                        <a:t>introduction and conclusion for audience and purpose</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provides thorough and convincing support/evidence for the writer’s opinion that includes the effective use of sources, facts, and details: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use </a:t>
                      </a:r>
                      <a:r>
                        <a:rPr lang="en-US" sz="900" b="0" i="0" u="none" strike="noStrike" dirty="0">
                          <a:solidFill>
                            <a:srgbClr val="000000"/>
                          </a:solidFill>
                          <a:latin typeface="+mn-lt"/>
                        </a:rPr>
                        <a:t>of evidence from sources is smoothly integrated, comprehensive, and relevant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effective </a:t>
                      </a:r>
                      <a:r>
                        <a:rPr lang="en-US" sz="900" b="0" i="0" u="none" strike="noStrike" dirty="0">
                          <a:solidFill>
                            <a:srgbClr val="000000"/>
                          </a:solidFill>
                          <a:latin typeface="+mn-lt"/>
                        </a:rPr>
                        <a:t>use of a variety of elaborative techniques</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clearly and effectively expresses ideas, using precise language: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1000" b="0" i="0" u="none" strike="noStrike" dirty="0" smtClean="0">
                          <a:solidFill>
                            <a:srgbClr val="000000"/>
                          </a:solidFill>
                          <a:latin typeface="+mn-lt"/>
                        </a:rPr>
                        <a:t>use </a:t>
                      </a:r>
                      <a:r>
                        <a:rPr lang="en-US" sz="1000" b="0" i="0" u="none" strike="noStrike" dirty="0">
                          <a:solidFill>
                            <a:srgbClr val="000000"/>
                          </a:solidFill>
                          <a:latin typeface="+mn-lt"/>
                        </a:rPr>
                        <a:t>of academic and domain-specific vocabulary is clearly appropriate for the audience and purpose</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buFont typeface="Arial" pitchFamily="34" charset="0"/>
                        <a:buNone/>
                      </a:pPr>
                      <a:r>
                        <a:rPr lang="en-US" sz="1000" b="0" i="0" u="none" strike="noStrike" dirty="0">
                          <a:solidFill>
                            <a:srgbClr val="000000"/>
                          </a:solidFill>
                          <a:latin typeface="+mn-lt"/>
                        </a:rPr>
                        <a:t>The response demonstrates a strong command of conventions: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few</a:t>
                      </a:r>
                      <a:r>
                        <a:rPr lang="en-US" sz="900" b="0" i="0" u="none" strike="noStrike" dirty="0">
                          <a:solidFill>
                            <a:srgbClr val="000000"/>
                          </a:solidFill>
                          <a:latin typeface="+mn-lt"/>
                        </a:rPr>
                        <a:t>, if any, errors in usage and sentence formation </a:t>
                      </a:r>
                      <a:r>
                        <a:rPr lang="en-US" sz="900" b="0" i="0" u="none" strike="noStrike" dirty="0" smtClean="0">
                          <a:solidFill>
                            <a:srgbClr val="000000"/>
                          </a:solidFill>
                          <a:latin typeface="+mn-lt"/>
                        </a:rPr>
                        <a:t>e</a:t>
                      </a:r>
                    </a:p>
                    <a:p>
                      <a:pPr marL="117475" indent="-117475" algn="l" fontAlgn="t">
                        <a:buFont typeface="Arial" pitchFamily="34" charset="0"/>
                        <a:buChar char="•"/>
                      </a:pPr>
                      <a:r>
                        <a:rPr lang="en-US" sz="900" b="0" i="0" u="none" strike="noStrike" dirty="0" smtClean="0">
                          <a:solidFill>
                            <a:srgbClr val="000000"/>
                          </a:solidFill>
                          <a:latin typeface="+mn-lt"/>
                        </a:rPr>
                        <a:t>effective </a:t>
                      </a:r>
                      <a:r>
                        <a:rPr lang="en-US" sz="900" b="0" i="0" u="none" strike="noStrike" dirty="0">
                          <a:solidFill>
                            <a:srgbClr val="000000"/>
                          </a:solidFill>
                          <a:latin typeface="+mn-lt"/>
                        </a:rPr>
                        <a:t>and consistent use of punctuation, capitalization, and spelling</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676400">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Times New Roman"/>
                        </a:rPr>
                        <a:t>3</a:t>
                      </a:r>
                      <a:endParaRPr lang="en-US" sz="11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000" kern="1200" baseline="0" dirty="0" smtClean="0">
                          <a:solidFill>
                            <a:schemeClr val="tx1"/>
                          </a:solidFill>
                          <a:latin typeface="+mn-lt"/>
                          <a:ea typeface="+mn-ea"/>
                          <a:cs typeface="+mn-cs"/>
                        </a:rPr>
                        <a:t>The response is adequately sustained and generally focused: </a:t>
                      </a:r>
                    </a:p>
                    <a:p>
                      <a:pPr marL="119063" indent="-119063">
                        <a:buFont typeface="Arial" pitchFamily="34" charset="0"/>
                        <a:buChar char="•"/>
                      </a:pPr>
                      <a:r>
                        <a:rPr lang="en-US" sz="900" kern="1200" baseline="0" dirty="0" smtClean="0">
                          <a:solidFill>
                            <a:schemeClr val="tx1"/>
                          </a:solidFill>
                          <a:latin typeface="+mn-lt"/>
                          <a:ea typeface="+mn-ea"/>
                          <a:cs typeface="+mn-cs"/>
                        </a:rPr>
                        <a:t>opinion is clear and for the most part maintained, though some loosely related material may be present </a:t>
                      </a:r>
                    </a:p>
                    <a:p>
                      <a:pPr marL="119063" indent="-119063">
                        <a:buFont typeface="Arial" pitchFamily="34" charset="0"/>
                        <a:buChar char="•"/>
                      </a:pPr>
                      <a:r>
                        <a:rPr lang="en-US" sz="900" kern="1200" baseline="0" dirty="0" smtClean="0">
                          <a:solidFill>
                            <a:schemeClr val="tx1"/>
                          </a:solidFill>
                          <a:latin typeface="+mn-lt"/>
                          <a:ea typeface="+mn-ea"/>
                          <a:cs typeface="+mn-cs"/>
                        </a:rPr>
                        <a:t>context provided for the claim is adequate </a:t>
                      </a:r>
                    </a:p>
                  </a:txBody>
                  <a:tcPr marL="25956" marR="2595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has an recognizable organizational structure, though there may be minor flaws and some ideas may be loosely connected: </a:t>
                      </a:r>
                      <a:endParaRPr lang="en-US" sz="10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adequate </a:t>
                      </a:r>
                      <a:r>
                        <a:rPr lang="en-US" sz="900" b="0" i="0" u="none" strike="noStrike" dirty="0">
                          <a:solidFill>
                            <a:srgbClr val="000000"/>
                          </a:solidFill>
                          <a:latin typeface="+mn-lt"/>
                        </a:rPr>
                        <a:t>use of transitional strategies with some </a:t>
                      </a:r>
                      <a:r>
                        <a:rPr lang="en-US" sz="900" b="0" i="0" u="none" strike="noStrike" dirty="0" smtClean="0">
                          <a:solidFill>
                            <a:srgbClr val="000000"/>
                          </a:solidFill>
                          <a:latin typeface="+mn-lt"/>
                        </a:rPr>
                        <a:t>variety</a:t>
                      </a:r>
                    </a:p>
                    <a:p>
                      <a:pPr marL="119063" indent="-119063" algn="l" fontAlgn="t">
                        <a:buFont typeface="Arial" pitchFamily="34" charset="0"/>
                        <a:buChar char="•"/>
                      </a:pPr>
                      <a:r>
                        <a:rPr lang="en-US" sz="900" b="0" i="0" u="none" strike="noStrike" dirty="0" smtClean="0">
                          <a:solidFill>
                            <a:srgbClr val="000000"/>
                          </a:solidFill>
                          <a:latin typeface="+mn-lt"/>
                        </a:rPr>
                        <a:t> </a:t>
                      </a:r>
                      <a:r>
                        <a:rPr lang="en-US" sz="900" b="0" i="0" u="none" strike="noStrike" dirty="0">
                          <a:solidFill>
                            <a:srgbClr val="000000"/>
                          </a:solidFill>
                          <a:latin typeface="+mn-lt"/>
                        </a:rPr>
                        <a:t>adequate progression of ideas from beginning to </a:t>
                      </a:r>
                      <a:r>
                        <a:rPr lang="en-US" sz="900" b="0" i="0" u="none" strike="noStrike" dirty="0" smtClean="0">
                          <a:solidFill>
                            <a:srgbClr val="000000"/>
                          </a:solidFill>
                          <a:latin typeface="+mn-lt"/>
                        </a:rPr>
                        <a:t>end</a:t>
                      </a:r>
                    </a:p>
                    <a:p>
                      <a:pPr marL="119063" indent="-119063" algn="l" fontAlgn="t">
                        <a:buFont typeface="Arial" pitchFamily="34" charset="0"/>
                        <a:buChar char="•"/>
                      </a:pPr>
                      <a:r>
                        <a:rPr lang="en-US" sz="900" b="0" i="0" u="none" strike="noStrike" dirty="0" smtClean="0">
                          <a:solidFill>
                            <a:srgbClr val="000000"/>
                          </a:solidFill>
                          <a:latin typeface="+mn-lt"/>
                        </a:rPr>
                        <a:t> </a:t>
                      </a:r>
                      <a:r>
                        <a:rPr lang="en-US" sz="900" b="0" i="0" u="none" strike="noStrike" dirty="0">
                          <a:solidFill>
                            <a:srgbClr val="000000"/>
                          </a:solidFill>
                          <a:latin typeface="+mn-lt"/>
                        </a:rPr>
                        <a:t>adequate introduction and conclusion</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provides adequate support/evidence for the writer’s opinion that includes the use of sources, facts, and details: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some </a:t>
                      </a:r>
                      <a:r>
                        <a:rPr lang="en-US" sz="900" b="0" i="0" u="none" strike="noStrike" dirty="0">
                          <a:solidFill>
                            <a:srgbClr val="000000"/>
                          </a:solidFill>
                          <a:latin typeface="+mn-lt"/>
                        </a:rPr>
                        <a:t>evidence from sources is integrated, though citations may be general or imprecise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adequate </a:t>
                      </a:r>
                      <a:r>
                        <a:rPr lang="en-US" sz="900" b="0" i="0" u="none" strike="noStrike" dirty="0">
                          <a:solidFill>
                            <a:srgbClr val="000000"/>
                          </a:solidFill>
                          <a:latin typeface="+mn-lt"/>
                        </a:rPr>
                        <a:t>use of some elaborative techniques</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adequately expresses ideas, employing a mix of precise with more general </a:t>
                      </a:r>
                      <a:r>
                        <a:rPr lang="en-US" sz="1000" b="0" i="0" u="none" strike="noStrike" dirty="0" smtClean="0">
                          <a:solidFill>
                            <a:srgbClr val="000000"/>
                          </a:solidFill>
                          <a:latin typeface="+mn-lt"/>
                        </a:rPr>
                        <a:t>language: </a:t>
                      </a:r>
                    </a:p>
                    <a:p>
                      <a:pPr marL="117475" indent="-117475" algn="l" fontAlgn="t">
                        <a:buFont typeface="Arial" pitchFamily="34" charset="0"/>
                        <a:buChar char="•"/>
                      </a:pPr>
                      <a:r>
                        <a:rPr lang="en-US" sz="900" b="0" i="0" u="none" strike="noStrike" dirty="0" smtClean="0">
                          <a:solidFill>
                            <a:srgbClr val="000000"/>
                          </a:solidFill>
                          <a:latin typeface="+mn-lt"/>
                        </a:rPr>
                        <a:t>use </a:t>
                      </a:r>
                      <a:r>
                        <a:rPr lang="en-US" sz="900" b="0" i="0" u="none" strike="noStrike" dirty="0">
                          <a:solidFill>
                            <a:srgbClr val="000000"/>
                          </a:solidFill>
                          <a:latin typeface="+mn-lt"/>
                        </a:rPr>
                        <a:t>of domain-specific vocabulary is generally appropriate for the audience and purpose</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demonstrates an adequate command of conventions: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some </a:t>
                      </a:r>
                      <a:r>
                        <a:rPr lang="en-US" sz="900" b="0" i="0" u="none" strike="noStrike" dirty="0">
                          <a:solidFill>
                            <a:srgbClr val="000000"/>
                          </a:solidFill>
                          <a:latin typeface="+mn-lt"/>
                        </a:rPr>
                        <a:t>errors in usage and sentence formation are present, but no systematic pattern of errors is displayed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adequate </a:t>
                      </a:r>
                      <a:r>
                        <a:rPr lang="en-US" sz="900" b="0" i="0" u="none" strike="noStrike" dirty="0">
                          <a:solidFill>
                            <a:srgbClr val="000000"/>
                          </a:solidFill>
                          <a:latin typeface="+mn-lt"/>
                        </a:rPr>
                        <a:t>use of punctuation, capitalization, and spelling</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600200">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Times New Roman"/>
                        </a:rPr>
                        <a:t>2</a:t>
                      </a:r>
                      <a:endParaRPr lang="en-US" sz="11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000" kern="1200" baseline="0" dirty="0" smtClean="0">
                          <a:solidFill>
                            <a:schemeClr val="tx1"/>
                          </a:solidFill>
                          <a:latin typeface="+mn-lt"/>
                          <a:ea typeface="+mn-ea"/>
                          <a:cs typeface="+mn-cs"/>
                        </a:rPr>
                        <a:t>The response is somewhat sustained with some extraneous material or a minor drift in focus: </a:t>
                      </a:r>
                    </a:p>
                    <a:p>
                      <a:pPr marL="119063" indent="-119063">
                        <a:buFont typeface="Arial" pitchFamily="34" charset="0"/>
                        <a:buChar char="•"/>
                      </a:pPr>
                      <a:r>
                        <a:rPr lang="en-US" sz="900" kern="1200" baseline="0" dirty="0" smtClean="0">
                          <a:solidFill>
                            <a:schemeClr val="tx1"/>
                          </a:solidFill>
                          <a:latin typeface="+mn-lt"/>
                          <a:ea typeface="+mn-ea"/>
                          <a:cs typeface="+mn-cs"/>
                        </a:rPr>
                        <a:t>may be clearly focused on the opinion but is insufficiently sustained </a:t>
                      </a:r>
                    </a:p>
                    <a:p>
                      <a:pPr marL="119063" indent="-119063">
                        <a:buFont typeface="Arial" pitchFamily="34" charset="0"/>
                        <a:buChar char="•"/>
                      </a:pPr>
                      <a:r>
                        <a:rPr lang="en-US" sz="900" kern="1200" baseline="0" dirty="0" smtClean="0">
                          <a:solidFill>
                            <a:schemeClr val="tx1"/>
                          </a:solidFill>
                          <a:latin typeface="+mn-lt"/>
                          <a:ea typeface="+mn-ea"/>
                          <a:cs typeface="+mn-cs"/>
                        </a:rPr>
                        <a:t>opinion on the issue may be unclear and unfocused </a:t>
                      </a:r>
                    </a:p>
                  </a:txBody>
                  <a:tcPr marL="25956" marR="2595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has an inconsistent organizational structure, and flaws are evident: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inconsistent </a:t>
                      </a:r>
                      <a:r>
                        <a:rPr lang="en-US" sz="900" b="0" i="0" u="none" strike="noStrike" dirty="0">
                          <a:solidFill>
                            <a:srgbClr val="000000"/>
                          </a:solidFill>
                          <a:latin typeface="+mn-lt"/>
                        </a:rPr>
                        <a:t>use of transitional strategies with little variety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uneven </a:t>
                      </a:r>
                      <a:r>
                        <a:rPr lang="en-US" sz="900" b="0" i="0" u="none" strike="noStrike" dirty="0">
                          <a:solidFill>
                            <a:srgbClr val="000000"/>
                          </a:solidFill>
                          <a:latin typeface="+mn-lt"/>
                        </a:rPr>
                        <a:t>progression of ideas from beginning to end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conclusion </a:t>
                      </a:r>
                      <a:r>
                        <a:rPr lang="en-US" sz="900" b="0" i="0" u="none" strike="noStrike" dirty="0">
                          <a:solidFill>
                            <a:srgbClr val="000000"/>
                          </a:solidFill>
                          <a:latin typeface="+mn-lt"/>
                        </a:rPr>
                        <a:t>and introduction, if present, are weak</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provides uneven, cursory support/evidence for the writer’s opinion that includes partial or uneven use of sources, facts, and details: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evidence </a:t>
                      </a:r>
                      <a:r>
                        <a:rPr lang="en-US" sz="900" b="0" i="0" u="none" strike="noStrike" dirty="0">
                          <a:solidFill>
                            <a:srgbClr val="000000"/>
                          </a:solidFill>
                          <a:latin typeface="+mn-lt"/>
                        </a:rPr>
                        <a:t>from sources is weakly integrated, and citations, if present, are uneven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weak </a:t>
                      </a:r>
                      <a:r>
                        <a:rPr lang="en-US" sz="900" b="0" i="0" u="none" strike="noStrike" dirty="0">
                          <a:solidFill>
                            <a:srgbClr val="000000"/>
                          </a:solidFill>
                          <a:latin typeface="+mn-lt"/>
                        </a:rPr>
                        <a:t>or uneven use of elaborative techniques</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buFont typeface="Arial" pitchFamily="34" charset="0"/>
                        <a:buNone/>
                      </a:pPr>
                      <a:r>
                        <a:rPr lang="en-US" sz="1000" b="0" i="0" u="none" strike="noStrike" dirty="0">
                          <a:solidFill>
                            <a:srgbClr val="000000"/>
                          </a:solidFill>
                          <a:latin typeface="+mn-lt"/>
                        </a:rPr>
                        <a:t>The response expresses ideas unevenly, using simplistic language: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use </a:t>
                      </a:r>
                      <a:r>
                        <a:rPr lang="en-US" sz="900" b="0" i="0" u="none" strike="noStrike" dirty="0">
                          <a:solidFill>
                            <a:srgbClr val="000000"/>
                          </a:solidFill>
                          <a:latin typeface="+mn-lt"/>
                        </a:rPr>
                        <a:t>of domain-specific vocabulary that may at times be inappropriate for the audience and purpose</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expresses ideas unevenly, using simplistic language: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use </a:t>
                      </a:r>
                      <a:r>
                        <a:rPr lang="en-US" sz="900" b="0" i="0" u="none" strike="noStrike" dirty="0">
                          <a:solidFill>
                            <a:srgbClr val="000000"/>
                          </a:solidFill>
                          <a:latin typeface="+mn-lt"/>
                        </a:rPr>
                        <a:t>of domain-specific vocabulary that may at times be inappropriate for the audience and purpose</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462673">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Times New Roman"/>
                        </a:rPr>
                        <a:t>1</a:t>
                      </a:r>
                      <a:endParaRPr lang="en-US" sz="11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000" kern="1200" baseline="0" dirty="0" smtClean="0">
                          <a:solidFill>
                            <a:schemeClr val="tx1"/>
                          </a:solidFill>
                          <a:latin typeface="+mn-lt"/>
                          <a:ea typeface="+mn-ea"/>
                          <a:cs typeface="+mn-cs"/>
                        </a:rPr>
                        <a:t>The response may be related to the purpose but may offer little or no focus: </a:t>
                      </a:r>
                    </a:p>
                    <a:p>
                      <a:pPr marL="119063" indent="-119063">
                        <a:buFont typeface="Arial" pitchFamily="34" charset="0"/>
                        <a:buChar char="•"/>
                      </a:pPr>
                      <a:r>
                        <a:rPr lang="en-US" sz="900" kern="1200" baseline="0" dirty="0" smtClean="0">
                          <a:solidFill>
                            <a:schemeClr val="tx1"/>
                          </a:solidFill>
                          <a:latin typeface="+mn-lt"/>
                          <a:ea typeface="+mn-ea"/>
                          <a:cs typeface="+mn-cs"/>
                        </a:rPr>
                        <a:t>may be very brief </a:t>
                      </a:r>
                    </a:p>
                    <a:p>
                      <a:pPr marL="119063" indent="-119063">
                        <a:buFont typeface="Arial" pitchFamily="34" charset="0"/>
                        <a:buChar char="•"/>
                      </a:pPr>
                      <a:r>
                        <a:rPr lang="en-US" sz="900" kern="1200" baseline="0" dirty="0" smtClean="0">
                          <a:solidFill>
                            <a:schemeClr val="tx1"/>
                          </a:solidFill>
                          <a:latin typeface="+mn-lt"/>
                          <a:ea typeface="+mn-ea"/>
                          <a:cs typeface="+mn-cs"/>
                        </a:rPr>
                        <a:t>may have a major drift </a:t>
                      </a:r>
                    </a:p>
                    <a:p>
                      <a:pPr marL="119063" indent="-119063">
                        <a:buFont typeface="Arial" pitchFamily="34" charset="0"/>
                        <a:buChar char="•"/>
                      </a:pPr>
                      <a:r>
                        <a:rPr lang="en-US" sz="900" kern="1200" baseline="0" dirty="0" smtClean="0">
                          <a:solidFill>
                            <a:schemeClr val="tx1"/>
                          </a:solidFill>
                          <a:latin typeface="+mn-lt"/>
                          <a:ea typeface="+mn-ea"/>
                          <a:cs typeface="+mn-cs"/>
                        </a:rPr>
                        <a:t>opinion may be confusing or ambiguous </a:t>
                      </a:r>
                    </a:p>
                  </a:txBody>
                  <a:tcPr marL="25956" marR="2595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has little or no discernible organizational structure: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few </a:t>
                      </a:r>
                      <a:r>
                        <a:rPr lang="en-US" sz="900" b="0" i="0" u="none" strike="noStrike" dirty="0">
                          <a:solidFill>
                            <a:srgbClr val="000000"/>
                          </a:solidFill>
                          <a:latin typeface="+mn-lt"/>
                        </a:rPr>
                        <a:t>or no transitional strategies are evident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frequent </a:t>
                      </a:r>
                      <a:r>
                        <a:rPr lang="en-US" sz="900" b="0" i="0" u="none" strike="noStrike" dirty="0">
                          <a:solidFill>
                            <a:srgbClr val="000000"/>
                          </a:solidFill>
                          <a:latin typeface="+mn-lt"/>
                        </a:rPr>
                        <a:t>extraneous ideas may intrude</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provides minimal support/evidence for the writer’s opinion that includes little or no use of sources, facts, and details: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use </a:t>
                      </a:r>
                      <a:r>
                        <a:rPr lang="en-US" sz="900" b="0" i="0" u="none" strike="noStrike" dirty="0">
                          <a:solidFill>
                            <a:srgbClr val="000000"/>
                          </a:solidFill>
                          <a:latin typeface="+mn-lt"/>
                        </a:rPr>
                        <a:t>of evidence from sources is minimal, absent, in error, or irrelevant</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expression of ideas is vague, lacks clarity, or is confusing: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uses </a:t>
                      </a:r>
                      <a:r>
                        <a:rPr lang="en-US" sz="900" b="0" i="0" u="none" strike="noStrike" dirty="0">
                          <a:solidFill>
                            <a:srgbClr val="000000"/>
                          </a:solidFill>
                          <a:latin typeface="+mn-lt"/>
                        </a:rPr>
                        <a:t>limited language or domain-specific vocabulary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may </a:t>
                      </a:r>
                      <a:r>
                        <a:rPr lang="en-US" sz="900" b="0" i="0" u="none" strike="noStrike" dirty="0">
                          <a:solidFill>
                            <a:srgbClr val="000000"/>
                          </a:solidFill>
                          <a:latin typeface="+mn-lt"/>
                        </a:rPr>
                        <a:t>have little sense of audience and purpose</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demonstrates a lack of command of conventions: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errors </a:t>
                      </a:r>
                      <a:r>
                        <a:rPr lang="en-US" sz="900" b="0" i="0" u="none" strike="noStrike" dirty="0">
                          <a:solidFill>
                            <a:srgbClr val="000000"/>
                          </a:solidFill>
                          <a:latin typeface="+mn-lt"/>
                        </a:rPr>
                        <a:t>are frequent and severe and meaning is often obscured</a:t>
                      </a:r>
                    </a:p>
                  </a:txBody>
                  <a:tcPr marL="9525" marR="9525" marT="952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241592">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Times New Roman"/>
                        </a:rPr>
                        <a:t>0</a:t>
                      </a:r>
                      <a:endParaRPr lang="en-US" sz="1100" dirty="0">
                        <a:latin typeface="Calibri"/>
                        <a:ea typeface="Calibri"/>
                        <a:cs typeface="Times New Roman"/>
                      </a:endParaRPr>
                    </a:p>
                  </a:txBody>
                  <a:tcPr marL="25956" marR="259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algn="l" fontAlgn="t"/>
                      <a:r>
                        <a:rPr lang="en-US" sz="1000" b="0" i="0" u="none" strike="noStrike" dirty="0">
                          <a:solidFill>
                            <a:srgbClr val="000000"/>
                          </a:solidFill>
                          <a:latin typeface="+mn-lt"/>
                        </a:rPr>
                        <a:t>A response gets no credit if it provides no evidence of the ability to [fill in with key language from the intended target].</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t"/>
                      <a:endParaRPr lang="en-US" sz="900" b="0" i="0" u="none" strike="noStrike" dirty="0">
                        <a:solidFill>
                          <a:srgbClr val="000000"/>
                        </a:solidFill>
                        <a:latin typeface="Calibri"/>
                      </a:endParaRPr>
                    </a:p>
                  </a:txBody>
                  <a:tcPr marL="9525" marR="9525" marT="9525" marB="0"/>
                </a:tc>
              </a:tr>
            </a:tbl>
          </a:graphicData>
        </a:graphic>
      </p:graphicFrame>
      <p:sp>
        <p:nvSpPr>
          <p:cNvPr id="5" name="Rectangle 4"/>
          <p:cNvSpPr/>
          <p:nvPr/>
        </p:nvSpPr>
        <p:spPr>
          <a:xfrm>
            <a:off x="133350" y="80982"/>
            <a:ext cx="6907213" cy="276999"/>
          </a:xfrm>
          <a:prstGeom prst="rect">
            <a:avLst/>
          </a:prstGeom>
        </p:spPr>
        <p:txBody>
          <a:bodyPr wrap="square">
            <a:spAutoFit/>
          </a:bodyPr>
          <a:lstStyle/>
          <a:p>
            <a:r>
              <a:rPr lang="en-US" sz="1200" b="1" dirty="0" smtClean="0">
                <a:effectLst>
                  <a:outerShdw blurRad="38100" dist="38100" dir="2700000" algn="tl">
                    <a:srgbClr val="000000">
                      <a:alpha val="43137"/>
                    </a:srgbClr>
                  </a:outerShdw>
                </a:effectLst>
              </a:rPr>
              <a:t> </a:t>
            </a:r>
            <a:r>
              <a:rPr lang="en-US" sz="1200" b="1" dirty="0">
                <a:effectLst>
                  <a:outerShdw blurRad="38100" dist="38100" dir="2700000" algn="tl">
                    <a:srgbClr val="000000">
                      <a:alpha val="43137"/>
                    </a:srgbClr>
                  </a:outerShdw>
                </a:effectLst>
              </a:rPr>
              <a:t>Grades 3-5: Generic 4-Point Opinion Writing </a:t>
            </a:r>
            <a:r>
              <a:rPr lang="en-US" sz="1200" b="1" dirty="0" smtClean="0">
                <a:effectLst>
                  <a:outerShdw blurRad="38100" dist="38100" dir="2700000" algn="tl">
                    <a:srgbClr val="000000">
                      <a:alpha val="43137"/>
                    </a:srgbClr>
                  </a:outerShdw>
                </a:effectLst>
              </a:rPr>
              <a:t>Rubric   </a:t>
            </a:r>
            <a:r>
              <a:rPr lang="en-US" sz="900" dirty="0" smtClean="0">
                <a:effectLst>
                  <a:outerShdw blurRad="38100" dist="38100" dir="2700000" algn="tl">
                    <a:srgbClr val="000000">
                      <a:alpha val="43137"/>
                    </a:srgbClr>
                  </a:outerShdw>
                </a:effectLst>
              </a:rPr>
              <a:t>[</a:t>
            </a:r>
            <a:r>
              <a:rPr lang="en-US" sz="900" dirty="0" smtClean="0"/>
              <a:t>Smarter Balanced CCSS ELA Writing Rubrics (Adapted)]</a:t>
            </a:r>
            <a:r>
              <a:rPr lang="en-US" sz="900" dirty="0" smtClean="0">
                <a:effectLst>
                  <a:outerShdw blurRad="38100" dist="38100" dir="2700000" algn="tl">
                    <a:srgbClr val="000000">
                      <a:alpha val="43137"/>
                    </a:srgbClr>
                  </a:outerShdw>
                </a:effectLst>
              </a:rPr>
              <a:t> </a:t>
            </a:r>
            <a:r>
              <a:rPr lang="en-US" sz="900" b="1" dirty="0" smtClean="0">
                <a:effectLst>
                  <a:outerShdw blurRad="38100" dist="38100" dir="2700000" algn="tl">
                    <a:srgbClr val="000000">
                      <a:alpha val="43137"/>
                    </a:srgbClr>
                  </a:outerShdw>
                </a:effectLst>
              </a:rPr>
              <a:t> </a:t>
            </a:r>
            <a:endParaRPr lang="en-US" sz="900" b="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fld id="{2A5E9C3D-07D7-45D2-9B6A-FB5CA66A53EB}"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255838428"/>
              </p:ext>
            </p:extLst>
          </p:nvPr>
        </p:nvGraphicFramePr>
        <p:xfrm>
          <a:off x="167355" y="408837"/>
          <a:ext cx="6705853" cy="5514090"/>
        </p:xfrm>
        <a:graphic>
          <a:graphicData uri="http://schemas.openxmlformats.org/drawingml/2006/table">
            <a:tbl>
              <a:tblPr/>
              <a:tblGrid>
                <a:gridCol w="1827471"/>
                <a:gridCol w="704057"/>
                <a:gridCol w="410700"/>
                <a:gridCol w="410700"/>
                <a:gridCol w="352028"/>
                <a:gridCol w="3000897"/>
              </a:tblGrid>
              <a:tr h="632237">
                <a:tc rowSpan="2">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Receptive modalities*:</a:t>
                      </a:r>
                      <a:r>
                        <a:rPr lang="en-US" sz="900" kern="1200" dirty="0">
                          <a:solidFill>
                            <a:srgbClr val="7F7F7F"/>
                          </a:solidFill>
                          <a:effectLst/>
                          <a:latin typeface="Calibri"/>
                          <a:ea typeface="Calibri"/>
                          <a:cs typeface="Times New Roman"/>
                        </a:rPr>
                        <a:t>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Ways in which students receive communications from others (e.g., listening, reading, viewing). Instruction and assessment of receptive modalities focus on students’ communication of their understanding of the meaning of communications from others.</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900" kern="1200" dirty="0">
                          <a:solidFill>
                            <a:srgbClr val="7F7F7F"/>
                          </a:solidFill>
                          <a:effectLst/>
                          <a:latin typeface="Calibri"/>
                          <a:ea typeface="Calibri"/>
                          <a:cs typeface="Times New Roman"/>
                        </a:rPr>
                        <a:t>Listening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&amp; reading</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9 - create clear and coherent grade-appropriate </a:t>
                      </a:r>
                      <a:r>
                        <a:rPr lang="en-US" sz="1300" kern="1200" dirty="0">
                          <a:effectLst/>
                          <a:latin typeface="Calibri"/>
                          <a:ea typeface="Times New Roman"/>
                          <a:cs typeface="Times New Roman"/>
                        </a:rPr>
                        <a:t>speech and text   </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10 - make accurate use </a:t>
                      </a:r>
                      <a:r>
                        <a:rPr lang="en-US" sz="1300" kern="1200" dirty="0">
                          <a:effectLst/>
                          <a:latin typeface="Calibri"/>
                          <a:ea typeface="Times New Roman"/>
                          <a:cs typeface="Times New Roman"/>
                        </a:rPr>
                        <a:t>of standard English to communicate in grade-appropriate speech and writing</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Times New Roman"/>
                        </a:rPr>
                        <a:t>1</a:t>
                      </a:r>
                      <a:endParaRPr lang="en-US" sz="9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a:solidFill>
                            <a:srgbClr val="7F7F7F"/>
                          </a:solidFill>
                          <a:effectLst/>
                          <a:latin typeface="Calibri"/>
                          <a:ea typeface="Calibri"/>
                          <a:cs typeface="GillSansMT"/>
                        </a:rPr>
                        <a:t>construct meaning </a:t>
                      </a:r>
                      <a:r>
                        <a:rPr lang="en-US" sz="900" kern="1200">
                          <a:solidFill>
                            <a:srgbClr val="7F7F7F"/>
                          </a:solidFill>
                          <a:effectLst/>
                          <a:latin typeface="Calibri"/>
                          <a:ea typeface="Calibri"/>
                          <a:cs typeface="GillSansMT"/>
                        </a:rPr>
                        <a:t>from oral presentations and literary and informational text through grade-appropriate listening, reading, and viewing</a:t>
                      </a:r>
                      <a:endParaRPr lang="en-US" sz="90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660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Calibri"/>
                          <a:cs typeface="Times New Roman"/>
                        </a:rPr>
                        <a:t>8</a:t>
                      </a:r>
                      <a:endParaRPr lang="en-US" sz="9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determine the meaning</a:t>
                      </a:r>
                      <a:r>
                        <a:rPr lang="en-US" sz="900" kern="1200" dirty="0">
                          <a:solidFill>
                            <a:srgbClr val="7F7F7F"/>
                          </a:solidFill>
                          <a:effectLst/>
                          <a:latin typeface="Calibri"/>
                          <a:ea typeface="Calibri"/>
                          <a:cs typeface="GillSansMT"/>
                        </a:rPr>
                        <a:t> of words and phrases in oral presentations and literary and informational text</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84247">
                <a:tc rowSpan="3">
                  <a:txBody>
                    <a:bodyPr/>
                    <a:lstStyle/>
                    <a:p>
                      <a:pPr marL="0" marR="0">
                        <a:lnSpc>
                          <a:spcPct val="115000"/>
                        </a:lnSpc>
                        <a:spcBef>
                          <a:spcPts val="0"/>
                        </a:spcBef>
                        <a:spcAft>
                          <a:spcPts val="0"/>
                        </a:spcAft>
                      </a:pPr>
                      <a:r>
                        <a:rPr lang="en-US" sz="2000" b="1" kern="1200" dirty="0">
                          <a:effectLst/>
                          <a:latin typeface="Calibri"/>
                          <a:ea typeface="Calibri"/>
                          <a:cs typeface="Times New Roman"/>
                        </a:rPr>
                        <a:t>Productive modalities*:</a:t>
                      </a:r>
                      <a:r>
                        <a:rPr lang="en-US" sz="2000" kern="1200" dirty="0">
                          <a:effectLst/>
                          <a:latin typeface="Calibri"/>
                          <a:ea typeface="Calibri"/>
                          <a:cs typeface="Times New Roman"/>
                        </a:rPr>
                        <a:t> </a:t>
                      </a:r>
                      <a:r>
                        <a:rPr lang="en-US" sz="1200" kern="1200" dirty="0">
                          <a:effectLst/>
                          <a:latin typeface="Calibri"/>
                          <a:ea typeface="Calibri"/>
                          <a:cs typeface="Times New Roman"/>
                        </a:rPr>
                        <a:t>Ways in which students communicate to others (e.g., speaking, writing, and drawing). Instruction and assessment of productive modalities focus on students’ communication of their own understanding or interpretation.</a:t>
                      </a:r>
                      <a:endParaRPr lang="en-US" sz="12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en-US" sz="1200" kern="1200" dirty="0">
                          <a:effectLst/>
                          <a:latin typeface="Calibri"/>
                          <a:ea typeface="Calibri"/>
                          <a:cs typeface="Times New Roman"/>
                        </a:rPr>
                        <a:t>Speaking </a:t>
                      </a:r>
                      <a:br>
                        <a:rPr lang="en-US" sz="1200" kern="1200" dirty="0">
                          <a:effectLst/>
                          <a:latin typeface="Calibri"/>
                          <a:ea typeface="Calibri"/>
                          <a:cs typeface="Times New Roman"/>
                        </a:rPr>
                      </a:br>
                      <a:r>
                        <a:rPr lang="en-US" sz="1200" kern="1200" dirty="0">
                          <a:effectLst/>
                          <a:latin typeface="Calibri"/>
                          <a:ea typeface="Calibri"/>
                          <a:cs typeface="Times New Roman"/>
                        </a:rPr>
                        <a:t>&amp;</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kern="1200" dirty="0">
                          <a:effectLst/>
                          <a:latin typeface="Calibri"/>
                          <a:ea typeface="Calibri"/>
                          <a:cs typeface="Times New Roman"/>
                        </a:rPr>
                        <a:t>Writing</a:t>
                      </a:r>
                      <a:endParaRPr lang="en-US" sz="12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300" kern="1200" dirty="0">
                          <a:effectLst/>
                          <a:latin typeface="Calibri"/>
                          <a:ea typeface="Times New Roman"/>
                          <a:cs typeface="GillSansMT"/>
                        </a:rPr>
                        <a:t>3</a:t>
                      </a:r>
                      <a:endParaRPr lang="en-US" sz="15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dirty="0">
                          <a:effectLst/>
                          <a:latin typeface="Calibri"/>
                          <a:ea typeface="Calibri"/>
                          <a:cs typeface="GillSansMT"/>
                        </a:rPr>
                        <a:t>speak and write about grade-appropriate complex literary and informational texts and topics</a:t>
                      </a:r>
                      <a:endParaRPr lang="en-US" sz="15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8927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300" b="1" kern="1200" dirty="0">
                          <a:effectLst/>
                          <a:latin typeface="Calibri"/>
                          <a:ea typeface="Times New Roman"/>
                          <a:cs typeface="Times New Roman"/>
                        </a:rPr>
                        <a:t>4</a:t>
                      </a:r>
                      <a:endParaRPr lang="en-US" sz="15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700" b="1" kern="1200">
                          <a:effectLst/>
                          <a:latin typeface="Calibri"/>
                          <a:ea typeface="Calibri"/>
                          <a:cs typeface="GillSansMT"/>
                        </a:rPr>
                        <a:t>construct grade-appropriate oral and written claims and support them with reasoning and evidence</a:t>
                      </a:r>
                      <a:endParaRPr lang="en-US" sz="150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61394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300" kern="1200" dirty="0">
                          <a:effectLst/>
                          <a:latin typeface="Calibri"/>
                          <a:ea typeface="Times New Roman"/>
                          <a:cs typeface="Times New Roman"/>
                        </a:rPr>
                        <a:t>7</a:t>
                      </a:r>
                      <a:endParaRPr lang="en-US" sz="15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a:effectLst/>
                          <a:latin typeface="Calibri"/>
                          <a:ea typeface="Calibri"/>
                          <a:cs typeface="GillSansMT"/>
                        </a:rPr>
                        <a:t>adapt language choices to purpose, task, and audience when speaking and writing</a:t>
                      </a:r>
                      <a:endParaRPr lang="en-US" sz="150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93630">
                <a:tc rowSpan="3">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Interactive modalities*: </a:t>
                      </a:r>
                      <a:r>
                        <a:rPr lang="en-US" sz="900" kern="1200" dirty="0">
                          <a:solidFill>
                            <a:srgbClr val="7F7F7F"/>
                          </a:solidFill>
                          <a:effectLst/>
                          <a:latin typeface="Calibri"/>
                          <a:ea typeface="Calibri"/>
                          <a:cs typeface="Times New Roman"/>
                        </a:rPr>
                        <a:t>Collaborative use of receptive and productive modalities as “students engage in conversations, provide and obtain information, express feelings and emotions, and exchange opinions” (Phillips, 2008, p. 3). </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900" kern="1200" dirty="0">
                          <a:solidFill>
                            <a:srgbClr val="7F7F7F"/>
                          </a:solidFill>
                          <a:effectLst/>
                          <a:latin typeface="Calibri"/>
                          <a:ea typeface="Calibri"/>
                          <a:cs typeface="Times New Roman"/>
                        </a:rPr>
                        <a:t>Listening, speaking, reading,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and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writing</a:t>
                      </a:r>
                      <a:endParaRPr lang="en-US" sz="900" dirty="0">
                        <a:effectLst/>
                        <a:latin typeface="Calibri"/>
                        <a:ea typeface="Calibri"/>
                        <a:cs typeface="Times New Roman"/>
                      </a:endParaRPr>
                    </a:p>
                  </a:txBody>
                  <a:tcPr marL="31059" marR="31059" marT="11825"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GillSansMT"/>
                        </a:rPr>
                        <a:t>2</a:t>
                      </a:r>
                      <a:endParaRPr lang="en-US" sz="9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participate in grade-appropriate oral and written exchanges</a:t>
                      </a:r>
                      <a:r>
                        <a:rPr lang="en-US" sz="900" kern="1200" dirty="0">
                          <a:solidFill>
                            <a:srgbClr val="7F7F7F"/>
                          </a:solidFill>
                          <a:effectLst/>
                          <a:latin typeface="Calibri"/>
                          <a:ea typeface="Calibri"/>
                          <a:cs typeface="GillSansMT"/>
                        </a:rPr>
                        <a:t> of information, ideas, and analyses, responding to peer, audience, or reader comments and questions</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9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5</a:t>
                      </a:r>
                      <a:endParaRPr lang="en-US" sz="90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conduct research and evaluate and communicate</a:t>
                      </a:r>
                      <a:r>
                        <a:rPr lang="en-US" sz="900" kern="1200" dirty="0">
                          <a:solidFill>
                            <a:srgbClr val="7F7F7F"/>
                          </a:solidFill>
                          <a:effectLst/>
                          <a:latin typeface="Calibri"/>
                          <a:ea typeface="Calibri"/>
                          <a:cs typeface="GillSansMT"/>
                        </a:rPr>
                        <a:t> findings to answer questions or solve problems</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99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Times New Roman"/>
                        </a:rPr>
                        <a:t>6</a:t>
                      </a:r>
                      <a:endParaRPr lang="en-US" sz="9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analyze and critique</a:t>
                      </a:r>
                      <a:r>
                        <a:rPr lang="en-US" sz="900" kern="1200" dirty="0">
                          <a:solidFill>
                            <a:srgbClr val="7F7F7F"/>
                          </a:solidFill>
                          <a:effectLst/>
                          <a:latin typeface="Calibri"/>
                          <a:ea typeface="Calibri"/>
                          <a:cs typeface="GillSansMT"/>
                        </a:rPr>
                        <a:t> the arguments of others orally and in writing</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68933695"/>
              </p:ext>
            </p:extLst>
          </p:nvPr>
        </p:nvGraphicFramePr>
        <p:xfrm>
          <a:off x="139518" y="5958681"/>
          <a:ext cx="6705853" cy="2387224"/>
        </p:xfrm>
        <a:graphic>
          <a:graphicData uri="http://schemas.openxmlformats.org/drawingml/2006/table">
            <a:tbl>
              <a:tblPr firstRow="1" firstCol="1" bandRow="1"/>
              <a:tblGrid>
                <a:gridCol w="838232"/>
                <a:gridCol w="900322"/>
                <a:gridCol w="807185"/>
                <a:gridCol w="796281"/>
                <a:gridCol w="988845"/>
                <a:gridCol w="1117642"/>
                <a:gridCol w="1257346"/>
              </a:tblGrid>
              <a:tr h="584969">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Standard</a:t>
                      </a:r>
                      <a:endParaRPr lang="en-US" sz="14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700" b="1" dirty="0">
                          <a:effectLst/>
                          <a:latin typeface="Calibri"/>
                          <a:ea typeface="Times New Roman"/>
                          <a:cs typeface="Times New Roman"/>
                        </a:rPr>
                        <a:t>An ELL can…</a:t>
                      </a:r>
                      <a:endParaRPr lang="en-US" sz="17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nSpc>
                          <a:spcPct val="115000"/>
                        </a:lnSpc>
                        <a:spcBef>
                          <a:spcPts val="0"/>
                        </a:spcBef>
                        <a:spcAft>
                          <a:spcPts val="0"/>
                        </a:spcAft>
                      </a:pPr>
                      <a:r>
                        <a:rPr lang="en-US" sz="1700" b="1" dirty="0">
                          <a:solidFill>
                            <a:srgbClr val="000000"/>
                          </a:solidFill>
                          <a:effectLst/>
                          <a:latin typeface="Calibri"/>
                          <a:ea typeface="Times New Roman"/>
                          <a:cs typeface="Times New Roman"/>
                        </a:rPr>
                        <a:t>By the end of an English language proficiency level, an ELL in grades 4-5 can . . . </a:t>
                      </a:r>
                      <a:endParaRPr lang="en-US" sz="17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1255">
                <a:tc rowSpan="2">
                  <a:txBody>
                    <a:bodyPr/>
                    <a:lstStyle/>
                    <a:p>
                      <a:pPr marL="0" marR="0" algn="ctr">
                        <a:lnSpc>
                          <a:spcPct val="115000"/>
                        </a:lnSpc>
                        <a:spcBef>
                          <a:spcPts val="0"/>
                        </a:spcBef>
                        <a:spcAft>
                          <a:spcPts val="0"/>
                        </a:spcAft>
                      </a:pPr>
                      <a:r>
                        <a:rPr lang="en-US" sz="3100" b="1" dirty="0">
                          <a:solidFill>
                            <a:srgbClr val="000000"/>
                          </a:solidFill>
                          <a:effectLst/>
                          <a:latin typeface="Calibri"/>
                          <a:ea typeface="Times New Roman"/>
                          <a:cs typeface="Times New Roman"/>
                        </a:rPr>
                        <a:t>4</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Productive</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(S &amp; W)</a:t>
                      </a:r>
                      <a:endParaRPr lang="en-US" sz="13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en-US" sz="900" b="1" dirty="0">
                          <a:effectLst/>
                          <a:latin typeface="Calibri"/>
                          <a:ea typeface="Times New Roman"/>
                          <a:cs typeface="Times New Roman"/>
                        </a:rPr>
                        <a:t>…construct grade-appropriate oral and written claims and support them with reasoning and evidence. </a:t>
                      </a:r>
                      <a:endParaRPr lang="en-US" sz="9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dirty="0">
                          <a:solidFill>
                            <a:srgbClr val="000000"/>
                          </a:solidFill>
                          <a:effectLst/>
                          <a:latin typeface="Calibri"/>
                          <a:ea typeface="Times New Roman"/>
                          <a:cs typeface="Times New Roman"/>
                        </a:rPr>
                        <a:t>1</a:t>
                      </a:r>
                      <a:endParaRPr lang="en-US" sz="20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dirty="0">
                          <a:solidFill>
                            <a:srgbClr val="000000"/>
                          </a:solidFill>
                          <a:effectLst/>
                          <a:latin typeface="Calibri"/>
                          <a:ea typeface="Times New Roman"/>
                          <a:cs typeface="Times New Roman"/>
                        </a:rPr>
                        <a:t>2</a:t>
                      </a:r>
                      <a:endParaRPr lang="en-US" sz="2000" dirty="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a:solidFill>
                            <a:srgbClr val="000000"/>
                          </a:solidFill>
                          <a:effectLst/>
                          <a:latin typeface="Calibri"/>
                          <a:ea typeface="Times New Roman"/>
                          <a:cs typeface="Times New Roman"/>
                        </a:rPr>
                        <a:t>3</a:t>
                      </a:r>
                      <a:endParaRPr lang="en-US" sz="200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a:solidFill>
                            <a:srgbClr val="000000"/>
                          </a:solidFill>
                          <a:effectLst/>
                          <a:latin typeface="Calibri"/>
                          <a:ea typeface="Times New Roman"/>
                          <a:cs typeface="Times New Roman"/>
                        </a:rPr>
                        <a:t>4</a:t>
                      </a:r>
                      <a:endParaRPr lang="en-US" sz="200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dirty="0">
                          <a:solidFill>
                            <a:srgbClr val="000000"/>
                          </a:solidFill>
                          <a:effectLst/>
                          <a:latin typeface="Calibri"/>
                          <a:ea typeface="Times New Roman"/>
                          <a:cs typeface="Times New Roman"/>
                        </a:rPr>
                        <a:t>5</a:t>
                      </a:r>
                      <a:endParaRPr lang="en-US" sz="2000" dirty="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394582">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…express an opinion about a familiar topic. </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n-US" sz="900" dirty="0">
                          <a:solidFill>
                            <a:srgbClr val="000000"/>
                          </a:solidFill>
                          <a:effectLst/>
                          <a:latin typeface="Calibri"/>
                          <a:ea typeface="Times New Roman"/>
                          <a:cs typeface="Times New Roman"/>
                        </a:rPr>
                        <a:t>…construct a simple claim about a familiar topic, and give a reason to support the claim. </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n-US" sz="900" dirty="0">
                          <a:solidFill>
                            <a:srgbClr val="000000"/>
                          </a:solidFill>
                          <a:effectLst/>
                          <a:latin typeface="Calibri"/>
                          <a:ea typeface="Times New Roman"/>
                          <a:cs typeface="Times New Roman"/>
                        </a:rPr>
                        <a:t>…construct a claim about familiar topics, introducing the topic and providing a few reasons or facts to support the claim. </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…construct a claim about a variety of topics: introduce the topic, provide several reasons or facts to support the claim, and provide a concluding statement. </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…construct a claim about a variety of topics: introduce the topic, provide logically ordered reasons or facts to support the claim, and provide a concluding statement. </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8" name="Rectangle 7"/>
          <p:cNvSpPr/>
          <p:nvPr/>
        </p:nvSpPr>
        <p:spPr>
          <a:xfrm>
            <a:off x="97376" y="8376322"/>
            <a:ext cx="6775705" cy="1011359"/>
          </a:xfrm>
          <a:prstGeom prst="rect">
            <a:avLst/>
          </a:prstGeom>
          <a:solidFill>
            <a:schemeClr val="bg1"/>
          </a:solidFill>
        </p:spPr>
        <p:txBody>
          <a:bodyPr wrap="square" lIns="87179" tIns="43589" rIns="87179" bIns="43589">
            <a:spAutoFit/>
          </a:bodyPr>
          <a:lstStyle/>
          <a:p>
            <a:r>
              <a:rPr lang="en-US" sz="1000" dirty="0"/>
              <a:t>This performance task is based on writing.  As an option if you’d like to monitor growth for ELP as a second goal, teachers can choose to assess ELP standard 4 because it aligns with this specific performance task. Your student’s full composition can be analyzed to identify English language proficiency levels.  It is evident that students will be navigating through the modalities to get to the end product. However, it is important to keep in mind what the full opinion writing performance task is assessing and how deeply the student understands class content and language. The  ELP growth goal is to provide the “just-right scaffolds” for students to demonstrate their understanding in order for them to move from one proficiency level to the next.</a:t>
            </a:r>
          </a:p>
        </p:txBody>
      </p:sp>
      <p:sp>
        <p:nvSpPr>
          <p:cNvPr id="9" name="Rectangle 8"/>
          <p:cNvSpPr/>
          <p:nvPr/>
        </p:nvSpPr>
        <p:spPr>
          <a:xfrm>
            <a:off x="97502" y="29609"/>
            <a:ext cx="6705852" cy="380417"/>
          </a:xfrm>
          <a:prstGeom prst="rect">
            <a:avLst/>
          </a:prstGeom>
        </p:spPr>
        <p:txBody>
          <a:bodyPr wrap="square" lIns="87179" tIns="43589" rIns="87179" bIns="43589">
            <a:spAutoFit/>
          </a:bodyPr>
          <a:lstStyle/>
          <a:p>
            <a:pPr algn="ctr"/>
            <a:r>
              <a:rPr lang="en-US" b="1" i="1" dirty="0"/>
              <a:t>ELP </a:t>
            </a:r>
            <a:r>
              <a:rPr lang="en-US" b="1" i="1" dirty="0" smtClean="0"/>
              <a:t>4</a:t>
            </a:r>
            <a:r>
              <a:rPr lang="en-US" b="1" i="1" baseline="30000" dirty="0" smtClean="0"/>
              <a:t>th</a:t>
            </a:r>
            <a:r>
              <a:rPr lang="en-US" b="1" i="1" dirty="0" smtClean="0"/>
              <a:t> – 5</a:t>
            </a:r>
            <a:r>
              <a:rPr lang="en-US" b="1" i="1" baseline="30000" dirty="0" smtClean="0"/>
              <a:t>th</a:t>
            </a:r>
            <a:r>
              <a:rPr lang="en-US" b="1" i="1" dirty="0" smtClean="0"/>
              <a:t> Grade Band Standards </a:t>
            </a:r>
            <a:r>
              <a:rPr lang="en-US" b="1" i="1" dirty="0"/>
              <a:t>Organized by </a:t>
            </a:r>
            <a:r>
              <a:rPr lang="en-US" b="1" i="1" dirty="0" smtClean="0"/>
              <a:t>Modality</a:t>
            </a:r>
          </a:p>
        </p:txBody>
      </p:sp>
      <p:sp>
        <p:nvSpPr>
          <p:cNvPr id="6" name="TextBox 1"/>
          <p:cNvSpPr txBox="1"/>
          <p:nvPr/>
        </p:nvSpPr>
        <p:spPr>
          <a:xfrm>
            <a:off x="3410639" y="9553237"/>
            <a:ext cx="3462442" cy="215444"/>
          </a:xfrm>
          <a:prstGeom prst="rect">
            <a:avLst/>
          </a:prstGeom>
          <a:noFill/>
        </p:spPr>
        <p:txBody>
          <a:bodyPr wrap="square" rtlCol="0">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r>
              <a:rPr lang="en-US" sz="800" b="1" i="1" dirty="0" smtClean="0"/>
              <a:t>Oregon ELP Standards Aligned with Performance Task, 2014; Arcema Tovar</a:t>
            </a:r>
            <a:endParaRPr lang="en-US" sz="800" b="1" i="1" dirty="0"/>
          </a:p>
        </p:txBody>
      </p:sp>
    </p:spTree>
    <p:extLst>
      <p:ext uri="{BB962C8B-B14F-4D97-AF65-F5344CB8AC3E}">
        <p14:creationId xmlns:p14="http://schemas.microsoft.com/office/powerpoint/2010/main" val="2691432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97286862"/>
              </p:ext>
            </p:extLst>
          </p:nvPr>
        </p:nvGraphicFramePr>
        <p:xfrm>
          <a:off x="237206" y="88303"/>
          <a:ext cx="6636000" cy="9543411"/>
        </p:xfrm>
        <a:graphic>
          <a:graphicData uri="http://schemas.openxmlformats.org/drawingml/2006/table">
            <a:tbl>
              <a:tblPr/>
              <a:tblGrid>
                <a:gridCol w="349265"/>
                <a:gridCol w="438115"/>
                <a:gridCol w="2535622"/>
                <a:gridCol w="827416"/>
                <a:gridCol w="827416"/>
                <a:gridCol w="750679"/>
                <a:gridCol w="507125"/>
                <a:gridCol w="400362"/>
              </a:tblGrid>
              <a:tr h="233520">
                <a:tc gridSpan="8">
                  <a:txBody>
                    <a:bodyPr/>
                    <a:lstStyle/>
                    <a:p>
                      <a:pPr algn="l" fontAlgn="ctr"/>
                      <a:r>
                        <a:rPr lang="en-US" sz="1400" b="1" i="0" u="none" strike="noStrike" dirty="0">
                          <a:solidFill>
                            <a:srgbClr val="000000"/>
                          </a:solidFill>
                          <a:latin typeface="Calibri"/>
                        </a:rPr>
                        <a:t>Opinion Writing  </a:t>
                      </a:r>
                      <a:r>
                        <a:rPr lang="en-US" sz="1400" b="1" i="0" u="none" strike="noStrike" dirty="0" smtClean="0">
                          <a:solidFill>
                            <a:srgbClr val="000000"/>
                          </a:solidFill>
                          <a:latin typeface="Calibri"/>
                        </a:rPr>
                        <a:t>Pre-Assessment</a:t>
                      </a:r>
                      <a:endParaRPr lang="en-US" sz="1400" b="1" i="0" u="none" strike="noStrike"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1296">
                <a:tc gridSpan="3">
                  <a:txBody>
                    <a:bodyPr/>
                    <a:lstStyle/>
                    <a:p>
                      <a:pPr algn="l" fontAlgn="t"/>
                      <a:r>
                        <a:rPr lang="en-US" sz="1200" b="1" i="0" u="none" strike="noStrike" dirty="0">
                          <a:solidFill>
                            <a:srgbClr val="000000"/>
                          </a:solidFill>
                          <a:latin typeface="Calibri"/>
                        </a:rPr>
                        <a:t>Student and Class Scoring:</a:t>
                      </a: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n-US" sz="1000" b="1" i="0" u="none" strike="noStrike" dirty="0">
                          <a:solidFill>
                            <a:srgbClr val="000000"/>
                          </a:solidFill>
                          <a:latin typeface="Calibri"/>
                        </a:rPr>
                        <a:t>School Year: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2014-15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1" i="0" u="none" strike="noStrike" dirty="0">
                          <a:solidFill>
                            <a:srgbClr val="000000"/>
                          </a:solidFill>
                          <a:latin typeface="Calibri"/>
                        </a:rPr>
                        <a:t>Grade: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96387">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Teachers Name: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78426">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School: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3699">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n-US" sz="1000" b="1"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8057">
                <a:tc rowSpan="2" gridSpan="3">
                  <a:txBody>
                    <a:bodyPr/>
                    <a:lstStyle/>
                    <a:p>
                      <a:pPr algn="ctr" fontAlgn="ctr"/>
                      <a:r>
                        <a:rPr lang="en-US" sz="1000" b="1" i="0" u="none" strike="noStrike">
                          <a:solidFill>
                            <a:srgbClr val="FFFFFF"/>
                          </a:solidFill>
                          <a:latin typeface="Calibri"/>
                        </a:rPr>
                        <a:t>Student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n-US" sz="1000" b="1" i="0" u="none" strike="noStrike">
                          <a:solidFill>
                            <a:srgbClr val="FFFFFF"/>
                          </a:solidFill>
                          <a:latin typeface="Calibri"/>
                        </a:rPr>
                        <a:t>Focus and Organization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Elaboration and Evidence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Conventions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Student Total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ELP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3699">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04778">
                <a:tc>
                  <a:txBody>
                    <a:bodyPr/>
                    <a:lstStyle/>
                    <a:p>
                      <a:pPr algn="ctr" fontAlgn="ctr"/>
                      <a:r>
                        <a:rPr lang="en-US" sz="10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Daffy Duck and Friends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smtClean="0">
                          <a:solidFill>
                            <a:srgbClr val="000000"/>
                          </a:solidFill>
                          <a:latin typeface="Calibri"/>
                        </a:rPr>
                        <a:t>10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err="1">
                          <a:solidFill>
                            <a:srgbClr val="000000"/>
                          </a:solidFill>
                          <a:latin typeface="Calibri"/>
                        </a:rPr>
                        <a:t>Micky</a:t>
                      </a:r>
                      <a:r>
                        <a:rPr lang="en-US" sz="1000" b="0" i="0" u="none" strike="noStrike" dirty="0">
                          <a:solidFill>
                            <a:srgbClr val="000000"/>
                          </a:solidFill>
                          <a:latin typeface="Calibri"/>
                        </a:rPr>
                        <a:t> Mouse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smtClean="0">
                          <a:solidFill>
                            <a:srgbClr val="000000"/>
                          </a:solidFill>
                          <a:latin typeface="Calibri"/>
                        </a:rPr>
                        <a:t>12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Minnie Mouse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smtClean="0">
                          <a:solidFill>
                            <a:srgbClr val="000000"/>
                          </a:solidFill>
                          <a:latin typeface="Calibri"/>
                        </a:rPr>
                        <a:t>11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kern="1200" dirty="0">
                          <a:solidFill>
                            <a:srgbClr val="000000"/>
                          </a:solidFill>
                          <a:latin typeface="Calibri"/>
                          <a:ea typeface="+mn-ea"/>
                          <a:cs typeface="+mn-cs"/>
                        </a:rPr>
                        <a:t>Road</a:t>
                      </a:r>
                      <a:r>
                        <a:rPr lang="en-US" sz="1000" b="0" i="0" u="none" strike="noStrike" dirty="0">
                          <a:solidFill>
                            <a:srgbClr val="000000"/>
                          </a:solidFill>
                          <a:latin typeface="Calibri"/>
                        </a:rPr>
                        <a:t> Runner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3699">
                <a:tc>
                  <a:txBody>
                    <a:bodyPr/>
                    <a:lstStyle/>
                    <a:p>
                      <a:pPr algn="ctr" fontAlgn="ctr"/>
                      <a:r>
                        <a:rPr lang="en-US" sz="1000" b="1" i="0" u="none" strike="noStrike" dirty="0">
                          <a:solidFill>
                            <a:srgbClr val="000000"/>
                          </a:solidFill>
                          <a:latin typeface="Calibri"/>
                        </a:rPr>
                        <a:t>4</a:t>
                      </a:r>
                    </a:p>
                  </a:txBody>
                  <a:tcPr marL="0" marR="0" marT="0" marB="0" anchor="ctr">
                    <a:lnL>
                      <a:noFill/>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indent="0" algn="l" fontAlgn="ctr"/>
                      <a:r>
                        <a:rPr lang="en-US" sz="1000" b="1" i="0" u="none" strike="noStrike" dirty="0">
                          <a:solidFill>
                            <a:srgbClr val="000000"/>
                          </a:solidFill>
                          <a:latin typeface="Calibri"/>
                        </a:rPr>
                        <a:t>Total Students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l" fontAlgn="ctr"/>
                      <a:endParaRPr lang="en-US" sz="1000" b="1"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FFFFFF"/>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3699">
                <a:tc>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r" fontAlgn="ctr"/>
                      <a:r>
                        <a:rPr lang="en-US" sz="1000" b="0" i="0" u="none" strike="noStrike" dirty="0">
                          <a:solidFill>
                            <a:srgbClr val="000000"/>
                          </a:solidFill>
                          <a:latin typeface="Calibri"/>
                        </a:rPr>
                        <a:t>% Proficient</a:t>
                      </a: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3699">
                <a:tc>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c gridSpan="2">
                  <a:txBody>
                    <a:bodyPr/>
                    <a:lstStyle/>
                    <a:p>
                      <a:pPr algn="r" fontAlgn="ctr"/>
                      <a:r>
                        <a:rPr lang="en-US" sz="1000" b="0" i="0" u="none" strike="noStrike" dirty="0">
                          <a:solidFill>
                            <a:srgbClr val="000000"/>
                          </a:solidFill>
                          <a:latin typeface="Calibri"/>
                        </a:rPr>
                        <a:t>% Exemplary</a:t>
                      </a: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c hMerge="1">
                  <a:txBody>
                    <a:bodyPr/>
                    <a:lstStyle/>
                    <a:p>
                      <a:pPr algn="r" fontAlgn="ctr"/>
                      <a:endParaRPr lang="en-US" sz="1000" b="0" i="0" u="none" strike="noStrike">
                        <a:solidFill>
                          <a:srgbClr val="000000"/>
                        </a:solidFill>
                        <a:latin typeface="Calibri"/>
                      </a:endParaRP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c>
                  <a:txBody>
                    <a:bodyPr/>
                    <a:lstStyle/>
                    <a:p>
                      <a:pPr algn="ctr" fontAlgn="ctr"/>
                      <a:r>
                        <a:rPr lang="en-US" sz="1000" b="0" i="0" u="none" strike="noStrike">
                          <a:solidFill>
                            <a:srgbClr val="000000"/>
                          </a:solidFill>
                          <a:latin typeface="Calibri"/>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a:solidFill>
                            <a:srgbClr val="000000"/>
                          </a:solidFill>
                          <a:latin typeface="Calibri"/>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a:noFill/>
                    </a:lnB>
                  </a:tcPr>
                </a:tc>
              </a:tr>
            </a:tbl>
          </a:graphicData>
        </a:graphic>
      </p:graphicFrame>
      <p:sp>
        <p:nvSpPr>
          <p:cNvPr id="5" name="TextBox 1"/>
          <p:cNvSpPr txBox="1"/>
          <p:nvPr/>
        </p:nvSpPr>
        <p:spPr>
          <a:xfrm>
            <a:off x="391960" y="689009"/>
            <a:ext cx="139701" cy="134648"/>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1</a:t>
            </a:r>
          </a:p>
        </p:txBody>
      </p:sp>
      <p:sp>
        <p:nvSpPr>
          <p:cNvPr id="6" name="TextBox 2"/>
          <p:cNvSpPr txBox="1"/>
          <p:nvPr/>
        </p:nvSpPr>
        <p:spPr>
          <a:xfrm>
            <a:off x="390655" y="850306"/>
            <a:ext cx="148962" cy="135983"/>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2</a:t>
            </a:r>
          </a:p>
        </p:txBody>
      </p:sp>
      <p:sp>
        <p:nvSpPr>
          <p:cNvPr id="7" name="TextBox 3"/>
          <p:cNvSpPr txBox="1"/>
          <p:nvPr/>
        </p:nvSpPr>
        <p:spPr>
          <a:xfrm>
            <a:off x="391552" y="999196"/>
            <a:ext cx="144590" cy="129469"/>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3</a:t>
            </a:r>
          </a:p>
        </p:txBody>
      </p:sp>
      <p:sp>
        <p:nvSpPr>
          <p:cNvPr id="8" name="TextBox 4"/>
          <p:cNvSpPr txBox="1"/>
          <p:nvPr/>
        </p:nvSpPr>
        <p:spPr>
          <a:xfrm>
            <a:off x="391726" y="1148804"/>
            <a:ext cx="144590" cy="131627"/>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4</a:t>
            </a:r>
          </a:p>
        </p:txBody>
      </p:sp>
      <p:sp>
        <p:nvSpPr>
          <p:cNvPr id="9" name="TextBox 5"/>
          <p:cNvSpPr txBox="1"/>
          <p:nvPr/>
        </p:nvSpPr>
        <p:spPr>
          <a:xfrm>
            <a:off x="554246" y="711475"/>
            <a:ext cx="524204" cy="12666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Emerging</a:t>
            </a:r>
          </a:p>
        </p:txBody>
      </p:sp>
      <p:sp>
        <p:nvSpPr>
          <p:cNvPr id="10" name="TextBox 6"/>
          <p:cNvSpPr txBox="1"/>
          <p:nvPr/>
        </p:nvSpPr>
        <p:spPr>
          <a:xfrm>
            <a:off x="554420" y="861083"/>
            <a:ext cx="524204" cy="12811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Developing</a:t>
            </a:r>
          </a:p>
        </p:txBody>
      </p:sp>
      <p:sp>
        <p:nvSpPr>
          <p:cNvPr id="11" name="TextBox 7"/>
          <p:cNvSpPr txBox="1"/>
          <p:nvPr/>
        </p:nvSpPr>
        <p:spPr>
          <a:xfrm>
            <a:off x="556500" y="1007995"/>
            <a:ext cx="524204" cy="12666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Proficient</a:t>
            </a:r>
          </a:p>
        </p:txBody>
      </p:sp>
      <p:sp>
        <p:nvSpPr>
          <p:cNvPr id="12" name="TextBox 8"/>
          <p:cNvSpPr txBox="1"/>
          <p:nvPr/>
        </p:nvSpPr>
        <p:spPr>
          <a:xfrm>
            <a:off x="561175" y="1157604"/>
            <a:ext cx="524204" cy="123887"/>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Exemplary</a:t>
            </a:r>
          </a:p>
        </p:txBody>
      </p:sp>
      <p:sp>
        <p:nvSpPr>
          <p:cNvPr id="13" name="TextBox 9"/>
          <p:cNvSpPr txBox="1"/>
          <p:nvPr/>
        </p:nvSpPr>
        <p:spPr>
          <a:xfrm>
            <a:off x="376913" y="550903"/>
            <a:ext cx="547805" cy="12966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Scoring Key:</a:t>
            </a:r>
          </a:p>
        </p:txBody>
      </p:sp>
      <p:sp>
        <p:nvSpPr>
          <p:cNvPr id="14" name="TextBox 10"/>
          <p:cNvSpPr txBox="1"/>
          <p:nvPr/>
        </p:nvSpPr>
        <p:spPr>
          <a:xfrm>
            <a:off x="1142751" y="694286"/>
            <a:ext cx="296375" cy="133757"/>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0 - 4</a:t>
            </a:r>
          </a:p>
        </p:txBody>
      </p:sp>
      <p:sp>
        <p:nvSpPr>
          <p:cNvPr id="15" name="TextBox 11"/>
          <p:cNvSpPr txBox="1"/>
          <p:nvPr/>
        </p:nvSpPr>
        <p:spPr>
          <a:xfrm>
            <a:off x="1136564" y="855677"/>
            <a:ext cx="299397" cy="136234"/>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5 - 7</a:t>
            </a:r>
          </a:p>
        </p:txBody>
      </p:sp>
      <p:sp>
        <p:nvSpPr>
          <p:cNvPr id="16" name="TextBox 12"/>
          <p:cNvSpPr txBox="1"/>
          <p:nvPr/>
        </p:nvSpPr>
        <p:spPr>
          <a:xfrm>
            <a:off x="1137461" y="1003416"/>
            <a:ext cx="296469" cy="139255"/>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8 - 10</a:t>
            </a:r>
          </a:p>
        </p:txBody>
      </p:sp>
      <p:sp>
        <p:nvSpPr>
          <p:cNvPr id="17" name="TextBox 13"/>
          <p:cNvSpPr txBox="1"/>
          <p:nvPr/>
        </p:nvSpPr>
        <p:spPr>
          <a:xfrm>
            <a:off x="1137635" y="1154174"/>
            <a:ext cx="296469" cy="136234"/>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11 - 12</a:t>
            </a:r>
          </a:p>
        </p:txBody>
      </p:sp>
      <p:sp>
        <p:nvSpPr>
          <p:cNvPr id="18" name="TextBox 14"/>
          <p:cNvSpPr txBox="1"/>
          <p:nvPr/>
        </p:nvSpPr>
        <p:spPr>
          <a:xfrm>
            <a:off x="1020011" y="553239"/>
            <a:ext cx="635121" cy="1171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Total # Correct</a:t>
            </a:r>
          </a:p>
        </p:txBody>
      </p:sp>
      <p:sp>
        <p:nvSpPr>
          <p:cNvPr id="19" name="TextBox 18"/>
          <p:cNvSpPr txBox="1"/>
          <p:nvPr/>
        </p:nvSpPr>
        <p:spPr>
          <a:xfrm>
            <a:off x="97502" y="9282030"/>
            <a:ext cx="2514695" cy="334251"/>
          </a:xfrm>
          <a:prstGeom prst="rect">
            <a:avLst/>
          </a:prstGeom>
          <a:noFill/>
        </p:spPr>
        <p:txBody>
          <a:bodyPr wrap="square" lIns="87179" tIns="43589" rIns="87179" bIns="43589" rtlCol="0">
            <a:spAutoFit/>
          </a:bodyPr>
          <a:lstStyle/>
          <a:p>
            <a:r>
              <a:rPr lang="en-US" sz="800" dirty="0"/>
              <a:t>To use the Excel Version of this Score sheet. </a:t>
            </a:r>
            <a:r>
              <a:rPr lang="en-US" sz="800" b="1" u="sng" dirty="0">
                <a:solidFill>
                  <a:srgbClr val="0000CC"/>
                </a:solidFill>
              </a:rPr>
              <a:t>http://sresource.homestead.com/index.html</a:t>
            </a:r>
          </a:p>
        </p:txBody>
      </p:sp>
    </p:spTree>
    <p:extLst>
      <p:ext uri="{BB962C8B-B14F-4D97-AF65-F5344CB8AC3E}">
        <p14:creationId xmlns:p14="http://schemas.microsoft.com/office/powerpoint/2010/main" val="4140118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081" y="5806281"/>
            <a:ext cx="6400800" cy="527956"/>
          </a:xfrm>
          <a:prstGeom prst="rect">
            <a:avLst/>
          </a:prstGeom>
          <a:noFill/>
        </p:spPr>
        <p:txBody>
          <a:bodyPr wrap="square" lIns="96131" tIns="48065" rIns="96131" bIns="48065" rtlCol="0">
            <a:spAutoFit/>
          </a:bodyPr>
          <a:lstStyle/>
          <a:p>
            <a:r>
              <a:rPr lang="en-US" sz="2800" b="1" dirty="0" smtClean="0">
                <a:effectLst>
                  <a:outerShdw blurRad="38100" dist="38100" dir="2700000" algn="tl">
                    <a:srgbClr val="000000">
                      <a:alpha val="43137"/>
                    </a:srgbClr>
                  </a:outerShdw>
                </a:effectLst>
              </a:rPr>
              <a:t>Student Name:______________________</a:t>
            </a:r>
            <a:endParaRPr lang="en-US" sz="2800" b="1" dirty="0">
              <a:effectLst>
                <a:outerShdw blurRad="38100" dist="38100" dir="2700000" algn="tl">
                  <a:srgbClr val="000000">
                    <a:alpha val="43137"/>
                  </a:srgbClr>
                </a:outerShdw>
              </a:effectLst>
            </a:endParaRPr>
          </a:p>
        </p:txBody>
      </p:sp>
      <p:pic>
        <p:nvPicPr>
          <p:cNvPr id="8" name="Picture 2" descr="C:\Users\Rick Richmond\Desktop\WebHead3.jpg"/>
          <p:cNvPicPr>
            <a:picLocks noChangeAspect="1" noChangeArrowheads="1"/>
          </p:cNvPicPr>
          <p:nvPr/>
        </p:nvPicPr>
        <p:blipFill>
          <a:blip r:embed="rId2" cstate="print"/>
          <a:srcRect/>
          <a:stretch>
            <a:fillRect/>
          </a:stretch>
        </p:blipFill>
        <p:spPr bwMode="auto">
          <a:xfrm>
            <a:off x="3444081" y="243681"/>
            <a:ext cx="3372008" cy="667087"/>
          </a:xfrm>
          <a:prstGeom prst="rect">
            <a:avLst/>
          </a:prstGeom>
          <a:noFill/>
        </p:spPr>
      </p:pic>
      <p:sp>
        <p:nvSpPr>
          <p:cNvPr id="9" name="TextBox 8"/>
          <p:cNvSpPr txBox="1"/>
          <p:nvPr/>
        </p:nvSpPr>
        <p:spPr>
          <a:xfrm>
            <a:off x="467309" y="6412160"/>
            <a:ext cx="4114800" cy="384721"/>
          </a:xfrm>
          <a:prstGeom prst="rect">
            <a:avLst/>
          </a:prstGeom>
          <a:noFill/>
        </p:spPr>
        <p:txBody>
          <a:bodyPr wrap="square" rtlCol="0">
            <a:spAutoFit/>
          </a:bodyPr>
          <a:lstStyle/>
          <a:p>
            <a:r>
              <a:rPr lang="en-US" b="1" dirty="0" smtClean="0"/>
              <a:t>Date: __________________</a:t>
            </a:r>
            <a:endParaRPr lang="en-US" b="1" dirty="0"/>
          </a:p>
        </p:txBody>
      </p:sp>
      <p:sp>
        <p:nvSpPr>
          <p:cNvPr id="10" name="TextBox 9"/>
          <p:cNvSpPr txBox="1"/>
          <p:nvPr/>
        </p:nvSpPr>
        <p:spPr>
          <a:xfrm>
            <a:off x="396081" y="1539081"/>
            <a:ext cx="5710679" cy="1205064"/>
          </a:xfrm>
          <a:prstGeom prst="rect">
            <a:avLst/>
          </a:prstGeom>
          <a:noFill/>
        </p:spPr>
        <p:txBody>
          <a:bodyPr wrap="square" lIns="96131" tIns="48065" rIns="96131" bIns="48065" rtlCol="0">
            <a:spAutoFit/>
          </a:bodyPr>
          <a:lstStyle/>
          <a:p>
            <a:r>
              <a:rPr lang="en-US" sz="3600" b="1" dirty="0" smtClean="0">
                <a:effectLst>
                  <a:outerShdw blurRad="38100" dist="38100" dir="2700000" algn="tl">
                    <a:srgbClr val="000000">
                      <a:alpha val="43137"/>
                    </a:srgbClr>
                  </a:outerShdw>
                </a:effectLst>
              </a:rPr>
              <a:t>Opinion Writing…</a:t>
            </a:r>
          </a:p>
          <a:p>
            <a:r>
              <a:rPr lang="en-US" sz="36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Performance Task</a:t>
            </a:r>
            <a:endParaRPr lang="en-US" sz="2800" b="1" dirty="0">
              <a:effectLst>
                <a:outerShdw blurRad="38100" dist="38100" dir="2700000" algn="tl">
                  <a:srgbClr val="000000">
                    <a:alpha val="43137"/>
                  </a:srgbClr>
                </a:outerShdw>
              </a:effectLst>
            </a:endParaRPr>
          </a:p>
        </p:txBody>
      </p:sp>
      <p:sp>
        <p:nvSpPr>
          <p:cNvPr id="11" name="TextBox 10"/>
          <p:cNvSpPr txBox="1"/>
          <p:nvPr/>
        </p:nvSpPr>
        <p:spPr>
          <a:xfrm>
            <a:off x="396081" y="2682082"/>
            <a:ext cx="3581400" cy="384721"/>
          </a:xfrm>
          <a:prstGeom prst="rect">
            <a:avLst/>
          </a:prstGeom>
          <a:noFill/>
        </p:spPr>
        <p:txBody>
          <a:bodyPr wrap="square" rtlCol="0">
            <a:spAutoFit/>
          </a:bodyPr>
          <a:lstStyle/>
          <a:p>
            <a:pPr algn="ctr"/>
            <a:r>
              <a:rPr lang="en-US" dirty="0" smtClean="0"/>
              <a:t>Pre-Assessment</a:t>
            </a:r>
            <a:endParaRPr lang="en-US" dirty="0"/>
          </a:p>
        </p:txBody>
      </p:sp>
      <p:sp>
        <p:nvSpPr>
          <p:cNvPr id="12" name="Slide Number Placeholder 11"/>
          <p:cNvSpPr>
            <a:spLocks noGrp="1"/>
          </p:cNvSpPr>
          <p:nvPr>
            <p:ph type="sldNum" sz="quarter" idx="12"/>
          </p:nvPr>
        </p:nvSpPr>
        <p:spPr/>
        <p:txBody>
          <a:bodyPr/>
          <a:lstStyle/>
          <a:p>
            <a:fld id="{2A5E9C3D-07D7-45D2-9B6A-FB5CA66A53EB}" type="slidenum">
              <a:rPr lang="en-US" smtClean="0"/>
              <a:pPr/>
              <a:t>6</a:t>
            </a:fld>
            <a:endParaRPr lang="en-US" dirty="0"/>
          </a:p>
        </p:txBody>
      </p:sp>
      <p:pic>
        <p:nvPicPr>
          <p:cNvPr id="13" name="Picture 12" descr="http://www.edutopia.org/sites/default/files/styles/feature_image_breakpoints_theme_edutopia_desktop_1x/public/slates/larmer-pbl-ccss-part1-Thinkstock.jpg?itok=idxUZTa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0481" y="3066803"/>
            <a:ext cx="3488982" cy="261673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4" name="Picture 4" descr="Click to view">
            <a:hlinkClick r:id="rId4"/>
          </p:cNvPr>
          <p:cNvPicPr>
            <a:picLocks noChangeAspect="1" noChangeArrowheads="1"/>
          </p:cNvPicPr>
          <p:nvPr/>
        </p:nvPicPr>
        <p:blipFill>
          <a:blip r:embed="rId5" cstate="print"/>
          <a:srcRect/>
          <a:stretch>
            <a:fillRect/>
          </a:stretch>
        </p:blipFill>
        <p:spPr bwMode="auto">
          <a:xfrm>
            <a:off x="396081" y="243681"/>
            <a:ext cx="1440374" cy="146288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A5E9C3D-07D7-45D2-9B6A-FB5CA66A53EB}" type="slidenum">
              <a:rPr lang="en-US" smtClean="0"/>
              <a:pPr/>
              <a:t>7</a:t>
            </a:fld>
            <a:endParaRPr lang="en-US" dirty="0"/>
          </a:p>
        </p:txBody>
      </p:sp>
      <p:sp>
        <p:nvSpPr>
          <p:cNvPr id="5" name="TextBox 4"/>
          <p:cNvSpPr txBox="1"/>
          <p:nvPr/>
        </p:nvSpPr>
        <p:spPr>
          <a:xfrm>
            <a:off x="683674" y="1005681"/>
            <a:ext cx="5943600" cy="6217087"/>
          </a:xfrm>
          <a:prstGeom prst="rect">
            <a:avLst/>
          </a:prstGeom>
          <a:noFill/>
        </p:spPr>
        <p:txBody>
          <a:bodyPr wrap="square" rtlCol="0">
            <a:spAutoFit/>
          </a:bodyPr>
          <a:lstStyle/>
          <a:p>
            <a:r>
              <a:rPr lang="en-US" dirty="0" smtClean="0"/>
              <a:t>Directions:</a:t>
            </a:r>
          </a:p>
          <a:p>
            <a:r>
              <a:rPr lang="en-US" u="sng" dirty="0" smtClean="0"/>
              <a:t>35 Minutes</a:t>
            </a:r>
            <a:endParaRPr lang="en-US" u="sng" dirty="0"/>
          </a:p>
          <a:p>
            <a:pPr marL="457200" indent="-457200">
              <a:buFont typeface="+mj-lt"/>
              <a:buAutoNum type="arabicPeriod"/>
            </a:pPr>
            <a:r>
              <a:rPr lang="en-US" dirty="0" smtClean="0"/>
              <a:t>Read each article.</a:t>
            </a:r>
          </a:p>
          <a:p>
            <a:pPr marL="457200" indent="-457200">
              <a:buFont typeface="+mj-lt"/>
              <a:buAutoNum type="arabicPeriod"/>
            </a:pPr>
            <a:endParaRPr lang="en-US" dirty="0"/>
          </a:p>
          <a:p>
            <a:pPr marL="457200" indent="-457200">
              <a:buFont typeface="+mj-lt"/>
              <a:buAutoNum type="arabicPeriod"/>
            </a:pPr>
            <a:r>
              <a:rPr lang="en-US" dirty="0" smtClean="0"/>
              <a:t>Take notes as you read. You can use your notes to help you write your opinion essay.</a:t>
            </a:r>
          </a:p>
          <a:p>
            <a:pPr marL="457200" indent="-457200">
              <a:buFont typeface="+mj-lt"/>
              <a:buAutoNum type="arabicPeriod"/>
            </a:pPr>
            <a:endParaRPr lang="en-US" dirty="0"/>
          </a:p>
          <a:p>
            <a:pPr marL="457200" indent="-457200">
              <a:buFont typeface="+mj-lt"/>
              <a:buAutoNum type="arabicPeriod"/>
            </a:pPr>
            <a:r>
              <a:rPr lang="en-US" dirty="0" smtClean="0"/>
              <a:t>Answer the 3 questions when you are done reading.</a:t>
            </a:r>
          </a:p>
          <a:p>
            <a:pPr marL="457200"/>
            <a:r>
              <a:rPr lang="en-US" dirty="0" smtClean="0"/>
              <a:t>You may also use your answers to help you write your  opinion essay. </a:t>
            </a:r>
          </a:p>
          <a:p>
            <a:pPr marL="457200"/>
            <a:endParaRPr lang="en-US" dirty="0" smtClean="0"/>
          </a:p>
          <a:p>
            <a:pPr algn="ctr"/>
            <a:r>
              <a:rPr lang="en-US" b="1" dirty="0" smtClean="0"/>
              <a:t>STOP AND WAIT FOR YOUR TEACHER</a:t>
            </a:r>
          </a:p>
          <a:p>
            <a:r>
              <a:rPr lang="en-US" dirty="0"/>
              <a:t> </a:t>
            </a:r>
            <a:endParaRPr lang="en-US" dirty="0" smtClean="0"/>
          </a:p>
          <a:p>
            <a:r>
              <a:rPr lang="en-US" u="sng" dirty="0" smtClean="0"/>
              <a:t>70 Minutes</a:t>
            </a:r>
          </a:p>
          <a:p>
            <a:r>
              <a:rPr lang="en-US" dirty="0" smtClean="0"/>
              <a:t>4.  Write your opinion essay.</a:t>
            </a:r>
            <a:r>
              <a:rPr lang="en-US" sz="2400" b="1" u="sng" dirty="0"/>
              <a:t> </a:t>
            </a:r>
            <a:endParaRPr lang="en-US" sz="2400" b="1" u="sng" dirty="0" smtClean="0"/>
          </a:p>
          <a:p>
            <a:pPr marL="344488"/>
            <a:r>
              <a:rPr lang="en-US" sz="1200" b="1" u="sng" dirty="0" smtClean="0"/>
              <a:t>Your </a:t>
            </a:r>
            <a:r>
              <a:rPr lang="en-US" sz="1200" b="1" u="sng" dirty="0"/>
              <a:t>assignment</a:t>
            </a:r>
            <a:r>
              <a:rPr lang="en-US" sz="1200" b="1" dirty="0"/>
              <a:t>: </a:t>
            </a:r>
            <a:endParaRPr lang="en-US" sz="1200" dirty="0"/>
          </a:p>
          <a:p>
            <a:pPr marL="344488"/>
            <a:r>
              <a:rPr lang="en-US" sz="1200" dirty="0"/>
              <a:t>The legislature has passed a new law that allows only service dogs to go with their owners into public places. You are working on the school newsletter, and you have been asked to write a multi-paragraph article giving your opinion on the new law. In your article, you will take a side as to whether you think allowing only service dogs in public places is a good law or whether other service animals should also be permitted. Your article will be read by the teachers and students at your school. In your article, clearly state your opinion and support your opinion with reasons that are thoroughly developed using information from what you have read and viewed. </a:t>
            </a:r>
          </a:p>
        </p:txBody>
      </p:sp>
    </p:spTree>
    <p:extLst>
      <p:ext uri="{BB962C8B-B14F-4D97-AF65-F5344CB8AC3E}">
        <p14:creationId xmlns:p14="http://schemas.microsoft.com/office/powerpoint/2010/main" val="4030869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43681" y="777081"/>
            <a:ext cx="6553200" cy="76636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Monkey See Monkey Do</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By Helping Hands Monkey Helpers.Org Sourc</a:t>
            </a:r>
            <a:r>
              <a:rPr lang="en-US" sz="1000" i="1" dirty="0" smtClean="0">
                <a:solidFill>
                  <a:srgbClr val="000000"/>
                </a:solidFill>
                <a:latin typeface="Calibri" pitchFamily="34" charset="0"/>
                <a:ea typeface="Times New Roman" pitchFamily="18" charset="0"/>
                <a:cs typeface="Times New Roman" pitchFamily="18" charset="0"/>
              </a:rPr>
              <a:t>e 1</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eaLnBrk="0" fontAlgn="base" hangingPunct="0"/>
            <a:r>
              <a:rPr lang="en-US" sz="1000" b="1" u="sng" dirty="0">
                <a:solidFill>
                  <a:srgbClr val="000000"/>
                </a:solidFill>
                <a:ea typeface="Times New Roman"/>
              </a:rPr>
              <a:t>College Life</a:t>
            </a:r>
            <a:endParaRPr lang="en-US" sz="1000" dirty="0">
              <a:latin typeface="Times New Roman"/>
              <a:ea typeface="Times New Roman"/>
            </a:endParaRPr>
          </a:p>
          <a:p>
            <a:pPr eaLnBrk="0" fontAlgn="base" hangingPunct="0"/>
            <a:r>
              <a:rPr lang="en-US" sz="1000" dirty="0">
                <a:solidFill>
                  <a:srgbClr val="000000"/>
                </a:solidFill>
                <a:ea typeface="Times New Roman"/>
              </a:rPr>
              <a:t>Did you know some monkeys go to college? The Monkey College is located in Boston and is both challenging and fun. The Monkeys have highly skilled trainers to help them become good service animals. Training fits each monkey’s personality and skills.</a:t>
            </a:r>
            <a:r>
              <a:rPr lang="en-US" sz="1000" dirty="0">
                <a:solidFill>
                  <a:srgbClr val="000000"/>
                </a:solidFill>
                <a:ea typeface="Times New Roman"/>
                <a:cs typeface="Arial"/>
              </a:rPr>
              <a:t> </a:t>
            </a:r>
            <a:r>
              <a:rPr lang="en-US" sz="1000" dirty="0">
                <a:solidFill>
                  <a:srgbClr val="000000"/>
                </a:solidFill>
                <a:ea typeface="Times New Roman"/>
              </a:rPr>
              <a:t>Each monkey goes from learning easy tasks to the most difficult and intricate of tasks.  Trainers use a laser pointer or speak simple words to direct the monkeys. Monkeys get praise and small food rewards.  At every stage, trainers make sure the monkeys have fun while they learn.</a:t>
            </a:r>
            <a:endParaRPr lang="en-US" sz="1000" dirty="0">
              <a:latin typeface="Times New Roman"/>
              <a:ea typeface="Times New Roman"/>
            </a:endParaRPr>
          </a:p>
          <a:p>
            <a:pPr eaLnBrk="0" fontAlgn="base" hangingPunct="0"/>
            <a:r>
              <a:rPr lang="en-US" sz="1000" dirty="0">
                <a:latin typeface="Times New Roman"/>
                <a:ea typeface="Times New Roman"/>
              </a:rPr>
              <a:t> </a:t>
            </a:r>
          </a:p>
          <a:p>
            <a:pPr eaLnBrk="0" fontAlgn="base" hangingPunct="0"/>
            <a:r>
              <a:rPr lang="en-US" sz="1000" b="1" u="sng" dirty="0">
                <a:solidFill>
                  <a:srgbClr val="000000"/>
                </a:solidFill>
                <a:ea typeface="Times New Roman"/>
              </a:rPr>
              <a:t>Three Levels of Training</a:t>
            </a:r>
            <a:endParaRPr lang="en-US" sz="1000" dirty="0">
              <a:latin typeface="Times New Roman"/>
              <a:ea typeface="Times New Roman"/>
            </a:endParaRPr>
          </a:p>
          <a:p>
            <a:pPr eaLnBrk="0" fontAlgn="base" hangingPunct="0"/>
            <a:r>
              <a:rPr lang="en-US" sz="1000" dirty="0">
                <a:solidFill>
                  <a:srgbClr val="000000"/>
                </a:solidFill>
                <a:ea typeface="Times New Roman"/>
              </a:rPr>
              <a:t>Training a service monkey takes about five years at The Monkey College. Service monkeys work and progress with the same trainer through three levels of training.  At each level, the tasks become more complex. </a:t>
            </a:r>
            <a:r>
              <a:rPr lang="en-US" sz="1000" dirty="0">
                <a:latin typeface="Times New Roman"/>
                <a:ea typeface="Times New Roman"/>
              </a:rPr>
              <a:t> </a:t>
            </a:r>
            <a:r>
              <a:rPr lang="en-US" sz="1000" dirty="0">
                <a:solidFill>
                  <a:srgbClr val="000000"/>
                </a:solidFill>
                <a:ea typeface="Times New Roman"/>
              </a:rPr>
              <a:t>The monkeys practice in a place that looks just like a home or an apartment.  When they graduate they can do many tasks.  They work with household items like refrigerators, CD players, and televisions. They get used to being around a variety of wheelchairs. </a:t>
            </a:r>
            <a:endParaRPr lang="en-US" sz="1000" dirty="0">
              <a:latin typeface="Times New Roman"/>
              <a:ea typeface="Times New Roman"/>
            </a:endParaRPr>
          </a:p>
          <a:p>
            <a:pPr eaLnBrk="0" fontAlgn="base" hangingPunct="0"/>
            <a:r>
              <a:rPr lang="en-US" sz="1000" dirty="0">
                <a:latin typeface="Times New Roman"/>
                <a:ea typeface="Times New Roman"/>
              </a:rPr>
              <a:t> </a:t>
            </a:r>
          </a:p>
          <a:p>
            <a:pPr eaLnBrk="0" fontAlgn="base" hangingPunct="0"/>
            <a:r>
              <a:rPr lang="en-US" sz="1000" b="1" u="sng" dirty="0">
                <a:solidFill>
                  <a:srgbClr val="000000"/>
                </a:solidFill>
                <a:ea typeface="Times New Roman"/>
              </a:rPr>
              <a:t>The Cubicle</a:t>
            </a:r>
            <a:endParaRPr lang="en-US" sz="1000" dirty="0">
              <a:latin typeface="Times New Roman"/>
              <a:ea typeface="Times New Roman"/>
            </a:endParaRPr>
          </a:p>
          <a:p>
            <a:pPr eaLnBrk="0" fontAlgn="base" hangingPunct="0"/>
            <a:r>
              <a:rPr lang="en-US" sz="1000" dirty="0">
                <a:solidFill>
                  <a:srgbClr val="000000"/>
                </a:solidFill>
                <a:ea typeface="Times New Roman"/>
              </a:rPr>
              <a:t>Training begins in a small, plain room called The Cubicle. It is extremely  quiet so monkeys </a:t>
            </a:r>
            <a:r>
              <a:rPr lang="en-US" sz="1000" dirty="0" smtClean="0">
                <a:solidFill>
                  <a:srgbClr val="000000"/>
                </a:solidFill>
                <a:ea typeface="Times New Roman"/>
              </a:rPr>
              <a:t>can concentrate </a:t>
            </a:r>
            <a:r>
              <a:rPr lang="en-US" sz="1000" dirty="0">
                <a:solidFill>
                  <a:srgbClr val="000000"/>
                </a:solidFill>
                <a:ea typeface="Times New Roman"/>
              </a:rPr>
              <a:t>on what their trainers are saying.  Monkeys start “learning how to learn.” The first step is called “bell training.” A monkey learns that the sound of a bell means it will get a treat.  When a monkey does a task correctly the trainer rings a bell and says “Good girl/boy!”  Then the monkey gets peanut butter. The monkey learns to link the sound of the bell with praise and a healthy treat. The bell tells the monkey it is getting a reward. Trainers reward their monkey students each time a correct response is made, so the monkeys learn which behavior they are being praised for.</a:t>
            </a:r>
            <a:endParaRPr lang="en-US" sz="1000" dirty="0">
              <a:latin typeface="Times New Roman"/>
              <a:ea typeface="Times New Roman"/>
            </a:endParaRPr>
          </a:p>
          <a:p>
            <a:pPr eaLnBrk="0" fontAlgn="base" hangingPunct="0"/>
            <a:r>
              <a:rPr lang="en-US" sz="1000" dirty="0">
                <a:latin typeface="Times New Roman"/>
                <a:ea typeface="Times New Roman"/>
              </a:rPr>
              <a:t> </a:t>
            </a:r>
          </a:p>
          <a:p>
            <a:pPr eaLnBrk="0" fontAlgn="base" hangingPunct="0"/>
            <a:r>
              <a:rPr lang="en-US" sz="1000" dirty="0">
                <a:solidFill>
                  <a:srgbClr val="000000"/>
                </a:solidFill>
                <a:ea typeface="Times New Roman"/>
              </a:rPr>
              <a:t>In the Cubicle, the monkeys also learn how to tell items apart that look nearly identical. When teaching this task, trainers reward a monkey for touching a laser light point. The trainer then points the light at a single wooden block, so the monkey will pick up the block. They work together until the monkey can choose the correct block out of seven identical ones. This training helps the monkeys do many tasks. A disabled person can ask a monkey helper to choose a single light switch, DVD, drink bottle, remote control, or other item out of several similar items.</a:t>
            </a:r>
            <a:endParaRPr lang="en-US" sz="1000" dirty="0">
              <a:latin typeface="Times New Roman"/>
              <a:ea typeface="Times New Roman"/>
            </a:endParaRPr>
          </a:p>
          <a:p>
            <a:pPr eaLnBrk="0" fontAlgn="base" hangingPunct="0"/>
            <a:r>
              <a:rPr lang="en-US" sz="1000" dirty="0">
                <a:latin typeface="Times New Roman"/>
                <a:ea typeface="Times New Roman"/>
              </a:rPr>
              <a:t> </a:t>
            </a:r>
          </a:p>
          <a:p>
            <a:pPr eaLnBrk="0" fontAlgn="base" hangingPunct="0"/>
            <a:r>
              <a:rPr lang="en-US" sz="1000" b="1" u="sng" dirty="0">
                <a:solidFill>
                  <a:srgbClr val="000000"/>
                </a:solidFill>
                <a:ea typeface="Times New Roman"/>
              </a:rPr>
              <a:t>The Travis Roy Training Room (The B-Room)</a:t>
            </a:r>
            <a:endParaRPr lang="en-US" sz="1000" dirty="0">
              <a:latin typeface="Times New Roman"/>
              <a:ea typeface="Times New Roman"/>
            </a:endParaRPr>
          </a:p>
          <a:p>
            <a:pPr eaLnBrk="0" fontAlgn="base" hangingPunct="0"/>
            <a:r>
              <a:rPr lang="en-US" sz="1000" dirty="0">
                <a:solidFill>
                  <a:srgbClr val="000000"/>
                </a:solidFill>
                <a:ea typeface="Times New Roman"/>
              </a:rPr>
              <a:t>At first the bell is still used in the next level of training in The B-Room.  But soon, the bell is taken away.  The monkeys learn to respond only to verbal praise and peanut butter. Finally the peanut butter is taken away and the monkeys respond simply to verbal praise.</a:t>
            </a:r>
            <a:endParaRPr lang="en-US" sz="1000" dirty="0">
              <a:latin typeface="Times New Roman"/>
              <a:ea typeface="Times New Roman"/>
            </a:endParaRPr>
          </a:p>
          <a:p>
            <a:pPr eaLnBrk="0" fontAlgn="base" hangingPunct="0"/>
            <a:r>
              <a:rPr lang="en-US" sz="1000" dirty="0">
                <a:latin typeface="Times New Roman"/>
                <a:ea typeface="Times New Roman"/>
              </a:rPr>
              <a:t> </a:t>
            </a:r>
          </a:p>
          <a:p>
            <a:pPr eaLnBrk="0" fontAlgn="base" hangingPunct="0"/>
            <a:r>
              <a:rPr lang="en-US" sz="1000" dirty="0">
                <a:solidFill>
                  <a:srgbClr val="000000"/>
                </a:solidFill>
                <a:ea typeface="Times New Roman"/>
              </a:rPr>
              <a:t>As they advance more in the B-Room, the monkeys learn more and more complex tasks and how to work more objects. They are also first shown a wheelchair in this room. Here is where they learn to respond to commands such as “sun,” which means “please flip on the light switch.” </a:t>
            </a:r>
            <a:r>
              <a:rPr lang="en-US" sz="1000" dirty="0">
                <a:solidFill>
                  <a:srgbClr val="000000"/>
                </a:solidFill>
                <a:ea typeface="Times New Roman" pitchFamily="18" charset="0"/>
                <a:cs typeface="Times New Roman" pitchFamily="18" charset="0"/>
              </a:rPr>
              <a:t>Monkey students learn to do  tasks with many steps, such as placing a water bottle in a holder, opening the top, and placing a drinking straw into the bottle. Monkeys enjoy doing </a:t>
            </a:r>
            <a:r>
              <a:rPr lang="en-US" sz="1000" dirty="0" smtClean="0">
                <a:solidFill>
                  <a:srgbClr val="000000"/>
                </a:solidFill>
                <a:ea typeface="Times New Roman" pitchFamily="18" charset="0"/>
                <a:cs typeface="Times New Roman" pitchFamily="18" charset="0"/>
              </a:rPr>
              <a:t>tasks with many steps.</a:t>
            </a:r>
          </a:p>
          <a:p>
            <a:pPr eaLnBrk="0" fontAlgn="base" hangingPunct="0"/>
            <a:endParaRPr lang="en-US" sz="1000" dirty="0">
              <a:ea typeface="Times New Roman" pitchFamily="18" charset="0"/>
              <a:cs typeface="Arial" pitchFamily="34" charset="0"/>
            </a:endParaRPr>
          </a:p>
          <a:p>
            <a:pPr eaLnBrk="0" fontAlgn="base" hangingPunct="0"/>
            <a:r>
              <a:rPr lang="en-US" sz="1000" b="1" u="sng" dirty="0"/>
              <a:t>The Melvin R. Seiden Training Room (The Apartment)</a:t>
            </a:r>
            <a:endParaRPr lang="en-US" sz="1000" dirty="0"/>
          </a:p>
          <a:p>
            <a:pPr eaLnBrk="0" fontAlgn="base" hangingPunct="0"/>
            <a:r>
              <a:rPr lang="en-US" sz="1000" dirty="0"/>
              <a:t>The final stage of training takes place in the “Apartment.” The monkeys learn more advanced skills such as how to open cans of food and how to do some tasks that even some humans find hard.  </a:t>
            </a:r>
          </a:p>
          <a:p>
            <a:pPr eaLnBrk="0" fontAlgn="base" hangingPunct="0"/>
            <a:r>
              <a:rPr lang="en-US" sz="1000" dirty="0"/>
              <a:t> </a:t>
            </a:r>
          </a:p>
          <a:p>
            <a:pPr eaLnBrk="0" fontAlgn="base" hangingPunct="0"/>
            <a:r>
              <a:rPr lang="en-US" sz="1000" dirty="0"/>
              <a:t>They learn how to use different kinds of CD players, DVD players, and MP3 </a:t>
            </a:r>
            <a:r>
              <a:rPr lang="en-US" sz="1000" dirty="0" smtClean="0"/>
              <a:t>players. During </a:t>
            </a:r>
            <a:r>
              <a:rPr lang="en-US" sz="1000" dirty="0"/>
              <a:t>their college years, the monkeys live in cozy dens just like the homes they’ll someday live in. They are even potty trained. In these cozy dens, they also keep their toys, blankets, food and water. When they are not training or playing, this is where they relax and sleep</a:t>
            </a:r>
            <a:r>
              <a:rPr lang="en-US" sz="1000" dirty="0">
                <a:cs typeface="Arial" pitchFamily="34" charset="0"/>
              </a:rPr>
              <a:t>.</a:t>
            </a:r>
            <a:endParaRPr lang="en-US" sz="1000" dirty="0"/>
          </a:p>
          <a:p>
            <a:pPr eaLnBrk="0" fontAlgn="base" hangingPunct="0"/>
            <a:endParaRPr lang="en-US" sz="1000" dirty="0">
              <a:effectLst/>
              <a:latin typeface="Times New Roman"/>
              <a:ea typeface="Times New Roman"/>
            </a:endParaRPr>
          </a:p>
        </p:txBody>
      </p:sp>
      <p:sp>
        <p:nvSpPr>
          <p:cNvPr id="5" name="Slide Number Placeholder 4"/>
          <p:cNvSpPr>
            <a:spLocks noGrp="1"/>
          </p:cNvSpPr>
          <p:nvPr>
            <p:ph type="sldNum" sz="quarter" idx="12"/>
          </p:nvPr>
        </p:nvSpPr>
        <p:spPr/>
        <p:txBody>
          <a:bodyPr/>
          <a:lstStyle/>
          <a:p>
            <a:fld id="{2A5E9C3D-07D7-45D2-9B6A-FB5CA66A53EB}" type="slidenum">
              <a:rPr lang="en-US" smtClean="0"/>
              <a:pPr/>
              <a:t>8</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425783596"/>
              </p:ext>
            </p:extLst>
          </p:nvPr>
        </p:nvGraphicFramePr>
        <p:xfrm>
          <a:off x="5196681" y="167481"/>
          <a:ext cx="1676400" cy="701040"/>
        </p:xfrm>
        <a:graphic>
          <a:graphicData uri="http://schemas.openxmlformats.org/drawingml/2006/table">
            <a:tbl>
              <a:tblPr firstRow="1" bandRow="1">
                <a:tableStyleId>{5C22544A-7EE6-4342-B048-85BDC9FD1C3A}</a:tableStyleId>
              </a:tblPr>
              <a:tblGrid>
                <a:gridCol w="1295400"/>
                <a:gridCol w="381000"/>
              </a:tblGrid>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dirty="0" smtClean="0">
                          <a:solidFill>
                            <a:sysClr val="windowText" lastClr="000000"/>
                          </a:solidFill>
                        </a:rPr>
                        <a:t>Grade Equivalent</a:t>
                      </a:r>
                      <a:endParaRPr lang="en-US" sz="800" b="1" dirty="0" smtClean="0">
                        <a:solidFill>
                          <a:sysClr val="windowText" lastClr="000000"/>
                        </a:solidFill>
                      </a:endParaRPr>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5.8</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Lexile Measure</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960</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Sentence Length	 </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13.85</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Log Word Frequency </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3.41</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Word Count</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651</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3681" y="167481"/>
            <a:ext cx="6553200" cy="9171742"/>
          </a:xfrm>
          <a:prstGeom prst="rect">
            <a:avLst/>
          </a:prstGeom>
          <a:noFill/>
        </p:spPr>
        <p:txBody>
          <a:bodyPr wrap="square" rtlCol="0">
            <a:spAutoFit/>
          </a:bodyPr>
          <a:lstStyle/>
          <a:p>
            <a:pPr algn="ctr"/>
            <a:r>
              <a:rPr lang="en-US" sz="1800" dirty="0" smtClean="0"/>
              <a:t> </a:t>
            </a:r>
            <a:r>
              <a:rPr lang="en-US" sz="1800" b="1" u="sng" dirty="0" smtClean="0"/>
              <a:t>Service Animals</a:t>
            </a:r>
            <a:endParaRPr lang="en-US" sz="1800" dirty="0" smtClean="0"/>
          </a:p>
          <a:p>
            <a:pPr algn="ctr"/>
            <a:r>
              <a:rPr lang="en-US" sz="1000" dirty="0" smtClean="0"/>
              <a:t>by Lorraine Murray</a:t>
            </a:r>
          </a:p>
          <a:p>
            <a:pPr algn="ctr"/>
            <a:r>
              <a:rPr lang="en-US" sz="1000" dirty="0" smtClean="0"/>
              <a:t>Jan. 2007  Advocacy for Animals Source 2</a:t>
            </a:r>
          </a:p>
          <a:p>
            <a:r>
              <a:rPr lang="en-US" sz="1200" dirty="0" smtClean="0"/>
              <a:t> </a:t>
            </a:r>
          </a:p>
          <a:p>
            <a:r>
              <a:rPr lang="en-US" sz="1200" dirty="0"/>
              <a:t>Today more than ever before, animals provide help to people who are disabled. These service animals help people with tasks they would otherwise not be able to do. Service animals are not pets. They are working animals doing a job. Because of this they are allowed to enter public places.</a:t>
            </a:r>
          </a:p>
          <a:p>
            <a:r>
              <a:rPr lang="en-US" sz="1200" dirty="0"/>
              <a:t> </a:t>
            </a:r>
          </a:p>
          <a:p>
            <a:r>
              <a:rPr lang="en-US" sz="1200" dirty="0"/>
              <a:t>Guide dogs help people who can’t see, move about safely. Training of guide dogs began in Germany during World War I. </a:t>
            </a:r>
            <a:r>
              <a:rPr lang="en-US" sz="1200"/>
              <a:t>They </a:t>
            </a:r>
            <a:r>
              <a:rPr lang="en-US" sz="1200" smtClean="0"/>
              <a:t>helped </a:t>
            </a:r>
            <a:r>
              <a:rPr lang="en-US" sz="1200" dirty="0"/>
              <a:t>blinded soldiers. In 1929 a training school began in the United States called the Seeing Eye. </a:t>
            </a:r>
          </a:p>
          <a:p>
            <a:r>
              <a:rPr lang="en-US" sz="1200" dirty="0"/>
              <a:t> </a:t>
            </a:r>
          </a:p>
          <a:p>
            <a:r>
              <a:rPr lang="en-US" sz="1200" dirty="0"/>
              <a:t>Guide-dog puppies are often German shepherds, Labrador and Golden retrievers.  These dog breeds are calm, smart, helpful, and strong. </a:t>
            </a:r>
          </a:p>
          <a:p>
            <a:r>
              <a:rPr lang="en-US" sz="1200" dirty="0"/>
              <a:t> </a:t>
            </a:r>
          </a:p>
          <a:p>
            <a:r>
              <a:rPr lang="en-US" sz="1200" dirty="0"/>
              <a:t>Puppies that will become guide dogs spend their first year with foster families. They get used to being with people. The foster families teach them basic obedience skills. At the age of 18 months, guide dogs enter formal training, which lasts from about three to five months. </a:t>
            </a:r>
          </a:p>
          <a:p>
            <a:r>
              <a:rPr lang="en-US" sz="1200" dirty="0"/>
              <a:t> </a:t>
            </a:r>
          </a:p>
          <a:p>
            <a:r>
              <a:rPr lang="en-US" sz="1200" dirty="0"/>
              <a:t>During formal training the dogs learn to get used to a harness, stop at curbs and learn how to keep a human safe when walking in low or blocked places. They learn to disobey a command if it means their human partner is in trouble.</a:t>
            </a:r>
          </a:p>
          <a:p>
            <a:r>
              <a:rPr lang="en-US" sz="1200" dirty="0"/>
              <a:t> </a:t>
            </a:r>
          </a:p>
          <a:p>
            <a:r>
              <a:rPr lang="en-US" sz="1200" dirty="0"/>
              <a:t>Hearing dogs have become more common. Most often these are dogs that have been rescued from animal shelters. They are all breeds. They are trained to alert their human partners to sounds such as an alarm clock, a baby’s cry, or a telephone.  Hearing service dogs raise the alert by touching the partner with a paw and then leading him or her to the source of the sound. Then they lay down until the human partner can take action. They are also trained to know danger signals such as fire alarms and sounds of intruders. </a:t>
            </a:r>
          </a:p>
          <a:p>
            <a:r>
              <a:rPr lang="en-US" sz="1200" dirty="0"/>
              <a:t> </a:t>
            </a:r>
          </a:p>
          <a:p>
            <a:r>
              <a:rPr lang="en-US" sz="1200" dirty="0"/>
              <a:t>Dogs can be trained for many purposes. For example there are service dogs, which help people who use wheelchairs, hearing dogs, guide dogs and even seizure-alert dogs.  There are companion dogs and even cats who give support for people in hospitals and places where people are lonely. These animals bring much needed friendship.</a:t>
            </a:r>
          </a:p>
          <a:p>
            <a:r>
              <a:rPr lang="en-US" sz="1200" dirty="0"/>
              <a:t> </a:t>
            </a:r>
          </a:p>
          <a:p>
            <a:r>
              <a:rPr lang="en-US" sz="1200" dirty="0"/>
              <a:t>Animals are also used in programs to help older patients in nursing homes. Some patients might be given the task of buckling a dog’s collar or feeding small treats to a cat. This can help the patient gain better use of their hands. Dogs and cats are not the only animals that can assist humans.</a:t>
            </a:r>
          </a:p>
          <a:p>
            <a:r>
              <a:rPr lang="en-US" sz="1200" dirty="0"/>
              <a:t> </a:t>
            </a:r>
          </a:p>
          <a:p>
            <a:r>
              <a:rPr lang="en-US" sz="1200" dirty="0"/>
              <a:t>Capuchin monkeys are small, quick, and smart.  They can help people who are can’t move or have trouble moving. These monkeys help with much needed tasks such as turning on lights and picking up dropped objects. </a:t>
            </a:r>
          </a:p>
          <a:p>
            <a:r>
              <a:rPr lang="en-US" sz="1200" dirty="0"/>
              <a:t> </a:t>
            </a:r>
          </a:p>
          <a:p>
            <a:r>
              <a:rPr lang="en-US" sz="1200" dirty="0"/>
              <a:t>One of the more rare service animals is the guide horse. A program in the United States trains miniature horses to guide the people who can’t see in the same way that guide dogs do. The tiny horses may be a choice for people who are allergic to dogs or are more comfortable with horses. </a:t>
            </a:r>
          </a:p>
          <a:p>
            <a:r>
              <a:rPr lang="en-US" sz="1200" dirty="0"/>
              <a:t> </a:t>
            </a:r>
          </a:p>
          <a:p>
            <a:r>
              <a:rPr lang="en-US" sz="1200" dirty="0"/>
              <a:t>Animals can help humans in many ways. People that train service animals take steps to make sure that the animals are loved and healthy. </a:t>
            </a:r>
          </a:p>
        </p:txBody>
      </p:sp>
      <p:graphicFrame>
        <p:nvGraphicFramePr>
          <p:cNvPr id="6" name="Table 5"/>
          <p:cNvGraphicFramePr>
            <a:graphicFrameLocks noGrp="1"/>
          </p:cNvGraphicFramePr>
          <p:nvPr>
            <p:extLst>
              <p:ext uri="{D42A27DB-BD31-4B8C-83A1-F6EECF244321}">
                <p14:modId xmlns:p14="http://schemas.microsoft.com/office/powerpoint/2010/main" val="138177823"/>
              </p:ext>
            </p:extLst>
          </p:nvPr>
        </p:nvGraphicFramePr>
        <p:xfrm>
          <a:off x="5196681" y="91281"/>
          <a:ext cx="1676400" cy="701040"/>
        </p:xfrm>
        <a:graphic>
          <a:graphicData uri="http://schemas.openxmlformats.org/drawingml/2006/table">
            <a:tbl>
              <a:tblPr firstRow="1" bandRow="1">
                <a:tableStyleId>{5C22544A-7EE6-4342-B048-85BDC9FD1C3A}</a:tableStyleId>
              </a:tblPr>
              <a:tblGrid>
                <a:gridCol w="1295400"/>
                <a:gridCol w="381000"/>
              </a:tblGrid>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dirty="0" smtClean="0">
                          <a:solidFill>
                            <a:sysClr val="windowText" lastClr="000000"/>
                          </a:solidFill>
                        </a:rPr>
                        <a:t>Grade Equivalent</a:t>
                      </a:r>
                      <a:endParaRPr lang="en-US" sz="800" b="1" dirty="0" smtClean="0">
                        <a:solidFill>
                          <a:sysClr val="windowText" lastClr="000000"/>
                        </a:solidFill>
                      </a:endParaRPr>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5.9</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Lexile Measure</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920L</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Sentence Length	 </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13.33</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Log Word Frequency </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3.44</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Word Count</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520</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TotalTime>
  <Words>2866</Words>
  <Application>Microsoft Office PowerPoint</Application>
  <PresentationFormat>Custom</PresentationFormat>
  <Paragraphs>643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Richmond</dc:creator>
  <cp:lastModifiedBy>Susan Richmond</cp:lastModifiedBy>
  <cp:revision>58</cp:revision>
  <dcterms:created xsi:type="dcterms:W3CDTF">2014-09-06T16:47:23Z</dcterms:created>
  <dcterms:modified xsi:type="dcterms:W3CDTF">2014-09-15T22:42:28Z</dcterms:modified>
</cp:coreProperties>
</file>