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75" r:id="rId5"/>
    <p:sldId id="274" r:id="rId6"/>
    <p:sldId id="264" r:id="rId7"/>
    <p:sldId id="267" r:id="rId8"/>
    <p:sldId id="259" r:id="rId9"/>
    <p:sldId id="261" r:id="rId10"/>
    <p:sldId id="268" r:id="rId11"/>
    <p:sldId id="269" r:id="rId12"/>
    <p:sldId id="270" r:id="rId13"/>
    <p:sldId id="271" r:id="rId14"/>
    <p:sldId id="272" r:id="rId15"/>
    <p:sldId id="273" r:id="rId16"/>
  </p:sldIdLst>
  <p:sldSz cx="7040563" cy="9783763"/>
  <p:notesSz cx="6858000" cy="9144000"/>
  <p:defaultTex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78" autoAdjust="0"/>
  </p:normalViewPr>
  <p:slideViewPr>
    <p:cSldViewPr>
      <p:cViewPr>
        <p:scale>
          <a:sx n="100" d="100"/>
          <a:sy n="100" d="100"/>
        </p:scale>
        <p:origin x="-360" y="1229"/>
      </p:cViewPr>
      <p:guideLst>
        <p:guide orient="horz" pos="3082"/>
        <p:guide pos="221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56457" y="8886919"/>
            <a:ext cx="1642798" cy="520894"/>
          </a:xfrm>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a:xfrm>
            <a:off x="156457" y="9425932"/>
            <a:ext cx="3989652" cy="276300"/>
          </a:xfrm>
        </p:spPr>
        <p:txBody>
          <a:bodyPr/>
          <a:lstStyle>
            <a:lvl1pPr algn="l">
              <a:defRPr sz="800"/>
            </a:lvl1pPr>
          </a:lstStyle>
          <a:p>
            <a:r>
              <a:rPr lang="en-US" dirty="0" smtClean="0"/>
              <a:t>Rev. Control:  09/06/2014  HSD – OSP and Susan Richmond</a:t>
            </a:r>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352028" y="2282880"/>
            <a:ext cx="6336507" cy="6456831"/>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28305" y="523161"/>
            <a:ext cx="1188096" cy="11129030"/>
          </a:xfrm>
          <a:prstGeom prst="rect">
            <a:avLst/>
          </a:prstGeom>
        </p:spPr>
        <p:txBody>
          <a:bodyPr vert="eaVert"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264022" y="523161"/>
            <a:ext cx="3446943" cy="11129030"/>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8043" y="3039308"/>
            <a:ext cx="5984478" cy="2097168"/>
          </a:xfrm>
          <a:prstGeom prst="rect">
            <a:avLst/>
          </a:prstGeom>
        </p:spPr>
        <p:txBody>
          <a:bodyPr lIns="87179" tIns="43589" rIns="87179" bIns="43589"/>
          <a:lstStyle/>
          <a:p>
            <a:r>
              <a:rPr lang="en-US" smtClean="0"/>
              <a:t>Click to edit Master title style</a:t>
            </a:r>
            <a:endParaRPr lang="en-US"/>
          </a:p>
        </p:txBody>
      </p:sp>
      <p:sp>
        <p:nvSpPr>
          <p:cNvPr id="3" name="Subtitle 2"/>
          <p:cNvSpPr>
            <a:spLocks noGrp="1"/>
          </p:cNvSpPr>
          <p:nvPr>
            <p:ph type="subTitle" idx="1"/>
          </p:nvPr>
        </p:nvSpPr>
        <p:spPr>
          <a:xfrm>
            <a:off x="1056084" y="5544132"/>
            <a:ext cx="4928395" cy="2500295"/>
          </a:xfrm>
          <a:prstGeom prst="rect">
            <a:avLst/>
          </a:prstGeom>
        </p:spPr>
        <p:txBody>
          <a:bodyPr lIns="87179" tIns="43589" rIns="87179" bIns="43589"/>
          <a:lstStyle>
            <a:lvl1pPr marL="0" indent="0" algn="ctr">
              <a:buNone/>
              <a:defRPr>
                <a:solidFill>
                  <a:schemeClr val="tx1">
                    <a:tint val="75000"/>
                  </a:schemeClr>
                </a:solidFill>
              </a:defRPr>
            </a:lvl1pPr>
            <a:lvl2pPr marL="435894" indent="0" algn="ctr">
              <a:buNone/>
              <a:defRPr>
                <a:solidFill>
                  <a:schemeClr val="tx1">
                    <a:tint val="75000"/>
                  </a:schemeClr>
                </a:solidFill>
              </a:defRPr>
            </a:lvl2pPr>
            <a:lvl3pPr marL="871789" indent="0" algn="ctr">
              <a:buNone/>
              <a:defRPr>
                <a:solidFill>
                  <a:schemeClr val="tx1">
                    <a:tint val="75000"/>
                  </a:schemeClr>
                </a:solidFill>
              </a:defRPr>
            </a:lvl3pPr>
            <a:lvl4pPr marL="1307683" indent="0" algn="ctr">
              <a:buNone/>
              <a:defRPr>
                <a:solidFill>
                  <a:schemeClr val="tx1">
                    <a:tint val="75000"/>
                  </a:schemeClr>
                </a:solidFill>
              </a:defRPr>
            </a:lvl4pPr>
            <a:lvl5pPr marL="1743578" indent="0" algn="ctr">
              <a:buNone/>
              <a:defRPr>
                <a:solidFill>
                  <a:schemeClr val="tx1">
                    <a:tint val="75000"/>
                  </a:schemeClr>
                </a:solidFill>
              </a:defRPr>
            </a:lvl5pPr>
            <a:lvl6pPr marL="2179472" indent="0" algn="ctr">
              <a:buNone/>
              <a:defRPr>
                <a:solidFill>
                  <a:schemeClr val="tx1">
                    <a:tint val="75000"/>
                  </a:schemeClr>
                </a:solidFill>
              </a:defRPr>
            </a:lvl6pPr>
            <a:lvl7pPr marL="2615367" indent="0" algn="ctr">
              <a:buNone/>
              <a:defRPr>
                <a:solidFill>
                  <a:schemeClr val="tx1">
                    <a:tint val="75000"/>
                  </a:schemeClr>
                </a:solidFill>
              </a:defRPr>
            </a:lvl7pPr>
            <a:lvl8pPr marL="3051261" indent="0" algn="ctr">
              <a:buNone/>
              <a:defRPr>
                <a:solidFill>
                  <a:schemeClr val="tx1">
                    <a:tint val="75000"/>
                  </a:schemeClr>
                </a:solidFill>
              </a:defRPr>
            </a:lvl8pPr>
            <a:lvl9pPr marL="34871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DEBCAC-2595-4EE7-BF2B-26599345DB85}"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BF857-1E51-462F-857D-01194281B93F}" type="slidenum">
              <a:rPr lang="en-US" smtClean="0"/>
              <a:t>‹#›</a:t>
            </a:fld>
            <a:endParaRPr lang="en-US"/>
          </a:p>
        </p:txBody>
      </p:sp>
    </p:spTree>
    <p:extLst>
      <p:ext uri="{BB962C8B-B14F-4D97-AF65-F5344CB8AC3E}">
        <p14:creationId xmlns:p14="http://schemas.microsoft.com/office/powerpoint/2010/main" val="393501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idx="1"/>
          </p:nvPr>
        </p:nvSpPr>
        <p:spPr>
          <a:xfrm>
            <a:off x="352028" y="2282880"/>
            <a:ext cx="6336507" cy="6456831"/>
          </a:xfrm>
          <a:prstGeom prst="rect">
            <a:avLst/>
          </a:prstGeom>
        </p:spPr>
        <p:txBody>
          <a:bodyPr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6156" y="6286974"/>
            <a:ext cx="5984479" cy="1943164"/>
          </a:xfrm>
          <a:prstGeom prst="rect">
            <a:avLst/>
          </a:prstGeom>
        </p:spPr>
        <p:txBody>
          <a:bodyPr lIns="96131" tIns="48065" rIns="96131" bIns="48065"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56156" y="4146777"/>
            <a:ext cx="5984479" cy="2140197"/>
          </a:xfrm>
          <a:prstGeom prst="rect">
            <a:avLst/>
          </a:prstGeom>
        </p:spPr>
        <p:txBody>
          <a:bodyPr lIns="96131" tIns="48065" rIns="96131" bIns="48065" anchor="b"/>
          <a:lstStyle>
            <a:lvl1pPr marL="0" indent="0">
              <a:buNone/>
              <a:defRPr sz="2100">
                <a:solidFill>
                  <a:schemeClr val="tx1">
                    <a:tint val="75000"/>
                  </a:schemeClr>
                </a:solidFill>
              </a:defRPr>
            </a:lvl1pPr>
            <a:lvl2pPr marL="480654" indent="0">
              <a:buNone/>
              <a:defRPr sz="1900">
                <a:solidFill>
                  <a:schemeClr val="tx1">
                    <a:tint val="75000"/>
                  </a:schemeClr>
                </a:solidFill>
              </a:defRPr>
            </a:lvl2pPr>
            <a:lvl3pPr marL="961309" indent="0">
              <a:buNone/>
              <a:defRPr sz="1700">
                <a:solidFill>
                  <a:schemeClr val="tx1">
                    <a:tint val="75000"/>
                  </a:schemeClr>
                </a:solidFill>
              </a:defRPr>
            </a:lvl3pPr>
            <a:lvl4pPr marL="1441963" indent="0">
              <a:buNone/>
              <a:defRPr sz="1500">
                <a:solidFill>
                  <a:schemeClr val="tx1">
                    <a:tint val="75000"/>
                  </a:schemeClr>
                </a:solidFill>
              </a:defRPr>
            </a:lvl4pPr>
            <a:lvl5pPr marL="1922617" indent="0">
              <a:buNone/>
              <a:defRPr sz="1500">
                <a:solidFill>
                  <a:schemeClr val="tx1">
                    <a:tint val="75000"/>
                  </a:schemeClr>
                </a:solidFill>
              </a:defRPr>
            </a:lvl5pPr>
            <a:lvl6pPr marL="2403272" indent="0">
              <a:buNone/>
              <a:defRPr sz="1500">
                <a:solidFill>
                  <a:schemeClr val="tx1">
                    <a:tint val="75000"/>
                  </a:schemeClr>
                </a:solidFill>
              </a:defRPr>
            </a:lvl6pPr>
            <a:lvl7pPr marL="2883926" indent="0">
              <a:buNone/>
              <a:defRPr sz="1500">
                <a:solidFill>
                  <a:schemeClr val="tx1">
                    <a:tint val="75000"/>
                  </a:schemeClr>
                </a:solidFill>
              </a:defRPr>
            </a:lvl7pPr>
            <a:lvl8pPr marL="3364581" indent="0">
              <a:buNone/>
              <a:defRPr sz="1500">
                <a:solidFill>
                  <a:schemeClr val="tx1">
                    <a:tint val="75000"/>
                  </a:schemeClr>
                </a:solidFill>
              </a:defRPr>
            </a:lvl8pPr>
            <a:lvl9pPr marL="3845235"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sz="half" idx="1"/>
          </p:nvPr>
        </p:nvSpPr>
        <p:spPr>
          <a:xfrm>
            <a:off x="264021"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98883"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52029" y="2190023"/>
            <a:ext cx="3110805"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52029" y="3102721"/>
            <a:ext cx="3110805"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576509" y="2190023"/>
            <a:ext cx="3112026"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576509" y="3102721"/>
            <a:ext cx="3112026"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029" y="389539"/>
            <a:ext cx="2316297" cy="1657804"/>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752664" y="389540"/>
            <a:ext cx="3935871" cy="8350171"/>
          </a:xfrm>
          <a:prstGeom prst="rect">
            <a:avLst/>
          </a:prstGeom>
        </p:spPr>
        <p:txBody>
          <a:bodyPr lIns="96131" tIns="48065" rIns="96131" bIns="48065"/>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2029" y="2047344"/>
            <a:ext cx="2316297" cy="6692367"/>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0000" y="6848635"/>
            <a:ext cx="4224338" cy="808520"/>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380000" y="874197"/>
            <a:ext cx="4224338" cy="5870258"/>
          </a:xfrm>
          <a:prstGeom prst="rect">
            <a:avLst/>
          </a:prstGeom>
        </p:spPr>
        <p:txBody>
          <a:bodyPr lIns="96131" tIns="48065" rIns="96131" bIns="48065"/>
          <a:lstStyle>
            <a:lvl1pPr marL="0" indent="0">
              <a:buNone/>
              <a:defRPr sz="3400"/>
            </a:lvl1pPr>
            <a:lvl2pPr marL="480654" indent="0">
              <a:buNone/>
              <a:defRPr sz="2900"/>
            </a:lvl2pPr>
            <a:lvl3pPr marL="961309" indent="0">
              <a:buNone/>
              <a:defRPr sz="2500"/>
            </a:lvl3pPr>
            <a:lvl4pPr marL="1441963" indent="0">
              <a:buNone/>
              <a:defRPr sz="2100"/>
            </a:lvl4pPr>
            <a:lvl5pPr marL="1922617" indent="0">
              <a:buNone/>
              <a:defRPr sz="2100"/>
            </a:lvl5pPr>
            <a:lvl6pPr marL="2403272" indent="0">
              <a:buNone/>
              <a:defRPr sz="2100"/>
            </a:lvl6pPr>
            <a:lvl7pPr marL="2883926" indent="0">
              <a:buNone/>
              <a:defRPr sz="2100"/>
            </a:lvl7pPr>
            <a:lvl8pPr marL="3364581" indent="0">
              <a:buNone/>
              <a:defRPr sz="2100"/>
            </a:lvl8pPr>
            <a:lvl9pPr marL="3845235" indent="0">
              <a:buNone/>
              <a:defRPr sz="2100"/>
            </a:lvl9pPr>
          </a:lstStyle>
          <a:p>
            <a:endParaRPr lang="en-US" dirty="0"/>
          </a:p>
        </p:txBody>
      </p:sp>
      <p:sp>
        <p:nvSpPr>
          <p:cNvPr id="4" name="Text Placeholder 3"/>
          <p:cNvSpPr>
            <a:spLocks noGrp="1"/>
          </p:cNvSpPr>
          <p:nvPr>
            <p:ph type="body" sz="half" idx="2"/>
          </p:nvPr>
        </p:nvSpPr>
        <p:spPr>
          <a:xfrm>
            <a:off x="1380000" y="7657155"/>
            <a:ext cx="4224338" cy="1148232"/>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34685" y="8805387"/>
            <a:ext cx="1642798" cy="520894"/>
          </a:xfrm>
          <a:prstGeom prst="rect">
            <a:avLst/>
          </a:prstGeom>
        </p:spPr>
        <p:txBody>
          <a:bodyPr vert="horz" lIns="96131" tIns="48065" rIns="96131" bIns="48065" rtlCol="0" anchor="ctr"/>
          <a:lstStyle>
            <a:lvl1pPr algn="l">
              <a:defRPr sz="1300">
                <a:solidFill>
                  <a:schemeClr val="tx1">
                    <a:tint val="75000"/>
                  </a:schemeClr>
                </a:solidFill>
              </a:defRPr>
            </a:lvl1p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3"/>
          </p:nvPr>
        </p:nvSpPr>
        <p:spPr>
          <a:xfrm>
            <a:off x="2405526" y="9068100"/>
            <a:ext cx="2229512" cy="520894"/>
          </a:xfrm>
          <a:prstGeom prst="rect">
            <a:avLst/>
          </a:prstGeom>
        </p:spPr>
        <p:txBody>
          <a:bodyPr vert="horz" lIns="96131" tIns="48065" rIns="96131" bIns="48065"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045737" y="9068100"/>
            <a:ext cx="1642798" cy="520894"/>
          </a:xfrm>
          <a:prstGeom prst="rect">
            <a:avLst/>
          </a:prstGeom>
        </p:spPr>
        <p:txBody>
          <a:bodyPr vert="horz" lIns="96131" tIns="48065" rIns="96131" bIns="48065" rtlCol="0" anchor="ctr"/>
          <a:lstStyle>
            <a:lvl1pPr algn="r">
              <a:defRPr sz="1300">
                <a:solidFill>
                  <a:schemeClr val="tx1">
                    <a:tint val="75000"/>
                  </a:schemeClr>
                </a:solidFill>
              </a:defRPr>
            </a:lvl1pPr>
          </a:lstStyle>
          <a:p>
            <a:fld id="{2A5E9C3D-07D7-45D2-9B6A-FB5CA66A53EB}" type="slidenum">
              <a:rPr lang="en-US" smtClean="0"/>
              <a:pPr/>
              <a:t>‹#›</a:t>
            </a:fld>
            <a:endParaRPr lang="en-US" dirty="0"/>
          </a:p>
        </p:txBody>
      </p:sp>
      <p:sp>
        <p:nvSpPr>
          <p:cNvPr id="1660" name="Footer Placeholder 4"/>
          <p:cNvSpPr txBox="1">
            <a:spLocks/>
          </p:cNvSpPr>
          <p:nvPr userDrawn="1"/>
        </p:nvSpPr>
        <p:spPr>
          <a:xfrm>
            <a:off x="99307" y="9559282"/>
            <a:ext cx="3989652" cy="276300"/>
          </a:xfrm>
          <a:prstGeom prst="rect">
            <a:avLst/>
          </a:prstGeom>
        </p:spPr>
        <p:txBody>
          <a:bodyPr lIns="96131" tIns="48065" rIns="96131" bIns="48065"/>
          <a:lstStyle>
            <a:lvl1pPr algn="l">
              <a:defRPr sz="800"/>
            </a:lvl1pPr>
          </a:lstStyle>
          <a:p>
            <a:pPr marL="0" marR="0" lvl="0" indent="0" algn="l" defTabSz="96130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tx1"/>
                </a:solidFill>
                <a:effectLst/>
                <a:uLnTx/>
                <a:uFillTx/>
                <a:latin typeface="+mn-lt"/>
                <a:ea typeface="+mn-ea"/>
                <a:cs typeface="+mn-cs"/>
              </a:rPr>
              <a:t>Rev. Control:  09/06/2014  HSD – OSP and Susan Richmond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61309" rtl="0" eaLnBrk="1" latinLnBrk="0" hangingPunct="1">
        <a:spcBef>
          <a:spcPct val="0"/>
        </a:spcBef>
        <a:buNone/>
        <a:defRPr sz="4600" kern="1200">
          <a:solidFill>
            <a:schemeClr val="tx1"/>
          </a:solidFill>
          <a:latin typeface="+mj-lt"/>
          <a:ea typeface="+mj-ea"/>
          <a:cs typeface="+mj-cs"/>
        </a:defRPr>
      </a:lvl1pPr>
    </p:titleStyle>
    <p:bodyStyle>
      <a:lvl1pPr marL="360491" indent="-360491" algn="l" defTabSz="961309"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1063" indent="-300409" algn="l" defTabSz="961309"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201636" indent="-240327" algn="l" defTabSz="961309"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2290"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62945"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43599"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4253"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4908"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85562"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lassroomclipart.com/clipart-view/Clipart/Numbers/number-block-three_jpg.ht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classroomclipart.com/clipart-view/Clipart/Numbers/number-block-three_jpg.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kidstvmovies.about.com/od/healthytvhabits/a/tvgoodforkid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19881" y="243681"/>
            <a:ext cx="6424066" cy="7239000"/>
            <a:chOff x="319881" y="243681"/>
            <a:chExt cx="6424066" cy="7239000"/>
          </a:xfrm>
        </p:grpSpPr>
        <p:sp>
          <p:nvSpPr>
            <p:cNvPr id="4" name="TextBox 3"/>
            <p:cNvSpPr txBox="1"/>
            <p:nvPr/>
          </p:nvSpPr>
          <p:spPr>
            <a:xfrm>
              <a:off x="396081" y="2086617"/>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pic>
          <p:nvPicPr>
            <p:cNvPr id="1026" name="Picture 2" descr="C:\Users\Rick Richmond\Desktop\WebHead3.jpg"/>
            <p:cNvPicPr>
              <a:picLocks noChangeAspect="1" noChangeArrowheads="1"/>
            </p:cNvPicPr>
            <p:nvPr/>
          </p:nvPicPr>
          <p:blipFill>
            <a:blip r:embed="rId2" cstate="print"/>
            <a:srcRect/>
            <a:stretch>
              <a:fillRect/>
            </a:stretch>
          </p:blipFill>
          <p:spPr bwMode="auto">
            <a:xfrm>
              <a:off x="3676739" y="244594"/>
              <a:ext cx="3067208" cy="667087"/>
            </a:xfrm>
            <a:prstGeom prst="rect">
              <a:avLst/>
            </a:prstGeom>
            <a:noFill/>
          </p:spPr>
        </p:pic>
        <p:sp>
          <p:nvSpPr>
            <p:cNvPr id="7" name="TextBox 6"/>
            <p:cNvSpPr txBox="1"/>
            <p:nvPr/>
          </p:nvSpPr>
          <p:spPr>
            <a:xfrm>
              <a:off x="396081" y="3211760"/>
              <a:ext cx="3581400" cy="384721"/>
            </a:xfrm>
            <a:prstGeom prst="rect">
              <a:avLst/>
            </a:prstGeom>
            <a:noFill/>
          </p:spPr>
          <p:txBody>
            <a:bodyPr wrap="square" rtlCol="0">
              <a:spAutoFit/>
            </a:bodyPr>
            <a:lstStyle/>
            <a:p>
              <a:pPr algn="ctr"/>
              <a:r>
                <a:rPr lang="en-US" b="1" dirty="0" smtClean="0"/>
                <a:t>Pre-Assessment</a:t>
              </a:r>
              <a:endParaRPr lang="en-US" b="1" dirty="0"/>
            </a:p>
          </p:txBody>
        </p:sp>
        <p:pic>
          <p:nvPicPr>
            <p:cNvPr id="1030" name="Picture 6" descr="Click to view">
              <a:hlinkClick r:id="rId3"/>
            </p:cNvPr>
            <p:cNvPicPr>
              <a:picLocks noChangeAspect="1" noChangeArrowheads="1"/>
            </p:cNvPicPr>
            <p:nvPr/>
          </p:nvPicPr>
          <p:blipFill>
            <a:blip r:embed="rId4" cstate="print"/>
            <a:srcRect/>
            <a:stretch>
              <a:fillRect/>
            </a:stretch>
          </p:blipFill>
          <p:spPr bwMode="auto">
            <a:xfrm>
              <a:off x="319881" y="243681"/>
              <a:ext cx="1295400" cy="1315641"/>
            </a:xfrm>
            <a:prstGeom prst="rect">
              <a:avLst/>
            </a:prstGeom>
            <a:noFill/>
          </p:spPr>
        </p:pic>
        <p:sp>
          <p:nvSpPr>
            <p:cNvPr id="13" name="TextBox 12"/>
            <p:cNvSpPr txBox="1"/>
            <p:nvPr/>
          </p:nvSpPr>
          <p:spPr>
            <a:xfrm>
              <a:off x="624681" y="7082571"/>
              <a:ext cx="56388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Teacher Directions</a:t>
              </a:r>
              <a:endParaRPr lang="en-US" sz="2000" b="1" dirty="0">
                <a:effectLst>
                  <a:outerShdw blurRad="38100" dist="38100" dir="2700000" algn="tl">
                    <a:srgbClr val="000000">
                      <a:alpha val="43137"/>
                    </a:srgbClr>
                  </a:outerShdw>
                </a:effectLst>
              </a:endParaRPr>
            </a:p>
          </p:txBody>
        </p:sp>
        <p:sp>
          <p:nvSpPr>
            <p:cNvPr id="11" name="Rectangle 10"/>
            <p:cNvSpPr/>
            <p:nvPr/>
          </p:nvSpPr>
          <p:spPr>
            <a:xfrm>
              <a:off x="853281" y="3653571"/>
              <a:ext cx="5029200" cy="33927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61309" rtl="0" eaLnBrk="1" latinLnBrk="0" hangingPunct="1">
                <a:defRPr sz="1900" kern="1200">
                  <a:solidFill>
                    <a:schemeClr val="lt1"/>
                  </a:solidFill>
                  <a:latin typeface="+mn-lt"/>
                  <a:ea typeface="+mn-ea"/>
                  <a:cs typeface="+mn-cs"/>
                </a:defRPr>
              </a:lvl1pPr>
              <a:lvl2pPr marL="480654" algn="l" defTabSz="961309" rtl="0" eaLnBrk="1" latinLnBrk="0" hangingPunct="1">
                <a:defRPr sz="1900" kern="1200">
                  <a:solidFill>
                    <a:schemeClr val="lt1"/>
                  </a:solidFill>
                  <a:latin typeface="+mn-lt"/>
                  <a:ea typeface="+mn-ea"/>
                  <a:cs typeface="+mn-cs"/>
                </a:defRPr>
              </a:lvl2pPr>
              <a:lvl3pPr marL="961309" algn="l" defTabSz="961309" rtl="0" eaLnBrk="1" latinLnBrk="0" hangingPunct="1">
                <a:defRPr sz="1900" kern="1200">
                  <a:solidFill>
                    <a:schemeClr val="lt1"/>
                  </a:solidFill>
                  <a:latin typeface="+mn-lt"/>
                  <a:ea typeface="+mn-ea"/>
                  <a:cs typeface="+mn-cs"/>
                </a:defRPr>
              </a:lvl3pPr>
              <a:lvl4pPr marL="1441963" algn="l" defTabSz="961309" rtl="0" eaLnBrk="1" latinLnBrk="0" hangingPunct="1">
                <a:defRPr sz="1900" kern="1200">
                  <a:solidFill>
                    <a:schemeClr val="lt1"/>
                  </a:solidFill>
                  <a:latin typeface="+mn-lt"/>
                  <a:ea typeface="+mn-ea"/>
                  <a:cs typeface="+mn-cs"/>
                </a:defRPr>
              </a:lvl4pPr>
              <a:lvl5pPr marL="1922617" algn="l" defTabSz="961309" rtl="0" eaLnBrk="1" latinLnBrk="0" hangingPunct="1">
                <a:defRPr sz="1900" kern="1200">
                  <a:solidFill>
                    <a:schemeClr val="lt1"/>
                  </a:solidFill>
                  <a:latin typeface="+mn-lt"/>
                  <a:ea typeface="+mn-ea"/>
                  <a:cs typeface="+mn-cs"/>
                </a:defRPr>
              </a:lvl5pPr>
              <a:lvl6pPr marL="2403272" algn="l" defTabSz="961309" rtl="0" eaLnBrk="1" latinLnBrk="0" hangingPunct="1">
                <a:defRPr sz="1900" kern="1200">
                  <a:solidFill>
                    <a:schemeClr val="lt1"/>
                  </a:solidFill>
                  <a:latin typeface="+mn-lt"/>
                  <a:ea typeface="+mn-ea"/>
                  <a:cs typeface="+mn-cs"/>
                </a:defRPr>
              </a:lvl6pPr>
              <a:lvl7pPr marL="2883926" algn="l" defTabSz="961309" rtl="0" eaLnBrk="1" latinLnBrk="0" hangingPunct="1">
                <a:defRPr sz="1900" kern="1200">
                  <a:solidFill>
                    <a:schemeClr val="lt1"/>
                  </a:solidFill>
                  <a:latin typeface="+mn-lt"/>
                  <a:ea typeface="+mn-ea"/>
                  <a:cs typeface="+mn-cs"/>
                </a:defRPr>
              </a:lvl7pPr>
              <a:lvl8pPr marL="3364581" algn="l" defTabSz="961309" rtl="0" eaLnBrk="1" latinLnBrk="0" hangingPunct="1">
                <a:defRPr sz="1900" kern="1200">
                  <a:solidFill>
                    <a:schemeClr val="lt1"/>
                  </a:solidFill>
                  <a:latin typeface="+mn-lt"/>
                  <a:ea typeface="+mn-ea"/>
                  <a:cs typeface="+mn-cs"/>
                </a:defRPr>
              </a:lvl8pPr>
              <a:lvl9pPr marL="3845235" algn="l" defTabSz="961309" rtl="0" eaLnBrk="1" latinLnBrk="0" hangingPunct="1">
                <a:defRPr sz="1900" kern="1200">
                  <a:solidFill>
                    <a:schemeClr val="lt1"/>
                  </a:solidFill>
                  <a:latin typeface="+mn-lt"/>
                  <a:ea typeface="+mn-ea"/>
                  <a:cs typeface="+mn-cs"/>
                </a:defRPr>
              </a:lvl9pPr>
            </a:lstStyle>
            <a:p>
              <a:pPr algn="ctr"/>
              <a:endParaRPr lang="en-US"/>
            </a:p>
          </p:txBody>
        </p:sp>
        <p:pic>
          <p:nvPicPr>
            <p:cNvPr id="12" name="Picture 11" descr="http://www.edutopia.org/sites/default/files/styles/feature_image_breakpoints_theme_edutopia_desktop_1x/public/slates/larmer-pbl-ccss-part1-Thinkstock.jpg?itok=idxUZTa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3571" y="3866531"/>
              <a:ext cx="3955786" cy="29668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4" name="Rectangle 13"/>
            <p:cNvSpPr/>
            <p:nvPr/>
          </p:nvSpPr>
          <p:spPr>
            <a:xfrm>
              <a:off x="853281" y="6773526"/>
              <a:ext cx="1196161" cy="215444"/>
            </a:xfrm>
            <a:prstGeom prst="rect">
              <a:avLst/>
            </a:prstGeom>
          </p:spPr>
          <p:txBody>
            <a:bodyPr wrap="non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800" dirty="0">
                  <a:solidFill>
                    <a:schemeClr val="bg1"/>
                  </a:solidFill>
                </a:rPr>
                <a:t>Photo credit: Thinkstock</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69371" y="244594"/>
            <a:ext cx="5945364" cy="1236559"/>
            <a:chOff x="469371" y="244594"/>
            <a:chExt cx="5945364" cy="1236559"/>
          </a:xfrm>
        </p:grpSpPr>
        <p:sp>
          <p:nvSpPr>
            <p:cNvPr id="4" name="TextBox 3"/>
            <p:cNvSpPr txBox="1"/>
            <p:nvPr/>
          </p:nvSpPr>
          <p:spPr>
            <a:xfrm>
              <a:off x="469371" y="815314"/>
              <a:ext cx="5945364" cy="604900"/>
            </a:xfrm>
            <a:prstGeom prst="rect">
              <a:avLst/>
            </a:prstGeom>
            <a:noFill/>
          </p:spPr>
          <p:txBody>
            <a:bodyPr wrap="square" lIns="96131" tIns="48065" rIns="96131" bIns="48065" rtlCol="0">
              <a:spAutoFit/>
            </a:bodyPr>
            <a:lstStyle/>
            <a:p>
              <a:pPr algn="ctr"/>
              <a:r>
                <a:rPr lang="en-US" b="1" dirty="0" smtClean="0"/>
                <a:t>Think About It</a:t>
              </a:r>
              <a:r>
                <a:rPr lang="en-US" dirty="0" smtClean="0"/>
                <a:t>.</a:t>
              </a:r>
            </a:p>
            <a:p>
              <a:pPr algn="ctr"/>
              <a:r>
                <a:rPr lang="en-US" sz="1400" dirty="0" smtClean="0"/>
                <a:t>Then, answer each question.</a:t>
              </a:r>
              <a:endParaRPr lang="en-US" sz="1400" dirty="0"/>
            </a:p>
          </p:txBody>
        </p:sp>
        <p:pic>
          <p:nvPicPr>
            <p:cNvPr id="2050" name="Picture 2" descr="C:\Users\Rick Richmond\AppData\Local\Microsoft\Windows\Temporary Internet Files\Content.IE5\XAC4DB9W\MC900286456[1].wmf"/>
            <p:cNvPicPr>
              <a:picLocks noChangeAspect="1" noChangeArrowheads="1"/>
            </p:cNvPicPr>
            <p:nvPr/>
          </p:nvPicPr>
          <p:blipFill>
            <a:blip r:embed="rId2" cstate="print"/>
            <a:srcRect/>
            <a:stretch>
              <a:fillRect/>
            </a:stretch>
          </p:blipFill>
          <p:spPr bwMode="auto">
            <a:xfrm>
              <a:off x="5475994" y="244594"/>
              <a:ext cx="933772" cy="1236559"/>
            </a:xfrm>
            <a:prstGeom prst="rect">
              <a:avLst/>
            </a:prstGeom>
            <a:ln>
              <a:noFill/>
            </a:ln>
            <a:effectLst>
              <a:outerShdw blurRad="292100" dist="139700" dir="2700000" algn="tl" rotWithShape="0">
                <a:srgbClr val="333333">
                  <a:alpha val="65000"/>
                </a:srgbClr>
              </a:outerShdw>
            </a:effectLst>
          </p:spPr>
        </p:pic>
      </p:grpSp>
      <p:sp>
        <p:nvSpPr>
          <p:cNvPr id="5" name="Slide Number Placeholder 4"/>
          <p:cNvSpPr>
            <a:spLocks noGrp="1"/>
          </p:cNvSpPr>
          <p:nvPr>
            <p:ph type="sldNum" sz="quarter" idx="12"/>
          </p:nvPr>
        </p:nvSpPr>
        <p:spPr/>
        <p:txBody>
          <a:bodyPr/>
          <a:lstStyle/>
          <a:p>
            <a:fld id="{2A5E9C3D-07D7-45D2-9B6A-FB5CA66A53EB}" type="slidenum">
              <a:rPr lang="en-US" smtClean="0"/>
              <a:pPr/>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312167934"/>
              </p:ext>
            </p:extLst>
          </p:nvPr>
        </p:nvGraphicFramePr>
        <p:xfrm>
          <a:off x="570966" y="6415881"/>
          <a:ext cx="5638800" cy="2377440"/>
        </p:xfrm>
        <a:graphic>
          <a:graphicData uri="http://schemas.openxmlformats.org/drawingml/2006/table">
            <a:tbl>
              <a:tblPr firstRow="1" bandRow="1">
                <a:tableStyleId>{5C22544A-7EE6-4342-B048-85BDC9FD1C3A}</a:tableStyleId>
              </a:tblPr>
              <a:tblGrid>
                <a:gridCol w="56388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Use Evidence Research Target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228600" indent="-228600">
                        <a:buAutoNum type="arabicPeriod" startAt="3"/>
                      </a:pPr>
                      <a:r>
                        <a:rPr lang="en-US" sz="1200" dirty="0" smtClean="0">
                          <a:solidFill>
                            <a:schemeClr val="tx1"/>
                          </a:solidFill>
                          <a:latin typeface="+mn-lt"/>
                        </a:rPr>
                        <a:t>What information could you use to prove that we do not need to unplug all the TV</a:t>
                      </a:r>
                    </a:p>
                    <a:p>
                      <a:pPr marL="227013" indent="0">
                        <a:buNone/>
                      </a:pPr>
                      <a:r>
                        <a:rPr lang="en-US" sz="1200" dirty="0" smtClean="0">
                          <a:solidFill>
                            <a:schemeClr val="tx1"/>
                          </a:solidFill>
                          <a:latin typeface="+mn-lt"/>
                        </a:rPr>
                        <a:t>sets in America and can still grow up healthy?   Use details from the</a:t>
                      </a:r>
                      <a:r>
                        <a:rPr lang="en-US" sz="1200" baseline="0" dirty="0" smtClean="0">
                          <a:solidFill>
                            <a:schemeClr val="tx1"/>
                          </a:solidFill>
                          <a:latin typeface="+mn-lt"/>
                        </a:rPr>
                        <a:t> texts to support   your answer.</a:t>
                      </a:r>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0170735"/>
              </p:ext>
            </p:extLst>
          </p:nvPr>
        </p:nvGraphicFramePr>
        <p:xfrm>
          <a:off x="586557" y="4098651"/>
          <a:ext cx="5638800" cy="2194560"/>
        </p:xfrm>
        <a:graphic>
          <a:graphicData uri="http://schemas.openxmlformats.org/drawingml/2006/table">
            <a:tbl>
              <a:tblPr firstRow="1" bandRow="1">
                <a:tableStyleId>{5C22544A-7EE6-4342-B048-85BDC9FD1C3A}</a:tableStyleId>
              </a:tblPr>
              <a:tblGrid>
                <a:gridCol w="5638800"/>
              </a:tblGrid>
              <a:tr h="152400">
                <a:tc>
                  <a:txBody>
                    <a:bodyPr/>
                    <a:lstStyle/>
                    <a:p>
                      <a:r>
                        <a:rPr lang="en-US" sz="1200" dirty="0" smtClean="0">
                          <a:solidFill>
                            <a:schemeClr val="tx1"/>
                          </a:solidFill>
                          <a:latin typeface="+mn-lt"/>
                        </a:rPr>
                        <a:t>Evaluate Information Sources Research Target 3</a:t>
                      </a:r>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227013" indent="-227013"/>
                      <a:r>
                        <a:rPr lang="en-US" sz="1200" dirty="0" smtClean="0"/>
                        <a:t>2.</a:t>
                      </a:r>
                      <a:r>
                        <a:rPr lang="en-US" sz="1200" baseline="0" dirty="0" smtClean="0"/>
                        <a:t> “</a:t>
                      </a:r>
                      <a:r>
                        <a:rPr lang="en-US" sz="1200" dirty="0" smtClean="0"/>
                        <a:t>If we could unplug all the TV sets in America, our children would grow up to be healthier, better educated, and more independent human beings.”  Explain what this statement means.  Use details from the texts to support your answer.</a:t>
                      </a: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88184563"/>
              </p:ext>
            </p:extLst>
          </p:nvPr>
        </p:nvGraphicFramePr>
        <p:xfrm>
          <a:off x="600617" y="1843881"/>
          <a:ext cx="5638800" cy="2011680"/>
        </p:xfrm>
        <a:graphic>
          <a:graphicData uri="http://schemas.openxmlformats.org/drawingml/2006/table">
            <a:tbl>
              <a:tblPr firstRow="1" bandRow="1">
                <a:tableStyleId>{5C22544A-7EE6-4342-B048-85BDC9FD1C3A}</a:tableStyleId>
              </a:tblPr>
              <a:tblGrid>
                <a:gridCol w="5638800"/>
              </a:tblGrid>
              <a:tr h="152400">
                <a:tc>
                  <a:txBody>
                    <a:bodyPr/>
                    <a:lstStyle/>
                    <a:p>
                      <a:r>
                        <a:rPr lang="en-US" sz="1200" dirty="0" smtClean="0">
                          <a:solidFill>
                            <a:schemeClr val="tx1"/>
                          </a:solidFill>
                          <a:latin typeface="+mn-lt"/>
                        </a:rPr>
                        <a:t>Interpret and Integrate Information Research Target 2</a:t>
                      </a:r>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228600" indent="-228600">
                        <a:buAutoNum type="arabicPeriod"/>
                      </a:pPr>
                      <a:r>
                        <a:rPr lang="en-US" sz="1200" dirty="0" smtClean="0">
                          <a:solidFill>
                            <a:schemeClr val="tx1"/>
                          </a:solidFill>
                          <a:latin typeface="+mn-lt"/>
                        </a:rPr>
                        <a:t>What</a:t>
                      </a:r>
                      <a:r>
                        <a:rPr lang="en-US" sz="1200" baseline="0" dirty="0" smtClean="0">
                          <a:solidFill>
                            <a:schemeClr val="tx1"/>
                          </a:solidFill>
                          <a:latin typeface="+mn-lt"/>
                        </a:rPr>
                        <a:t> is the one most important reason not to watch TV?  What is the  one most important reason to watch TV?  Choose details from both articles.</a:t>
                      </a:r>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41659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2" name="TextBox 1"/>
          <p:cNvSpPr txBox="1"/>
          <p:nvPr/>
        </p:nvSpPr>
        <p:spPr>
          <a:xfrm>
            <a:off x="596566" y="6367212"/>
            <a:ext cx="5793797" cy="956568"/>
          </a:xfrm>
          <a:prstGeom prst="rect">
            <a:avLst/>
          </a:prstGeom>
          <a:noFill/>
        </p:spPr>
        <p:txBody>
          <a:bodyPr wrap="square" lIns="90930" tIns="45466" rIns="90930" bIns="45466" rtlCol="0">
            <a:spAutoFit/>
          </a:bodyPr>
          <a:lstStyle/>
          <a:p>
            <a:pPr algn="ctr"/>
            <a:r>
              <a:rPr lang="en-US" sz="36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8544" y="1397681"/>
            <a:ext cx="4249841" cy="442598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91562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12</a:t>
            </a:fld>
            <a:endParaRPr lang="en-US" dirty="0"/>
          </a:p>
        </p:txBody>
      </p:sp>
      <p:grpSp>
        <p:nvGrpSpPr>
          <p:cNvPr id="7" name="Group 6"/>
          <p:cNvGrpSpPr/>
          <p:nvPr/>
        </p:nvGrpSpPr>
        <p:grpSpPr>
          <a:xfrm>
            <a:off x="396082" y="110978"/>
            <a:ext cx="6400799" cy="9100937"/>
            <a:chOff x="396082" y="110978"/>
            <a:chExt cx="6400799" cy="9100937"/>
          </a:xfrm>
        </p:grpSpPr>
        <p:grpSp>
          <p:nvGrpSpPr>
            <p:cNvPr id="3" name="Group 2"/>
            <p:cNvGrpSpPr/>
            <p:nvPr/>
          </p:nvGrpSpPr>
          <p:grpSpPr>
            <a:xfrm>
              <a:off x="396082" y="110978"/>
              <a:ext cx="6400799" cy="3679337"/>
              <a:chOff x="234686" y="110978"/>
              <a:chExt cx="6400799" cy="3679337"/>
            </a:xfrm>
          </p:grpSpPr>
          <p:sp>
            <p:nvSpPr>
              <p:cNvPr id="4" name="TextBox 3"/>
              <p:cNvSpPr txBox="1"/>
              <p:nvPr/>
            </p:nvSpPr>
            <p:spPr>
              <a:xfrm>
                <a:off x="1539080" y="582352"/>
                <a:ext cx="4067881" cy="389457"/>
              </a:xfrm>
              <a:prstGeom prst="rect">
                <a:avLst/>
              </a:prstGeom>
              <a:noFill/>
            </p:spPr>
            <p:txBody>
              <a:bodyPr wrap="square" lIns="96131" tIns="48065" rIns="96131" bIns="48065" rtlCol="0">
                <a:spAutoFit/>
              </a:bodyPr>
              <a:lstStyle/>
              <a:p>
                <a:pPr algn="ctr"/>
                <a:r>
                  <a:rPr lang="en-US" b="1" dirty="0" smtClean="0"/>
                  <a:t>Your Performance Task</a:t>
                </a:r>
                <a:endParaRPr lang="en-US" b="1" dirty="0"/>
              </a:p>
            </p:txBody>
          </p:sp>
          <p:pic>
            <p:nvPicPr>
              <p:cNvPr id="3075" name="Picture 3" descr="C:\Users\Rick Richmond\AppData\Local\Microsoft\Windows\Temporary Internet Files\Content.IE5\7O4IAL9B\MC900234134[1].wmf"/>
              <p:cNvPicPr>
                <a:picLocks noChangeAspect="1" noChangeArrowheads="1"/>
              </p:cNvPicPr>
              <p:nvPr/>
            </p:nvPicPr>
            <p:blipFill>
              <a:blip r:embed="rId2" cstate="print"/>
              <a:srcRect/>
              <a:stretch>
                <a:fillRect/>
              </a:stretch>
            </p:blipFill>
            <p:spPr bwMode="auto">
              <a:xfrm>
                <a:off x="1377685" y="110978"/>
                <a:ext cx="1058880" cy="1059908"/>
              </a:xfrm>
              <a:prstGeom prst="rect">
                <a:avLst/>
              </a:prstGeom>
              <a:noFill/>
            </p:spPr>
          </p:pic>
          <p:sp>
            <p:nvSpPr>
              <p:cNvPr id="2" name="Rectangle 1"/>
              <p:cNvSpPr/>
              <p:nvPr/>
            </p:nvSpPr>
            <p:spPr>
              <a:xfrm>
                <a:off x="234686" y="1081881"/>
                <a:ext cx="6400799" cy="2708434"/>
              </a:xfrm>
              <a:prstGeom prst="rect">
                <a:avLst/>
              </a:prstGeom>
            </p:spPr>
            <p:txBody>
              <a:bodyPr wrap="square">
                <a:spAutoFit/>
              </a:bodyPr>
              <a:lstStyle/>
              <a:p>
                <a:r>
                  <a:rPr lang="en-US" sz="1400" b="1" u="sng" dirty="0"/>
                  <a:t>Your assignment</a:t>
                </a:r>
                <a:r>
                  <a:rPr lang="en-US" sz="1400" b="1" dirty="0"/>
                  <a:t>: </a:t>
                </a:r>
                <a:endParaRPr lang="en-US" sz="1400" dirty="0"/>
              </a:p>
              <a:p>
                <a:r>
                  <a:rPr lang="en-US" sz="1200" dirty="0"/>
                  <a:t>The mayor of your town recently said: “It always seems really sad to see young people spending so much time staring at a television.  If we could unplug all the TV sets in America, our children would grow up to be healthier, better educated, and more independent human beings.”  </a:t>
                </a:r>
              </a:p>
              <a:p>
                <a:endParaRPr lang="en-US" sz="1200" dirty="0"/>
              </a:p>
              <a:p>
                <a:r>
                  <a:rPr lang="en-US" sz="1200" dirty="0"/>
                  <a:t>Your town’s newspaper, the </a:t>
                </a:r>
                <a:r>
                  <a:rPr lang="en-US" sz="1200" b="1" i="1" dirty="0"/>
                  <a:t>Hillsboro Reporter, </a:t>
                </a:r>
                <a:r>
                  <a:rPr lang="en-US" sz="1200" dirty="0"/>
                  <a:t>wants to print the four best student responses to the mayor’s statement.  You will write an opinion paper telling whether or not you agree with the mayor.   Do you think kids should watch television?   Why or why not?  </a:t>
                </a:r>
              </a:p>
              <a:p>
                <a:endParaRPr lang="en-US" sz="1200" dirty="0"/>
              </a:p>
              <a:p>
                <a:r>
                  <a:rPr lang="en-US" sz="1200" dirty="0" smtClean="0"/>
                  <a:t>Now, write your  </a:t>
                </a:r>
                <a:r>
                  <a:rPr lang="en-US" sz="1200" dirty="0"/>
                  <a:t>newspaper article </a:t>
                </a:r>
                <a:r>
                  <a:rPr lang="en-US" sz="1200" dirty="0" smtClean="0"/>
                  <a:t>telling whether or not you agree with the mayor.   Explain why you do or do not agree.  Use reasons for your opinion and support your reasons with details  from the sources using your own words.</a:t>
                </a:r>
              </a:p>
              <a:p>
                <a:endParaRPr lang="en-US" sz="1200" dirty="0"/>
              </a:p>
              <a:p>
                <a:r>
                  <a:rPr lang="en-US" sz="1200" dirty="0" smtClean="0"/>
                  <a:t>You may use your notes, your 3 answered questions and refer to the passages as much as you’d like.</a:t>
                </a:r>
                <a:endParaRPr lang="en-US" sz="1200" dirty="0"/>
              </a:p>
            </p:txBody>
          </p:sp>
        </p:grpSp>
        <p:sp>
          <p:nvSpPr>
            <p:cNvPr id="6" name="Rectangle 5"/>
            <p:cNvSpPr/>
            <p:nvPr/>
          </p:nvSpPr>
          <p:spPr>
            <a:xfrm>
              <a:off x="411163" y="3748881"/>
              <a:ext cx="5638800" cy="5463034"/>
            </a:xfrm>
            <a:prstGeom prst="rect">
              <a:avLst/>
            </a:prstGeom>
          </p:spPr>
          <p:txBody>
            <a:bodyPr wrap="square">
              <a:spAutoFit/>
            </a:bodyPr>
            <a:lstStyle/>
            <a:p>
              <a:r>
                <a:rPr lang="en-US" sz="1200" b="1" dirty="0"/>
                <a:t>REMEMBER: A well-written opinion article: </a:t>
              </a:r>
              <a:endParaRPr lang="en-US" sz="1200" b="1" dirty="0" smtClean="0"/>
            </a:p>
            <a:p>
              <a:endParaRPr lang="en-US" sz="1200" dirty="0"/>
            </a:p>
            <a:p>
              <a:pPr marL="171450" indent="-171450">
                <a:buFont typeface="Arial" panose="020B0604020202020204" pitchFamily="34" charset="0"/>
                <a:buChar char="•"/>
              </a:pPr>
              <a:r>
                <a:rPr lang="en-US" sz="1200" dirty="0" smtClean="0"/>
                <a:t>has </a:t>
              </a:r>
              <a:r>
                <a:rPr lang="en-US" sz="1200" dirty="0"/>
                <a:t>a clear opinion </a:t>
              </a:r>
            </a:p>
            <a:p>
              <a:pPr marL="171450" indent="-171450">
                <a:buFont typeface="Arial" panose="020B0604020202020204" pitchFamily="34" charset="0"/>
                <a:buChar char="•"/>
              </a:pPr>
              <a:r>
                <a:rPr lang="en-US" sz="1200" dirty="0" smtClean="0"/>
                <a:t>is </a:t>
              </a:r>
              <a:r>
                <a:rPr lang="en-US" sz="1200" dirty="0"/>
                <a:t>well-organized and stays on the topic </a:t>
              </a:r>
            </a:p>
            <a:p>
              <a:pPr marL="171450" indent="-171450">
                <a:buFont typeface="Arial" panose="020B0604020202020204" pitchFamily="34" charset="0"/>
                <a:buChar char="•"/>
              </a:pPr>
              <a:r>
                <a:rPr lang="en-US" sz="1200" dirty="0" smtClean="0"/>
                <a:t>has </a:t>
              </a:r>
              <a:r>
                <a:rPr lang="en-US" sz="1200" dirty="0"/>
                <a:t>an introduction and a conclusion </a:t>
              </a:r>
            </a:p>
            <a:p>
              <a:pPr marL="171450" indent="-171450">
                <a:buFont typeface="Arial" panose="020B0604020202020204" pitchFamily="34" charset="0"/>
                <a:buChar char="•"/>
              </a:pPr>
              <a:r>
                <a:rPr lang="en-US" sz="1200" dirty="0" smtClean="0"/>
                <a:t>uses </a:t>
              </a:r>
              <a:r>
                <a:rPr lang="en-US" sz="1200" dirty="0"/>
                <a:t>transitions </a:t>
              </a:r>
            </a:p>
            <a:p>
              <a:pPr marL="171450" indent="-171450">
                <a:buFont typeface="Arial" panose="020B0604020202020204" pitchFamily="34" charset="0"/>
                <a:buChar char="•"/>
              </a:pPr>
              <a:r>
                <a:rPr lang="en-US" sz="1200" dirty="0" smtClean="0"/>
                <a:t>uses </a:t>
              </a:r>
              <a:r>
                <a:rPr lang="en-US" sz="1200" dirty="0"/>
                <a:t>details from the sources to support your opinion </a:t>
              </a:r>
            </a:p>
            <a:p>
              <a:pPr marL="171450" indent="-171450">
                <a:buFont typeface="Arial" panose="020B0604020202020204" pitchFamily="34" charset="0"/>
                <a:buChar char="•"/>
              </a:pPr>
              <a:r>
                <a:rPr lang="en-US" sz="1200" dirty="0" smtClean="0"/>
                <a:t>develops </a:t>
              </a:r>
              <a:r>
                <a:rPr lang="en-US" sz="1200" dirty="0"/>
                <a:t>ideas clearly </a:t>
              </a:r>
            </a:p>
            <a:p>
              <a:pPr marL="171450" indent="-171450">
                <a:buFont typeface="Arial" panose="020B0604020202020204" pitchFamily="34" charset="0"/>
                <a:buChar char="•"/>
              </a:pPr>
              <a:r>
                <a:rPr lang="en-US" sz="1200" dirty="0" smtClean="0"/>
                <a:t>uses </a:t>
              </a:r>
              <a:r>
                <a:rPr lang="en-US" sz="1200" dirty="0"/>
                <a:t>clear language </a:t>
              </a:r>
            </a:p>
            <a:p>
              <a:pPr marL="171450" indent="-171450">
                <a:buFont typeface="Arial" panose="020B0604020202020204" pitchFamily="34" charset="0"/>
                <a:buChar char="•"/>
              </a:pPr>
              <a:r>
                <a:rPr lang="en-US" sz="1200" dirty="0" smtClean="0"/>
                <a:t>follows </a:t>
              </a:r>
              <a:r>
                <a:rPr lang="en-US" sz="1200" dirty="0"/>
                <a:t>rules of writing (spelling, punctuation, and grammar) </a:t>
              </a:r>
              <a:endParaRPr lang="en-US" sz="1200" dirty="0" smtClean="0"/>
            </a:p>
            <a:p>
              <a:pPr marL="171450" indent="-171450">
                <a:buFont typeface="Arial" panose="020B0604020202020204" pitchFamily="34" charset="0"/>
                <a:buChar char="•"/>
              </a:pPr>
              <a:endParaRPr lang="en-US" sz="1200" dirty="0"/>
            </a:p>
            <a:p>
              <a:r>
                <a:rPr lang="en-US" sz="1200" dirty="0" smtClean="0"/>
                <a:t>You will receive three scores for your essay:</a:t>
              </a:r>
            </a:p>
            <a:p>
              <a:r>
                <a:rPr lang="en-US" sz="1200" b="1" dirty="0" smtClean="0"/>
                <a:t>1. Organization </a:t>
              </a:r>
              <a:r>
                <a:rPr lang="en-US" sz="1200" b="1" dirty="0"/>
                <a:t>and </a:t>
              </a:r>
              <a:r>
                <a:rPr lang="en-US" sz="1200" b="1" dirty="0" smtClean="0"/>
                <a:t>Purpose</a:t>
              </a:r>
              <a:endParaRPr lang="en-US" sz="1200" b="1" i="1" dirty="0" smtClean="0"/>
            </a:p>
            <a:p>
              <a:pPr marL="171450" indent="-171450">
                <a:buFont typeface="Wingdings" panose="05000000000000000000" pitchFamily="2" charset="2"/>
                <a:buChar char="ü"/>
              </a:pPr>
              <a:r>
                <a:rPr lang="en-US" sz="1000" b="1" i="1" dirty="0" smtClean="0"/>
                <a:t>Statement </a:t>
              </a:r>
              <a:r>
                <a:rPr lang="en-US" sz="1000" b="1" i="1" dirty="0"/>
                <a:t>of purpose/focus </a:t>
              </a:r>
              <a:r>
                <a:rPr lang="en-US" sz="1000" i="1" dirty="0"/>
                <a:t>– </a:t>
              </a:r>
              <a:r>
                <a:rPr lang="en-US" sz="1000" dirty="0"/>
                <a:t>how well you clearly </a:t>
              </a:r>
              <a:r>
                <a:rPr lang="en-US" sz="1000" dirty="0" smtClean="0"/>
                <a:t>state your </a:t>
              </a:r>
              <a:r>
                <a:rPr lang="en-US" sz="1000" dirty="0"/>
                <a:t>opinions on the topic and maintain your </a:t>
              </a:r>
              <a:r>
                <a:rPr lang="en-US" sz="1000" dirty="0" smtClean="0"/>
                <a:t>focus</a:t>
              </a:r>
              <a:endParaRPr lang="en-US" sz="1000" b="1" i="1" dirty="0" smtClean="0"/>
            </a:p>
            <a:p>
              <a:pPr marL="171450" indent="-171450">
                <a:buFont typeface="Wingdings" panose="05000000000000000000" pitchFamily="2" charset="2"/>
                <a:buChar char="ü"/>
              </a:pPr>
              <a:r>
                <a:rPr lang="en-US" sz="1000" b="1" i="1" dirty="0" smtClean="0"/>
                <a:t>Organization </a:t>
              </a:r>
              <a:r>
                <a:rPr lang="en-US" sz="1000" dirty="0"/>
                <a:t>– how well your ideas logically flow from </a:t>
              </a:r>
              <a:r>
                <a:rPr lang="en-US" sz="1000" dirty="0" smtClean="0"/>
                <a:t>the introduction </a:t>
              </a:r>
              <a:r>
                <a:rPr lang="en-US" sz="1000" dirty="0"/>
                <a:t>to conclusion using effective transitions </a:t>
              </a:r>
              <a:r>
                <a:rPr lang="en-US" sz="1000" dirty="0" smtClean="0"/>
                <a:t>and how </a:t>
              </a:r>
              <a:r>
                <a:rPr lang="en-US" sz="1000" dirty="0"/>
                <a:t>well you stay on topic throughout the </a:t>
              </a:r>
              <a:r>
                <a:rPr lang="en-US" sz="1000" dirty="0" smtClean="0"/>
                <a:t>essay.</a:t>
              </a:r>
              <a:endParaRPr lang="en-US" sz="1200" dirty="0"/>
            </a:p>
            <a:p>
              <a:pPr marL="228600" indent="-228600">
                <a:buAutoNum type="arabicPeriod" startAt="2"/>
              </a:pPr>
              <a:r>
                <a:rPr lang="en-US" sz="1200" b="1" dirty="0" smtClean="0"/>
                <a:t>Evidence </a:t>
              </a:r>
              <a:r>
                <a:rPr lang="en-US" sz="1200" b="1" dirty="0"/>
                <a:t>and </a:t>
              </a:r>
              <a:r>
                <a:rPr lang="en-US" sz="1200" b="1" dirty="0" smtClean="0"/>
                <a:t>Elaboration</a:t>
              </a:r>
            </a:p>
            <a:p>
              <a:pPr marL="171450" indent="-171450">
                <a:buFont typeface="Wingdings" panose="05000000000000000000" pitchFamily="2" charset="2"/>
                <a:buChar char="ü"/>
              </a:pPr>
              <a:r>
                <a:rPr lang="en-US" sz="1000" b="1" i="1" dirty="0" smtClean="0"/>
                <a:t>Elaboration </a:t>
              </a:r>
              <a:r>
                <a:rPr lang="en-US" sz="1000" b="1" i="1" dirty="0"/>
                <a:t>of evidence </a:t>
              </a:r>
              <a:r>
                <a:rPr lang="en-US" sz="1000" dirty="0"/>
                <a:t>– how well you provide </a:t>
              </a:r>
              <a:r>
                <a:rPr lang="en-US" sz="1000" dirty="0" smtClean="0"/>
                <a:t>evidence from </a:t>
              </a:r>
              <a:r>
                <a:rPr lang="en-US" sz="1000" dirty="0"/>
                <a:t>sources about your opinions and elaborate </a:t>
              </a:r>
              <a:r>
                <a:rPr lang="en-US" sz="1000" dirty="0" smtClean="0"/>
                <a:t>with specific </a:t>
              </a:r>
              <a:r>
                <a:rPr lang="en-US" sz="1000" dirty="0"/>
                <a:t>information</a:t>
              </a:r>
            </a:p>
            <a:p>
              <a:pPr marL="171450" indent="-171450">
                <a:buFont typeface="Wingdings" panose="05000000000000000000" pitchFamily="2" charset="2"/>
                <a:buChar char="ü"/>
              </a:pPr>
              <a:r>
                <a:rPr lang="en-US" sz="1000" b="1" i="1" dirty="0" smtClean="0"/>
                <a:t>Language </a:t>
              </a:r>
              <a:r>
                <a:rPr lang="en-US" sz="1000" b="1" i="1" dirty="0"/>
                <a:t>and Vocabulary </a:t>
              </a:r>
              <a:r>
                <a:rPr lang="en-US" sz="1000" dirty="0"/>
                <a:t>– how well you </a:t>
              </a:r>
              <a:r>
                <a:rPr lang="en-US" sz="1000" dirty="0" smtClean="0"/>
                <a:t>effectively express </a:t>
              </a:r>
              <a:r>
                <a:rPr lang="en-US" sz="1000" dirty="0"/>
                <a:t>ideas using precise language that is appropriate </a:t>
              </a:r>
              <a:r>
                <a:rPr lang="en-US" sz="1000" dirty="0" smtClean="0"/>
                <a:t>for your </a:t>
              </a:r>
              <a:r>
                <a:rPr lang="en-US" sz="1000" dirty="0"/>
                <a:t>audience and </a:t>
              </a:r>
              <a:r>
                <a:rPr lang="en-US" sz="1000" dirty="0" smtClean="0"/>
                <a:t>purpose</a:t>
              </a:r>
              <a:endParaRPr lang="en-US" sz="1200" b="1" dirty="0"/>
            </a:p>
            <a:p>
              <a:r>
                <a:rPr lang="en-US" sz="1200" b="1" dirty="0" smtClean="0"/>
                <a:t>3.  Conventions</a:t>
              </a:r>
              <a:endParaRPr lang="en-US" sz="1200" b="1" dirty="0"/>
            </a:p>
            <a:p>
              <a:pPr marL="171450" indent="-171450">
                <a:buFont typeface="Wingdings" panose="05000000000000000000" pitchFamily="2" charset="2"/>
                <a:buChar char="ü"/>
              </a:pPr>
              <a:r>
                <a:rPr lang="en-US" sz="1000" b="1" i="1" dirty="0" smtClean="0"/>
                <a:t>Conventions </a:t>
              </a:r>
              <a:r>
                <a:rPr lang="en-US" sz="1000" dirty="0"/>
                <a:t>– how well you follow the rules of </a:t>
              </a:r>
              <a:r>
                <a:rPr lang="en-US" sz="1000" dirty="0" smtClean="0"/>
                <a:t>usage, punctuation</a:t>
              </a:r>
              <a:r>
                <a:rPr lang="en-US" sz="1000" dirty="0"/>
                <a:t>, capitalization, and spelling</a:t>
              </a:r>
            </a:p>
            <a:p>
              <a:endParaRPr lang="en-US" sz="1200" dirty="0"/>
            </a:p>
            <a:p>
              <a:r>
                <a:rPr lang="en-US" sz="1200" b="1" dirty="0"/>
                <a:t>Now begin work on your opinion article. </a:t>
              </a:r>
              <a:r>
                <a:rPr lang="en-US" sz="1200" dirty="0"/>
                <a:t>Manage your time carefully so that you can </a:t>
              </a:r>
            </a:p>
            <a:p>
              <a:r>
                <a:rPr lang="en-US" sz="1200" dirty="0"/>
                <a:t>1. plan your article </a:t>
              </a:r>
            </a:p>
            <a:p>
              <a:r>
                <a:rPr lang="en-US" sz="1200" dirty="0"/>
                <a:t>2. write your article </a:t>
              </a:r>
            </a:p>
            <a:p>
              <a:r>
                <a:rPr lang="en-US" sz="1200" dirty="0"/>
                <a:t>3. revise and edit the final draft of your </a:t>
              </a:r>
              <a:r>
                <a:rPr lang="en-US" sz="1200" dirty="0" smtClean="0"/>
                <a:t>article</a:t>
              </a:r>
            </a:p>
            <a:p>
              <a:endParaRPr lang="en-US" sz="700" dirty="0"/>
            </a:p>
            <a:p>
              <a:r>
                <a:rPr lang="en-US" sz="1200" i="1" dirty="0"/>
                <a:t>Word-processing tools and spell check are available to </a:t>
              </a:r>
              <a:r>
                <a:rPr lang="en-US" sz="1200" i="1" dirty="0" smtClean="0"/>
                <a:t>you.</a:t>
              </a:r>
            </a:p>
          </p:txBody>
        </p:sp>
      </p:grpSp>
    </p:spTree>
    <p:extLst>
      <p:ext uri="{BB962C8B-B14F-4D97-AF65-F5344CB8AC3E}">
        <p14:creationId xmlns:p14="http://schemas.microsoft.com/office/powerpoint/2010/main" val="2694459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62346423"/>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r>
                        <a:rPr lang="en-US" dirty="0" smtClean="0">
                          <a:solidFill>
                            <a:schemeClr val="tx1"/>
                          </a:solidFill>
                        </a:rPr>
                        <a:t>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51315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62571540"/>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0966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72580698"/>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0054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9371" y="548481"/>
            <a:ext cx="5945364" cy="8283925"/>
          </a:xfrm>
          <a:prstGeom prst="rect">
            <a:avLst/>
          </a:prstGeom>
          <a:noFill/>
        </p:spPr>
        <p:txBody>
          <a:bodyPr wrap="square" lIns="96131" tIns="48065" rIns="96131" bIns="48065" rtlCol="0">
            <a:spAutoFit/>
          </a:bodyPr>
          <a:lstStyle/>
          <a:p>
            <a:r>
              <a:rPr lang="en-US" sz="1600" b="1" u="sng" dirty="0" smtClean="0"/>
              <a:t>Background</a:t>
            </a:r>
          </a:p>
          <a:p>
            <a:endParaRPr lang="en-US" sz="1200" dirty="0"/>
          </a:p>
          <a:p>
            <a:r>
              <a:rPr lang="en-US" sz="1200" dirty="0" smtClean="0"/>
              <a:t>This is a pre-assessment to measure the task of writing and opinion essay.  Full compositions or essays are always part of a Performance Task.   A complete performance task would have:</a:t>
            </a:r>
          </a:p>
          <a:p>
            <a:endParaRPr lang="en-US" sz="1200" dirty="0"/>
          </a:p>
          <a:p>
            <a:r>
              <a:rPr lang="en-US" sz="1200" b="1" i="1" dirty="0" smtClean="0"/>
              <a:t>Part 1</a:t>
            </a:r>
          </a:p>
          <a:p>
            <a:pPr marL="171450" indent="-171450">
              <a:buFont typeface="Arial" panose="020B0604020202020204" pitchFamily="34" charset="0"/>
              <a:buChar char="•"/>
            </a:pPr>
            <a:r>
              <a:rPr lang="en-US" sz="1200" dirty="0" smtClean="0"/>
              <a:t>A Classroom Activity (30 Minutes)</a:t>
            </a:r>
          </a:p>
          <a:p>
            <a:r>
              <a:rPr lang="en-US" sz="1200" dirty="0"/>
              <a:t> </a:t>
            </a:r>
            <a:r>
              <a:rPr lang="en-US" sz="1200" dirty="0" smtClean="0"/>
              <a:t>    (35 minutes)</a:t>
            </a:r>
          </a:p>
          <a:p>
            <a:pPr marL="171450" indent="-171450">
              <a:buFont typeface="Arial" panose="020B0604020202020204" pitchFamily="34" charset="0"/>
              <a:buChar char="•"/>
            </a:pPr>
            <a:r>
              <a:rPr lang="en-US" sz="1200" dirty="0" smtClean="0"/>
              <a:t>Passages to Read (2 – 4 depending on the grade)</a:t>
            </a:r>
          </a:p>
          <a:p>
            <a:pPr marL="171450" indent="-171450">
              <a:buFont typeface="Arial" panose="020B0604020202020204" pitchFamily="34" charset="0"/>
              <a:buChar char="•"/>
            </a:pPr>
            <a:r>
              <a:rPr lang="en-US" sz="1200" dirty="0" smtClean="0"/>
              <a:t>3 Research Questions </a:t>
            </a:r>
          </a:p>
          <a:p>
            <a:r>
              <a:rPr lang="en-US" sz="1200" b="1" i="1" dirty="0" smtClean="0"/>
              <a:t>Part 2</a:t>
            </a:r>
          </a:p>
          <a:p>
            <a:pPr marL="171450" indent="-171450">
              <a:buFont typeface="Arial" panose="020B0604020202020204" pitchFamily="34" charset="0"/>
              <a:buChar char="•"/>
            </a:pPr>
            <a:r>
              <a:rPr lang="en-US" sz="1200" dirty="0" smtClean="0"/>
              <a:t>A Full-Composition (70 Minutes)</a:t>
            </a:r>
          </a:p>
          <a:p>
            <a:pPr marL="171450" indent="-171450">
              <a:buFont typeface="Arial" panose="020B0604020202020204" pitchFamily="34" charset="0"/>
              <a:buChar char="•"/>
            </a:pPr>
            <a:endParaRPr lang="en-US" sz="1200" dirty="0"/>
          </a:p>
          <a:p>
            <a:r>
              <a:rPr lang="en-US" sz="1200" dirty="0" smtClean="0"/>
              <a:t>This assessment is an abbreviated Performance Task (PT).  SBAC PT’s are normally completed in two days.  The time-schedule below is the “norm,” for a PT.  Students should have access to spell-check resources but no grammar-check resources.  Students can refer back to their passages, notes and 3 research questions as often they’d like.</a:t>
            </a:r>
          </a:p>
          <a:p>
            <a:endParaRPr lang="en-US" sz="1200" dirty="0"/>
          </a:p>
          <a:p>
            <a:r>
              <a:rPr lang="en-US" sz="1600" b="1" u="sng" dirty="0" smtClean="0"/>
              <a:t>Directions</a:t>
            </a:r>
          </a:p>
          <a:p>
            <a:r>
              <a:rPr lang="en-US" sz="1100" b="1" dirty="0" smtClean="0"/>
              <a:t>30 minutes</a:t>
            </a:r>
            <a:endParaRPr lang="en-US" sz="1100" b="1" dirty="0"/>
          </a:p>
          <a:p>
            <a:pPr marL="228600" indent="-228600">
              <a:buAutoNum type="arabicPeriod"/>
            </a:pPr>
            <a:r>
              <a:rPr lang="en-US" sz="1200" dirty="0" smtClean="0"/>
              <a:t>You may wish to have a 30 minute classroom activity.  The purpose of a PT activity is to </a:t>
            </a:r>
          </a:p>
          <a:p>
            <a:r>
              <a:rPr lang="en-US" sz="1200" dirty="0"/>
              <a:t> </a:t>
            </a:r>
            <a:r>
              <a:rPr lang="en-US" sz="1200" dirty="0" smtClean="0"/>
              <a:t>      </a:t>
            </a:r>
            <a:r>
              <a:rPr lang="en-US" sz="1200" dirty="0" smtClean="0"/>
              <a:t>insure </a:t>
            </a:r>
            <a:r>
              <a:rPr lang="en-US" sz="1200" dirty="0" smtClean="0"/>
              <a:t>that all students are familiar with the concepts of the topic and know and </a:t>
            </a:r>
          </a:p>
          <a:p>
            <a:r>
              <a:rPr lang="en-US" sz="1200" dirty="0"/>
              <a:t> </a:t>
            </a:r>
            <a:r>
              <a:rPr lang="en-US" sz="1200" dirty="0" smtClean="0"/>
              <a:t>      understand key terms (vocabulary) that are at the upper end of their grade level (words</a:t>
            </a:r>
          </a:p>
          <a:p>
            <a:r>
              <a:rPr lang="en-US" sz="1200" dirty="0"/>
              <a:t> </a:t>
            </a:r>
            <a:r>
              <a:rPr lang="en-US" sz="1200" dirty="0" smtClean="0"/>
              <a:t>      they would not normally know or are unfamiliar to their background or culture).</a:t>
            </a:r>
          </a:p>
          <a:p>
            <a:r>
              <a:rPr lang="en-US" sz="1200" dirty="0"/>
              <a:t> </a:t>
            </a:r>
            <a:r>
              <a:rPr lang="en-US" sz="1200" dirty="0" smtClean="0"/>
              <a:t>      The classroom activity </a:t>
            </a:r>
            <a:r>
              <a:rPr lang="en-US" sz="1200" b="1" dirty="0" smtClean="0"/>
              <a:t>DOES NOT </a:t>
            </a:r>
            <a:r>
              <a:rPr lang="en-US" sz="1200" dirty="0" smtClean="0"/>
              <a:t>pre-teach any of the content that will be assessed!</a:t>
            </a:r>
          </a:p>
          <a:p>
            <a:r>
              <a:rPr lang="en-US" sz="1100" b="1" dirty="0" smtClean="0"/>
              <a:t>35 minutes</a:t>
            </a:r>
            <a:endParaRPr lang="en-US" sz="1100" b="1" dirty="0"/>
          </a:p>
          <a:p>
            <a:pPr marL="228600" indent="-228600">
              <a:buAutoNum type="arabicPeriod" startAt="2"/>
            </a:pPr>
            <a:r>
              <a:rPr lang="en-US" sz="1200" dirty="0" smtClean="0"/>
              <a:t>Students read the passages independently.  If you have students who can not read</a:t>
            </a:r>
          </a:p>
          <a:p>
            <a:r>
              <a:rPr lang="en-US" sz="1200" dirty="0" smtClean="0"/>
              <a:t>       the passages you may read them to those students but please make note of the</a:t>
            </a:r>
          </a:p>
          <a:p>
            <a:pPr marL="231775"/>
            <a:r>
              <a:rPr lang="en-US" sz="1200" dirty="0" smtClean="0"/>
              <a:t>accommodation.   Remind students to take notes as they read.  During an actual SBAC   assessment students are allowed to keep their notes as a reference.</a:t>
            </a:r>
          </a:p>
          <a:p>
            <a:pPr marL="231775" indent="-231775">
              <a:buFont typeface="+mj-lt"/>
              <a:buAutoNum type="arabicPeriod" startAt="3"/>
            </a:pPr>
            <a:r>
              <a:rPr lang="en-US" sz="1200" dirty="0" smtClean="0"/>
              <a:t>Students answer the 3 research questions.  During an actual SBAC assessment these</a:t>
            </a:r>
          </a:p>
          <a:p>
            <a:r>
              <a:rPr lang="en-US" sz="1200" dirty="0"/>
              <a:t> </a:t>
            </a:r>
            <a:r>
              <a:rPr lang="en-US" sz="1200" dirty="0" smtClean="0"/>
              <a:t>      questions would be scored.  For this abbreviated PT they will not be.  Students should</a:t>
            </a:r>
          </a:p>
          <a:p>
            <a:r>
              <a:rPr lang="en-US" sz="1200" dirty="0"/>
              <a:t> </a:t>
            </a:r>
            <a:r>
              <a:rPr lang="en-US" sz="1200" dirty="0" smtClean="0"/>
              <a:t>      also refer to their answers when writing their full opinion piece.</a:t>
            </a:r>
          </a:p>
          <a:p>
            <a:r>
              <a:rPr lang="en-US" sz="1100" b="1" dirty="0" smtClean="0"/>
              <a:t>15 minute break</a:t>
            </a:r>
          </a:p>
          <a:p>
            <a:r>
              <a:rPr lang="en-US" sz="1100" b="1" dirty="0" smtClean="0"/>
              <a:t>70 Minutes</a:t>
            </a:r>
          </a:p>
          <a:p>
            <a:r>
              <a:rPr lang="en-US" sz="1200" dirty="0" smtClean="0"/>
              <a:t>4.     Students write their full composition (opinion piece).</a:t>
            </a:r>
          </a:p>
          <a:p>
            <a:endParaRPr lang="en-US" sz="1200" dirty="0" smtClean="0"/>
          </a:p>
          <a:p>
            <a:r>
              <a:rPr lang="en-US" sz="1200" b="1" u="sng" dirty="0" smtClean="0"/>
              <a:t>SCORING</a:t>
            </a:r>
          </a:p>
          <a:p>
            <a:r>
              <a:rPr lang="en-US" sz="1200" dirty="0" smtClean="0"/>
              <a:t>An Opinion Rubric is provided.  Students receive three scores:</a:t>
            </a:r>
          </a:p>
          <a:p>
            <a:endParaRPr lang="en-US" sz="1200" dirty="0" smtClean="0"/>
          </a:p>
          <a:p>
            <a:pPr marL="228600" indent="-228600">
              <a:buAutoNum type="arabicPeriod"/>
            </a:pPr>
            <a:r>
              <a:rPr lang="en-US" sz="1200" dirty="0" smtClean="0"/>
              <a:t>Organization and Purpose</a:t>
            </a:r>
          </a:p>
          <a:p>
            <a:pPr marL="228600" indent="-228600">
              <a:buAutoNum type="arabicPeriod"/>
            </a:pPr>
            <a:r>
              <a:rPr lang="en-US" sz="1200" dirty="0" smtClean="0"/>
              <a:t>Evidence and Elaboration</a:t>
            </a:r>
          </a:p>
          <a:p>
            <a:pPr marL="228600" indent="-228600">
              <a:buAutoNum type="arabicPeriod"/>
            </a:pPr>
            <a:r>
              <a:rPr lang="en-US" sz="1200" dirty="0" smtClean="0"/>
              <a:t>Conventions</a:t>
            </a:r>
          </a:p>
          <a:p>
            <a:endParaRPr lang="en-US" sz="12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2</a:t>
            </a:fld>
            <a:endParaRPr lang="en-US" dirty="0"/>
          </a:p>
        </p:txBody>
      </p:sp>
    </p:spTree>
    <p:extLst>
      <p:ext uri="{BB962C8B-B14F-4D97-AF65-F5344CB8AC3E}">
        <p14:creationId xmlns:p14="http://schemas.microsoft.com/office/powerpoint/2010/main" val="1765973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76314661"/>
              </p:ext>
            </p:extLst>
          </p:nvPr>
        </p:nvGraphicFramePr>
        <p:xfrm>
          <a:off x="78228" y="396081"/>
          <a:ext cx="6805880" cy="8458200"/>
        </p:xfrm>
        <a:graphic>
          <a:graphicData uri="http://schemas.openxmlformats.org/drawingml/2006/table">
            <a:tbl>
              <a:tblPr/>
              <a:tblGrid>
                <a:gridCol w="391142"/>
                <a:gridCol w="1298311"/>
                <a:gridCol w="1371600"/>
                <a:gridCol w="1447800"/>
                <a:gridCol w="1143000"/>
                <a:gridCol w="1154027"/>
              </a:tblGrid>
              <a:tr h="337540">
                <a:tc row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Score</a:t>
                      </a:r>
                      <a:endParaRPr lang="en-US" sz="9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Statement of Purpose/Focus and Organization</a:t>
                      </a:r>
                      <a:endParaRPr lang="en-US" sz="9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Development: Language and Elaboration of Evidence</a:t>
                      </a:r>
                      <a:endParaRPr lang="en-US" sz="9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Conventions</a:t>
                      </a:r>
                      <a:endParaRPr lang="en-US" sz="9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37540">
                <a:tc vMerge="1">
                  <a:txBody>
                    <a:bodyPr/>
                    <a:lstStyle/>
                    <a:p>
                      <a:endParaRPr lang="en-US"/>
                    </a:p>
                  </a:txBody>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Statement of Purpose/Focus   </a:t>
                      </a:r>
                      <a:endParaRPr lang="en-US" sz="9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Organization</a:t>
                      </a:r>
                      <a:endParaRPr lang="en-US" sz="9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Elaboration of Evidence</a:t>
                      </a:r>
                      <a:endParaRPr lang="en-US" sz="9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A71"/>
                    </a:solidFill>
                  </a:tcPr>
                </a:tc>
                <a:tc>
                  <a:txBody>
                    <a:bodyPr/>
                    <a:lstStyle/>
                    <a:p>
                      <a:pPr marL="0" marR="0" algn="ctr">
                        <a:lnSpc>
                          <a:spcPct val="115000"/>
                        </a:lnSpc>
                        <a:spcBef>
                          <a:spcPts val="0"/>
                        </a:spcBef>
                        <a:spcAft>
                          <a:spcPts val="0"/>
                        </a:spcAft>
                      </a:pPr>
                      <a:r>
                        <a:rPr lang="en-US" sz="900" b="1" dirty="0">
                          <a:solidFill>
                            <a:srgbClr val="000000"/>
                          </a:solidFill>
                          <a:latin typeface="Calibri"/>
                          <a:ea typeface="Times New Roman"/>
                          <a:cs typeface="Times New Roman"/>
                        </a:rPr>
                        <a:t>Language and Vocabulary</a:t>
                      </a:r>
                      <a:endParaRPr lang="en-US" sz="9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A71"/>
                    </a:solidFill>
                  </a:tcPr>
                </a:tc>
                <a:tc vMerge="1">
                  <a:txBody>
                    <a:bodyPr/>
                    <a:lstStyle/>
                    <a:p>
                      <a:endParaRPr lang="en-US"/>
                    </a:p>
                  </a:txBody>
                  <a:tcPr/>
                </a:tc>
              </a:tr>
              <a:tr h="1610920">
                <a:tc>
                  <a:txBody>
                    <a:bodyPr/>
                    <a:lstStyle/>
                    <a:p>
                      <a:pPr marL="0" marR="0" algn="ctr">
                        <a:lnSpc>
                          <a:spcPct val="115000"/>
                        </a:lnSpc>
                        <a:spcBef>
                          <a:spcPts val="0"/>
                        </a:spcBef>
                        <a:spcAft>
                          <a:spcPts val="0"/>
                        </a:spcAft>
                      </a:pPr>
                      <a:r>
                        <a:rPr lang="en-US" sz="1100" b="1" dirty="0" smtClean="0">
                          <a:solidFill>
                            <a:srgbClr val="000000"/>
                          </a:solidFill>
                          <a:latin typeface="Calibri"/>
                          <a:ea typeface="Times New Roman"/>
                          <a:cs typeface="Times New Roman"/>
                        </a:rPr>
                        <a:t>4</a:t>
                      </a:r>
                    </a:p>
                  </a:txBody>
                  <a:tcPr marL="25956" marR="25956" marT="0" marB="0" anchor="ctr">
                    <a:lnL w="12700" cap="flat" cmpd="sng" algn="ctr">
                      <a:solidFill>
                        <a:srgbClr val="000000"/>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fully sustained and consistently and purposefully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clearly stated, focused, and strongly maintained </a:t>
                      </a:r>
                    </a:p>
                    <a:p>
                      <a:pPr marL="119063" indent="-119063">
                        <a:buFont typeface="Arial" pitchFamily="34" charset="0"/>
                        <a:buChar char="•"/>
                      </a:pPr>
                      <a:r>
                        <a:rPr lang="en-US" sz="900" kern="1200" baseline="0" dirty="0" smtClean="0">
                          <a:solidFill>
                            <a:schemeClr val="tx1"/>
                          </a:solidFill>
                          <a:latin typeface="+mn-lt"/>
                          <a:ea typeface="+mn-ea"/>
                          <a:cs typeface="+mn-cs"/>
                        </a:rPr>
                        <a:t>opinion is communicated clearly within the context </a:t>
                      </a:r>
                    </a:p>
                  </a:txBody>
                  <a:tcPr marL="25956" marR="25956" marT="0"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 clear and effective organizational structure creating unity and completeness: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a:t>
                      </a:r>
                      <a:r>
                        <a:rPr lang="en-US" sz="900" b="0" i="0" u="none" strike="noStrike" dirty="0">
                          <a:solidFill>
                            <a:srgbClr val="000000"/>
                          </a:solidFill>
                          <a:latin typeface="+mn-lt"/>
                        </a:rPr>
                        <a:t>, consistent use of a variety of transitional strategies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logical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introduction and conclusion for audience and purpose</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thorough and convincing support/evidence for the writer’s opinion that includes the effective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smoothly integrated, comprehensive, and relevant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use of a variety of elaborative techniques</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clearly and effectively expresses ideas, using precise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1000" b="0" i="0" u="none" strike="noStrike" dirty="0" smtClean="0">
                          <a:solidFill>
                            <a:srgbClr val="000000"/>
                          </a:solidFill>
                          <a:latin typeface="+mn-lt"/>
                        </a:rPr>
                        <a:t>use </a:t>
                      </a:r>
                      <a:r>
                        <a:rPr lang="en-US" sz="1000" b="0" i="0" u="none" strike="noStrike" dirty="0">
                          <a:solidFill>
                            <a:srgbClr val="000000"/>
                          </a:solidFill>
                          <a:latin typeface="+mn-lt"/>
                        </a:rPr>
                        <a:t>of academic and domain-specific vocabulary is clearly appropriate for the audience and purpose</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buFont typeface="Arial" pitchFamily="34" charset="0"/>
                        <a:buNone/>
                      </a:pPr>
                      <a:r>
                        <a:rPr lang="en-US" sz="1000" b="0" i="0" u="none" strike="noStrike" dirty="0">
                          <a:solidFill>
                            <a:srgbClr val="000000"/>
                          </a:solidFill>
                          <a:latin typeface="+mn-lt"/>
                        </a:rPr>
                        <a:t>The response demonstrates a strong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a:t>
                      </a:r>
                      <a:r>
                        <a:rPr lang="en-US" sz="900" b="0" i="0" u="none" strike="noStrike" dirty="0">
                          <a:solidFill>
                            <a:srgbClr val="000000"/>
                          </a:solidFill>
                          <a:latin typeface="+mn-lt"/>
                        </a:rPr>
                        <a:t>, if any, errors in usage and sentence formation </a:t>
                      </a:r>
                      <a:r>
                        <a:rPr lang="en-US" sz="900" b="0" i="0" u="none" strike="noStrike" dirty="0" smtClean="0">
                          <a:solidFill>
                            <a:srgbClr val="000000"/>
                          </a:solidFill>
                          <a:latin typeface="+mn-lt"/>
                        </a:rPr>
                        <a:t>e</a:t>
                      </a:r>
                    </a:p>
                    <a:p>
                      <a:pPr marL="117475" indent="-117475" algn="l" fontAlgn="t">
                        <a:buFont typeface="Arial" pitchFamily="34" charset="0"/>
                        <a:buChar char="•"/>
                      </a:pPr>
                      <a:r>
                        <a:rPr lang="en-US" sz="900" b="0" i="0" u="none" strike="noStrike" dirty="0" err="1" smtClean="0">
                          <a:solidFill>
                            <a:srgbClr val="000000"/>
                          </a:solidFill>
                          <a:latin typeface="+mn-lt"/>
                        </a:rPr>
                        <a:t>ffective</a:t>
                      </a:r>
                      <a:r>
                        <a:rPr lang="en-US" sz="900" b="0" i="0" u="none" strike="noStrike" dirty="0" smtClean="0">
                          <a:solidFill>
                            <a:srgbClr val="000000"/>
                          </a:solidFill>
                          <a:latin typeface="+mn-lt"/>
                        </a:rPr>
                        <a:t> </a:t>
                      </a:r>
                      <a:r>
                        <a:rPr lang="en-US" sz="900" b="0" i="0" u="none" strike="noStrike" dirty="0">
                          <a:solidFill>
                            <a:srgbClr val="000000"/>
                          </a:solidFill>
                          <a:latin typeface="+mn-lt"/>
                        </a:rPr>
                        <a:t>and consistent use of punctuation, capitalization, and spelling</a:t>
                      </a:r>
                    </a:p>
                  </a:txBody>
                  <a:tcPr marL="9525" marR="9525" marT="9525" marB="0">
                    <a:lnL w="3175"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r>
              <a:tr h="1676400">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3</a:t>
                      </a:r>
                      <a:endParaRPr lang="en-US" sz="11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adequately sustained and generally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 and for the most part maintained, though some loosely related material may be present </a:t>
                      </a:r>
                    </a:p>
                    <a:p>
                      <a:pPr marL="119063" indent="-119063">
                        <a:buFont typeface="Arial" pitchFamily="34" charset="0"/>
                        <a:buChar char="•"/>
                      </a:pPr>
                      <a:r>
                        <a:rPr lang="en-US" sz="900" kern="1200" baseline="0" dirty="0" smtClean="0">
                          <a:solidFill>
                            <a:schemeClr val="tx1"/>
                          </a:solidFill>
                          <a:latin typeface="+mn-lt"/>
                          <a:ea typeface="+mn-ea"/>
                          <a:cs typeface="+mn-cs"/>
                        </a:rPr>
                        <a:t>context provided for the claim is adequate </a:t>
                      </a:r>
                    </a:p>
                  </a:txBody>
                  <a:tcPr marL="25956" marR="25956" marT="0"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an recognizable organizational structure, though there may be minor flaws and some ideas may be loosely connected: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transitional strategies with some </a:t>
                      </a:r>
                      <a:r>
                        <a:rPr lang="en-US" sz="900" b="0" i="0" u="none" strike="noStrike" dirty="0" smtClean="0">
                          <a:solidFill>
                            <a:srgbClr val="000000"/>
                          </a:solidFill>
                          <a:latin typeface="+mn-lt"/>
                        </a:rPr>
                        <a:t>variety</a:t>
                      </a:r>
                    </a:p>
                    <a:p>
                      <a:pPr marL="119063" indent="-119063" algn="l" fontAlgn="t">
                        <a:buFont typeface="Arial" pitchFamily="34" charset="0"/>
                        <a:buChar char="•"/>
                      </a:pPr>
                      <a:r>
                        <a:rPr lang="en-US" sz="900" b="0" i="0" u="none" strike="noStrike" dirty="0" smtClean="0">
                          <a:solidFill>
                            <a:srgbClr val="000000"/>
                          </a:solidFill>
                          <a:latin typeface="+mn-lt"/>
                        </a:rPr>
                        <a:t> </a:t>
                      </a:r>
                      <a:r>
                        <a:rPr lang="en-US" sz="900" b="0" i="0" u="none" strike="noStrike" dirty="0">
                          <a:solidFill>
                            <a:srgbClr val="000000"/>
                          </a:solidFill>
                          <a:latin typeface="+mn-lt"/>
                        </a:rPr>
                        <a:t>adequate progression of ideas from beginning to </a:t>
                      </a:r>
                      <a:r>
                        <a:rPr lang="en-US" sz="900" b="0" i="0" u="none" strike="noStrike" dirty="0" smtClean="0">
                          <a:solidFill>
                            <a:srgbClr val="000000"/>
                          </a:solidFill>
                          <a:latin typeface="+mn-lt"/>
                        </a:rPr>
                        <a:t>end</a:t>
                      </a:r>
                    </a:p>
                    <a:p>
                      <a:pPr marL="119063" indent="-119063" algn="l" fontAlgn="t">
                        <a:buFont typeface="Arial" pitchFamily="34" charset="0"/>
                        <a:buChar char="•"/>
                      </a:pPr>
                      <a:r>
                        <a:rPr lang="en-US" sz="900" b="0" i="0" u="none" strike="noStrike" dirty="0" smtClean="0">
                          <a:solidFill>
                            <a:srgbClr val="000000"/>
                          </a:solidFill>
                          <a:latin typeface="+mn-lt"/>
                        </a:rPr>
                        <a:t> </a:t>
                      </a:r>
                      <a:r>
                        <a:rPr lang="en-US" sz="900" b="0" i="0" u="none" strike="noStrike" dirty="0">
                          <a:solidFill>
                            <a:srgbClr val="000000"/>
                          </a:solidFill>
                          <a:latin typeface="+mn-lt"/>
                        </a:rPr>
                        <a:t>adequate introduction and conclusion</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adequate support/evidence for the writer’s opinion that includes the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some </a:t>
                      </a:r>
                      <a:r>
                        <a:rPr lang="en-US" sz="900" b="0" i="0" u="none" strike="noStrike" dirty="0">
                          <a:solidFill>
                            <a:srgbClr val="000000"/>
                          </a:solidFill>
                          <a:latin typeface="+mn-lt"/>
                        </a:rPr>
                        <a:t>evidence from sources is integrated, though citations may be general or imprecise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some elaborative techniques</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adequately expresses ideas, employing a mix of precise with more general </a:t>
                      </a:r>
                      <a:r>
                        <a:rPr lang="en-US" sz="1000" b="0" i="0" u="none" strike="noStrike" dirty="0" smtClean="0">
                          <a:solidFill>
                            <a:srgbClr val="000000"/>
                          </a:solidFill>
                          <a:latin typeface="+mn-lt"/>
                        </a:rPr>
                        <a:t>language: </a:t>
                      </a: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is generally appropriate for the audience and purpose</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demonstrates an adequate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some </a:t>
                      </a:r>
                      <a:r>
                        <a:rPr lang="en-US" sz="900" b="0" i="0" u="none" strike="noStrike" dirty="0">
                          <a:solidFill>
                            <a:srgbClr val="000000"/>
                          </a:solidFill>
                          <a:latin typeface="+mn-lt"/>
                        </a:rPr>
                        <a:t>errors in usage and sentence formation are present, but no systematic pattern of errors is displayed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punctuation, capitalization, and spelling</a:t>
                      </a:r>
                    </a:p>
                  </a:txBody>
                  <a:tcPr marL="9525" marR="9525" marT="9525" marB="0">
                    <a:lnL w="3175"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r>
              <a:tr h="1600200">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2</a:t>
                      </a:r>
                      <a:endParaRPr lang="en-US" sz="11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somewhat sustained with some extraneous material or a minor drift in focus: </a:t>
                      </a:r>
                    </a:p>
                    <a:p>
                      <a:pPr marL="119063" indent="-119063">
                        <a:buFont typeface="Arial" pitchFamily="34" charset="0"/>
                        <a:buChar char="•"/>
                      </a:pPr>
                      <a:r>
                        <a:rPr lang="en-US" sz="900" kern="1200" baseline="0" dirty="0" smtClean="0">
                          <a:solidFill>
                            <a:schemeClr val="tx1"/>
                          </a:solidFill>
                          <a:latin typeface="+mn-lt"/>
                          <a:ea typeface="+mn-ea"/>
                          <a:cs typeface="+mn-cs"/>
                        </a:rPr>
                        <a:t>may be clearly focused on the opinion but is insufficiently sustained </a:t>
                      </a:r>
                    </a:p>
                    <a:p>
                      <a:pPr marL="119063" indent="-119063">
                        <a:buFont typeface="Arial" pitchFamily="34" charset="0"/>
                        <a:buChar char="•"/>
                      </a:pPr>
                      <a:r>
                        <a:rPr lang="en-US" sz="900" kern="1200" baseline="0" dirty="0" smtClean="0">
                          <a:solidFill>
                            <a:schemeClr val="tx1"/>
                          </a:solidFill>
                          <a:latin typeface="+mn-lt"/>
                          <a:ea typeface="+mn-ea"/>
                          <a:cs typeface="+mn-cs"/>
                        </a:rPr>
                        <a:t>opinion on the issue may be unclear and unfocused </a:t>
                      </a:r>
                    </a:p>
                  </a:txBody>
                  <a:tcPr marL="25956" marR="25956" marT="0"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an inconsistent organizational structure, and flaws are evident: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inconsistent </a:t>
                      </a:r>
                      <a:r>
                        <a:rPr lang="en-US" sz="900" b="0" i="0" u="none" strike="noStrike" dirty="0">
                          <a:solidFill>
                            <a:srgbClr val="000000"/>
                          </a:solidFill>
                          <a:latin typeface="+mn-lt"/>
                        </a:rPr>
                        <a:t>use of transitional strategies with little variety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uneven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conclusion </a:t>
                      </a:r>
                      <a:r>
                        <a:rPr lang="en-US" sz="900" b="0" i="0" u="none" strike="noStrike" dirty="0">
                          <a:solidFill>
                            <a:srgbClr val="000000"/>
                          </a:solidFill>
                          <a:latin typeface="+mn-lt"/>
                        </a:rPr>
                        <a:t>and introduction, if present, are weak</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uneven, cursory support/evidence for the writer’s opinion that includes partial or uneven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evidence </a:t>
                      </a:r>
                      <a:r>
                        <a:rPr lang="en-US" sz="900" b="0" i="0" u="none" strike="noStrike" dirty="0">
                          <a:solidFill>
                            <a:srgbClr val="000000"/>
                          </a:solidFill>
                          <a:latin typeface="+mn-lt"/>
                        </a:rPr>
                        <a:t>from sources is weakly integrated, and citations, if present, are uneven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weak </a:t>
                      </a:r>
                      <a:r>
                        <a:rPr lang="en-US" sz="900" b="0" i="0" u="none" strike="noStrike" dirty="0">
                          <a:solidFill>
                            <a:srgbClr val="000000"/>
                          </a:solidFill>
                          <a:latin typeface="+mn-lt"/>
                        </a:rPr>
                        <a:t>or uneven use of elaborative techniques</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buFont typeface="Arial" pitchFamily="34" charset="0"/>
                        <a:buNone/>
                      </a:pPr>
                      <a:r>
                        <a:rPr lang="en-US" sz="1000" b="0" i="0" u="none" strike="noStrike" dirty="0">
                          <a:solidFill>
                            <a:srgbClr val="000000"/>
                          </a:solidFill>
                          <a:latin typeface="+mn-lt"/>
                        </a:rPr>
                        <a:t>The response expresses ideas unevenly, using simplistic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that may at times be inappropriate for the audience and purpose</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expresses ideas unevenly, using simplistic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that may at times be inappropriate for the audience and purpose</a:t>
                      </a:r>
                    </a:p>
                  </a:txBody>
                  <a:tcPr marL="9525" marR="9525" marT="9525" marB="0">
                    <a:lnL w="3175"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r>
              <a:tr h="1462673">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1</a:t>
                      </a:r>
                      <a:endParaRPr lang="en-US" sz="11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may be related to the purpose but may offer little or no focus: </a:t>
                      </a:r>
                    </a:p>
                    <a:p>
                      <a:pPr marL="119063" indent="-119063">
                        <a:buFont typeface="Arial" pitchFamily="34" charset="0"/>
                        <a:buChar char="•"/>
                      </a:pPr>
                      <a:r>
                        <a:rPr lang="en-US" sz="900" kern="1200" baseline="0" dirty="0" smtClean="0">
                          <a:solidFill>
                            <a:schemeClr val="tx1"/>
                          </a:solidFill>
                          <a:latin typeface="+mn-lt"/>
                          <a:ea typeface="+mn-ea"/>
                          <a:cs typeface="+mn-cs"/>
                        </a:rPr>
                        <a:t>may be very brief </a:t>
                      </a:r>
                    </a:p>
                    <a:p>
                      <a:pPr marL="119063" indent="-119063">
                        <a:buFont typeface="Arial" pitchFamily="34" charset="0"/>
                        <a:buChar char="•"/>
                      </a:pPr>
                      <a:r>
                        <a:rPr lang="en-US" sz="900" kern="1200" baseline="0" dirty="0" smtClean="0">
                          <a:solidFill>
                            <a:schemeClr val="tx1"/>
                          </a:solidFill>
                          <a:latin typeface="+mn-lt"/>
                          <a:ea typeface="+mn-ea"/>
                          <a:cs typeface="+mn-cs"/>
                        </a:rPr>
                        <a:t>may have a major drift </a:t>
                      </a:r>
                    </a:p>
                    <a:p>
                      <a:pPr marL="119063" indent="-119063">
                        <a:buFont typeface="Arial" pitchFamily="34" charset="0"/>
                        <a:buChar char="•"/>
                      </a:pPr>
                      <a:r>
                        <a:rPr lang="en-US" sz="900" kern="1200" baseline="0" dirty="0" smtClean="0">
                          <a:solidFill>
                            <a:schemeClr val="tx1"/>
                          </a:solidFill>
                          <a:latin typeface="+mn-lt"/>
                          <a:ea typeface="+mn-ea"/>
                          <a:cs typeface="+mn-cs"/>
                        </a:rPr>
                        <a:t>opinion may be confusing or ambiguous </a:t>
                      </a:r>
                    </a:p>
                  </a:txBody>
                  <a:tcPr marL="25956" marR="25956" marT="0"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little or no discernible organizational structure: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 </a:t>
                      </a:r>
                      <a:r>
                        <a:rPr lang="en-US" sz="900" b="0" i="0" u="none" strike="noStrike" dirty="0">
                          <a:solidFill>
                            <a:srgbClr val="000000"/>
                          </a:solidFill>
                          <a:latin typeface="+mn-lt"/>
                        </a:rPr>
                        <a:t>or no transitional strategies are evident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frequent </a:t>
                      </a:r>
                      <a:r>
                        <a:rPr lang="en-US" sz="900" b="0" i="0" u="none" strike="noStrike" dirty="0">
                          <a:solidFill>
                            <a:srgbClr val="000000"/>
                          </a:solidFill>
                          <a:latin typeface="+mn-lt"/>
                        </a:rPr>
                        <a:t>extraneous ideas may intrude</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minimal support/evidence for the writer’s opinion that includes little or no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minimal, absent, in error, or irrelevant</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expression of ideas is vague, lacks clarity, or is confusing: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uses </a:t>
                      </a:r>
                      <a:r>
                        <a:rPr lang="en-US" sz="900" b="0" i="0" u="none" strike="noStrike" dirty="0">
                          <a:solidFill>
                            <a:srgbClr val="000000"/>
                          </a:solidFill>
                          <a:latin typeface="+mn-lt"/>
                        </a:rPr>
                        <a:t>limited language or domain-specific vocabulary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may </a:t>
                      </a:r>
                      <a:r>
                        <a:rPr lang="en-US" sz="900" b="0" i="0" u="none" strike="noStrike" dirty="0">
                          <a:solidFill>
                            <a:srgbClr val="000000"/>
                          </a:solidFill>
                          <a:latin typeface="+mn-lt"/>
                        </a:rPr>
                        <a:t>have little sense of audience and purpose</a:t>
                      </a:r>
                    </a:p>
                  </a:txBody>
                  <a:tcPr marL="9525" marR="9525" marT="9525" marB="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demonstrates a lack of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errors </a:t>
                      </a:r>
                      <a:r>
                        <a:rPr lang="en-US" sz="900" b="0" i="0" u="none" strike="noStrike" dirty="0">
                          <a:solidFill>
                            <a:srgbClr val="000000"/>
                          </a:solidFill>
                          <a:latin typeface="+mn-lt"/>
                        </a:rPr>
                        <a:t>are frequent and severe and meaning is often obscured</a:t>
                      </a:r>
                    </a:p>
                  </a:txBody>
                  <a:tcPr marL="9525" marR="9525" marT="9525" marB="0">
                    <a:lnL w="3175" cap="flat" cmpd="sng" algn="ctr">
                      <a:solidFill>
                        <a:schemeClr val="bg1">
                          <a:lumMod val="85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r>
              <a:tr h="241592">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Times New Roman"/>
                        </a:rPr>
                        <a:t>0</a:t>
                      </a:r>
                      <a:endParaRPr lang="en-US" sz="1100" dirty="0">
                        <a:latin typeface="Calibri"/>
                        <a:ea typeface="Calibri"/>
                        <a:cs typeface="Times New Roman"/>
                      </a:endParaRPr>
                    </a:p>
                  </a:txBody>
                  <a:tcPr marL="25956" marR="25956" marT="0" marB="0" anchor="ctr">
                    <a:lnL w="12700" cap="flat" cmpd="sng" algn="ctr">
                      <a:solidFill>
                        <a:srgbClr val="000000"/>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fontAlgn="t"/>
                      <a:r>
                        <a:rPr lang="en-US" sz="1000" b="0" i="0" u="none" strike="noStrike" dirty="0">
                          <a:solidFill>
                            <a:srgbClr val="000000"/>
                          </a:solidFill>
                          <a:latin typeface="+mn-lt"/>
                        </a:rPr>
                        <a:t>A response gets no credit if it provides no evidence of the ability to [fill in with key language from the intended target].</a:t>
                      </a:r>
                    </a:p>
                  </a:txBody>
                  <a:tcPr marL="9525" marR="9525" marT="9525" marB="0" anchor="ctr">
                    <a:lnL w="3175" cap="flat" cmpd="sng" algn="ctr">
                      <a:solidFill>
                        <a:schemeClr val="bg1">
                          <a:lumMod val="85000"/>
                        </a:schemeClr>
                      </a:solidFill>
                      <a:prstDash val="solid"/>
                      <a:round/>
                      <a:headEnd type="none" w="med" len="med"/>
                      <a:tailEnd type="none" w="med" len="med"/>
                    </a:lnL>
                    <a:lnT w="3175" cap="flat" cmpd="sng" algn="ctr">
                      <a:solidFill>
                        <a:schemeClr val="bg1">
                          <a:lumMod val="85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t"/>
                      <a:endParaRPr lang="en-US" sz="900" b="0" i="0" u="none" strike="noStrike" dirty="0">
                        <a:solidFill>
                          <a:srgbClr val="000000"/>
                        </a:solidFill>
                        <a:latin typeface="Calibri"/>
                      </a:endParaRPr>
                    </a:p>
                  </a:txBody>
                  <a:tcPr marL="9525" marR="9525" marT="9525" marB="0"/>
                </a:tc>
              </a:tr>
            </a:tbl>
          </a:graphicData>
        </a:graphic>
      </p:graphicFrame>
      <p:sp>
        <p:nvSpPr>
          <p:cNvPr id="5" name="Rectangle 4"/>
          <p:cNvSpPr/>
          <p:nvPr/>
        </p:nvSpPr>
        <p:spPr>
          <a:xfrm>
            <a:off x="133350" y="80982"/>
            <a:ext cx="6907213" cy="276999"/>
          </a:xfrm>
          <a:prstGeom prst="rect">
            <a:avLst/>
          </a:prstGeom>
        </p:spPr>
        <p:txBody>
          <a:bodyPr wrap="square">
            <a:spAutoFit/>
          </a:bodyPr>
          <a:lstStyle/>
          <a:p>
            <a:r>
              <a:rPr lang="en-US" sz="1200" b="1" dirty="0" smtClean="0">
                <a:effectLst>
                  <a:outerShdw blurRad="38100" dist="38100" dir="2700000" algn="tl">
                    <a:srgbClr val="000000">
                      <a:alpha val="43137"/>
                    </a:srgbClr>
                  </a:outerShdw>
                </a:effectLst>
              </a:rPr>
              <a:t> </a:t>
            </a:r>
            <a:r>
              <a:rPr lang="en-US" sz="1200" b="1" dirty="0">
                <a:effectLst>
                  <a:outerShdw blurRad="38100" dist="38100" dir="2700000" algn="tl">
                    <a:srgbClr val="000000">
                      <a:alpha val="43137"/>
                    </a:srgbClr>
                  </a:outerShdw>
                </a:effectLst>
              </a:rPr>
              <a:t>Grades 3-5: Generic 4-Point Opinion Writing </a:t>
            </a:r>
            <a:r>
              <a:rPr lang="en-US" sz="1200" b="1" dirty="0" smtClean="0">
                <a:effectLst>
                  <a:outerShdw blurRad="38100" dist="38100" dir="2700000" algn="tl">
                    <a:srgbClr val="000000">
                      <a:alpha val="43137"/>
                    </a:srgbClr>
                  </a:outerShdw>
                </a:effectLst>
              </a:rPr>
              <a:t>Rubric  </a:t>
            </a:r>
            <a:r>
              <a:rPr lang="en-US" sz="900" dirty="0" smtClean="0">
                <a:effectLst>
                  <a:outerShdw blurRad="38100" dist="38100" dir="2700000" algn="tl">
                    <a:srgbClr val="000000">
                      <a:alpha val="43137"/>
                    </a:srgbClr>
                  </a:outerShdw>
                </a:effectLst>
              </a:rPr>
              <a:t>[</a:t>
            </a:r>
            <a:r>
              <a:rPr lang="en-US" sz="900" dirty="0" smtClean="0"/>
              <a:t>Smarter Balanced CCSS ELA Writing Rubrics (Adapted)]</a:t>
            </a:r>
            <a:r>
              <a:rPr lang="en-US" sz="900" dirty="0" smtClean="0">
                <a:effectLst>
                  <a:outerShdw blurRad="38100" dist="38100" dir="2700000" algn="tl">
                    <a:srgbClr val="000000">
                      <a:alpha val="43137"/>
                    </a:srgbClr>
                  </a:outerShdw>
                </a:effectLst>
              </a:rPr>
              <a:t> </a:t>
            </a:r>
            <a:r>
              <a:rPr lang="en-US" sz="900" b="1" dirty="0" smtClean="0">
                <a:effectLst>
                  <a:outerShdw blurRad="38100" dist="38100" dir="2700000" algn="tl">
                    <a:srgbClr val="000000">
                      <a:alpha val="43137"/>
                    </a:srgbClr>
                  </a:outerShdw>
                </a:effectLst>
              </a:rPr>
              <a:t> </a:t>
            </a:r>
            <a:endParaRPr lang="en-US" sz="9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62845108"/>
              </p:ext>
            </p:extLst>
          </p:nvPr>
        </p:nvGraphicFramePr>
        <p:xfrm>
          <a:off x="237206" y="88303"/>
          <a:ext cx="6636000" cy="9543411"/>
        </p:xfrm>
        <a:graphic>
          <a:graphicData uri="http://schemas.openxmlformats.org/drawingml/2006/table">
            <a:tbl>
              <a:tblPr/>
              <a:tblGrid>
                <a:gridCol w="349265"/>
                <a:gridCol w="438115"/>
                <a:gridCol w="2535622"/>
                <a:gridCol w="827416"/>
                <a:gridCol w="827416"/>
                <a:gridCol w="750679"/>
                <a:gridCol w="507125"/>
                <a:gridCol w="400362"/>
              </a:tblGrid>
              <a:tr h="233520">
                <a:tc gridSpan="8">
                  <a:txBody>
                    <a:bodyPr/>
                    <a:lstStyle/>
                    <a:p>
                      <a:pPr algn="l" fontAlgn="ctr"/>
                      <a:r>
                        <a:rPr lang="en-US" sz="1400" b="1" i="0" u="none" strike="noStrike" dirty="0">
                          <a:solidFill>
                            <a:srgbClr val="000000"/>
                          </a:solidFill>
                          <a:latin typeface="Calibri"/>
                        </a:rPr>
                        <a:t>Opinion Writing  </a:t>
                      </a:r>
                      <a:r>
                        <a:rPr lang="en-US" sz="1400" b="1" i="0" u="none" strike="noStrike" dirty="0" smtClean="0">
                          <a:solidFill>
                            <a:srgbClr val="000000"/>
                          </a:solidFill>
                          <a:latin typeface="Calibri"/>
                        </a:rPr>
                        <a:t>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129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2014-15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9638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8426">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057">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369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4778">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Daffy Duck and Friends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err="1">
                          <a:solidFill>
                            <a:srgbClr val="000000"/>
                          </a:solidFill>
                          <a:latin typeface="Calibri"/>
                        </a:rPr>
                        <a:t>Micky</a:t>
                      </a:r>
                      <a:r>
                        <a:rPr lang="en-US" sz="1000" b="0" i="0" u="none" strike="noStrike" dirty="0">
                          <a:solidFill>
                            <a:srgbClr val="000000"/>
                          </a:solidFill>
                          <a:latin typeface="Calibri"/>
                        </a:rPr>
                        <a:t> 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Minnie 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kern="1200" dirty="0">
                          <a:solidFill>
                            <a:srgbClr val="000000"/>
                          </a:solidFill>
                          <a:latin typeface="Calibri"/>
                          <a:ea typeface="+mn-ea"/>
                          <a:cs typeface="+mn-cs"/>
                        </a:rPr>
                        <a:t>Road</a:t>
                      </a:r>
                      <a:r>
                        <a:rPr lang="en-US" sz="1000" b="0" i="0" u="none" strike="noStrike" dirty="0">
                          <a:solidFill>
                            <a:srgbClr val="000000"/>
                          </a:solidFill>
                          <a:latin typeface="Calibri"/>
                        </a:rPr>
                        <a:t> Runner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3699">
                <a:tc>
                  <a:txBody>
                    <a:bodyPr/>
                    <a:lstStyle/>
                    <a:p>
                      <a:pPr algn="ctr" fontAlgn="ctr"/>
                      <a:r>
                        <a:rPr lang="en-US" sz="1000" b="1" i="0" u="none" strike="noStrike" dirty="0">
                          <a:solidFill>
                            <a:srgbClr val="000000"/>
                          </a:solidFill>
                          <a:latin typeface="Calibri"/>
                        </a:rPr>
                        <a:t>4</a:t>
                      </a: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indent="0" algn="l" fontAlgn="ctr"/>
                      <a:r>
                        <a:rPr lang="en-US" sz="1000" b="1" i="0" u="none" strike="noStrike" dirty="0">
                          <a:solidFill>
                            <a:srgbClr val="000000"/>
                          </a:solidFill>
                          <a:latin typeface="Calibri"/>
                        </a:rPr>
                        <a:t>Total Students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fontAlgn="ctr"/>
                      <a:endParaRPr lang="en-US" sz="1000" b="1"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FFFFFF"/>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r" fontAlgn="ctr"/>
                      <a:r>
                        <a:rPr lang="en-US" sz="1000" b="0" i="0" u="none" strike="noStrike" dirty="0">
                          <a:solidFill>
                            <a:srgbClr val="000000"/>
                          </a:solidFill>
                          <a:latin typeface="Calibri"/>
                        </a:rPr>
                        <a:t>% Proficient</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gridSpan="2">
                  <a:txBody>
                    <a:bodyPr/>
                    <a:lstStyle/>
                    <a:p>
                      <a:pPr algn="r" fontAlgn="ctr"/>
                      <a:r>
                        <a:rPr lang="en-US" sz="1000" b="0" i="0" u="none" strike="noStrike" dirty="0">
                          <a:solidFill>
                            <a:srgbClr val="000000"/>
                          </a:solidFill>
                          <a:latin typeface="Calibri"/>
                        </a:rPr>
                        <a:t>% Exemplary</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hMerge="1">
                  <a:txBody>
                    <a:bodyPr/>
                    <a:lstStyle/>
                    <a:p>
                      <a:pPr algn="r" fontAlgn="ctr"/>
                      <a:endParaRPr lang="en-US" sz="10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tcPr>
                </a:tc>
              </a:tr>
            </a:tbl>
          </a:graphicData>
        </a:graphic>
      </p:graphicFrame>
      <p:sp>
        <p:nvSpPr>
          <p:cNvPr id="5" name="TextBox 1"/>
          <p:cNvSpPr txBox="1"/>
          <p:nvPr/>
        </p:nvSpPr>
        <p:spPr>
          <a:xfrm>
            <a:off x="391960" y="689009"/>
            <a:ext cx="139701" cy="13464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390655" y="850306"/>
            <a:ext cx="148962" cy="135983"/>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391552" y="999196"/>
            <a:ext cx="144590" cy="12946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391726" y="1148804"/>
            <a:ext cx="144590" cy="1316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554246" y="71147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554420" y="861083"/>
            <a:ext cx="524204" cy="12811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556500" y="100799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561175" y="1157604"/>
            <a:ext cx="524204" cy="12388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376913" y="550903"/>
            <a:ext cx="547805" cy="12966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142751" y="694286"/>
            <a:ext cx="296375" cy="133757"/>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136564" y="855677"/>
            <a:ext cx="299397" cy="136234"/>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137461" y="1003416"/>
            <a:ext cx="296469" cy="139255"/>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137635" y="1154174"/>
            <a:ext cx="296469" cy="136234"/>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020011" y="553239"/>
            <a:ext cx="635121" cy="1171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
        <p:nvSpPr>
          <p:cNvPr id="19" name="TextBox 18"/>
          <p:cNvSpPr txBox="1"/>
          <p:nvPr/>
        </p:nvSpPr>
        <p:spPr>
          <a:xfrm>
            <a:off x="97502" y="9282030"/>
            <a:ext cx="2514695" cy="334251"/>
          </a:xfrm>
          <a:prstGeom prst="rect">
            <a:avLst/>
          </a:prstGeom>
          <a:noFill/>
        </p:spPr>
        <p:txBody>
          <a:bodyPr wrap="square" lIns="87179" tIns="43589" rIns="87179" bIns="43589" rtlCol="0">
            <a:spAutoFit/>
          </a:bodyPr>
          <a:lstStyle/>
          <a:p>
            <a:r>
              <a:rPr lang="en-US" sz="800" dirty="0"/>
              <a:t>To use the Excel Version of this Score sheet. </a:t>
            </a:r>
            <a:r>
              <a:rPr lang="en-US" sz="800" b="1" u="sng" dirty="0">
                <a:solidFill>
                  <a:srgbClr val="0000CC"/>
                </a:solidFill>
              </a:rPr>
              <a:t>http://sresource.homestead.com/index.html</a:t>
            </a:r>
          </a:p>
        </p:txBody>
      </p:sp>
    </p:spTree>
    <p:extLst>
      <p:ext uri="{BB962C8B-B14F-4D97-AF65-F5344CB8AC3E}">
        <p14:creationId xmlns:p14="http://schemas.microsoft.com/office/powerpoint/2010/main" val="877171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80159004"/>
              </p:ext>
            </p:extLst>
          </p:nvPr>
        </p:nvGraphicFramePr>
        <p:xfrm>
          <a:off x="167355" y="403631"/>
          <a:ext cx="6705853" cy="5650906"/>
        </p:xfrm>
        <a:graphic>
          <a:graphicData uri="http://schemas.openxmlformats.org/drawingml/2006/table">
            <a:tbl>
              <a:tblPr/>
              <a:tblGrid>
                <a:gridCol w="1827471"/>
                <a:gridCol w="704057"/>
                <a:gridCol w="410700"/>
                <a:gridCol w="410700"/>
                <a:gridCol w="352028"/>
                <a:gridCol w="3000897"/>
              </a:tblGrid>
              <a:tr h="632237">
                <a:tc rowSpan="2">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Receptive modalities*:</a:t>
                      </a:r>
                      <a:r>
                        <a:rPr lang="en-US" sz="900" kern="1200" dirty="0">
                          <a:solidFill>
                            <a:srgbClr val="7F7F7F"/>
                          </a:solidFill>
                          <a:effectLst/>
                          <a:latin typeface="Calibri"/>
                          <a:ea typeface="Calibri"/>
                          <a:cs typeface="Times New Roman"/>
                        </a:rPr>
                        <a:t>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kern="1200" dirty="0">
                          <a:solidFill>
                            <a:srgbClr val="7F7F7F"/>
                          </a:solidFill>
                          <a:effectLst/>
                          <a:latin typeface="Calibri"/>
                          <a:ea typeface="Calibri"/>
                          <a:cs typeface="Times New Roman"/>
                        </a:rPr>
                        <a:t>Listening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&amp; reading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1</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construct meaning </a:t>
                      </a:r>
                      <a:r>
                        <a:rPr lang="en-US" sz="9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0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Calibri"/>
                          <a:cs typeface="Times New Roman"/>
                        </a:rPr>
                        <a:t>8</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determine the meaning</a:t>
                      </a:r>
                      <a:r>
                        <a:rPr lang="en-US" sz="900" kern="1200" dirty="0">
                          <a:solidFill>
                            <a:srgbClr val="7F7F7F"/>
                          </a:solidFill>
                          <a:effectLst/>
                          <a:latin typeface="Calibri"/>
                          <a:ea typeface="Calibri"/>
                          <a:cs typeface="GillSansMT"/>
                        </a:rPr>
                        <a:t> of words and phrases in oral presentations and literary and informational text</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02841">
                <a:tc rowSpan="3">
                  <a:txBody>
                    <a:bodyPr/>
                    <a:lstStyle/>
                    <a:p>
                      <a:pPr marL="0" marR="0">
                        <a:lnSpc>
                          <a:spcPct val="115000"/>
                        </a:lnSpc>
                        <a:spcBef>
                          <a:spcPts val="0"/>
                        </a:spcBef>
                        <a:spcAft>
                          <a:spcPts val="0"/>
                        </a:spcAft>
                      </a:pPr>
                      <a:r>
                        <a:rPr lang="en-US" sz="2000" b="1" kern="1200" dirty="0">
                          <a:effectLst/>
                          <a:latin typeface="Calibri"/>
                          <a:ea typeface="Calibri"/>
                          <a:cs typeface="Times New Roman"/>
                        </a:rPr>
                        <a:t>Productive modalities*:</a:t>
                      </a:r>
                      <a:r>
                        <a:rPr lang="en-US" sz="20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a:t>
                      </a:r>
                      <a:r>
                        <a:rPr lang="en-US" sz="1300" kern="1200" dirty="0">
                          <a:effectLst/>
                          <a:latin typeface="Calibri"/>
                          <a:ea typeface="Calibri"/>
                          <a:cs typeface="Times New Roman"/>
                        </a:rPr>
                        <a:t>interpretation.</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GillSansMT"/>
                        </a:rPr>
                        <a:t>3</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892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b="1" kern="1200" dirty="0">
                          <a:effectLst/>
                          <a:latin typeface="Calibri"/>
                          <a:ea typeface="Times New Roman"/>
                          <a:cs typeface="Times New Roman"/>
                        </a:rPr>
                        <a:t>4</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7968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Times New Roman"/>
                        </a:rPr>
                        <a:t>7</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974">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1059" marR="31059" marT="11825"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GillSansMT"/>
                        </a:rPr>
                        <a:t>2</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9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5</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49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25860192"/>
              </p:ext>
            </p:extLst>
          </p:nvPr>
        </p:nvGraphicFramePr>
        <p:xfrm>
          <a:off x="167355" y="6187281"/>
          <a:ext cx="6705852" cy="2150349"/>
        </p:xfrm>
        <a:graphic>
          <a:graphicData uri="http://schemas.openxmlformats.org/drawingml/2006/table">
            <a:tbl>
              <a:tblPr firstRow="1" firstCol="1" bandRow="1"/>
              <a:tblGrid>
                <a:gridCol w="838232"/>
                <a:gridCol w="900322"/>
                <a:gridCol w="807186"/>
                <a:gridCol w="667481"/>
                <a:gridCol w="977937"/>
                <a:gridCol w="1117642"/>
                <a:gridCol w="1397052"/>
              </a:tblGrid>
              <a:tr h="584969">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a:t>
                      </a:r>
                      <a:r>
                        <a:rPr lang="en-US" sz="1700" b="1" dirty="0" smtClean="0">
                          <a:solidFill>
                            <a:srgbClr val="000000"/>
                          </a:solidFill>
                          <a:effectLst/>
                          <a:latin typeface="Calibri"/>
                          <a:ea typeface="Times New Roman"/>
                          <a:cs typeface="Times New Roman"/>
                        </a:rPr>
                        <a:t>2</a:t>
                      </a:r>
                      <a:r>
                        <a:rPr lang="en-US" sz="1700" b="1" baseline="30000" dirty="0" smtClean="0">
                          <a:solidFill>
                            <a:srgbClr val="000000"/>
                          </a:solidFill>
                          <a:effectLst/>
                          <a:latin typeface="Calibri"/>
                          <a:ea typeface="Times New Roman"/>
                          <a:cs typeface="Times New Roman"/>
                        </a:rPr>
                        <a:t>nd</a:t>
                      </a:r>
                      <a:r>
                        <a:rPr lang="en-US" sz="1700" b="1" dirty="0" smtClean="0">
                          <a:solidFill>
                            <a:srgbClr val="000000"/>
                          </a:solidFill>
                          <a:effectLst/>
                          <a:latin typeface="Calibri"/>
                          <a:ea typeface="Times New Roman"/>
                          <a:cs typeface="Times New Roman"/>
                        </a:rPr>
                        <a:t> – 3rd Grade can </a:t>
                      </a:r>
                      <a:r>
                        <a:rPr lang="en-US" sz="1700" b="1" dirty="0">
                          <a:solidFill>
                            <a:srgbClr val="000000"/>
                          </a:solidFill>
                          <a:effectLst/>
                          <a:latin typeface="Calibri"/>
                          <a:ea typeface="Times New Roman"/>
                          <a:cs typeface="Times New Roman"/>
                        </a:rPr>
                        <a:t>. . . </a:t>
                      </a:r>
                      <a:endParaRPr lang="en-US" sz="17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255">
                <a:tc rowSpan="2">
                  <a:txBody>
                    <a:bodyPr/>
                    <a:lstStyle/>
                    <a:p>
                      <a:pPr marL="0" marR="0" algn="ctr">
                        <a:lnSpc>
                          <a:spcPct val="115000"/>
                        </a:lnSpc>
                        <a:spcBef>
                          <a:spcPts val="0"/>
                        </a:spcBef>
                        <a:spcAft>
                          <a:spcPts val="0"/>
                        </a:spcAft>
                      </a:pPr>
                      <a:r>
                        <a:rPr lang="en-US" sz="31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1</a:t>
                      </a:r>
                      <a:endParaRPr lang="en-US" sz="20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2</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3</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4</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5</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8273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smtClean="0">
                          <a:solidFill>
                            <a:srgbClr val="000000"/>
                          </a:solidFill>
                          <a:effectLst/>
                          <a:latin typeface="Calibri"/>
                          <a:ea typeface="Times New Roman"/>
                          <a:cs typeface="Times New Roman"/>
                        </a:rPr>
                        <a:t>…express</a:t>
                      </a:r>
                      <a:r>
                        <a:rPr lang="en-US" sz="900" baseline="0" dirty="0" smtClean="0">
                          <a:solidFill>
                            <a:srgbClr val="000000"/>
                          </a:solidFill>
                          <a:effectLst/>
                          <a:latin typeface="Calibri"/>
                          <a:ea typeface="Times New Roman"/>
                          <a:cs typeface="Times New Roman"/>
                        </a:rPr>
                        <a:t> an opinion about a familiar topic or story.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smtClean="0">
                          <a:solidFill>
                            <a:srgbClr val="000000"/>
                          </a:solidFill>
                          <a:effectLst/>
                          <a:latin typeface="Calibri"/>
                          <a:ea typeface="Times New Roman"/>
                          <a:cs typeface="Times New Roman"/>
                        </a:rPr>
                        <a:t>…e</a:t>
                      </a:r>
                      <a:r>
                        <a:rPr lang="en-US" sz="900" b="0" i="0" u="none" strike="noStrike" dirty="0" smtClean="0">
                          <a:solidFill>
                            <a:srgbClr val="000000"/>
                          </a:solidFill>
                          <a:effectLst/>
                          <a:latin typeface="Calibri" panose="020F0502020204030204" pitchFamily="34" charset="0"/>
                        </a:rPr>
                        <a:t>xpress an opinion about a familiar topic or story, giving one or more reasons for the opinion.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&amp; giving several reasons for the opinion.</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giving several reasons for the opinion, &amp; providing a concluding statement.</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237208" y="8397081"/>
            <a:ext cx="6612373" cy="919026"/>
          </a:xfrm>
          <a:prstGeom prst="rect">
            <a:avLst/>
          </a:prstGeom>
          <a:solidFill>
            <a:schemeClr val="bg1"/>
          </a:solidFill>
        </p:spPr>
        <p:txBody>
          <a:bodyPr wrap="square" lIns="87179" tIns="43589" rIns="87179" bIns="43589">
            <a:spAutoFit/>
          </a:bodyPr>
          <a:lstStyle/>
          <a:p>
            <a:r>
              <a:rPr lang="en-US" sz="9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97503" y="29609"/>
            <a:ext cx="6775704" cy="380417"/>
          </a:xfrm>
          <a:prstGeom prst="rect">
            <a:avLst/>
          </a:prstGeom>
        </p:spPr>
        <p:txBody>
          <a:bodyPr wrap="square" lIns="87179" tIns="43589" rIns="87179" bIns="43589">
            <a:spAutoFit/>
          </a:bodyPr>
          <a:lstStyle/>
          <a:p>
            <a:pPr algn="ctr"/>
            <a:r>
              <a:rPr lang="en-US" b="1" i="1" dirty="0"/>
              <a:t>ELP </a:t>
            </a:r>
            <a:r>
              <a:rPr lang="en-US" b="1" i="1" dirty="0" smtClean="0"/>
              <a:t>2</a:t>
            </a:r>
            <a:r>
              <a:rPr lang="en-US" b="1" i="1" baseline="30000" dirty="0" smtClean="0"/>
              <a:t>nd</a:t>
            </a:r>
            <a:r>
              <a:rPr lang="en-US" b="1" i="1" dirty="0" smtClean="0"/>
              <a:t> – 3</a:t>
            </a:r>
            <a:r>
              <a:rPr lang="en-US" b="1" i="1" baseline="30000" dirty="0" smtClean="0"/>
              <a:t>rd</a:t>
            </a:r>
            <a:r>
              <a:rPr lang="en-US" b="1" i="1" dirty="0" smtClean="0"/>
              <a:t> Grade Band Standards </a:t>
            </a:r>
            <a:r>
              <a:rPr lang="en-US" b="1" i="1" dirty="0"/>
              <a:t>Organized by </a:t>
            </a:r>
            <a:r>
              <a:rPr lang="en-US" b="1" i="1" dirty="0" smtClean="0"/>
              <a:t>Modality</a:t>
            </a:r>
          </a:p>
        </p:txBody>
      </p:sp>
      <p:sp>
        <p:nvSpPr>
          <p:cNvPr id="2" name="TextBox 1"/>
          <p:cNvSpPr txBox="1"/>
          <p:nvPr/>
        </p:nvSpPr>
        <p:spPr>
          <a:xfrm>
            <a:off x="3578121" y="9562979"/>
            <a:ext cx="3462442" cy="215444"/>
          </a:xfrm>
          <a:prstGeom prst="rect">
            <a:avLst/>
          </a:prstGeom>
          <a:noFill/>
        </p:spPr>
        <p:txBody>
          <a:bodyPr wrap="square" rtlCol="0">
            <a:spAutoFit/>
          </a:bodyPr>
          <a:lstStyle/>
          <a:p>
            <a:r>
              <a:rPr lang="en-US" sz="800" b="1" i="1" dirty="0" smtClean="0"/>
              <a:t>Oregon ELP Standards Aligned with Performance Task, 2014; Arcema Tovar</a:t>
            </a:r>
            <a:endParaRPr lang="en-US" sz="800" b="1" i="1" dirty="0"/>
          </a:p>
        </p:txBody>
      </p:sp>
    </p:spTree>
    <p:extLst>
      <p:ext uri="{BB962C8B-B14F-4D97-AF65-F5344CB8AC3E}">
        <p14:creationId xmlns:p14="http://schemas.microsoft.com/office/powerpoint/2010/main" val="1109127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5289" y="5583125"/>
            <a:ext cx="6400800" cy="527956"/>
          </a:xfrm>
          <a:prstGeom prst="rect">
            <a:avLst/>
          </a:prstGeom>
          <a:noFill/>
        </p:spPr>
        <p:txBody>
          <a:bodyPr wrap="square" lIns="96131" tIns="48065" rIns="96131" bIns="48065" rtlCol="0">
            <a:spAutoFit/>
          </a:bodyPr>
          <a:lstStyle/>
          <a:p>
            <a:r>
              <a:rPr lang="en-US" sz="2800" b="1" dirty="0" smtClean="0">
                <a:effectLst>
                  <a:outerShdw blurRad="38100" dist="38100" dir="2700000" algn="tl">
                    <a:srgbClr val="000000">
                      <a:alpha val="43137"/>
                    </a:srgbClr>
                  </a:outerShdw>
                </a:effectLst>
              </a:rPr>
              <a:t>Student Name:______________________</a:t>
            </a:r>
            <a:endParaRPr lang="en-US" sz="2800" b="1" dirty="0">
              <a:effectLst>
                <a:outerShdw blurRad="38100" dist="38100" dir="2700000" algn="tl">
                  <a:srgbClr val="000000">
                    <a:alpha val="43137"/>
                  </a:srgbClr>
                </a:outerShdw>
              </a:effectLst>
            </a:endParaRPr>
          </a:p>
        </p:txBody>
      </p:sp>
      <p:pic>
        <p:nvPicPr>
          <p:cNvPr id="8" name="Picture 2" descr="C:\Users\Rick Richmond\Desktop\WebHead3.jpg"/>
          <p:cNvPicPr>
            <a:picLocks noChangeAspect="1" noChangeArrowheads="1"/>
          </p:cNvPicPr>
          <p:nvPr/>
        </p:nvPicPr>
        <p:blipFill>
          <a:blip r:embed="rId2" cstate="print"/>
          <a:srcRect/>
          <a:stretch>
            <a:fillRect/>
          </a:stretch>
        </p:blipFill>
        <p:spPr bwMode="auto">
          <a:xfrm>
            <a:off x="3444081" y="243681"/>
            <a:ext cx="3372008" cy="667087"/>
          </a:xfrm>
          <a:prstGeom prst="rect">
            <a:avLst/>
          </a:prstGeom>
          <a:noFill/>
        </p:spPr>
      </p:pic>
      <p:sp>
        <p:nvSpPr>
          <p:cNvPr id="9" name="TextBox 8"/>
          <p:cNvSpPr txBox="1"/>
          <p:nvPr/>
        </p:nvSpPr>
        <p:spPr>
          <a:xfrm>
            <a:off x="470871" y="6135261"/>
            <a:ext cx="4114800" cy="384721"/>
          </a:xfrm>
          <a:prstGeom prst="rect">
            <a:avLst/>
          </a:prstGeom>
          <a:noFill/>
        </p:spPr>
        <p:txBody>
          <a:bodyPr wrap="square" rtlCol="0">
            <a:spAutoFit/>
          </a:bodyPr>
          <a:lstStyle/>
          <a:p>
            <a:r>
              <a:rPr lang="en-US" b="1" dirty="0" smtClean="0"/>
              <a:t>Date: __________________</a:t>
            </a:r>
            <a:endParaRPr lang="en-US" b="1" dirty="0"/>
          </a:p>
        </p:txBody>
      </p:sp>
      <p:sp>
        <p:nvSpPr>
          <p:cNvPr id="10" name="TextBox 9"/>
          <p:cNvSpPr txBox="1"/>
          <p:nvPr/>
        </p:nvSpPr>
        <p:spPr>
          <a:xfrm>
            <a:off x="396081" y="1539081"/>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sp>
        <p:nvSpPr>
          <p:cNvPr id="11" name="TextBox 10"/>
          <p:cNvSpPr txBox="1"/>
          <p:nvPr/>
        </p:nvSpPr>
        <p:spPr>
          <a:xfrm>
            <a:off x="396081" y="2682082"/>
            <a:ext cx="3581400" cy="384721"/>
          </a:xfrm>
          <a:prstGeom prst="rect">
            <a:avLst/>
          </a:prstGeom>
          <a:noFill/>
        </p:spPr>
        <p:txBody>
          <a:bodyPr wrap="square" rtlCol="0">
            <a:spAutoFit/>
          </a:bodyPr>
          <a:lstStyle/>
          <a:p>
            <a:pPr algn="ctr"/>
            <a:r>
              <a:rPr lang="en-US" dirty="0" smtClean="0"/>
              <a:t>Pre-Assessment</a:t>
            </a:r>
            <a:endParaRPr lang="en-US" dirty="0"/>
          </a:p>
        </p:txBody>
      </p:sp>
      <p:pic>
        <p:nvPicPr>
          <p:cNvPr id="12" name="Picture 11" descr="http://www.edutopia.org/sites/default/files/styles/feature_image_breakpoints_theme_edutopia_desktop_1x/public/slates/larmer-pbl-ccss-part1-Thinkstock.jpg?itok=idxUZT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881" y="3014783"/>
            <a:ext cx="3173510" cy="238013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3" name="Picture 6" descr="Click to view">
            <a:hlinkClick r:id="rId4"/>
          </p:cNvPr>
          <p:cNvPicPr>
            <a:picLocks noChangeAspect="1" noChangeArrowheads="1"/>
          </p:cNvPicPr>
          <p:nvPr/>
        </p:nvPicPr>
        <p:blipFill>
          <a:blip r:embed="rId5" cstate="print"/>
          <a:srcRect/>
          <a:stretch>
            <a:fillRect/>
          </a:stretch>
        </p:blipFill>
        <p:spPr bwMode="auto">
          <a:xfrm>
            <a:off x="434181" y="243681"/>
            <a:ext cx="1295400" cy="131564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A5E9C3D-07D7-45D2-9B6A-FB5CA66A53EB}" type="slidenum">
              <a:rPr lang="en-US" smtClean="0"/>
              <a:pPr/>
              <a:t>7</a:t>
            </a:fld>
            <a:endParaRPr lang="en-US" dirty="0"/>
          </a:p>
        </p:txBody>
      </p:sp>
      <p:sp>
        <p:nvSpPr>
          <p:cNvPr id="5" name="TextBox 4"/>
          <p:cNvSpPr txBox="1"/>
          <p:nvPr/>
        </p:nvSpPr>
        <p:spPr>
          <a:xfrm>
            <a:off x="683674" y="1005681"/>
            <a:ext cx="5943600" cy="6124754"/>
          </a:xfrm>
          <a:prstGeom prst="rect">
            <a:avLst/>
          </a:prstGeom>
          <a:noFill/>
        </p:spPr>
        <p:txBody>
          <a:bodyPr wrap="square" rtlCol="0">
            <a:spAutoFit/>
          </a:bodyPr>
          <a:lstStyle/>
          <a:p>
            <a:r>
              <a:rPr lang="en-US" sz="1400" dirty="0" smtClean="0"/>
              <a:t>Directions:</a:t>
            </a:r>
          </a:p>
          <a:p>
            <a:r>
              <a:rPr lang="en-US" sz="1400" b="1" u="sng" dirty="0" smtClean="0"/>
              <a:t>35 Minutes</a:t>
            </a:r>
            <a:endParaRPr lang="en-US" sz="1400" b="1" u="sng" dirty="0"/>
          </a:p>
          <a:p>
            <a:pPr marL="457200" indent="-457200">
              <a:buFont typeface="+mj-lt"/>
              <a:buAutoNum type="arabicPeriod"/>
            </a:pPr>
            <a:r>
              <a:rPr lang="en-US" sz="1400" dirty="0" smtClean="0"/>
              <a:t>Read each article.</a:t>
            </a:r>
          </a:p>
          <a:p>
            <a:pPr marL="457200" indent="-457200">
              <a:buFont typeface="+mj-lt"/>
              <a:buAutoNum type="arabicPeriod"/>
            </a:pPr>
            <a:endParaRPr lang="en-US" sz="1400" dirty="0"/>
          </a:p>
          <a:p>
            <a:pPr marL="457200" indent="-457200">
              <a:buFont typeface="+mj-lt"/>
              <a:buAutoNum type="arabicPeriod"/>
            </a:pPr>
            <a:r>
              <a:rPr lang="en-US" sz="1400" dirty="0" smtClean="0"/>
              <a:t>Take notes as you read. You can use your notes to help you write your opinion essay.</a:t>
            </a:r>
          </a:p>
          <a:p>
            <a:pPr marL="457200" indent="-457200">
              <a:buFont typeface="+mj-lt"/>
              <a:buAutoNum type="arabicPeriod"/>
            </a:pPr>
            <a:endParaRPr lang="en-US" sz="1400" dirty="0"/>
          </a:p>
          <a:p>
            <a:pPr marL="457200" indent="-457200">
              <a:buFont typeface="+mj-lt"/>
              <a:buAutoNum type="arabicPeriod"/>
            </a:pPr>
            <a:r>
              <a:rPr lang="en-US" sz="1400" dirty="0" smtClean="0"/>
              <a:t>Answer the 3 questions when you are done reading.</a:t>
            </a:r>
          </a:p>
          <a:p>
            <a:pPr marL="457200"/>
            <a:r>
              <a:rPr lang="en-US" sz="1400" dirty="0" smtClean="0"/>
              <a:t>You may also use your answers to help you write your  opinion essay. </a:t>
            </a:r>
          </a:p>
          <a:p>
            <a:pPr marL="457200"/>
            <a:endParaRPr lang="en-US" sz="1400" dirty="0" smtClean="0"/>
          </a:p>
          <a:p>
            <a:pPr algn="ctr"/>
            <a:r>
              <a:rPr lang="en-US" sz="1400" b="1" dirty="0" smtClean="0"/>
              <a:t>STOP AND WAIT FOR YOUR TEACHER</a:t>
            </a:r>
          </a:p>
          <a:p>
            <a:r>
              <a:rPr lang="en-US" sz="1400" dirty="0"/>
              <a:t> </a:t>
            </a:r>
            <a:endParaRPr lang="en-US" sz="1400" dirty="0" smtClean="0"/>
          </a:p>
          <a:p>
            <a:r>
              <a:rPr lang="en-US" sz="1400" b="1" u="sng" dirty="0" smtClean="0"/>
              <a:t>70 Minutes</a:t>
            </a:r>
          </a:p>
          <a:p>
            <a:pPr marL="342900" indent="-342900">
              <a:buAutoNum type="arabicPeriod" startAt="4"/>
            </a:pPr>
            <a:r>
              <a:rPr lang="en-US" sz="1400" dirty="0" smtClean="0"/>
              <a:t>Write your opinion essay.</a:t>
            </a:r>
            <a:r>
              <a:rPr lang="en-US" sz="1400" b="1" u="sng" dirty="0"/>
              <a:t> </a:t>
            </a:r>
            <a:endParaRPr lang="en-US" sz="1400" b="1" u="sng" dirty="0" smtClean="0"/>
          </a:p>
          <a:p>
            <a:r>
              <a:rPr lang="en-US" sz="1400" b="1" u="sng" dirty="0" smtClean="0"/>
              <a:t>Your Assignment:</a:t>
            </a:r>
          </a:p>
          <a:p>
            <a:r>
              <a:rPr lang="en-US" sz="1400" b="1" dirty="0"/>
              <a:t>TV Time Opinion Performance Task</a:t>
            </a:r>
            <a:endParaRPr lang="en-US" sz="1400" dirty="0"/>
          </a:p>
          <a:p>
            <a:r>
              <a:rPr lang="en-US" sz="1400" dirty="0" smtClean="0"/>
              <a:t>The </a:t>
            </a:r>
            <a:r>
              <a:rPr lang="en-US" sz="1400" dirty="0"/>
              <a:t>mayor of your town recently said: “It always seems really sad to see young people spending so much time staring at a television.  If we could unplug all the TV sets in America, our children would grow up to be healthier, better educated, and more independent human beings.”  </a:t>
            </a:r>
          </a:p>
          <a:p>
            <a:endParaRPr lang="en-US" sz="1400" dirty="0"/>
          </a:p>
          <a:p>
            <a:r>
              <a:rPr lang="en-US" sz="1400" dirty="0" smtClean="0"/>
              <a:t>Your </a:t>
            </a:r>
            <a:r>
              <a:rPr lang="en-US" sz="1400" dirty="0"/>
              <a:t>town’s newspaper, the </a:t>
            </a:r>
            <a:r>
              <a:rPr lang="en-US" sz="1400" dirty="0" smtClean="0"/>
              <a:t>Hillsboro </a:t>
            </a:r>
            <a:r>
              <a:rPr lang="en-US" sz="1400" dirty="0"/>
              <a:t>Reporter, wants to print the four best student responses to the mayor’s statement.  You will write an opinion paper telling whether or not you agree with the mayor.   Do you think kids should watch television?   Why or why not?  </a:t>
            </a:r>
            <a:endParaRPr lang="en-US" sz="1400" dirty="0" smtClean="0"/>
          </a:p>
          <a:p>
            <a:endParaRPr lang="en-US" sz="1400" dirty="0"/>
          </a:p>
          <a:p>
            <a:r>
              <a:rPr lang="en-US" sz="1400" dirty="0" smtClean="0"/>
              <a:t>You </a:t>
            </a:r>
            <a:r>
              <a:rPr lang="en-US" sz="1400" dirty="0"/>
              <a:t>will write a newspaper article using information you have read.  </a:t>
            </a:r>
          </a:p>
          <a:p>
            <a:pPr marL="344488"/>
            <a:endParaRPr lang="en-US" sz="1400" dirty="0"/>
          </a:p>
        </p:txBody>
      </p:sp>
    </p:spTree>
    <p:extLst>
      <p:ext uri="{BB962C8B-B14F-4D97-AF65-F5344CB8AC3E}">
        <p14:creationId xmlns:p14="http://schemas.microsoft.com/office/powerpoint/2010/main" val="161825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481" y="472281"/>
            <a:ext cx="5945364" cy="8776368"/>
          </a:xfrm>
          <a:prstGeom prst="rect">
            <a:avLst/>
          </a:prstGeom>
          <a:noFill/>
        </p:spPr>
        <p:txBody>
          <a:bodyPr wrap="square" lIns="96131" tIns="48065" rIns="96131" bIns="48065" rtlCol="0">
            <a:spAutoFit/>
          </a:bodyPr>
          <a:lstStyle/>
          <a:p>
            <a:r>
              <a:rPr lang="en-US" sz="1400" b="1" dirty="0" smtClean="0"/>
              <a:t>Source </a:t>
            </a:r>
            <a:r>
              <a:rPr lang="en-US" sz="1400" b="1" dirty="0"/>
              <a:t>#1:  </a:t>
            </a:r>
            <a:r>
              <a:rPr lang="en-US" sz="1400" dirty="0"/>
              <a:t> </a:t>
            </a:r>
          </a:p>
          <a:p>
            <a:pPr algn="ctr"/>
            <a:r>
              <a:rPr lang="en-US" sz="1800" b="1" u="sng" dirty="0"/>
              <a:t>Turn It Off!</a:t>
            </a:r>
            <a:endParaRPr lang="en-US" sz="1800" u="sng" dirty="0"/>
          </a:p>
          <a:p>
            <a:r>
              <a:rPr lang="en-US" sz="1400" b="1" dirty="0"/>
              <a:t>TV-Turnoff Week 	</a:t>
            </a:r>
            <a:endParaRPr lang="en-US" sz="1400" dirty="0"/>
          </a:p>
          <a:p>
            <a:r>
              <a:rPr lang="en-US" sz="1400" dirty="0"/>
              <a:t>On April 22</a:t>
            </a:r>
            <a:r>
              <a:rPr lang="en-US" sz="1400" baseline="30000" dirty="0"/>
              <a:t>nd</a:t>
            </a:r>
            <a:r>
              <a:rPr lang="en-US" sz="1400" dirty="0"/>
              <a:t>, many people will turn off their TVs.   Instead of watching TV, people will go outdoors to ride bikes or to play.  Will you join in – or will you just sit there and watch?  </a:t>
            </a:r>
          </a:p>
          <a:p>
            <a:r>
              <a:rPr lang="en-US" sz="1400" dirty="0"/>
              <a:t> </a:t>
            </a:r>
          </a:p>
          <a:p>
            <a:r>
              <a:rPr lang="en-US" sz="1400" dirty="0"/>
              <a:t>For one week it will be TV Turnoff Week.  A group called the TV Turnoff Network, started this event in 1995.  This year, people from every state will join in the fun.  </a:t>
            </a:r>
          </a:p>
          <a:p>
            <a:r>
              <a:rPr lang="en-US" sz="1400" dirty="0"/>
              <a:t> </a:t>
            </a:r>
          </a:p>
          <a:p>
            <a:r>
              <a:rPr lang="en-US" sz="1400" b="1" dirty="0"/>
              <a:t>Too Much TV</a:t>
            </a:r>
            <a:endParaRPr lang="en-US" sz="1400" dirty="0"/>
          </a:p>
          <a:p>
            <a:r>
              <a:rPr lang="en-US" sz="1400" dirty="0"/>
              <a:t>When awake, kids spend more time watching TV than playing.  School aged children watch about 28 hours a week of TV.   </a:t>
            </a:r>
          </a:p>
          <a:p>
            <a:r>
              <a:rPr lang="en-US" sz="1400" dirty="0"/>
              <a:t> </a:t>
            </a:r>
          </a:p>
          <a:p>
            <a:r>
              <a:rPr lang="en-US" sz="1400" dirty="0"/>
              <a:t>Many doctors are worried.  Studies show that watching too much TV can mean bad news.  </a:t>
            </a:r>
            <a:r>
              <a:rPr lang="en-US" sz="1400" dirty="0" smtClean="0"/>
              <a:t>Kids </a:t>
            </a:r>
            <a:r>
              <a:rPr lang="en-US" sz="1400" dirty="0"/>
              <a:t>may start bad eating habits by watching the many ads  on TV about junk food.   </a:t>
            </a:r>
          </a:p>
          <a:p>
            <a:r>
              <a:rPr lang="en-US" sz="1400" dirty="0"/>
              <a:t> </a:t>
            </a:r>
          </a:p>
          <a:p>
            <a:r>
              <a:rPr lang="en-US" sz="1400" dirty="0"/>
              <a:t>To stay healthy we need to play and exercise.  That is hard to do when you watch TV.  Children who watch more than 4 hours of TV each day may become overweight.  </a:t>
            </a:r>
          </a:p>
          <a:p>
            <a:r>
              <a:rPr lang="en-US" sz="1400" dirty="0"/>
              <a:t> </a:t>
            </a:r>
          </a:p>
          <a:p>
            <a:r>
              <a:rPr lang="en-US" sz="1400" dirty="0"/>
              <a:t>TV is also full of violent shows, which may lead kids to act badly.  Scientists did a new study about TV viewing.  They  found that kids who watched more than one hour of TV a day were more likely to show mean behavior as they grew older.  </a:t>
            </a:r>
          </a:p>
          <a:p>
            <a:r>
              <a:rPr lang="en-US" sz="1400" dirty="0"/>
              <a:t> </a:t>
            </a:r>
          </a:p>
          <a:p>
            <a:r>
              <a:rPr lang="en-US" sz="1400" dirty="0"/>
              <a:t>Watching a lot of TV can affect how you do in school.  When you are in front of the TV, you are not doing things like reading and getting your homework done.  If you want to do better in school, turn off the TV!  </a:t>
            </a:r>
          </a:p>
          <a:p>
            <a:r>
              <a:rPr lang="en-US" sz="1400" dirty="0"/>
              <a:t> </a:t>
            </a:r>
          </a:p>
          <a:p>
            <a:r>
              <a:rPr lang="en-US" sz="1400" dirty="0"/>
              <a:t>TV-Turnoff week is all about getting away from the TV.   The network is not against TV but when your turn off the TV you tune into real life.</a:t>
            </a:r>
          </a:p>
          <a:p>
            <a:r>
              <a:rPr lang="en-US" sz="1400" dirty="0"/>
              <a:t> </a:t>
            </a:r>
          </a:p>
          <a:p>
            <a:r>
              <a:rPr lang="en-US" sz="1400" dirty="0"/>
              <a:t>Can you live without your favorite TV shows?   One 8 year old boy,  took part in TV-Turnoff last year.  He said that, “there were 8,000 other things” to do.  Think of how busy you’d be if you tried just 80 of those things.</a:t>
            </a:r>
          </a:p>
          <a:p>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634780778"/>
              </p:ext>
            </p:extLst>
          </p:nvPr>
        </p:nvGraphicFramePr>
        <p:xfrm>
          <a:off x="5196681" y="2436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3.9</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790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12.27</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a:t>
                      </a: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3.62</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319</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481" y="472281"/>
            <a:ext cx="5945364" cy="8468591"/>
          </a:xfrm>
          <a:prstGeom prst="rect">
            <a:avLst/>
          </a:prstGeom>
          <a:noFill/>
        </p:spPr>
        <p:txBody>
          <a:bodyPr wrap="square" lIns="96131" tIns="48065" rIns="96131" bIns="48065" rtlCol="0">
            <a:spAutoFit/>
          </a:bodyPr>
          <a:lstStyle/>
          <a:p>
            <a:r>
              <a:rPr lang="en-US" sz="1200" b="1" dirty="0"/>
              <a:t>Source #2</a:t>
            </a:r>
            <a:r>
              <a:rPr lang="en-US" sz="1200" dirty="0"/>
              <a:t>:</a:t>
            </a:r>
          </a:p>
          <a:p>
            <a:r>
              <a:rPr lang="en-US" sz="1200" dirty="0"/>
              <a:t> </a:t>
            </a:r>
          </a:p>
          <a:p>
            <a:pPr algn="ctr"/>
            <a:r>
              <a:rPr lang="en-US" sz="1600" b="1" u="sng" dirty="0"/>
              <a:t>TV Can Be Good for Kids!</a:t>
            </a:r>
            <a:endParaRPr lang="en-US" sz="1600" u="sng" dirty="0"/>
          </a:p>
          <a:p>
            <a:endParaRPr lang="en-US" sz="1200" b="1" u="sng" dirty="0" smtClean="0"/>
          </a:p>
          <a:p>
            <a:r>
              <a:rPr lang="en-US" sz="1200" b="1" dirty="0" smtClean="0"/>
              <a:t>TV </a:t>
            </a:r>
            <a:r>
              <a:rPr lang="en-US" sz="1200" b="1" dirty="0"/>
              <a:t>Can Be Good for Kids!</a:t>
            </a:r>
            <a:endParaRPr lang="en-US" sz="1200" dirty="0"/>
          </a:p>
          <a:p>
            <a:r>
              <a:rPr lang="en-US" sz="1200" dirty="0"/>
              <a:t> </a:t>
            </a:r>
            <a:r>
              <a:rPr lang="en-US" sz="1200" dirty="0" smtClean="0"/>
              <a:t>Lots </a:t>
            </a:r>
            <a:r>
              <a:rPr lang="en-US" sz="1200" dirty="0"/>
              <a:t>of kids love to watch TV. In fact, they like TV so much that they might hear something like this from mom or dad: “Enough! Turn that thing off and find something else to do!”  It can be great advice if you are watching hours and hours of TV each day, but there are many reasons why </a:t>
            </a:r>
            <a:r>
              <a:rPr lang="en-US" sz="1200" i="1" dirty="0"/>
              <a:t>some</a:t>
            </a:r>
            <a:r>
              <a:rPr lang="en-US" sz="1200" dirty="0"/>
              <a:t> TV time can be good for kids.  </a:t>
            </a:r>
          </a:p>
          <a:p>
            <a:r>
              <a:rPr lang="en-US" sz="1200" dirty="0"/>
              <a:t> </a:t>
            </a:r>
          </a:p>
          <a:p>
            <a:r>
              <a:rPr lang="en-US" sz="1200" b="1" dirty="0"/>
              <a:t>Brain Boost</a:t>
            </a:r>
            <a:endParaRPr lang="en-US" sz="1200" dirty="0"/>
          </a:p>
          <a:p>
            <a:r>
              <a:rPr lang="en-US" sz="1200" dirty="0"/>
              <a:t>Is there a subject you really enjoy?  More likely than not, there is a TV show, movie, or DVD that will help you learn more about that subject. Many kids watch and love nature shows, like those on Animal Planet.    Maybe you saw a show about sharks, and now you are all ready to go to the library to check out more books about sharks.  Are you into cooking?  There are many cooking shows you might like.  Even little kids can get help learning the alphabet on TV.  Watching TV can help kids learn about a lot of subjects and want to make you learn even more.  </a:t>
            </a:r>
          </a:p>
          <a:p>
            <a:r>
              <a:rPr lang="en-US" sz="1200" dirty="0"/>
              <a:t> </a:t>
            </a:r>
          </a:p>
          <a:p>
            <a:r>
              <a:rPr lang="en-US" sz="1200" b="1" dirty="0"/>
              <a:t>See the World</a:t>
            </a:r>
            <a:endParaRPr lang="en-US" sz="1200" dirty="0"/>
          </a:p>
          <a:p>
            <a:r>
              <a:rPr lang="en-US" sz="1200" dirty="0"/>
              <a:t>Most kids are not able to go to a real jungle or see a tiger in the wild. But, we can see these things on TV.  There are shows that let us see and learn about animals and people in faraway places.  We now have the chance to see the world and learn about all kinds of people. Kids can learn and gain a better understanding of the world.  </a:t>
            </a:r>
          </a:p>
          <a:p>
            <a:r>
              <a:rPr lang="en-US" sz="1200" dirty="0"/>
              <a:t> </a:t>
            </a:r>
          </a:p>
          <a:p>
            <a:r>
              <a:rPr lang="en-US" sz="1200" b="1" dirty="0"/>
              <a:t>Getting into Books</a:t>
            </a:r>
            <a:endParaRPr lang="en-US" sz="1200" dirty="0"/>
          </a:p>
          <a:p>
            <a:r>
              <a:rPr lang="en-US" sz="1200" dirty="0"/>
              <a:t>Many movies on TV are based on books.  Watching TV can encourage kids to read more.  </a:t>
            </a:r>
          </a:p>
          <a:p>
            <a:r>
              <a:rPr lang="en-US" sz="1200" dirty="0"/>
              <a:t>How?  Parents can challenge their kids to read a book with the promise of watching the movie when they finish it.  Or, kids may see a movie and like it so much that they decide to read the book.  After reading the book and watching the movie, kids can discuss how the book and the movie are the same or different.  This can help kids develop thinking skills.  </a:t>
            </a:r>
          </a:p>
          <a:p>
            <a:r>
              <a:rPr lang="en-US" sz="1200" dirty="0"/>
              <a:t> </a:t>
            </a:r>
          </a:p>
          <a:p>
            <a:r>
              <a:rPr lang="en-US" sz="1200" b="1" dirty="0"/>
              <a:t>Good Role Models</a:t>
            </a:r>
            <a:endParaRPr lang="en-US" sz="1200" dirty="0"/>
          </a:p>
          <a:p>
            <a:r>
              <a:rPr lang="en-US" sz="1200" dirty="0"/>
              <a:t>Many TV shows have started giving kids good role models.  Some main characters are eating right, take care of the environment and treat others with kindness.  As kids see their favorite characters making good choices, they will want to make good choices too.  Parents and kids can talk about characters that didn’t make good choices and what would have been a better choice.  </a:t>
            </a:r>
          </a:p>
          <a:p>
            <a:r>
              <a:rPr lang="en-US" sz="1200" dirty="0"/>
              <a:t>	</a:t>
            </a:r>
          </a:p>
          <a:p>
            <a:r>
              <a:rPr lang="en-US" sz="1200" dirty="0"/>
              <a:t>It’s true that too much of anything is too much.  But watching some TV can do a lot of good for today’s kids!  </a:t>
            </a:r>
          </a:p>
          <a:p>
            <a:r>
              <a:rPr lang="en-US" sz="1200" dirty="0"/>
              <a:t> </a:t>
            </a:r>
          </a:p>
          <a:p>
            <a:r>
              <a:rPr lang="en-US" sz="1200" dirty="0"/>
              <a:t>Information is based on the following source:  </a:t>
            </a:r>
            <a:r>
              <a:rPr lang="en-US" sz="1200" u="sng" dirty="0">
                <a:hlinkClick r:id="rId2"/>
              </a:rPr>
              <a:t>http://kidstvmovies.about.com/od/healthytvhabits/a/tvgoodforkids.htm</a:t>
            </a:r>
            <a:endParaRPr lang="en-US" sz="1200" dirty="0"/>
          </a:p>
          <a:p>
            <a:r>
              <a:rPr lang="en-US" sz="1200" dirty="0"/>
              <a:t> </a:t>
            </a:r>
          </a:p>
        </p:txBody>
      </p:sp>
      <p:graphicFrame>
        <p:nvGraphicFramePr>
          <p:cNvPr id="3" name="Table 2"/>
          <p:cNvGraphicFramePr>
            <a:graphicFrameLocks noGrp="1"/>
          </p:cNvGraphicFramePr>
          <p:nvPr>
            <p:extLst>
              <p:ext uri="{D42A27DB-BD31-4B8C-83A1-F6EECF244321}">
                <p14:modId xmlns:p14="http://schemas.microsoft.com/office/powerpoint/2010/main" val="2269380659"/>
              </p:ext>
            </p:extLst>
          </p:nvPr>
        </p:nvGraphicFramePr>
        <p:xfrm>
          <a:off x="5196681" y="2436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4.4</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830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13.72</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a:t>
                      </a: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3.72</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439</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2621</Words>
  <Application>Microsoft Office PowerPoint</Application>
  <PresentationFormat>Custom</PresentationFormat>
  <Paragraphs>614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Richmond</dc:creator>
  <cp:lastModifiedBy>Susan Richmond</cp:lastModifiedBy>
  <cp:revision>61</cp:revision>
  <dcterms:created xsi:type="dcterms:W3CDTF">2014-09-06T16:47:23Z</dcterms:created>
  <dcterms:modified xsi:type="dcterms:W3CDTF">2014-09-15T22:41:41Z</dcterms:modified>
</cp:coreProperties>
</file>