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66" r:id="rId4"/>
    <p:sldId id="278" r:id="rId5"/>
    <p:sldId id="274" r:id="rId6"/>
    <p:sldId id="292" r:id="rId7"/>
    <p:sldId id="282" r:id="rId8"/>
    <p:sldId id="264" r:id="rId9"/>
    <p:sldId id="283" r:id="rId10"/>
    <p:sldId id="284" r:id="rId11"/>
    <p:sldId id="285" r:id="rId12"/>
    <p:sldId id="286" r:id="rId13"/>
    <p:sldId id="287" r:id="rId14"/>
    <p:sldId id="288" r:id="rId15"/>
    <p:sldId id="289" r:id="rId16"/>
    <p:sldId id="290" r:id="rId17"/>
    <p:sldId id="291" r:id="rId18"/>
  </p:sldIdLst>
  <p:sldSz cx="7040563" cy="9783763"/>
  <p:notesSz cx="6858000" cy="9144000"/>
  <p:defaultTex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8" autoAdjust="0"/>
    <p:restoredTop sz="94678" autoAdjust="0"/>
  </p:normalViewPr>
  <p:slideViewPr>
    <p:cSldViewPr>
      <p:cViewPr>
        <p:scale>
          <a:sx n="87" d="100"/>
          <a:sy n="87" d="100"/>
        </p:scale>
        <p:origin x="-658" y="667"/>
      </p:cViewPr>
      <p:guideLst>
        <p:guide orient="horz" pos="3082"/>
        <p:guide pos="221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156457" y="8886919"/>
            <a:ext cx="1642798" cy="520894"/>
          </a:xfrm>
        </p:spPr>
        <p:txBody>
          <a:bodyPr/>
          <a:lstStyle/>
          <a:p>
            <a:fld id="{64676A6A-F345-4BE7-A54B-59AC763D8274}" type="datetimeFigureOut">
              <a:rPr lang="en-US" smtClean="0"/>
              <a:pPr/>
              <a:t>9/15/2014</a:t>
            </a:fld>
            <a:endParaRPr lang="en-US" dirty="0"/>
          </a:p>
        </p:txBody>
      </p:sp>
      <p:sp>
        <p:nvSpPr>
          <p:cNvPr id="5" name="Footer Placeholder 4"/>
          <p:cNvSpPr>
            <a:spLocks noGrp="1"/>
          </p:cNvSpPr>
          <p:nvPr>
            <p:ph type="ftr" sz="quarter" idx="11"/>
          </p:nvPr>
        </p:nvSpPr>
        <p:spPr>
          <a:xfrm>
            <a:off x="156457" y="9425932"/>
            <a:ext cx="3989652" cy="276300"/>
          </a:xfrm>
        </p:spPr>
        <p:txBody>
          <a:bodyPr/>
          <a:lstStyle>
            <a:lvl1pPr algn="l">
              <a:defRPr sz="800"/>
            </a:lvl1pPr>
          </a:lstStyle>
          <a:p>
            <a:r>
              <a:rPr lang="en-US" dirty="0" smtClean="0"/>
              <a:t>Rev. Control:  09/06/2014  HSD – OSP and Susan Richmond</a:t>
            </a:r>
            <a:endParaRPr lang="en-US" dirty="0"/>
          </a:p>
        </p:txBody>
      </p:sp>
      <p:sp>
        <p:nvSpPr>
          <p:cNvPr id="6" name="Slide Number Placeholder 5"/>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52028" y="391804"/>
            <a:ext cx="6336507" cy="1630627"/>
          </a:xfrm>
          <a:prstGeom prst="rect">
            <a:avLst/>
          </a:prstGeom>
        </p:spPr>
        <p:txBody>
          <a:bodyPr lIns="96131" tIns="48065" rIns="96131" bIns="48065"/>
          <a:lstStyle/>
          <a:p>
            <a:r>
              <a:rPr lang="en-US" smtClean="0"/>
              <a:t>Click to edit Master title style</a:t>
            </a:r>
            <a:endParaRPr lang="en-US"/>
          </a:p>
        </p:txBody>
      </p:sp>
      <p:sp>
        <p:nvSpPr>
          <p:cNvPr id="3" name="Vertical Text Placeholder 2"/>
          <p:cNvSpPr>
            <a:spLocks noGrp="1"/>
          </p:cNvSpPr>
          <p:nvPr>
            <p:ph type="body" orient="vert" idx="1"/>
          </p:nvPr>
        </p:nvSpPr>
        <p:spPr>
          <a:xfrm>
            <a:off x="352028" y="2282880"/>
            <a:ext cx="6336507" cy="6456831"/>
          </a:xfrm>
          <a:prstGeom prst="rect">
            <a:avLst/>
          </a:prstGeom>
        </p:spPr>
        <p:txBody>
          <a:bodyPr vert="eaVert" lIns="96131" tIns="48065" rIns="96131" bIns="4806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28305" y="523161"/>
            <a:ext cx="1188096" cy="11129030"/>
          </a:xfrm>
          <a:prstGeom prst="rect">
            <a:avLst/>
          </a:prstGeom>
        </p:spPr>
        <p:txBody>
          <a:bodyPr vert="eaVert" lIns="96131" tIns="48065" rIns="96131" bIns="48065"/>
          <a:lstStyle/>
          <a:p>
            <a:r>
              <a:rPr lang="en-US" smtClean="0"/>
              <a:t>Click to edit Master title style</a:t>
            </a:r>
            <a:endParaRPr lang="en-US"/>
          </a:p>
        </p:txBody>
      </p:sp>
      <p:sp>
        <p:nvSpPr>
          <p:cNvPr id="3" name="Vertical Text Placeholder 2"/>
          <p:cNvSpPr>
            <a:spLocks noGrp="1"/>
          </p:cNvSpPr>
          <p:nvPr>
            <p:ph type="body" orient="vert" idx="1"/>
          </p:nvPr>
        </p:nvSpPr>
        <p:spPr>
          <a:xfrm>
            <a:off x="264022" y="523161"/>
            <a:ext cx="3446943" cy="11129030"/>
          </a:xfrm>
          <a:prstGeom prst="rect">
            <a:avLst/>
          </a:prstGeom>
        </p:spPr>
        <p:txBody>
          <a:bodyPr vert="eaVert" lIns="96131" tIns="48065" rIns="96131" bIns="4806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28043" y="3039308"/>
            <a:ext cx="5984478" cy="2097168"/>
          </a:xfrm>
          <a:prstGeom prst="rect">
            <a:avLst/>
          </a:prstGeom>
        </p:spPr>
        <p:txBody>
          <a:bodyPr lIns="87179" tIns="43589" rIns="87179" bIns="43589"/>
          <a:lstStyle/>
          <a:p>
            <a:r>
              <a:rPr lang="en-US" smtClean="0"/>
              <a:t>Click to edit Master title style</a:t>
            </a:r>
            <a:endParaRPr lang="en-US"/>
          </a:p>
        </p:txBody>
      </p:sp>
      <p:sp>
        <p:nvSpPr>
          <p:cNvPr id="3" name="Subtitle 2"/>
          <p:cNvSpPr>
            <a:spLocks noGrp="1"/>
          </p:cNvSpPr>
          <p:nvPr>
            <p:ph type="subTitle" idx="1"/>
          </p:nvPr>
        </p:nvSpPr>
        <p:spPr>
          <a:xfrm>
            <a:off x="1056084" y="5544132"/>
            <a:ext cx="4928395" cy="2500295"/>
          </a:xfrm>
          <a:prstGeom prst="rect">
            <a:avLst/>
          </a:prstGeom>
        </p:spPr>
        <p:txBody>
          <a:bodyPr lIns="87179" tIns="43589" rIns="87179" bIns="43589"/>
          <a:lstStyle>
            <a:lvl1pPr marL="0" indent="0" algn="ctr">
              <a:buNone/>
              <a:defRPr>
                <a:solidFill>
                  <a:schemeClr val="tx1">
                    <a:tint val="75000"/>
                  </a:schemeClr>
                </a:solidFill>
              </a:defRPr>
            </a:lvl1pPr>
            <a:lvl2pPr marL="435894" indent="0" algn="ctr">
              <a:buNone/>
              <a:defRPr>
                <a:solidFill>
                  <a:schemeClr val="tx1">
                    <a:tint val="75000"/>
                  </a:schemeClr>
                </a:solidFill>
              </a:defRPr>
            </a:lvl2pPr>
            <a:lvl3pPr marL="871789" indent="0" algn="ctr">
              <a:buNone/>
              <a:defRPr>
                <a:solidFill>
                  <a:schemeClr val="tx1">
                    <a:tint val="75000"/>
                  </a:schemeClr>
                </a:solidFill>
              </a:defRPr>
            </a:lvl3pPr>
            <a:lvl4pPr marL="1307683" indent="0" algn="ctr">
              <a:buNone/>
              <a:defRPr>
                <a:solidFill>
                  <a:schemeClr val="tx1">
                    <a:tint val="75000"/>
                  </a:schemeClr>
                </a:solidFill>
              </a:defRPr>
            </a:lvl4pPr>
            <a:lvl5pPr marL="1743578" indent="0" algn="ctr">
              <a:buNone/>
              <a:defRPr>
                <a:solidFill>
                  <a:schemeClr val="tx1">
                    <a:tint val="75000"/>
                  </a:schemeClr>
                </a:solidFill>
              </a:defRPr>
            </a:lvl5pPr>
            <a:lvl6pPr marL="2179472" indent="0" algn="ctr">
              <a:buNone/>
              <a:defRPr>
                <a:solidFill>
                  <a:schemeClr val="tx1">
                    <a:tint val="75000"/>
                  </a:schemeClr>
                </a:solidFill>
              </a:defRPr>
            </a:lvl6pPr>
            <a:lvl7pPr marL="2615367" indent="0" algn="ctr">
              <a:buNone/>
              <a:defRPr>
                <a:solidFill>
                  <a:schemeClr val="tx1">
                    <a:tint val="75000"/>
                  </a:schemeClr>
                </a:solidFill>
              </a:defRPr>
            </a:lvl7pPr>
            <a:lvl8pPr marL="3051261" indent="0" algn="ctr">
              <a:buNone/>
              <a:defRPr>
                <a:solidFill>
                  <a:schemeClr val="tx1">
                    <a:tint val="75000"/>
                  </a:schemeClr>
                </a:solidFill>
              </a:defRPr>
            </a:lvl8pPr>
            <a:lvl9pPr marL="348715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DEBCAC-2595-4EE7-BF2B-26599345DB85}" type="datetimeFigureOut">
              <a:rPr lang="en-US" smtClean="0"/>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BF857-1E51-462F-857D-01194281B93F}" type="slidenum">
              <a:rPr lang="en-US" smtClean="0"/>
              <a:t>‹#›</a:t>
            </a:fld>
            <a:endParaRPr lang="en-US"/>
          </a:p>
        </p:txBody>
      </p:sp>
    </p:spTree>
    <p:extLst>
      <p:ext uri="{BB962C8B-B14F-4D97-AF65-F5344CB8AC3E}">
        <p14:creationId xmlns:p14="http://schemas.microsoft.com/office/powerpoint/2010/main" val="1014410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2028" y="391804"/>
            <a:ext cx="6336507" cy="1630627"/>
          </a:xfrm>
          <a:prstGeom prst="rect">
            <a:avLst/>
          </a:prstGeom>
        </p:spPr>
        <p:txBody>
          <a:bodyPr lIns="96131" tIns="48065" rIns="96131" bIns="48065"/>
          <a:lstStyle/>
          <a:p>
            <a:r>
              <a:rPr lang="en-US" smtClean="0"/>
              <a:t>Click to edit Master title style</a:t>
            </a:r>
            <a:endParaRPr lang="en-US"/>
          </a:p>
        </p:txBody>
      </p:sp>
      <p:sp>
        <p:nvSpPr>
          <p:cNvPr id="3" name="Content Placeholder 2"/>
          <p:cNvSpPr>
            <a:spLocks noGrp="1"/>
          </p:cNvSpPr>
          <p:nvPr>
            <p:ph idx="1"/>
          </p:nvPr>
        </p:nvSpPr>
        <p:spPr>
          <a:xfrm>
            <a:off x="352028" y="2282880"/>
            <a:ext cx="6336507" cy="6456831"/>
          </a:xfrm>
          <a:prstGeom prst="rect">
            <a:avLst/>
          </a:prstGeom>
        </p:spPr>
        <p:txBody>
          <a:bodyPr lIns="96131" tIns="48065" rIns="96131" bIns="4806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6156" y="6286974"/>
            <a:ext cx="5984479" cy="1943164"/>
          </a:xfrm>
          <a:prstGeom prst="rect">
            <a:avLst/>
          </a:prstGeom>
        </p:spPr>
        <p:txBody>
          <a:bodyPr lIns="96131" tIns="48065" rIns="96131" bIns="48065"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556156" y="4146777"/>
            <a:ext cx="5984479" cy="2140197"/>
          </a:xfrm>
          <a:prstGeom prst="rect">
            <a:avLst/>
          </a:prstGeom>
        </p:spPr>
        <p:txBody>
          <a:bodyPr lIns="96131" tIns="48065" rIns="96131" bIns="48065" anchor="b"/>
          <a:lstStyle>
            <a:lvl1pPr marL="0" indent="0">
              <a:buNone/>
              <a:defRPr sz="2100">
                <a:solidFill>
                  <a:schemeClr val="tx1">
                    <a:tint val="75000"/>
                  </a:schemeClr>
                </a:solidFill>
              </a:defRPr>
            </a:lvl1pPr>
            <a:lvl2pPr marL="480654" indent="0">
              <a:buNone/>
              <a:defRPr sz="1900">
                <a:solidFill>
                  <a:schemeClr val="tx1">
                    <a:tint val="75000"/>
                  </a:schemeClr>
                </a:solidFill>
              </a:defRPr>
            </a:lvl2pPr>
            <a:lvl3pPr marL="961309" indent="0">
              <a:buNone/>
              <a:defRPr sz="1700">
                <a:solidFill>
                  <a:schemeClr val="tx1">
                    <a:tint val="75000"/>
                  </a:schemeClr>
                </a:solidFill>
              </a:defRPr>
            </a:lvl3pPr>
            <a:lvl4pPr marL="1441963" indent="0">
              <a:buNone/>
              <a:defRPr sz="1500">
                <a:solidFill>
                  <a:schemeClr val="tx1">
                    <a:tint val="75000"/>
                  </a:schemeClr>
                </a:solidFill>
              </a:defRPr>
            </a:lvl4pPr>
            <a:lvl5pPr marL="1922617" indent="0">
              <a:buNone/>
              <a:defRPr sz="1500">
                <a:solidFill>
                  <a:schemeClr val="tx1">
                    <a:tint val="75000"/>
                  </a:schemeClr>
                </a:solidFill>
              </a:defRPr>
            </a:lvl5pPr>
            <a:lvl6pPr marL="2403272" indent="0">
              <a:buNone/>
              <a:defRPr sz="1500">
                <a:solidFill>
                  <a:schemeClr val="tx1">
                    <a:tint val="75000"/>
                  </a:schemeClr>
                </a:solidFill>
              </a:defRPr>
            </a:lvl6pPr>
            <a:lvl7pPr marL="2883926" indent="0">
              <a:buNone/>
              <a:defRPr sz="1500">
                <a:solidFill>
                  <a:schemeClr val="tx1">
                    <a:tint val="75000"/>
                  </a:schemeClr>
                </a:solidFill>
              </a:defRPr>
            </a:lvl7pPr>
            <a:lvl8pPr marL="3364581" indent="0">
              <a:buNone/>
              <a:defRPr sz="1500">
                <a:solidFill>
                  <a:schemeClr val="tx1">
                    <a:tint val="75000"/>
                  </a:schemeClr>
                </a:solidFill>
              </a:defRPr>
            </a:lvl8pPr>
            <a:lvl9pPr marL="3845235"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2028" y="391804"/>
            <a:ext cx="6336507" cy="1630627"/>
          </a:xfrm>
          <a:prstGeom prst="rect">
            <a:avLst/>
          </a:prstGeom>
        </p:spPr>
        <p:txBody>
          <a:bodyPr lIns="96131" tIns="48065" rIns="96131" bIns="48065"/>
          <a:lstStyle/>
          <a:p>
            <a:r>
              <a:rPr lang="en-US" smtClean="0"/>
              <a:t>Click to edit Master title style</a:t>
            </a:r>
            <a:endParaRPr lang="en-US"/>
          </a:p>
        </p:txBody>
      </p:sp>
      <p:sp>
        <p:nvSpPr>
          <p:cNvPr id="3" name="Content Placeholder 2"/>
          <p:cNvSpPr>
            <a:spLocks noGrp="1"/>
          </p:cNvSpPr>
          <p:nvPr>
            <p:ph sz="half" idx="1"/>
          </p:nvPr>
        </p:nvSpPr>
        <p:spPr>
          <a:xfrm>
            <a:off x="264021" y="3043838"/>
            <a:ext cx="2317519" cy="8608354"/>
          </a:xfrm>
          <a:prstGeom prst="rect">
            <a:avLst/>
          </a:prstGeom>
        </p:spPr>
        <p:txBody>
          <a:bodyPr lIns="96131" tIns="48065" rIns="96131" bIns="48065"/>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98883" y="3043838"/>
            <a:ext cx="2317519" cy="8608354"/>
          </a:xfrm>
          <a:prstGeom prst="rect">
            <a:avLst/>
          </a:prstGeom>
        </p:spPr>
        <p:txBody>
          <a:bodyPr lIns="96131" tIns="48065" rIns="96131" bIns="48065"/>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028" y="391804"/>
            <a:ext cx="6336507" cy="1630627"/>
          </a:xfrm>
          <a:prstGeom prst="rect">
            <a:avLst/>
          </a:prstGeom>
        </p:spPr>
        <p:txBody>
          <a:bodyPr lIns="96131" tIns="48065" rIns="96131" bIns="48065"/>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52029" y="2190023"/>
            <a:ext cx="3110805" cy="912698"/>
          </a:xfrm>
          <a:prstGeom prst="rect">
            <a:avLst/>
          </a:prstGeom>
        </p:spPr>
        <p:txBody>
          <a:bodyPr lIns="96131" tIns="48065" rIns="96131" bIns="48065" anchor="b"/>
          <a:lstStyle>
            <a:lvl1pPr marL="0" indent="0">
              <a:buNone/>
              <a:defRPr sz="2500" b="1"/>
            </a:lvl1pPr>
            <a:lvl2pPr marL="480654" indent="0">
              <a:buNone/>
              <a:defRPr sz="2100" b="1"/>
            </a:lvl2pPr>
            <a:lvl3pPr marL="961309" indent="0">
              <a:buNone/>
              <a:defRPr sz="1900" b="1"/>
            </a:lvl3pPr>
            <a:lvl4pPr marL="1441963" indent="0">
              <a:buNone/>
              <a:defRPr sz="1700" b="1"/>
            </a:lvl4pPr>
            <a:lvl5pPr marL="1922617" indent="0">
              <a:buNone/>
              <a:defRPr sz="1700" b="1"/>
            </a:lvl5pPr>
            <a:lvl6pPr marL="2403272" indent="0">
              <a:buNone/>
              <a:defRPr sz="1700" b="1"/>
            </a:lvl6pPr>
            <a:lvl7pPr marL="2883926" indent="0">
              <a:buNone/>
              <a:defRPr sz="1700" b="1"/>
            </a:lvl7pPr>
            <a:lvl8pPr marL="3364581" indent="0">
              <a:buNone/>
              <a:defRPr sz="1700" b="1"/>
            </a:lvl8pPr>
            <a:lvl9pPr marL="3845235"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352029" y="3102721"/>
            <a:ext cx="3110805" cy="5636988"/>
          </a:xfrm>
          <a:prstGeom prst="rect">
            <a:avLst/>
          </a:prstGeom>
        </p:spPr>
        <p:txBody>
          <a:bodyPr lIns="96131" tIns="48065" rIns="96131" bIns="48065"/>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576509" y="2190023"/>
            <a:ext cx="3112026" cy="912698"/>
          </a:xfrm>
          <a:prstGeom prst="rect">
            <a:avLst/>
          </a:prstGeom>
        </p:spPr>
        <p:txBody>
          <a:bodyPr lIns="96131" tIns="48065" rIns="96131" bIns="48065" anchor="b"/>
          <a:lstStyle>
            <a:lvl1pPr marL="0" indent="0">
              <a:buNone/>
              <a:defRPr sz="2500" b="1"/>
            </a:lvl1pPr>
            <a:lvl2pPr marL="480654" indent="0">
              <a:buNone/>
              <a:defRPr sz="2100" b="1"/>
            </a:lvl2pPr>
            <a:lvl3pPr marL="961309" indent="0">
              <a:buNone/>
              <a:defRPr sz="1900" b="1"/>
            </a:lvl3pPr>
            <a:lvl4pPr marL="1441963" indent="0">
              <a:buNone/>
              <a:defRPr sz="1700" b="1"/>
            </a:lvl4pPr>
            <a:lvl5pPr marL="1922617" indent="0">
              <a:buNone/>
              <a:defRPr sz="1700" b="1"/>
            </a:lvl5pPr>
            <a:lvl6pPr marL="2403272" indent="0">
              <a:buNone/>
              <a:defRPr sz="1700" b="1"/>
            </a:lvl6pPr>
            <a:lvl7pPr marL="2883926" indent="0">
              <a:buNone/>
              <a:defRPr sz="1700" b="1"/>
            </a:lvl7pPr>
            <a:lvl8pPr marL="3364581" indent="0">
              <a:buNone/>
              <a:defRPr sz="1700" b="1"/>
            </a:lvl8pPr>
            <a:lvl9pPr marL="3845235"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3576509" y="3102721"/>
            <a:ext cx="3112026" cy="5636988"/>
          </a:xfrm>
          <a:prstGeom prst="rect">
            <a:avLst/>
          </a:prstGeom>
        </p:spPr>
        <p:txBody>
          <a:bodyPr lIns="96131" tIns="48065" rIns="96131" bIns="48065"/>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2028" y="391804"/>
            <a:ext cx="6336507" cy="1630627"/>
          </a:xfrm>
          <a:prstGeom prst="rect">
            <a:avLst/>
          </a:prstGeom>
        </p:spPr>
        <p:txBody>
          <a:bodyPr lIns="96131" tIns="48065" rIns="96131" bIns="48065"/>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029" y="389539"/>
            <a:ext cx="2316297" cy="1657804"/>
          </a:xfrm>
          <a:prstGeom prst="rect">
            <a:avLst/>
          </a:prstGeom>
        </p:spPr>
        <p:txBody>
          <a:bodyPr lIns="96131" tIns="48065" rIns="96131" bIns="48065"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2752664" y="389540"/>
            <a:ext cx="3935871" cy="8350171"/>
          </a:xfrm>
          <a:prstGeom prst="rect">
            <a:avLst/>
          </a:prstGeom>
        </p:spPr>
        <p:txBody>
          <a:bodyPr lIns="96131" tIns="48065" rIns="96131" bIns="48065"/>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52029" y="2047344"/>
            <a:ext cx="2316297" cy="6692367"/>
          </a:xfrm>
          <a:prstGeom prst="rect">
            <a:avLst/>
          </a:prstGeom>
        </p:spPr>
        <p:txBody>
          <a:bodyPr lIns="96131" tIns="48065" rIns="96131" bIns="48065"/>
          <a:lstStyle>
            <a:lvl1pPr marL="0" indent="0">
              <a:buNone/>
              <a:defRPr sz="1500"/>
            </a:lvl1pPr>
            <a:lvl2pPr marL="480654" indent="0">
              <a:buNone/>
              <a:defRPr sz="1300"/>
            </a:lvl2pPr>
            <a:lvl3pPr marL="961309" indent="0">
              <a:buNone/>
              <a:defRPr sz="1100"/>
            </a:lvl3pPr>
            <a:lvl4pPr marL="1441963" indent="0">
              <a:buNone/>
              <a:defRPr sz="900"/>
            </a:lvl4pPr>
            <a:lvl5pPr marL="1922617" indent="0">
              <a:buNone/>
              <a:defRPr sz="900"/>
            </a:lvl5pPr>
            <a:lvl6pPr marL="2403272" indent="0">
              <a:buNone/>
              <a:defRPr sz="900"/>
            </a:lvl6pPr>
            <a:lvl7pPr marL="2883926" indent="0">
              <a:buNone/>
              <a:defRPr sz="900"/>
            </a:lvl7pPr>
            <a:lvl8pPr marL="3364581" indent="0">
              <a:buNone/>
              <a:defRPr sz="900"/>
            </a:lvl8pPr>
            <a:lvl9pPr marL="3845235"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80000" y="6848635"/>
            <a:ext cx="4224338" cy="808520"/>
          </a:xfrm>
          <a:prstGeom prst="rect">
            <a:avLst/>
          </a:prstGeom>
        </p:spPr>
        <p:txBody>
          <a:bodyPr lIns="96131" tIns="48065" rIns="96131" bIns="48065"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380000" y="874197"/>
            <a:ext cx="4224338" cy="5870258"/>
          </a:xfrm>
          <a:prstGeom prst="rect">
            <a:avLst/>
          </a:prstGeom>
        </p:spPr>
        <p:txBody>
          <a:bodyPr lIns="96131" tIns="48065" rIns="96131" bIns="48065"/>
          <a:lstStyle>
            <a:lvl1pPr marL="0" indent="0">
              <a:buNone/>
              <a:defRPr sz="3400"/>
            </a:lvl1pPr>
            <a:lvl2pPr marL="480654" indent="0">
              <a:buNone/>
              <a:defRPr sz="2900"/>
            </a:lvl2pPr>
            <a:lvl3pPr marL="961309" indent="0">
              <a:buNone/>
              <a:defRPr sz="2500"/>
            </a:lvl3pPr>
            <a:lvl4pPr marL="1441963" indent="0">
              <a:buNone/>
              <a:defRPr sz="2100"/>
            </a:lvl4pPr>
            <a:lvl5pPr marL="1922617" indent="0">
              <a:buNone/>
              <a:defRPr sz="2100"/>
            </a:lvl5pPr>
            <a:lvl6pPr marL="2403272" indent="0">
              <a:buNone/>
              <a:defRPr sz="2100"/>
            </a:lvl6pPr>
            <a:lvl7pPr marL="2883926" indent="0">
              <a:buNone/>
              <a:defRPr sz="2100"/>
            </a:lvl7pPr>
            <a:lvl8pPr marL="3364581" indent="0">
              <a:buNone/>
              <a:defRPr sz="2100"/>
            </a:lvl8pPr>
            <a:lvl9pPr marL="3845235" indent="0">
              <a:buNone/>
              <a:defRPr sz="2100"/>
            </a:lvl9pPr>
          </a:lstStyle>
          <a:p>
            <a:endParaRPr lang="en-US" dirty="0"/>
          </a:p>
        </p:txBody>
      </p:sp>
      <p:sp>
        <p:nvSpPr>
          <p:cNvPr id="4" name="Text Placeholder 3"/>
          <p:cNvSpPr>
            <a:spLocks noGrp="1"/>
          </p:cNvSpPr>
          <p:nvPr>
            <p:ph type="body" sz="half" idx="2"/>
          </p:nvPr>
        </p:nvSpPr>
        <p:spPr>
          <a:xfrm>
            <a:off x="1380000" y="7657155"/>
            <a:ext cx="4224338" cy="1148232"/>
          </a:xfrm>
          <a:prstGeom prst="rect">
            <a:avLst/>
          </a:prstGeom>
        </p:spPr>
        <p:txBody>
          <a:bodyPr lIns="96131" tIns="48065" rIns="96131" bIns="48065"/>
          <a:lstStyle>
            <a:lvl1pPr marL="0" indent="0">
              <a:buNone/>
              <a:defRPr sz="1500"/>
            </a:lvl1pPr>
            <a:lvl2pPr marL="480654" indent="0">
              <a:buNone/>
              <a:defRPr sz="1300"/>
            </a:lvl2pPr>
            <a:lvl3pPr marL="961309" indent="0">
              <a:buNone/>
              <a:defRPr sz="1100"/>
            </a:lvl3pPr>
            <a:lvl4pPr marL="1441963" indent="0">
              <a:buNone/>
              <a:defRPr sz="900"/>
            </a:lvl4pPr>
            <a:lvl5pPr marL="1922617" indent="0">
              <a:buNone/>
              <a:defRPr sz="900"/>
            </a:lvl5pPr>
            <a:lvl6pPr marL="2403272" indent="0">
              <a:buNone/>
              <a:defRPr sz="900"/>
            </a:lvl6pPr>
            <a:lvl7pPr marL="2883926" indent="0">
              <a:buNone/>
              <a:defRPr sz="900"/>
            </a:lvl7pPr>
            <a:lvl8pPr marL="3364581" indent="0">
              <a:buNone/>
              <a:defRPr sz="900"/>
            </a:lvl8pPr>
            <a:lvl9pPr marL="3845235"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676A6A-F345-4BE7-A54B-59AC763D8274}" type="datetimeFigureOut">
              <a:rPr lang="en-US" smtClean="0"/>
              <a:pPr/>
              <a:t>9/15/2014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5E9C3D-07D7-45D2-9B6A-FB5CA66A53E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234685" y="8805387"/>
            <a:ext cx="1642798" cy="520894"/>
          </a:xfrm>
          <a:prstGeom prst="rect">
            <a:avLst/>
          </a:prstGeom>
        </p:spPr>
        <p:txBody>
          <a:bodyPr vert="horz" lIns="96131" tIns="48065" rIns="96131" bIns="48065" rtlCol="0" anchor="ctr"/>
          <a:lstStyle>
            <a:lvl1pPr algn="l">
              <a:defRPr sz="1300">
                <a:solidFill>
                  <a:schemeClr val="tx1">
                    <a:tint val="75000"/>
                  </a:schemeClr>
                </a:solidFill>
              </a:defRPr>
            </a:lvl1pPr>
          </a:lstStyle>
          <a:p>
            <a:fld id="{64676A6A-F345-4BE7-A54B-59AC763D8274}" type="datetimeFigureOut">
              <a:rPr lang="en-US" smtClean="0"/>
              <a:pPr/>
              <a:t>9/15/2014</a:t>
            </a:fld>
            <a:endParaRPr lang="en-US" dirty="0"/>
          </a:p>
        </p:txBody>
      </p:sp>
      <p:sp>
        <p:nvSpPr>
          <p:cNvPr id="5" name="Footer Placeholder 4"/>
          <p:cNvSpPr>
            <a:spLocks noGrp="1"/>
          </p:cNvSpPr>
          <p:nvPr>
            <p:ph type="ftr" sz="quarter" idx="3"/>
          </p:nvPr>
        </p:nvSpPr>
        <p:spPr>
          <a:xfrm>
            <a:off x="2405526" y="9068100"/>
            <a:ext cx="2229512" cy="520894"/>
          </a:xfrm>
          <a:prstGeom prst="rect">
            <a:avLst/>
          </a:prstGeom>
        </p:spPr>
        <p:txBody>
          <a:bodyPr vert="horz" lIns="96131" tIns="48065" rIns="96131" bIns="48065" rtlCol="0" anchor="ctr"/>
          <a:lstStyle>
            <a:lvl1pPr algn="ctr">
              <a:defRPr sz="1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045737" y="9068100"/>
            <a:ext cx="1642798" cy="520894"/>
          </a:xfrm>
          <a:prstGeom prst="rect">
            <a:avLst/>
          </a:prstGeom>
        </p:spPr>
        <p:txBody>
          <a:bodyPr vert="horz" lIns="96131" tIns="48065" rIns="96131" bIns="48065" rtlCol="0" anchor="ctr"/>
          <a:lstStyle>
            <a:lvl1pPr algn="r">
              <a:defRPr sz="1300">
                <a:solidFill>
                  <a:schemeClr val="tx1">
                    <a:tint val="75000"/>
                  </a:schemeClr>
                </a:solidFill>
              </a:defRPr>
            </a:lvl1pPr>
          </a:lstStyle>
          <a:p>
            <a:fld id="{2A5E9C3D-07D7-45D2-9B6A-FB5CA66A53EB}" type="slidenum">
              <a:rPr lang="en-US" smtClean="0"/>
              <a:pPr/>
              <a:t>‹#›</a:t>
            </a:fld>
            <a:endParaRPr lang="en-US" dirty="0"/>
          </a:p>
        </p:txBody>
      </p:sp>
      <p:sp>
        <p:nvSpPr>
          <p:cNvPr id="1660" name="Footer Placeholder 4"/>
          <p:cNvSpPr txBox="1">
            <a:spLocks/>
          </p:cNvSpPr>
          <p:nvPr userDrawn="1"/>
        </p:nvSpPr>
        <p:spPr>
          <a:xfrm>
            <a:off x="99307" y="9559282"/>
            <a:ext cx="3989652" cy="276300"/>
          </a:xfrm>
          <a:prstGeom prst="rect">
            <a:avLst/>
          </a:prstGeom>
        </p:spPr>
        <p:txBody>
          <a:bodyPr lIns="96131" tIns="48065" rIns="96131" bIns="48065"/>
          <a:lstStyle>
            <a:lvl1pPr algn="l">
              <a:defRPr sz="800"/>
            </a:lvl1pPr>
          </a:lstStyle>
          <a:p>
            <a:pPr marL="0" marR="0" lvl="0" indent="0" algn="l" defTabSz="961309"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schemeClr val="tx1"/>
                </a:solidFill>
                <a:effectLst/>
                <a:uLnTx/>
                <a:uFillTx/>
                <a:latin typeface="+mn-lt"/>
                <a:ea typeface="+mn-ea"/>
                <a:cs typeface="+mn-cs"/>
              </a:rPr>
              <a:t>Rev. Control:  09/06/2014  HSD – OSP and Susan Richmond</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61309" rtl="0" eaLnBrk="1" latinLnBrk="0" hangingPunct="1">
        <a:spcBef>
          <a:spcPct val="0"/>
        </a:spcBef>
        <a:buNone/>
        <a:defRPr sz="4600" kern="1200">
          <a:solidFill>
            <a:schemeClr val="tx1"/>
          </a:solidFill>
          <a:latin typeface="+mj-lt"/>
          <a:ea typeface="+mj-ea"/>
          <a:cs typeface="+mj-cs"/>
        </a:defRPr>
      </a:lvl1pPr>
    </p:titleStyle>
    <p:bodyStyle>
      <a:lvl1pPr marL="360491" indent="-360491" algn="l" defTabSz="961309"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781063" indent="-300409" algn="l" defTabSz="961309"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201636" indent="-240327" algn="l" defTabSz="961309"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82290"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4pPr>
      <a:lvl5pPr marL="2162945"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5pPr>
      <a:lvl6pPr marL="2643599"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24253"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04908"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85562" indent="-240327" algn="l" defTabSz="961309"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96081" y="244594"/>
            <a:ext cx="6347866" cy="6944431"/>
            <a:chOff x="396081" y="244594"/>
            <a:chExt cx="6347866" cy="6944431"/>
          </a:xfrm>
        </p:grpSpPr>
        <p:sp>
          <p:nvSpPr>
            <p:cNvPr id="4" name="TextBox 3"/>
            <p:cNvSpPr txBox="1"/>
            <p:nvPr/>
          </p:nvSpPr>
          <p:spPr>
            <a:xfrm>
              <a:off x="396081" y="2086617"/>
              <a:ext cx="5710679" cy="1205064"/>
            </a:xfrm>
            <a:prstGeom prst="rect">
              <a:avLst/>
            </a:prstGeom>
            <a:noFill/>
          </p:spPr>
          <p:txBody>
            <a:bodyPr wrap="square" lIns="96131" tIns="48065" rIns="96131" bIns="48065" rtlCol="0">
              <a:spAutoFit/>
            </a:bodyPr>
            <a:lstStyle/>
            <a:p>
              <a:r>
                <a:rPr lang="en-US" sz="3600" b="1" dirty="0" smtClean="0">
                  <a:effectLst>
                    <a:outerShdw blurRad="38100" dist="38100" dir="2700000" algn="tl">
                      <a:srgbClr val="000000">
                        <a:alpha val="43137"/>
                      </a:srgbClr>
                    </a:outerShdw>
                  </a:effectLst>
                </a:rPr>
                <a:t>Opinion Writing…</a:t>
              </a:r>
            </a:p>
            <a:p>
              <a:r>
                <a:rPr lang="en-US" sz="3600" b="1" dirty="0" smtClean="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Performance Task</a:t>
              </a:r>
              <a:endParaRPr lang="en-US" sz="2800" b="1" dirty="0">
                <a:effectLst>
                  <a:outerShdw blurRad="38100" dist="38100" dir="2700000" algn="tl">
                    <a:srgbClr val="000000">
                      <a:alpha val="43137"/>
                    </a:srgbClr>
                  </a:outerShdw>
                </a:effectLst>
              </a:endParaRPr>
            </a:p>
          </p:txBody>
        </p:sp>
        <p:pic>
          <p:nvPicPr>
            <p:cNvPr id="1026" name="Picture 2" descr="C:\Users\Rick Richmond\Desktop\WebHead3.jpg"/>
            <p:cNvPicPr>
              <a:picLocks noChangeAspect="1" noChangeArrowheads="1"/>
            </p:cNvPicPr>
            <p:nvPr/>
          </p:nvPicPr>
          <p:blipFill>
            <a:blip r:embed="rId2" cstate="print"/>
            <a:srcRect/>
            <a:stretch>
              <a:fillRect/>
            </a:stretch>
          </p:blipFill>
          <p:spPr bwMode="auto">
            <a:xfrm>
              <a:off x="3676739" y="244594"/>
              <a:ext cx="3067208" cy="667087"/>
            </a:xfrm>
            <a:prstGeom prst="rect">
              <a:avLst/>
            </a:prstGeom>
            <a:noFill/>
          </p:spPr>
        </p:pic>
        <p:sp>
          <p:nvSpPr>
            <p:cNvPr id="7" name="TextBox 6"/>
            <p:cNvSpPr txBox="1"/>
            <p:nvPr/>
          </p:nvSpPr>
          <p:spPr>
            <a:xfrm>
              <a:off x="396081" y="3211760"/>
              <a:ext cx="3581400" cy="384721"/>
            </a:xfrm>
            <a:prstGeom prst="rect">
              <a:avLst/>
            </a:prstGeom>
            <a:noFill/>
          </p:spPr>
          <p:txBody>
            <a:bodyPr wrap="square" rtlCol="0">
              <a:spAutoFit/>
            </a:bodyPr>
            <a:lstStyle/>
            <a:p>
              <a:pPr algn="ctr"/>
              <a:r>
                <a:rPr lang="en-US" b="1" dirty="0" smtClean="0"/>
                <a:t>Pre-Assessment</a:t>
              </a:r>
              <a:endParaRPr lang="en-US" b="1" dirty="0"/>
            </a:p>
          </p:txBody>
        </p:sp>
        <p:sp>
          <p:nvSpPr>
            <p:cNvPr id="13" name="TextBox 12"/>
            <p:cNvSpPr txBox="1"/>
            <p:nvPr/>
          </p:nvSpPr>
          <p:spPr>
            <a:xfrm>
              <a:off x="661533" y="6788915"/>
              <a:ext cx="56388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rPr>
                <a:t>Teacher Directions</a:t>
              </a:r>
              <a:endParaRPr lang="en-US" sz="2000" b="1" dirty="0">
                <a:effectLst>
                  <a:outerShdw blurRad="38100" dist="38100" dir="2700000" algn="tl">
                    <a:srgbClr val="000000">
                      <a:alpha val="43137"/>
                    </a:srgbClr>
                  </a:outerShdw>
                </a:effectLst>
              </a:endParaRPr>
            </a:p>
          </p:txBody>
        </p:sp>
        <p:sp>
          <p:nvSpPr>
            <p:cNvPr id="14" name="Rectangle 13"/>
            <p:cNvSpPr/>
            <p:nvPr/>
          </p:nvSpPr>
          <p:spPr>
            <a:xfrm>
              <a:off x="853281" y="6773526"/>
              <a:ext cx="1196161" cy="215444"/>
            </a:xfrm>
            <a:prstGeom prst="rect">
              <a:avLst/>
            </a:prstGeom>
          </p:spPr>
          <p:txBody>
            <a:bodyPr wrap="none">
              <a:spAutoFit/>
            </a:bodyPr>
            <a:ls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a:lstStyle>
            <a:p>
              <a:r>
                <a:rPr lang="en-US" sz="800" dirty="0">
                  <a:solidFill>
                    <a:schemeClr val="bg1"/>
                  </a:solidFill>
                </a:rPr>
                <a:t>Photo credit: Thinkstock</a:t>
              </a:r>
            </a:p>
          </p:txBody>
        </p:sp>
      </p:grpSp>
      <p:grpSp>
        <p:nvGrpSpPr>
          <p:cNvPr id="16" name="Group 15"/>
          <p:cNvGrpSpPr/>
          <p:nvPr/>
        </p:nvGrpSpPr>
        <p:grpSpPr>
          <a:xfrm>
            <a:off x="1005681" y="3977481"/>
            <a:ext cx="3810000" cy="2590800"/>
            <a:chOff x="1386681" y="4434681"/>
            <a:chExt cx="3505200" cy="2286000"/>
          </a:xfrm>
        </p:grpSpPr>
        <p:sp>
          <p:nvSpPr>
            <p:cNvPr id="17" name="Rectangle 16"/>
            <p:cNvSpPr/>
            <p:nvPr/>
          </p:nvSpPr>
          <p:spPr>
            <a:xfrm>
              <a:off x="1386681" y="4434681"/>
              <a:ext cx="3505200" cy="2286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https://encrypted-tbn2.gstatic.com/images?q=tbn:ANd9GcQ6RRR7s--A0McvcKb5bLnstM4s4-ifFL0slxFpiSPAnbLXvErp1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0081" y="4663281"/>
              <a:ext cx="2466975" cy="18478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grpSp>
      <p:pic>
        <p:nvPicPr>
          <p:cNvPr id="3" name="Picture 2" descr="https://encrypted-tbn1.gstatic.com/images?q=tbn:ANd9GcQsaY43po7te5HCq7HjmJggwSRGqEpzTDRg6qCkKUozQRJRzjtqdQ"/>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481" y="715017"/>
            <a:ext cx="1377722" cy="13716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681" y="403073"/>
            <a:ext cx="6324600" cy="9084144"/>
          </a:xfrm>
          <a:prstGeom prst="rect">
            <a:avLst/>
          </a:prstGeom>
          <a:noFill/>
        </p:spPr>
        <p:txBody>
          <a:bodyPr wrap="square" lIns="96131" tIns="48065" rIns="96131" bIns="48065" rtlCol="0">
            <a:spAutoFit/>
          </a:bodyPr>
          <a:lstStyle/>
          <a:p>
            <a:r>
              <a:rPr lang="en-US" sz="1400" b="1" dirty="0" smtClean="0"/>
              <a:t>Source </a:t>
            </a:r>
            <a:r>
              <a:rPr lang="en-US" sz="1400" b="1" dirty="0"/>
              <a:t>#1:  </a:t>
            </a:r>
            <a:r>
              <a:rPr lang="en-US" sz="1400" dirty="0"/>
              <a:t> </a:t>
            </a:r>
          </a:p>
          <a:p>
            <a:pPr algn="ctr"/>
            <a:r>
              <a:rPr lang="en-US" sz="1600" b="1" u="sng" dirty="0" smtClean="0"/>
              <a:t>Should </a:t>
            </a:r>
            <a:r>
              <a:rPr lang="en-US" sz="1600" b="1" u="sng" dirty="0"/>
              <a:t>You Be Afraid </a:t>
            </a:r>
            <a:r>
              <a:rPr lang="en-US" sz="1600" b="1" u="sng" dirty="0" smtClean="0"/>
              <a:t>of Sharks</a:t>
            </a:r>
            <a:r>
              <a:rPr lang="en-US" sz="1600" b="1" dirty="0" smtClean="0"/>
              <a:t>?</a:t>
            </a:r>
          </a:p>
          <a:p>
            <a:pPr algn="ctr"/>
            <a:endParaRPr lang="en-US" sz="1200" b="1" dirty="0"/>
          </a:p>
          <a:p>
            <a:r>
              <a:rPr lang="en-US" sz="1400" dirty="0"/>
              <a:t>Many people are afraid of sharks. They think sharks are monsters. </a:t>
            </a:r>
            <a:r>
              <a:rPr lang="en-US" sz="1400" dirty="0" smtClean="0"/>
              <a:t>But one </a:t>
            </a:r>
            <a:r>
              <a:rPr lang="en-US" sz="1400" dirty="0"/>
              <a:t>scientist thinks people should not be scared of sharks.</a:t>
            </a:r>
          </a:p>
          <a:p>
            <a:endParaRPr lang="en-US" sz="800" b="1" dirty="0" smtClean="0"/>
          </a:p>
          <a:p>
            <a:r>
              <a:rPr lang="en-US" sz="1400" b="1" dirty="0" smtClean="0"/>
              <a:t>Sharks </a:t>
            </a:r>
            <a:r>
              <a:rPr lang="en-US" sz="1400" b="1" dirty="0"/>
              <a:t>Are Picky Eaters</a:t>
            </a:r>
          </a:p>
          <a:p>
            <a:r>
              <a:rPr lang="en-US" sz="1400" dirty="0"/>
              <a:t>Sharks do not like the taste of people. That's what Dr. Peter </a:t>
            </a:r>
            <a:r>
              <a:rPr lang="en-US" sz="1400" dirty="0" smtClean="0"/>
              <a:t>Klimley says</a:t>
            </a:r>
            <a:r>
              <a:rPr lang="en-US" sz="1400" dirty="0"/>
              <a:t>. Klimley is a scientist who studies sharks. He says sharks </a:t>
            </a:r>
            <a:r>
              <a:rPr lang="en-US" sz="1400" dirty="0" smtClean="0"/>
              <a:t>would rather </a:t>
            </a:r>
            <a:r>
              <a:rPr lang="en-US" sz="1400" dirty="0"/>
              <a:t>eat seals and sea lions than people. Seals and sea lions have </a:t>
            </a:r>
            <a:r>
              <a:rPr lang="en-US" sz="1400" dirty="0" smtClean="0"/>
              <a:t>a thick </a:t>
            </a:r>
            <a:r>
              <a:rPr lang="en-US" sz="1400" dirty="0"/>
              <a:t>layer of fat on them. Eating that fat gives sharks energy. </a:t>
            </a:r>
            <a:endParaRPr lang="en-US" sz="1400" dirty="0" smtClean="0"/>
          </a:p>
          <a:p>
            <a:endParaRPr lang="en-US" sz="800" dirty="0"/>
          </a:p>
          <a:p>
            <a:r>
              <a:rPr lang="en-US" sz="1400" dirty="0" smtClean="0"/>
              <a:t>Klimley</a:t>
            </a:r>
            <a:r>
              <a:rPr lang="en-US" sz="1400" dirty="0"/>
              <a:t> </a:t>
            </a:r>
            <a:r>
              <a:rPr lang="en-US" sz="1400" dirty="0" smtClean="0"/>
              <a:t>says </a:t>
            </a:r>
            <a:r>
              <a:rPr lang="en-US" sz="1400" dirty="0"/>
              <a:t>people's bodies do not have enough fat to fill up a </a:t>
            </a:r>
            <a:r>
              <a:rPr lang="en-US" sz="1400" dirty="0" smtClean="0"/>
              <a:t>shark. Klimley </a:t>
            </a:r>
            <a:r>
              <a:rPr lang="en-US" sz="1400" dirty="0"/>
              <a:t>thinks that sharks should be afraid of people. Each </a:t>
            </a:r>
            <a:r>
              <a:rPr lang="en-US" sz="1400" dirty="0" smtClean="0"/>
              <a:t>year, people </a:t>
            </a:r>
            <a:r>
              <a:rPr lang="en-US" sz="1400" dirty="0"/>
              <a:t>kill about 65 million sharks. Some people like to eat </a:t>
            </a:r>
            <a:r>
              <a:rPr lang="en-US" sz="1400" dirty="0" smtClean="0"/>
              <a:t>shark meat</a:t>
            </a:r>
            <a:r>
              <a:rPr lang="en-US" sz="1400" dirty="0"/>
              <a:t>. And some sharks die because they live in water that is </a:t>
            </a:r>
            <a:r>
              <a:rPr lang="en-US" sz="1400" dirty="0" smtClean="0"/>
              <a:t>polluted. Klimley </a:t>
            </a:r>
            <a:r>
              <a:rPr lang="en-US" sz="1400" dirty="0"/>
              <a:t>says that at least seven kinds of sharks are endangered. </a:t>
            </a:r>
            <a:r>
              <a:rPr lang="en-US" sz="1400" dirty="0" smtClean="0"/>
              <a:t>The number </a:t>
            </a:r>
            <a:r>
              <a:rPr lang="en-US" sz="1400" dirty="0"/>
              <a:t>of those sharks has dropped in the past ten years. </a:t>
            </a:r>
            <a:r>
              <a:rPr lang="en-US" sz="1400" dirty="0" smtClean="0"/>
              <a:t>Klimley hopes </a:t>
            </a:r>
            <a:r>
              <a:rPr lang="en-US" sz="1400" dirty="0"/>
              <a:t>that people will help protect sharks</a:t>
            </a:r>
            <a:r>
              <a:rPr lang="en-US" sz="1400" dirty="0" smtClean="0"/>
              <a:t>.</a:t>
            </a:r>
          </a:p>
          <a:p>
            <a:endParaRPr lang="en-US" sz="800" dirty="0"/>
          </a:p>
          <a:p>
            <a:r>
              <a:rPr lang="en-US" sz="1400" b="1" dirty="0"/>
              <a:t>Fast Facts</a:t>
            </a:r>
          </a:p>
          <a:p>
            <a:r>
              <a:rPr lang="en-US" sz="1400" dirty="0"/>
              <a:t>• There are at least 340 kinds of sharks.</a:t>
            </a:r>
          </a:p>
          <a:p>
            <a:r>
              <a:rPr lang="en-US" sz="1400" dirty="0"/>
              <a:t>• A shark's liver is filled with oil. This oil is lighter than water </a:t>
            </a:r>
            <a:r>
              <a:rPr lang="en-US" sz="1400" dirty="0" smtClean="0"/>
              <a:t>and keeps </a:t>
            </a:r>
            <a:r>
              <a:rPr lang="en-US" sz="1400" dirty="0"/>
              <a:t>the shark from sinking.</a:t>
            </a:r>
          </a:p>
          <a:p>
            <a:pPr marL="119063" indent="-119063"/>
            <a:r>
              <a:rPr lang="en-US" sz="1400" dirty="0"/>
              <a:t>• Sharks have several rows of teeth. Sharks often lose their </a:t>
            </a:r>
            <a:r>
              <a:rPr lang="en-US" sz="1400" dirty="0" smtClean="0"/>
              <a:t>teeth while </a:t>
            </a:r>
            <a:r>
              <a:rPr lang="en-US" sz="1400" dirty="0"/>
              <a:t>eating. New teeth quickly </a:t>
            </a:r>
            <a:r>
              <a:rPr lang="en-US" sz="1400" dirty="0" smtClean="0"/>
              <a:t> grow </a:t>
            </a:r>
            <a:r>
              <a:rPr lang="en-US" sz="1400" dirty="0"/>
              <a:t>to replace the teeth </a:t>
            </a:r>
            <a:r>
              <a:rPr lang="en-US" sz="1400" dirty="0" smtClean="0"/>
              <a:t>that are </a:t>
            </a:r>
            <a:r>
              <a:rPr lang="en-US" sz="1400" dirty="0"/>
              <a:t>lost.</a:t>
            </a:r>
          </a:p>
          <a:p>
            <a:r>
              <a:rPr lang="en-US" sz="1400" dirty="0"/>
              <a:t>• A shark can swim 3 feet per second</a:t>
            </a:r>
            <a:r>
              <a:rPr lang="en-US" sz="1400" dirty="0" smtClean="0"/>
              <a:t>.</a:t>
            </a:r>
          </a:p>
          <a:p>
            <a:endParaRPr lang="en-US" sz="1200" dirty="0"/>
          </a:p>
          <a:p>
            <a:pPr algn="ctr"/>
            <a:r>
              <a:rPr lang="en-US" sz="1400" b="1" u="sng" dirty="0"/>
              <a:t>Interview With a Shark </a:t>
            </a:r>
            <a:r>
              <a:rPr lang="en-US" sz="1400" b="1" u="sng" dirty="0" smtClean="0"/>
              <a:t>Expert</a:t>
            </a:r>
          </a:p>
          <a:p>
            <a:pPr algn="ctr"/>
            <a:endParaRPr lang="en-US" sz="800" b="1" u="sng" dirty="0"/>
          </a:p>
          <a:p>
            <a:r>
              <a:rPr lang="en-US" sz="1200" i="1" dirty="0"/>
              <a:t>Weekly Reader </a:t>
            </a:r>
            <a:r>
              <a:rPr lang="en-US" sz="1200" dirty="0"/>
              <a:t>talked to Dr. Peter Klimley about his work. Here's </a:t>
            </a:r>
            <a:r>
              <a:rPr lang="en-US" sz="1200" dirty="0" smtClean="0"/>
              <a:t>what he </a:t>
            </a:r>
            <a:r>
              <a:rPr lang="en-US" sz="1200" dirty="0"/>
              <a:t>had to say.</a:t>
            </a:r>
          </a:p>
          <a:p>
            <a:endParaRPr lang="en-US" sz="800" b="1" i="1" dirty="0" smtClean="0"/>
          </a:p>
          <a:p>
            <a:r>
              <a:rPr lang="en-US" sz="1200" b="1" i="1" dirty="0" smtClean="0"/>
              <a:t>Weekly </a:t>
            </a:r>
            <a:r>
              <a:rPr lang="en-US" sz="1200" b="1" i="1" dirty="0"/>
              <a:t>Reader (WR): </a:t>
            </a:r>
            <a:r>
              <a:rPr lang="en-US" sz="1200" dirty="0"/>
              <a:t>Why did you decide to study sharks</a:t>
            </a:r>
            <a:r>
              <a:rPr lang="en-US" sz="1200" dirty="0" smtClean="0"/>
              <a:t>?</a:t>
            </a:r>
          </a:p>
          <a:p>
            <a:endParaRPr lang="en-US" sz="800" dirty="0"/>
          </a:p>
          <a:p>
            <a:r>
              <a:rPr lang="en-US" sz="1200" b="1" dirty="0"/>
              <a:t>Peter Klimley (PK): </a:t>
            </a:r>
            <a:r>
              <a:rPr lang="en-US" sz="1200" dirty="0"/>
              <a:t>I wanted to study how sharks behave. I </a:t>
            </a:r>
            <a:r>
              <a:rPr lang="en-US" sz="1200" dirty="0" smtClean="0"/>
              <a:t>wanted to </a:t>
            </a:r>
            <a:r>
              <a:rPr lang="en-US" sz="1200" dirty="0"/>
              <a:t>get into their world and learn everything about them</a:t>
            </a:r>
            <a:r>
              <a:rPr lang="en-US" sz="1200" dirty="0" smtClean="0"/>
              <a:t>.</a:t>
            </a:r>
          </a:p>
          <a:p>
            <a:endParaRPr lang="en-US" sz="800" dirty="0"/>
          </a:p>
          <a:p>
            <a:r>
              <a:rPr lang="en-US" sz="1200" b="1" i="1" dirty="0" smtClean="0"/>
              <a:t>WR</a:t>
            </a:r>
            <a:r>
              <a:rPr lang="en-US" sz="1200" b="1" i="1" dirty="0"/>
              <a:t>: </a:t>
            </a:r>
            <a:r>
              <a:rPr lang="en-US" sz="1200" dirty="0"/>
              <a:t>Why is it important to study sharks</a:t>
            </a:r>
            <a:r>
              <a:rPr lang="en-US" sz="1200" dirty="0" smtClean="0"/>
              <a:t>?</a:t>
            </a:r>
          </a:p>
          <a:p>
            <a:endParaRPr lang="en-US" sz="800" dirty="0"/>
          </a:p>
          <a:p>
            <a:r>
              <a:rPr lang="en-US" sz="1200" b="1" dirty="0"/>
              <a:t>PK: </a:t>
            </a:r>
            <a:r>
              <a:rPr lang="en-US" sz="1200" dirty="0"/>
              <a:t>To me, sharks are a mystery that I wanted to learn more about</a:t>
            </a:r>
            <a:r>
              <a:rPr lang="en-US" sz="1200" dirty="0" smtClean="0"/>
              <a:t>.</a:t>
            </a:r>
          </a:p>
          <a:p>
            <a:endParaRPr lang="en-US" sz="800" dirty="0"/>
          </a:p>
          <a:p>
            <a:r>
              <a:rPr lang="en-US" sz="1200" b="1" i="1" dirty="0"/>
              <a:t>WR: </a:t>
            </a:r>
            <a:r>
              <a:rPr lang="en-US" sz="1200" dirty="0"/>
              <a:t>Should we be afraid of sharks</a:t>
            </a:r>
            <a:r>
              <a:rPr lang="en-US" sz="1200" dirty="0" smtClean="0"/>
              <a:t>?</a:t>
            </a:r>
          </a:p>
          <a:p>
            <a:endParaRPr lang="en-US" sz="800" dirty="0"/>
          </a:p>
          <a:p>
            <a:r>
              <a:rPr lang="en-US" sz="1200" b="1" dirty="0"/>
              <a:t>PK: </a:t>
            </a:r>
            <a:r>
              <a:rPr lang="en-US" sz="1200" dirty="0"/>
              <a:t>No. Many kinds of sharks are not dangerous. I think sharks </a:t>
            </a:r>
            <a:r>
              <a:rPr lang="en-US" sz="1200" dirty="0" smtClean="0"/>
              <a:t>bite people </a:t>
            </a:r>
            <a:r>
              <a:rPr lang="en-US" sz="1200" dirty="0"/>
              <a:t>by mistake</a:t>
            </a:r>
            <a:r>
              <a:rPr lang="en-US" sz="1200" dirty="0" smtClean="0"/>
              <a:t>.</a:t>
            </a:r>
          </a:p>
          <a:p>
            <a:endParaRPr lang="en-US" sz="800" dirty="0"/>
          </a:p>
          <a:p>
            <a:r>
              <a:rPr lang="en-US" sz="1200" b="1" i="1" dirty="0"/>
              <a:t>WR: </a:t>
            </a:r>
            <a:r>
              <a:rPr lang="en-US" sz="1200" dirty="0"/>
              <a:t>Which kind of shark is your favorite</a:t>
            </a:r>
            <a:r>
              <a:rPr lang="en-US" sz="1200" dirty="0" smtClean="0"/>
              <a:t>?</a:t>
            </a:r>
          </a:p>
          <a:p>
            <a:endParaRPr lang="en-US" sz="800" dirty="0"/>
          </a:p>
          <a:p>
            <a:r>
              <a:rPr lang="en-US" sz="1200" b="1" dirty="0"/>
              <a:t>PK: </a:t>
            </a:r>
            <a:r>
              <a:rPr lang="en-US" sz="1200" dirty="0"/>
              <a:t>The hammerhead shark. I have studied the hammerhead for </a:t>
            </a:r>
            <a:r>
              <a:rPr lang="en-US" sz="1200" dirty="0" smtClean="0"/>
              <a:t>most of </a:t>
            </a:r>
            <a:r>
              <a:rPr lang="en-US" sz="1200" dirty="0"/>
              <a:t>my life. I am often called "Dr. Hammerhead</a:t>
            </a:r>
            <a:r>
              <a:rPr lang="en-US" sz="1200" dirty="0" smtClean="0"/>
              <a:t>"!</a:t>
            </a:r>
          </a:p>
        </p:txBody>
      </p:sp>
      <p:graphicFrame>
        <p:nvGraphicFramePr>
          <p:cNvPr id="3" name="Table 2"/>
          <p:cNvGraphicFramePr>
            <a:graphicFrameLocks noGrp="1"/>
          </p:cNvGraphicFramePr>
          <p:nvPr>
            <p:extLst>
              <p:ext uri="{D42A27DB-BD31-4B8C-83A1-F6EECF244321}">
                <p14:modId xmlns:p14="http://schemas.microsoft.com/office/powerpoint/2010/main" val="2351975249"/>
              </p:ext>
            </p:extLst>
          </p:nvPr>
        </p:nvGraphicFramePr>
        <p:xfrm>
          <a:off x="5196681" y="167481"/>
          <a:ext cx="1676400" cy="701040"/>
        </p:xfrm>
        <a:graphic>
          <a:graphicData uri="http://schemas.openxmlformats.org/drawingml/2006/table">
            <a:tbl>
              <a:tblPr firstRow="1" bandRow="1">
                <a:tableStyleId>{5C22544A-7EE6-4342-B048-85BDC9FD1C3A}</a:tableStyleId>
              </a:tblPr>
              <a:tblGrid>
                <a:gridCol w="1295400"/>
                <a:gridCol w="381000"/>
              </a:tblGrid>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dirty="0" smtClean="0">
                          <a:solidFill>
                            <a:sysClr val="windowText" lastClr="000000"/>
                          </a:solidFill>
                        </a:rPr>
                        <a:t>Grade Equivalent</a:t>
                      </a:r>
                      <a:endParaRPr lang="en-US" sz="800" b="1" dirty="0" smtClean="0">
                        <a:solidFill>
                          <a:sysClr val="windowText" lastClr="000000"/>
                        </a:solidFill>
                      </a:endParaRPr>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2.9</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Lexile Measure</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600</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Mean Sentence Length	 </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8.56</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Mean Log Word Frequency</a:t>
                      </a:r>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3.43</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Word Count</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351</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9648101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081" y="472281"/>
            <a:ext cx="5945364" cy="7791483"/>
          </a:xfrm>
          <a:prstGeom prst="rect">
            <a:avLst/>
          </a:prstGeom>
          <a:noFill/>
        </p:spPr>
        <p:txBody>
          <a:bodyPr wrap="square" lIns="96131" tIns="48065" rIns="96131" bIns="48065" rtlCol="0">
            <a:spAutoFit/>
          </a:bodyPr>
          <a:lstStyle/>
          <a:p>
            <a:r>
              <a:rPr lang="en-US" sz="1200" b="1" dirty="0"/>
              <a:t>Source #2</a:t>
            </a:r>
            <a:r>
              <a:rPr lang="en-US" sz="1200" dirty="0" smtClean="0"/>
              <a:t>:</a:t>
            </a:r>
          </a:p>
          <a:p>
            <a:endParaRPr lang="en-US" sz="1200" dirty="0"/>
          </a:p>
          <a:p>
            <a:endParaRPr lang="en-US" sz="1200" dirty="0" smtClean="0"/>
          </a:p>
          <a:p>
            <a:endParaRPr lang="en-US" sz="1200" dirty="0"/>
          </a:p>
          <a:p>
            <a:pPr algn="ctr"/>
            <a:r>
              <a:rPr lang="en-US" sz="1800" b="1" u="sng" dirty="0"/>
              <a:t>Why do Sharks Attack Humans</a:t>
            </a:r>
            <a:r>
              <a:rPr lang="en-US" sz="1800" b="1" dirty="0"/>
              <a:t>?</a:t>
            </a:r>
            <a:endParaRPr lang="en-US" sz="1800" dirty="0"/>
          </a:p>
          <a:p>
            <a:r>
              <a:rPr lang="en-US" sz="1600" dirty="0"/>
              <a:t> </a:t>
            </a:r>
          </a:p>
          <a:p>
            <a:r>
              <a:rPr lang="en-US" sz="1600" dirty="0"/>
              <a:t>Why do sharks sometimes attack humans?  The real truth is that no one really knows for sure.  But, scientists have done lots of studies to find out. </a:t>
            </a:r>
          </a:p>
          <a:p>
            <a:r>
              <a:rPr lang="en-US" sz="1600" dirty="0"/>
              <a:t> </a:t>
            </a:r>
          </a:p>
          <a:p>
            <a:r>
              <a:rPr lang="en-US" sz="1600" b="1" u="sng" dirty="0"/>
              <a:t>It’s a Mistake</a:t>
            </a:r>
            <a:endParaRPr lang="en-US" sz="1600" dirty="0"/>
          </a:p>
          <a:p>
            <a:r>
              <a:rPr lang="en-US" sz="1600" dirty="0"/>
              <a:t>Sharks usually eat sea turtles, seals, sea lions or whales.  They do not want to eat humans. Most shark attacks on humans are mistakes</a:t>
            </a:r>
          </a:p>
          <a:p>
            <a:r>
              <a:rPr lang="en-US" sz="1600" dirty="0"/>
              <a:t> </a:t>
            </a:r>
          </a:p>
          <a:p>
            <a:r>
              <a:rPr lang="en-US" sz="1600" dirty="0"/>
              <a:t>When sharks attack humans, they think it's a sea creature. A surfer might look like a seal. Arms and legs hanging down in the water may look like a sea turtle. When a shark finds out it’s not a sea creature they let it go and swim away.</a:t>
            </a:r>
          </a:p>
          <a:p>
            <a:r>
              <a:rPr lang="en-US" sz="1600" dirty="0"/>
              <a:t> </a:t>
            </a:r>
          </a:p>
          <a:p>
            <a:r>
              <a:rPr lang="en-US" sz="1600" b="1" u="sng" dirty="0"/>
              <a:t>Sharks are Curious</a:t>
            </a:r>
            <a:endParaRPr lang="en-US" sz="1600" dirty="0"/>
          </a:p>
          <a:p>
            <a:r>
              <a:rPr lang="en-US" sz="1600" dirty="0"/>
              <a:t>Some sharks have attacked people close to the shore. They go to the shore when they hear and see splashing or see bright colors and shiny things.   </a:t>
            </a:r>
          </a:p>
          <a:p>
            <a:r>
              <a:rPr lang="en-US" sz="1600" dirty="0"/>
              <a:t> </a:t>
            </a:r>
          </a:p>
          <a:p>
            <a:r>
              <a:rPr lang="en-US" sz="1600" dirty="0"/>
              <a:t>Sharks may just be curious about humans.  That might explain why most take small bites and then swim away.  </a:t>
            </a:r>
          </a:p>
          <a:p>
            <a:r>
              <a:rPr lang="en-US" sz="1600" dirty="0"/>
              <a:t> </a:t>
            </a:r>
          </a:p>
          <a:p>
            <a:r>
              <a:rPr lang="en-US" sz="1600" b="1" u="sng" dirty="0"/>
              <a:t>Shark Attacks are Rare</a:t>
            </a:r>
            <a:endParaRPr lang="en-US" sz="1600" dirty="0"/>
          </a:p>
          <a:p>
            <a:r>
              <a:rPr lang="en-US" sz="1600" dirty="0"/>
              <a:t>Yes, sharks can attack humans but, it is very rare.  You are more likely to get hurt from a falling coconut than a shark.</a:t>
            </a:r>
          </a:p>
          <a:p>
            <a:r>
              <a:rPr lang="en-US" sz="1200" dirty="0"/>
              <a:t> </a:t>
            </a:r>
          </a:p>
          <a:p>
            <a:r>
              <a:rPr lang="en-US" sz="1200" dirty="0"/>
              <a:t> </a:t>
            </a:r>
          </a:p>
        </p:txBody>
      </p:sp>
      <p:graphicFrame>
        <p:nvGraphicFramePr>
          <p:cNvPr id="3" name="Table 2"/>
          <p:cNvGraphicFramePr>
            <a:graphicFrameLocks noGrp="1"/>
          </p:cNvGraphicFramePr>
          <p:nvPr>
            <p:extLst>
              <p:ext uri="{D42A27DB-BD31-4B8C-83A1-F6EECF244321}">
                <p14:modId xmlns:p14="http://schemas.microsoft.com/office/powerpoint/2010/main" val="3427663472"/>
              </p:ext>
            </p:extLst>
          </p:nvPr>
        </p:nvGraphicFramePr>
        <p:xfrm>
          <a:off x="5196681" y="243681"/>
          <a:ext cx="1676400" cy="701040"/>
        </p:xfrm>
        <a:graphic>
          <a:graphicData uri="http://schemas.openxmlformats.org/drawingml/2006/table">
            <a:tbl>
              <a:tblPr firstRow="1" bandRow="1">
                <a:tableStyleId>{5C22544A-7EE6-4342-B048-85BDC9FD1C3A}</a:tableStyleId>
              </a:tblPr>
              <a:tblGrid>
                <a:gridCol w="1295400"/>
                <a:gridCol w="381000"/>
              </a:tblGrid>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dirty="0" smtClean="0">
                          <a:solidFill>
                            <a:sysClr val="windowText" lastClr="000000"/>
                          </a:solidFill>
                        </a:rPr>
                        <a:t>Grade Equivalent</a:t>
                      </a:r>
                      <a:endParaRPr lang="en-US" sz="800" b="1" dirty="0" smtClean="0">
                        <a:solidFill>
                          <a:sysClr val="windowText" lastClr="000000"/>
                        </a:solidFill>
                      </a:endParaRPr>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3.0</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Lexile Measure</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800</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Mean Sentence Length	 </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11.50</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Mean Log Word Frequency</a:t>
                      </a:r>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3.47</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800" b="1" dirty="0" smtClean="0"/>
                        <a:t>Word Count</a:t>
                      </a:r>
                      <a:endParaRPr lang="en-US" sz="800" dirty="0" smtClean="0"/>
                    </a:p>
                  </a:txBody>
                  <a:tcPr marL="45720" marR="0" marT="0" marB="0"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800" dirty="0" smtClean="0">
                          <a:solidFill>
                            <a:sysClr val="windowText" lastClr="000000"/>
                          </a:solidFill>
                        </a:rPr>
                        <a:t>184</a:t>
                      </a:r>
                      <a:endParaRPr lang="en-US" sz="800" dirty="0">
                        <a:solidFill>
                          <a:sysClr val="windowText" lastClr="000000"/>
                        </a:solidFill>
                      </a:endParaRPr>
                    </a:p>
                  </a:txBody>
                  <a:tcPr marL="45720" marR="0" marT="0" marB="0" anchor="ctr">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5442926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472281" y="226322"/>
            <a:ext cx="5945364" cy="1236559"/>
            <a:chOff x="469371" y="183655"/>
            <a:chExt cx="5945364" cy="1236559"/>
          </a:xfrm>
        </p:grpSpPr>
        <p:sp>
          <p:nvSpPr>
            <p:cNvPr id="4" name="TextBox 3"/>
            <p:cNvSpPr txBox="1"/>
            <p:nvPr/>
          </p:nvSpPr>
          <p:spPr>
            <a:xfrm>
              <a:off x="469371" y="815314"/>
              <a:ext cx="5945364" cy="604900"/>
            </a:xfrm>
            <a:prstGeom prst="rect">
              <a:avLst/>
            </a:prstGeom>
            <a:noFill/>
          </p:spPr>
          <p:txBody>
            <a:bodyPr wrap="square" lIns="96131" tIns="48065" rIns="96131" bIns="48065" rtlCol="0">
              <a:spAutoFit/>
            </a:bodyPr>
            <a:lstStyle/>
            <a:p>
              <a:pPr algn="ctr"/>
              <a:r>
                <a:rPr lang="en-US" b="1" dirty="0" smtClean="0"/>
                <a:t>Think About It</a:t>
              </a:r>
              <a:r>
                <a:rPr lang="en-US" dirty="0" smtClean="0"/>
                <a:t>.</a:t>
              </a:r>
            </a:p>
            <a:p>
              <a:pPr algn="ctr"/>
              <a:r>
                <a:rPr lang="en-US" sz="1400" dirty="0" smtClean="0"/>
                <a:t>Then, answer each question.</a:t>
              </a:r>
              <a:endParaRPr lang="en-US" sz="1400" dirty="0"/>
            </a:p>
          </p:txBody>
        </p:sp>
        <p:pic>
          <p:nvPicPr>
            <p:cNvPr id="2050" name="Picture 2" descr="C:\Users\Rick Richmond\AppData\Local\Microsoft\Windows\Temporary Internet Files\Content.IE5\XAC4DB9W\MC900286456[1].wmf"/>
            <p:cNvPicPr>
              <a:picLocks noChangeAspect="1" noChangeArrowheads="1"/>
            </p:cNvPicPr>
            <p:nvPr/>
          </p:nvPicPr>
          <p:blipFill>
            <a:blip r:embed="rId2" cstate="print"/>
            <a:srcRect/>
            <a:stretch>
              <a:fillRect/>
            </a:stretch>
          </p:blipFill>
          <p:spPr bwMode="auto">
            <a:xfrm>
              <a:off x="4542222" y="183655"/>
              <a:ext cx="933772" cy="1236559"/>
            </a:xfrm>
            <a:prstGeom prst="rect">
              <a:avLst/>
            </a:prstGeom>
            <a:ln>
              <a:noFill/>
            </a:ln>
            <a:effectLst>
              <a:outerShdw blurRad="292100" dist="139700" dir="2700000" algn="tl" rotWithShape="0">
                <a:srgbClr val="333333">
                  <a:alpha val="65000"/>
                </a:srgbClr>
              </a:outerShdw>
            </a:effectLst>
          </p:spPr>
        </p:pic>
      </p:grpSp>
      <p:sp>
        <p:nvSpPr>
          <p:cNvPr id="5" name="Slide Number Placeholder 4"/>
          <p:cNvSpPr>
            <a:spLocks noGrp="1"/>
          </p:cNvSpPr>
          <p:nvPr>
            <p:ph type="sldNum" sz="quarter" idx="12"/>
          </p:nvPr>
        </p:nvSpPr>
        <p:spPr/>
        <p:txBody>
          <a:bodyPr/>
          <a:lstStyle/>
          <a:p>
            <a:fld id="{2A5E9C3D-07D7-45D2-9B6A-FB5CA66A53EB}" type="slidenum">
              <a:rPr lang="en-US" smtClean="0"/>
              <a:pPr/>
              <a:t>12</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907695445"/>
              </p:ext>
            </p:extLst>
          </p:nvPr>
        </p:nvGraphicFramePr>
        <p:xfrm>
          <a:off x="570966" y="6415881"/>
          <a:ext cx="5638800" cy="2560320"/>
        </p:xfrm>
        <a:graphic>
          <a:graphicData uri="http://schemas.openxmlformats.org/drawingml/2006/table">
            <a:tbl>
              <a:tblPr firstRow="1" bandRow="1">
                <a:tableStyleId>{5C22544A-7EE6-4342-B048-85BDC9FD1C3A}</a:tableStyleId>
              </a:tblPr>
              <a:tblGrid>
                <a:gridCol w="5638800"/>
              </a:tblGrid>
              <a:tr h="1524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Use Evidence Research Target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371600">
                <a:tc>
                  <a:txBody>
                    <a:bodyPr/>
                    <a:lstStyle/>
                    <a:p>
                      <a:pPr marL="176213" indent="-176213">
                        <a:buNone/>
                      </a:pPr>
                      <a:r>
                        <a:rPr lang="en-US" sz="1200" dirty="0" smtClean="0">
                          <a:solidFill>
                            <a:schemeClr val="tx1"/>
                          </a:solidFill>
                          <a:latin typeface="+mn-lt"/>
                        </a:rPr>
                        <a:t>3. </a:t>
                      </a:r>
                      <a:r>
                        <a:rPr lang="en-US" sz="1200" baseline="0" dirty="0" smtClean="0">
                          <a:solidFill>
                            <a:schemeClr val="dk1"/>
                          </a:solidFill>
                          <a:latin typeface="+mn-lt"/>
                        </a:rPr>
                        <a:t> Why do you think Dr. </a:t>
                      </a:r>
                      <a:r>
                        <a:rPr lang="en-US" sz="1200" dirty="0" smtClean="0"/>
                        <a:t>Klimley thinks that sharks should be afraid of people?</a:t>
                      </a:r>
                      <a:r>
                        <a:rPr lang="en-US" sz="1200" baseline="0" dirty="0" smtClean="0"/>
                        <a:t>  Use  details from the text </a:t>
                      </a:r>
                      <a:r>
                        <a:rPr lang="en-US" sz="1200" b="1" i="1" u="sng" dirty="0" smtClean="0"/>
                        <a:t>Should You Be Afraid of Sharks</a:t>
                      </a:r>
                      <a:r>
                        <a:rPr lang="en-US" sz="1200" b="1" i="1" u="none" dirty="0" smtClean="0"/>
                        <a:t>?.</a:t>
                      </a:r>
                      <a:endParaRPr lang="en-US" sz="1200" i="1" u="none" dirty="0" smtClean="0">
                        <a:solidFill>
                          <a:schemeClr val="tx1"/>
                        </a:solidFill>
                        <a:latin typeface="+mn-lt"/>
                      </a:endParaRPr>
                    </a:p>
                    <a:p>
                      <a:endParaRPr lang="en-US" sz="1200" i="1"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635603305"/>
              </p:ext>
            </p:extLst>
          </p:nvPr>
        </p:nvGraphicFramePr>
        <p:xfrm>
          <a:off x="586557" y="3968689"/>
          <a:ext cx="5638800" cy="2377440"/>
        </p:xfrm>
        <a:graphic>
          <a:graphicData uri="http://schemas.openxmlformats.org/drawingml/2006/table">
            <a:tbl>
              <a:tblPr firstRow="1" bandRow="1">
                <a:tableStyleId>{5C22544A-7EE6-4342-B048-85BDC9FD1C3A}</a:tableStyleId>
              </a:tblPr>
              <a:tblGrid>
                <a:gridCol w="5638800"/>
              </a:tblGrid>
              <a:tr h="152400">
                <a:tc>
                  <a:txBody>
                    <a:bodyPr/>
                    <a:lstStyle/>
                    <a:p>
                      <a:r>
                        <a:rPr lang="en-US" sz="1200" dirty="0" smtClean="0">
                          <a:solidFill>
                            <a:schemeClr val="tx1"/>
                          </a:solidFill>
                          <a:latin typeface="+mn-lt"/>
                        </a:rPr>
                        <a:t>Evaluate Information Sources Research Target 3</a:t>
                      </a:r>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371600">
                <a:tc>
                  <a:txBody>
                    <a:bodyPr/>
                    <a:lstStyle/>
                    <a:p>
                      <a:pPr marL="0" indent="0">
                        <a:buNone/>
                      </a:pPr>
                      <a:r>
                        <a:rPr lang="en-US" sz="1200" baseline="0" dirty="0" smtClean="0">
                          <a:solidFill>
                            <a:schemeClr val="tx1"/>
                          </a:solidFill>
                          <a:latin typeface="+mn-lt"/>
                        </a:rPr>
                        <a:t>2.  How are the two texts most different?  Use examples from both texts.</a:t>
                      </a:r>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205237729"/>
              </p:ext>
            </p:extLst>
          </p:nvPr>
        </p:nvGraphicFramePr>
        <p:xfrm>
          <a:off x="600617" y="1539081"/>
          <a:ext cx="5638800" cy="2377440"/>
        </p:xfrm>
        <a:graphic>
          <a:graphicData uri="http://schemas.openxmlformats.org/drawingml/2006/table">
            <a:tbl>
              <a:tblPr firstRow="1" bandRow="1">
                <a:tableStyleId>{5C22544A-7EE6-4342-B048-85BDC9FD1C3A}</a:tableStyleId>
              </a:tblPr>
              <a:tblGrid>
                <a:gridCol w="5638800"/>
              </a:tblGrid>
              <a:tr h="152400">
                <a:tc>
                  <a:txBody>
                    <a:bodyPr/>
                    <a:lstStyle/>
                    <a:p>
                      <a:r>
                        <a:rPr lang="en-US" sz="1200" dirty="0" smtClean="0">
                          <a:solidFill>
                            <a:schemeClr val="tx1"/>
                          </a:solidFill>
                          <a:latin typeface="+mn-lt"/>
                        </a:rPr>
                        <a:t>Interpret and Integrate Information Research Target 2</a:t>
                      </a:r>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371600">
                <a:tc>
                  <a:txBody>
                    <a:bodyPr/>
                    <a:lstStyle/>
                    <a:p>
                      <a:pPr marL="0" marR="0" indent="0" algn="l" defTabSz="961309"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1.</a:t>
                      </a:r>
                      <a:r>
                        <a:rPr lang="en-US" sz="1200" baseline="0" dirty="0" smtClean="0"/>
                        <a:t> Why do sharks most likely attack people?  Use details and examples from both texts.</a:t>
                      </a: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p>
                      <a:endParaRPr lang="en-US" sz="1200"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9091412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13</a:t>
            </a:fld>
            <a:endParaRPr lang="en-US" dirty="0"/>
          </a:p>
        </p:txBody>
      </p:sp>
      <p:sp>
        <p:nvSpPr>
          <p:cNvPr id="2" name="TextBox 1"/>
          <p:cNvSpPr txBox="1"/>
          <p:nvPr/>
        </p:nvSpPr>
        <p:spPr>
          <a:xfrm>
            <a:off x="596566" y="6367212"/>
            <a:ext cx="5793797" cy="956568"/>
          </a:xfrm>
          <a:prstGeom prst="rect">
            <a:avLst/>
          </a:prstGeom>
          <a:noFill/>
        </p:spPr>
        <p:txBody>
          <a:bodyPr wrap="square" lIns="90930" tIns="45466" rIns="90930" bIns="45466" rtlCol="0">
            <a:spAutoFit/>
          </a:bodyPr>
          <a:lstStyle/>
          <a:p>
            <a:pPr algn="ctr"/>
            <a:r>
              <a:rPr lang="en-US" sz="3600" b="1" dirty="0">
                <a:effectLst>
                  <a:outerShdw blurRad="38100" dist="38100" dir="2700000" algn="tl">
                    <a:srgbClr val="000000">
                      <a:alpha val="43137"/>
                    </a:srgbClr>
                  </a:outerShdw>
                </a:effectLst>
              </a:rPr>
              <a:t>STOP</a:t>
            </a:r>
          </a:p>
          <a:p>
            <a:pPr algn="ctr"/>
            <a:r>
              <a:rPr lang="en-US" dirty="0" smtClean="0"/>
              <a:t>Close your books and wait for instructions!</a:t>
            </a:r>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68544" y="1397681"/>
            <a:ext cx="4249841" cy="4425988"/>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925399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A5E9C3D-07D7-45D2-9B6A-FB5CA66A53EB}" type="slidenum">
              <a:rPr lang="en-US" smtClean="0"/>
              <a:pPr/>
              <a:t>14</a:t>
            </a:fld>
            <a:endParaRPr lang="en-US" dirty="0"/>
          </a:p>
        </p:txBody>
      </p:sp>
      <p:grpSp>
        <p:nvGrpSpPr>
          <p:cNvPr id="7" name="Group 6"/>
          <p:cNvGrpSpPr/>
          <p:nvPr/>
        </p:nvGrpSpPr>
        <p:grpSpPr>
          <a:xfrm>
            <a:off x="396082" y="110978"/>
            <a:ext cx="6400799" cy="8057503"/>
            <a:chOff x="396082" y="110978"/>
            <a:chExt cx="6400799" cy="8057503"/>
          </a:xfrm>
        </p:grpSpPr>
        <p:grpSp>
          <p:nvGrpSpPr>
            <p:cNvPr id="3" name="Group 2"/>
            <p:cNvGrpSpPr/>
            <p:nvPr/>
          </p:nvGrpSpPr>
          <p:grpSpPr>
            <a:xfrm>
              <a:off x="396082" y="110978"/>
              <a:ext cx="6400799" cy="2756007"/>
              <a:chOff x="234686" y="110978"/>
              <a:chExt cx="6400799" cy="2756007"/>
            </a:xfrm>
          </p:grpSpPr>
          <p:sp>
            <p:nvSpPr>
              <p:cNvPr id="4" name="TextBox 3"/>
              <p:cNvSpPr txBox="1"/>
              <p:nvPr/>
            </p:nvSpPr>
            <p:spPr>
              <a:xfrm>
                <a:off x="1539080" y="582352"/>
                <a:ext cx="4067881" cy="389457"/>
              </a:xfrm>
              <a:prstGeom prst="rect">
                <a:avLst/>
              </a:prstGeom>
              <a:noFill/>
            </p:spPr>
            <p:txBody>
              <a:bodyPr wrap="square" lIns="96131" tIns="48065" rIns="96131" bIns="48065" rtlCol="0">
                <a:spAutoFit/>
              </a:bodyPr>
              <a:lstStyle/>
              <a:p>
                <a:pPr algn="ctr"/>
                <a:r>
                  <a:rPr lang="en-US" b="1" dirty="0" smtClean="0"/>
                  <a:t>Your Performance Task</a:t>
                </a:r>
                <a:endParaRPr lang="en-US" b="1" dirty="0"/>
              </a:p>
            </p:txBody>
          </p:sp>
          <p:pic>
            <p:nvPicPr>
              <p:cNvPr id="3075" name="Picture 3" descr="C:\Users\Rick Richmond\AppData\Local\Microsoft\Windows\Temporary Internet Files\Content.IE5\7O4IAL9B\MC900234134[1].wmf"/>
              <p:cNvPicPr>
                <a:picLocks noChangeAspect="1" noChangeArrowheads="1"/>
              </p:cNvPicPr>
              <p:nvPr/>
            </p:nvPicPr>
            <p:blipFill>
              <a:blip r:embed="rId2" cstate="print"/>
              <a:srcRect/>
              <a:stretch>
                <a:fillRect/>
              </a:stretch>
            </p:blipFill>
            <p:spPr bwMode="auto">
              <a:xfrm>
                <a:off x="1377685" y="110978"/>
                <a:ext cx="1058880" cy="1059908"/>
              </a:xfrm>
              <a:prstGeom prst="rect">
                <a:avLst/>
              </a:prstGeom>
              <a:noFill/>
            </p:spPr>
          </p:pic>
          <p:sp>
            <p:nvSpPr>
              <p:cNvPr id="2" name="Rectangle 1"/>
              <p:cNvSpPr/>
              <p:nvPr/>
            </p:nvSpPr>
            <p:spPr>
              <a:xfrm>
                <a:off x="234686" y="1081881"/>
                <a:ext cx="6400799" cy="1785104"/>
              </a:xfrm>
              <a:prstGeom prst="rect">
                <a:avLst/>
              </a:prstGeom>
            </p:spPr>
            <p:txBody>
              <a:bodyPr wrap="square">
                <a:spAutoFit/>
              </a:bodyPr>
              <a:lstStyle/>
              <a:p>
                <a:r>
                  <a:rPr lang="en-US" sz="1400" b="1" u="sng" dirty="0"/>
                  <a:t>Your assignment</a:t>
                </a:r>
                <a:r>
                  <a:rPr lang="en-US" sz="1400" b="1" dirty="0"/>
                  <a:t>: </a:t>
                </a:r>
                <a:endParaRPr lang="en-US" sz="1400" dirty="0"/>
              </a:p>
              <a:p>
                <a:endParaRPr lang="en-US" sz="1200" dirty="0" smtClean="0"/>
              </a:p>
              <a:p>
                <a:r>
                  <a:rPr lang="en-US" sz="1400" dirty="0" smtClean="0"/>
                  <a:t>You are writing an article for the school newspaper about why people </a:t>
                </a:r>
                <a:r>
                  <a:rPr lang="en-US" sz="1400" b="1" dirty="0" smtClean="0"/>
                  <a:t>should or should not </a:t>
                </a:r>
                <a:r>
                  <a:rPr lang="en-US" sz="1400" dirty="0" smtClean="0"/>
                  <a:t>be afraid of sharks.  State your opinion clearly.  Give reasons and examples from both texts.</a:t>
                </a:r>
              </a:p>
              <a:p>
                <a:endParaRPr lang="en-US" sz="1400" dirty="0"/>
              </a:p>
              <a:p>
                <a:r>
                  <a:rPr lang="en-US" sz="1400" dirty="0" smtClean="0"/>
                  <a:t>You may use your notes, your 3 answered questions and refer to the passages as much as you’d like</a:t>
                </a:r>
                <a:r>
                  <a:rPr lang="en-US" sz="1200" dirty="0" smtClean="0"/>
                  <a:t>.</a:t>
                </a:r>
                <a:endParaRPr lang="en-US" sz="1200" dirty="0"/>
              </a:p>
            </p:txBody>
          </p:sp>
        </p:grpSp>
        <p:sp>
          <p:nvSpPr>
            <p:cNvPr id="6" name="Rectangle 5"/>
            <p:cNvSpPr/>
            <p:nvPr/>
          </p:nvSpPr>
          <p:spPr>
            <a:xfrm>
              <a:off x="411163" y="2951668"/>
              <a:ext cx="5638800" cy="5216813"/>
            </a:xfrm>
            <a:prstGeom prst="rect">
              <a:avLst/>
            </a:prstGeom>
          </p:spPr>
          <p:txBody>
            <a:bodyPr wrap="square">
              <a:spAutoFit/>
            </a:bodyPr>
            <a:lstStyle/>
            <a:p>
              <a:r>
                <a:rPr lang="en-US" sz="1200" b="1" dirty="0" smtClean="0"/>
                <a:t>REMEMBER, A </a:t>
              </a:r>
              <a:r>
                <a:rPr lang="en-US" sz="1200" b="1" dirty="0"/>
                <a:t>good opinion piece will</a:t>
              </a:r>
              <a:r>
                <a:rPr lang="en-US" sz="1200" b="1" dirty="0" smtClean="0"/>
                <a:t>:</a:t>
              </a:r>
            </a:p>
            <a:p>
              <a:endParaRPr lang="en-US" sz="1200" dirty="0"/>
            </a:p>
            <a:p>
              <a:r>
                <a:rPr lang="en-US" sz="1200" b="1" dirty="0"/>
                <a:t>1. Introduce the topic you are writing about.</a:t>
              </a:r>
              <a:endParaRPr lang="en-US" sz="1200" dirty="0"/>
            </a:p>
            <a:p>
              <a:r>
                <a:rPr lang="en-US" sz="1200" b="1" dirty="0"/>
                <a:t>2. Clearly answer the question.</a:t>
              </a:r>
              <a:endParaRPr lang="en-US" sz="1200" dirty="0"/>
            </a:p>
            <a:p>
              <a:r>
                <a:rPr lang="en-US" sz="1200" b="1" dirty="0"/>
                <a:t>3. Give lots of reasons and explanations.</a:t>
              </a:r>
              <a:endParaRPr lang="en-US" sz="1200" dirty="0"/>
            </a:p>
            <a:p>
              <a:r>
                <a:rPr lang="en-US" sz="1200" b="1" dirty="0"/>
                <a:t>4. "Wrap up" the piece with a concluding sentence.</a:t>
              </a:r>
              <a:endParaRPr lang="en-US" sz="1200" dirty="0"/>
            </a:p>
            <a:p>
              <a:r>
                <a:rPr lang="en-US" sz="1200" b="1" dirty="0"/>
                <a:t>5. Use capitals, periods and question marks, and spell words correctly.</a:t>
              </a:r>
              <a:endParaRPr lang="en-US" sz="1200" dirty="0"/>
            </a:p>
            <a:p>
              <a:pPr marL="171450" indent="-171450">
                <a:buFont typeface="Arial" panose="020B0604020202020204" pitchFamily="34" charset="0"/>
                <a:buChar char="•"/>
              </a:pPr>
              <a:endParaRPr lang="en-US" sz="1200" dirty="0"/>
            </a:p>
            <a:p>
              <a:r>
                <a:rPr lang="en-US" sz="1200" dirty="0" smtClean="0"/>
                <a:t>You will receive three scores for your essay:</a:t>
              </a:r>
            </a:p>
            <a:p>
              <a:r>
                <a:rPr lang="en-US" sz="1200" b="1" dirty="0" smtClean="0"/>
                <a:t>1. Organization </a:t>
              </a:r>
              <a:r>
                <a:rPr lang="en-US" sz="1200" b="1" dirty="0"/>
                <a:t>and </a:t>
              </a:r>
              <a:r>
                <a:rPr lang="en-US" sz="1200" b="1" dirty="0" smtClean="0"/>
                <a:t>Purpose</a:t>
              </a:r>
              <a:endParaRPr lang="en-US" sz="1200" b="1" i="1" dirty="0" smtClean="0"/>
            </a:p>
            <a:p>
              <a:r>
                <a:rPr lang="en-US" sz="1000" b="1" i="1" dirty="0" smtClean="0"/>
                <a:t>Statement </a:t>
              </a:r>
              <a:r>
                <a:rPr lang="en-US" sz="1000" b="1" i="1" dirty="0"/>
                <a:t>of purpose/focus </a:t>
              </a:r>
              <a:endParaRPr lang="en-US" sz="1000" b="1" i="1" dirty="0" smtClean="0"/>
            </a:p>
            <a:p>
              <a:r>
                <a:rPr lang="en-US" sz="1000" b="1" i="1" dirty="0"/>
                <a:t> </a:t>
              </a:r>
              <a:r>
                <a:rPr lang="en-US" sz="1000" b="1" i="1" dirty="0" smtClean="0"/>
                <a:t>      </a:t>
              </a:r>
              <a:r>
                <a:rPr lang="en-US" sz="1000" b="1" dirty="0" smtClean="0"/>
                <a:t>Introduce </a:t>
              </a:r>
              <a:r>
                <a:rPr lang="en-US" sz="1000" b="1" dirty="0"/>
                <a:t>the topic you are writing about.</a:t>
              </a:r>
              <a:endParaRPr lang="en-US" sz="1000" dirty="0"/>
            </a:p>
            <a:p>
              <a:r>
                <a:rPr lang="en-US" sz="1000" b="1" dirty="0"/>
                <a:t> </a:t>
              </a:r>
              <a:r>
                <a:rPr lang="en-US" sz="1000" b="1" dirty="0" smtClean="0"/>
                <a:t>      Clearly </a:t>
              </a:r>
              <a:r>
                <a:rPr lang="en-US" sz="1000" b="1" dirty="0"/>
                <a:t>answer the question.</a:t>
              </a:r>
              <a:endParaRPr lang="en-US" sz="1000" dirty="0"/>
            </a:p>
            <a:p>
              <a:r>
                <a:rPr lang="en-US" sz="1000" b="1" i="1" dirty="0" smtClean="0"/>
                <a:t>Organization </a:t>
              </a:r>
            </a:p>
            <a:p>
              <a:r>
                <a:rPr lang="en-US" sz="1000" b="1" dirty="0" smtClean="0"/>
                <a:t>        You have a good beginning and state your opinion.       </a:t>
              </a:r>
            </a:p>
            <a:p>
              <a:r>
                <a:rPr lang="en-US" sz="1000" b="1" dirty="0" smtClean="0"/>
                <a:t>        Your ideas are in order and make sense.</a:t>
              </a:r>
            </a:p>
            <a:p>
              <a:r>
                <a:rPr lang="en-US" sz="1000" b="1" i="1" dirty="0"/>
                <a:t> </a:t>
              </a:r>
              <a:r>
                <a:rPr lang="en-US" sz="1000" b="1" i="1" dirty="0" smtClean="0"/>
                <a:t>      </a:t>
              </a:r>
              <a:r>
                <a:rPr lang="en-US" sz="1000" b="1" dirty="0"/>
                <a:t>Wrap up" the piece with a concluding sentence</a:t>
              </a:r>
              <a:r>
                <a:rPr lang="en-US" sz="1000" b="1" dirty="0" smtClean="0"/>
                <a:t>.</a:t>
              </a:r>
              <a:endParaRPr lang="en-US" sz="1000" b="1" i="1" dirty="0" smtClean="0"/>
            </a:p>
            <a:p>
              <a:r>
                <a:rPr lang="en-US" sz="1200" b="1" dirty="0" smtClean="0"/>
                <a:t>2.  Evidence </a:t>
              </a:r>
              <a:r>
                <a:rPr lang="en-US" sz="1200" b="1" dirty="0"/>
                <a:t>and </a:t>
              </a:r>
              <a:r>
                <a:rPr lang="en-US" sz="1200" b="1" dirty="0" smtClean="0"/>
                <a:t>Elaboration</a:t>
              </a:r>
            </a:p>
            <a:p>
              <a:r>
                <a:rPr lang="en-US" sz="1000" b="1" dirty="0"/>
                <a:t> </a:t>
              </a:r>
              <a:r>
                <a:rPr lang="en-US" sz="1000" b="1" dirty="0" smtClean="0"/>
                <a:t>     Give </a:t>
              </a:r>
              <a:r>
                <a:rPr lang="en-US" sz="1000" b="1" dirty="0"/>
                <a:t>lots of reasons and explanations.</a:t>
              </a:r>
              <a:endParaRPr lang="en-US" sz="1000" dirty="0"/>
            </a:p>
            <a:p>
              <a:r>
                <a:rPr lang="en-US" sz="1000" b="1" i="1" dirty="0" smtClean="0"/>
                <a:t>Language </a:t>
              </a:r>
              <a:r>
                <a:rPr lang="en-US" sz="1000" b="1" i="1" dirty="0"/>
                <a:t>and Vocabulary </a:t>
              </a:r>
              <a:endParaRPr lang="en-US" sz="1000" b="1" i="1" dirty="0" smtClean="0"/>
            </a:p>
            <a:p>
              <a:r>
                <a:rPr lang="en-US" sz="1000" b="1" i="1" dirty="0"/>
                <a:t> </a:t>
              </a:r>
              <a:r>
                <a:rPr lang="en-US" sz="1000" b="1" i="1" dirty="0" smtClean="0"/>
                <a:t>     </a:t>
              </a:r>
              <a:r>
                <a:rPr lang="en-US" sz="1000" b="1" dirty="0"/>
                <a:t> </a:t>
              </a:r>
              <a:r>
                <a:rPr lang="en-US" sz="1000" b="1" dirty="0" smtClean="0"/>
                <a:t>Use words that tell about your topic.</a:t>
              </a:r>
              <a:endParaRPr lang="en-US" sz="1000" dirty="0"/>
            </a:p>
            <a:p>
              <a:r>
                <a:rPr lang="en-US" sz="1200" b="1" dirty="0" smtClean="0"/>
                <a:t>3.  Conventions</a:t>
              </a:r>
              <a:endParaRPr lang="en-US" sz="1200" b="1" dirty="0"/>
            </a:p>
            <a:p>
              <a:r>
                <a:rPr lang="en-US" sz="1000" b="1" dirty="0" smtClean="0"/>
                <a:t>        Use </a:t>
              </a:r>
              <a:r>
                <a:rPr lang="en-US" sz="1000" b="1" dirty="0"/>
                <a:t>capitals, periods and question marks, and spell words correctly.</a:t>
              </a:r>
              <a:endParaRPr lang="en-US" sz="1000" dirty="0"/>
            </a:p>
            <a:p>
              <a:endParaRPr lang="en-US" sz="1200" dirty="0"/>
            </a:p>
            <a:p>
              <a:r>
                <a:rPr lang="en-US" sz="1200" b="1" dirty="0"/>
                <a:t>Now begin work on your opinion </a:t>
              </a:r>
              <a:r>
                <a:rPr lang="en-US" sz="1200" b="1" dirty="0" smtClean="0"/>
                <a:t>article. </a:t>
              </a:r>
              <a:r>
                <a:rPr lang="en-US" sz="1200" dirty="0"/>
                <a:t>Manage your time carefully so that you can </a:t>
              </a:r>
            </a:p>
            <a:p>
              <a:r>
                <a:rPr lang="en-US" sz="1200" dirty="0"/>
                <a:t>1. plan your article </a:t>
              </a:r>
            </a:p>
            <a:p>
              <a:r>
                <a:rPr lang="en-US" sz="1200" dirty="0"/>
                <a:t>2. write your article </a:t>
              </a:r>
            </a:p>
            <a:p>
              <a:r>
                <a:rPr lang="en-US" sz="1200" dirty="0"/>
                <a:t>3. revise and edit the final draft of </a:t>
              </a:r>
              <a:r>
                <a:rPr lang="en-US" sz="1200" dirty="0" smtClean="0"/>
                <a:t>your</a:t>
              </a:r>
            </a:p>
            <a:p>
              <a:endParaRPr lang="en-US" sz="700" dirty="0"/>
            </a:p>
            <a:p>
              <a:r>
                <a:rPr lang="en-US" sz="1200" dirty="0"/>
                <a:t>Word-processing tools and spell check are available to </a:t>
              </a:r>
              <a:r>
                <a:rPr lang="en-US" sz="1200" dirty="0" smtClean="0"/>
                <a:t>you.</a:t>
              </a:r>
            </a:p>
          </p:txBody>
        </p:sp>
      </p:grpSp>
    </p:spTree>
    <p:extLst>
      <p:ext uri="{BB962C8B-B14F-4D97-AF65-F5344CB8AC3E}">
        <p14:creationId xmlns:p14="http://schemas.microsoft.com/office/powerpoint/2010/main" val="7599604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A5E9C3D-07D7-45D2-9B6A-FB5CA66A53EB}" type="slidenum">
              <a:rPr lang="en-US" smtClean="0"/>
              <a:pPr/>
              <a:t>15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72489811"/>
              </p:ext>
            </p:extLst>
          </p:nvPr>
        </p:nvGraphicFramePr>
        <p:xfrm>
          <a:off x="396081" y="548481"/>
          <a:ext cx="6248400" cy="8371840"/>
        </p:xfrm>
        <a:graphic>
          <a:graphicData uri="http://schemas.openxmlformats.org/drawingml/2006/table">
            <a:tbl>
              <a:tblPr firstRow="1" bandRow="1">
                <a:tableStyleId>{5C22544A-7EE6-4342-B048-85BDC9FD1C3A}</a:tableStyleId>
              </a:tblPr>
              <a:tblGrid>
                <a:gridCol w="6248400"/>
              </a:tblGrid>
              <a:tr h="370840">
                <a:tc>
                  <a:txBody>
                    <a:bodyPr/>
                    <a:lstStyle/>
                    <a:p>
                      <a:r>
                        <a:rPr lang="en-US" dirty="0" smtClean="0">
                          <a:solidFill>
                            <a:schemeClr val="tx1"/>
                          </a:solidFill>
                        </a:rPr>
                        <a:t>Name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4573338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A5E9C3D-07D7-45D2-9B6A-FB5CA66A53EB}" type="slidenum">
              <a:rPr lang="en-US" smtClean="0"/>
              <a:pPr/>
              <a:t>16</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830974083"/>
              </p:ext>
            </p:extLst>
          </p:nvPr>
        </p:nvGraphicFramePr>
        <p:xfrm>
          <a:off x="396081" y="548481"/>
          <a:ext cx="6248400" cy="8371840"/>
        </p:xfrm>
        <a:graphic>
          <a:graphicData uri="http://schemas.openxmlformats.org/drawingml/2006/table">
            <a:tbl>
              <a:tblPr firstRow="1" bandRow="1">
                <a:tableStyleId>{5C22544A-7EE6-4342-B048-85BDC9FD1C3A}</a:tableStyleId>
              </a:tblPr>
              <a:tblGrid>
                <a:gridCol w="6248400"/>
              </a:tblGrid>
              <a:tr h="37084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054587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A5E9C3D-07D7-45D2-9B6A-FB5CA66A53EB}" type="slidenum">
              <a:rPr lang="en-US" smtClean="0"/>
              <a:pPr/>
              <a:t>17</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20360248"/>
              </p:ext>
            </p:extLst>
          </p:nvPr>
        </p:nvGraphicFramePr>
        <p:xfrm>
          <a:off x="396081" y="548481"/>
          <a:ext cx="6248400" cy="8371840"/>
        </p:xfrm>
        <a:graphic>
          <a:graphicData uri="http://schemas.openxmlformats.org/drawingml/2006/table">
            <a:tbl>
              <a:tblPr firstRow="1" bandRow="1">
                <a:tableStyleId>{5C22544A-7EE6-4342-B048-85BDC9FD1C3A}</a:tableStyleId>
              </a:tblPr>
              <a:tblGrid>
                <a:gridCol w="6248400"/>
              </a:tblGrid>
              <a:tr h="37084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88005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9371" y="815314"/>
            <a:ext cx="5945364" cy="8283925"/>
          </a:xfrm>
          <a:prstGeom prst="rect">
            <a:avLst/>
          </a:prstGeom>
          <a:noFill/>
        </p:spPr>
        <p:txBody>
          <a:bodyPr wrap="square" lIns="96131" tIns="48065" rIns="96131" bIns="48065" rtlCol="0">
            <a:spAutoFit/>
          </a:bodyPr>
          <a:lstStyle/>
          <a:p>
            <a:r>
              <a:rPr lang="en-US" sz="1600" u="sng" dirty="0" smtClean="0"/>
              <a:t>Background</a:t>
            </a:r>
          </a:p>
          <a:p>
            <a:endParaRPr lang="en-US" sz="1200" dirty="0"/>
          </a:p>
          <a:p>
            <a:r>
              <a:rPr lang="en-US" sz="1200" dirty="0" smtClean="0"/>
              <a:t>This is a pre-assessment to measure the task of writing an opinion essay.  Full compositions or essays are always part of a Performance Task.   A complete performance task would have:</a:t>
            </a:r>
          </a:p>
          <a:p>
            <a:endParaRPr lang="en-US" sz="1200" dirty="0"/>
          </a:p>
          <a:p>
            <a:r>
              <a:rPr lang="en-US" sz="1200" b="1" i="1" dirty="0" smtClean="0"/>
              <a:t>Part 1</a:t>
            </a:r>
          </a:p>
          <a:p>
            <a:pPr marL="171450" indent="-171450">
              <a:buFont typeface="Arial" panose="020B0604020202020204" pitchFamily="34" charset="0"/>
              <a:buChar char="•"/>
            </a:pPr>
            <a:r>
              <a:rPr lang="en-US" sz="1200" dirty="0" smtClean="0"/>
              <a:t>A Classroom Activity (30 Minutes)</a:t>
            </a:r>
          </a:p>
          <a:p>
            <a:r>
              <a:rPr lang="en-US" sz="1200" dirty="0"/>
              <a:t> </a:t>
            </a:r>
            <a:r>
              <a:rPr lang="en-US" sz="1200" dirty="0" smtClean="0"/>
              <a:t>    (35 minutes)</a:t>
            </a:r>
          </a:p>
          <a:p>
            <a:pPr marL="171450" indent="-171450">
              <a:buFont typeface="Arial" panose="020B0604020202020204" pitchFamily="34" charset="0"/>
              <a:buChar char="•"/>
            </a:pPr>
            <a:r>
              <a:rPr lang="en-US" sz="1200" dirty="0" smtClean="0"/>
              <a:t>Passages to Read (2 – 4 depending on the grade)</a:t>
            </a:r>
          </a:p>
          <a:p>
            <a:pPr marL="171450" indent="-171450">
              <a:buFont typeface="Arial" panose="020B0604020202020204" pitchFamily="34" charset="0"/>
              <a:buChar char="•"/>
            </a:pPr>
            <a:r>
              <a:rPr lang="en-US" sz="1200" dirty="0" smtClean="0"/>
              <a:t>3 Research Questions </a:t>
            </a:r>
          </a:p>
          <a:p>
            <a:r>
              <a:rPr lang="en-US" sz="1200" b="1" i="1" dirty="0" smtClean="0"/>
              <a:t>Part 2</a:t>
            </a:r>
          </a:p>
          <a:p>
            <a:pPr marL="171450" indent="-171450">
              <a:buFont typeface="Arial" panose="020B0604020202020204" pitchFamily="34" charset="0"/>
              <a:buChar char="•"/>
            </a:pPr>
            <a:r>
              <a:rPr lang="en-US" sz="1200" dirty="0" smtClean="0"/>
              <a:t>A Full Composition (70 Minutes)</a:t>
            </a:r>
          </a:p>
          <a:p>
            <a:pPr marL="171450" indent="-171450">
              <a:buFont typeface="Arial" panose="020B0604020202020204" pitchFamily="34" charset="0"/>
              <a:buChar char="•"/>
            </a:pPr>
            <a:endParaRPr lang="en-US" sz="1200" dirty="0"/>
          </a:p>
          <a:p>
            <a:r>
              <a:rPr lang="en-US" sz="1200" dirty="0" smtClean="0"/>
              <a:t>This assessment is an abbreviated Performance Task (PT).  SBAC PT’s are normally completed in two days.  The time-schedule below is the “norm,” for a PT.  Students should have access to spell-check resources but no grammar-check resources.  Students can refer back to their passages, notes and 3 research questions as often they’d like.</a:t>
            </a:r>
          </a:p>
          <a:p>
            <a:endParaRPr lang="en-US" sz="1200" dirty="0"/>
          </a:p>
          <a:p>
            <a:r>
              <a:rPr lang="en-US" sz="1600" u="sng" dirty="0" smtClean="0"/>
              <a:t>Directions</a:t>
            </a:r>
          </a:p>
          <a:p>
            <a:r>
              <a:rPr lang="en-US" sz="1100" b="1" dirty="0" smtClean="0"/>
              <a:t>30 minutes</a:t>
            </a:r>
            <a:endParaRPr lang="en-US" sz="1100" b="1" dirty="0"/>
          </a:p>
          <a:p>
            <a:pPr marL="228600" indent="-228600">
              <a:buAutoNum type="arabicPeriod"/>
            </a:pPr>
            <a:r>
              <a:rPr lang="en-US" sz="1200" dirty="0" smtClean="0"/>
              <a:t>You may wish to have a 30 minute classroom activity.  The purpose of a PT activity is to </a:t>
            </a:r>
          </a:p>
          <a:p>
            <a:r>
              <a:rPr lang="en-US" sz="1200" dirty="0"/>
              <a:t> </a:t>
            </a:r>
            <a:r>
              <a:rPr lang="en-US" sz="1200" dirty="0" smtClean="0"/>
              <a:t>      </a:t>
            </a:r>
            <a:r>
              <a:rPr lang="en-US" sz="1200" dirty="0" smtClean="0"/>
              <a:t>insure </a:t>
            </a:r>
            <a:r>
              <a:rPr lang="en-US" sz="1200" dirty="0" smtClean="0"/>
              <a:t>that all students are familiar with the concepts of the topic and know and </a:t>
            </a:r>
          </a:p>
          <a:p>
            <a:r>
              <a:rPr lang="en-US" sz="1200" dirty="0"/>
              <a:t> </a:t>
            </a:r>
            <a:r>
              <a:rPr lang="en-US" sz="1200" dirty="0" smtClean="0"/>
              <a:t>      understand key terms (vocabulary) that are at the upper end of their grade level (words</a:t>
            </a:r>
          </a:p>
          <a:p>
            <a:r>
              <a:rPr lang="en-US" sz="1200" dirty="0"/>
              <a:t> </a:t>
            </a:r>
            <a:r>
              <a:rPr lang="en-US" sz="1200" dirty="0" smtClean="0"/>
              <a:t>      they would not normally know or are unfamiliar to their background or culture).</a:t>
            </a:r>
          </a:p>
          <a:p>
            <a:r>
              <a:rPr lang="en-US" sz="1200" dirty="0"/>
              <a:t> </a:t>
            </a:r>
            <a:r>
              <a:rPr lang="en-US" sz="1200" dirty="0" smtClean="0"/>
              <a:t>      The classroom activity </a:t>
            </a:r>
            <a:r>
              <a:rPr lang="en-US" sz="1200" b="1" dirty="0" smtClean="0"/>
              <a:t>DOES NOT </a:t>
            </a:r>
            <a:r>
              <a:rPr lang="en-US" sz="1200" dirty="0" smtClean="0"/>
              <a:t>pre-teach any of the content that will be assessed!</a:t>
            </a:r>
          </a:p>
          <a:p>
            <a:r>
              <a:rPr lang="en-US" sz="1100" b="1" dirty="0" smtClean="0"/>
              <a:t>35 minutes</a:t>
            </a:r>
            <a:endParaRPr lang="en-US" sz="1100" b="1" dirty="0"/>
          </a:p>
          <a:p>
            <a:pPr marL="228600" indent="-228600">
              <a:buAutoNum type="arabicPeriod" startAt="2"/>
            </a:pPr>
            <a:r>
              <a:rPr lang="en-US" sz="1200" dirty="0" smtClean="0"/>
              <a:t>Students read the passages independently.  If you have students who can not read</a:t>
            </a:r>
          </a:p>
          <a:p>
            <a:r>
              <a:rPr lang="en-US" sz="1200" dirty="0" smtClean="0"/>
              <a:t>       the passages you may read them to those students but please make note of the</a:t>
            </a:r>
          </a:p>
          <a:p>
            <a:pPr marL="231775"/>
            <a:r>
              <a:rPr lang="en-US" sz="1200" dirty="0" smtClean="0"/>
              <a:t>accommodation.   Remind students to take notes as they read.  During an actual SBAC   assessment students are allowed to keep their notes as a reference.</a:t>
            </a:r>
          </a:p>
          <a:p>
            <a:pPr marL="231775" indent="-231775">
              <a:buFont typeface="+mj-lt"/>
              <a:buAutoNum type="arabicPeriod" startAt="3"/>
            </a:pPr>
            <a:r>
              <a:rPr lang="en-US" sz="1200" dirty="0" smtClean="0"/>
              <a:t>Students answer the 3 research questions.  During an actual SBAC assessment these</a:t>
            </a:r>
          </a:p>
          <a:p>
            <a:r>
              <a:rPr lang="en-US" sz="1200" dirty="0"/>
              <a:t> </a:t>
            </a:r>
            <a:r>
              <a:rPr lang="en-US" sz="1200" dirty="0" smtClean="0"/>
              <a:t>      questions would be scored.  For this abbreviated PT they will not be.  Students should</a:t>
            </a:r>
          </a:p>
          <a:p>
            <a:r>
              <a:rPr lang="en-US" sz="1200" dirty="0"/>
              <a:t> </a:t>
            </a:r>
            <a:r>
              <a:rPr lang="en-US" sz="1200" dirty="0" smtClean="0"/>
              <a:t>      also refer to their answers when writing their full opinion piece.</a:t>
            </a:r>
          </a:p>
          <a:p>
            <a:r>
              <a:rPr lang="en-US" sz="1100" b="1" dirty="0" smtClean="0"/>
              <a:t>15 minute break</a:t>
            </a:r>
          </a:p>
          <a:p>
            <a:r>
              <a:rPr lang="en-US" sz="1100" b="1" dirty="0" smtClean="0"/>
              <a:t>70 Minutes</a:t>
            </a:r>
          </a:p>
          <a:p>
            <a:r>
              <a:rPr lang="en-US" sz="1200" dirty="0" smtClean="0"/>
              <a:t>4.     Students write their full composition (opinion piece).</a:t>
            </a:r>
          </a:p>
          <a:p>
            <a:endParaRPr lang="en-US" sz="1200" dirty="0" smtClean="0"/>
          </a:p>
          <a:p>
            <a:r>
              <a:rPr lang="en-US" sz="1200" b="1" u="sng" dirty="0" smtClean="0"/>
              <a:t>SCORING</a:t>
            </a:r>
          </a:p>
          <a:p>
            <a:r>
              <a:rPr lang="en-US" sz="1200" dirty="0" smtClean="0"/>
              <a:t>An Opinion Rubric is provided.  Students receive three scores:</a:t>
            </a:r>
          </a:p>
          <a:p>
            <a:endParaRPr lang="en-US" sz="1200" dirty="0" smtClean="0"/>
          </a:p>
          <a:p>
            <a:pPr marL="228600" indent="-228600">
              <a:buAutoNum type="arabicPeriod"/>
            </a:pPr>
            <a:r>
              <a:rPr lang="en-US" sz="1200" dirty="0" smtClean="0"/>
              <a:t>Organization and Purpose</a:t>
            </a:r>
          </a:p>
          <a:p>
            <a:pPr marL="228600" indent="-228600">
              <a:buAutoNum type="arabicPeriod"/>
            </a:pPr>
            <a:r>
              <a:rPr lang="en-US" sz="1200" dirty="0" smtClean="0"/>
              <a:t>Evidence and Elaboration</a:t>
            </a:r>
          </a:p>
          <a:p>
            <a:pPr marL="228600" indent="-228600">
              <a:buAutoNum type="arabicPeriod"/>
            </a:pPr>
            <a:r>
              <a:rPr lang="en-US" sz="1200" dirty="0" smtClean="0"/>
              <a:t>Conventions</a:t>
            </a:r>
          </a:p>
          <a:p>
            <a:endParaRPr lang="en-US" sz="1200" dirty="0"/>
          </a:p>
        </p:txBody>
      </p:sp>
      <p:sp>
        <p:nvSpPr>
          <p:cNvPr id="3" name="Slide Number Placeholder 2"/>
          <p:cNvSpPr>
            <a:spLocks noGrp="1"/>
          </p:cNvSpPr>
          <p:nvPr>
            <p:ph type="sldNum" sz="quarter" idx="12"/>
          </p:nvPr>
        </p:nvSpPr>
        <p:spPr/>
        <p:txBody>
          <a:bodyPr/>
          <a:lstStyle/>
          <a:p>
            <a:fld id="{2A5E9C3D-07D7-45D2-9B6A-FB5CA66A53EB}" type="slidenum">
              <a:rPr lang="en-US" smtClean="0"/>
              <a:pPr/>
              <a:t>2</a:t>
            </a:fld>
            <a:endParaRPr lang="en-US" dirty="0"/>
          </a:p>
        </p:txBody>
      </p:sp>
    </p:spTree>
    <p:extLst>
      <p:ext uri="{BB962C8B-B14F-4D97-AF65-F5344CB8AC3E}">
        <p14:creationId xmlns:p14="http://schemas.microsoft.com/office/powerpoint/2010/main" val="3448361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9371" y="815314"/>
            <a:ext cx="6251310" cy="8499369"/>
          </a:xfrm>
          <a:prstGeom prst="rect">
            <a:avLst/>
          </a:prstGeom>
          <a:noFill/>
        </p:spPr>
        <p:txBody>
          <a:bodyPr wrap="square" lIns="96131" tIns="48065" rIns="96131" bIns="48065" rtlCol="0">
            <a:spAutoFit/>
          </a:bodyPr>
          <a:lstStyle/>
          <a:p>
            <a:r>
              <a:rPr lang="en-US" sz="1600" b="1" u="sng" dirty="0" smtClean="0"/>
              <a:t>Background</a:t>
            </a:r>
          </a:p>
          <a:p>
            <a:endParaRPr lang="en-US" sz="1200" dirty="0"/>
          </a:p>
          <a:p>
            <a:r>
              <a:rPr lang="en-US" sz="1200" dirty="0" smtClean="0"/>
              <a:t>This is a pre-assessment to measure the task of writing an opinion piece.  Full compositions or essays are always part of a Performance Task.   A complete SBAC performance task would normally have:</a:t>
            </a:r>
          </a:p>
          <a:p>
            <a:endParaRPr lang="en-US" sz="1200" dirty="0"/>
          </a:p>
          <a:p>
            <a:r>
              <a:rPr lang="en-US" sz="1200" b="1" i="1" dirty="0" smtClean="0"/>
              <a:t>Part 1:  30 Minutes</a:t>
            </a:r>
          </a:p>
          <a:p>
            <a:pPr marL="171450" indent="-171450">
              <a:buFont typeface="Arial" panose="020B0604020202020204" pitchFamily="34" charset="0"/>
              <a:buChar char="•"/>
            </a:pPr>
            <a:r>
              <a:rPr lang="en-US" sz="1200" dirty="0" smtClean="0"/>
              <a:t>A Classroom Activity </a:t>
            </a:r>
          </a:p>
          <a:p>
            <a:pPr marL="171450" indent="-171450">
              <a:buFont typeface="Arial" panose="020B0604020202020204" pitchFamily="34" charset="0"/>
              <a:buChar char="•"/>
            </a:pPr>
            <a:r>
              <a:rPr lang="en-US" sz="1200" dirty="0" smtClean="0"/>
              <a:t>Reading the Passages</a:t>
            </a:r>
          </a:p>
          <a:p>
            <a:pPr marL="171450" indent="-171450">
              <a:buFont typeface="Arial" panose="020B0604020202020204" pitchFamily="34" charset="0"/>
              <a:buChar char="•"/>
            </a:pPr>
            <a:r>
              <a:rPr lang="en-US" sz="1200" dirty="0" smtClean="0"/>
              <a:t>Taking Notes</a:t>
            </a:r>
            <a:endParaRPr lang="en-US" sz="1200" dirty="0"/>
          </a:p>
          <a:p>
            <a:pPr marL="171450" indent="-171450">
              <a:buFont typeface="Arial" panose="020B0604020202020204" pitchFamily="34" charset="0"/>
              <a:buChar char="•"/>
            </a:pPr>
            <a:r>
              <a:rPr lang="en-US" sz="1200" dirty="0" smtClean="0"/>
              <a:t>3 Research Questions </a:t>
            </a:r>
          </a:p>
          <a:p>
            <a:endParaRPr lang="en-US" sz="1200" dirty="0" smtClean="0"/>
          </a:p>
          <a:p>
            <a:r>
              <a:rPr lang="en-US" sz="1200" b="1" i="1" dirty="0" smtClean="0"/>
              <a:t>Part 2:  35 Minutes</a:t>
            </a:r>
          </a:p>
          <a:p>
            <a:pPr marL="171450" indent="-171450">
              <a:buFont typeface="Arial" panose="020B0604020202020204" pitchFamily="34" charset="0"/>
              <a:buChar char="•"/>
            </a:pPr>
            <a:r>
              <a:rPr lang="en-US" sz="1200" dirty="0" smtClean="0"/>
              <a:t>Writing A Full-Composition</a:t>
            </a:r>
          </a:p>
          <a:p>
            <a:endParaRPr lang="en-US" sz="1200" dirty="0" smtClean="0"/>
          </a:p>
          <a:p>
            <a:r>
              <a:rPr lang="en-US" sz="1200" dirty="0" smtClean="0"/>
              <a:t>For grade 1, the teacher should read the passage aloud to the students because this assessment measures writing, not comprehension.  Teachers may model note-taking for students if desired.  Also in grade 1 there are only 2 un-scored research questions. </a:t>
            </a:r>
          </a:p>
          <a:p>
            <a:endParaRPr lang="en-US" sz="1200" dirty="0"/>
          </a:p>
          <a:p>
            <a:r>
              <a:rPr lang="en-US" sz="1400" b="1" u="sng" dirty="0" smtClean="0"/>
              <a:t>DIRECTIONS</a:t>
            </a:r>
          </a:p>
          <a:p>
            <a:endParaRPr lang="en-US" sz="1200" dirty="0"/>
          </a:p>
          <a:p>
            <a:r>
              <a:rPr lang="en-US" sz="1200" dirty="0" smtClean="0"/>
              <a:t>This is a modified performance task.  The “research questions” are not scored but provide students with information they can use to address the prompt. </a:t>
            </a:r>
          </a:p>
          <a:p>
            <a:endParaRPr lang="en-US" sz="1200" dirty="0"/>
          </a:p>
          <a:p>
            <a:r>
              <a:rPr lang="en-US" sz="1200" dirty="0" smtClean="0"/>
              <a:t>Provide </a:t>
            </a:r>
            <a:r>
              <a:rPr lang="en-US" sz="1200" dirty="0"/>
              <a:t>each student with a copy of </a:t>
            </a:r>
            <a:r>
              <a:rPr lang="en-US" sz="1200" dirty="0" smtClean="0"/>
              <a:t>the </a:t>
            </a:r>
            <a:r>
              <a:rPr lang="en-US" sz="1200" dirty="0"/>
              <a:t>story. </a:t>
            </a:r>
            <a:r>
              <a:rPr lang="en-US" sz="1200" dirty="0" smtClean="0"/>
              <a:t> If a student can’t read the story independently read it aloud while he/she reads </a:t>
            </a:r>
            <a:r>
              <a:rPr lang="en-US" sz="1200" dirty="0"/>
              <a:t>along silently (if they are able). </a:t>
            </a:r>
            <a:r>
              <a:rPr lang="en-US" sz="1200" dirty="0" smtClean="0"/>
              <a:t> Teachers should feel free explaining or </a:t>
            </a:r>
            <a:r>
              <a:rPr lang="en-US" sz="1200" dirty="0"/>
              <a:t>clarifying directions as needed.</a:t>
            </a:r>
          </a:p>
          <a:p>
            <a:endParaRPr lang="en-US" sz="1200" dirty="0" smtClean="0"/>
          </a:p>
          <a:p>
            <a:r>
              <a:rPr lang="en-US" sz="1200" dirty="0"/>
              <a:t>The story </a:t>
            </a:r>
            <a:r>
              <a:rPr lang="en-US" sz="1200" dirty="0" smtClean="0"/>
              <a:t>also provides </a:t>
            </a:r>
            <a:r>
              <a:rPr lang="en-US" sz="1200" dirty="0"/>
              <a:t>information that may be used to address the prompt. The story should be read aloud at least twice before writing. If students choose to refer back to the story while writing, the teacher may provide help with reading words or phrases</a:t>
            </a:r>
            <a:r>
              <a:rPr lang="en-US" sz="1200" dirty="0" smtClean="0"/>
              <a:t>.</a:t>
            </a:r>
            <a:r>
              <a:rPr lang="en-US" sz="1200" dirty="0"/>
              <a:t> </a:t>
            </a:r>
          </a:p>
          <a:p>
            <a:endParaRPr lang="en-US" sz="1200" dirty="0" smtClean="0"/>
          </a:p>
          <a:p>
            <a:r>
              <a:rPr lang="en-US" sz="1200" dirty="0" smtClean="0"/>
              <a:t>Allow </a:t>
            </a:r>
            <a:r>
              <a:rPr lang="en-US" sz="1200" dirty="0"/>
              <a:t>approximately </a:t>
            </a:r>
            <a:r>
              <a:rPr lang="en-US" sz="1200" dirty="0" smtClean="0"/>
              <a:t>30  </a:t>
            </a:r>
            <a:r>
              <a:rPr lang="en-US" sz="1200" dirty="0"/>
              <a:t>minutes for </a:t>
            </a:r>
            <a:r>
              <a:rPr lang="en-US" sz="1200" dirty="0" smtClean="0"/>
              <a:t>Part </a:t>
            </a:r>
            <a:r>
              <a:rPr lang="en-US" sz="1200" dirty="0"/>
              <a:t>1 and approximately </a:t>
            </a:r>
            <a:r>
              <a:rPr lang="en-US" sz="1200" dirty="0" smtClean="0"/>
              <a:t>35 </a:t>
            </a:r>
            <a:r>
              <a:rPr lang="en-US" sz="1200" dirty="0"/>
              <a:t>minutes for Part 2, but the prompt should not be strictly timed. Students should take the time they need to write and proofread</a:t>
            </a:r>
            <a:r>
              <a:rPr lang="en-US" sz="1200" dirty="0" smtClean="0"/>
              <a:t>.</a:t>
            </a:r>
          </a:p>
          <a:p>
            <a:endParaRPr lang="en-US" sz="1200" dirty="0"/>
          </a:p>
          <a:p>
            <a:r>
              <a:rPr lang="en-US" sz="1200" b="1" dirty="0"/>
              <a:t>The writing must be done without help</a:t>
            </a:r>
            <a:r>
              <a:rPr lang="en-US" sz="1200" dirty="0"/>
              <a:t>, but students may have access to personal dictionaries, word walls or any other resources to support spelling and mechanics that they are accustomed to using while writing. </a:t>
            </a:r>
            <a:endParaRPr lang="en-US" sz="1200" dirty="0" smtClean="0"/>
          </a:p>
          <a:p>
            <a:endParaRPr lang="en-US" sz="1200" dirty="0"/>
          </a:p>
          <a:p>
            <a:r>
              <a:rPr lang="en-US" sz="1200" dirty="0"/>
              <a:t>B</a:t>
            </a:r>
            <a:r>
              <a:rPr lang="en-US" sz="1200" dirty="0" smtClean="0"/>
              <a:t>e </a:t>
            </a:r>
            <a:r>
              <a:rPr lang="en-US" sz="1200" dirty="0"/>
              <a:t>sure to encourage students to proofread and correct any errors they find.</a:t>
            </a:r>
          </a:p>
          <a:p>
            <a:endParaRPr lang="en-US" sz="1200" dirty="0"/>
          </a:p>
          <a:p>
            <a:endParaRPr lang="en-US" sz="1200" dirty="0"/>
          </a:p>
          <a:p>
            <a:endParaRPr lang="en-US" sz="1200" dirty="0"/>
          </a:p>
          <a:p>
            <a:endParaRPr lang="en-US" sz="1200" dirty="0"/>
          </a:p>
        </p:txBody>
      </p:sp>
      <p:sp>
        <p:nvSpPr>
          <p:cNvPr id="3" name="Slide Number Placeholder 2"/>
          <p:cNvSpPr>
            <a:spLocks noGrp="1"/>
          </p:cNvSpPr>
          <p:nvPr>
            <p:ph type="sldNum" sz="quarter" idx="12"/>
          </p:nvPr>
        </p:nvSpPr>
        <p:spPr/>
        <p:txBody>
          <a:bodyPr/>
          <a:lstStyle/>
          <a:p>
            <a:fld id="{2A5E9C3D-07D7-45D2-9B6A-FB5CA66A53EB}" type="slidenum">
              <a:rPr lang="en-US" smtClean="0"/>
              <a:pPr/>
              <a:t>3</a:t>
            </a:fld>
            <a:endParaRPr lang="en-US" dirty="0"/>
          </a:p>
        </p:txBody>
      </p:sp>
    </p:spTree>
    <p:extLst>
      <p:ext uri="{BB962C8B-B14F-4D97-AF65-F5344CB8AC3E}">
        <p14:creationId xmlns:p14="http://schemas.microsoft.com/office/powerpoint/2010/main" val="17659734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7128" y="624681"/>
            <a:ext cx="5791200" cy="3908762"/>
          </a:xfrm>
          <a:prstGeom prst="rect">
            <a:avLst/>
          </a:prstGeom>
        </p:spPr>
        <p:txBody>
          <a:bodyPr wrap="square">
            <a:spAutoFit/>
          </a:bodyPr>
          <a:lstStyle/>
          <a:p>
            <a:pPr algn="ctr"/>
            <a:r>
              <a:rPr lang="en-US" sz="1400" b="1" dirty="0"/>
              <a:t>The Best Pet</a:t>
            </a:r>
            <a:endParaRPr lang="en-US" sz="1400" dirty="0"/>
          </a:p>
          <a:p>
            <a:pPr algn="ctr"/>
            <a:r>
              <a:rPr lang="en-US" sz="1400" dirty="0"/>
              <a:t>Student Directions, </a:t>
            </a:r>
            <a:r>
              <a:rPr lang="en-US" sz="1400" b="1" i="1" dirty="0"/>
              <a:t>Part 1</a:t>
            </a:r>
            <a:r>
              <a:rPr lang="en-US" sz="1400" dirty="0"/>
              <a:t>     </a:t>
            </a:r>
            <a:endParaRPr lang="en-US" sz="1400" dirty="0" smtClean="0"/>
          </a:p>
          <a:p>
            <a:pPr algn="ctr"/>
            <a:r>
              <a:rPr lang="en-US" sz="1400" b="1" u="sng" dirty="0" smtClean="0"/>
              <a:t>30 minutes</a:t>
            </a:r>
          </a:p>
          <a:p>
            <a:pPr algn="ctr"/>
            <a:endParaRPr lang="en-US" sz="1400" dirty="0"/>
          </a:p>
          <a:p>
            <a:r>
              <a:rPr lang="en-US" sz="1200" dirty="0"/>
              <a:t>Today, you are going to get ready to write an opinion piece that answers this question:</a:t>
            </a:r>
          </a:p>
          <a:p>
            <a:r>
              <a:rPr lang="en-US" sz="1200" b="1" dirty="0"/>
              <a:t>Which kind of pet is best, a cat or a dog?</a:t>
            </a:r>
            <a:endParaRPr lang="en-US" sz="1200" dirty="0"/>
          </a:p>
          <a:p>
            <a:r>
              <a:rPr lang="en-US" sz="1200" b="1" dirty="0"/>
              <a:t> </a:t>
            </a:r>
            <a:endParaRPr lang="en-US" sz="1200" dirty="0"/>
          </a:p>
          <a:p>
            <a:r>
              <a:rPr lang="en-US" sz="1200" dirty="0" smtClean="0"/>
              <a:t>To </a:t>
            </a:r>
            <a:r>
              <a:rPr lang="en-US" sz="1200" dirty="0"/>
              <a:t>help you think about the question before writing:</a:t>
            </a:r>
          </a:p>
          <a:p>
            <a:r>
              <a:rPr lang="en-US" sz="1200" dirty="0"/>
              <a:t> </a:t>
            </a:r>
          </a:p>
          <a:p>
            <a:r>
              <a:rPr lang="en-US" sz="1200" dirty="0"/>
              <a:t>• Listen to the story carefully as </a:t>
            </a:r>
            <a:r>
              <a:rPr lang="en-US" sz="1200" dirty="0" smtClean="0"/>
              <a:t>I read it </a:t>
            </a:r>
            <a:r>
              <a:rPr lang="en-US" sz="1200" dirty="0"/>
              <a:t>aloud.</a:t>
            </a:r>
          </a:p>
          <a:p>
            <a:r>
              <a:rPr lang="en-US" sz="1200" dirty="0"/>
              <a:t> </a:t>
            </a:r>
          </a:p>
          <a:p>
            <a:r>
              <a:rPr lang="en-US" sz="1200" dirty="0"/>
              <a:t>• Listen to the question again. </a:t>
            </a:r>
            <a:r>
              <a:rPr lang="en-US" sz="1200" b="1" dirty="0"/>
              <a:t>Which kind of pet is best, a cat or a dog?</a:t>
            </a:r>
            <a:endParaRPr lang="en-US" sz="1200" dirty="0"/>
          </a:p>
          <a:p>
            <a:r>
              <a:rPr lang="en-US" sz="1200" b="1" dirty="0"/>
              <a:t> </a:t>
            </a:r>
            <a:endParaRPr lang="en-US" sz="1200" dirty="0"/>
          </a:p>
          <a:p>
            <a:r>
              <a:rPr lang="en-US" sz="1200" dirty="0"/>
              <a:t>• THINK! Decide which is the best pet.</a:t>
            </a:r>
          </a:p>
          <a:p>
            <a:r>
              <a:rPr lang="en-US" sz="1200" dirty="0"/>
              <a:t> </a:t>
            </a:r>
          </a:p>
          <a:p>
            <a:r>
              <a:rPr lang="en-US" sz="1200" dirty="0"/>
              <a:t>• Tell a partner which pet you chose. Then, tell your partner WHY you are picking that pet</a:t>
            </a:r>
            <a:r>
              <a:rPr lang="en-US" sz="1200" dirty="0" smtClean="0"/>
              <a:t>.</a:t>
            </a:r>
          </a:p>
          <a:p>
            <a:endParaRPr lang="en-US" sz="1200" dirty="0"/>
          </a:p>
          <a:p>
            <a:endParaRPr lang="en-US" sz="1200" dirty="0" smtClean="0"/>
          </a:p>
          <a:p>
            <a:r>
              <a:rPr lang="en-US" sz="1200" dirty="0" smtClean="0"/>
              <a:t>Now you will answer two questions about dogs and cats.  Use words and pictures in your answer.</a:t>
            </a:r>
            <a:endParaRPr lang="en-US" sz="1200" dirty="0"/>
          </a:p>
        </p:txBody>
      </p:sp>
      <p:sp>
        <p:nvSpPr>
          <p:cNvPr id="6" name="Rectangle 5"/>
          <p:cNvSpPr/>
          <p:nvPr/>
        </p:nvSpPr>
        <p:spPr>
          <a:xfrm>
            <a:off x="408668" y="4815681"/>
            <a:ext cx="6087608" cy="4431983"/>
          </a:xfrm>
          <a:prstGeom prst="rect">
            <a:avLst/>
          </a:prstGeom>
        </p:spPr>
        <p:txBody>
          <a:bodyPr wrap="square">
            <a:spAutoFit/>
          </a:bodyPr>
          <a:lstStyle/>
          <a:p>
            <a:pPr algn="ctr"/>
            <a:r>
              <a:rPr lang="en-US" sz="1400" b="1" dirty="0" smtClean="0"/>
              <a:t>Student </a:t>
            </a:r>
            <a:r>
              <a:rPr lang="en-US" sz="1400" b="1" dirty="0"/>
              <a:t>Directions, Part 2</a:t>
            </a:r>
          </a:p>
          <a:p>
            <a:pPr algn="ctr"/>
            <a:r>
              <a:rPr lang="en-US" sz="1400" b="1" u="sng" dirty="0" smtClean="0"/>
              <a:t>35 minutes</a:t>
            </a:r>
          </a:p>
          <a:p>
            <a:pPr algn="ctr"/>
            <a:endParaRPr lang="en-US" sz="1400" b="1" dirty="0"/>
          </a:p>
          <a:p>
            <a:r>
              <a:rPr lang="en-US" sz="1200" dirty="0"/>
              <a:t>Now, you are going to write an opinion piece that answers this question: </a:t>
            </a:r>
            <a:r>
              <a:rPr lang="en-US" sz="1200" b="1" dirty="0"/>
              <a:t>Which kind of pet is best, a cat or a dog</a:t>
            </a:r>
            <a:r>
              <a:rPr lang="en-US" sz="1200" b="1" dirty="0" smtClean="0"/>
              <a:t>?</a:t>
            </a:r>
            <a:endParaRPr lang="en-US" sz="1200" dirty="0"/>
          </a:p>
          <a:p>
            <a:endParaRPr lang="en-US" sz="1200" dirty="0"/>
          </a:p>
          <a:p>
            <a:r>
              <a:rPr lang="en-US" sz="1200" dirty="0"/>
              <a:t>• Listen to the story again.</a:t>
            </a:r>
          </a:p>
          <a:p>
            <a:r>
              <a:rPr lang="en-US" sz="1200" dirty="0"/>
              <a:t> </a:t>
            </a:r>
          </a:p>
          <a:p>
            <a:r>
              <a:rPr lang="en-US" sz="1200" dirty="0"/>
              <a:t>• What pet is best for you, a cat or a dog? Why?</a:t>
            </a:r>
          </a:p>
          <a:p>
            <a:r>
              <a:rPr lang="en-US" sz="1200" dirty="0"/>
              <a:t> </a:t>
            </a:r>
          </a:p>
          <a:p>
            <a:r>
              <a:rPr lang="en-US" sz="1200" dirty="0"/>
              <a:t>• Write your answer. Be sure to </a:t>
            </a:r>
            <a:r>
              <a:rPr lang="en-US" sz="1200" b="1" dirty="0"/>
              <a:t>pick either a cat or a dog </a:t>
            </a:r>
            <a:r>
              <a:rPr lang="en-US" sz="1200" dirty="0"/>
              <a:t>and </a:t>
            </a:r>
            <a:r>
              <a:rPr lang="en-US" sz="1200" b="1" dirty="0"/>
              <a:t>explain why </a:t>
            </a:r>
            <a:r>
              <a:rPr lang="en-US" sz="1200" dirty="0"/>
              <a:t>this kind of pet is best. You may look back in the story for ideas.</a:t>
            </a:r>
            <a:r>
              <a:rPr lang="en-US" sz="1200" b="1" dirty="0"/>
              <a:t> </a:t>
            </a:r>
            <a:r>
              <a:rPr lang="en-US" sz="1200" dirty="0"/>
              <a:t>Write as much as you can. Use as much paper as you need.</a:t>
            </a:r>
          </a:p>
          <a:p>
            <a:r>
              <a:rPr lang="en-US" sz="1200" b="1" dirty="0"/>
              <a:t> </a:t>
            </a:r>
            <a:endParaRPr lang="en-US" sz="1200" dirty="0"/>
          </a:p>
          <a:p>
            <a:r>
              <a:rPr lang="en-US" sz="1200" b="1" dirty="0"/>
              <a:t>A good opinion piece will:</a:t>
            </a:r>
            <a:endParaRPr lang="en-US" sz="1200" dirty="0"/>
          </a:p>
          <a:p>
            <a:r>
              <a:rPr lang="en-US" sz="1200" b="1" dirty="0"/>
              <a:t>1. Introduce the topic you are writing about.</a:t>
            </a:r>
            <a:endParaRPr lang="en-US" sz="1200" dirty="0"/>
          </a:p>
          <a:p>
            <a:r>
              <a:rPr lang="en-US" sz="1200" b="1" dirty="0"/>
              <a:t>2. Clearly answer the question.</a:t>
            </a:r>
            <a:endParaRPr lang="en-US" sz="1200" dirty="0"/>
          </a:p>
          <a:p>
            <a:r>
              <a:rPr lang="en-US" sz="1200" b="1" dirty="0"/>
              <a:t>3. Give lots of reasons and explanations.</a:t>
            </a:r>
            <a:endParaRPr lang="en-US" sz="1200" dirty="0"/>
          </a:p>
          <a:p>
            <a:r>
              <a:rPr lang="en-US" sz="1200" b="1" dirty="0"/>
              <a:t>4. "Wrap up" the piece with a concluding sentence.</a:t>
            </a:r>
            <a:endParaRPr lang="en-US" sz="1200" dirty="0"/>
          </a:p>
          <a:p>
            <a:r>
              <a:rPr lang="en-US" sz="1200" b="1" dirty="0"/>
              <a:t>5. Use capitals, periods and question marks, and spell words correctly.</a:t>
            </a:r>
            <a:endParaRPr lang="en-US" sz="1200" dirty="0"/>
          </a:p>
          <a:p>
            <a:r>
              <a:rPr lang="en-US" sz="1200" b="1" dirty="0"/>
              <a:t> </a:t>
            </a:r>
            <a:endParaRPr lang="en-US" sz="1200" dirty="0"/>
          </a:p>
          <a:p>
            <a:r>
              <a:rPr lang="en-US" sz="1200" dirty="0"/>
              <a:t>When you are finished, check your paper over and fix any mistakes you see. If you have time, you may add a picture at the bottom or on the back to show why this pet is the best. Have fun!</a:t>
            </a:r>
          </a:p>
        </p:txBody>
      </p:sp>
    </p:spTree>
    <p:extLst>
      <p:ext uri="{BB962C8B-B14F-4D97-AF65-F5344CB8AC3E}">
        <p14:creationId xmlns:p14="http://schemas.microsoft.com/office/powerpoint/2010/main" val="3084224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1637" y="333376"/>
            <a:ext cx="6739731" cy="276999"/>
          </a:xfrm>
          <a:prstGeom prst="rect">
            <a:avLst/>
          </a:prstGeom>
        </p:spPr>
        <p:txBody>
          <a:bodyPr wrap="square">
            <a:spAutoFit/>
          </a:bodyPr>
          <a:ls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a:lstStyle>
          <a:p>
            <a:r>
              <a:rPr lang="en-US" sz="1200" b="1" dirty="0" smtClean="0">
                <a:effectLst>
                  <a:outerShdw blurRad="38100" dist="38100" dir="2700000" algn="tl">
                    <a:srgbClr val="000000">
                      <a:alpha val="43137"/>
                    </a:srgbClr>
                  </a:outerShdw>
                </a:effectLst>
              </a:rPr>
              <a:t> </a:t>
            </a:r>
            <a:r>
              <a:rPr lang="en-US" sz="1200" b="1" dirty="0">
                <a:effectLst>
                  <a:outerShdw blurRad="38100" dist="38100" dir="2700000" algn="tl">
                    <a:srgbClr val="000000">
                      <a:alpha val="43137"/>
                    </a:srgbClr>
                  </a:outerShdw>
                </a:effectLst>
              </a:rPr>
              <a:t>Grades </a:t>
            </a:r>
            <a:r>
              <a:rPr lang="en-US" sz="1200" b="1" dirty="0" smtClean="0">
                <a:effectLst>
                  <a:outerShdw blurRad="38100" dist="38100" dir="2700000" algn="tl">
                    <a:srgbClr val="000000">
                      <a:alpha val="43137"/>
                    </a:srgbClr>
                  </a:outerShdw>
                </a:effectLst>
              </a:rPr>
              <a:t>K - 2: </a:t>
            </a:r>
            <a:r>
              <a:rPr lang="en-US" sz="1200" b="1" dirty="0">
                <a:effectLst>
                  <a:outerShdw blurRad="38100" dist="38100" dir="2700000" algn="tl">
                    <a:srgbClr val="000000">
                      <a:alpha val="43137"/>
                    </a:srgbClr>
                  </a:outerShdw>
                </a:effectLst>
              </a:rPr>
              <a:t>Generic 4-Point Opinion Writing </a:t>
            </a:r>
            <a:r>
              <a:rPr lang="en-US" sz="1000" b="1" dirty="0" smtClean="0">
                <a:effectLst>
                  <a:outerShdw blurRad="38100" dist="38100" dir="2700000" algn="tl">
                    <a:srgbClr val="000000">
                      <a:alpha val="43137"/>
                    </a:srgbClr>
                  </a:outerShdw>
                </a:effectLst>
              </a:rPr>
              <a:t>Rubric </a:t>
            </a:r>
            <a:endParaRPr lang="en-US" sz="900" dirty="0">
              <a:effectLst>
                <a:outerShdw blurRad="38100" dist="38100" dir="2700000" algn="tl">
                  <a:srgbClr val="000000">
                    <a:alpha val="43137"/>
                  </a:srgbClr>
                </a:outerShdw>
              </a:effectLst>
            </a:endParaRPr>
          </a:p>
        </p:txBody>
      </p:sp>
      <p:sp>
        <p:nvSpPr>
          <p:cNvPr id="7" name="Rectangle 6"/>
          <p:cNvSpPr/>
          <p:nvPr/>
        </p:nvSpPr>
        <p:spPr>
          <a:xfrm>
            <a:off x="17561" y="8742500"/>
            <a:ext cx="6873082" cy="707886"/>
          </a:xfrm>
          <a:prstGeom prst="rect">
            <a:avLst/>
          </a:prstGeom>
        </p:spPr>
        <p:txBody>
          <a:bodyPr wrap="square">
            <a:spAutoFit/>
          </a:bodyPr>
          <a:ls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a:lstStyle>
          <a:p>
            <a:pPr algn="ctr"/>
            <a:r>
              <a:rPr lang="en-US" sz="800" b="1" dirty="0" smtClean="0"/>
              <a:t>Working Drafts of ELA rubrics for assessing CCSS writing standards --- © (2010) Karin Hess, National Center for Assessment [khess@nciea.org] using several</a:t>
            </a:r>
          </a:p>
          <a:p>
            <a:pPr algn="ctr"/>
            <a:r>
              <a:rPr lang="en-US" sz="800" dirty="0" smtClean="0"/>
              <a:t>sources: CCSS for writing; </a:t>
            </a:r>
            <a:r>
              <a:rPr lang="en-US" sz="800" i="1" dirty="0" smtClean="0"/>
              <a:t>Learning Progressions Framework for ELA </a:t>
            </a:r>
            <a:r>
              <a:rPr lang="en-US" sz="800" b="1" i="1" dirty="0" smtClean="0"/>
              <a:t>(Hess, 2011); the VT analytic writing rubrics; </a:t>
            </a:r>
            <a:r>
              <a:rPr lang="en-US" sz="800" b="1" i="1" dirty="0" err="1" smtClean="0"/>
              <a:t>Biggam</a:t>
            </a:r>
            <a:r>
              <a:rPr lang="en-US" sz="800" b="1" i="1" dirty="0" smtClean="0"/>
              <a:t> &amp; </a:t>
            </a:r>
            <a:r>
              <a:rPr lang="en-US" sz="800" b="1" i="1" dirty="0" err="1" smtClean="0"/>
              <a:t>Itterly</a:t>
            </a:r>
            <a:r>
              <a:rPr lang="en-US" sz="800" b="1" i="1" dirty="0" smtClean="0"/>
              <a:t>, Literacy Profiles; Hill,</a:t>
            </a:r>
          </a:p>
          <a:p>
            <a:pPr algn="ctr"/>
            <a:r>
              <a:rPr lang="en-US" sz="800" i="1" dirty="0" smtClean="0"/>
              <a:t>Developmental Continuum; Exemplars Young Writers rubrics; and input from NYC K-5 performance assessment pilot Assessment Development Leaders</a:t>
            </a:r>
          </a:p>
          <a:p>
            <a:pPr algn="ctr"/>
            <a:r>
              <a:rPr lang="en-US" sz="800" b="1" dirty="0" smtClean="0"/>
              <a:t>CCSS Writing Standard #1a: Compose Opinion Pieces on Topics/ Persuasive Writing K-3</a:t>
            </a:r>
          </a:p>
          <a:p>
            <a:pPr algn="ctr"/>
            <a:r>
              <a:rPr lang="en-US" sz="800" dirty="0" smtClean="0"/>
              <a:t>Students compose opinion pieces on topics by stating and supporting a point of view /judgment with reasons and information.</a:t>
            </a:r>
            <a:endParaRPr lang="en-US" sz="800" dirty="0"/>
          </a:p>
        </p:txBody>
      </p:sp>
      <p:sp>
        <p:nvSpPr>
          <p:cNvPr id="8" name="Rectangle 7"/>
          <p:cNvSpPr/>
          <p:nvPr/>
        </p:nvSpPr>
        <p:spPr>
          <a:xfrm>
            <a:off x="39568" y="8418643"/>
            <a:ext cx="6873081" cy="246221"/>
          </a:xfrm>
          <a:prstGeom prst="rect">
            <a:avLst/>
          </a:prstGeom>
        </p:spPr>
        <p:txBody>
          <a:bodyPr wrap="square">
            <a:spAutoFit/>
          </a:bodyPr>
          <a:ls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a:lstStyle>
          <a:p>
            <a:pPr algn="ctr"/>
            <a:r>
              <a:rPr lang="en-US" sz="1000" b="1" u="sng" dirty="0" smtClean="0">
                <a:effectLst>
                  <a:outerShdw blurRad="38100" dist="38100" dir="2700000" algn="tl">
                    <a:srgbClr val="000000">
                      <a:alpha val="43137"/>
                    </a:srgbClr>
                  </a:outerShdw>
                </a:effectLst>
              </a:rPr>
              <a:t>NOTE:</a:t>
            </a:r>
            <a:r>
              <a:rPr lang="en-US" sz="1000" b="1" dirty="0" smtClean="0"/>
              <a:t> Anchor papers illustrate how descriptors for each performance level are evidenced at each grade.</a:t>
            </a:r>
            <a:endParaRPr lang="en-US" sz="1000" dirty="0"/>
          </a:p>
        </p:txBody>
      </p:sp>
      <p:pic>
        <p:nvPicPr>
          <p:cNvPr id="9" name="table"/>
          <p:cNvPicPr>
            <a:picLocks noChangeAspect="1"/>
          </p:cNvPicPr>
          <p:nvPr/>
        </p:nvPicPr>
        <p:blipFill>
          <a:blip r:embed="rId2"/>
          <a:stretch>
            <a:fillRect/>
          </a:stretch>
        </p:blipFill>
        <p:spPr>
          <a:xfrm>
            <a:off x="91281" y="668839"/>
            <a:ext cx="6805880" cy="7575842"/>
          </a:xfrm>
          <a:prstGeom prst="rect">
            <a:avLst/>
          </a:prstGeom>
        </p:spPr>
      </p:pic>
    </p:spTree>
    <p:extLst>
      <p:ext uri="{BB962C8B-B14F-4D97-AF65-F5344CB8AC3E}">
        <p14:creationId xmlns:p14="http://schemas.microsoft.com/office/powerpoint/2010/main" val="276790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23805884"/>
              </p:ext>
            </p:extLst>
          </p:nvPr>
        </p:nvGraphicFramePr>
        <p:xfrm>
          <a:off x="237206" y="88303"/>
          <a:ext cx="6636000" cy="9543411"/>
        </p:xfrm>
        <a:graphic>
          <a:graphicData uri="http://schemas.openxmlformats.org/drawingml/2006/table">
            <a:tbl>
              <a:tblPr/>
              <a:tblGrid>
                <a:gridCol w="349265"/>
                <a:gridCol w="438115"/>
                <a:gridCol w="2535622"/>
                <a:gridCol w="827416"/>
                <a:gridCol w="827416"/>
                <a:gridCol w="750679"/>
                <a:gridCol w="507125"/>
                <a:gridCol w="400362"/>
              </a:tblGrid>
              <a:tr h="233520">
                <a:tc gridSpan="8">
                  <a:txBody>
                    <a:bodyPr/>
                    <a:lstStyle/>
                    <a:p>
                      <a:pPr algn="l" fontAlgn="ctr"/>
                      <a:r>
                        <a:rPr lang="en-US" sz="1400" b="1" i="0" u="none" strike="noStrike" dirty="0">
                          <a:solidFill>
                            <a:srgbClr val="000000"/>
                          </a:solidFill>
                          <a:latin typeface="Calibri"/>
                        </a:rPr>
                        <a:t>Opinion Writing  </a:t>
                      </a:r>
                      <a:r>
                        <a:rPr lang="en-US" sz="1400" b="1" i="0" u="none" strike="noStrike" dirty="0" smtClean="0">
                          <a:solidFill>
                            <a:srgbClr val="000000"/>
                          </a:solidFill>
                          <a:latin typeface="Calibri"/>
                        </a:rPr>
                        <a:t>Pre-Assessment</a:t>
                      </a:r>
                      <a:endParaRPr lang="en-US" sz="1400" b="1" i="0" u="none" strike="noStrike" dirty="0">
                        <a:solidFill>
                          <a:srgbClr val="000000"/>
                        </a:solidFill>
                        <a:latin typeface="Calibri"/>
                      </a:endParaRPr>
                    </a:p>
                  </a:txBody>
                  <a:tcPr marL="0" marR="0" marT="0" marB="0" anchor="ctr">
                    <a:lnL>
                      <a:noFill/>
                    </a:lnL>
                    <a:lnR>
                      <a:noFill/>
                    </a:lnR>
                    <a:lnT>
                      <a:noFill/>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1296">
                <a:tc gridSpan="3">
                  <a:txBody>
                    <a:bodyPr/>
                    <a:lstStyle/>
                    <a:p>
                      <a:pPr algn="l" fontAlgn="t"/>
                      <a:r>
                        <a:rPr lang="en-US" sz="1200" b="1" i="0" u="none" strike="noStrike" dirty="0">
                          <a:solidFill>
                            <a:srgbClr val="000000"/>
                          </a:solidFill>
                          <a:latin typeface="Calibri"/>
                        </a:rPr>
                        <a:t>Student and Class Scoring:</a:t>
                      </a:r>
                    </a:p>
                  </a:txBody>
                  <a:tcPr marL="0" marR="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ctr"/>
                      <a:r>
                        <a:rPr lang="en-US" sz="1000" b="1" i="0" u="none" strike="noStrike" dirty="0">
                          <a:solidFill>
                            <a:srgbClr val="000000"/>
                          </a:solidFill>
                          <a:latin typeface="Calibri"/>
                        </a:rPr>
                        <a:t>School Year:</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2014-15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1" i="0" u="none" strike="noStrike" dirty="0">
                          <a:solidFill>
                            <a:srgbClr val="000000"/>
                          </a:solidFill>
                          <a:latin typeface="Calibri"/>
                        </a:rPr>
                        <a:t>Grade: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96387">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a:solidFill>
                            <a:srgbClr val="000000"/>
                          </a:solidFill>
                          <a:latin typeface="Calibri"/>
                        </a:rPr>
                        <a:t>Teachers Name: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78426">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a:solidFill>
                            <a:srgbClr val="000000"/>
                          </a:solidFill>
                          <a:latin typeface="Calibri"/>
                        </a:rPr>
                        <a:t>School:</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3699">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endParaRPr lang="en-US" sz="1000" b="1" i="0" u="none" strike="noStrike">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8057">
                <a:tc rowSpan="2" gridSpan="3">
                  <a:txBody>
                    <a:bodyPr/>
                    <a:lstStyle/>
                    <a:p>
                      <a:pPr algn="ctr" fontAlgn="ctr"/>
                      <a:r>
                        <a:rPr lang="en-US" sz="1000" b="1" i="0" u="none" strike="noStrike">
                          <a:solidFill>
                            <a:srgbClr val="FFFFFF"/>
                          </a:solidFill>
                          <a:latin typeface="Calibri"/>
                        </a:rPr>
                        <a:t>Student 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en-US"/>
                    </a:p>
                  </a:txBody>
                  <a:tcPr/>
                </a:tc>
                <a:tc rowSpan="2" hMerge="1">
                  <a:txBody>
                    <a:bodyPr/>
                    <a:lstStyle/>
                    <a:p>
                      <a:endParaRPr lang="en-US"/>
                    </a:p>
                  </a:txBody>
                  <a:tcPr/>
                </a:tc>
                <a:tc>
                  <a:txBody>
                    <a:bodyPr/>
                    <a:lstStyle/>
                    <a:p>
                      <a:pPr algn="ctr" fontAlgn="ctr"/>
                      <a:r>
                        <a:rPr lang="en-US" sz="1000" b="1" i="0" u="none" strike="noStrike">
                          <a:solidFill>
                            <a:srgbClr val="FFFFFF"/>
                          </a:solidFill>
                          <a:latin typeface="Calibri"/>
                        </a:rPr>
                        <a:t>Focus and Organization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a:solidFill>
                            <a:srgbClr val="FFFFFF"/>
                          </a:solidFill>
                          <a:latin typeface="Calibri"/>
                        </a:rPr>
                        <a:t>Elaboration and Evidence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a:solidFill>
                            <a:srgbClr val="FFFFFF"/>
                          </a:solidFill>
                          <a:latin typeface="Calibri"/>
                        </a:rPr>
                        <a:t>Conventions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a:solidFill>
                            <a:srgbClr val="FFFFFF"/>
                          </a:solidFill>
                          <a:latin typeface="Calibri"/>
                        </a:rPr>
                        <a:t>Student Total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a:solidFill>
                            <a:srgbClr val="FFFFFF"/>
                          </a:solidFill>
                          <a:latin typeface="Calibri"/>
                        </a:rPr>
                        <a:t>ELP 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3699">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vMerge="1">
                  <a:txBody>
                    <a:bodyPr/>
                    <a:lstStyle/>
                    <a:p>
                      <a:endParaRPr lang="en-US"/>
                    </a:p>
                  </a:txBody>
                  <a:tcPr/>
                </a:tc>
                <a:tc vMerge="1">
                  <a:txBody>
                    <a:bodyPr/>
                    <a:lstStyle/>
                    <a:p>
                      <a:endParaRPr lang="en-US"/>
                    </a:p>
                  </a:txBody>
                  <a:tcPr/>
                </a:tc>
              </a:tr>
              <a:tr h="204778">
                <a:tc>
                  <a:txBody>
                    <a:bodyPr/>
                    <a:lstStyle/>
                    <a:p>
                      <a:pPr algn="ctr" fontAlgn="ctr"/>
                      <a:r>
                        <a:rPr lang="en-US" sz="1000" b="0" i="0" u="none" strike="noStrike">
                          <a:solidFill>
                            <a:srgbClr val="000000"/>
                          </a:solidFill>
                          <a:latin typeface="Calibr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Daffy Duck and Friends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smtClean="0">
                          <a:solidFill>
                            <a:srgbClr val="000000"/>
                          </a:solidFill>
                          <a:latin typeface="Calibri"/>
                        </a:rPr>
                        <a:t>10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smtClean="0">
                          <a:solidFill>
                            <a:srgbClr val="000000"/>
                          </a:solidFill>
                          <a:latin typeface="Calibri"/>
                        </a:rPr>
                        <a:t>Mickey </a:t>
                      </a:r>
                      <a:r>
                        <a:rPr lang="en-US" sz="1000" b="0" i="0" u="none" strike="noStrike" dirty="0">
                          <a:solidFill>
                            <a:srgbClr val="000000"/>
                          </a:solidFill>
                          <a:latin typeface="Calibri"/>
                        </a:rPr>
                        <a:t>Mouse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smtClean="0">
                          <a:solidFill>
                            <a:srgbClr val="000000"/>
                          </a:solidFill>
                          <a:latin typeface="Calibri"/>
                        </a:rPr>
                        <a:t>12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Minnie Mouse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smtClean="0">
                          <a:solidFill>
                            <a:srgbClr val="000000"/>
                          </a:solidFill>
                          <a:latin typeface="Calibri"/>
                        </a:rPr>
                        <a:t>11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kern="1200" dirty="0">
                          <a:solidFill>
                            <a:srgbClr val="000000"/>
                          </a:solidFill>
                          <a:latin typeface="Calibri"/>
                          <a:ea typeface="+mn-ea"/>
                          <a:cs typeface="+mn-cs"/>
                        </a:rPr>
                        <a:t>Road</a:t>
                      </a:r>
                      <a:r>
                        <a:rPr lang="en-US" sz="1000" b="0" i="0" u="none" strike="noStrike" dirty="0">
                          <a:solidFill>
                            <a:srgbClr val="000000"/>
                          </a:solidFill>
                          <a:latin typeface="Calibri"/>
                        </a:rPr>
                        <a:t> Runner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4778">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53699">
                <a:tc>
                  <a:txBody>
                    <a:bodyPr/>
                    <a:lstStyle/>
                    <a:p>
                      <a:pPr algn="ctr" fontAlgn="ctr"/>
                      <a:r>
                        <a:rPr lang="en-US" sz="1000" b="1" i="0" u="none" strike="noStrike" dirty="0">
                          <a:solidFill>
                            <a:srgbClr val="000000"/>
                          </a:solidFill>
                          <a:latin typeface="Calibri"/>
                        </a:rPr>
                        <a:t>4</a:t>
                      </a:r>
                    </a:p>
                  </a:txBody>
                  <a:tcPr marL="0" marR="0" marT="0" marB="0" anchor="ctr">
                    <a:lnL>
                      <a:noFill/>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marL="0" indent="0" algn="l" fontAlgn="ctr"/>
                      <a:r>
                        <a:rPr lang="en-US" sz="1000" b="1" i="0" u="none" strike="noStrike" dirty="0">
                          <a:solidFill>
                            <a:srgbClr val="000000"/>
                          </a:solidFill>
                          <a:latin typeface="Calibri"/>
                        </a:rPr>
                        <a:t>Total Students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l" fontAlgn="ctr"/>
                      <a:endParaRPr lang="en-US" sz="1000" b="1"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FFFFFF"/>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3699">
                <a:tc>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r" fontAlgn="ctr"/>
                      <a:r>
                        <a:rPr lang="en-US" sz="1000" b="0" i="0" u="none" strike="noStrike" dirty="0">
                          <a:solidFill>
                            <a:srgbClr val="000000"/>
                          </a:solidFill>
                          <a:latin typeface="Calibri"/>
                        </a:rPr>
                        <a:t>% Proficient</a:t>
                      </a: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r>
                        <a:rPr lang="en-US" sz="1000" b="0" i="0" u="none" strike="noStrike">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r>
                        <a:rPr lang="en-US" sz="1000" b="0" i="0" u="none" strike="noStrike">
                          <a:solidFill>
                            <a:srgbClr val="000000"/>
                          </a:solidFill>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r>
                        <a:rPr lang="en-US" sz="1000" b="0" i="0" u="none" strike="noStrike">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D05E"/>
                    </a:solidFill>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3699">
                <a:tc>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tcPr>
                </a:tc>
                <a:tc gridSpan="2">
                  <a:txBody>
                    <a:bodyPr/>
                    <a:lstStyle/>
                    <a:p>
                      <a:pPr algn="r" fontAlgn="ctr"/>
                      <a:r>
                        <a:rPr lang="en-US" sz="1000" b="0" i="0" u="none" strike="noStrike" dirty="0">
                          <a:solidFill>
                            <a:srgbClr val="000000"/>
                          </a:solidFill>
                          <a:latin typeface="Calibri"/>
                        </a:rPr>
                        <a:t>% Exemplary</a:t>
                      </a:r>
                    </a:p>
                  </a:txBody>
                  <a:tcPr marL="0" marR="0" marT="0"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tcPr>
                </a:tc>
                <a:tc hMerge="1">
                  <a:txBody>
                    <a:bodyPr/>
                    <a:lstStyle/>
                    <a:p>
                      <a:pPr algn="r" fontAlgn="ctr"/>
                      <a:endParaRPr lang="en-US" sz="1000" b="0" i="0" u="none" strike="noStrike">
                        <a:solidFill>
                          <a:srgbClr val="000000"/>
                        </a:solidFill>
                        <a:latin typeface="Calibri"/>
                      </a:endParaRPr>
                    </a:p>
                  </a:txBody>
                  <a:tcPr marL="0" marR="0" marT="0" marB="0" anchor="ctr">
                    <a:lnL>
                      <a:noFill/>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tcPr>
                </a:tc>
                <a:tc>
                  <a:txBody>
                    <a:bodyPr/>
                    <a:lstStyle/>
                    <a:p>
                      <a:pPr algn="ctr" fontAlgn="ctr"/>
                      <a:r>
                        <a:rPr lang="en-US" sz="1000" b="0" i="0" u="none" strike="noStrike">
                          <a:solidFill>
                            <a:srgbClr val="000000"/>
                          </a:solidFill>
                          <a:latin typeface="Calibri"/>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0" i="0" u="none" strike="noStrike">
                          <a:solidFill>
                            <a:srgbClr val="000000"/>
                          </a:solidFill>
                          <a:latin typeface="Calibri"/>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0" i="0" u="none" strike="noStrike">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r>
                        <a:rPr lang="en-US" sz="1000" b="0" i="0" u="none" strike="noStrike">
                          <a:solidFill>
                            <a:srgbClr val="000000"/>
                          </a:solidFill>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a:noFill/>
                    </a:lnB>
                  </a:tcPr>
                </a:tc>
              </a:tr>
            </a:tbl>
          </a:graphicData>
        </a:graphic>
      </p:graphicFrame>
      <p:sp>
        <p:nvSpPr>
          <p:cNvPr id="5" name="TextBox 1"/>
          <p:cNvSpPr txBox="1"/>
          <p:nvPr/>
        </p:nvSpPr>
        <p:spPr>
          <a:xfrm>
            <a:off x="391960" y="689009"/>
            <a:ext cx="139701" cy="134648"/>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1</a:t>
            </a:r>
          </a:p>
        </p:txBody>
      </p:sp>
      <p:sp>
        <p:nvSpPr>
          <p:cNvPr id="6" name="TextBox 2"/>
          <p:cNvSpPr txBox="1"/>
          <p:nvPr/>
        </p:nvSpPr>
        <p:spPr>
          <a:xfrm>
            <a:off x="390655" y="850306"/>
            <a:ext cx="148962" cy="135983"/>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2</a:t>
            </a:r>
          </a:p>
        </p:txBody>
      </p:sp>
      <p:sp>
        <p:nvSpPr>
          <p:cNvPr id="7" name="TextBox 3"/>
          <p:cNvSpPr txBox="1"/>
          <p:nvPr/>
        </p:nvSpPr>
        <p:spPr>
          <a:xfrm>
            <a:off x="391552" y="999196"/>
            <a:ext cx="144590" cy="129469"/>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3</a:t>
            </a:r>
          </a:p>
        </p:txBody>
      </p:sp>
      <p:sp>
        <p:nvSpPr>
          <p:cNvPr id="8" name="TextBox 4"/>
          <p:cNvSpPr txBox="1"/>
          <p:nvPr/>
        </p:nvSpPr>
        <p:spPr>
          <a:xfrm>
            <a:off x="391726" y="1148804"/>
            <a:ext cx="144590" cy="131627"/>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solidFill>
                  <a:schemeClr val="bg1"/>
                </a:solidFill>
              </a:rPr>
              <a:t>4</a:t>
            </a:r>
          </a:p>
        </p:txBody>
      </p:sp>
      <p:sp>
        <p:nvSpPr>
          <p:cNvPr id="9" name="TextBox 5"/>
          <p:cNvSpPr txBox="1"/>
          <p:nvPr/>
        </p:nvSpPr>
        <p:spPr>
          <a:xfrm>
            <a:off x="554246" y="711475"/>
            <a:ext cx="524204" cy="126668"/>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Emerging</a:t>
            </a:r>
          </a:p>
        </p:txBody>
      </p:sp>
      <p:sp>
        <p:nvSpPr>
          <p:cNvPr id="10" name="TextBox 6"/>
          <p:cNvSpPr txBox="1"/>
          <p:nvPr/>
        </p:nvSpPr>
        <p:spPr>
          <a:xfrm>
            <a:off x="554420" y="861083"/>
            <a:ext cx="524204" cy="12811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Developing</a:t>
            </a:r>
          </a:p>
        </p:txBody>
      </p:sp>
      <p:sp>
        <p:nvSpPr>
          <p:cNvPr id="11" name="TextBox 7"/>
          <p:cNvSpPr txBox="1"/>
          <p:nvPr/>
        </p:nvSpPr>
        <p:spPr>
          <a:xfrm>
            <a:off x="556500" y="1007995"/>
            <a:ext cx="524204" cy="126668"/>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 Proficient</a:t>
            </a:r>
          </a:p>
        </p:txBody>
      </p:sp>
      <p:sp>
        <p:nvSpPr>
          <p:cNvPr id="12" name="TextBox 8"/>
          <p:cNvSpPr txBox="1"/>
          <p:nvPr/>
        </p:nvSpPr>
        <p:spPr>
          <a:xfrm>
            <a:off x="561175" y="1157604"/>
            <a:ext cx="524204" cy="123887"/>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Exemplary</a:t>
            </a:r>
          </a:p>
        </p:txBody>
      </p:sp>
      <p:sp>
        <p:nvSpPr>
          <p:cNvPr id="13" name="TextBox 9"/>
          <p:cNvSpPr txBox="1"/>
          <p:nvPr/>
        </p:nvSpPr>
        <p:spPr>
          <a:xfrm>
            <a:off x="376913" y="550903"/>
            <a:ext cx="547805" cy="12966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Scoring Key:</a:t>
            </a:r>
          </a:p>
        </p:txBody>
      </p:sp>
      <p:sp>
        <p:nvSpPr>
          <p:cNvPr id="14" name="TextBox 10"/>
          <p:cNvSpPr txBox="1"/>
          <p:nvPr/>
        </p:nvSpPr>
        <p:spPr>
          <a:xfrm>
            <a:off x="1142751" y="694286"/>
            <a:ext cx="296375" cy="133757"/>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0 - 4</a:t>
            </a:r>
          </a:p>
        </p:txBody>
      </p:sp>
      <p:sp>
        <p:nvSpPr>
          <p:cNvPr id="15" name="TextBox 11"/>
          <p:cNvSpPr txBox="1"/>
          <p:nvPr/>
        </p:nvSpPr>
        <p:spPr>
          <a:xfrm>
            <a:off x="1136564" y="855677"/>
            <a:ext cx="299397" cy="136234"/>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5 - 7</a:t>
            </a:r>
          </a:p>
        </p:txBody>
      </p:sp>
      <p:sp>
        <p:nvSpPr>
          <p:cNvPr id="16" name="TextBox 12"/>
          <p:cNvSpPr txBox="1"/>
          <p:nvPr/>
        </p:nvSpPr>
        <p:spPr>
          <a:xfrm>
            <a:off x="1137461" y="1003416"/>
            <a:ext cx="296469" cy="139255"/>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8 - 10</a:t>
            </a:r>
          </a:p>
        </p:txBody>
      </p:sp>
      <p:sp>
        <p:nvSpPr>
          <p:cNvPr id="17" name="TextBox 13"/>
          <p:cNvSpPr txBox="1"/>
          <p:nvPr/>
        </p:nvSpPr>
        <p:spPr>
          <a:xfrm>
            <a:off x="1137635" y="1154174"/>
            <a:ext cx="296469" cy="136234"/>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solidFill>
                  <a:schemeClr val="bg1"/>
                </a:solidFill>
              </a:rPr>
              <a:t>11 - 12</a:t>
            </a:r>
          </a:p>
        </p:txBody>
      </p:sp>
      <p:sp>
        <p:nvSpPr>
          <p:cNvPr id="18" name="TextBox 14"/>
          <p:cNvSpPr txBox="1"/>
          <p:nvPr/>
        </p:nvSpPr>
        <p:spPr>
          <a:xfrm>
            <a:off x="1020011" y="553239"/>
            <a:ext cx="635121" cy="11719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Total # Correct</a:t>
            </a:r>
          </a:p>
        </p:txBody>
      </p:sp>
      <p:sp>
        <p:nvSpPr>
          <p:cNvPr id="19" name="TextBox 18"/>
          <p:cNvSpPr txBox="1"/>
          <p:nvPr/>
        </p:nvSpPr>
        <p:spPr>
          <a:xfrm>
            <a:off x="97502" y="9282030"/>
            <a:ext cx="2514695" cy="334251"/>
          </a:xfrm>
          <a:prstGeom prst="rect">
            <a:avLst/>
          </a:prstGeom>
          <a:noFill/>
        </p:spPr>
        <p:txBody>
          <a:bodyPr wrap="square" lIns="87179" tIns="43589" rIns="87179" bIns="43589" rtlCol="0">
            <a:spAutoFit/>
          </a:bodyPr>
          <a:lstStyle/>
          <a:p>
            <a:r>
              <a:rPr lang="en-US" sz="800" dirty="0"/>
              <a:t>To use the Excel Version of this Score sheet. </a:t>
            </a:r>
            <a:r>
              <a:rPr lang="en-US" sz="800" b="1" u="sng" dirty="0">
                <a:solidFill>
                  <a:srgbClr val="0000CC"/>
                </a:solidFill>
              </a:rPr>
              <a:t>http://sresource.homestead.com/index.html</a:t>
            </a:r>
          </a:p>
        </p:txBody>
      </p:sp>
    </p:spTree>
    <p:extLst>
      <p:ext uri="{BB962C8B-B14F-4D97-AF65-F5344CB8AC3E}">
        <p14:creationId xmlns:p14="http://schemas.microsoft.com/office/powerpoint/2010/main" val="4140118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679631614"/>
              </p:ext>
            </p:extLst>
          </p:nvPr>
        </p:nvGraphicFramePr>
        <p:xfrm>
          <a:off x="167355" y="403631"/>
          <a:ext cx="6705853" cy="5879606"/>
        </p:xfrm>
        <a:graphic>
          <a:graphicData uri="http://schemas.openxmlformats.org/drawingml/2006/table">
            <a:tbl>
              <a:tblPr/>
              <a:tblGrid>
                <a:gridCol w="1827471"/>
                <a:gridCol w="704057"/>
                <a:gridCol w="410700"/>
                <a:gridCol w="410700"/>
                <a:gridCol w="352028"/>
                <a:gridCol w="3000897"/>
              </a:tblGrid>
              <a:tr h="632237">
                <a:tc rowSpan="2">
                  <a:txBody>
                    <a:bodyPr/>
                    <a:lstStyle/>
                    <a:p>
                      <a:pPr marL="0" marR="0">
                        <a:lnSpc>
                          <a:spcPct val="115000"/>
                        </a:lnSpc>
                        <a:spcBef>
                          <a:spcPts val="0"/>
                        </a:spcBef>
                        <a:spcAft>
                          <a:spcPts val="0"/>
                        </a:spcAft>
                      </a:pPr>
                      <a:r>
                        <a:rPr lang="en-US" sz="1000" b="1" kern="1200" dirty="0">
                          <a:solidFill>
                            <a:srgbClr val="7F7F7F"/>
                          </a:solidFill>
                          <a:effectLst/>
                          <a:latin typeface="Calibri"/>
                          <a:ea typeface="Calibri"/>
                          <a:cs typeface="Times New Roman"/>
                        </a:rPr>
                        <a:t>Receptive modalities*:</a:t>
                      </a:r>
                      <a:r>
                        <a:rPr lang="en-US" sz="1000" kern="1200" dirty="0">
                          <a:solidFill>
                            <a:srgbClr val="7F7F7F"/>
                          </a:solidFill>
                          <a:effectLst/>
                          <a:latin typeface="Calibri"/>
                          <a:ea typeface="Calibri"/>
                          <a:cs typeface="Times New Roman"/>
                        </a:rPr>
                        <a:t> </a:t>
                      </a:r>
                      <a:br>
                        <a:rPr lang="en-US" sz="1000" kern="1200" dirty="0">
                          <a:solidFill>
                            <a:srgbClr val="7F7F7F"/>
                          </a:solidFill>
                          <a:effectLst/>
                          <a:latin typeface="Calibri"/>
                          <a:ea typeface="Calibri"/>
                          <a:cs typeface="Times New Roman"/>
                        </a:rPr>
                      </a:br>
                      <a:r>
                        <a:rPr lang="en-US" sz="1000" kern="1200" dirty="0">
                          <a:solidFill>
                            <a:srgbClr val="7F7F7F"/>
                          </a:solidFill>
                          <a:effectLst/>
                          <a:latin typeface="Calibri"/>
                          <a:ea typeface="Calibri"/>
                          <a:cs typeface="Times New Roman"/>
                        </a:rPr>
                        <a:t>Ways in which students receive communications from others (e.g., listening, reading, viewing). Instruction and assessment of receptive modalities focus on students’ communication of their understanding of the meaning of communications from others.</a:t>
                      </a:r>
                      <a:endParaRPr lang="en-US" sz="10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1000" kern="1200" dirty="0">
                          <a:solidFill>
                            <a:srgbClr val="7F7F7F"/>
                          </a:solidFill>
                          <a:effectLst/>
                          <a:latin typeface="Calibri"/>
                          <a:ea typeface="Calibri"/>
                          <a:cs typeface="Times New Roman"/>
                        </a:rPr>
                        <a:t>Listening </a:t>
                      </a:r>
                      <a:br>
                        <a:rPr lang="en-US" sz="1000" kern="1200" dirty="0">
                          <a:solidFill>
                            <a:srgbClr val="7F7F7F"/>
                          </a:solidFill>
                          <a:effectLst/>
                          <a:latin typeface="Calibri"/>
                          <a:ea typeface="Calibri"/>
                          <a:cs typeface="Times New Roman"/>
                        </a:rPr>
                      </a:br>
                      <a:r>
                        <a:rPr lang="en-US" sz="1000" kern="1200" dirty="0">
                          <a:solidFill>
                            <a:srgbClr val="7F7F7F"/>
                          </a:solidFill>
                          <a:effectLst/>
                          <a:latin typeface="Calibri"/>
                          <a:ea typeface="Calibri"/>
                          <a:cs typeface="Times New Roman"/>
                        </a:rPr>
                        <a:t>&amp; reading</a:t>
                      </a:r>
                      <a:endParaRPr lang="en-US" sz="15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9 - create clear and coherent grade-appropriate </a:t>
                      </a:r>
                      <a:r>
                        <a:rPr lang="en-US" sz="1300" kern="1200" dirty="0">
                          <a:effectLst/>
                          <a:latin typeface="Calibri"/>
                          <a:ea typeface="Times New Roman"/>
                          <a:cs typeface="Times New Roman"/>
                        </a:rPr>
                        <a:t>speech and text   </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10 - make accurate use </a:t>
                      </a:r>
                      <a:r>
                        <a:rPr lang="en-US" sz="1300" kern="1200" dirty="0">
                          <a:effectLst/>
                          <a:latin typeface="Calibri"/>
                          <a:ea typeface="Times New Roman"/>
                          <a:cs typeface="Times New Roman"/>
                        </a:rPr>
                        <a:t>of standard English to communicate in grade-appropriate speech and writing</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a:txBody>
                    <a:bodyPr/>
                    <a:lstStyle/>
                    <a:p>
                      <a:pPr marL="219710" marR="0" indent="-219710" algn="ctr">
                        <a:lnSpc>
                          <a:spcPct val="115000"/>
                        </a:lnSpc>
                        <a:spcBef>
                          <a:spcPts val="0"/>
                        </a:spcBef>
                        <a:spcAft>
                          <a:spcPts val="0"/>
                        </a:spcAft>
                      </a:pPr>
                      <a:r>
                        <a:rPr lang="en-US" sz="1000" b="1" kern="1200">
                          <a:solidFill>
                            <a:srgbClr val="7F7F7F"/>
                          </a:solidFill>
                          <a:effectLst/>
                          <a:latin typeface="Calibri"/>
                          <a:ea typeface="Times New Roman"/>
                          <a:cs typeface="Times New Roman"/>
                        </a:rPr>
                        <a:t>1</a:t>
                      </a:r>
                      <a:endParaRPr lang="en-US" sz="150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kern="1200" dirty="0">
                          <a:solidFill>
                            <a:srgbClr val="7F7F7F"/>
                          </a:solidFill>
                          <a:effectLst/>
                          <a:latin typeface="Calibri"/>
                          <a:ea typeface="Calibri"/>
                          <a:cs typeface="GillSansMT"/>
                        </a:rPr>
                        <a:t>construct meaning </a:t>
                      </a:r>
                      <a:r>
                        <a:rPr lang="en-US" sz="1000" kern="1200" dirty="0">
                          <a:solidFill>
                            <a:srgbClr val="7F7F7F"/>
                          </a:solidFill>
                          <a:effectLst/>
                          <a:latin typeface="Calibri"/>
                          <a:ea typeface="Calibri"/>
                          <a:cs typeface="GillSansMT"/>
                        </a:rPr>
                        <a:t>from oral presentations and literary and informational text through grade-appropriate listening, reading, and viewing</a:t>
                      </a:r>
                      <a:endParaRPr lang="en-US" sz="15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803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1000" b="1" kern="1200">
                          <a:solidFill>
                            <a:srgbClr val="7F7F7F"/>
                          </a:solidFill>
                          <a:effectLst/>
                          <a:latin typeface="Calibri"/>
                          <a:ea typeface="Calibri"/>
                          <a:cs typeface="Times New Roman"/>
                        </a:rPr>
                        <a:t>8</a:t>
                      </a:r>
                      <a:endParaRPr lang="en-US" sz="150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kern="1200" dirty="0">
                          <a:solidFill>
                            <a:srgbClr val="7F7F7F"/>
                          </a:solidFill>
                          <a:effectLst/>
                          <a:latin typeface="Calibri"/>
                          <a:ea typeface="Calibri"/>
                          <a:cs typeface="GillSansMT"/>
                        </a:rPr>
                        <a:t>determine the meaning</a:t>
                      </a:r>
                      <a:r>
                        <a:rPr lang="en-US" sz="1000" kern="1200" dirty="0">
                          <a:solidFill>
                            <a:srgbClr val="7F7F7F"/>
                          </a:solidFill>
                          <a:effectLst/>
                          <a:latin typeface="Calibri"/>
                          <a:ea typeface="Calibri"/>
                          <a:cs typeface="GillSansMT"/>
                        </a:rPr>
                        <a:t> of words and phrases in oral presentations and literary and informational text</a:t>
                      </a:r>
                      <a:endParaRPr lang="en-US" sz="15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682819">
                <a:tc rowSpan="3">
                  <a:txBody>
                    <a:bodyPr/>
                    <a:lstStyle/>
                    <a:p>
                      <a:pPr marL="0" marR="0">
                        <a:lnSpc>
                          <a:spcPct val="115000"/>
                        </a:lnSpc>
                        <a:spcBef>
                          <a:spcPts val="0"/>
                        </a:spcBef>
                        <a:spcAft>
                          <a:spcPts val="0"/>
                        </a:spcAft>
                      </a:pPr>
                      <a:r>
                        <a:rPr lang="en-US" sz="2000" b="1" kern="1200" dirty="0">
                          <a:effectLst/>
                          <a:latin typeface="Calibri"/>
                          <a:ea typeface="Calibri"/>
                          <a:cs typeface="Times New Roman"/>
                        </a:rPr>
                        <a:t>Productive modalities*:</a:t>
                      </a:r>
                      <a:r>
                        <a:rPr lang="en-US" sz="2000" kern="1200" dirty="0">
                          <a:effectLst/>
                          <a:latin typeface="Calibri"/>
                          <a:ea typeface="Calibri"/>
                          <a:cs typeface="Times New Roman"/>
                        </a:rPr>
                        <a:t> </a:t>
                      </a:r>
                      <a:r>
                        <a:rPr lang="en-US" sz="1200" kern="1200" dirty="0">
                          <a:effectLst/>
                          <a:latin typeface="Calibri"/>
                          <a:ea typeface="Calibri"/>
                          <a:cs typeface="Times New Roman"/>
                        </a:rPr>
                        <a:t>Ways in which students communicate to others (e.g., speaking, writing, and drawing). Instruction and assessment of productive modalities focus on students’ communication of their own understanding or </a:t>
                      </a:r>
                      <a:r>
                        <a:rPr lang="en-US" sz="1300" kern="1200" dirty="0">
                          <a:effectLst/>
                          <a:latin typeface="Calibri"/>
                          <a:ea typeface="Calibri"/>
                          <a:cs typeface="Times New Roman"/>
                        </a:rPr>
                        <a:t>interpretation.</a:t>
                      </a:r>
                      <a:endParaRPr lang="en-US" sz="15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rowSpan="3">
                  <a:txBody>
                    <a:bodyPr/>
                    <a:lstStyle/>
                    <a:p>
                      <a:pPr marL="0" marR="0" algn="ctr">
                        <a:lnSpc>
                          <a:spcPct val="115000"/>
                        </a:lnSpc>
                        <a:spcBef>
                          <a:spcPts val="0"/>
                        </a:spcBef>
                        <a:spcAft>
                          <a:spcPts val="0"/>
                        </a:spcAft>
                      </a:pPr>
                      <a:r>
                        <a:rPr lang="en-US" sz="1200" kern="1200" dirty="0">
                          <a:effectLst/>
                          <a:latin typeface="Calibri"/>
                          <a:ea typeface="Calibri"/>
                          <a:cs typeface="Times New Roman"/>
                        </a:rPr>
                        <a:t>Speaking </a:t>
                      </a:r>
                      <a:br>
                        <a:rPr lang="en-US" sz="1200" kern="1200" dirty="0">
                          <a:effectLst/>
                          <a:latin typeface="Calibri"/>
                          <a:ea typeface="Calibri"/>
                          <a:cs typeface="Times New Roman"/>
                        </a:rPr>
                      </a:br>
                      <a:r>
                        <a:rPr lang="en-US" sz="1200" kern="1200" dirty="0">
                          <a:effectLst/>
                          <a:latin typeface="Calibri"/>
                          <a:ea typeface="Calibri"/>
                          <a:cs typeface="Times New Roman"/>
                        </a:rPr>
                        <a:t>&amp;</a:t>
                      </a:r>
                      <a:endParaRPr lang="en-US" sz="1200" dirty="0">
                        <a:effectLst/>
                        <a:latin typeface="Calibri"/>
                        <a:ea typeface="Calibri"/>
                        <a:cs typeface="Times New Roman"/>
                      </a:endParaRPr>
                    </a:p>
                    <a:p>
                      <a:pPr marL="0" marR="0" algn="ctr">
                        <a:lnSpc>
                          <a:spcPct val="115000"/>
                        </a:lnSpc>
                        <a:spcBef>
                          <a:spcPts val="0"/>
                        </a:spcBef>
                        <a:spcAft>
                          <a:spcPts val="0"/>
                        </a:spcAft>
                      </a:pPr>
                      <a:r>
                        <a:rPr lang="en-US" sz="1200" kern="1200" dirty="0">
                          <a:effectLst/>
                          <a:latin typeface="Calibri"/>
                          <a:ea typeface="Calibri"/>
                          <a:cs typeface="Times New Roman"/>
                        </a:rPr>
                        <a:t>Writing</a:t>
                      </a:r>
                      <a:endParaRPr lang="en-US" sz="12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300" kern="1200">
                          <a:effectLst/>
                          <a:latin typeface="Calibri"/>
                          <a:ea typeface="Times New Roman"/>
                          <a:cs typeface="GillSansMT"/>
                        </a:rPr>
                        <a:t>3</a:t>
                      </a:r>
                      <a:endParaRPr lang="en-US" sz="150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dirty="0">
                          <a:effectLst/>
                          <a:latin typeface="Calibri"/>
                          <a:ea typeface="Calibri"/>
                          <a:cs typeface="GillSansMT"/>
                        </a:rPr>
                        <a:t>speak and write about grade-appropriate complex literary and informational texts and topics</a:t>
                      </a:r>
                      <a:endParaRPr lang="en-US" sz="15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8927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300" b="1" kern="1200" dirty="0">
                          <a:effectLst/>
                          <a:latin typeface="Calibri"/>
                          <a:ea typeface="Times New Roman"/>
                          <a:cs typeface="Times New Roman"/>
                        </a:rPr>
                        <a:t>4</a:t>
                      </a:r>
                      <a:endParaRPr lang="en-US" sz="15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en-US" sz="1700" b="1" kern="1200">
                          <a:effectLst/>
                          <a:latin typeface="Calibri"/>
                          <a:ea typeface="Calibri"/>
                          <a:cs typeface="GillSansMT"/>
                        </a:rPr>
                        <a:t>construct grade-appropriate oral and written claims and support them with reasoning and evidence</a:t>
                      </a:r>
                      <a:endParaRPr lang="en-US" sz="150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r>
              <a:tr h="79680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300" kern="1200" dirty="0">
                          <a:effectLst/>
                          <a:latin typeface="Calibri"/>
                          <a:ea typeface="Times New Roman"/>
                          <a:cs typeface="Times New Roman"/>
                        </a:rPr>
                        <a:t>7</a:t>
                      </a:r>
                      <a:endParaRPr lang="en-US" sz="15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a:effectLst/>
                          <a:latin typeface="Calibri"/>
                          <a:ea typeface="Calibri"/>
                          <a:cs typeface="GillSansMT"/>
                        </a:rPr>
                        <a:t>adapt language choices to purpose, task, and audience when speaking and writing</a:t>
                      </a:r>
                      <a:endParaRPr lang="en-US" sz="150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27974">
                <a:tc rowSpan="3">
                  <a:txBody>
                    <a:bodyPr/>
                    <a:lstStyle/>
                    <a:p>
                      <a:pPr marL="0" marR="0">
                        <a:lnSpc>
                          <a:spcPct val="115000"/>
                        </a:lnSpc>
                        <a:spcBef>
                          <a:spcPts val="0"/>
                        </a:spcBef>
                        <a:spcAft>
                          <a:spcPts val="0"/>
                        </a:spcAft>
                      </a:pPr>
                      <a:r>
                        <a:rPr lang="en-US" sz="1000" b="1" kern="1200" dirty="0">
                          <a:solidFill>
                            <a:srgbClr val="7F7F7F"/>
                          </a:solidFill>
                          <a:effectLst/>
                          <a:latin typeface="Calibri"/>
                          <a:ea typeface="Calibri"/>
                          <a:cs typeface="Times New Roman"/>
                        </a:rPr>
                        <a:t>Interactive modalities*: </a:t>
                      </a:r>
                      <a:r>
                        <a:rPr lang="en-US" sz="1000" kern="1200" dirty="0">
                          <a:solidFill>
                            <a:srgbClr val="7F7F7F"/>
                          </a:solidFill>
                          <a:effectLst/>
                          <a:latin typeface="Calibri"/>
                          <a:ea typeface="Calibri"/>
                          <a:cs typeface="Times New Roman"/>
                        </a:rPr>
                        <a:t>Collaborative use of receptive and productive modalities as “students engage in conversations, provide and obtain information, express feelings and emotions, and exchange opinions” (Phillips, 2008, p. 3). </a:t>
                      </a:r>
                      <a:endParaRPr lang="en-US" sz="1000" dirty="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1000" kern="1200">
                          <a:solidFill>
                            <a:srgbClr val="7F7F7F"/>
                          </a:solidFill>
                          <a:effectLst/>
                          <a:latin typeface="Calibri"/>
                          <a:ea typeface="Calibri"/>
                          <a:cs typeface="Times New Roman"/>
                        </a:rPr>
                        <a:t>Listening, speaking, reading, </a:t>
                      </a:r>
                      <a:br>
                        <a:rPr lang="en-US" sz="1000" kern="1200">
                          <a:solidFill>
                            <a:srgbClr val="7F7F7F"/>
                          </a:solidFill>
                          <a:effectLst/>
                          <a:latin typeface="Calibri"/>
                          <a:ea typeface="Calibri"/>
                          <a:cs typeface="Times New Roman"/>
                        </a:rPr>
                      </a:br>
                      <a:r>
                        <a:rPr lang="en-US" sz="1000" kern="1200">
                          <a:solidFill>
                            <a:srgbClr val="7F7F7F"/>
                          </a:solidFill>
                          <a:effectLst/>
                          <a:latin typeface="Calibri"/>
                          <a:ea typeface="Calibri"/>
                          <a:cs typeface="Times New Roman"/>
                        </a:rPr>
                        <a:t>and </a:t>
                      </a:r>
                      <a:br>
                        <a:rPr lang="en-US" sz="1000" kern="1200">
                          <a:solidFill>
                            <a:srgbClr val="7F7F7F"/>
                          </a:solidFill>
                          <a:effectLst/>
                          <a:latin typeface="Calibri"/>
                          <a:ea typeface="Calibri"/>
                          <a:cs typeface="Times New Roman"/>
                        </a:rPr>
                      </a:br>
                      <a:r>
                        <a:rPr lang="en-US" sz="1000" kern="1200">
                          <a:solidFill>
                            <a:srgbClr val="7F7F7F"/>
                          </a:solidFill>
                          <a:effectLst/>
                          <a:latin typeface="Calibri"/>
                          <a:ea typeface="Calibri"/>
                          <a:cs typeface="Times New Roman"/>
                        </a:rPr>
                        <a:t>writing</a:t>
                      </a:r>
                      <a:endParaRPr lang="en-US" sz="1500">
                        <a:effectLst/>
                        <a:latin typeface="Calibri"/>
                        <a:ea typeface="Calibri"/>
                        <a:cs typeface="Times New Roman"/>
                      </a:endParaRPr>
                    </a:p>
                  </a:txBody>
                  <a:tcPr marL="31059" marR="31059" marT="11825"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1000" b="1" kern="1200">
                          <a:solidFill>
                            <a:srgbClr val="7F7F7F"/>
                          </a:solidFill>
                          <a:effectLst/>
                          <a:latin typeface="Calibri"/>
                          <a:ea typeface="Times New Roman"/>
                          <a:cs typeface="GillSansMT"/>
                        </a:rPr>
                        <a:t>2</a:t>
                      </a:r>
                      <a:endParaRPr lang="en-US" sz="150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kern="1200" dirty="0">
                          <a:solidFill>
                            <a:srgbClr val="7F7F7F"/>
                          </a:solidFill>
                          <a:effectLst/>
                          <a:latin typeface="Calibri"/>
                          <a:ea typeface="Calibri"/>
                          <a:cs typeface="GillSansMT"/>
                        </a:rPr>
                        <a:t>participate in grade-appropriate oral and written exchanges</a:t>
                      </a:r>
                      <a:r>
                        <a:rPr lang="en-US" sz="1000" kern="1200" dirty="0">
                          <a:solidFill>
                            <a:srgbClr val="7F7F7F"/>
                          </a:solidFill>
                          <a:effectLst/>
                          <a:latin typeface="Calibri"/>
                          <a:ea typeface="Calibri"/>
                          <a:cs typeface="GillSansMT"/>
                        </a:rPr>
                        <a:t> of information, ideas, and analyses, responding to peer, audience, or reader comments and questions</a:t>
                      </a:r>
                      <a:endParaRPr lang="en-US" sz="15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9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1000" b="1" kern="1200">
                          <a:solidFill>
                            <a:srgbClr val="7F7F7F"/>
                          </a:solidFill>
                          <a:effectLst/>
                          <a:latin typeface="Calibri"/>
                          <a:ea typeface="Times New Roman"/>
                          <a:cs typeface="Times New Roman"/>
                        </a:rPr>
                        <a:t>5</a:t>
                      </a:r>
                      <a:endParaRPr lang="en-US" sz="150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kern="1200" dirty="0">
                          <a:solidFill>
                            <a:srgbClr val="7F7F7F"/>
                          </a:solidFill>
                          <a:effectLst/>
                          <a:latin typeface="Calibri"/>
                          <a:ea typeface="Calibri"/>
                          <a:cs typeface="GillSansMT"/>
                        </a:rPr>
                        <a:t>conduct research and evaluate and communicate</a:t>
                      </a:r>
                      <a:r>
                        <a:rPr lang="en-US" sz="1000" kern="1200" dirty="0">
                          <a:solidFill>
                            <a:srgbClr val="7F7F7F"/>
                          </a:solidFill>
                          <a:effectLst/>
                          <a:latin typeface="Calibri"/>
                          <a:ea typeface="Calibri"/>
                          <a:cs typeface="GillSansMT"/>
                        </a:rPr>
                        <a:t> findings to answer questions or solve problems</a:t>
                      </a:r>
                      <a:endParaRPr lang="en-US" sz="15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949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1000" b="1" kern="1200">
                          <a:solidFill>
                            <a:srgbClr val="7F7F7F"/>
                          </a:solidFill>
                          <a:effectLst/>
                          <a:latin typeface="Calibri"/>
                          <a:ea typeface="Times New Roman"/>
                          <a:cs typeface="Times New Roman"/>
                        </a:rPr>
                        <a:t>6</a:t>
                      </a:r>
                      <a:endParaRPr lang="en-US" sz="1500">
                        <a:effectLst/>
                        <a:latin typeface="Calibri"/>
                        <a:ea typeface="Calibri"/>
                        <a:cs typeface="Times New Roman"/>
                      </a:endParaRPr>
                    </a:p>
                  </a:txBody>
                  <a:tcPr marL="31059" marR="31059" marT="118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kern="1200" dirty="0">
                          <a:solidFill>
                            <a:srgbClr val="7F7F7F"/>
                          </a:solidFill>
                          <a:effectLst/>
                          <a:latin typeface="Calibri"/>
                          <a:ea typeface="Calibri"/>
                          <a:cs typeface="GillSansMT"/>
                        </a:rPr>
                        <a:t>analyze and critique</a:t>
                      </a:r>
                      <a:r>
                        <a:rPr lang="en-US" sz="1000" kern="1200" dirty="0">
                          <a:solidFill>
                            <a:srgbClr val="7F7F7F"/>
                          </a:solidFill>
                          <a:effectLst/>
                          <a:latin typeface="Calibri"/>
                          <a:ea typeface="Calibri"/>
                          <a:cs typeface="GillSansMT"/>
                        </a:rPr>
                        <a:t> the arguments of others orally and in writing</a:t>
                      </a:r>
                      <a:endParaRPr lang="en-US" sz="1500" dirty="0">
                        <a:effectLst/>
                        <a:latin typeface="Calibri"/>
                        <a:ea typeface="Calibri"/>
                        <a:cs typeface="Times New Roman"/>
                      </a:endParaRPr>
                    </a:p>
                  </a:txBody>
                  <a:tcPr marL="31059" marR="31059" marT="11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636653610"/>
              </p:ext>
            </p:extLst>
          </p:nvPr>
        </p:nvGraphicFramePr>
        <p:xfrm>
          <a:off x="167355" y="6339681"/>
          <a:ext cx="6705852" cy="1997710"/>
        </p:xfrm>
        <a:graphic>
          <a:graphicData uri="http://schemas.openxmlformats.org/drawingml/2006/table">
            <a:tbl>
              <a:tblPr firstRow="1" firstCol="1" bandRow="1"/>
              <a:tblGrid>
                <a:gridCol w="838232"/>
                <a:gridCol w="900322"/>
                <a:gridCol w="807186"/>
                <a:gridCol w="667481"/>
                <a:gridCol w="977937"/>
                <a:gridCol w="1117642"/>
                <a:gridCol w="1397052"/>
              </a:tblGrid>
              <a:tr h="245349">
                <a:tc>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Standard</a:t>
                      </a:r>
                      <a:endParaRPr lang="en-US" sz="14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600" b="1" dirty="0">
                          <a:effectLst/>
                          <a:latin typeface="Calibri"/>
                          <a:ea typeface="Times New Roman"/>
                          <a:cs typeface="Times New Roman"/>
                        </a:rPr>
                        <a:t>An ELL can…</a:t>
                      </a:r>
                      <a:endParaRPr lang="en-US" sz="16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0" marR="0">
                        <a:lnSpc>
                          <a:spcPct val="115000"/>
                        </a:lnSpc>
                        <a:spcBef>
                          <a:spcPts val="0"/>
                        </a:spcBef>
                        <a:spcAft>
                          <a:spcPts val="0"/>
                        </a:spcAft>
                      </a:pPr>
                      <a:r>
                        <a:rPr lang="en-US" sz="1600" b="1" dirty="0">
                          <a:solidFill>
                            <a:srgbClr val="000000"/>
                          </a:solidFill>
                          <a:effectLst/>
                          <a:latin typeface="Calibri"/>
                          <a:ea typeface="Times New Roman"/>
                          <a:cs typeface="Times New Roman"/>
                        </a:rPr>
                        <a:t>By the end of an English language proficiency level, an ELL in </a:t>
                      </a:r>
                      <a:r>
                        <a:rPr lang="en-US" sz="1600" b="1" dirty="0" smtClean="0">
                          <a:solidFill>
                            <a:srgbClr val="000000"/>
                          </a:solidFill>
                          <a:effectLst/>
                          <a:latin typeface="Calibri"/>
                          <a:ea typeface="Times New Roman"/>
                          <a:cs typeface="Times New Roman"/>
                        </a:rPr>
                        <a:t>2</a:t>
                      </a:r>
                      <a:r>
                        <a:rPr lang="en-US" sz="1600" b="1" baseline="30000" dirty="0" smtClean="0">
                          <a:solidFill>
                            <a:srgbClr val="000000"/>
                          </a:solidFill>
                          <a:effectLst/>
                          <a:latin typeface="Calibri"/>
                          <a:ea typeface="Times New Roman"/>
                          <a:cs typeface="Times New Roman"/>
                        </a:rPr>
                        <a:t>nd</a:t>
                      </a:r>
                      <a:r>
                        <a:rPr lang="en-US" sz="1600" b="1" dirty="0" smtClean="0">
                          <a:solidFill>
                            <a:srgbClr val="000000"/>
                          </a:solidFill>
                          <a:effectLst/>
                          <a:latin typeface="Calibri"/>
                          <a:ea typeface="Times New Roman"/>
                          <a:cs typeface="Times New Roman"/>
                        </a:rPr>
                        <a:t> – 3rd Grade can </a:t>
                      </a:r>
                      <a:r>
                        <a:rPr lang="en-US" sz="1600" b="1" dirty="0">
                          <a:solidFill>
                            <a:srgbClr val="000000"/>
                          </a:solidFill>
                          <a:effectLst/>
                          <a:latin typeface="Calibri"/>
                          <a:ea typeface="Times New Roman"/>
                          <a:cs typeface="Times New Roman"/>
                        </a:rPr>
                        <a:t>. . . </a:t>
                      </a:r>
                      <a:endParaRPr lang="en-US" sz="16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1255">
                <a:tc rowSpan="2">
                  <a:txBody>
                    <a:bodyPr/>
                    <a:lstStyle/>
                    <a:p>
                      <a:pPr marL="0" marR="0" algn="ctr">
                        <a:lnSpc>
                          <a:spcPct val="115000"/>
                        </a:lnSpc>
                        <a:spcBef>
                          <a:spcPts val="0"/>
                        </a:spcBef>
                        <a:spcAft>
                          <a:spcPts val="0"/>
                        </a:spcAft>
                      </a:pPr>
                      <a:r>
                        <a:rPr lang="en-US" sz="3100" b="1" dirty="0">
                          <a:solidFill>
                            <a:srgbClr val="000000"/>
                          </a:solidFill>
                          <a:effectLst/>
                          <a:latin typeface="Calibri"/>
                          <a:ea typeface="Times New Roman"/>
                          <a:cs typeface="Times New Roman"/>
                        </a:rPr>
                        <a:t>4</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Productive</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(S &amp; W)</a:t>
                      </a:r>
                      <a:endParaRPr lang="en-US" sz="13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0" marR="0">
                        <a:lnSpc>
                          <a:spcPct val="115000"/>
                        </a:lnSpc>
                        <a:spcBef>
                          <a:spcPts val="0"/>
                        </a:spcBef>
                        <a:spcAft>
                          <a:spcPts val="0"/>
                        </a:spcAft>
                      </a:pPr>
                      <a:r>
                        <a:rPr lang="en-US" sz="1000" b="1" dirty="0">
                          <a:effectLst/>
                          <a:latin typeface="Calibri"/>
                          <a:ea typeface="Times New Roman"/>
                          <a:cs typeface="Times New Roman"/>
                        </a:rPr>
                        <a:t>…</a:t>
                      </a:r>
                      <a:r>
                        <a:rPr lang="en-US" sz="900" b="1" dirty="0">
                          <a:effectLst/>
                          <a:latin typeface="Calibri"/>
                          <a:ea typeface="Times New Roman"/>
                          <a:cs typeface="Times New Roman"/>
                        </a:rPr>
                        <a:t>construct grade-appropriate oral and written claims and support them with reasoning and evidence. </a:t>
                      </a:r>
                      <a:endParaRPr lang="en-US" sz="9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1" dirty="0">
                          <a:solidFill>
                            <a:srgbClr val="000000"/>
                          </a:solidFill>
                          <a:effectLst/>
                          <a:latin typeface="Calibri"/>
                          <a:ea typeface="Times New Roman"/>
                          <a:cs typeface="Times New Roman"/>
                        </a:rPr>
                        <a:t>1</a:t>
                      </a:r>
                      <a:endParaRPr lang="en-US" sz="2000" dirty="0">
                        <a:effectLst/>
                        <a:latin typeface="Calibri"/>
                        <a:ea typeface="Calibri"/>
                        <a:cs typeface="Times New Roman"/>
                      </a:endParaRPr>
                    </a:p>
                  </a:txBody>
                  <a:tcPr marL="45800" marR="458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1" dirty="0">
                          <a:solidFill>
                            <a:srgbClr val="000000"/>
                          </a:solidFill>
                          <a:effectLst/>
                          <a:latin typeface="Calibri"/>
                          <a:ea typeface="Times New Roman"/>
                          <a:cs typeface="Times New Roman"/>
                        </a:rPr>
                        <a:t>2</a:t>
                      </a:r>
                      <a:endParaRPr lang="en-US" sz="2000" dirty="0">
                        <a:effectLst/>
                        <a:latin typeface="Calibri"/>
                        <a:ea typeface="Calibri"/>
                        <a:cs typeface="Times New Roman"/>
                      </a:endParaRPr>
                    </a:p>
                  </a:txBody>
                  <a:tcPr marL="5725" marR="5725" marT="10607" marB="106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1">
                          <a:solidFill>
                            <a:srgbClr val="000000"/>
                          </a:solidFill>
                          <a:effectLst/>
                          <a:latin typeface="Calibri"/>
                          <a:ea typeface="Times New Roman"/>
                          <a:cs typeface="Times New Roman"/>
                        </a:rPr>
                        <a:t>3</a:t>
                      </a:r>
                      <a:endParaRPr lang="en-US" sz="2000">
                        <a:effectLst/>
                        <a:latin typeface="Calibri"/>
                        <a:ea typeface="Calibri"/>
                        <a:cs typeface="Times New Roman"/>
                      </a:endParaRPr>
                    </a:p>
                  </a:txBody>
                  <a:tcPr marL="5725" marR="5725" marT="10607" marB="106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1">
                          <a:solidFill>
                            <a:srgbClr val="000000"/>
                          </a:solidFill>
                          <a:effectLst/>
                          <a:latin typeface="Calibri"/>
                          <a:ea typeface="Times New Roman"/>
                          <a:cs typeface="Times New Roman"/>
                        </a:rPr>
                        <a:t>4</a:t>
                      </a:r>
                      <a:endParaRPr lang="en-US" sz="2000">
                        <a:effectLst/>
                        <a:latin typeface="Calibri"/>
                        <a:ea typeface="Calibri"/>
                        <a:cs typeface="Times New Roman"/>
                      </a:endParaRPr>
                    </a:p>
                  </a:txBody>
                  <a:tcPr marL="5725" marR="5725" marT="10607" marB="106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b="1" dirty="0">
                          <a:solidFill>
                            <a:srgbClr val="000000"/>
                          </a:solidFill>
                          <a:effectLst/>
                          <a:latin typeface="Calibri"/>
                          <a:ea typeface="Times New Roman"/>
                          <a:cs typeface="Times New Roman"/>
                        </a:rPr>
                        <a:t>5</a:t>
                      </a:r>
                      <a:endParaRPr lang="en-US" sz="2000" dirty="0">
                        <a:effectLst/>
                        <a:latin typeface="Calibri"/>
                        <a:ea typeface="Calibri"/>
                        <a:cs typeface="Times New Roman"/>
                      </a:endParaRPr>
                    </a:p>
                  </a:txBody>
                  <a:tcPr marL="5725" marR="5725" marT="10607" marB="106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065144">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…express an opinion about a familiar topic. </a:t>
                      </a:r>
                      <a:endParaRPr lang="en-US" sz="900" dirty="0">
                        <a:effectLst/>
                        <a:latin typeface="Calibri"/>
                        <a:ea typeface="Calibri"/>
                        <a:cs typeface="Times New Roman"/>
                      </a:endParaRPr>
                    </a:p>
                  </a:txBody>
                  <a:tcPr marL="45800" marR="45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11430">
                        <a:lnSpc>
                          <a:spcPct val="115000"/>
                        </a:lnSpc>
                        <a:spcBef>
                          <a:spcPts val="0"/>
                        </a:spcBef>
                        <a:spcAft>
                          <a:spcPts val="0"/>
                        </a:spcAft>
                      </a:pPr>
                      <a:r>
                        <a:rPr lang="en-US" sz="900" dirty="0" smtClean="0">
                          <a:solidFill>
                            <a:srgbClr val="000000"/>
                          </a:solidFill>
                          <a:effectLst/>
                          <a:latin typeface="Calibri"/>
                          <a:ea typeface="Times New Roman"/>
                          <a:cs typeface="Times New Roman"/>
                        </a:rPr>
                        <a:t>…express</a:t>
                      </a:r>
                      <a:r>
                        <a:rPr lang="en-US" sz="900" baseline="0" dirty="0" smtClean="0">
                          <a:solidFill>
                            <a:srgbClr val="000000"/>
                          </a:solidFill>
                          <a:effectLst/>
                          <a:latin typeface="Calibri"/>
                          <a:ea typeface="Times New Roman"/>
                          <a:cs typeface="Times New Roman"/>
                        </a:rPr>
                        <a:t> an opinion about a familiar topic or story. </a:t>
                      </a:r>
                      <a:endParaRPr lang="en-US" sz="900" dirty="0">
                        <a:effectLst/>
                        <a:latin typeface="Calibri"/>
                        <a:ea typeface="Calibri"/>
                        <a:cs typeface="Times New Roman"/>
                      </a:endParaRPr>
                    </a:p>
                  </a:txBody>
                  <a:tcPr marL="45800" marR="45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800"/>
                        </a:spcAft>
                      </a:pPr>
                      <a:r>
                        <a:rPr lang="en-US" sz="900" dirty="0" smtClean="0">
                          <a:solidFill>
                            <a:srgbClr val="000000"/>
                          </a:solidFill>
                          <a:effectLst/>
                          <a:latin typeface="Calibri"/>
                          <a:ea typeface="Times New Roman"/>
                          <a:cs typeface="Times New Roman"/>
                        </a:rPr>
                        <a:t>…e</a:t>
                      </a:r>
                      <a:r>
                        <a:rPr lang="en-US" sz="900" b="0" i="0" u="none" strike="noStrike" dirty="0" smtClean="0">
                          <a:solidFill>
                            <a:srgbClr val="000000"/>
                          </a:solidFill>
                          <a:effectLst/>
                          <a:latin typeface="Calibri" panose="020F0502020204030204" pitchFamily="34" charset="0"/>
                        </a:rPr>
                        <a:t>xpress an opinion about a familiar topic or story, giving one or more reasons for the opinion. </a:t>
                      </a:r>
                      <a:endParaRPr lang="en-US" sz="900" dirty="0">
                        <a:effectLst/>
                        <a:latin typeface="Calibri"/>
                        <a:ea typeface="Calibri"/>
                        <a:cs typeface="Times New Roman"/>
                      </a:endParaRPr>
                    </a:p>
                  </a:txBody>
                  <a:tcPr marL="45800" marR="45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smtClean="0">
                          <a:solidFill>
                            <a:srgbClr val="000000"/>
                          </a:solidFill>
                          <a:effectLst/>
                          <a:latin typeface="Calibri"/>
                          <a:ea typeface="Times New Roman"/>
                          <a:cs typeface="Times New Roman"/>
                        </a:rPr>
                        <a:t>…</a:t>
                      </a:r>
                      <a:r>
                        <a:rPr lang="en-US" sz="900" b="0" i="0" u="none" strike="noStrike" dirty="0" smtClean="0">
                          <a:solidFill>
                            <a:srgbClr val="000000"/>
                          </a:solidFill>
                          <a:effectLst/>
                          <a:latin typeface="Calibri" panose="020F0502020204030204" pitchFamily="34" charset="0"/>
                        </a:rPr>
                        <a:t>express opinions about a variety of topics, introducing the topic &amp; giving several reasons for the opinion.</a:t>
                      </a:r>
                      <a:endParaRPr lang="en-US" sz="900" dirty="0">
                        <a:effectLst/>
                        <a:latin typeface="Calibri"/>
                        <a:ea typeface="Calibri"/>
                        <a:cs typeface="Times New Roman"/>
                      </a:endParaRPr>
                    </a:p>
                  </a:txBody>
                  <a:tcPr marL="45800" marR="45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smtClean="0">
                          <a:solidFill>
                            <a:srgbClr val="000000"/>
                          </a:solidFill>
                          <a:effectLst/>
                          <a:latin typeface="Calibri"/>
                          <a:ea typeface="Times New Roman"/>
                          <a:cs typeface="Times New Roman"/>
                        </a:rPr>
                        <a:t>…</a:t>
                      </a:r>
                      <a:r>
                        <a:rPr lang="en-US" sz="900" b="0" i="0" u="none" strike="noStrike" dirty="0" smtClean="0">
                          <a:solidFill>
                            <a:srgbClr val="000000"/>
                          </a:solidFill>
                          <a:effectLst/>
                          <a:latin typeface="Calibri" panose="020F0502020204030204" pitchFamily="34" charset="0"/>
                        </a:rPr>
                        <a:t>express opinions about a variety of topics, introducing the topic, giving several reasons for the opinion, &amp; providing a concluding statement.</a:t>
                      </a:r>
                      <a:endParaRPr lang="en-US" sz="900" dirty="0">
                        <a:effectLst/>
                        <a:latin typeface="Calibri"/>
                        <a:ea typeface="Calibri"/>
                        <a:cs typeface="Times New Roman"/>
                      </a:endParaRPr>
                    </a:p>
                  </a:txBody>
                  <a:tcPr marL="45800" marR="45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8" name="Rectangle 7"/>
          <p:cNvSpPr/>
          <p:nvPr/>
        </p:nvSpPr>
        <p:spPr>
          <a:xfrm>
            <a:off x="167481" y="8397081"/>
            <a:ext cx="6612373" cy="1165247"/>
          </a:xfrm>
          <a:prstGeom prst="rect">
            <a:avLst/>
          </a:prstGeom>
          <a:solidFill>
            <a:schemeClr val="bg1"/>
          </a:solidFill>
        </p:spPr>
        <p:txBody>
          <a:bodyPr wrap="square" lIns="87179" tIns="43589" rIns="87179" bIns="43589">
            <a:spAutoFit/>
          </a:bodyPr>
          <a:lstStyle/>
          <a:p>
            <a:r>
              <a:rPr lang="en-US" sz="1000" dirty="0"/>
              <a:t>This performance task is based on writing.  As an option if you’d like to monitor growth for ELP as a second goal, teachers can choose to assess ELP standard 4 because it aligns with this specific performance task. Your student’s full composition can be analyzed to identify English language proficiency levels.  It is evident that students will be navigating through the modalities to get to the end product. However, it is important to keep in mind what the full opinion writing performance task is assessing and how deeply the student understands class content and language. The  ELP growth goal is to provide the “just-right scaffolds” for students to demonstrate their understanding in order for them to move from one proficiency level to the next.</a:t>
            </a:r>
          </a:p>
        </p:txBody>
      </p:sp>
      <p:sp>
        <p:nvSpPr>
          <p:cNvPr id="9" name="Rectangle 8"/>
          <p:cNvSpPr/>
          <p:nvPr/>
        </p:nvSpPr>
        <p:spPr>
          <a:xfrm>
            <a:off x="97503" y="29609"/>
            <a:ext cx="6775704" cy="380417"/>
          </a:xfrm>
          <a:prstGeom prst="rect">
            <a:avLst/>
          </a:prstGeom>
        </p:spPr>
        <p:txBody>
          <a:bodyPr wrap="square" lIns="87179" tIns="43589" rIns="87179" bIns="43589">
            <a:spAutoFit/>
          </a:bodyPr>
          <a:lstStyle/>
          <a:p>
            <a:pPr algn="ctr"/>
            <a:r>
              <a:rPr lang="en-US" b="1" i="1" dirty="0"/>
              <a:t>ELP </a:t>
            </a:r>
            <a:r>
              <a:rPr lang="en-US" b="1" i="1" dirty="0" smtClean="0"/>
              <a:t>2</a:t>
            </a:r>
            <a:r>
              <a:rPr lang="en-US" b="1" i="1" baseline="30000" dirty="0" smtClean="0"/>
              <a:t>nd</a:t>
            </a:r>
            <a:r>
              <a:rPr lang="en-US" b="1" i="1" dirty="0" smtClean="0"/>
              <a:t> – 3</a:t>
            </a:r>
            <a:r>
              <a:rPr lang="en-US" b="1" i="1" baseline="30000" dirty="0" smtClean="0"/>
              <a:t>rd</a:t>
            </a:r>
            <a:r>
              <a:rPr lang="en-US" b="1" i="1" dirty="0" smtClean="0"/>
              <a:t> Grade Band Standards </a:t>
            </a:r>
            <a:r>
              <a:rPr lang="en-US" b="1" i="1" dirty="0"/>
              <a:t>Organized by </a:t>
            </a:r>
            <a:r>
              <a:rPr lang="en-US" b="1" i="1" dirty="0" smtClean="0"/>
              <a:t>Modality</a:t>
            </a:r>
          </a:p>
        </p:txBody>
      </p:sp>
      <p:sp>
        <p:nvSpPr>
          <p:cNvPr id="6" name="TextBox 1"/>
          <p:cNvSpPr txBox="1"/>
          <p:nvPr/>
        </p:nvSpPr>
        <p:spPr>
          <a:xfrm>
            <a:off x="3578121" y="9562328"/>
            <a:ext cx="3462442" cy="215444"/>
          </a:xfrm>
          <a:prstGeom prst="rect">
            <a:avLst/>
          </a:prstGeom>
          <a:noFill/>
        </p:spPr>
        <p:txBody>
          <a:bodyPr wrap="square" rtlCol="0">
            <a:spAutoFit/>
          </a:bodyPr>
          <a:ls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a:lstStyle>
          <a:p>
            <a:r>
              <a:rPr lang="en-US" sz="800" b="1" i="1" dirty="0" smtClean="0"/>
              <a:t>Oregon ELP Standards Aligned with Performance Task, 2014; Arcema Tovar</a:t>
            </a:r>
            <a:endParaRPr lang="en-US" sz="800" b="1" i="1" dirty="0"/>
          </a:p>
        </p:txBody>
      </p:sp>
    </p:spTree>
    <p:extLst>
      <p:ext uri="{BB962C8B-B14F-4D97-AF65-F5344CB8AC3E}">
        <p14:creationId xmlns:p14="http://schemas.microsoft.com/office/powerpoint/2010/main" val="21734755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5289" y="5583125"/>
            <a:ext cx="6400800" cy="527956"/>
          </a:xfrm>
          <a:prstGeom prst="rect">
            <a:avLst/>
          </a:prstGeom>
          <a:noFill/>
        </p:spPr>
        <p:txBody>
          <a:bodyPr wrap="square" lIns="96131" tIns="48065" rIns="96131" bIns="48065" rtlCol="0">
            <a:spAutoFit/>
          </a:bodyPr>
          <a:lstStyle/>
          <a:p>
            <a:r>
              <a:rPr lang="en-US" sz="2800" b="1" dirty="0" smtClean="0">
                <a:effectLst>
                  <a:outerShdw blurRad="38100" dist="38100" dir="2700000" algn="tl">
                    <a:srgbClr val="000000">
                      <a:alpha val="43137"/>
                    </a:srgbClr>
                  </a:outerShdw>
                </a:effectLst>
              </a:rPr>
              <a:t>Student Name:______________________</a:t>
            </a:r>
            <a:endParaRPr lang="en-US" sz="2800" b="1" dirty="0">
              <a:effectLst>
                <a:outerShdw blurRad="38100" dist="38100" dir="2700000" algn="tl">
                  <a:srgbClr val="000000">
                    <a:alpha val="43137"/>
                  </a:srgbClr>
                </a:outerShdw>
              </a:effectLst>
            </a:endParaRPr>
          </a:p>
        </p:txBody>
      </p:sp>
      <p:pic>
        <p:nvPicPr>
          <p:cNvPr id="8" name="Picture 2" descr="C:\Users\Rick Richmond\Desktop\WebHead3.jpg"/>
          <p:cNvPicPr>
            <a:picLocks noChangeAspect="1" noChangeArrowheads="1"/>
          </p:cNvPicPr>
          <p:nvPr/>
        </p:nvPicPr>
        <p:blipFill>
          <a:blip r:embed="rId2" cstate="print"/>
          <a:srcRect/>
          <a:stretch>
            <a:fillRect/>
          </a:stretch>
        </p:blipFill>
        <p:spPr bwMode="auto">
          <a:xfrm>
            <a:off x="3444081" y="243681"/>
            <a:ext cx="3372008" cy="667087"/>
          </a:xfrm>
          <a:prstGeom prst="rect">
            <a:avLst/>
          </a:prstGeom>
          <a:noFill/>
        </p:spPr>
      </p:pic>
      <p:sp>
        <p:nvSpPr>
          <p:cNvPr id="9" name="TextBox 8"/>
          <p:cNvSpPr txBox="1"/>
          <p:nvPr/>
        </p:nvSpPr>
        <p:spPr>
          <a:xfrm>
            <a:off x="470871" y="6135261"/>
            <a:ext cx="4114800" cy="384721"/>
          </a:xfrm>
          <a:prstGeom prst="rect">
            <a:avLst/>
          </a:prstGeom>
          <a:noFill/>
        </p:spPr>
        <p:txBody>
          <a:bodyPr wrap="square" rtlCol="0">
            <a:spAutoFit/>
          </a:bodyPr>
          <a:lstStyle/>
          <a:p>
            <a:r>
              <a:rPr lang="en-US" b="1" dirty="0" smtClean="0"/>
              <a:t>Date: __________________</a:t>
            </a:r>
            <a:endParaRPr lang="en-US" b="1" dirty="0"/>
          </a:p>
        </p:txBody>
      </p:sp>
      <p:sp>
        <p:nvSpPr>
          <p:cNvPr id="10" name="TextBox 9"/>
          <p:cNvSpPr txBox="1"/>
          <p:nvPr/>
        </p:nvSpPr>
        <p:spPr>
          <a:xfrm>
            <a:off x="396081" y="1539081"/>
            <a:ext cx="5710679" cy="1205064"/>
          </a:xfrm>
          <a:prstGeom prst="rect">
            <a:avLst/>
          </a:prstGeom>
          <a:noFill/>
        </p:spPr>
        <p:txBody>
          <a:bodyPr wrap="square" lIns="96131" tIns="48065" rIns="96131" bIns="48065" rtlCol="0">
            <a:spAutoFit/>
          </a:bodyPr>
          <a:lstStyle/>
          <a:p>
            <a:r>
              <a:rPr lang="en-US" sz="3600" b="1" dirty="0" smtClean="0">
                <a:effectLst>
                  <a:outerShdw blurRad="38100" dist="38100" dir="2700000" algn="tl">
                    <a:srgbClr val="000000">
                      <a:alpha val="43137"/>
                    </a:srgbClr>
                  </a:outerShdw>
                </a:effectLst>
              </a:rPr>
              <a:t>Opinion Writing…</a:t>
            </a:r>
          </a:p>
          <a:p>
            <a:r>
              <a:rPr lang="en-US" sz="3600" b="1" dirty="0" smtClean="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Performance Task</a:t>
            </a:r>
            <a:endParaRPr lang="en-US" sz="2800" b="1" dirty="0">
              <a:effectLst>
                <a:outerShdw blurRad="38100" dist="38100" dir="2700000" algn="tl">
                  <a:srgbClr val="000000">
                    <a:alpha val="43137"/>
                  </a:srgbClr>
                </a:outerShdw>
              </a:effectLst>
            </a:endParaRPr>
          </a:p>
        </p:txBody>
      </p:sp>
      <p:sp>
        <p:nvSpPr>
          <p:cNvPr id="11" name="TextBox 10"/>
          <p:cNvSpPr txBox="1"/>
          <p:nvPr/>
        </p:nvSpPr>
        <p:spPr>
          <a:xfrm>
            <a:off x="396081" y="2682082"/>
            <a:ext cx="3581400" cy="384721"/>
          </a:xfrm>
          <a:prstGeom prst="rect">
            <a:avLst/>
          </a:prstGeom>
          <a:noFill/>
        </p:spPr>
        <p:txBody>
          <a:bodyPr wrap="square" rtlCol="0">
            <a:spAutoFit/>
          </a:bodyPr>
          <a:lstStyle/>
          <a:p>
            <a:pPr algn="ctr"/>
            <a:r>
              <a:rPr lang="en-US" dirty="0" smtClean="0"/>
              <a:t>Pre-Assessment</a:t>
            </a:r>
            <a:endParaRPr lang="en-US" dirty="0"/>
          </a:p>
        </p:txBody>
      </p:sp>
      <p:grpSp>
        <p:nvGrpSpPr>
          <p:cNvPr id="15" name="Group 14"/>
          <p:cNvGrpSpPr/>
          <p:nvPr/>
        </p:nvGrpSpPr>
        <p:grpSpPr>
          <a:xfrm>
            <a:off x="1234281" y="3279549"/>
            <a:ext cx="3505200" cy="2286000"/>
            <a:chOff x="1386681" y="4434681"/>
            <a:chExt cx="3505200" cy="2286000"/>
          </a:xfrm>
        </p:grpSpPr>
        <p:sp>
          <p:nvSpPr>
            <p:cNvPr id="16" name="Rectangle 15"/>
            <p:cNvSpPr/>
            <p:nvPr/>
          </p:nvSpPr>
          <p:spPr>
            <a:xfrm>
              <a:off x="1386681" y="4434681"/>
              <a:ext cx="3505200" cy="2286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2" descr="https://encrypted-tbn2.gstatic.com/images?q=tbn:ANd9GcQ6RRR7s--A0McvcKb5bLnstM4s4-ifFL0slxFpiSPAnbLXvErp1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0081" y="4663281"/>
              <a:ext cx="2466975" cy="18478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grpSp>
      <p:pic>
        <p:nvPicPr>
          <p:cNvPr id="13" name="Picture 12" descr="https://encrypted-tbn1.gstatic.com/images?q=tbn:ANd9GcQsaY43po7te5HCq7HjmJggwSRGqEpzTDRg6qCkKUozQRJRzjtqdQ"/>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3690" y="263068"/>
            <a:ext cx="1301181" cy="12954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A5E9C3D-07D7-45D2-9B6A-FB5CA66A53EB}" type="slidenum">
              <a:rPr lang="en-US" smtClean="0"/>
              <a:pPr/>
              <a:t>9</a:t>
            </a:fld>
            <a:endParaRPr lang="en-US" dirty="0"/>
          </a:p>
        </p:txBody>
      </p:sp>
      <p:sp>
        <p:nvSpPr>
          <p:cNvPr id="5" name="TextBox 4"/>
          <p:cNvSpPr txBox="1"/>
          <p:nvPr/>
        </p:nvSpPr>
        <p:spPr>
          <a:xfrm>
            <a:off x="683674" y="1005681"/>
            <a:ext cx="5943600" cy="5047536"/>
          </a:xfrm>
          <a:prstGeom prst="rect">
            <a:avLst/>
          </a:prstGeom>
          <a:noFill/>
        </p:spPr>
        <p:txBody>
          <a:bodyPr wrap="square" rtlCol="0">
            <a:spAutoFit/>
          </a:bodyPr>
          <a:lstStyle/>
          <a:p>
            <a:r>
              <a:rPr lang="en-US" sz="1400" dirty="0" smtClean="0"/>
              <a:t>Directions:</a:t>
            </a:r>
          </a:p>
          <a:p>
            <a:r>
              <a:rPr lang="en-US" sz="1400" b="1" u="sng" dirty="0" smtClean="0"/>
              <a:t>35 Minutes</a:t>
            </a:r>
            <a:endParaRPr lang="en-US" sz="1400" b="1" u="sng" dirty="0"/>
          </a:p>
          <a:p>
            <a:pPr marL="457200" indent="-457200">
              <a:buFont typeface="+mj-lt"/>
              <a:buAutoNum type="arabicPeriod"/>
            </a:pPr>
            <a:r>
              <a:rPr lang="en-US" sz="1400" dirty="0" smtClean="0"/>
              <a:t>Read each article.</a:t>
            </a:r>
          </a:p>
          <a:p>
            <a:pPr marL="457200" indent="-457200">
              <a:buFont typeface="+mj-lt"/>
              <a:buAutoNum type="arabicPeriod"/>
            </a:pPr>
            <a:endParaRPr lang="en-US" sz="1400" dirty="0"/>
          </a:p>
          <a:p>
            <a:pPr marL="457200" indent="-457200">
              <a:buFont typeface="+mj-lt"/>
              <a:buAutoNum type="arabicPeriod"/>
            </a:pPr>
            <a:r>
              <a:rPr lang="en-US" sz="1400" dirty="0" smtClean="0"/>
              <a:t>Take notes as you read. You can use your notes to help you write your opinion essay.</a:t>
            </a:r>
          </a:p>
          <a:p>
            <a:pPr marL="457200" indent="-457200">
              <a:buFont typeface="+mj-lt"/>
              <a:buAutoNum type="arabicPeriod"/>
            </a:pPr>
            <a:endParaRPr lang="en-US" sz="1400" dirty="0"/>
          </a:p>
          <a:p>
            <a:pPr marL="457200" indent="-457200">
              <a:buFont typeface="+mj-lt"/>
              <a:buAutoNum type="arabicPeriod"/>
            </a:pPr>
            <a:r>
              <a:rPr lang="en-US" sz="1400" dirty="0" smtClean="0"/>
              <a:t>Answer the 3 questions when you are done reading.</a:t>
            </a:r>
          </a:p>
          <a:p>
            <a:pPr marL="457200"/>
            <a:r>
              <a:rPr lang="en-US" sz="1400" dirty="0" smtClean="0"/>
              <a:t>You may also use your answers to help you write your  opinion essay. </a:t>
            </a:r>
          </a:p>
          <a:p>
            <a:pPr marL="457200"/>
            <a:endParaRPr lang="en-US" sz="1400" dirty="0" smtClean="0"/>
          </a:p>
          <a:p>
            <a:pPr algn="ctr"/>
            <a:r>
              <a:rPr lang="en-US" sz="1400" b="1" dirty="0" smtClean="0"/>
              <a:t>STOP AND WAIT FOR YOUR TEACHER</a:t>
            </a:r>
          </a:p>
          <a:p>
            <a:r>
              <a:rPr lang="en-US" sz="1400" dirty="0"/>
              <a:t> </a:t>
            </a:r>
            <a:endParaRPr lang="en-US" sz="1400" dirty="0" smtClean="0"/>
          </a:p>
          <a:p>
            <a:r>
              <a:rPr lang="en-US" sz="1400" b="1" u="sng" dirty="0" smtClean="0"/>
              <a:t>70 Minutes</a:t>
            </a:r>
          </a:p>
          <a:p>
            <a:pPr marL="342900" indent="-342900">
              <a:buAutoNum type="arabicPeriod" startAt="4"/>
            </a:pPr>
            <a:r>
              <a:rPr lang="en-US" sz="1400" dirty="0" smtClean="0"/>
              <a:t>Write your opinion essay.</a:t>
            </a:r>
            <a:r>
              <a:rPr lang="en-US" sz="1400" b="1" u="sng" dirty="0"/>
              <a:t> </a:t>
            </a:r>
            <a:endParaRPr lang="en-US" sz="1400" b="1" u="sng" dirty="0" smtClean="0"/>
          </a:p>
          <a:p>
            <a:r>
              <a:rPr lang="en-US" sz="1400" b="1" u="sng" dirty="0" smtClean="0"/>
              <a:t>Your Assignment:</a:t>
            </a:r>
          </a:p>
          <a:p>
            <a:r>
              <a:rPr lang="en-US" sz="1400" dirty="0"/>
              <a:t>You are writing an article for the school newspaper about why people </a:t>
            </a:r>
            <a:r>
              <a:rPr lang="en-US" sz="1400" b="1" dirty="0"/>
              <a:t>should or should not </a:t>
            </a:r>
            <a:r>
              <a:rPr lang="en-US" sz="1400" dirty="0"/>
              <a:t>be afraid of sharks.  State your opinion clearly.  Give reasons and examples from both texts.</a:t>
            </a:r>
          </a:p>
          <a:p>
            <a:endParaRPr lang="en-US" sz="1400" dirty="0"/>
          </a:p>
          <a:p>
            <a:r>
              <a:rPr lang="en-US" sz="1400" dirty="0"/>
              <a:t>You may use your notes, your 3 answered questions and refer to the passages as much as you’d like</a:t>
            </a:r>
          </a:p>
          <a:p>
            <a:endParaRPr lang="en-US" sz="1400" b="1" u="sng" dirty="0" smtClean="0"/>
          </a:p>
          <a:p>
            <a:endParaRPr lang="en-US" sz="1400" b="1" u="sng" dirty="0" smtClean="0"/>
          </a:p>
        </p:txBody>
      </p:sp>
    </p:spTree>
    <p:extLst>
      <p:ext uri="{BB962C8B-B14F-4D97-AF65-F5344CB8AC3E}">
        <p14:creationId xmlns:p14="http://schemas.microsoft.com/office/powerpoint/2010/main" val="18794800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711</TotalTime>
  <Words>2185</Words>
  <Application>Microsoft Office PowerPoint</Application>
  <PresentationFormat>Custom</PresentationFormat>
  <Paragraphs>633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Richmond</dc:creator>
  <cp:lastModifiedBy>Susan Richmond</cp:lastModifiedBy>
  <cp:revision>96</cp:revision>
  <dcterms:created xsi:type="dcterms:W3CDTF">2014-09-06T16:47:23Z</dcterms:created>
  <dcterms:modified xsi:type="dcterms:W3CDTF">2014-09-15T22:41:58Z</dcterms:modified>
</cp:coreProperties>
</file>