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78" r:id="rId4"/>
    <p:sldId id="279" r:id="rId5"/>
    <p:sldId id="274" r:id="rId6"/>
    <p:sldId id="280" r:id="rId7"/>
    <p:sldId id="281" r:id="rId8"/>
    <p:sldId id="264" r:id="rId9"/>
    <p:sldId id="259" r:id="rId10"/>
    <p:sldId id="268" r:id="rId11"/>
    <p:sldId id="269" r:id="rId12"/>
    <p:sldId id="271" r:id="rId13"/>
  </p:sldIdLst>
  <p:sldSz cx="7040563" cy="9783763"/>
  <p:notesSz cx="6858000" cy="9144000"/>
  <p:defaultTextStyle>
    <a:defPPr>
      <a:defRPr lang="en-US"/>
    </a:defPPr>
    <a:lvl1pPr marL="0" algn="l" defTabSz="961309" rtl="0" eaLnBrk="1" latinLnBrk="0" hangingPunct="1">
      <a:defRPr sz="1900" kern="1200">
        <a:solidFill>
          <a:schemeClr val="tx1"/>
        </a:solidFill>
        <a:latin typeface="+mn-lt"/>
        <a:ea typeface="+mn-ea"/>
        <a:cs typeface="+mn-cs"/>
      </a:defRPr>
    </a:lvl1pPr>
    <a:lvl2pPr marL="480654" algn="l" defTabSz="961309" rtl="0" eaLnBrk="1" latinLnBrk="0" hangingPunct="1">
      <a:defRPr sz="1900" kern="1200">
        <a:solidFill>
          <a:schemeClr val="tx1"/>
        </a:solidFill>
        <a:latin typeface="+mn-lt"/>
        <a:ea typeface="+mn-ea"/>
        <a:cs typeface="+mn-cs"/>
      </a:defRPr>
    </a:lvl2pPr>
    <a:lvl3pPr marL="961309" algn="l" defTabSz="961309" rtl="0" eaLnBrk="1" latinLnBrk="0" hangingPunct="1">
      <a:defRPr sz="1900" kern="1200">
        <a:solidFill>
          <a:schemeClr val="tx1"/>
        </a:solidFill>
        <a:latin typeface="+mn-lt"/>
        <a:ea typeface="+mn-ea"/>
        <a:cs typeface="+mn-cs"/>
      </a:defRPr>
    </a:lvl3pPr>
    <a:lvl4pPr marL="1441963" algn="l" defTabSz="961309" rtl="0" eaLnBrk="1" latinLnBrk="0" hangingPunct="1">
      <a:defRPr sz="1900" kern="1200">
        <a:solidFill>
          <a:schemeClr val="tx1"/>
        </a:solidFill>
        <a:latin typeface="+mn-lt"/>
        <a:ea typeface="+mn-ea"/>
        <a:cs typeface="+mn-cs"/>
      </a:defRPr>
    </a:lvl4pPr>
    <a:lvl5pPr marL="1922617" algn="l" defTabSz="961309" rtl="0" eaLnBrk="1" latinLnBrk="0" hangingPunct="1">
      <a:defRPr sz="1900" kern="1200">
        <a:solidFill>
          <a:schemeClr val="tx1"/>
        </a:solidFill>
        <a:latin typeface="+mn-lt"/>
        <a:ea typeface="+mn-ea"/>
        <a:cs typeface="+mn-cs"/>
      </a:defRPr>
    </a:lvl5pPr>
    <a:lvl6pPr marL="2403272" algn="l" defTabSz="961309" rtl="0" eaLnBrk="1" latinLnBrk="0" hangingPunct="1">
      <a:defRPr sz="1900" kern="1200">
        <a:solidFill>
          <a:schemeClr val="tx1"/>
        </a:solidFill>
        <a:latin typeface="+mn-lt"/>
        <a:ea typeface="+mn-ea"/>
        <a:cs typeface="+mn-cs"/>
      </a:defRPr>
    </a:lvl6pPr>
    <a:lvl7pPr marL="2883926" algn="l" defTabSz="961309" rtl="0" eaLnBrk="1" latinLnBrk="0" hangingPunct="1">
      <a:defRPr sz="1900" kern="1200">
        <a:solidFill>
          <a:schemeClr val="tx1"/>
        </a:solidFill>
        <a:latin typeface="+mn-lt"/>
        <a:ea typeface="+mn-ea"/>
        <a:cs typeface="+mn-cs"/>
      </a:defRPr>
    </a:lvl7pPr>
    <a:lvl8pPr marL="3364581" algn="l" defTabSz="961309" rtl="0" eaLnBrk="1" latinLnBrk="0" hangingPunct="1">
      <a:defRPr sz="1900" kern="1200">
        <a:solidFill>
          <a:schemeClr val="tx1"/>
        </a:solidFill>
        <a:latin typeface="+mn-lt"/>
        <a:ea typeface="+mn-ea"/>
        <a:cs typeface="+mn-cs"/>
      </a:defRPr>
    </a:lvl8pPr>
    <a:lvl9pPr marL="3845235" algn="l" defTabSz="961309" rtl="0" eaLnBrk="1" latinLnBrk="0" hangingPunct="1">
      <a:defRPr sz="1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8" autoAdjust="0"/>
    <p:restoredTop sz="94678" autoAdjust="0"/>
  </p:normalViewPr>
  <p:slideViewPr>
    <p:cSldViewPr>
      <p:cViewPr>
        <p:scale>
          <a:sx n="87" d="100"/>
          <a:sy n="87" d="100"/>
        </p:scale>
        <p:origin x="-658" y="379"/>
      </p:cViewPr>
      <p:guideLst>
        <p:guide orient="horz" pos="3082"/>
        <p:guide pos="221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156457" y="8886919"/>
            <a:ext cx="1642798" cy="520894"/>
          </a:xfrm>
        </p:spPr>
        <p:txBody>
          <a:bodyPr/>
          <a:lstStyle/>
          <a:p>
            <a:fld id="{64676A6A-F345-4BE7-A54B-59AC763D8274}" type="datetimeFigureOut">
              <a:rPr lang="en-US" smtClean="0"/>
              <a:pPr/>
              <a:t>9/15/2014</a:t>
            </a:fld>
            <a:endParaRPr lang="en-US" dirty="0"/>
          </a:p>
        </p:txBody>
      </p:sp>
      <p:sp>
        <p:nvSpPr>
          <p:cNvPr id="5" name="Footer Placeholder 4"/>
          <p:cNvSpPr>
            <a:spLocks noGrp="1"/>
          </p:cNvSpPr>
          <p:nvPr>
            <p:ph type="ftr" sz="quarter" idx="11"/>
          </p:nvPr>
        </p:nvSpPr>
        <p:spPr>
          <a:xfrm>
            <a:off x="156457" y="9425932"/>
            <a:ext cx="3989652" cy="276300"/>
          </a:xfrm>
        </p:spPr>
        <p:txBody>
          <a:bodyPr/>
          <a:lstStyle>
            <a:lvl1pPr algn="l">
              <a:defRPr sz="800"/>
            </a:lvl1pPr>
          </a:lstStyle>
          <a:p>
            <a:r>
              <a:rPr lang="en-US" dirty="0" smtClean="0"/>
              <a:t>Rev. Control:  09/06/2014  HSD – OSP and Susan Richmond</a:t>
            </a:r>
            <a:endParaRPr lang="en-US" dirty="0"/>
          </a:p>
        </p:txBody>
      </p:sp>
      <p:sp>
        <p:nvSpPr>
          <p:cNvPr id="6" name="Slide Number Placeholder 5"/>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52028" y="391804"/>
            <a:ext cx="6336507" cy="1630627"/>
          </a:xfrm>
          <a:prstGeom prst="rect">
            <a:avLst/>
          </a:prstGeom>
        </p:spPr>
        <p:txBody>
          <a:bodyPr lIns="96131" tIns="48065" rIns="96131" bIns="48065"/>
          <a:lstStyle/>
          <a:p>
            <a:r>
              <a:rPr lang="en-US" smtClean="0"/>
              <a:t>Click to edit Master title style</a:t>
            </a:r>
            <a:endParaRPr lang="en-US"/>
          </a:p>
        </p:txBody>
      </p:sp>
      <p:sp>
        <p:nvSpPr>
          <p:cNvPr id="3" name="Vertical Text Placeholder 2"/>
          <p:cNvSpPr>
            <a:spLocks noGrp="1"/>
          </p:cNvSpPr>
          <p:nvPr>
            <p:ph type="body" orient="vert" idx="1"/>
          </p:nvPr>
        </p:nvSpPr>
        <p:spPr>
          <a:xfrm>
            <a:off x="352028" y="2282880"/>
            <a:ext cx="6336507" cy="6456831"/>
          </a:xfrm>
          <a:prstGeom prst="rect">
            <a:avLst/>
          </a:prstGeom>
        </p:spPr>
        <p:txBody>
          <a:bodyPr vert="eaVert" lIns="96131" tIns="48065" rIns="96131" bIns="48065"/>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676A6A-F345-4BE7-A54B-59AC763D8274}" type="datetimeFigureOut">
              <a:rPr lang="en-US" smtClean="0"/>
              <a:pPr/>
              <a:t>9/15/2014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28305" y="523161"/>
            <a:ext cx="1188096" cy="11129030"/>
          </a:xfrm>
          <a:prstGeom prst="rect">
            <a:avLst/>
          </a:prstGeom>
        </p:spPr>
        <p:txBody>
          <a:bodyPr vert="eaVert" lIns="96131" tIns="48065" rIns="96131" bIns="48065"/>
          <a:lstStyle/>
          <a:p>
            <a:r>
              <a:rPr lang="en-US" smtClean="0"/>
              <a:t>Click to edit Master title style</a:t>
            </a:r>
            <a:endParaRPr lang="en-US"/>
          </a:p>
        </p:txBody>
      </p:sp>
      <p:sp>
        <p:nvSpPr>
          <p:cNvPr id="3" name="Vertical Text Placeholder 2"/>
          <p:cNvSpPr>
            <a:spLocks noGrp="1"/>
          </p:cNvSpPr>
          <p:nvPr>
            <p:ph type="body" orient="vert" idx="1"/>
          </p:nvPr>
        </p:nvSpPr>
        <p:spPr>
          <a:xfrm>
            <a:off x="264022" y="523161"/>
            <a:ext cx="3446943" cy="11129030"/>
          </a:xfrm>
          <a:prstGeom prst="rect">
            <a:avLst/>
          </a:prstGeom>
        </p:spPr>
        <p:txBody>
          <a:bodyPr vert="eaVert" lIns="96131" tIns="48065" rIns="96131" bIns="48065"/>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676A6A-F345-4BE7-A54B-59AC763D8274}" type="datetimeFigureOut">
              <a:rPr lang="en-US" smtClean="0"/>
              <a:pPr/>
              <a:t>9/15/2014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28043" y="3039308"/>
            <a:ext cx="5984478" cy="2097168"/>
          </a:xfrm>
          <a:prstGeom prst="rect">
            <a:avLst/>
          </a:prstGeom>
        </p:spPr>
        <p:txBody>
          <a:bodyPr lIns="87179" tIns="43589" rIns="87179" bIns="43589"/>
          <a:lstStyle/>
          <a:p>
            <a:r>
              <a:rPr lang="en-US" smtClean="0"/>
              <a:t>Click to edit Master title style</a:t>
            </a:r>
            <a:endParaRPr lang="en-US"/>
          </a:p>
        </p:txBody>
      </p:sp>
      <p:sp>
        <p:nvSpPr>
          <p:cNvPr id="3" name="Subtitle 2"/>
          <p:cNvSpPr>
            <a:spLocks noGrp="1"/>
          </p:cNvSpPr>
          <p:nvPr>
            <p:ph type="subTitle" idx="1"/>
          </p:nvPr>
        </p:nvSpPr>
        <p:spPr>
          <a:xfrm>
            <a:off x="1056084" y="5544132"/>
            <a:ext cx="4928395" cy="2500295"/>
          </a:xfrm>
          <a:prstGeom prst="rect">
            <a:avLst/>
          </a:prstGeom>
        </p:spPr>
        <p:txBody>
          <a:bodyPr lIns="87179" tIns="43589" rIns="87179" bIns="43589"/>
          <a:lstStyle>
            <a:lvl1pPr marL="0" indent="0" algn="ctr">
              <a:buNone/>
              <a:defRPr>
                <a:solidFill>
                  <a:schemeClr val="tx1">
                    <a:tint val="75000"/>
                  </a:schemeClr>
                </a:solidFill>
              </a:defRPr>
            </a:lvl1pPr>
            <a:lvl2pPr marL="435894" indent="0" algn="ctr">
              <a:buNone/>
              <a:defRPr>
                <a:solidFill>
                  <a:schemeClr val="tx1">
                    <a:tint val="75000"/>
                  </a:schemeClr>
                </a:solidFill>
              </a:defRPr>
            </a:lvl2pPr>
            <a:lvl3pPr marL="871789" indent="0" algn="ctr">
              <a:buNone/>
              <a:defRPr>
                <a:solidFill>
                  <a:schemeClr val="tx1">
                    <a:tint val="75000"/>
                  </a:schemeClr>
                </a:solidFill>
              </a:defRPr>
            </a:lvl3pPr>
            <a:lvl4pPr marL="1307683" indent="0" algn="ctr">
              <a:buNone/>
              <a:defRPr>
                <a:solidFill>
                  <a:schemeClr val="tx1">
                    <a:tint val="75000"/>
                  </a:schemeClr>
                </a:solidFill>
              </a:defRPr>
            </a:lvl4pPr>
            <a:lvl5pPr marL="1743578" indent="0" algn="ctr">
              <a:buNone/>
              <a:defRPr>
                <a:solidFill>
                  <a:schemeClr val="tx1">
                    <a:tint val="75000"/>
                  </a:schemeClr>
                </a:solidFill>
              </a:defRPr>
            </a:lvl5pPr>
            <a:lvl6pPr marL="2179472" indent="0" algn="ctr">
              <a:buNone/>
              <a:defRPr>
                <a:solidFill>
                  <a:schemeClr val="tx1">
                    <a:tint val="75000"/>
                  </a:schemeClr>
                </a:solidFill>
              </a:defRPr>
            </a:lvl6pPr>
            <a:lvl7pPr marL="2615367" indent="0" algn="ctr">
              <a:buNone/>
              <a:defRPr>
                <a:solidFill>
                  <a:schemeClr val="tx1">
                    <a:tint val="75000"/>
                  </a:schemeClr>
                </a:solidFill>
              </a:defRPr>
            </a:lvl7pPr>
            <a:lvl8pPr marL="3051261" indent="0" algn="ctr">
              <a:buNone/>
              <a:defRPr>
                <a:solidFill>
                  <a:schemeClr val="tx1">
                    <a:tint val="75000"/>
                  </a:schemeClr>
                </a:solidFill>
              </a:defRPr>
            </a:lvl8pPr>
            <a:lvl9pPr marL="348715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DEBCAC-2595-4EE7-BF2B-26599345DB85}" type="datetimeFigureOut">
              <a:rPr lang="en-US" smtClean="0"/>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CBF857-1E51-462F-857D-01194281B93F}" type="slidenum">
              <a:rPr lang="en-US" smtClean="0"/>
              <a:t>‹#›</a:t>
            </a:fld>
            <a:endParaRPr lang="en-US"/>
          </a:p>
        </p:txBody>
      </p:sp>
    </p:spTree>
    <p:extLst>
      <p:ext uri="{BB962C8B-B14F-4D97-AF65-F5344CB8AC3E}">
        <p14:creationId xmlns:p14="http://schemas.microsoft.com/office/powerpoint/2010/main" val="770922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2028" y="391804"/>
            <a:ext cx="6336507" cy="1630627"/>
          </a:xfrm>
          <a:prstGeom prst="rect">
            <a:avLst/>
          </a:prstGeom>
        </p:spPr>
        <p:txBody>
          <a:bodyPr lIns="96131" tIns="48065" rIns="96131" bIns="48065"/>
          <a:lstStyle/>
          <a:p>
            <a:r>
              <a:rPr lang="en-US" smtClean="0"/>
              <a:t>Click to edit Master title style</a:t>
            </a:r>
            <a:endParaRPr lang="en-US"/>
          </a:p>
        </p:txBody>
      </p:sp>
      <p:sp>
        <p:nvSpPr>
          <p:cNvPr id="3" name="Content Placeholder 2"/>
          <p:cNvSpPr>
            <a:spLocks noGrp="1"/>
          </p:cNvSpPr>
          <p:nvPr>
            <p:ph idx="1"/>
          </p:nvPr>
        </p:nvSpPr>
        <p:spPr>
          <a:xfrm>
            <a:off x="352028" y="2282880"/>
            <a:ext cx="6336507" cy="6456831"/>
          </a:xfrm>
          <a:prstGeom prst="rect">
            <a:avLst/>
          </a:prstGeom>
        </p:spPr>
        <p:txBody>
          <a:bodyPr lIns="96131" tIns="48065" rIns="96131" bIns="48065"/>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676A6A-F345-4BE7-A54B-59AC763D8274}" type="datetimeFigureOut">
              <a:rPr lang="en-US" smtClean="0"/>
              <a:pPr/>
              <a:t>9/15/2014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56156" y="6286974"/>
            <a:ext cx="5984479" cy="1943164"/>
          </a:xfrm>
          <a:prstGeom prst="rect">
            <a:avLst/>
          </a:prstGeom>
        </p:spPr>
        <p:txBody>
          <a:bodyPr lIns="96131" tIns="48065" rIns="96131" bIns="48065"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556156" y="4146777"/>
            <a:ext cx="5984479" cy="2140197"/>
          </a:xfrm>
          <a:prstGeom prst="rect">
            <a:avLst/>
          </a:prstGeom>
        </p:spPr>
        <p:txBody>
          <a:bodyPr lIns="96131" tIns="48065" rIns="96131" bIns="48065" anchor="b"/>
          <a:lstStyle>
            <a:lvl1pPr marL="0" indent="0">
              <a:buNone/>
              <a:defRPr sz="2100">
                <a:solidFill>
                  <a:schemeClr val="tx1">
                    <a:tint val="75000"/>
                  </a:schemeClr>
                </a:solidFill>
              </a:defRPr>
            </a:lvl1pPr>
            <a:lvl2pPr marL="480654" indent="0">
              <a:buNone/>
              <a:defRPr sz="1900">
                <a:solidFill>
                  <a:schemeClr val="tx1">
                    <a:tint val="75000"/>
                  </a:schemeClr>
                </a:solidFill>
              </a:defRPr>
            </a:lvl2pPr>
            <a:lvl3pPr marL="961309" indent="0">
              <a:buNone/>
              <a:defRPr sz="1700">
                <a:solidFill>
                  <a:schemeClr val="tx1">
                    <a:tint val="75000"/>
                  </a:schemeClr>
                </a:solidFill>
              </a:defRPr>
            </a:lvl3pPr>
            <a:lvl4pPr marL="1441963" indent="0">
              <a:buNone/>
              <a:defRPr sz="1500">
                <a:solidFill>
                  <a:schemeClr val="tx1">
                    <a:tint val="75000"/>
                  </a:schemeClr>
                </a:solidFill>
              </a:defRPr>
            </a:lvl4pPr>
            <a:lvl5pPr marL="1922617" indent="0">
              <a:buNone/>
              <a:defRPr sz="1500">
                <a:solidFill>
                  <a:schemeClr val="tx1">
                    <a:tint val="75000"/>
                  </a:schemeClr>
                </a:solidFill>
              </a:defRPr>
            </a:lvl5pPr>
            <a:lvl6pPr marL="2403272" indent="0">
              <a:buNone/>
              <a:defRPr sz="1500">
                <a:solidFill>
                  <a:schemeClr val="tx1">
                    <a:tint val="75000"/>
                  </a:schemeClr>
                </a:solidFill>
              </a:defRPr>
            </a:lvl6pPr>
            <a:lvl7pPr marL="2883926" indent="0">
              <a:buNone/>
              <a:defRPr sz="1500">
                <a:solidFill>
                  <a:schemeClr val="tx1">
                    <a:tint val="75000"/>
                  </a:schemeClr>
                </a:solidFill>
              </a:defRPr>
            </a:lvl7pPr>
            <a:lvl8pPr marL="3364581" indent="0">
              <a:buNone/>
              <a:defRPr sz="1500">
                <a:solidFill>
                  <a:schemeClr val="tx1">
                    <a:tint val="75000"/>
                  </a:schemeClr>
                </a:solidFill>
              </a:defRPr>
            </a:lvl8pPr>
            <a:lvl9pPr marL="3845235"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676A6A-F345-4BE7-A54B-59AC763D8274}" type="datetimeFigureOut">
              <a:rPr lang="en-US" smtClean="0"/>
              <a:pPr/>
              <a:t>9/15/2014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52028" y="391804"/>
            <a:ext cx="6336507" cy="1630627"/>
          </a:xfrm>
          <a:prstGeom prst="rect">
            <a:avLst/>
          </a:prstGeom>
        </p:spPr>
        <p:txBody>
          <a:bodyPr lIns="96131" tIns="48065" rIns="96131" bIns="48065"/>
          <a:lstStyle/>
          <a:p>
            <a:r>
              <a:rPr lang="en-US" smtClean="0"/>
              <a:t>Click to edit Master title style</a:t>
            </a:r>
            <a:endParaRPr lang="en-US"/>
          </a:p>
        </p:txBody>
      </p:sp>
      <p:sp>
        <p:nvSpPr>
          <p:cNvPr id="3" name="Content Placeholder 2"/>
          <p:cNvSpPr>
            <a:spLocks noGrp="1"/>
          </p:cNvSpPr>
          <p:nvPr>
            <p:ph sz="half" idx="1"/>
          </p:nvPr>
        </p:nvSpPr>
        <p:spPr>
          <a:xfrm>
            <a:off x="264021" y="3043838"/>
            <a:ext cx="2317519" cy="8608354"/>
          </a:xfrm>
          <a:prstGeom prst="rect">
            <a:avLst/>
          </a:prstGeom>
        </p:spPr>
        <p:txBody>
          <a:bodyPr lIns="96131" tIns="48065" rIns="96131" bIns="48065"/>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98883" y="3043838"/>
            <a:ext cx="2317519" cy="8608354"/>
          </a:xfrm>
          <a:prstGeom prst="rect">
            <a:avLst/>
          </a:prstGeom>
        </p:spPr>
        <p:txBody>
          <a:bodyPr lIns="96131" tIns="48065" rIns="96131" bIns="48065"/>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676A6A-F345-4BE7-A54B-59AC763D8274}" type="datetimeFigureOut">
              <a:rPr lang="en-US" smtClean="0"/>
              <a:pPr/>
              <a:t>9/15/2014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028" y="391804"/>
            <a:ext cx="6336507" cy="1630627"/>
          </a:xfrm>
          <a:prstGeom prst="rect">
            <a:avLst/>
          </a:prstGeom>
        </p:spPr>
        <p:txBody>
          <a:bodyPr lIns="96131" tIns="48065" rIns="96131" bIns="48065"/>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52029" y="2190023"/>
            <a:ext cx="3110805" cy="912698"/>
          </a:xfrm>
          <a:prstGeom prst="rect">
            <a:avLst/>
          </a:prstGeom>
        </p:spPr>
        <p:txBody>
          <a:bodyPr lIns="96131" tIns="48065" rIns="96131" bIns="48065" anchor="b"/>
          <a:lstStyle>
            <a:lvl1pPr marL="0" indent="0">
              <a:buNone/>
              <a:defRPr sz="2500" b="1"/>
            </a:lvl1pPr>
            <a:lvl2pPr marL="480654" indent="0">
              <a:buNone/>
              <a:defRPr sz="2100" b="1"/>
            </a:lvl2pPr>
            <a:lvl3pPr marL="961309" indent="0">
              <a:buNone/>
              <a:defRPr sz="1900" b="1"/>
            </a:lvl3pPr>
            <a:lvl4pPr marL="1441963" indent="0">
              <a:buNone/>
              <a:defRPr sz="1700" b="1"/>
            </a:lvl4pPr>
            <a:lvl5pPr marL="1922617" indent="0">
              <a:buNone/>
              <a:defRPr sz="1700" b="1"/>
            </a:lvl5pPr>
            <a:lvl6pPr marL="2403272" indent="0">
              <a:buNone/>
              <a:defRPr sz="1700" b="1"/>
            </a:lvl6pPr>
            <a:lvl7pPr marL="2883926" indent="0">
              <a:buNone/>
              <a:defRPr sz="1700" b="1"/>
            </a:lvl7pPr>
            <a:lvl8pPr marL="3364581" indent="0">
              <a:buNone/>
              <a:defRPr sz="1700" b="1"/>
            </a:lvl8pPr>
            <a:lvl9pPr marL="3845235"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352029" y="3102721"/>
            <a:ext cx="3110805" cy="5636988"/>
          </a:xfrm>
          <a:prstGeom prst="rect">
            <a:avLst/>
          </a:prstGeom>
        </p:spPr>
        <p:txBody>
          <a:bodyPr lIns="96131" tIns="48065" rIns="96131" bIns="48065"/>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576509" y="2190023"/>
            <a:ext cx="3112026" cy="912698"/>
          </a:xfrm>
          <a:prstGeom prst="rect">
            <a:avLst/>
          </a:prstGeom>
        </p:spPr>
        <p:txBody>
          <a:bodyPr lIns="96131" tIns="48065" rIns="96131" bIns="48065" anchor="b"/>
          <a:lstStyle>
            <a:lvl1pPr marL="0" indent="0">
              <a:buNone/>
              <a:defRPr sz="2500" b="1"/>
            </a:lvl1pPr>
            <a:lvl2pPr marL="480654" indent="0">
              <a:buNone/>
              <a:defRPr sz="2100" b="1"/>
            </a:lvl2pPr>
            <a:lvl3pPr marL="961309" indent="0">
              <a:buNone/>
              <a:defRPr sz="1900" b="1"/>
            </a:lvl3pPr>
            <a:lvl4pPr marL="1441963" indent="0">
              <a:buNone/>
              <a:defRPr sz="1700" b="1"/>
            </a:lvl4pPr>
            <a:lvl5pPr marL="1922617" indent="0">
              <a:buNone/>
              <a:defRPr sz="1700" b="1"/>
            </a:lvl5pPr>
            <a:lvl6pPr marL="2403272" indent="0">
              <a:buNone/>
              <a:defRPr sz="1700" b="1"/>
            </a:lvl6pPr>
            <a:lvl7pPr marL="2883926" indent="0">
              <a:buNone/>
              <a:defRPr sz="1700" b="1"/>
            </a:lvl7pPr>
            <a:lvl8pPr marL="3364581" indent="0">
              <a:buNone/>
              <a:defRPr sz="1700" b="1"/>
            </a:lvl8pPr>
            <a:lvl9pPr marL="3845235"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3576509" y="3102721"/>
            <a:ext cx="3112026" cy="5636988"/>
          </a:xfrm>
          <a:prstGeom prst="rect">
            <a:avLst/>
          </a:prstGeom>
        </p:spPr>
        <p:txBody>
          <a:bodyPr lIns="96131" tIns="48065" rIns="96131" bIns="48065"/>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676A6A-F345-4BE7-A54B-59AC763D8274}" type="datetimeFigureOut">
              <a:rPr lang="en-US" smtClean="0"/>
              <a:pPr/>
              <a:t>9/15/2014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2028" y="391804"/>
            <a:ext cx="6336507" cy="1630627"/>
          </a:xfrm>
          <a:prstGeom prst="rect">
            <a:avLst/>
          </a:prstGeom>
        </p:spPr>
        <p:txBody>
          <a:bodyPr lIns="96131" tIns="48065" rIns="96131" bIns="48065"/>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676A6A-F345-4BE7-A54B-59AC763D8274}" type="datetimeFigureOut">
              <a:rPr lang="en-US" smtClean="0"/>
              <a:pPr/>
              <a:t>9/15/2014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676A6A-F345-4BE7-A54B-59AC763D8274}" type="datetimeFigureOut">
              <a:rPr lang="en-US" smtClean="0"/>
              <a:pPr/>
              <a:t>9/15/2014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029" y="389539"/>
            <a:ext cx="2316297" cy="1657804"/>
          </a:xfrm>
          <a:prstGeom prst="rect">
            <a:avLst/>
          </a:prstGeom>
        </p:spPr>
        <p:txBody>
          <a:bodyPr lIns="96131" tIns="48065" rIns="96131" bIns="48065"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2752664" y="389540"/>
            <a:ext cx="3935871" cy="8350171"/>
          </a:xfrm>
          <a:prstGeom prst="rect">
            <a:avLst/>
          </a:prstGeom>
        </p:spPr>
        <p:txBody>
          <a:bodyPr lIns="96131" tIns="48065" rIns="96131" bIns="48065"/>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52029" y="2047344"/>
            <a:ext cx="2316297" cy="6692367"/>
          </a:xfrm>
          <a:prstGeom prst="rect">
            <a:avLst/>
          </a:prstGeom>
        </p:spPr>
        <p:txBody>
          <a:bodyPr lIns="96131" tIns="48065" rIns="96131" bIns="48065"/>
          <a:lstStyle>
            <a:lvl1pPr marL="0" indent="0">
              <a:buNone/>
              <a:defRPr sz="1500"/>
            </a:lvl1pPr>
            <a:lvl2pPr marL="480654" indent="0">
              <a:buNone/>
              <a:defRPr sz="1300"/>
            </a:lvl2pPr>
            <a:lvl3pPr marL="961309" indent="0">
              <a:buNone/>
              <a:defRPr sz="1100"/>
            </a:lvl3pPr>
            <a:lvl4pPr marL="1441963" indent="0">
              <a:buNone/>
              <a:defRPr sz="900"/>
            </a:lvl4pPr>
            <a:lvl5pPr marL="1922617" indent="0">
              <a:buNone/>
              <a:defRPr sz="900"/>
            </a:lvl5pPr>
            <a:lvl6pPr marL="2403272" indent="0">
              <a:buNone/>
              <a:defRPr sz="900"/>
            </a:lvl6pPr>
            <a:lvl7pPr marL="2883926" indent="0">
              <a:buNone/>
              <a:defRPr sz="900"/>
            </a:lvl7pPr>
            <a:lvl8pPr marL="3364581" indent="0">
              <a:buNone/>
              <a:defRPr sz="900"/>
            </a:lvl8pPr>
            <a:lvl9pPr marL="3845235"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676A6A-F345-4BE7-A54B-59AC763D8274}" type="datetimeFigureOut">
              <a:rPr lang="en-US" smtClean="0"/>
              <a:pPr/>
              <a:t>9/15/2014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80000" y="6848635"/>
            <a:ext cx="4224338" cy="808520"/>
          </a:xfrm>
          <a:prstGeom prst="rect">
            <a:avLst/>
          </a:prstGeom>
        </p:spPr>
        <p:txBody>
          <a:bodyPr lIns="96131" tIns="48065" rIns="96131" bIns="48065"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380000" y="874197"/>
            <a:ext cx="4224338" cy="5870258"/>
          </a:xfrm>
          <a:prstGeom prst="rect">
            <a:avLst/>
          </a:prstGeom>
        </p:spPr>
        <p:txBody>
          <a:bodyPr lIns="96131" tIns="48065" rIns="96131" bIns="48065"/>
          <a:lstStyle>
            <a:lvl1pPr marL="0" indent="0">
              <a:buNone/>
              <a:defRPr sz="3400"/>
            </a:lvl1pPr>
            <a:lvl2pPr marL="480654" indent="0">
              <a:buNone/>
              <a:defRPr sz="2900"/>
            </a:lvl2pPr>
            <a:lvl3pPr marL="961309" indent="0">
              <a:buNone/>
              <a:defRPr sz="2500"/>
            </a:lvl3pPr>
            <a:lvl4pPr marL="1441963" indent="0">
              <a:buNone/>
              <a:defRPr sz="2100"/>
            </a:lvl4pPr>
            <a:lvl5pPr marL="1922617" indent="0">
              <a:buNone/>
              <a:defRPr sz="2100"/>
            </a:lvl5pPr>
            <a:lvl6pPr marL="2403272" indent="0">
              <a:buNone/>
              <a:defRPr sz="2100"/>
            </a:lvl6pPr>
            <a:lvl7pPr marL="2883926" indent="0">
              <a:buNone/>
              <a:defRPr sz="2100"/>
            </a:lvl7pPr>
            <a:lvl8pPr marL="3364581" indent="0">
              <a:buNone/>
              <a:defRPr sz="2100"/>
            </a:lvl8pPr>
            <a:lvl9pPr marL="3845235" indent="0">
              <a:buNone/>
              <a:defRPr sz="2100"/>
            </a:lvl9pPr>
          </a:lstStyle>
          <a:p>
            <a:endParaRPr lang="en-US" dirty="0"/>
          </a:p>
        </p:txBody>
      </p:sp>
      <p:sp>
        <p:nvSpPr>
          <p:cNvPr id="4" name="Text Placeholder 3"/>
          <p:cNvSpPr>
            <a:spLocks noGrp="1"/>
          </p:cNvSpPr>
          <p:nvPr>
            <p:ph type="body" sz="half" idx="2"/>
          </p:nvPr>
        </p:nvSpPr>
        <p:spPr>
          <a:xfrm>
            <a:off x="1380000" y="7657155"/>
            <a:ext cx="4224338" cy="1148232"/>
          </a:xfrm>
          <a:prstGeom prst="rect">
            <a:avLst/>
          </a:prstGeom>
        </p:spPr>
        <p:txBody>
          <a:bodyPr lIns="96131" tIns="48065" rIns="96131" bIns="48065"/>
          <a:lstStyle>
            <a:lvl1pPr marL="0" indent="0">
              <a:buNone/>
              <a:defRPr sz="1500"/>
            </a:lvl1pPr>
            <a:lvl2pPr marL="480654" indent="0">
              <a:buNone/>
              <a:defRPr sz="1300"/>
            </a:lvl2pPr>
            <a:lvl3pPr marL="961309" indent="0">
              <a:buNone/>
              <a:defRPr sz="1100"/>
            </a:lvl3pPr>
            <a:lvl4pPr marL="1441963" indent="0">
              <a:buNone/>
              <a:defRPr sz="900"/>
            </a:lvl4pPr>
            <a:lvl5pPr marL="1922617" indent="0">
              <a:buNone/>
              <a:defRPr sz="900"/>
            </a:lvl5pPr>
            <a:lvl6pPr marL="2403272" indent="0">
              <a:buNone/>
              <a:defRPr sz="900"/>
            </a:lvl6pPr>
            <a:lvl7pPr marL="2883926" indent="0">
              <a:buNone/>
              <a:defRPr sz="900"/>
            </a:lvl7pPr>
            <a:lvl8pPr marL="3364581" indent="0">
              <a:buNone/>
              <a:defRPr sz="900"/>
            </a:lvl8pPr>
            <a:lvl9pPr marL="3845235"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676A6A-F345-4BE7-A54B-59AC763D8274}" type="datetimeFigureOut">
              <a:rPr lang="en-US" smtClean="0"/>
              <a:pPr/>
              <a:t>9/15/2014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234685" y="8805387"/>
            <a:ext cx="1642798" cy="520894"/>
          </a:xfrm>
          <a:prstGeom prst="rect">
            <a:avLst/>
          </a:prstGeom>
        </p:spPr>
        <p:txBody>
          <a:bodyPr vert="horz" lIns="96131" tIns="48065" rIns="96131" bIns="48065" rtlCol="0" anchor="ctr"/>
          <a:lstStyle>
            <a:lvl1pPr algn="l">
              <a:defRPr sz="1300">
                <a:solidFill>
                  <a:schemeClr val="tx1">
                    <a:tint val="75000"/>
                  </a:schemeClr>
                </a:solidFill>
              </a:defRPr>
            </a:lvl1pPr>
          </a:lstStyle>
          <a:p>
            <a:fld id="{64676A6A-F345-4BE7-A54B-59AC763D8274}" type="datetimeFigureOut">
              <a:rPr lang="en-US" smtClean="0"/>
              <a:pPr/>
              <a:t>9/15/2014</a:t>
            </a:fld>
            <a:endParaRPr lang="en-US" dirty="0"/>
          </a:p>
        </p:txBody>
      </p:sp>
      <p:sp>
        <p:nvSpPr>
          <p:cNvPr id="5" name="Footer Placeholder 4"/>
          <p:cNvSpPr>
            <a:spLocks noGrp="1"/>
          </p:cNvSpPr>
          <p:nvPr>
            <p:ph type="ftr" sz="quarter" idx="3"/>
          </p:nvPr>
        </p:nvSpPr>
        <p:spPr>
          <a:xfrm>
            <a:off x="2405526" y="9068100"/>
            <a:ext cx="2229512" cy="520894"/>
          </a:xfrm>
          <a:prstGeom prst="rect">
            <a:avLst/>
          </a:prstGeom>
        </p:spPr>
        <p:txBody>
          <a:bodyPr vert="horz" lIns="96131" tIns="48065" rIns="96131" bIns="48065" rtlCol="0" anchor="ctr"/>
          <a:lstStyle>
            <a:lvl1pPr algn="ctr">
              <a:defRPr sz="13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045737" y="9068100"/>
            <a:ext cx="1642798" cy="520894"/>
          </a:xfrm>
          <a:prstGeom prst="rect">
            <a:avLst/>
          </a:prstGeom>
        </p:spPr>
        <p:txBody>
          <a:bodyPr vert="horz" lIns="96131" tIns="48065" rIns="96131" bIns="48065" rtlCol="0" anchor="ctr"/>
          <a:lstStyle>
            <a:lvl1pPr algn="r">
              <a:defRPr sz="1300">
                <a:solidFill>
                  <a:schemeClr val="tx1">
                    <a:tint val="75000"/>
                  </a:schemeClr>
                </a:solidFill>
              </a:defRPr>
            </a:lvl1pPr>
          </a:lstStyle>
          <a:p>
            <a:fld id="{2A5E9C3D-07D7-45D2-9B6A-FB5CA66A53EB}" type="slidenum">
              <a:rPr lang="en-US" smtClean="0"/>
              <a:pPr/>
              <a:t>‹#›</a:t>
            </a:fld>
            <a:endParaRPr lang="en-US" dirty="0"/>
          </a:p>
        </p:txBody>
      </p:sp>
      <p:sp>
        <p:nvSpPr>
          <p:cNvPr id="1660" name="Footer Placeholder 4"/>
          <p:cNvSpPr txBox="1">
            <a:spLocks/>
          </p:cNvSpPr>
          <p:nvPr userDrawn="1"/>
        </p:nvSpPr>
        <p:spPr>
          <a:xfrm>
            <a:off x="99307" y="9559282"/>
            <a:ext cx="3989652" cy="276300"/>
          </a:xfrm>
          <a:prstGeom prst="rect">
            <a:avLst/>
          </a:prstGeom>
        </p:spPr>
        <p:txBody>
          <a:bodyPr lIns="96131" tIns="48065" rIns="96131" bIns="48065"/>
          <a:lstStyle>
            <a:lvl1pPr algn="l">
              <a:defRPr sz="800"/>
            </a:lvl1pPr>
          </a:lstStyle>
          <a:p>
            <a:pPr marL="0" marR="0" lvl="0" indent="0" algn="l" defTabSz="961309"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schemeClr val="tx1"/>
                </a:solidFill>
                <a:effectLst/>
                <a:uLnTx/>
                <a:uFillTx/>
                <a:latin typeface="+mn-lt"/>
                <a:ea typeface="+mn-ea"/>
                <a:cs typeface="+mn-cs"/>
              </a:rPr>
              <a:t>Rev. Control:  09/06/2014  HSD – OSP and Susan Richmond</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61309" rtl="0" eaLnBrk="1" latinLnBrk="0" hangingPunct="1">
        <a:spcBef>
          <a:spcPct val="0"/>
        </a:spcBef>
        <a:buNone/>
        <a:defRPr sz="4600" kern="1200">
          <a:solidFill>
            <a:schemeClr val="tx1"/>
          </a:solidFill>
          <a:latin typeface="+mj-lt"/>
          <a:ea typeface="+mj-ea"/>
          <a:cs typeface="+mj-cs"/>
        </a:defRPr>
      </a:lvl1pPr>
    </p:titleStyle>
    <p:bodyStyle>
      <a:lvl1pPr marL="360491" indent="-360491" algn="l" defTabSz="961309" rtl="0" eaLnBrk="1" latinLnBrk="0" hangingPunct="1">
        <a:spcBef>
          <a:spcPct val="20000"/>
        </a:spcBef>
        <a:buFont typeface="Arial" pitchFamily="34" charset="0"/>
        <a:buChar char="•"/>
        <a:defRPr sz="3400" kern="1200">
          <a:solidFill>
            <a:schemeClr val="tx1"/>
          </a:solidFill>
          <a:latin typeface="+mn-lt"/>
          <a:ea typeface="+mn-ea"/>
          <a:cs typeface="+mn-cs"/>
        </a:defRPr>
      </a:lvl1pPr>
      <a:lvl2pPr marL="781063" indent="-300409" algn="l" defTabSz="961309" rtl="0" eaLnBrk="1" latinLnBrk="0" hangingPunct="1">
        <a:spcBef>
          <a:spcPct val="20000"/>
        </a:spcBef>
        <a:buFont typeface="Arial" pitchFamily="34" charset="0"/>
        <a:buChar char="–"/>
        <a:defRPr sz="2900" kern="1200">
          <a:solidFill>
            <a:schemeClr val="tx1"/>
          </a:solidFill>
          <a:latin typeface="+mn-lt"/>
          <a:ea typeface="+mn-ea"/>
          <a:cs typeface="+mn-cs"/>
        </a:defRPr>
      </a:lvl2pPr>
      <a:lvl3pPr marL="1201636" indent="-240327" algn="l" defTabSz="961309"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682290" indent="-240327" algn="l" defTabSz="961309" rtl="0" eaLnBrk="1" latinLnBrk="0" hangingPunct="1">
        <a:spcBef>
          <a:spcPct val="20000"/>
        </a:spcBef>
        <a:buFont typeface="Arial" pitchFamily="34" charset="0"/>
        <a:buChar char="–"/>
        <a:defRPr sz="2100" kern="1200">
          <a:solidFill>
            <a:schemeClr val="tx1"/>
          </a:solidFill>
          <a:latin typeface="+mn-lt"/>
          <a:ea typeface="+mn-ea"/>
          <a:cs typeface="+mn-cs"/>
        </a:defRPr>
      </a:lvl4pPr>
      <a:lvl5pPr marL="2162945" indent="-240327" algn="l" defTabSz="961309" rtl="0" eaLnBrk="1" latinLnBrk="0" hangingPunct="1">
        <a:spcBef>
          <a:spcPct val="20000"/>
        </a:spcBef>
        <a:buFont typeface="Arial" pitchFamily="34" charset="0"/>
        <a:buChar char="»"/>
        <a:defRPr sz="2100" kern="1200">
          <a:solidFill>
            <a:schemeClr val="tx1"/>
          </a:solidFill>
          <a:latin typeface="+mn-lt"/>
          <a:ea typeface="+mn-ea"/>
          <a:cs typeface="+mn-cs"/>
        </a:defRPr>
      </a:lvl5pPr>
      <a:lvl6pPr marL="2643599" indent="-240327" algn="l" defTabSz="961309"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24253" indent="-240327" algn="l" defTabSz="961309"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604908" indent="-240327" algn="l" defTabSz="961309"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085562" indent="-240327" algn="l" defTabSz="961309"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61309" rtl="0" eaLnBrk="1" latinLnBrk="0" hangingPunct="1">
        <a:defRPr sz="1900" kern="1200">
          <a:solidFill>
            <a:schemeClr val="tx1"/>
          </a:solidFill>
          <a:latin typeface="+mn-lt"/>
          <a:ea typeface="+mn-ea"/>
          <a:cs typeface="+mn-cs"/>
        </a:defRPr>
      </a:lvl1pPr>
      <a:lvl2pPr marL="480654" algn="l" defTabSz="961309" rtl="0" eaLnBrk="1" latinLnBrk="0" hangingPunct="1">
        <a:defRPr sz="1900" kern="1200">
          <a:solidFill>
            <a:schemeClr val="tx1"/>
          </a:solidFill>
          <a:latin typeface="+mn-lt"/>
          <a:ea typeface="+mn-ea"/>
          <a:cs typeface="+mn-cs"/>
        </a:defRPr>
      </a:lvl2pPr>
      <a:lvl3pPr marL="961309" algn="l" defTabSz="961309" rtl="0" eaLnBrk="1" latinLnBrk="0" hangingPunct="1">
        <a:defRPr sz="1900" kern="1200">
          <a:solidFill>
            <a:schemeClr val="tx1"/>
          </a:solidFill>
          <a:latin typeface="+mn-lt"/>
          <a:ea typeface="+mn-ea"/>
          <a:cs typeface="+mn-cs"/>
        </a:defRPr>
      </a:lvl3pPr>
      <a:lvl4pPr marL="1441963" algn="l" defTabSz="961309" rtl="0" eaLnBrk="1" latinLnBrk="0" hangingPunct="1">
        <a:defRPr sz="1900" kern="1200">
          <a:solidFill>
            <a:schemeClr val="tx1"/>
          </a:solidFill>
          <a:latin typeface="+mn-lt"/>
          <a:ea typeface="+mn-ea"/>
          <a:cs typeface="+mn-cs"/>
        </a:defRPr>
      </a:lvl4pPr>
      <a:lvl5pPr marL="1922617" algn="l" defTabSz="961309" rtl="0" eaLnBrk="1" latinLnBrk="0" hangingPunct="1">
        <a:defRPr sz="1900" kern="1200">
          <a:solidFill>
            <a:schemeClr val="tx1"/>
          </a:solidFill>
          <a:latin typeface="+mn-lt"/>
          <a:ea typeface="+mn-ea"/>
          <a:cs typeface="+mn-cs"/>
        </a:defRPr>
      </a:lvl5pPr>
      <a:lvl6pPr marL="2403272" algn="l" defTabSz="961309" rtl="0" eaLnBrk="1" latinLnBrk="0" hangingPunct="1">
        <a:defRPr sz="1900" kern="1200">
          <a:solidFill>
            <a:schemeClr val="tx1"/>
          </a:solidFill>
          <a:latin typeface="+mn-lt"/>
          <a:ea typeface="+mn-ea"/>
          <a:cs typeface="+mn-cs"/>
        </a:defRPr>
      </a:lvl6pPr>
      <a:lvl7pPr marL="2883926" algn="l" defTabSz="961309" rtl="0" eaLnBrk="1" latinLnBrk="0" hangingPunct="1">
        <a:defRPr sz="1900" kern="1200">
          <a:solidFill>
            <a:schemeClr val="tx1"/>
          </a:solidFill>
          <a:latin typeface="+mn-lt"/>
          <a:ea typeface="+mn-ea"/>
          <a:cs typeface="+mn-cs"/>
        </a:defRPr>
      </a:lvl7pPr>
      <a:lvl8pPr marL="3364581" algn="l" defTabSz="961309" rtl="0" eaLnBrk="1" latinLnBrk="0" hangingPunct="1">
        <a:defRPr sz="1900" kern="1200">
          <a:solidFill>
            <a:schemeClr val="tx1"/>
          </a:solidFill>
          <a:latin typeface="+mn-lt"/>
          <a:ea typeface="+mn-ea"/>
          <a:cs typeface="+mn-cs"/>
        </a:defRPr>
      </a:lvl8pPr>
      <a:lvl9pPr marL="3845235" algn="l" defTabSz="961309"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96081" y="244594"/>
            <a:ext cx="6347866" cy="6944431"/>
            <a:chOff x="396081" y="244594"/>
            <a:chExt cx="6347866" cy="6944431"/>
          </a:xfrm>
        </p:grpSpPr>
        <p:sp>
          <p:nvSpPr>
            <p:cNvPr id="4" name="TextBox 3"/>
            <p:cNvSpPr txBox="1"/>
            <p:nvPr/>
          </p:nvSpPr>
          <p:spPr>
            <a:xfrm>
              <a:off x="396081" y="2086617"/>
              <a:ext cx="5710679" cy="1205064"/>
            </a:xfrm>
            <a:prstGeom prst="rect">
              <a:avLst/>
            </a:prstGeom>
            <a:noFill/>
          </p:spPr>
          <p:txBody>
            <a:bodyPr wrap="square" lIns="96131" tIns="48065" rIns="96131" bIns="48065" rtlCol="0">
              <a:spAutoFit/>
            </a:bodyPr>
            <a:lstStyle/>
            <a:p>
              <a:r>
                <a:rPr lang="en-US" sz="3600" b="1" dirty="0" smtClean="0">
                  <a:effectLst>
                    <a:outerShdw blurRad="38100" dist="38100" dir="2700000" algn="tl">
                      <a:srgbClr val="000000">
                        <a:alpha val="43137"/>
                      </a:srgbClr>
                    </a:outerShdw>
                  </a:effectLst>
                </a:rPr>
                <a:t>Opinion Writing…</a:t>
              </a:r>
            </a:p>
            <a:p>
              <a:r>
                <a:rPr lang="en-US" sz="3600" b="1" dirty="0" smtClean="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Performance Task</a:t>
              </a:r>
              <a:endParaRPr lang="en-US" sz="2800" b="1" dirty="0">
                <a:effectLst>
                  <a:outerShdw blurRad="38100" dist="38100" dir="2700000" algn="tl">
                    <a:srgbClr val="000000">
                      <a:alpha val="43137"/>
                    </a:srgbClr>
                  </a:outerShdw>
                </a:effectLst>
              </a:endParaRPr>
            </a:p>
          </p:txBody>
        </p:sp>
        <p:pic>
          <p:nvPicPr>
            <p:cNvPr id="1026" name="Picture 2" descr="C:\Users\Rick Richmond\Desktop\WebHead3.jpg"/>
            <p:cNvPicPr>
              <a:picLocks noChangeAspect="1" noChangeArrowheads="1"/>
            </p:cNvPicPr>
            <p:nvPr/>
          </p:nvPicPr>
          <p:blipFill>
            <a:blip r:embed="rId2" cstate="print"/>
            <a:srcRect/>
            <a:stretch>
              <a:fillRect/>
            </a:stretch>
          </p:blipFill>
          <p:spPr bwMode="auto">
            <a:xfrm>
              <a:off x="3676739" y="244594"/>
              <a:ext cx="3067208" cy="667087"/>
            </a:xfrm>
            <a:prstGeom prst="rect">
              <a:avLst/>
            </a:prstGeom>
            <a:noFill/>
          </p:spPr>
        </p:pic>
        <p:sp>
          <p:nvSpPr>
            <p:cNvPr id="7" name="TextBox 6"/>
            <p:cNvSpPr txBox="1"/>
            <p:nvPr/>
          </p:nvSpPr>
          <p:spPr>
            <a:xfrm>
              <a:off x="396081" y="3211760"/>
              <a:ext cx="3581400" cy="384721"/>
            </a:xfrm>
            <a:prstGeom prst="rect">
              <a:avLst/>
            </a:prstGeom>
            <a:noFill/>
          </p:spPr>
          <p:txBody>
            <a:bodyPr wrap="square" rtlCol="0">
              <a:spAutoFit/>
            </a:bodyPr>
            <a:lstStyle/>
            <a:p>
              <a:pPr algn="ctr"/>
              <a:r>
                <a:rPr lang="en-US" b="1" dirty="0" smtClean="0"/>
                <a:t>Pre-Assessment</a:t>
              </a:r>
              <a:endParaRPr lang="en-US" b="1" dirty="0"/>
            </a:p>
          </p:txBody>
        </p:sp>
        <p:sp>
          <p:nvSpPr>
            <p:cNvPr id="13" name="TextBox 12"/>
            <p:cNvSpPr txBox="1"/>
            <p:nvPr/>
          </p:nvSpPr>
          <p:spPr>
            <a:xfrm>
              <a:off x="661533" y="6788915"/>
              <a:ext cx="56388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rPr>
                <a:t>Teacher Directions</a:t>
              </a:r>
              <a:endParaRPr lang="en-US" sz="2000" b="1" dirty="0">
                <a:effectLst>
                  <a:outerShdw blurRad="38100" dist="38100" dir="2700000" algn="tl">
                    <a:srgbClr val="000000">
                      <a:alpha val="43137"/>
                    </a:srgbClr>
                  </a:outerShdw>
                </a:effectLst>
              </a:endParaRPr>
            </a:p>
          </p:txBody>
        </p:sp>
        <p:sp>
          <p:nvSpPr>
            <p:cNvPr id="14" name="Rectangle 13"/>
            <p:cNvSpPr/>
            <p:nvPr/>
          </p:nvSpPr>
          <p:spPr>
            <a:xfrm>
              <a:off x="853281" y="6773526"/>
              <a:ext cx="1196161" cy="215444"/>
            </a:xfrm>
            <a:prstGeom prst="rect">
              <a:avLst/>
            </a:prstGeom>
          </p:spPr>
          <p:txBody>
            <a:bodyPr wrap="none">
              <a:spAutoFit/>
            </a:bodyPr>
            <a:lstStyle>
              <a:defPPr>
                <a:defRPr lang="en-US"/>
              </a:defPPr>
              <a:lvl1pPr marL="0" algn="l" defTabSz="961309" rtl="0" eaLnBrk="1" latinLnBrk="0" hangingPunct="1">
                <a:defRPr sz="1900" kern="1200">
                  <a:solidFill>
                    <a:schemeClr val="tx1"/>
                  </a:solidFill>
                  <a:latin typeface="+mn-lt"/>
                  <a:ea typeface="+mn-ea"/>
                  <a:cs typeface="+mn-cs"/>
                </a:defRPr>
              </a:lvl1pPr>
              <a:lvl2pPr marL="480654" algn="l" defTabSz="961309" rtl="0" eaLnBrk="1" latinLnBrk="0" hangingPunct="1">
                <a:defRPr sz="1900" kern="1200">
                  <a:solidFill>
                    <a:schemeClr val="tx1"/>
                  </a:solidFill>
                  <a:latin typeface="+mn-lt"/>
                  <a:ea typeface="+mn-ea"/>
                  <a:cs typeface="+mn-cs"/>
                </a:defRPr>
              </a:lvl2pPr>
              <a:lvl3pPr marL="961309" algn="l" defTabSz="961309" rtl="0" eaLnBrk="1" latinLnBrk="0" hangingPunct="1">
                <a:defRPr sz="1900" kern="1200">
                  <a:solidFill>
                    <a:schemeClr val="tx1"/>
                  </a:solidFill>
                  <a:latin typeface="+mn-lt"/>
                  <a:ea typeface="+mn-ea"/>
                  <a:cs typeface="+mn-cs"/>
                </a:defRPr>
              </a:lvl3pPr>
              <a:lvl4pPr marL="1441963" algn="l" defTabSz="961309" rtl="0" eaLnBrk="1" latinLnBrk="0" hangingPunct="1">
                <a:defRPr sz="1900" kern="1200">
                  <a:solidFill>
                    <a:schemeClr val="tx1"/>
                  </a:solidFill>
                  <a:latin typeface="+mn-lt"/>
                  <a:ea typeface="+mn-ea"/>
                  <a:cs typeface="+mn-cs"/>
                </a:defRPr>
              </a:lvl4pPr>
              <a:lvl5pPr marL="1922617" algn="l" defTabSz="961309" rtl="0" eaLnBrk="1" latinLnBrk="0" hangingPunct="1">
                <a:defRPr sz="1900" kern="1200">
                  <a:solidFill>
                    <a:schemeClr val="tx1"/>
                  </a:solidFill>
                  <a:latin typeface="+mn-lt"/>
                  <a:ea typeface="+mn-ea"/>
                  <a:cs typeface="+mn-cs"/>
                </a:defRPr>
              </a:lvl5pPr>
              <a:lvl6pPr marL="2403272" algn="l" defTabSz="961309" rtl="0" eaLnBrk="1" latinLnBrk="0" hangingPunct="1">
                <a:defRPr sz="1900" kern="1200">
                  <a:solidFill>
                    <a:schemeClr val="tx1"/>
                  </a:solidFill>
                  <a:latin typeface="+mn-lt"/>
                  <a:ea typeface="+mn-ea"/>
                  <a:cs typeface="+mn-cs"/>
                </a:defRPr>
              </a:lvl6pPr>
              <a:lvl7pPr marL="2883926" algn="l" defTabSz="961309" rtl="0" eaLnBrk="1" latinLnBrk="0" hangingPunct="1">
                <a:defRPr sz="1900" kern="1200">
                  <a:solidFill>
                    <a:schemeClr val="tx1"/>
                  </a:solidFill>
                  <a:latin typeface="+mn-lt"/>
                  <a:ea typeface="+mn-ea"/>
                  <a:cs typeface="+mn-cs"/>
                </a:defRPr>
              </a:lvl7pPr>
              <a:lvl8pPr marL="3364581" algn="l" defTabSz="961309" rtl="0" eaLnBrk="1" latinLnBrk="0" hangingPunct="1">
                <a:defRPr sz="1900" kern="1200">
                  <a:solidFill>
                    <a:schemeClr val="tx1"/>
                  </a:solidFill>
                  <a:latin typeface="+mn-lt"/>
                  <a:ea typeface="+mn-ea"/>
                  <a:cs typeface="+mn-cs"/>
                </a:defRPr>
              </a:lvl8pPr>
              <a:lvl9pPr marL="3845235" algn="l" defTabSz="961309" rtl="0" eaLnBrk="1" latinLnBrk="0" hangingPunct="1">
                <a:defRPr sz="1900" kern="1200">
                  <a:solidFill>
                    <a:schemeClr val="tx1"/>
                  </a:solidFill>
                  <a:latin typeface="+mn-lt"/>
                  <a:ea typeface="+mn-ea"/>
                  <a:cs typeface="+mn-cs"/>
                </a:defRPr>
              </a:lvl9pPr>
            </a:lstStyle>
            <a:p>
              <a:r>
                <a:rPr lang="en-US" sz="800" dirty="0">
                  <a:solidFill>
                    <a:schemeClr val="bg1"/>
                  </a:solidFill>
                </a:rPr>
                <a:t>Photo credit: Thinkstock</a:t>
              </a:r>
            </a:p>
          </p:txBody>
        </p:sp>
      </p:grpSp>
      <p:pic>
        <p:nvPicPr>
          <p:cNvPr id="12" name="Picture 11"/>
          <p:cNvPicPr>
            <a:picLocks noChangeAspect="1" noChangeArrowheads="1"/>
          </p:cNvPicPr>
          <p:nvPr/>
        </p:nvPicPr>
        <p:blipFill>
          <a:blip r:embed="rId3" cstate="print"/>
          <a:srcRect/>
          <a:stretch>
            <a:fillRect/>
          </a:stretch>
        </p:blipFill>
        <p:spPr bwMode="auto">
          <a:xfrm>
            <a:off x="654843" y="872333"/>
            <a:ext cx="1002186" cy="990600"/>
          </a:xfrm>
          <a:prstGeom prst="rect">
            <a:avLst/>
          </a:prstGeom>
          <a:ln>
            <a:solidFill>
              <a:schemeClr val="tx1"/>
            </a:solidFill>
          </a:ln>
          <a:effectLst>
            <a:outerShdw blurRad="292100" dist="139700" dir="2700000" algn="tl" rotWithShape="0">
              <a:srgbClr val="333333">
                <a:alpha val="65000"/>
              </a:srgbClr>
            </a:outerShdw>
          </a:effectLst>
        </p:spPr>
      </p:pic>
      <p:grpSp>
        <p:nvGrpSpPr>
          <p:cNvPr id="5" name="Group 4"/>
          <p:cNvGrpSpPr/>
          <p:nvPr/>
        </p:nvGrpSpPr>
        <p:grpSpPr>
          <a:xfrm>
            <a:off x="1005681" y="3977481"/>
            <a:ext cx="3810000" cy="2590800"/>
            <a:chOff x="1005681" y="3977481"/>
            <a:chExt cx="3810000" cy="2590800"/>
          </a:xfrm>
        </p:grpSpPr>
        <p:sp>
          <p:nvSpPr>
            <p:cNvPr id="17" name="Rectangle 16"/>
            <p:cNvSpPr/>
            <p:nvPr/>
          </p:nvSpPr>
          <p:spPr>
            <a:xfrm>
              <a:off x="1005681" y="3977481"/>
              <a:ext cx="3810000" cy="2590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https://encrypted-tbn2.gstatic.com/images?q=tbn:ANd9GcRxy12NBB9Yw-WWkjFpvGr7H-zTCp7_JuzdY-qnvrRd3G2YhxBv0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1075" y="4396581"/>
              <a:ext cx="3119211" cy="1866900"/>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48481" y="-289719"/>
            <a:ext cx="5945364" cy="1292881"/>
            <a:chOff x="469371" y="-200318"/>
            <a:chExt cx="5945364" cy="1292881"/>
          </a:xfrm>
        </p:grpSpPr>
        <p:sp>
          <p:nvSpPr>
            <p:cNvPr id="4" name="TextBox 3"/>
            <p:cNvSpPr txBox="1"/>
            <p:nvPr/>
          </p:nvSpPr>
          <p:spPr>
            <a:xfrm>
              <a:off x="469371" y="487663"/>
              <a:ext cx="5945364" cy="604900"/>
            </a:xfrm>
            <a:prstGeom prst="rect">
              <a:avLst/>
            </a:prstGeom>
            <a:noFill/>
          </p:spPr>
          <p:txBody>
            <a:bodyPr wrap="square" lIns="96131" tIns="48065" rIns="96131" bIns="48065" rtlCol="0">
              <a:spAutoFit/>
            </a:bodyPr>
            <a:lstStyle/>
            <a:p>
              <a:pPr algn="ctr"/>
              <a:r>
                <a:rPr lang="en-US" b="1" dirty="0" smtClean="0"/>
                <a:t>Think About It</a:t>
              </a:r>
              <a:r>
                <a:rPr lang="en-US" dirty="0" smtClean="0"/>
                <a:t>.</a:t>
              </a:r>
            </a:p>
            <a:p>
              <a:pPr algn="ctr"/>
              <a:r>
                <a:rPr lang="en-US" sz="1400" dirty="0" smtClean="0"/>
                <a:t>then, answer each question.</a:t>
              </a:r>
              <a:endParaRPr lang="en-US" sz="1400" dirty="0"/>
            </a:p>
          </p:txBody>
        </p:sp>
        <p:pic>
          <p:nvPicPr>
            <p:cNvPr id="2050" name="Picture 2" descr="C:\Users\Rick Richmond\AppData\Local\Microsoft\Windows\Temporary Internet Files\Content.IE5\XAC4DB9W\MC900286456[1].wmf"/>
            <p:cNvPicPr>
              <a:picLocks noChangeAspect="1" noChangeArrowheads="1"/>
            </p:cNvPicPr>
            <p:nvPr/>
          </p:nvPicPr>
          <p:blipFill>
            <a:blip r:embed="rId2" cstate="print"/>
            <a:srcRect/>
            <a:stretch>
              <a:fillRect/>
            </a:stretch>
          </p:blipFill>
          <p:spPr bwMode="auto">
            <a:xfrm>
              <a:off x="4888971" y="-200318"/>
              <a:ext cx="933772" cy="1236559"/>
            </a:xfrm>
            <a:prstGeom prst="rect">
              <a:avLst/>
            </a:prstGeom>
            <a:ln>
              <a:noFill/>
            </a:ln>
            <a:effectLst>
              <a:outerShdw blurRad="292100" dist="139700" dir="2700000" algn="tl" rotWithShape="0">
                <a:srgbClr val="333333">
                  <a:alpha val="65000"/>
                </a:srgbClr>
              </a:outerShdw>
            </a:effectLst>
          </p:spPr>
        </p:pic>
      </p:grpSp>
      <p:sp>
        <p:nvSpPr>
          <p:cNvPr id="5" name="Slide Number Placeholder 4"/>
          <p:cNvSpPr>
            <a:spLocks noGrp="1"/>
          </p:cNvSpPr>
          <p:nvPr>
            <p:ph type="sldNum" sz="quarter" idx="12"/>
          </p:nvPr>
        </p:nvSpPr>
        <p:spPr/>
        <p:txBody>
          <a:bodyPr/>
          <a:lstStyle/>
          <a:p>
            <a:fld id="{2A5E9C3D-07D7-45D2-9B6A-FB5CA66A53EB}" type="slidenum">
              <a:rPr lang="en-US" smtClean="0"/>
              <a:pPr/>
              <a:t>10</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383532208"/>
              </p:ext>
            </p:extLst>
          </p:nvPr>
        </p:nvGraphicFramePr>
        <p:xfrm>
          <a:off x="319881" y="5044281"/>
          <a:ext cx="6324600" cy="4084320"/>
        </p:xfrm>
        <a:graphic>
          <a:graphicData uri="http://schemas.openxmlformats.org/drawingml/2006/table">
            <a:tbl>
              <a:tblPr firstRow="1" bandRow="1">
                <a:tableStyleId>{5C22544A-7EE6-4342-B048-85BDC9FD1C3A}</a:tableStyleId>
              </a:tblPr>
              <a:tblGrid>
                <a:gridCol w="6324600"/>
              </a:tblGrid>
              <a:tr h="15240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Interpret and Integrate Information Research Target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371600">
                <a:tc>
                  <a:txBody>
                    <a:bodyPr/>
                    <a:lstStyle/>
                    <a:p>
                      <a:pPr marL="0" indent="0">
                        <a:buNone/>
                      </a:pPr>
                      <a:r>
                        <a:rPr lang="en-US" sz="1600" b="1" dirty="0" smtClean="0">
                          <a:solidFill>
                            <a:schemeClr val="tx1"/>
                          </a:solidFill>
                          <a:latin typeface="+mn-lt"/>
                        </a:rPr>
                        <a:t>2.  Why does Anne think dogs are better pets than cats?</a:t>
                      </a:r>
                      <a:endParaRPr lang="en-US" sz="1600" b="1" i="1"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835249373"/>
              </p:ext>
            </p:extLst>
          </p:nvPr>
        </p:nvGraphicFramePr>
        <p:xfrm>
          <a:off x="319881" y="1234281"/>
          <a:ext cx="6324600" cy="3718560"/>
        </p:xfrm>
        <a:graphic>
          <a:graphicData uri="http://schemas.openxmlformats.org/drawingml/2006/table">
            <a:tbl>
              <a:tblPr firstRow="1" bandRow="1">
                <a:tableStyleId>{5C22544A-7EE6-4342-B048-85BDC9FD1C3A}</a:tableStyleId>
              </a:tblPr>
              <a:tblGrid>
                <a:gridCol w="6324600"/>
              </a:tblGrid>
              <a:tr h="152400">
                <a:tc>
                  <a:txBody>
                    <a:bodyPr/>
                    <a:lstStyle/>
                    <a:p>
                      <a:r>
                        <a:rPr lang="en-US" sz="1200" dirty="0" smtClean="0">
                          <a:solidFill>
                            <a:schemeClr val="tx1"/>
                          </a:solidFill>
                          <a:latin typeface="+mn-lt"/>
                        </a:rPr>
                        <a:t>Interpret and Integrate Information Research Target 2</a:t>
                      </a:r>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371600">
                <a:tc>
                  <a:txBody>
                    <a:bodyPr/>
                    <a:lstStyle/>
                    <a:p>
                      <a:pPr marL="228600" indent="-228600">
                        <a:buAutoNum type="arabicPeriod"/>
                      </a:pPr>
                      <a:r>
                        <a:rPr lang="en-US" sz="1600" b="1" dirty="0" smtClean="0">
                          <a:solidFill>
                            <a:schemeClr val="tx1"/>
                          </a:solidFill>
                          <a:latin typeface="+mn-lt"/>
                        </a:rPr>
                        <a:t>Why does the author think cats are better pets than dogs?</a:t>
                      </a: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0416592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11</a:t>
            </a:fld>
            <a:endParaRPr lang="en-US" dirty="0"/>
          </a:p>
        </p:txBody>
      </p:sp>
      <p:sp>
        <p:nvSpPr>
          <p:cNvPr id="2" name="TextBox 1"/>
          <p:cNvSpPr txBox="1"/>
          <p:nvPr/>
        </p:nvSpPr>
        <p:spPr>
          <a:xfrm>
            <a:off x="596566" y="6367212"/>
            <a:ext cx="6047915" cy="938206"/>
          </a:xfrm>
          <a:prstGeom prst="rect">
            <a:avLst/>
          </a:prstGeom>
          <a:noFill/>
        </p:spPr>
        <p:txBody>
          <a:bodyPr wrap="square" lIns="90930" tIns="45466" rIns="90930" bIns="45466" rtlCol="0">
            <a:spAutoFit/>
          </a:bodyPr>
          <a:lstStyle/>
          <a:p>
            <a:pPr algn="ctr"/>
            <a:r>
              <a:rPr lang="en-US" sz="3600" b="1" dirty="0">
                <a:effectLst>
                  <a:outerShdw blurRad="38100" dist="38100" dir="2700000" algn="tl">
                    <a:srgbClr val="000000">
                      <a:alpha val="43137"/>
                    </a:srgbClr>
                  </a:outerShdw>
                </a:effectLst>
              </a:rPr>
              <a:t>STOP</a:t>
            </a:r>
          </a:p>
          <a:p>
            <a:pPr algn="ctr"/>
            <a:r>
              <a:rPr lang="en-US" dirty="0" smtClean="0"/>
              <a:t>Listen as your teacher reads the directions to you for Part 2.</a:t>
            </a:r>
            <a:endParaRPr lang="en-US" dirty="0"/>
          </a:p>
        </p:txBody>
      </p:sp>
      <p:pic>
        <p:nvPicPr>
          <p:cNvPr id="1034"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68544" y="1397681"/>
            <a:ext cx="4249841" cy="4425988"/>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191562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A5E9C3D-07D7-45D2-9B6A-FB5CA66A53EB}" type="slidenum">
              <a:rPr lang="en-US" smtClean="0"/>
              <a:pPr/>
              <a:t>12</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709926699"/>
              </p:ext>
            </p:extLst>
          </p:nvPr>
        </p:nvGraphicFramePr>
        <p:xfrm>
          <a:off x="396081" y="548481"/>
          <a:ext cx="6248400" cy="8315960"/>
        </p:xfrm>
        <a:graphic>
          <a:graphicData uri="http://schemas.openxmlformats.org/drawingml/2006/table">
            <a:tbl>
              <a:tblPr firstRow="1" bandRow="1">
                <a:tableStyleId>{5C22544A-7EE6-4342-B048-85BDC9FD1C3A}</a:tableStyleId>
              </a:tblPr>
              <a:tblGrid>
                <a:gridCol w="6248400"/>
              </a:tblGrid>
              <a:tr h="370840">
                <a:tc>
                  <a:txBody>
                    <a:bodyPr/>
                    <a:lstStyle/>
                    <a:p>
                      <a:r>
                        <a:rPr lang="en-US" dirty="0" smtClean="0">
                          <a:solidFill>
                            <a:schemeClr val="tx1"/>
                          </a:solidFill>
                        </a:rPr>
                        <a:t>Name</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2000" b="1" dirty="0" smtClean="0"/>
                        <a:t>Prompt:      Which kind of pet is best, a cat or a dog?</a:t>
                      </a:r>
                      <a:endParaRPr lang="en-US" sz="2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9588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4513154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9371" y="815314"/>
            <a:ext cx="6251310" cy="8684035"/>
          </a:xfrm>
          <a:prstGeom prst="rect">
            <a:avLst/>
          </a:prstGeom>
          <a:noFill/>
        </p:spPr>
        <p:txBody>
          <a:bodyPr wrap="square" lIns="96131" tIns="48065" rIns="96131" bIns="48065" rtlCol="0">
            <a:spAutoFit/>
          </a:bodyPr>
          <a:lstStyle/>
          <a:p>
            <a:r>
              <a:rPr lang="en-US" sz="1600" b="1" u="sng" dirty="0" smtClean="0"/>
              <a:t>Background</a:t>
            </a:r>
          </a:p>
          <a:p>
            <a:endParaRPr lang="en-US" sz="1200" dirty="0"/>
          </a:p>
          <a:p>
            <a:r>
              <a:rPr lang="en-US" sz="1200" dirty="0" smtClean="0"/>
              <a:t>This is a pre-assessment to measure the task of writing an opinion piece.  Full compositions or essays are always part of a Performance Task.   A complete SBAC performance task would normally have:</a:t>
            </a:r>
          </a:p>
          <a:p>
            <a:endParaRPr lang="en-US" sz="1200" dirty="0"/>
          </a:p>
          <a:p>
            <a:r>
              <a:rPr lang="en-US" sz="1200" b="1" i="1" dirty="0" smtClean="0"/>
              <a:t>Part 1:  30 Minutes</a:t>
            </a:r>
          </a:p>
          <a:p>
            <a:pPr marL="171450" indent="-171450">
              <a:buFont typeface="Arial" panose="020B0604020202020204" pitchFamily="34" charset="0"/>
              <a:buChar char="•"/>
            </a:pPr>
            <a:r>
              <a:rPr lang="en-US" sz="1200" dirty="0" smtClean="0"/>
              <a:t>A Classroom Activity </a:t>
            </a:r>
          </a:p>
          <a:p>
            <a:pPr marL="171450" indent="-171450">
              <a:buFont typeface="Arial" panose="020B0604020202020204" pitchFamily="34" charset="0"/>
              <a:buChar char="•"/>
            </a:pPr>
            <a:r>
              <a:rPr lang="en-US" sz="1200" dirty="0" smtClean="0"/>
              <a:t>Reading the Passages</a:t>
            </a:r>
          </a:p>
          <a:p>
            <a:pPr marL="171450" indent="-171450">
              <a:buFont typeface="Arial" panose="020B0604020202020204" pitchFamily="34" charset="0"/>
              <a:buChar char="•"/>
            </a:pPr>
            <a:r>
              <a:rPr lang="en-US" sz="1200" dirty="0" smtClean="0"/>
              <a:t>Taking Notes</a:t>
            </a:r>
            <a:endParaRPr lang="en-US" sz="1200" dirty="0"/>
          </a:p>
          <a:p>
            <a:pPr marL="171450" indent="-171450">
              <a:buFont typeface="Arial" panose="020B0604020202020204" pitchFamily="34" charset="0"/>
              <a:buChar char="•"/>
            </a:pPr>
            <a:r>
              <a:rPr lang="en-US" sz="1200" dirty="0" smtClean="0"/>
              <a:t>3 Research Questions </a:t>
            </a:r>
          </a:p>
          <a:p>
            <a:endParaRPr lang="en-US" sz="1200" dirty="0" smtClean="0"/>
          </a:p>
          <a:p>
            <a:r>
              <a:rPr lang="en-US" sz="1200" b="1" i="1" dirty="0" smtClean="0"/>
              <a:t>Part 2:  35 Minutes</a:t>
            </a:r>
          </a:p>
          <a:p>
            <a:pPr marL="171450" indent="-171450">
              <a:buFont typeface="Arial" panose="020B0604020202020204" pitchFamily="34" charset="0"/>
              <a:buChar char="•"/>
            </a:pPr>
            <a:r>
              <a:rPr lang="en-US" sz="1200" dirty="0" smtClean="0"/>
              <a:t>Writing A Full-Composition</a:t>
            </a:r>
          </a:p>
          <a:p>
            <a:endParaRPr lang="en-US" sz="1200" dirty="0" smtClean="0"/>
          </a:p>
          <a:p>
            <a:r>
              <a:rPr lang="en-US" sz="1200" dirty="0" smtClean="0"/>
              <a:t>For grade 1, the teacher should read the passage aloud to the students because this assessment measures writing, not comprehension.  Teachers may model note-taking for students if desired.  Also in grade 1 there are only 2 un-scored research questions. </a:t>
            </a:r>
          </a:p>
          <a:p>
            <a:endParaRPr lang="en-US" sz="1200" dirty="0"/>
          </a:p>
          <a:p>
            <a:r>
              <a:rPr lang="en-US" sz="1400" b="1" u="sng" dirty="0" smtClean="0"/>
              <a:t>DIRECTIONS</a:t>
            </a:r>
          </a:p>
          <a:p>
            <a:endParaRPr lang="en-US" sz="1200" dirty="0"/>
          </a:p>
          <a:p>
            <a:r>
              <a:rPr lang="en-US" sz="1200" dirty="0" smtClean="0"/>
              <a:t>This is a modified performance task.  The “research questions” are not scored but provide students with information they can use to address the prompt. </a:t>
            </a:r>
          </a:p>
          <a:p>
            <a:endParaRPr lang="en-US" sz="1200" dirty="0"/>
          </a:p>
          <a:p>
            <a:r>
              <a:rPr lang="en-US" sz="1200" dirty="0" smtClean="0"/>
              <a:t>Provide </a:t>
            </a:r>
            <a:r>
              <a:rPr lang="en-US" sz="1200" dirty="0"/>
              <a:t>each student with a copy of </a:t>
            </a:r>
            <a:r>
              <a:rPr lang="en-US" sz="1200" dirty="0" smtClean="0"/>
              <a:t>the </a:t>
            </a:r>
            <a:r>
              <a:rPr lang="en-US" sz="1200" dirty="0"/>
              <a:t>story. Both should be read aloud while students read along silently (if they are able). The teacher should feel comfortable re-reading, explaining, or clarifying directions as needed.</a:t>
            </a:r>
          </a:p>
          <a:p>
            <a:endParaRPr lang="en-US" sz="1200" dirty="0" smtClean="0"/>
          </a:p>
          <a:p>
            <a:r>
              <a:rPr lang="en-US" sz="1200" dirty="0"/>
              <a:t>The story </a:t>
            </a:r>
            <a:r>
              <a:rPr lang="en-US" sz="1200" dirty="0" smtClean="0"/>
              <a:t>also provides </a:t>
            </a:r>
            <a:r>
              <a:rPr lang="en-US" sz="1200" dirty="0"/>
              <a:t>information that may be used to address the prompt. The story should be read aloud at least twice before writing. If students choose to refer back to the story while writing, the teacher may provide help with reading words or phrases</a:t>
            </a:r>
            <a:r>
              <a:rPr lang="en-US" sz="1200" dirty="0" smtClean="0"/>
              <a:t>.</a:t>
            </a:r>
            <a:r>
              <a:rPr lang="en-US" sz="1200" dirty="0"/>
              <a:t> </a:t>
            </a:r>
          </a:p>
          <a:p>
            <a:endParaRPr lang="en-US" sz="1200" dirty="0" smtClean="0"/>
          </a:p>
          <a:p>
            <a:r>
              <a:rPr lang="en-US" sz="1200" dirty="0" smtClean="0"/>
              <a:t>Allow </a:t>
            </a:r>
            <a:r>
              <a:rPr lang="en-US" sz="1200" dirty="0"/>
              <a:t>approximately </a:t>
            </a:r>
            <a:r>
              <a:rPr lang="en-US" sz="1200" dirty="0" smtClean="0"/>
              <a:t>30  </a:t>
            </a:r>
            <a:r>
              <a:rPr lang="en-US" sz="1200" dirty="0"/>
              <a:t>minutes for </a:t>
            </a:r>
            <a:r>
              <a:rPr lang="en-US" sz="1200" dirty="0" smtClean="0"/>
              <a:t>Part </a:t>
            </a:r>
            <a:r>
              <a:rPr lang="en-US" sz="1200" dirty="0"/>
              <a:t>1 and approximately </a:t>
            </a:r>
            <a:r>
              <a:rPr lang="en-US" sz="1200" dirty="0" smtClean="0"/>
              <a:t>35 </a:t>
            </a:r>
            <a:r>
              <a:rPr lang="en-US" sz="1200" dirty="0"/>
              <a:t>minutes for Part 2, but the prompt should not be strictly timed. Students should take the time they need to write and proofread</a:t>
            </a:r>
            <a:r>
              <a:rPr lang="en-US" sz="1200" dirty="0" smtClean="0"/>
              <a:t>.</a:t>
            </a:r>
          </a:p>
          <a:p>
            <a:endParaRPr lang="en-US" sz="1200" dirty="0"/>
          </a:p>
          <a:p>
            <a:r>
              <a:rPr lang="en-US" sz="1200" b="1" dirty="0"/>
              <a:t>The writing must be done without help</a:t>
            </a:r>
            <a:r>
              <a:rPr lang="en-US" sz="1200" dirty="0"/>
              <a:t>, but students may have access to personal dictionaries, word walls or any other resources to support spelling and mechanics that they are accustomed to using while writing. </a:t>
            </a:r>
            <a:endParaRPr lang="en-US" sz="1200" dirty="0" smtClean="0"/>
          </a:p>
          <a:p>
            <a:endParaRPr lang="en-US" sz="1200" dirty="0"/>
          </a:p>
          <a:p>
            <a:r>
              <a:rPr lang="en-US" sz="1200" dirty="0" smtClean="0"/>
              <a:t>This </a:t>
            </a:r>
            <a:r>
              <a:rPr lang="en-US" sz="1200" dirty="0"/>
              <a:t>will be first draft writing, but be sure to encourage students to proofread and correct any errors they find.</a:t>
            </a:r>
          </a:p>
          <a:p>
            <a:endParaRPr lang="en-US" sz="1200" dirty="0"/>
          </a:p>
          <a:p>
            <a:endParaRPr lang="en-US" sz="1200" dirty="0"/>
          </a:p>
          <a:p>
            <a:endParaRPr lang="en-US" sz="1200" dirty="0"/>
          </a:p>
          <a:p>
            <a:endParaRPr lang="en-US" sz="1200" dirty="0"/>
          </a:p>
        </p:txBody>
      </p:sp>
      <p:sp>
        <p:nvSpPr>
          <p:cNvPr id="3" name="Slide Number Placeholder 2"/>
          <p:cNvSpPr>
            <a:spLocks noGrp="1"/>
          </p:cNvSpPr>
          <p:nvPr>
            <p:ph type="sldNum" sz="quarter" idx="12"/>
          </p:nvPr>
        </p:nvSpPr>
        <p:spPr/>
        <p:txBody>
          <a:bodyPr/>
          <a:lstStyle/>
          <a:p>
            <a:fld id="{2A5E9C3D-07D7-45D2-9B6A-FB5CA66A53EB}" type="slidenum">
              <a:rPr lang="en-US" smtClean="0"/>
              <a:pPr/>
              <a:t>2</a:t>
            </a:fld>
            <a:endParaRPr lang="en-US" dirty="0"/>
          </a:p>
        </p:txBody>
      </p:sp>
    </p:spTree>
    <p:extLst>
      <p:ext uri="{BB962C8B-B14F-4D97-AF65-F5344CB8AC3E}">
        <p14:creationId xmlns:p14="http://schemas.microsoft.com/office/powerpoint/2010/main" val="17659734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7128" y="624681"/>
            <a:ext cx="5791200" cy="3908762"/>
          </a:xfrm>
          <a:prstGeom prst="rect">
            <a:avLst/>
          </a:prstGeom>
        </p:spPr>
        <p:txBody>
          <a:bodyPr wrap="square">
            <a:spAutoFit/>
          </a:bodyPr>
          <a:lstStyle/>
          <a:p>
            <a:pPr algn="ctr"/>
            <a:r>
              <a:rPr lang="en-US" sz="1400" b="1" dirty="0"/>
              <a:t>The Best Pet</a:t>
            </a:r>
            <a:endParaRPr lang="en-US" sz="1400" dirty="0"/>
          </a:p>
          <a:p>
            <a:pPr algn="ctr"/>
            <a:r>
              <a:rPr lang="en-US" sz="1400" dirty="0"/>
              <a:t>Student Directions, </a:t>
            </a:r>
            <a:r>
              <a:rPr lang="en-US" sz="1400" b="1" i="1" dirty="0"/>
              <a:t>Part 1</a:t>
            </a:r>
            <a:r>
              <a:rPr lang="en-US" sz="1400" dirty="0"/>
              <a:t>     </a:t>
            </a:r>
            <a:endParaRPr lang="en-US" sz="1400" dirty="0" smtClean="0"/>
          </a:p>
          <a:p>
            <a:pPr algn="ctr"/>
            <a:r>
              <a:rPr lang="en-US" sz="1400" b="1" u="sng" dirty="0" smtClean="0"/>
              <a:t>30 minutes</a:t>
            </a:r>
          </a:p>
          <a:p>
            <a:pPr algn="ctr"/>
            <a:endParaRPr lang="en-US" sz="1400" dirty="0"/>
          </a:p>
          <a:p>
            <a:r>
              <a:rPr lang="en-US" sz="1200" dirty="0"/>
              <a:t>Today, you are going to get ready to write an opinion piece that answers this question:</a:t>
            </a:r>
          </a:p>
          <a:p>
            <a:r>
              <a:rPr lang="en-US" sz="1200" b="1" dirty="0"/>
              <a:t>Which kind of pet is best, a cat or a dog?</a:t>
            </a:r>
            <a:endParaRPr lang="en-US" sz="1200" dirty="0"/>
          </a:p>
          <a:p>
            <a:r>
              <a:rPr lang="en-US" sz="1200" b="1" dirty="0"/>
              <a:t> </a:t>
            </a:r>
            <a:endParaRPr lang="en-US" sz="1200" dirty="0"/>
          </a:p>
          <a:p>
            <a:r>
              <a:rPr lang="en-US" sz="1200" dirty="0" smtClean="0"/>
              <a:t>To </a:t>
            </a:r>
            <a:r>
              <a:rPr lang="en-US" sz="1200" dirty="0"/>
              <a:t>help you think about the question before writing:</a:t>
            </a:r>
          </a:p>
          <a:p>
            <a:r>
              <a:rPr lang="en-US" sz="1200" dirty="0"/>
              <a:t> </a:t>
            </a:r>
          </a:p>
          <a:p>
            <a:r>
              <a:rPr lang="en-US" sz="1200" dirty="0"/>
              <a:t>• Listen to the story carefully as </a:t>
            </a:r>
            <a:r>
              <a:rPr lang="en-US" sz="1200" dirty="0" smtClean="0"/>
              <a:t>I read it </a:t>
            </a:r>
            <a:r>
              <a:rPr lang="en-US" sz="1200" dirty="0"/>
              <a:t>aloud.</a:t>
            </a:r>
          </a:p>
          <a:p>
            <a:r>
              <a:rPr lang="en-US" sz="1200" dirty="0"/>
              <a:t> </a:t>
            </a:r>
          </a:p>
          <a:p>
            <a:r>
              <a:rPr lang="en-US" sz="1200" dirty="0"/>
              <a:t>• Listen to the question again. </a:t>
            </a:r>
            <a:r>
              <a:rPr lang="en-US" sz="1200" b="1" dirty="0"/>
              <a:t>Which kind of pet is best, a cat or a dog?</a:t>
            </a:r>
            <a:endParaRPr lang="en-US" sz="1200" dirty="0"/>
          </a:p>
          <a:p>
            <a:r>
              <a:rPr lang="en-US" sz="1200" b="1" dirty="0"/>
              <a:t> </a:t>
            </a:r>
            <a:endParaRPr lang="en-US" sz="1200" dirty="0"/>
          </a:p>
          <a:p>
            <a:r>
              <a:rPr lang="en-US" sz="1200" dirty="0"/>
              <a:t>• THINK! Decide which is the best pet.</a:t>
            </a:r>
          </a:p>
          <a:p>
            <a:r>
              <a:rPr lang="en-US" sz="1200" dirty="0"/>
              <a:t> </a:t>
            </a:r>
          </a:p>
          <a:p>
            <a:r>
              <a:rPr lang="en-US" sz="1200" dirty="0"/>
              <a:t>• Tell a partner which pet you chose. Then, tell your partner WHY you are picking that pet</a:t>
            </a:r>
            <a:r>
              <a:rPr lang="en-US" sz="1200" dirty="0" smtClean="0"/>
              <a:t>.</a:t>
            </a:r>
          </a:p>
          <a:p>
            <a:endParaRPr lang="en-US" sz="1200" dirty="0"/>
          </a:p>
          <a:p>
            <a:endParaRPr lang="en-US" sz="1200" dirty="0" smtClean="0"/>
          </a:p>
          <a:p>
            <a:r>
              <a:rPr lang="en-US" sz="1200" dirty="0" smtClean="0"/>
              <a:t>Now you will answer two questions about dogs and cats.  Use words and pictures in your answer.</a:t>
            </a:r>
            <a:endParaRPr lang="en-US" sz="1200" dirty="0"/>
          </a:p>
        </p:txBody>
      </p:sp>
      <p:sp>
        <p:nvSpPr>
          <p:cNvPr id="6" name="Rectangle 5"/>
          <p:cNvSpPr/>
          <p:nvPr/>
        </p:nvSpPr>
        <p:spPr>
          <a:xfrm>
            <a:off x="408668" y="4815681"/>
            <a:ext cx="6087608" cy="4431983"/>
          </a:xfrm>
          <a:prstGeom prst="rect">
            <a:avLst/>
          </a:prstGeom>
        </p:spPr>
        <p:txBody>
          <a:bodyPr wrap="square">
            <a:spAutoFit/>
          </a:bodyPr>
          <a:lstStyle/>
          <a:p>
            <a:pPr algn="ctr"/>
            <a:r>
              <a:rPr lang="en-US" sz="1400" b="1" dirty="0" smtClean="0"/>
              <a:t>Student </a:t>
            </a:r>
            <a:r>
              <a:rPr lang="en-US" sz="1400" b="1" dirty="0"/>
              <a:t>Directions, Part 2</a:t>
            </a:r>
          </a:p>
          <a:p>
            <a:pPr algn="ctr"/>
            <a:r>
              <a:rPr lang="en-US" sz="1400" b="1" u="sng" dirty="0" smtClean="0"/>
              <a:t>35 minutes</a:t>
            </a:r>
          </a:p>
          <a:p>
            <a:pPr algn="ctr"/>
            <a:endParaRPr lang="en-US" sz="1400" b="1" dirty="0"/>
          </a:p>
          <a:p>
            <a:r>
              <a:rPr lang="en-US" sz="1200" dirty="0"/>
              <a:t>Now, you are going to write an opinion piece that answers this question: </a:t>
            </a:r>
            <a:r>
              <a:rPr lang="en-US" sz="1200" b="1" dirty="0"/>
              <a:t>Which kind of pet is best, a cat or a dog</a:t>
            </a:r>
            <a:r>
              <a:rPr lang="en-US" sz="1200" b="1" dirty="0" smtClean="0"/>
              <a:t>?</a:t>
            </a:r>
            <a:endParaRPr lang="en-US" sz="1200" dirty="0"/>
          </a:p>
          <a:p>
            <a:endParaRPr lang="en-US" sz="1200" dirty="0"/>
          </a:p>
          <a:p>
            <a:r>
              <a:rPr lang="en-US" sz="1200" dirty="0"/>
              <a:t>• Listen to the story again.</a:t>
            </a:r>
          </a:p>
          <a:p>
            <a:r>
              <a:rPr lang="en-US" sz="1200" dirty="0"/>
              <a:t> </a:t>
            </a:r>
          </a:p>
          <a:p>
            <a:r>
              <a:rPr lang="en-US" sz="1200" dirty="0"/>
              <a:t>• What pet is best for you, a cat or a dog? Why?</a:t>
            </a:r>
          </a:p>
          <a:p>
            <a:r>
              <a:rPr lang="en-US" sz="1200" dirty="0"/>
              <a:t> </a:t>
            </a:r>
          </a:p>
          <a:p>
            <a:r>
              <a:rPr lang="en-US" sz="1200" dirty="0"/>
              <a:t>• Write your answer. Be sure to </a:t>
            </a:r>
            <a:r>
              <a:rPr lang="en-US" sz="1200" b="1" dirty="0"/>
              <a:t>pick either a cat or a dog </a:t>
            </a:r>
            <a:r>
              <a:rPr lang="en-US" sz="1200" dirty="0"/>
              <a:t>and </a:t>
            </a:r>
            <a:r>
              <a:rPr lang="en-US" sz="1200" b="1" dirty="0"/>
              <a:t>explain why </a:t>
            </a:r>
            <a:r>
              <a:rPr lang="en-US" sz="1200" dirty="0"/>
              <a:t>this kind of pet is best. You may look back in the story for ideas.</a:t>
            </a:r>
            <a:r>
              <a:rPr lang="en-US" sz="1200" b="1" dirty="0"/>
              <a:t> </a:t>
            </a:r>
            <a:r>
              <a:rPr lang="en-US" sz="1200" dirty="0"/>
              <a:t>Write as much as you can. Use as much paper as you need.</a:t>
            </a:r>
          </a:p>
          <a:p>
            <a:r>
              <a:rPr lang="en-US" sz="1200" b="1" dirty="0"/>
              <a:t> </a:t>
            </a:r>
            <a:endParaRPr lang="en-US" sz="1200" dirty="0"/>
          </a:p>
          <a:p>
            <a:r>
              <a:rPr lang="en-US" sz="1200" b="1" dirty="0"/>
              <a:t>A good opinion piece will:</a:t>
            </a:r>
            <a:endParaRPr lang="en-US" sz="1200" dirty="0"/>
          </a:p>
          <a:p>
            <a:r>
              <a:rPr lang="en-US" sz="1200" b="1" dirty="0"/>
              <a:t>1. Introduce the topic you are writing about.</a:t>
            </a:r>
            <a:endParaRPr lang="en-US" sz="1200" dirty="0"/>
          </a:p>
          <a:p>
            <a:r>
              <a:rPr lang="en-US" sz="1200" b="1" dirty="0"/>
              <a:t>2. Clearly answer the question.</a:t>
            </a:r>
            <a:endParaRPr lang="en-US" sz="1200" dirty="0"/>
          </a:p>
          <a:p>
            <a:r>
              <a:rPr lang="en-US" sz="1200" b="1" dirty="0"/>
              <a:t>3. Give lots of reasons and explanations.</a:t>
            </a:r>
            <a:endParaRPr lang="en-US" sz="1200" dirty="0"/>
          </a:p>
          <a:p>
            <a:r>
              <a:rPr lang="en-US" sz="1200" b="1" dirty="0"/>
              <a:t>4. "Wrap up" the piece with a concluding sentence.</a:t>
            </a:r>
            <a:endParaRPr lang="en-US" sz="1200" dirty="0"/>
          </a:p>
          <a:p>
            <a:r>
              <a:rPr lang="en-US" sz="1200" b="1" dirty="0"/>
              <a:t>5. Use capitals, periods and question marks, and spell words correctly.</a:t>
            </a:r>
            <a:endParaRPr lang="en-US" sz="1200" dirty="0"/>
          </a:p>
          <a:p>
            <a:r>
              <a:rPr lang="en-US" sz="1200" b="1" dirty="0"/>
              <a:t> </a:t>
            </a:r>
            <a:endParaRPr lang="en-US" sz="1200" dirty="0"/>
          </a:p>
          <a:p>
            <a:r>
              <a:rPr lang="en-US" sz="1200" dirty="0"/>
              <a:t>When you are finished, check your paper over and fix any mistakes you see. If you have time, you may add a picture at the bottom or on the back to show why this pet is the best. Have fun!</a:t>
            </a:r>
          </a:p>
        </p:txBody>
      </p:sp>
    </p:spTree>
    <p:extLst>
      <p:ext uri="{BB962C8B-B14F-4D97-AF65-F5344CB8AC3E}">
        <p14:creationId xmlns:p14="http://schemas.microsoft.com/office/powerpoint/2010/main" val="3084224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081" y="472281"/>
            <a:ext cx="6248400" cy="6098712"/>
          </a:xfrm>
          <a:prstGeom prst="rect">
            <a:avLst/>
          </a:prstGeom>
          <a:noFill/>
        </p:spPr>
        <p:txBody>
          <a:bodyPr wrap="square" lIns="96131" tIns="48065" rIns="96131" bIns="48065" rtlCol="0">
            <a:spAutoFit/>
          </a:bodyPr>
          <a:lstStyle/>
          <a:p>
            <a:r>
              <a:rPr lang="en-US" sz="1200" b="1" dirty="0" smtClean="0"/>
              <a:t>Source </a:t>
            </a:r>
            <a:r>
              <a:rPr lang="en-US" sz="1200" b="1" dirty="0"/>
              <a:t>#1:  </a:t>
            </a:r>
            <a:r>
              <a:rPr lang="en-US" sz="1200" dirty="0"/>
              <a:t> </a:t>
            </a:r>
          </a:p>
          <a:p>
            <a:endParaRPr lang="en-US" sz="1400" b="1" u="sng" dirty="0" smtClean="0"/>
          </a:p>
          <a:p>
            <a:endParaRPr lang="en-US" sz="1400" b="1" u="sng" dirty="0"/>
          </a:p>
          <a:p>
            <a:pPr algn="ctr"/>
            <a:r>
              <a:rPr lang="en-US" sz="1600" b="1" u="sng" dirty="0" smtClean="0"/>
              <a:t>The </a:t>
            </a:r>
            <a:r>
              <a:rPr lang="en-US" sz="1600" b="1" u="sng" dirty="0"/>
              <a:t>Best </a:t>
            </a:r>
            <a:r>
              <a:rPr lang="en-US" sz="1600" b="1" u="sng" dirty="0" smtClean="0"/>
              <a:t>Pet</a:t>
            </a:r>
          </a:p>
          <a:p>
            <a:pPr algn="ctr"/>
            <a:endParaRPr lang="en-US" sz="1400" dirty="0"/>
          </a:p>
          <a:p>
            <a:r>
              <a:rPr lang="en-US" sz="1600" dirty="0"/>
              <a:t>My friend Ann says her pet is better than mine! I have a brown cat named Fluffy. Ann has a black and white dog named Spot. We each think our pet is the best.</a:t>
            </a:r>
          </a:p>
          <a:p>
            <a:r>
              <a:rPr lang="en-US" sz="1600" dirty="0"/>
              <a:t> </a:t>
            </a:r>
          </a:p>
          <a:p>
            <a:r>
              <a:rPr lang="en-US" sz="1600" dirty="0"/>
              <a:t>I told Ann that cats are better pets because they are clean, quiet and very cute. Cats wash themselves with their tongues. You don’t have to walk them. They use a litter box. Also, cats are sweet and quiet. I think dogs are too noisy! They bark a lot. They don't clean themselves or use a litter box. </a:t>
            </a:r>
          </a:p>
          <a:p>
            <a:r>
              <a:rPr lang="en-US" sz="1600" dirty="0"/>
              <a:t> </a:t>
            </a:r>
          </a:p>
          <a:p>
            <a:r>
              <a:rPr lang="en-US" sz="1600" dirty="0"/>
              <a:t>Dogs need someone to give them baths, train them and walk them. Dogs are more work. Ann says that cats are no fun! She says that dogs are better to play with. Spot always wags his tail when he sees her. He can even do tricks. He barks when she says, “Speak”. He knows how to roll over! Ann says dogs are also better because they protect their owners. Spot always barks when there is someone at the door. It makes Ann feel safe. So, Ann thinks dogs are best.</a:t>
            </a:r>
          </a:p>
          <a:p>
            <a:r>
              <a:rPr lang="en-US" sz="1600" dirty="0"/>
              <a:t> </a:t>
            </a:r>
          </a:p>
          <a:p>
            <a:r>
              <a:rPr lang="en-US" sz="1600" dirty="0"/>
              <a:t>I guess Ann’s dog is pretty cool, but so is Fluffy. Maybe different kinds of pets are good for different people.</a:t>
            </a:r>
          </a:p>
        </p:txBody>
      </p:sp>
      <p:graphicFrame>
        <p:nvGraphicFramePr>
          <p:cNvPr id="3" name="Table 2"/>
          <p:cNvGraphicFramePr>
            <a:graphicFrameLocks noGrp="1"/>
          </p:cNvGraphicFramePr>
          <p:nvPr>
            <p:extLst>
              <p:ext uri="{D42A27DB-BD31-4B8C-83A1-F6EECF244321}">
                <p14:modId xmlns:p14="http://schemas.microsoft.com/office/powerpoint/2010/main" val="1233144199"/>
              </p:ext>
            </p:extLst>
          </p:nvPr>
        </p:nvGraphicFramePr>
        <p:xfrm>
          <a:off x="5196681" y="167481"/>
          <a:ext cx="1676400" cy="701040"/>
        </p:xfrm>
        <a:graphic>
          <a:graphicData uri="http://schemas.openxmlformats.org/drawingml/2006/table">
            <a:tbl>
              <a:tblPr firstRow="1" bandRow="1">
                <a:tableStyleId>{5C22544A-7EE6-4342-B048-85BDC9FD1C3A}</a:tableStyleId>
              </a:tblPr>
              <a:tblGrid>
                <a:gridCol w="1295400"/>
                <a:gridCol w="381000"/>
              </a:tblGrid>
              <a:tr h="15240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dirty="0" smtClean="0">
                          <a:solidFill>
                            <a:sysClr val="windowText" lastClr="000000"/>
                          </a:solidFill>
                        </a:rPr>
                        <a:t>Grade Equivalent</a:t>
                      </a:r>
                      <a:endParaRPr lang="en-US" sz="800" b="1" dirty="0" smtClean="0">
                        <a:solidFill>
                          <a:sysClr val="windowText" lastClr="000000"/>
                        </a:solidFill>
                      </a:endParaRPr>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15240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Lexile Measure</a:t>
                      </a:r>
                      <a:endParaRPr lang="en-US" sz="800" dirty="0" smtClean="0"/>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15240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Mean Sentence Length	 </a:t>
                      </a:r>
                      <a:endParaRPr lang="en-US" sz="800" dirty="0" smtClean="0"/>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Mean Log Word Frequency</a:t>
                      </a:r>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Word Count</a:t>
                      </a:r>
                      <a:endParaRPr lang="en-US" sz="800" dirty="0" smtClean="0"/>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073493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1637" y="333376"/>
            <a:ext cx="6739731" cy="276999"/>
          </a:xfrm>
          <a:prstGeom prst="rect">
            <a:avLst/>
          </a:prstGeom>
        </p:spPr>
        <p:txBody>
          <a:bodyPr wrap="square">
            <a:spAutoFit/>
          </a:bodyPr>
          <a:lstStyle>
            <a:defPPr>
              <a:defRPr lang="en-US"/>
            </a:defPPr>
            <a:lvl1pPr marL="0" algn="l" defTabSz="961309" rtl="0" eaLnBrk="1" latinLnBrk="0" hangingPunct="1">
              <a:defRPr sz="1900" kern="1200">
                <a:solidFill>
                  <a:schemeClr val="tx1"/>
                </a:solidFill>
                <a:latin typeface="+mn-lt"/>
                <a:ea typeface="+mn-ea"/>
                <a:cs typeface="+mn-cs"/>
              </a:defRPr>
            </a:lvl1pPr>
            <a:lvl2pPr marL="480654" algn="l" defTabSz="961309" rtl="0" eaLnBrk="1" latinLnBrk="0" hangingPunct="1">
              <a:defRPr sz="1900" kern="1200">
                <a:solidFill>
                  <a:schemeClr val="tx1"/>
                </a:solidFill>
                <a:latin typeface="+mn-lt"/>
                <a:ea typeface="+mn-ea"/>
                <a:cs typeface="+mn-cs"/>
              </a:defRPr>
            </a:lvl2pPr>
            <a:lvl3pPr marL="961309" algn="l" defTabSz="961309" rtl="0" eaLnBrk="1" latinLnBrk="0" hangingPunct="1">
              <a:defRPr sz="1900" kern="1200">
                <a:solidFill>
                  <a:schemeClr val="tx1"/>
                </a:solidFill>
                <a:latin typeface="+mn-lt"/>
                <a:ea typeface="+mn-ea"/>
                <a:cs typeface="+mn-cs"/>
              </a:defRPr>
            </a:lvl3pPr>
            <a:lvl4pPr marL="1441963" algn="l" defTabSz="961309" rtl="0" eaLnBrk="1" latinLnBrk="0" hangingPunct="1">
              <a:defRPr sz="1900" kern="1200">
                <a:solidFill>
                  <a:schemeClr val="tx1"/>
                </a:solidFill>
                <a:latin typeface="+mn-lt"/>
                <a:ea typeface="+mn-ea"/>
                <a:cs typeface="+mn-cs"/>
              </a:defRPr>
            </a:lvl4pPr>
            <a:lvl5pPr marL="1922617" algn="l" defTabSz="961309" rtl="0" eaLnBrk="1" latinLnBrk="0" hangingPunct="1">
              <a:defRPr sz="1900" kern="1200">
                <a:solidFill>
                  <a:schemeClr val="tx1"/>
                </a:solidFill>
                <a:latin typeface="+mn-lt"/>
                <a:ea typeface="+mn-ea"/>
                <a:cs typeface="+mn-cs"/>
              </a:defRPr>
            </a:lvl5pPr>
            <a:lvl6pPr marL="2403272" algn="l" defTabSz="961309" rtl="0" eaLnBrk="1" latinLnBrk="0" hangingPunct="1">
              <a:defRPr sz="1900" kern="1200">
                <a:solidFill>
                  <a:schemeClr val="tx1"/>
                </a:solidFill>
                <a:latin typeface="+mn-lt"/>
                <a:ea typeface="+mn-ea"/>
                <a:cs typeface="+mn-cs"/>
              </a:defRPr>
            </a:lvl6pPr>
            <a:lvl7pPr marL="2883926" algn="l" defTabSz="961309" rtl="0" eaLnBrk="1" latinLnBrk="0" hangingPunct="1">
              <a:defRPr sz="1900" kern="1200">
                <a:solidFill>
                  <a:schemeClr val="tx1"/>
                </a:solidFill>
                <a:latin typeface="+mn-lt"/>
                <a:ea typeface="+mn-ea"/>
                <a:cs typeface="+mn-cs"/>
              </a:defRPr>
            </a:lvl7pPr>
            <a:lvl8pPr marL="3364581" algn="l" defTabSz="961309" rtl="0" eaLnBrk="1" latinLnBrk="0" hangingPunct="1">
              <a:defRPr sz="1900" kern="1200">
                <a:solidFill>
                  <a:schemeClr val="tx1"/>
                </a:solidFill>
                <a:latin typeface="+mn-lt"/>
                <a:ea typeface="+mn-ea"/>
                <a:cs typeface="+mn-cs"/>
              </a:defRPr>
            </a:lvl8pPr>
            <a:lvl9pPr marL="3845235" algn="l" defTabSz="961309" rtl="0" eaLnBrk="1" latinLnBrk="0" hangingPunct="1">
              <a:defRPr sz="1900" kern="1200">
                <a:solidFill>
                  <a:schemeClr val="tx1"/>
                </a:solidFill>
                <a:latin typeface="+mn-lt"/>
                <a:ea typeface="+mn-ea"/>
                <a:cs typeface="+mn-cs"/>
              </a:defRPr>
            </a:lvl9pPr>
          </a:lstStyle>
          <a:p>
            <a:r>
              <a:rPr lang="en-US" sz="1200" b="1" dirty="0" smtClean="0">
                <a:effectLst>
                  <a:outerShdw blurRad="38100" dist="38100" dir="2700000" algn="tl">
                    <a:srgbClr val="000000">
                      <a:alpha val="43137"/>
                    </a:srgbClr>
                  </a:outerShdw>
                </a:effectLst>
              </a:rPr>
              <a:t> </a:t>
            </a:r>
            <a:r>
              <a:rPr lang="en-US" sz="1200" b="1" dirty="0">
                <a:effectLst>
                  <a:outerShdw blurRad="38100" dist="38100" dir="2700000" algn="tl">
                    <a:srgbClr val="000000">
                      <a:alpha val="43137"/>
                    </a:srgbClr>
                  </a:outerShdw>
                </a:effectLst>
              </a:rPr>
              <a:t>Grades </a:t>
            </a:r>
            <a:r>
              <a:rPr lang="en-US" sz="1200" b="1" dirty="0" smtClean="0">
                <a:effectLst>
                  <a:outerShdw blurRad="38100" dist="38100" dir="2700000" algn="tl">
                    <a:srgbClr val="000000">
                      <a:alpha val="43137"/>
                    </a:srgbClr>
                  </a:outerShdw>
                </a:effectLst>
              </a:rPr>
              <a:t>K - 2: </a:t>
            </a:r>
            <a:r>
              <a:rPr lang="en-US" sz="1200" b="1" dirty="0">
                <a:effectLst>
                  <a:outerShdw blurRad="38100" dist="38100" dir="2700000" algn="tl">
                    <a:srgbClr val="000000">
                      <a:alpha val="43137"/>
                    </a:srgbClr>
                  </a:outerShdw>
                </a:effectLst>
              </a:rPr>
              <a:t>Generic 4-Point Opinion Writing </a:t>
            </a:r>
            <a:r>
              <a:rPr lang="en-US" sz="1000" b="1" dirty="0" smtClean="0">
                <a:effectLst>
                  <a:outerShdw blurRad="38100" dist="38100" dir="2700000" algn="tl">
                    <a:srgbClr val="000000">
                      <a:alpha val="43137"/>
                    </a:srgbClr>
                  </a:outerShdw>
                </a:effectLst>
              </a:rPr>
              <a:t>Rubric </a:t>
            </a:r>
            <a:endParaRPr lang="en-US" sz="900" dirty="0">
              <a:effectLst>
                <a:outerShdw blurRad="38100" dist="38100" dir="2700000" algn="tl">
                  <a:srgbClr val="000000">
                    <a:alpha val="43137"/>
                  </a:srgbClr>
                </a:outerShdw>
              </a:effectLst>
            </a:endParaRPr>
          </a:p>
        </p:txBody>
      </p:sp>
      <p:sp>
        <p:nvSpPr>
          <p:cNvPr id="7" name="Rectangle 6"/>
          <p:cNvSpPr/>
          <p:nvPr/>
        </p:nvSpPr>
        <p:spPr>
          <a:xfrm>
            <a:off x="17561" y="8742500"/>
            <a:ext cx="6873082" cy="707886"/>
          </a:xfrm>
          <a:prstGeom prst="rect">
            <a:avLst/>
          </a:prstGeom>
        </p:spPr>
        <p:txBody>
          <a:bodyPr wrap="square">
            <a:spAutoFit/>
          </a:bodyPr>
          <a:lstStyle>
            <a:defPPr>
              <a:defRPr lang="en-US"/>
            </a:defPPr>
            <a:lvl1pPr marL="0" algn="l" defTabSz="961309" rtl="0" eaLnBrk="1" latinLnBrk="0" hangingPunct="1">
              <a:defRPr sz="1900" kern="1200">
                <a:solidFill>
                  <a:schemeClr val="tx1"/>
                </a:solidFill>
                <a:latin typeface="+mn-lt"/>
                <a:ea typeface="+mn-ea"/>
                <a:cs typeface="+mn-cs"/>
              </a:defRPr>
            </a:lvl1pPr>
            <a:lvl2pPr marL="480654" algn="l" defTabSz="961309" rtl="0" eaLnBrk="1" latinLnBrk="0" hangingPunct="1">
              <a:defRPr sz="1900" kern="1200">
                <a:solidFill>
                  <a:schemeClr val="tx1"/>
                </a:solidFill>
                <a:latin typeface="+mn-lt"/>
                <a:ea typeface="+mn-ea"/>
                <a:cs typeface="+mn-cs"/>
              </a:defRPr>
            </a:lvl2pPr>
            <a:lvl3pPr marL="961309" algn="l" defTabSz="961309" rtl="0" eaLnBrk="1" latinLnBrk="0" hangingPunct="1">
              <a:defRPr sz="1900" kern="1200">
                <a:solidFill>
                  <a:schemeClr val="tx1"/>
                </a:solidFill>
                <a:latin typeface="+mn-lt"/>
                <a:ea typeface="+mn-ea"/>
                <a:cs typeface="+mn-cs"/>
              </a:defRPr>
            </a:lvl3pPr>
            <a:lvl4pPr marL="1441963" algn="l" defTabSz="961309" rtl="0" eaLnBrk="1" latinLnBrk="0" hangingPunct="1">
              <a:defRPr sz="1900" kern="1200">
                <a:solidFill>
                  <a:schemeClr val="tx1"/>
                </a:solidFill>
                <a:latin typeface="+mn-lt"/>
                <a:ea typeface="+mn-ea"/>
                <a:cs typeface="+mn-cs"/>
              </a:defRPr>
            </a:lvl4pPr>
            <a:lvl5pPr marL="1922617" algn="l" defTabSz="961309" rtl="0" eaLnBrk="1" latinLnBrk="0" hangingPunct="1">
              <a:defRPr sz="1900" kern="1200">
                <a:solidFill>
                  <a:schemeClr val="tx1"/>
                </a:solidFill>
                <a:latin typeface="+mn-lt"/>
                <a:ea typeface="+mn-ea"/>
                <a:cs typeface="+mn-cs"/>
              </a:defRPr>
            </a:lvl5pPr>
            <a:lvl6pPr marL="2403272" algn="l" defTabSz="961309" rtl="0" eaLnBrk="1" latinLnBrk="0" hangingPunct="1">
              <a:defRPr sz="1900" kern="1200">
                <a:solidFill>
                  <a:schemeClr val="tx1"/>
                </a:solidFill>
                <a:latin typeface="+mn-lt"/>
                <a:ea typeface="+mn-ea"/>
                <a:cs typeface="+mn-cs"/>
              </a:defRPr>
            </a:lvl6pPr>
            <a:lvl7pPr marL="2883926" algn="l" defTabSz="961309" rtl="0" eaLnBrk="1" latinLnBrk="0" hangingPunct="1">
              <a:defRPr sz="1900" kern="1200">
                <a:solidFill>
                  <a:schemeClr val="tx1"/>
                </a:solidFill>
                <a:latin typeface="+mn-lt"/>
                <a:ea typeface="+mn-ea"/>
                <a:cs typeface="+mn-cs"/>
              </a:defRPr>
            </a:lvl7pPr>
            <a:lvl8pPr marL="3364581" algn="l" defTabSz="961309" rtl="0" eaLnBrk="1" latinLnBrk="0" hangingPunct="1">
              <a:defRPr sz="1900" kern="1200">
                <a:solidFill>
                  <a:schemeClr val="tx1"/>
                </a:solidFill>
                <a:latin typeface="+mn-lt"/>
                <a:ea typeface="+mn-ea"/>
                <a:cs typeface="+mn-cs"/>
              </a:defRPr>
            </a:lvl8pPr>
            <a:lvl9pPr marL="3845235" algn="l" defTabSz="961309" rtl="0" eaLnBrk="1" latinLnBrk="0" hangingPunct="1">
              <a:defRPr sz="1900" kern="1200">
                <a:solidFill>
                  <a:schemeClr val="tx1"/>
                </a:solidFill>
                <a:latin typeface="+mn-lt"/>
                <a:ea typeface="+mn-ea"/>
                <a:cs typeface="+mn-cs"/>
              </a:defRPr>
            </a:lvl9pPr>
          </a:lstStyle>
          <a:p>
            <a:pPr algn="ctr"/>
            <a:r>
              <a:rPr lang="en-US" sz="800" b="1" dirty="0" smtClean="0"/>
              <a:t>Working Drafts of ELA rubrics for assessing CCSS writing standards --- © (2010) Karin Hess, National Center for Assessment [khess@nciea.org] using several</a:t>
            </a:r>
          </a:p>
          <a:p>
            <a:pPr algn="ctr"/>
            <a:r>
              <a:rPr lang="en-US" sz="800" dirty="0" smtClean="0"/>
              <a:t>sources: CCSS for writing; </a:t>
            </a:r>
            <a:r>
              <a:rPr lang="en-US" sz="800" i="1" dirty="0" smtClean="0"/>
              <a:t>Learning Progressions Framework for ELA </a:t>
            </a:r>
            <a:r>
              <a:rPr lang="en-US" sz="800" b="1" i="1" dirty="0" smtClean="0"/>
              <a:t>(Hess, 2011); the VT analytic writing rubrics; </a:t>
            </a:r>
            <a:r>
              <a:rPr lang="en-US" sz="800" b="1" i="1" dirty="0" err="1" smtClean="0"/>
              <a:t>Biggam</a:t>
            </a:r>
            <a:r>
              <a:rPr lang="en-US" sz="800" b="1" i="1" dirty="0" smtClean="0"/>
              <a:t> &amp; </a:t>
            </a:r>
            <a:r>
              <a:rPr lang="en-US" sz="800" b="1" i="1" dirty="0" err="1" smtClean="0"/>
              <a:t>Itterly</a:t>
            </a:r>
            <a:r>
              <a:rPr lang="en-US" sz="800" b="1" i="1" dirty="0" smtClean="0"/>
              <a:t>, Literacy Profiles; Hill,</a:t>
            </a:r>
          </a:p>
          <a:p>
            <a:pPr algn="ctr"/>
            <a:r>
              <a:rPr lang="en-US" sz="800" i="1" dirty="0" smtClean="0"/>
              <a:t>Developmental Continuum; Exemplars Young Writers rubrics; and input from NYC K-5 performance assessment pilot Assessment Development Leaders</a:t>
            </a:r>
          </a:p>
          <a:p>
            <a:pPr algn="ctr"/>
            <a:r>
              <a:rPr lang="en-US" sz="800" b="1" dirty="0" smtClean="0"/>
              <a:t>CCSS Writing Standard #1a: Compose Opinion Pieces on Topics/ Persuasive Writing K-3</a:t>
            </a:r>
          </a:p>
          <a:p>
            <a:pPr algn="ctr"/>
            <a:r>
              <a:rPr lang="en-US" sz="800" dirty="0" smtClean="0"/>
              <a:t>Students compose opinion pieces on topics by stating and supporting a point of view /judgment with reasons and information.</a:t>
            </a:r>
            <a:endParaRPr lang="en-US" sz="800" dirty="0"/>
          </a:p>
        </p:txBody>
      </p:sp>
      <p:sp>
        <p:nvSpPr>
          <p:cNvPr id="8" name="Rectangle 7"/>
          <p:cNvSpPr/>
          <p:nvPr/>
        </p:nvSpPr>
        <p:spPr>
          <a:xfrm>
            <a:off x="39568" y="8418643"/>
            <a:ext cx="6873081" cy="246221"/>
          </a:xfrm>
          <a:prstGeom prst="rect">
            <a:avLst/>
          </a:prstGeom>
        </p:spPr>
        <p:txBody>
          <a:bodyPr wrap="square">
            <a:spAutoFit/>
          </a:bodyPr>
          <a:lstStyle>
            <a:defPPr>
              <a:defRPr lang="en-US"/>
            </a:defPPr>
            <a:lvl1pPr marL="0" algn="l" defTabSz="961309" rtl="0" eaLnBrk="1" latinLnBrk="0" hangingPunct="1">
              <a:defRPr sz="1900" kern="1200">
                <a:solidFill>
                  <a:schemeClr val="tx1"/>
                </a:solidFill>
                <a:latin typeface="+mn-lt"/>
                <a:ea typeface="+mn-ea"/>
                <a:cs typeface="+mn-cs"/>
              </a:defRPr>
            </a:lvl1pPr>
            <a:lvl2pPr marL="480654" algn="l" defTabSz="961309" rtl="0" eaLnBrk="1" latinLnBrk="0" hangingPunct="1">
              <a:defRPr sz="1900" kern="1200">
                <a:solidFill>
                  <a:schemeClr val="tx1"/>
                </a:solidFill>
                <a:latin typeface="+mn-lt"/>
                <a:ea typeface="+mn-ea"/>
                <a:cs typeface="+mn-cs"/>
              </a:defRPr>
            </a:lvl2pPr>
            <a:lvl3pPr marL="961309" algn="l" defTabSz="961309" rtl="0" eaLnBrk="1" latinLnBrk="0" hangingPunct="1">
              <a:defRPr sz="1900" kern="1200">
                <a:solidFill>
                  <a:schemeClr val="tx1"/>
                </a:solidFill>
                <a:latin typeface="+mn-lt"/>
                <a:ea typeface="+mn-ea"/>
                <a:cs typeface="+mn-cs"/>
              </a:defRPr>
            </a:lvl3pPr>
            <a:lvl4pPr marL="1441963" algn="l" defTabSz="961309" rtl="0" eaLnBrk="1" latinLnBrk="0" hangingPunct="1">
              <a:defRPr sz="1900" kern="1200">
                <a:solidFill>
                  <a:schemeClr val="tx1"/>
                </a:solidFill>
                <a:latin typeface="+mn-lt"/>
                <a:ea typeface="+mn-ea"/>
                <a:cs typeface="+mn-cs"/>
              </a:defRPr>
            </a:lvl4pPr>
            <a:lvl5pPr marL="1922617" algn="l" defTabSz="961309" rtl="0" eaLnBrk="1" latinLnBrk="0" hangingPunct="1">
              <a:defRPr sz="1900" kern="1200">
                <a:solidFill>
                  <a:schemeClr val="tx1"/>
                </a:solidFill>
                <a:latin typeface="+mn-lt"/>
                <a:ea typeface="+mn-ea"/>
                <a:cs typeface="+mn-cs"/>
              </a:defRPr>
            </a:lvl5pPr>
            <a:lvl6pPr marL="2403272" algn="l" defTabSz="961309" rtl="0" eaLnBrk="1" latinLnBrk="0" hangingPunct="1">
              <a:defRPr sz="1900" kern="1200">
                <a:solidFill>
                  <a:schemeClr val="tx1"/>
                </a:solidFill>
                <a:latin typeface="+mn-lt"/>
                <a:ea typeface="+mn-ea"/>
                <a:cs typeface="+mn-cs"/>
              </a:defRPr>
            </a:lvl6pPr>
            <a:lvl7pPr marL="2883926" algn="l" defTabSz="961309" rtl="0" eaLnBrk="1" latinLnBrk="0" hangingPunct="1">
              <a:defRPr sz="1900" kern="1200">
                <a:solidFill>
                  <a:schemeClr val="tx1"/>
                </a:solidFill>
                <a:latin typeface="+mn-lt"/>
                <a:ea typeface="+mn-ea"/>
                <a:cs typeface="+mn-cs"/>
              </a:defRPr>
            </a:lvl7pPr>
            <a:lvl8pPr marL="3364581" algn="l" defTabSz="961309" rtl="0" eaLnBrk="1" latinLnBrk="0" hangingPunct="1">
              <a:defRPr sz="1900" kern="1200">
                <a:solidFill>
                  <a:schemeClr val="tx1"/>
                </a:solidFill>
                <a:latin typeface="+mn-lt"/>
                <a:ea typeface="+mn-ea"/>
                <a:cs typeface="+mn-cs"/>
              </a:defRPr>
            </a:lvl8pPr>
            <a:lvl9pPr marL="3845235" algn="l" defTabSz="961309" rtl="0" eaLnBrk="1" latinLnBrk="0" hangingPunct="1">
              <a:defRPr sz="1900" kern="1200">
                <a:solidFill>
                  <a:schemeClr val="tx1"/>
                </a:solidFill>
                <a:latin typeface="+mn-lt"/>
                <a:ea typeface="+mn-ea"/>
                <a:cs typeface="+mn-cs"/>
              </a:defRPr>
            </a:lvl9pPr>
          </a:lstStyle>
          <a:p>
            <a:pPr algn="ctr"/>
            <a:r>
              <a:rPr lang="en-US" sz="1000" b="1" u="sng" dirty="0" smtClean="0">
                <a:effectLst>
                  <a:outerShdw blurRad="38100" dist="38100" dir="2700000" algn="tl">
                    <a:srgbClr val="000000">
                      <a:alpha val="43137"/>
                    </a:srgbClr>
                  </a:outerShdw>
                </a:effectLst>
              </a:rPr>
              <a:t>NOTE:</a:t>
            </a:r>
            <a:r>
              <a:rPr lang="en-US" sz="1000" b="1" dirty="0" smtClean="0"/>
              <a:t> Anchor papers illustrate how descriptors for each performance level are evidenced at each grade.</a:t>
            </a:r>
            <a:endParaRPr lang="en-US" sz="1000" dirty="0"/>
          </a:p>
        </p:txBody>
      </p:sp>
      <p:pic>
        <p:nvPicPr>
          <p:cNvPr id="9" name="table"/>
          <p:cNvPicPr>
            <a:picLocks noChangeAspect="1"/>
          </p:cNvPicPr>
          <p:nvPr/>
        </p:nvPicPr>
        <p:blipFill>
          <a:blip r:embed="rId2"/>
          <a:stretch>
            <a:fillRect/>
          </a:stretch>
        </p:blipFill>
        <p:spPr>
          <a:xfrm>
            <a:off x="91281" y="668839"/>
            <a:ext cx="6805880" cy="7575842"/>
          </a:xfrm>
          <a:prstGeom prst="rect">
            <a:avLst/>
          </a:prstGeom>
        </p:spPr>
      </p:pic>
    </p:spTree>
    <p:extLst>
      <p:ext uri="{BB962C8B-B14F-4D97-AF65-F5344CB8AC3E}">
        <p14:creationId xmlns:p14="http://schemas.microsoft.com/office/powerpoint/2010/main" val="2767905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102886557"/>
              </p:ext>
            </p:extLst>
          </p:nvPr>
        </p:nvGraphicFramePr>
        <p:xfrm>
          <a:off x="237206" y="88303"/>
          <a:ext cx="6636000" cy="9543411"/>
        </p:xfrm>
        <a:graphic>
          <a:graphicData uri="http://schemas.openxmlformats.org/drawingml/2006/table">
            <a:tbl>
              <a:tblPr/>
              <a:tblGrid>
                <a:gridCol w="349265"/>
                <a:gridCol w="438115"/>
                <a:gridCol w="2535622"/>
                <a:gridCol w="827416"/>
                <a:gridCol w="827416"/>
                <a:gridCol w="750679"/>
                <a:gridCol w="507125"/>
                <a:gridCol w="400362"/>
              </a:tblGrid>
              <a:tr h="233520">
                <a:tc gridSpan="8">
                  <a:txBody>
                    <a:bodyPr/>
                    <a:lstStyle/>
                    <a:p>
                      <a:pPr algn="l" fontAlgn="ctr"/>
                      <a:r>
                        <a:rPr lang="en-US" sz="1400" b="1" i="0" u="none" strike="noStrike" dirty="0">
                          <a:solidFill>
                            <a:srgbClr val="000000"/>
                          </a:solidFill>
                          <a:latin typeface="Calibri"/>
                        </a:rPr>
                        <a:t>Opinion Writing  </a:t>
                      </a:r>
                      <a:r>
                        <a:rPr lang="en-US" sz="1400" b="1" i="0" u="none" strike="noStrike" dirty="0" smtClean="0">
                          <a:solidFill>
                            <a:srgbClr val="000000"/>
                          </a:solidFill>
                          <a:latin typeface="Calibri"/>
                        </a:rPr>
                        <a:t>Pre-Assessment</a:t>
                      </a:r>
                      <a:endParaRPr lang="en-US" sz="1400" b="1" i="0" u="none" strike="noStrike" dirty="0">
                        <a:solidFill>
                          <a:srgbClr val="000000"/>
                        </a:solidFill>
                        <a:latin typeface="Calibri"/>
                      </a:endParaRPr>
                    </a:p>
                  </a:txBody>
                  <a:tcPr marL="0" marR="0" marT="0" marB="0" anchor="ctr">
                    <a:lnL>
                      <a:noFill/>
                    </a:lnL>
                    <a:lnR>
                      <a:noFill/>
                    </a:lnR>
                    <a:lnT>
                      <a:noFill/>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41296">
                <a:tc gridSpan="3">
                  <a:txBody>
                    <a:bodyPr/>
                    <a:lstStyle/>
                    <a:p>
                      <a:pPr algn="l" fontAlgn="t"/>
                      <a:r>
                        <a:rPr lang="en-US" sz="1200" b="1" i="0" u="none" strike="noStrike" dirty="0">
                          <a:solidFill>
                            <a:srgbClr val="000000"/>
                          </a:solidFill>
                          <a:latin typeface="Calibri"/>
                        </a:rPr>
                        <a:t>Student and Class Scoring:</a:t>
                      </a:r>
                    </a:p>
                  </a:txBody>
                  <a:tcPr marL="0" marR="0" marT="0" marB="0">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r" fontAlgn="ctr"/>
                      <a:r>
                        <a:rPr lang="en-US" sz="1000" b="1" i="0" u="none" strike="noStrike" dirty="0">
                          <a:solidFill>
                            <a:srgbClr val="000000"/>
                          </a:solidFill>
                          <a:latin typeface="Calibri"/>
                        </a:rPr>
                        <a:t>School Year:</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2014-15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1" i="0" u="none" strike="noStrike" dirty="0">
                          <a:solidFill>
                            <a:srgbClr val="000000"/>
                          </a:solidFill>
                          <a:latin typeface="Calibri"/>
                        </a:rPr>
                        <a:t>Grade: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96387">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n-US" sz="1000" b="1" i="0" u="none" strike="noStrike">
                          <a:solidFill>
                            <a:srgbClr val="000000"/>
                          </a:solidFill>
                          <a:latin typeface="Calibri"/>
                        </a:rPr>
                        <a:t>Teachers Name: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78426">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n-US" sz="1000" b="1" i="0" u="none" strike="noStrike">
                          <a:solidFill>
                            <a:srgbClr val="000000"/>
                          </a:solidFill>
                          <a:latin typeface="Calibri"/>
                        </a:rPr>
                        <a:t>School:</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53699">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fontAlgn="ctr"/>
                      <a:endParaRPr lang="en-US" sz="1000" b="1" i="0" u="none" strike="noStrike">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8057">
                <a:tc rowSpan="2" gridSpan="3">
                  <a:txBody>
                    <a:bodyPr/>
                    <a:lstStyle/>
                    <a:p>
                      <a:pPr algn="ctr" fontAlgn="ctr"/>
                      <a:r>
                        <a:rPr lang="en-US" sz="1000" b="1" i="0" u="none" strike="noStrike">
                          <a:solidFill>
                            <a:srgbClr val="FFFFFF"/>
                          </a:solidFill>
                          <a:latin typeface="Calibri"/>
                        </a:rPr>
                        <a:t>Student 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hMerge="1">
                  <a:txBody>
                    <a:bodyPr/>
                    <a:lstStyle/>
                    <a:p>
                      <a:endParaRPr lang="en-US"/>
                    </a:p>
                  </a:txBody>
                  <a:tcPr/>
                </a:tc>
                <a:tc rowSpan="2" hMerge="1">
                  <a:txBody>
                    <a:bodyPr/>
                    <a:lstStyle/>
                    <a:p>
                      <a:endParaRPr lang="en-US"/>
                    </a:p>
                  </a:txBody>
                  <a:tcPr/>
                </a:tc>
                <a:tc>
                  <a:txBody>
                    <a:bodyPr/>
                    <a:lstStyle/>
                    <a:p>
                      <a:pPr algn="ctr" fontAlgn="ctr"/>
                      <a:r>
                        <a:rPr lang="en-US" sz="1000" b="1" i="0" u="none" strike="noStrike">
                          <a:solidFill>
                            <a:srgbClr val="FFFFFF"/>
                          </a:solidFill>
                          <a:latin typeface="Calibri"/>
                        </a:rPr>
                        <a:t>Focus and Organization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1" i="0" u="none" strike="noStrike">
                          <a:solidFill>
                            <a:srgbClr val="FFFFFF"/>
                          </a:solidFill>
                          <a:latin typeface="Calibri"/>
                        </a:rPr>
                        <a:t>Elaboration and Evidence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1" i="0" u="none" strike="noStrike">
                          <a:solidFill>
                            <a:srgbClr val="FFFFFF"/>
                          </a:solidFill>
                          <a:latin typeface="Calibri"/>
                        </a:rPr>
                        <a:t>Conventions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n-US" sz="1000" b="1" i="0" u="none" strike="noStrike">
                          <a:solidFill>
                            <a:srgbClr val="FFFFFF"/>
                          </a:solidFill>
                          <a:latin typeface="Calibri"/>
                        </a:rPr>
                        <a:t>Student Total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n-US" sz="1000" b="1" i="0" u="none" strike="noStrike">
                          <a:solidFill>
                            <a:srgbClr val="FFFFFF"/>
                          </a:solidFill>
                          <a:latin typeface="Calibri"/>
                        </a:rPr>
                        <a:t>ELP 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53699">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0" i="0" u="none" strike="noStrike">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0" i="0" u="none" strike="noStrike">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0" i="0" u="none" strike="noStrike">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vMerge="1">
                  <a:txBody>
                    <a:bodyPr/>
                    <a:lstStyle/>
                    <a:p>
                      <a:endParaRPr lang="en-US"/>
                    </a:p>
                  </a:txBody>
                  <a:tcPr/>
                </a:tc>
                <a:tc vMerge="1">
                  <a:txBody>
                    <a:bodyPr/>
                    <a:lstStyle/>
                    <a:p>
                      <a:endParaRPr lang="en-US"/>
                    </a:p>
                  </a:txBody>
                  <a:tcPr/>
                </a:tc>
              </a:tr>
              <a:tr h="204778">
                <a:tc>
                  <a:txBody>
                    <a:bodyPr/>
                    <a:lstStyle/>
                    <a:p>
                      <a:pPr algn="ctr" fontAlgn="ctr"/>
                      <a:r>
                        <a:rPr lang="en-US" sz="1000" b="0" i="0" u="none" strike="noStrike">
                          <a:solidFill>
                            <a:srgbClr val="000000"/>
                          </a:solidFill>
                          <a:latin typeface="Calibri"/>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Daffy Duck and Friends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smtClean="0">
                          <a:solidFill>
                            <a:srgbClr val="000000"/>
                          </a:solidFill>
                          <a:latin typeface="Calibri"/>
                        </a:rPr>
                        <a:t>10</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smtClean="0">
                          <a:solidFill>
                            <a:srgbClr val="000000"/>
                          </a:solidFill>
                          <a:latin typeface="Calibri"/>
                        </a:rPr>
                        <a:t>Mickey </a:t>
                      </a:r>
                      <a:r>
                        <a:rPr lang="en-US" sz="1000" b="0" i="0" u="none" strike="noStrike" dirty="0">
                          <a:solidFill>
                            <a:srgbClr val="000000"/>
                          </a:solidFill>
                          <a:latin typeface="Calibri"/>
                        </a:rPr>
                        <a:t>Mouse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smtClean="0">
                          <a:solidFill>
                            <a:srgbClr val="000000"/>
                          </a:solidFill>
                          <a:latin typeface="Calibri"/>
                        </a:rPr>
                        <a:t>12</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Minnie Mouse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smtClean="0">
                          <a:solidFill>
                            <a:srgbClr val="000000"/>
                          </a:solidFill>
                          <a:latin typeface="Calibri"/>
                        </a:rPr>
                        <a:t>11</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kern="1200" dirty="0">
                          <a:solidFill>
                            <a:srgbClr val="000000"/>
                          </a:solidFill>
                          <a:latin typeface="Calibri"/>
                          <a:ea typeface="+mn-ea"/>
                          <a:cs typeface="+mn-cs"/>
                        </a:rPr>
                        <a:t>Road</a:t>
                      </a:r>
                      <a:r>
                        <a:rPr lang="en-US" sz="1000" b="0" i="0" u="none" strike="noStrike" dirty="0">
                          <a:solidFill>
                            <a:srgbClr val="000000"/>
                          </a:solidFill>
                          <a:latin typeface="Calibri"/>
                        </a:rPr>
                        <a:t> Runner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smtClean="0">
                          <a:solidFill>
                            <a:srgbClr val="000000"/>
                          </a:solidFill>
                          <a:latin typeface="Calibri"/>
                        </a:rPr>
                        <a:t>8</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53699">
                <a:tc>
                  <a:txBody>
                    <a:bodyPr/>
                    <a:lstStyle/>
                    <a:p>
                      <a:pPr algn="ctr" fontAlgn="ctr"/>
                      <a:r>
                        <a:rPr lang="en-US" sz="1000" b="1" i="0" u="none" strike="noStrike" dirty="0">
                          <a:solidFill>
                            <a:srgbClr val="000000"/>
                          </a:solidFill>
                          <a:latin typeface="Calibri"/>
                        </a:rPr>
                        <a:t>4</a:t>
                      </a:r>
                    </a:p>
                  </a:txBody>
                  <a:tcPr marL="0" marR="0" marT="0" marB="0" anchor="ctr">
                    <a:lnL>
                      <a:noFill/>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marL="0" indent="0" algn="l" fontAlgn="ctr"/>
                      <a:r>
                        <a:rPr lang="en-US" sz="1000" b="1" i="0" u="none" strike="noStrike" dirty="0">
                          <a:solidFill>
                            <a:srgbClr val="000000"/>
                          </a:solidFill>
                          <a:latin typeface="Calibri"/>
                        </a:rPr>
                        <a:t>Total Students</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algn="l" fontAlgn="ctr"/>
                      <a:endParaRPr lang="en-US" sz="1000" b="1"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FFFFFF"/>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53699">
                <a:tc>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algn="r" fontAlgn="ctr"/>
                      <a:r>
                        <a:rPr lang="en-US" sz="1000" b="0" i="0" u="none" strike="noStrike" dirty="0">
                          <a:solidFill>
                            <a:srgbClr val="000000"/>
                          </a:solidFill>
                          <a:latin typeface="Calibri"/>
                        </a:rPr>
                        <a:t>% Proficient</a:t>
                      </a: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algn="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D05E"/>
                    </a:solidFill>
                  </a:tcPr>
                </a:tc>
                <a:tc>
                  <a:txBody>
                    <a:bodyPr/>
                    <a:lstStyle/>
                    <a:p>
                      <a:pPr algn="ctr" fontAlgn="ctr"/>
                      <a:r>
                        <a:rPr lang="en-US" sz="1000" b="0" i="0" u="none" strike="noStrike">
                          <a:solidFill>
                            <a:srgbClr val="000000"/>
                          </a:solidFill>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D05E"/>
                    </a:solidFill>
                  </a:tcPr>
                </a:tc>
                <a:tc>
                  <a:txBody>
                    <a:bodyPr/>
                    <a:lstStyle/>
                    <a:p>
                      <a:pPr algn="ctr" fontAlgn="ctr"/>
                      <a:r>
                        <a:rPr lang="en-US" sz="1000" b="0" i="0" u="none" strike="noStrike">
                          <a:solidFill>
                            <a:srgbClr val="000000"/>
                          </a:solidFill>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D05E"/>
                    </a:solidFill>
                  </a:tcPr>
                </a:tc>
                <a:tc>
                  <a:txBody>
                    <a:bodyPr/>
                    <a:lstStyle/>
                    <a:p>
                      <a:pPr algn="ctr" fontAlgn="ctr"/>
                      <a:r>
                        <a:rPr lang="en-US" sz="1000" b="0" i="0" u="none" strike="noStrike">
                          <a:solidFill>
                            <a:srgbClr val="000000"/>
                          </a:solidFill>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D05E"/>
                    </a:solidFill>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53699">
                <a:tc>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tcPr>
                </a:tc>
                <a:tc gridSpan="2">
                  <a:txBody>
                    <a:bodyPr/>
                    <a:lstStyle/>
                    <a:p>
                      <a:pPr algn="r" fontAlgn="ctr"/>
                      <a:r>
                        <a:rPr lang="en-US" sz="1000" b="0" i="0" u="none" strike="noStrike" dirty="0">
                          <a:solidFill>
                            <a:srgbClr val="000000"/>
                          </a:solidFill>
                          <a:latin typeface="Calibri"/>
                        </a:rPr>
                        <a:t>% Exemplary</a:t>
                      </a: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tcPr>
                </a:tc>
                <a:tc hMerge="1">
                  <a:txBody>
                    <a:bodyPr/>
                    <a:lstStyle/>
                    <a:p>
                      <a:pPr algn="r" fontAlgn="ctr"/>
                      <a:endParaRPr lang="en-US" sz="1000" b="0" i="0" u="none" strike="noStrike">
                        <a:solidFill>
                          <a:srgbClr val="000000"/>
                        </a:solidFill>
                        <a:latin typeface="Calibri"/>
                      </a:endParaRPr>
                    </a:p>
                  </a:txBody>
                  <a:tcPr marL="0" marR="0" marT="0" marB="0" anchor="ctr">
                    <a:lnL>
                      <a:noFill/>
                    </a:lnL>
                    <a:lnR w="635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tcPr>
                </a:tc>
                <a:tc>
                  <a:txBody>
                    <a:bodyPr/>
                    <a:lstStyle/>
                    <a:p>
                      <a:pPr algn="ctr" fontAlgn="ctr"/>
                      <a:r>
                        <a:rPr lang="en-US" sz="1000" b="0" i="0" u="none" strike="noStrike">
                          <a:solidFill>
                            <a:srgbClr val="000000"/>
                          </a:solidFill>
                          <a:latin typeface="Calibri"/>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en-US" sz="1000" b="0" i="0" u="none" strike="noStrike">
                          <a:solidFill>
                            <a:srgbClr val="000000"/>
                          </a:solidFill>
                          <a:latin typeface="Calibri"/>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en-US" sz="1000" b="0" i="0" u="none" strike="noStrike">
                          <a:solidFill>
                            <a:srgbClr val="000000"/>
                          </a:solidFill>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en-US" sz="1000" b="0" i="0" u="none" strike="noStrike">
                          <a:solidFill>
                            <a:srgbClr val="000000"/>
                          </a:solidFill>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a:noFill/>
                    </a:lnB>
                  </a:tcPr>
                </a:tc>
              </a:tr>
            </a:tbl>
          </a:graphicData>
        </a:graphic>
      </p:graphicFrame>
      <p:sp>
        <p:nvSpPr>
          <p:cNvPr id="5" name="TextBox 1"/>
          <p:cNvSpPr txBox="1"/>
          <p:nvPr/>
        </p:nvSpPr>
        <p:spPr>
          <a:xfrm>
            <a:off x="391960" y="689009"/>
            <a:ext cx="139701" cy="134648"/>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1</a:t>
            </a:r>
          </a:p>
        </p:txBody>
      </p:sp>
      <p:sp>
        <p:nvSpPr>
          <p:cNvPr id="6" name="TextBox 2"/>
          <p:cNvSpPr txBox="1"/>
          <p:nvPr/>
        </p:nvSpPr>
        <p:spPr>
          <a:xfrm>
            <a:off x="390655" y="850306"/>
            <a:ext cx="148962" cy="135983"/>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2</a:t>
            </a:r>
          </a:p>
        </p:txBody>
      </p:sp>
      <p:sp>
        <p:nvSpPr>
          <p:cNvPr id="7" name="TextBox 3"/>
          <p:cNvSpPr txBox="1"/>
          <p:nvPr/>
        </p:nvSpPr>
        <p:spPr>
          <a:xfrm>
            <a:off x="391552" y="999196"/>
            <a:ext cx="144590" cy="129469"/>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3</a:t>
            </a:r>
          </a:p>
        </p:txBody>
      </p:sp>
      <p:sp>
        <p:nvSpPr>
          <p:cNvPr id="8" name="TextBox 4"/>
          <p:cNvSpPr txBox="1"/>
          <p:nvPr/>
        </p:nvSpPr>
        <p:spPr>
          <a:xfrm>
            <a:off x="391726" y="1148804"/>
            <a:ext cx="144590" cy="131627"/>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solidFill>
                  <a:schemeClr val="bg1"/>
                </a:solidFill>
              </a:rPr>
              <a:t>4</a:t>
            </a:r>
          </a:p>
        </p:txBody>
      </p:sp>
      <p:sp>
        <p:nvSpPr>
          <p:cNvPr id="9" name="TextBox 5"/>
          <p:cNvSpPr txBox="1"/>
          <p:nvPr/>
        </p:nvSpPr>
        <p:spPr>
          <a:xfrm>
            <a:off x="554246" y="711475"/>
            <a:ext cx="524204" cy="126668"/>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a:t>= Emerging</a:t>
            </a:r>
          </a:p>
        </p:txBody>
      </p:sp>
      <p:sp>
        <p:nvSpPr>
          <p:cNvPr id="10" name="TextBox 6"/>
          <p:cNvSpPr txBox="1"/>
          <p:nvPr/>
        </p:nvSpPr>
        <p:spPr>
          <a:xfrm>
            <a:off x="554420" y="861083"/>
            <a:ext cx="524204" cy="128110"/>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a:t>= Developing</a:t>
            </a:r>
          </a:p>
        </p:txBody>
      </p:sp>
      <p:sp>
        <p:nvSpPr>
          <p:cNvPr id="11" name="TextBox 7"/>
          <p:cNvSpPr txBox="1"/>
          <p:nvPr/>
        </p:nvSpPr>
        <p:spPr>
          <a:xfrm>
            <a:off x="556500" y="1007995"/>
            <a:ext cx="524204" cy="126668"/>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dirty="0"/>
              <a:t>= Proficient</a:t>
            </a:r>
          </a:p>
        </p:txBody>
      </p:sp>
      <p:sp>
        <p:nvSpPr>
          <p:cNvPr id="12" name="TextBox 8"/>
          <p:cNvSpPr txBox="1"/>
          <p:nvPr/>
        </p:nvSpPr>
        <p:spPr>
          <a:xfrm>
            <a:off x="561175" y="1157604"/>
            <a:ext cx="524204" cy="123887"/>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a:t>= Exemplary</a:t>
            </a:r>
          </a:p>
        </p:txBody>
      </p:sp>
      <p:sp>
        <p:nvSpPr>
          <p:cNvPr id="13" name="TextBox 9"/>
          <p:cNvSpPr txBox="1"/>
          <p:nvPr/>
        </p:nvSpPr>
        <p:spPr>
          <a:xfrm>
            <a:off x="376913" y="550903"/>
            <a:ext cx="547805" cy="12966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b="1" u="sng" dirty="0"/>
              <a:t>Scoring Key:</a:t>
            </a:r>
          </a:p>
        </p:txBody>
      </p:sp>
      <p:sp>
        <p:nvSpPr>
          <p:cNvPr id="14" name="TextBox 10"/>
          <p:cNvSpPr txBox="1"/>
          <p:nvPr/>
        </p:nvSpPr>
        <p:spPr>
          <a:xfrm>
            <a:off x="1142751" y="694286"/>
            <a:ext cx="296375" cy="133757"/>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0 - 4</a:t>
            </a:r>
          </a:p>
        </p:txBody>
      </p:sp>
      <p:sp>
        <p:nvSpPr>
          <p:cNvPr id="15" name="TextBox 11"/>
          <p:cNvSpPr txBox="1"/>
          <p:nvPr/>
        </p:nvSpPr>
        <p:spPr>
          <a:xfrm>
            <a:off x="1136564" y="855677"/>
            <a:ext cx="299397" cy="136234"/>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dirty="0"/>
              <a:t>5 - 7</a:t>
            </a:r>
          </a:p>
        </p:txBody>
      </p:sp>
      <p:sp>
        <p:nvSpPr>
          <p:cNvPr id="16" name="TextBox 12"/>
          <p:cNvSpPr txBox="1"/>
          <p:nvPr/>
        </p:nvSpPr>
        <p:spPr>
          <a:xfrm>
            <a:off x="1137461" y="1003416"/>
            <a:ext cx="296469" cy="139255"/>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8 - 10</a:t>
            </a:r>
          </a:p>
        </p:txBody>
      </p:sp>
      <p:sp>
        <p:nvSpPr>
          <p:cNvPr id="17" name="TextBox 13"/>
          <p:cNvSpPr txBox="1"/>
          <p:nvPr/>
        </p:nvSpPr>
        <p:spPr>
          <a:xfrm>
            <a:off x="1137635" y="1154174"/>
            <a:ext cx="296469" cy="136234"/>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solidFill>
                  <a:schemeClr val="bg1"/>
                </a:solidFill>
              </a:rPr>
              <a:t>11 - 12</a:t>
            </a:r>
          </a:p>
        </p:txBody>
      </p:sp>
      <p:sp>
        <p:nvSpPr>
          <p:cNvPr id="18" name="TextBox 14"/>
          <p:cNvSpPr txBox="1"/>
          <p:nvPr/>
        </p:nvSpPr>
        <p:spPr>
          <a:xfrm>
            <a:off x="1020011" y="553239"/>
            <a:ext cx="635121" cy="11719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b="1" u="sng" dirty="0"/>
              <a:t>Total # Correct</a:t>
            </a:r>
          </a:p>
        </p:txBody>
      </p:sp>
      <p:sp>
        <p:nvSpPr>
          <p:cNvPr id="19" name="TextBox 18"/>
          <p:cNvSpPr txBox="1"/>
          <p:nvPr/>
        </p:nvSpPr>
        <p:spPr>
          <a:xfrm>
            <a:off x="97502" y="9282030"/>
            <a:ext cx="2514695" cy="334251"/>
          </a:xfrm>
          <a:prstGeom prst="rect">
            <a:avLst/>
          </a:prstGeom>
          <a:noFill/>
        </p:spPr>
        <p:txBody>
          <a:bodyPr wrap="square" lIns="87179" tIns="43589" rIns="87179" bIns="43589" rtlCol="0">
            <a:spAutoFit/>
          </a:bodyPr>
          <a:lstStyle/>
          <a:p>
            <a:r>
              <a:rPr lang="en-US" sz="800" dirty="0"/>
              <a:t>To use the Excel Version of this Score sheet. </a:t>
            </a:r>
            <a:r>
              <a:rPr lang="en-US" sz="800" b="1" u="sng" dirty="0">
                <a:solidFill>
                  <a:srgbClr val="0000CC"/>
                </a:solidFill>
              </a:rPr>
              <a:t>http://sresource.homestead.com/index.html</a:t>
            </a:r>
          </a:p>
        </p:txBody>
      </p:sp>
    </p:spTree>
    <p:extLst>
      <p:ext uri="{BB962C8B-B14F-4D97-AF65-F5344CB8AC3E}">
        <p14:creationId xmlns:p14="http://schemas.microsoft.com/office/powerpoint/2010/main" val="4140118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408800599"/>
              </p:ext>
            </p:extLst>
          </p:nvPr>
        </p:nvGraphicFramePr>
        <p:xfrm>
          <a:off x="167355" y="403631"/>
          <a:ext cx="6705853" cy="5633701"/>
        </p:xfrm>
        <a:graphic>
          <a:graphicData uri="http://schemas.openxmlformats.org/drawingml/2006/table">
            <a:tbl>
              <a:tblPr/>
              <a:tblGrid>
                <a:gridCol w="1827472"/>
                <a:gridCol w="704057"/>
                <a:gridCol w="410700"/>
                <a:gridCol w="410700"/>
                <a:gridCol w="352028"/>
                <a:gridCol w="3000896"/>
              </a:tblGrid>
              <a:tr h="632237">
                <a:tc rowSpan="2">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Times New Roman"/>
                        </a:rPr>
                        <a:t>Receptive modalities*:</a:t>
                      </a:r>
                      <a:r>
                        <a:rPr lang="en-US" sz="900" kern="1200" dirty="0">
                          <a:solidFill>
                            <a:srgbClr val="7F7F7F"/>
                          </a:solidFill>
                          <a:effectLst/>
                          <a:latin typeface="Calibri"/>
                          <a:ea typeface="Calibri"/>
                          <a:cs typeface="Times New Roman"/>
                        </a:rPr>
                        <a:t>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Ways in which students receive communications from others (e.g., listening, reading, viewing). Instruction and assessment of receptive modalities focus on students’ communication of their understanding of the meaning of communications from others.</a:t>
                      </a:r>
                      <a:endParaRPr lang="en-US" sz="9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0"/>
                        </a:spcAft>
                      </a:pPr>
                      <a:r>
                        <a:rPr lang="en-US" sz="900" kern="1200" dirty="0">
                          <a:solidFill>
                            <a:srgbClr val="7F7F7F"/>
                          </a:solidFill>
                          <a:effectLst/>
                          <a:latin typeface="Calibri"/>
                          <a:ea typeface="Calibri"/>
                          <a:cs typeface="Times New Roman"/>
                        </a:rPr>
                        <a:t>Listening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&amp; reading</a:t>
                      </a:r>
                      <a:endParaRPr lang="en-US" sz="9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8">
                  <a:txBody>
                    <a:bodyPr/>
                    <a:lstStyle/>
                    <a:p>
                      <a:pPr marL="291465" marR="71755" indent="-219710" algn="ctr">
                        <a:lnSpc>
                          <a:spcPct val="115000"/>
                        </a:lnSpc>
                        <a:spcBef>
                          <a:spcPts val="0"/>
                        </a:spcBef>
                        <a:spcAft>
                          <a:spcPts val="0"/>
                        </a:spcAft>
                      </a:pPr>
                      <a:r>
                        <a:rPr lang="en-US" sz="1300" b="1" kern="1200" dirty="0">
                          <a:effectLst/>
                          <a:latin typeface="Calibri"/>
                          <a:ea typeface="Times New Roman"/>
                          <a:cs typeface="Times New Roman"/>
                        </a:rPr>
                        <a:t>9 - create clear and coherent grade-appropriate </a:t>
                      </a:r>
                      <a:r>
                        <a:rPr lang="en-US" sz="1300" kern="1200" dirty="0">
                          <a:effectLst/>
                          <a:latin typeface="Calibri"/>
                          <a:ea typeface="Times New Roman"/>
                          <a:cs typeface="Times New Roman"/>
                        </a:rPr>
                        <a:t>speech and text   </a:t>
                      </a:r>
                      <a:endParaRPr lang="en-US" sz="1500" dirty="0">
                        <a:effectLst/>
                        <a:latin typeface="Calibri"/>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rowSpan="8">
                  <a:txBody>
                    <a:bodyPr/>
                    <a:lstStyle/>
                    <a:p>
                      <a:pPr marL="291465" marR="71755" indent="-219710" algn="ctr">
                        <a:lnSpc>
                          <a:spcPct val="115000"/>
                        </a:lnSpc>
                        <a:spcBef>
                          <a:spcPts val="0"/>
                        </a:spcBef>
                        <a:spcAft>
                          <a:spcPts val="0"/>
                        </a:spcAft>
                      </a:pPr>
                      <a:r>
                        <a:rPr lang="en-US" sz="1300" b="1" kern="1200" dirty="0">
                          <a:effectLst/>
                          <a:latin typeface="Calibri"/>
                          <a:ea typeface="Times New Roman"/>
                          <a:cs typeface="Times New Roman"/>
                        </a:rPr>
                        <a:t>10 - make accurate use </a:t>
                      </a:r>
                      <a:r>
                        <a:rPr lang="en-US" sz="1300" kern="1200" dirty="0">
                          <a:effectLst/>
                          <a:latin typeface="Calibri"/>
                          <a:ea typeface="Times New Roman"/>
                          <a:cs typeface="Times New Roman"/>
                        </a:rPr>
                        <a:t>of standard English to communicate in grade-appropriate speech and writing</a:t>
                      </a:r>
                      <a:endParaRPr lang="en-US" sz="1500" dirty="0">
                        <a:effectLst/>
                        <a:latin typeface="Calibri"/>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a:txBody>
                    <a:bodyPr/>
                    <a:lstStyle/>
                    <a:p>
                      <a:pPr marL="219710" marR="0" indent="-219710" algn="ctr">
                        <a:lnSpc>
                          <a:spcPct val="115000"/>
                        </a:lnSpc>
                        <a:spcBef>
                          <a:spcPts val="0"/>
                        </a:spcBef>
                        <a:spcAft>
                          <a:spcPts val="0"/>
                        </a:spcAft>
                      </a:pPr>
                      <a:r>
                        <a:rPr lang="en-US" sz="900" b="1" kern="1200">
                          <a:solidFill>
                            <a:srgbClr val="7F7F7F"/>
                          </a:solidFill>
                          <a:effectLst/>
                          <a:latin typeface="Calibri"/>
                          <a:ea typeface="Times New Roman"/>
                          <a:cs typeface="Times New Roman"/>
                        </a:rPr>
                        <a:t>1</a:t>
                      </a:r>
                      <a:endParaRPr lang="en-US" sz="90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construct meaning </a:t>
                      </a:r>
                      <a:r>
                        <a:rPr lang="en-US" sz="900" kern="1200" dirty="0">
                          <a:solidFill>
                            <a:srgbClr val="7F7F7F"/>
                          </a:solidFill>
                          <a:effectLst/>
                          <a:latin typeface="Calibri"/>
                          <a:ea typeface="Calibri"/>
                          <a:cs typeface="GillSansMT"/>
                        </a:rPr>
                        <a:t>from oral presentations and literary and informational text through grade-appropriate listening, reading, and viewing</a:t>
                      </a:r>
                      <a:endParaRPr lang="en-US" sz="9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801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a:solidFill>
                            <a:srgbClr val="7F7F7F"/>
                          </a:solidFill>
                          <a:effectLst/>
                          <a:latin typeface="Calibri"/>
                          <a:ea typeface="Calibri"/>
                          <a:cs typeface="Times New Roman"/>
                        </a:rPr>
                        <a:t>8</a:t>
                      </a:r>
                      <a:endParaRPr lang="en-US" sz="90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determine the meaning</a:t>
                      </a:r>
                      <a:r>
                        <a:rPr lang="en-US" sz="900" kern="1200" dirty="0">
                          <a:solidFill>
                            <a:srgbClr val="7F7F7F"/>
                          </a:solidFill>
                          <a:effectLst/>
                          <a:latin typeface="Calibri"/>
                          <a:ea typeface="Calibri"/>
                          <a:cs typeface="GillSansMT"/>
                        </a:rPr>
                        <a:t> of words and phrases in oral presentations and literary and informational text</a:t>
                      </a:r>
                      <a:endParaRPr lang="en-US" sz="9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02841">
                <a:tc rowSpan="3">
                  <a:txBody>
                    <a:bodyPr/>
                    <a:lstStyle/>
                    <a:p>
                      <a:pPr marL="0" marR="0">
                        <a:lnSpc>
                          <a:spcPct val="115000"/>
                        </a:lnSpc>
                        <a:spcBef>
                          <a:spcPts val="0"/>
                        </a:spcBef>
                        <a:spcAft>
                          <a:spcPts val="0"/>
                        </a:spcAft>
                      </a:pPr>
                      <a:r>
                        <a:rPr lang="en-US" sz="2000" b="1" kern="1200" dirty="0">
                          <a:effectLst/>
                          <a:latin typeface="Calibri"/>
                          <a:ea typeface="Calibri"/>
                          <a:cs typeface="Times New Roman"/>
                        </a:rPr>
                        <a:t>Productive modalities*:</a:t>
                      </a:r>
                      <a:r>
                        <a:rPr lang="en-US" sz="2000" kern="1200" dirty="0">
                          <a:effectLst/>
                          <a:latin typeface="Calibri"/>
                          <a:ea typeface="Calibri"/>
                          <a:cs typeface="Times New Roman"/>
                        </a:rPr>
                        <a:t> </a:t>
                      </a:r>
                      <a:r>
                        <a:rPr lang="en-US" sz="1200" kern="1200" dirty="0">
                          <a:effectLst/>
                          <a:latin typeface="Calibri"/>
                          <a:ea typeface="Calibri"/>
                          <a:cs typeface="Times New Roman"/>
                        </a:rPr>
                        <a:t>Ways in which students communicate to others (e.g., speaking, writing, and drawing). Instruction and assessment of productive modalities focus on students’ communication of their own understanding or interpretation.</a:t>
                      </a:r>
                      <a:endParaRPr lang="en-US" sz="12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rowSpan="3">
                  <a:txBody>
                    <a:bodyPr/>
                    <a:lstStyle/>
                    <a:p>
                      <a:pPr marL="0" marR="0" algn="ctr">
                        <a:lnSpc>
                          <a:spcPct val="115000"/>
                        </a:lnSpc>
                        <a:spcBef>
                          <a:spcPts val="0"/>
                        </a:spcBef>
                        <a:spcAft>
                          <a:spcPts val="0"/>
                        </a:spcAft>
                      </a:pPr>
                      <a:r>
                        <a:rPr lang="en-US" sz="1200" kern="1200" dirty="0">
                          <a:effectLst/>
                          <a:latin typeface="Calibri"/>
                          <a:ea typeface="Calibri"/>
                          <a:cs typeface="Times New Roman"/>
                        </a:rPr>
                        <a:t>Speaking </a:t>
                      </a:r>
                      <a:br>
                        <a:rPr lang="en-US" sz="1200" kern="1200" dirty="0">
                          <a:effectLst/>
                          <a:latin typeface="Calibri"/>
                          <a:ea typeface="Calibri"/>
                          <a:cs typeface="Times New Roman"/>
                        </a:rPr>
                      </a:br>
                      <a:r>
                        <a:rPr lang="en-US" sz="1200" kern="1200" dirty="0">
                          <a:effectLst/>
                          <a:latin typeface="Calibri"/>
                          <a:ea typeface="Calibri"/>
                          <a:cs typeface="Times New Roman"/>
                        </a:rPr>
                        <a:t>&amp;</a:t>
                      </a:r>
                      <a:endParaRPr lang="en-US" sz="1200" dirty="0">
                        <a:effectLst/>
                        <a:latin typeface="Calibri"/>
                        <a:ea typeface="Calibri"/>
                        <a:cs typeface="Times New Roman"/>
                      </a:endParaRPr>
                    </a:p>
                    <a:p>
                      <a:pPr marL="0" marR="0" algn="ctr">
                        <a:lnSpc>
                          <a:spcPct val="115000"/>
                        </a:lnSpc>
                        <a:spcBef>
                          <a:spcPts val="0"/>
                        </a:spcBef>
                        <a:spcAft>
                          <a:spcPts val="0"/>
                        </a:spcAft>
                      </a:pPr>
                      <a:r>
                        <a:rPr lang="en-US" sz="1200" kern="1200" dirty="0">
                          <a:effectLst/>
                          <a:latin typeface="Calibri"/>
                          <a:ea typeface="Calibri"/>
                          <a:cs typeface="Times New Roman"/>
                        </a:rPr>
                        <a:t>Writing</a:t>
                      </a:r>
                      <a:endParaRPr lang="en-US" sz="1200" dirty="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300" kern="1200" dirty="0">
                          <a:effectLst/>
                          <a:latin typeface="Calibri"/>
                          <a:ea typeface="Times New Roman"/>
                          <a:cs typeface="GillSansMT"/>
                        </a:rPr>
                        <a:t>3</a:t>
                      </a:r>
                      <a:endParaRPr lang="en-US" sz="1500" dirty="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300" kern="1200" dirty="0">
                          <a:effectLst/>
                          <a:latin typeface="Calibri"/>
                          <a:ea typeface="Calibri"/>
                          <a:cs typeface="GillSansMT"/>
                        </a:rPr>
                        <a:t>speak and write about grade-appropriate complex literary and informational texts and topics</a:t>
                      </a:r>
                      <a:endParaRPr lang="en-US" sz="15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8927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300" b="1" kern="1200" dirty="0">
                          <a:effectLst/>
                          <a:latin typeface="Calibri"/>
                          <a:ea typeface="Times New Roman"/>
                          <a:cs typeface="Times New Roman"/>
                        </a:rPr>
                        <a:t>4</a:t>
                      </a:r>
                      <a:endParaRPr lang="en-US" sz="1500" dirty="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a:txBody>
                    <a:bodyPr/>
                    <a:lstStyle/>
                    <a:p>
                      <a:pPr marL="0" marR="0">
                        <a:lnSpc>
                          <a:spcPct val="115000"/>
                        </a:lnSpc>
                        <a:spcBef>
                          <a:spcPts val="0"/>
                        </a:spcBef>
                        <a:spcAft>
                          <a:spcPts val="0"/>
                        </a:spcAft>
                      </a:pPr>
                      <a:r>
                        <a:rPr lang="en-US" sz="1700" b="1" kern="1200">
                          <a:effectLst/>
                          <a:latin typeface="Calibri"/>
                          <a:ea typeface="Calibri"/>
                          <a:cs typeface="GillSansMT"/>
                        </a:rPr>
                        <a:t>construct grade-appropriate oral and written claims and support them with reasoning and evidence</a:t>
                      </a:r>
                      <a:endParaRPr lang="en-US" sz="150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r>
              <a:tr h="77960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300" kern="1200" dirty="0">
                          <a:effectLst/>
                          <a:latin typeface="Calibri"/>
                          <a:ea typeface="Times New Roman"/>
                          <a:cs typeface="Times New Roman"/>
                        </a:rPr>
                        <a:t>7</a:t>
                      </a:r>
                      <a:endParaRPr lang="en-US" sz="1500" dirty="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300" kern="1200" dirty="0">
                          <a:effectLst/>
                          <a:latin typeface="Calibri"/>
                          <a:ea typeface="Calibri"/>
                          <a:cs typeface="GillSansMT"/>
                        </a:rPr>
                        <a:t>adapt language choices to purpose, task, and audience when speaking and writing</a:t>
                      </a:r>
                      <a:endParaRPr lang="en-US" sz="15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27974">
                <a:tc rowSpan="3">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Times New Roman"/>
                        </a:rPr>
                        <a:t>Interactive modalities*: </a:t>
                      </a:r>
                      <a:r>
                        <a:rPr lang="en-US" sz="900" kern="1200" dirty="0">
                          <a:solidFill>
                            <a:srgbClr val="7F7F7F"/>
                          </a:solidFill>
                          <a:effectLst/>
                          <a:latin typeface="Calibri"/>
                          <a:ea typeface="Calibri"/>
                          <a:cs typeface="Times New Roman"/>
                        </a:rPr>
                        <a:t>Collaborative use of receptive and productive modalities as “students engage in conversations, provide and obtain information, express feelings and emotions, and exchange opinions” (Phillips, 2008, p. 3). </a:t>
                      </a:r>
                      <a:endParaRPr lang="en-US" sz="900" dirty="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15000"/>
                        </a:lnSpc>
                        <a:spcBef>
                          <a:spcPts val="0"/>
                        </a:spcBef>
                        <a:spcAft>
                          <a:spcPts val="0"/>
                        </a:spcAft>
                      </a:pPr>
                      <a:r>
                        <a:rPr lang="en-US" sz="900" kern="1200" dirty="0">
                          <a:solidFill>
                            <a:srgbClr val="7F7F7F"/>
                          </a:solidFill>
                          <a:effectLst/>
                          <a:latin typeface="Calibri"/>
                          <a:ea typeface="Calibri"/>
                          <a:cs typeface="Times New Roman"/>
                        </a:rPr>
                        <a:t>Listening, speaking, reading,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and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writing</a:t>
                      </a:r>
                      <a:endParaRPr lang="en-US" sz="900" dirty="0">
                        <a:effectLst/>
                        <a:latin typeface="Calibri"/>
                        <a:ea typeface="Calibri"/>
                        <a:cs typeface="Times New Roman"/>
                      </a:endParaRPr>
                    </a:p>
                  </a:txBody>
                  <a:tcPr marL="31059" marR="31059" marT="11825"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dirty="0">
                          <a:solidFill>
                            <a:srgbClr val="7F7F7F"/>
                          </a:solidFill>
                          <a:effectLst/>
                          <a:latin typeface="Calibri"/>
                          <a:ea typeface="Times New Roman"/>
                          <a:cs typeface="GillSansMT"/>
                        </a:rPr>
                        <a:t>2</a:t>
                      </a:r>
                      <a:endParaRPr lang="en-US" sz="900" dirty="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participate in grade-appropriate oral and written exchanges</a:t>
                      </a:r>
                      <a:r>
                        <a:rPr lang="en-US" sz="900" kern="1200" dirty="0">
                          <a:solidFill>
                            <a:srgbClr val="7F7F7F"/>
                          </a:solidFill>
                          <a:effectLst/>
                          <a:latin typeface="Calibri"/>
                          <a:ea typeface="Calibri"/>
                          <a:cs typeface="GillSansMT"/>
                        </a:rPr>
                        <a:t> of information, ideas, and analyses, responding to peer, audience, or reader comments and questions</a:t>
                      </a:r>
                      <a:endParaRPr lang="en-US" sz="9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994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a:solidFill>
                            <a:srgbClr val="7F7F7F"/>
                          </a:solidFill>
                          <a:effectLst/>
                          <a:latin typeface="Calibri"/>
                          <a:ea typeface="Times New Roman"/>
                          <a:cs typeface="Times New Roman"/>
                        </a:rPr>
                        <a:t>5</a:t>
                      </a:r>
                      <a:endParaRPr lang="en-US" sz="90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conduct research and evaluate and communicate</a:t>
                      </a:r>
                      <a:r>
                        <a:rPr lang="en-US" sz="900" kern="1200" dirty="0">
                          <a:solidFill>
                            <a:srgbClr val="7F7F7F"/>
                          </a:solidFill>
                          <a:effectLst/>
                          <a:latin typeface="Calibri"/>
                          <a:ea typeface="Calibri"/>
                          <a:cs typeface="GillSansMT"/>
                        </a:rPr>
                        <a:t> findings to answer questions or solve problems</a:t>
                      </a:r>
                      <a:endParaRPr lang="en-US" sz="9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9491">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a:solidFill>
                            <a:srgbClr val="7F7F7F"/>
                          </a:solidFill>
                          <a:effectLst/>
                          <a:latin typeface="Calibri"/>
                          <a:ea typeface="Times New Roman"/>
                          <a:cs typeface="Times New Roman"/>
                        </a:rPr>
                        <a:t>6</a:t>
                      </a:r>
                      <a:endParaRPr lang="en-US" sz="90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analyze and critique</a:t>
                      </a:r>
                      <a:r>
                        <a:rPr lang="en-US" sz="900" kern="1200" dirty="0">
                          <a:solidFill>
                            <a:srgbClr val="7F7F7F"/>
                          </a:solidFill>
                          <a:effectLst/>
                          <a:latin typeface="Calibri"/>
                          <a:ea typeface="Calibri"/>
                          <a:cs typeface="GillSansMT"/>
                        </a:rPr>
                        <a:t> the arguments of others orally and in writing</a:t>
                      </a:r>
                      <a:endParaRPr lang="en-US" sz="9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434147911"/>
              </p:ext>
            </p:extLst>
          </p:nvPr>
        </p:nvGraphicFramePr>
        <p:xfrm>
          <a:off x="167355" y="6034881"/>
          <a:ext cx="6705851" cy="2430040"/>
        </p:xfrm>
        <a:graphic>
          <a:graphicData uri="http://schemas.openxmlformats.org/drawingml/2006/table">
            <a:tbl>
              <a:tblPr firstRow="1" firstCol="1" bandRow="1"/>
              <a:tblGrid>
                <a:gridCol w="762126"/>
                <a:gridCol w="844485"/>
                <a:gridCol w="838232"/>
                <a:gridCol w="768379"/>
                <a:gridCol w="977937"/>
                <a:gridCol w="1047789"/>
                <a:gridCol w="1466903"/>
              </a:tblGrid>
              <a:tr h="584969">
                <a:tc>
                  <a:txBody>
                    <a:bodyPr/>
                    <a:lstStyle/>
                    <a:p>
                      <a:pPr marL="0" marR="0" algn="ctr">
                        <a:lnSpc>
                          <a:spcPct val="115000"/>
                        </a:lnSpc>
                        <a:spcBef>
                          <a:spcPts val="0"/>
                        </a:spcBef>
                        <a:spcAft>
                          <a:spcPts val="0"/>
                        </a:spcAft>
                      </a:pPr>
                      <a:r>
                        <a:rPr lang="en-US" sz="1400" b="1" dirty="0">
                          <a:solidFill>
                            <a:srgbClr val="000000"/>
                          </a:solidFill>
                          <a:effectLst/>
                          <a:latin typeface="Calibri"/>
                          <a:ea typeface="Times New Roman"/>
                          <a:cs typeface="Times New Roman"/>
                        </a:rPr>
                        <a:t>Standard</a:t>
                      </a:r>
                      <a:endParaRPr lang="en-US" sz="1400" dirty="0">
                        <a:effectLst/>
                        <a:latin typeface="Calibri"/>
                        <a:ea typeface="Calibri"/>
                        <a:cs typeface="Times New Roman"/>
                      </a:endParaRPr>
                    </a:p>
                  </a:txBody>
                  <a:tcPr marL="45800" marR="45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700" b="1" dirty="0">
                          <a:effectLst/>
                          <a:latin typeface="Calibri"/>
                          <a:ea typeface="Times New Roman"/>
                          <a:cs typeface="Times New Roman"/>
                        </a:rPr>
                        <a:t>An ELL can…</a:t>
                      </a:r>
                      <a:endParaRPr lang="en-US" sz="1700" dirty="0">
                        <a:effectLst/>
                        <a:latin typeface="Calibri"/>
                        <a:ea typeface="Calibri"/>
                        <a:cs typeface="Times New Roman"/>
                      </a:endParaRPr>
                    </a:p>
                  </a:txBody>
                  <a:tcPr marL="45800" marR="45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5">
                  <a:txBody>
                    <a:bodyPr/>
                    <a:lstStyle/>
                    <a:p>
                      <a:pPr marL="0" marR="0">
                        <a:lnSpc>
                          <a:spcPct val="115000"/>
                        </a:lnSpc>
                        <a:spcBef>
                          <a:spcPts val="0"/>
                        </a:spcBef>
                        <a:spcAft>
                          <a:spcPts val="0"/>
                        </a:spcAft>
                      </a:pPr>
                      <a:r>
                        <a:rPr lang="en-US" sz="1700" b="1" dirty="0">
                          <a:solidFill>
                            <a:srgbClr val="000000"/>
                          </a:solidFill>
                          <a:effectLst/>
                          <a:latin typeface="Calibri"/>
                          <a:ea typeface="Times New Roman"/>
                          <a:cs typeface="Times New Roman"/>
                        </a:rPr>
                        <a:t>By the end of an English language proficiency level, an ELL in </a:t>
                      </a:r>
                      <a:r>
                        <a:rPr lang="en-US" sz="1700" b="1" dirty="0" smtClean="0">
                          <a:solidFill>
                            <a:srgbClr val="000000"/>
                          </a:solidFill>
                          <a:effectLst/>
                          <a:latin typeface="Calibri"/>
                          <a:ea typeface="Times New Roman"/>
                          <a:cs typeface="Times New Roman"/>
                        </a:rPr>
                        <a:t>1</a:t>
                      </a:r>
                      <a:r>
                        <a:rPr lang="en-US" sz="1700" b="1" baseline="30000" dirty="0" smtClean="0">
                          <a:solidFill>
                            <a:srgbClr val="000000"/>
                          </a:solidFill>
                          <a:effectLst/>
                          <a:latin typeface="Calibri"/>
                          <a:ea typeface="Times New Roman"/>
                          <a:cs typeface="Times New Roman"/>
                        </a:rPr>
                        <a:t>st</a:t>
                      </a:r>
                      <a:r>
                        <a:rPr lang="en-US" sz="1700" b="1" dirty="0" smtClean="0">
                          <a:solidFill>
                            <a:srgbClr val="000000"/>
                          </a:solidFill>
                          <a:effectLst/>
                          <a:latin typeface="Calibri"/>
                          <a:ea typeface="Times New Roman"/>
                          <a:cs typeface="Times New Roman"/>
                        </a:rPr>
                        <a:t> Grade </a:t>
                      </a:r>
                      <a:r>
                        <a:rPr lang="en-US" sz="1700" b="1" dirty="0">
                          <a:solidFill>
                            <a:srgbClr val="000000"/>
                          </a:solidFill>
                          <a:effectLst/>
                          <a:latin typeface="Calibri"/>
                          <a:ea typeface="Times New Roman"/>
                          <a:cs typeface="Times New Roman"/>
                        </a:rPr>
                        <a:t>can . . . </a:t>
                      </a:r>
                      <a:endParaRPr lang="en-US" sz="1700" dirty="0">
                        <a:effectLst/>
                        <a:latin typeface="Calibri"/>
                        <a:ea typeface="Calibri"/>
                        <a:cs typeface="Times New Roman"/>
                      </a:endParaRPr>
                    </a:p>
                  </a:txBody>
                  <a:tcPr marL="45800" marR="45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1255">
                <a:tc rowSpan="2">
                  <a:txBody>
                    <a:bodyPr/>
                    <a:lstStyle/>
                    <a:p>
                      <a:pPr marL="0" marR="0" algn="ctr">
                        <a:lnSpc>
                          <a:spcPct val="115000"/>
                        </a:lnSpc>
                        <a:spcBef>
                          <a:spcPts val="0"/>
                        </a:spcBef>
                        <a:spcAft>
                          <a:spcPts val="0"/>
                        </a:spcAft>
                      </a:pPr>
                      <a:r>
                        <a:rPr lang="en-US" sz="3100" b="1" dirty="0">
                          <a:solidFill>
                            <a:srgbClr val="000000"/>
                          </a:solidFill>
                          <a:effectLst/>
                          <a:latin typeface="Calibri"/>
                          <a:ea typeface="Times New Roman"/>
                          <a:cs typeface="Times New Roman"/>
                        </a:rPr>
                        <a:t>4</a:t>
                      </a:r>
                      <a:endParaRPr lang="en-US" sz="1300" dirty="0">
                        <a:effectLst/>
                        <a:latin typeface="Calibri"/>
                        <a:ea typeface="Calibri"/>
                        <a:cs typeface="Times New Roman"/>
                      </a:endParaRPr>
                    </a:p>
                    <a:p>
                      <a:pPr marL="0" marR="0" algn="ctr">
                        <a:lnSpc>
                          <a:spcPct val="115000"/>
                        </a:lnSpc>
                        <a:spcBef>
                          <a:spcPts val="0"/>
                        </a:spcBef>
                        <a:spcAft>
                          <a:spcPts val="0"/>
                        </a:spcAft>
                      </a:pPr>
                      <a:r>
                        <a:rPr lang="en-US" sz="1200" dirty="0">
                          <a:solidFill>
                            <a:srgbClr val="000000"/>
                          </a:solidFill>
                          <a:effectLst/>
                          <a:latin typeface="Calibri"/>
                          <a:ea typeface="Times New Roman"/>
                          <a:cs typeface="Times New Roman"/>
                        </a:rPr>
                        <a:t>Productive</a:t>
                      </a:r>
                      <a:endParaRPr lang="en-US" sz="1300" dirty="0">
                        <a:effectLst/>
                        <a:latin typeface="Calibri"/>
                        <a:ea typeface="Calibri"/>
                        <a:cs typeface="Times New Roman"/>
                      </a:endParaRPr>
                    </a:p>
                    <a:p>
                      <a:pPr marL="0" marR="0" algn="ctr">
                        <a:lnSpc>
                          <a:spcPct val="115000"/>
                        </a:lnSpc>
                        <a:spcBef>
                          <a:spcPts val="0"/>
                        </a:spcBef>
                        <a:spcAft>
                          <a:spcPts val="0"/>
                        </a:spcAft>
                      </a:pPr>
                      <a:r>
                        <a:rPr lang="en-US" sz="1200" dirty="0">
                          <a:solidFill>
                            <a:srgbClr val="000000"/>
                          </a:solidFill>
                          <a:effectLst/>
                          <a:latin typeface="Calibri"/>
                          <a:ea typeface="Times New Roman"/>
                          <a:cs typeface="Times New Roman"/>
                        </a:rPr>
                        <a:t>(S &amp; W)</a:t>
                      </a:r>
                      <a:endParaRPr lang="en-US" sz="1300" dirty="0">
                        <a:effectLst/>
                        <a:latin typeface="Calibri"/>
                        <a:ea typeface="Calibri"/>
                        <a:cs typeface="Times New Roman"/>
                      </a:endParaRPr>
                    </a:p>
                  </a:txBody>
                  <a:tcPr marL="45800" marR="45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marL="0" marR="0">
                        <a:lnSpc>
                          <a:spcPct val="115000"/>
                        </a:lnSpc>
                        <a:spcBef>
                          <a:spcPts val="0"/>
                        </a:spcBef>
                        <a:spcAft>
                          <a:spcPts val="0"/>
                        </a:spcAft>
                      </a:pPr>
                      <a:r>
                        <a:rPr lang="en-US" sz="900" b="1" dirty="0">
                          <a:effectLst/>
                          <a:latin typeface="Calibri"/>
                          <a:ea typeface="Times New Roman"/>
                          <a:cs typeface="Times New Roman"/>
                        </a:rPr>
                        <a:t>…construct grade-appropriate oral and written claims and support them with reasoning and evidence. </a:t>
                      </a:r>
                      <a:endParaRPr lang="en-US" sz="900" dirty="0">
                        <a:effectLst/>
                        <a:latin typeface="Calibri"/>
                        <a:ea typeface="Calibri"/>
                        <a:cs typeface="Times New Roman"/>
                      </a:endParaRPr>
                    </a:p>
                  </a:txBody>
                  <a:tcPr marL="45800" marR="45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b="1" dirty="0">
                          <a:solidFill>
                            <a:srgbClr val="000000"/>
                          </a:solidFill>
                          <a:effectLst/>
                          <a:latin typeface="Calibri"/>
                          <a:ea typeface="Times New Roman"/>
                          <a:cs typeface="Times New Roman"/>
                        </a:rPr>
                        <a:t>1</a:t>
                      </a:r>
                      <a:endParaRPr lang="en-US" sz="2000" dirty="0">
                        <a:effectLst/>
                        <a:latin typeface="Calibri"/>
                        <a:ea typeface="Calibri"/>
                        <a:cs typeface="Times New Roman"/>
                      </a:endParaRPr>
                    </a:p>
                  </a:txBody>
                  <a:tcPr marL="45800" marR="45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b="1" dirty="0">
                          <a:solidFill>
                            <a:srgbClr val="000000"/>
                          </a:solidFill>
                          <a:effectLst/>
                          <a:latin typeface="Calibri"/>
                          <a:ea typeface="Times New Roman"/>
                          <a:cs typeface="Times New Roman"/>
                        </a:rPr>
                        <a:t>2</a:t>
                      </a:r>
                      <a:endParaRPr lang="en-US" sz="2000" dirty="0">
                        <a:effectLst/>
                        <a:latin typeface="Calibri"/>
                        <a:ea typeface="Calibri"/>
                        <a:cs typeface="Times New Roman"/>
                      </a:endParaRPr>
                    </a:p>
                  </a:txBody>
                  <a:tcPr marL="5725" marR="5725" marT="10607" marB="106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b="1">
                          <a:solidFill>
                            <a:srgbClr val="000000"/>
                          </a:solidFill>
                          <a:effectLst/>
                          <a:latin typeface="Calibri"/>
                          <a:ea typeface="Times New Roman"/>
                          <a:cs typeface="Times New Roman"/>
                        </a:rPr>
                        <a:t>3</a:t>
                      </a:r>
                      <a:endParaRPr lang="en-US" sz="2000">
                        <a:effectLst/>
                        <a:latin typeface="Calibri"/>
                        <a:ea typeface="Calibri"/>
                        <a:cs typeface="Times New Roman"/>
                      </a:endParaRPr>
                    </a:p>
                  </a:txBody>
                  <a:tcPr marL="5725" marR="5725" marT="10607" marB="106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b="1">
                          <a:solidFill>
                            <a:srgbClr val="000000"/>
                          </a:solidFill>
                          <a:effectLst/>
                          <a:latin typeface="Calibri"/>
                          <a:ea typeface="Times New Roman"/>
                          <a:cs typeface="Times New Roman"/>
                        </a:rPr>
                        <a:t>4</a:t>
                      </a:r>
                      <a:endParaRPr lang="en-US" sz="2000">
                        <a:effectLst/>
                        <a:latin typeface="Calibri"/>
                        <a:ea typeface="Calibri"/>
                        <a:cs typeface="Times New Roman"/>
                      </a:endParaRPr>
                    </a:p>
                  </a:txBody>
                  <a:tcPr marL="5725" marR="5725" marT="10607" marB="106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b="1" dirty="0">
                          <a:solidFill>
                            <a:srgbClr val="000000"/>
                          </a:solidFill>
                          <a:effectLst/>
                          <a:latin typeface="Calibri"/>
                          <a:ea typeface="Times New Roman"/>
                          <a:cs typeface="Times New Roman"/>
                        </a:rPr>
                        <a:t>5</a:t>
                      </a:r>
                      <a:endParaRPr lang="en-US" sz="2000" dirty="0">
                        <a:effectLst/>
                        <a:latin typeface="Calibri"/>
                        <a:ea typeface="Calibri"/>
                        <a:cs typeface="Times New Roman"/>
                      </a:endParaRPr>
                    </a:p>
                  </a:txBody>
                  <a:tcPr marL="5725" marR="5725" marT="10607" marB="106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462422">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pPr>
                      <a:r>
                        <a:rPr lang="en-US" sz="900" dirty="0">
                          <a:solidFill>
                            <a:srgbClr val="000000"/>
                          </a:solidFill>
                          <a:effectLst/>
                          <a:latin typeface="Calibri"/>
                          <a:ea typeface="Times New Roman"/>
                          <a:cs typeface="Times New Roman"/>
                        </a:rPr>
                        <a:t>…express an </a:t>
                      </a:r>
                      <a:r>
                        <a:rPr lang="en-US" sz="900" dirty="0" smtClean="0">
                          <a:solidFill>
                            <a:srgbClr val="000000"/>
                          </a:solidFill>
                          <a:effectLst/>
                          <a:latin typeface="Calibri"/>
                          <a:ea typeface="Times New Roman"/>
                          <a:cs typeface="Times New Roman"/>
                        </a:rPr>
                        <a:t>preference or opinion about </a:t>
                      </a:r>
                      <a:r>
                        <a:rPr lang="en-US" sz="900" dirty="0">
                          <a:solidFill>
                            <a:srgbClr val="000000"/>
                          </a:solidFill>
                          <a:effectLst/>
                          <a:latin typeface="Calibri"/>
                          <a:ea typeface="Times New Roman"/>
                          <a:cs typeface="Times New Roman"/>
                        </a:rPr>
                        <a:t>a familiar topic. </a:t>
                      </a:r>
                      <a:endParaRPr lang="en-US" sz="900" dirty="0">
                        <a:effectLst/>
                        <a:latin typeface="Calibri"/>
                        <a:ea typeface="Calibri"/>
                        <a:cs typeface="Times New Roman"/>
                      </a:endParaRPr>
                    </a:p>
                  </a:txBody>
                  <a:tcPr marL="45800" marR="45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11430">
                        <a:lnSpc>
                          <a:spcPct val="115000"/>
                        </a:lnSpc>
                        <a:spcBef>
                          <a:spcPts val="0"/>
                        </a:spcBef>
                        <a:spcAft>
                          <a:spcPts val="0"/>
                        </a:spcAft>
                      </a:pPr>
                      <a:r>
                        <a:rPr lang="en-US" sz="900" dirty="0" smtClean="0">
                          <a:solidFill>
                            <a:srgbClr val="000000"/>
                          </a:solidFill>
                          <a:effectLst/>
                          <a:latin typeface="Calibri"/>
                          <a:ea typeface="Times New Roman"/>
                          <a:cs typeface="Times New Roman"/>
                        </a:rPr>
                        <a:t>…express an opinion about a familiar topic. </a:t>
                      </a:r>
                      <a:endParaRPr lang="en-US" sz="900" dirty="0">
                        <a:effectLst/>
                        <a:latin typeface="Calibri"/>
                        <a:ea typeface="Calibri"/>
                        <a:cs typeface="Times New Roman"/>
                      </a:endParaRPr>
                    </a:p>
                  </a:txBody>
                  <a:tcPr marL="45800" marR="45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800"/>
                        </a:spcAft>
                      </a:pPr>
                      <a:r>
                        <a:rPr lang="en-US" sz="900" dirty="0" smtClean="0">
                          <a:solidFill>
                            <a:srgbClr val="000000"/>
                          </a:solidFill>
                          <a:effectLst/>
                          <a:latin typeface="Calibri"/>
                          <a:ea typeface="Times New Roman"/>
                          <a:cs typeface="Times New Roman"/>
                        </a:rPr>
                        <a:t>…</a:t>
                      </a:r>
                      <a:r>
                        <a:rPr lang="en-US" sz="900" b="0" i="0" u="none" strike="noStrike" dirty="0" smtClean="0">
                          <a:solidFill>
                            <a:srgbClr val="000000"/>
                          </a:solidFill>
                          <a:effectLst/>
                          <a:latin typeface="Calibri" panose="020F0502020204030204" pitchFamily="34" charset="0"/>
                        </a:rPr>
                        <a:t>express an opinion about a familiar topic or story, &amp; give a reason for the opinion.</a:t>
                      </a:r>
                      <a:r>
                        <a:rPr lang="en-US" sz="900" b="0" dirty="0" smtClean="0">
                          <a:effectLst/>
                        </a:rPr>
                        <a:t/>
                      </a:r>
                      <a:br>
                        <a:rPr lang="en-US" sz="900" b="0" dirty="0" smtClean="0">
                          <a:effectLst/>
                        </a:rPr>
                      </a:br>
                      <a:endParaRPr lang="en-US" sz="900" dirty="0">
                        <a:effectLst/>
                        <a:latin typeface="Calibri"/>
                        <a:ea typeface="Calibri"/>
                        <a:cs typeface="Times New Roman"/>
                      </a:endParaRPr>
                    </a:p>
                  </a:txBody>
                  <a:tcPr marL="45800" marR="45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dirty="0" smtClean="0">
                          <a:solidFill>
                            <a:srgbClr val="000000"/>
                          </a:solidFill>
                          <a:effectLst/>
                          <a:latin typeface="Calibri"/>
                          <a:ea typeface="Times New Roman"/>
                          <a:cs typeface="Times New Roman"/>
                        </a:rPr>
                        <a:t>…</a:t>
                      </a:r>
                      <a:r>
                        <a:rPr lang="en-US" sz="900" b="0" i="0" u="none" strike="noStrike" dirty="0" smtClean="0">
                          <a:solidFill>
                            <a:srgbClr val="000000"/>
                          </a:solidFill>
                          <a:effectLst/>
                          <a:latin typeface="Calibri" panose="020F0502020204030204" pitchFamily="34" charset="0"/>
                        </a:rPr>
                        <a:t>express opinions about a variety of texts &amp; topics, &amp; give a reason for the opinion. </a:t>
                      </a:r>
                      <a:r>
                        <a:rPr lang="en-US" sz="900" b="0" dirty="0" smtClean="0">
                          <a:effectLst/>
                        </a:rPr>
                        <a:t/>
                      </a:r>
                      <a:br>
                        <a:rPr lang="en-US" sz="900" b="0" dirty="0" smtClean="0">
                          <a:effectLst/>
                        </a:rPr>
                      </a:br>
                      <a:endParaRPr lang="en-US" sz="900" dirty="0">
                        <a:effectLst/>
                        <a:latin typeface="Calibri"/>
                        <a:ea typeface="Calibri"/>
                        <a:cs typeface="Times New Roman"/>
                      </a:endParaRPr>
                    </a:p>
                  </a:txBody>
                  <a:tcPr marL="45800" marR="45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dirty="0" smtClean="0">
                          <a:solidFill>
                            <a:srgbClr val="000000"/>
                          </a:solidFill>
                          <a:effectLst/>
                          <a:latin typeface="Calibri"/>
                          <a:ea typeface="Times New Roman"/>
                          <a:cs typeface="Times New Roman"/>
                        </a:rPr>
                        <a:t>…</a:t>
                      </a:r>
                      <a:r>
                        <a:rPr lang="en-US" sz="900" b="0" i="0" u="none" strike="noStrike" dirty="0" smtClean="0">
                          <a:solidFill>
                            <a:srgbClr val="000000"/>
                          </a:solidFill>
                          <a:effectLst/>
                          <a:latin typeface="Calibri" panose="020F0502020204030204" pitchFamily="34" charset="0"/>
                        </a:rPr>
                        <a:t>express an opinions about a variety of texts &amp; topics, introducing the topic &amp; giving a reason for the opinion, &amp; providing a sense of closure.</a:t>
                      </a:r>
                      <a:endParaRPr lang="en-US" sz="900" dirty="0">
                        <a:effectLst/>
                        <a:latin typeface="Calibri"/>
                        <a:ea typeface="Calibri"/>
                        <a:cs typeface="Times New Roman"/>
                      </a:endParaRPr>
                    </a:p>
                  </a:txBody>
                  <a:tcPr marL="45800" marR="45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8" name="Rectangle 7"/>
          <p:cNvSpPr/>
          <p:nvPr/>
        </p:nvSpPr>
        <p:spPr>
          <a:xfrm>
            <a:off x="167355" y="8473281"/>
            <a:ext cx="6705852" cy="1011359"/>
          </a:xfrm>
          <a:prstGeom prst="rect">
            <a:avLst/>
          </a:prstGeom>
          <a:solidFill>
            <a:schemeClr val="bg1"/>
          </a:solidFill>
        </p:spPr>
        <p:txBody>
          <a:bodyPr wrap="square" lIns="87179" tIns="43589" rIns="87179" bIns="43589">
            <a:spAutoFit/>
          </a:bodyPr>
          <a:lstStyle/>
          <a:p>
            <a:r>
              <a:rPr lang="en-US" sz="1000" dirty="0"/>
              <a:t>This performance task is based on writing.  As an option if you’d like to monitor growth for ELP as a second goal, teachers can choose to assess ELP standard 4 because it aligns with this specific performance task. Your student’s full composition can be analyzed to identify English language proficiency levels.  It is evident that students will be navigating through the modalities to get to the end product. However, it is important to keep in mind what the full opinion writing performance task is assessing and how deeply the student understands class content and language. The  ELP growth goal is to provide the “just-right scaffolds” for students to demonstrate their understanding in order for them to move from one proficiency level to the next.</a:t>
            </a:r>
          </a:p>
        </p:txBody>
      </p:sp>
      <p:sp>
        <p:nvSpPr>
          <p:cNvPr id="9" name="Rectangle 8"/>
          <p:cNvSpPr/>
          <p:nvPr/>
        </p:nvSpPr>
        <p:spPr>
          <a:xfrm>
            <a:off x="97503" y="29609"/>
            <a:ext cx="6775704" cy="380417"/>
          </a:xfrm>
          <a:prstGeom prst="rect">
            <a:avLst/>
          </a:prstGeom>
        </p:spPr>
        <p:txBody>
          <a:bodyPr wrap="square" lIns="87179" tIns="43589" rIns="87179" bIns="43589">
            <a:spAutoFit/>
          </a:bodyPr>
          <a:lstStyle/>
          <a:p>
            <a:pPr algn="ctr"/>
            <a:r>
              <a:rPr lang="en-US" b="1" i="1" dirty="0"/>
              <a:t>ELP </a:t>
            </a:r>
            <a:r>
              <a:rPr lang="en-US" b="1" i="1" dirty="0" smtClean="0"/>
              <a:t>1</a:t>
            </a:r>
            <a:r>
              <a:rPr lang="en-US" b="1" i="1" baseline="30000" dirty="0" smtClean="0"/>
              <a:t>st</a:t>
            </a:r>
            <a:r>
              <a:rPr lang="en-US" b="1" i="1" dirty="0" smtClean="0"/>
              <a:t> Grade Band Standards </a:t>
            </a:r>
            <a:r>
              <a:rPr lang="en-US" b="1" i="1" dirty="0"/>
              <a:t>Organized by </a:t>
            </a:r>
            <a:r>
              <a:rPr lang="en-US" b="1" i="1" dirty="0" smtClean="0"/>
              <a:t>Modality</a:t>
            </a:r>
          </a:p>
        </p:txBody>
      </p:sp>
      <p:sp>
        <p:nvSpPr>
          <p:cNvPr id="6" name="TextBox 5"/>
          <p:cNvSpPr txBox="1"/>
          <p:nvPr/>
        </p:nvSpPr>
        <p:spPr>
          <a:xfrm>
            <a:off x="3578121" y="9562979"/>
            <a:ext cx="3462442" cy="215444"/>
          </a:xfrm>
          <a:prstGeom prst="rect">
            <a:avLst/>
          </a:prstGeom>
          <a:noFill/>
        </p:spPr>
        <p:txBody>
          <a:bodyPr wrap="square" rtlCol="0">
            <a:spAutoFit/>
          </a:bodyPr>
          <a:lstStyle/>
          <a:p>
            <a:r>
              <a:rPr lang="en-US" sz="800" b="1" i="1" dirty="0" smtClean="0"/>
              <a:t>Oregon ELP Standards Aligned with Performance Task, 2014; Arcema Tovar</a:t>
            </a:r>
            <a:endParaRPr lang="en-US" sz="800" b="1" i="1" dirty="0"/>
          </a:p>
        </p:txBody>
      </p:sp>
    </p:spTree>
    <p:extLst>
      <p:ext uri="{BB962C8B-B14F-4D97-AF65-F5344CB8AC3E}">
        <p14:creationId xmlns:p14="http://schemas.microsoft.com/office/powerpoint/2010/main" val="13206672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5289" y="5583125"/>
            <a:ext cx="6400800" cy="527956"/>
          </a:xfrm>
          <a:prstGeom prst="rect">
            <a:avLst/>
          </a:prstGeom>
          <a:noFill/>
        </p:spPr>
        <p:txBody>
          <a:bodyPr wrap="square" lIns="96131" tIns="48065" rIns="96131" bIns="48065" rtlCol="0">
            <a:spAutoFit/>
          </a:bodyPr>
          <a:lstStyle/>
          <a:p>
            <a:r>
              <a:rPr lang="en-US" sz="2800" b="1" dirty="0" smtClean="0">
                <a:effectLst>
                  <a:outerShdw blurRad="38100" dist="38100" dir="2700000" algn="tl">
                    <a:srgbClr val="000000">
                      <a:alpha val="43137"/>
                    </a:srgbClr>
                  </a:outerShdw>
                </a:effectLst>
              </a:rPr>
              <a:t>Student Name:______________________</a:t>
            </a:r>
            <a:endParaRPr lang="en-US" sz="2800" b="1" dirty="0">
              <a:effectLst>
                <a:outerShdw blurRad="38100" dist="38100" dir="2700000" algn="tl">
                  <a:srgbClr val="000000">
                    <a:alpha val="43137"/>
                  </a:srgbClr>
                </a:outerShdw>
              </a:effectLst>
            </a:endParaRPr>
          </a:p>
        </p:txBody>
      </p:sp>
      <p:pic>
        <p:nvPicPr>
          <p:cNvPr id="8" name="Picture 2" descr="C:\Users\Rick Richmond\Desktop\WebHead3.jpg"/>
          <p:cNvPicPr>
            <a:picLocks noChangeAspect="1" noChangeArrowheads="1"/>
          </p:cNvPicPr>
          <p:nvPr/>
        </p:nvPicPr>
        <p:blipFill>
          <a:blip r:embed="rId2" cstate="print"/>
          <a:srcRect/>
          <a:stretch>
            <a:fillRect/>
          </a:stretch>
        </p:blipFill>
        <p:spPr bwMode="auto">
          <a:xfrm>
            <a:off x="3444081" y="243681"/>
            <a:ext cx="3372008" cy="667087"/>
          </a:xfrm>
          <a:prstGeom prst="rect">
            <a:avLst/>
          </a:prstGeom>
          <a:noFill/>
        </p:spPr>
      </p:pic>
      <p:sp>
        <p:nvSpPr>
          <p:cNvPr id="9" name="TextBox 8"/>
          <p:cNvSpPr txBox="1"/>
          <p:nvPr/>
        </p:nvSpPr>
        <p:spPr>
          <a:xfrm>
            <a:off x="470871" y="6135261"/>
            <a:ext cx="4114800" cy="384721"/>
          </a:xfrm>
          <a:prstGeom prst="rect">
            <a:avLst/>
          </a:prstGeom>
          <a:noFill/>
        </p:spPr>
        <p:txBody>
          <a:bodyPr wrap="square" rtlCol="0">
            <a:spAutoFit/>
          </a:bodyPr>
          <a:lstStyle/>
          <a:p>
            <a:r>
              <a:rPr lang="en-US" b="1" dirty="0" smtClean="0"/>
              <a:t>Date: __________________</a:t>
            </a:r>
            <a:endParaRPr lang="en-US" b="1" dirty="0"/>
          </a:p>
        </p:txBody>
      </p:sp>
      <p:sp>
        <p:nvSpPr>
          <p:cNvPr id="10" name="TextBox 9"/>
          <p:cNvSpPr txBox="1"/>
          <p:nvPr/>
        </p:nvSpPr>
        <p:spPr>
          <a:xfrm>
            <a:off x="396081" y="1539081"/>
            <a:ext cx="5710679" cy="1205064"/>
          </a:xfrm>
          <a:prstGeom prst="rect">
            <a:avLst/>
          </a:prstGeom>
          <a:noFill/>
        </p:spPr>
        <p:txBody>
          <a:bodyPr wrap="square" lIns="96131" tIns="48065" rIns="96131" bIns="48065" rtlCol="0">
            <a:spAutoFit/>
          </a:bodyPr>
          <a:lstStyle/>
          <a:p>
            <a:r>
              <a:rPr lang="en-US" sz="3600" b="1" dirty="0" smtClean="0">
                <a:effectLst>
                  <a:outerShdw blurRad="38100" dist="38100" dir="2700000" algn="tl">
                    <a:srgbClr val="000000">
                      <a:alpha val="43137"/>
                    </a:srgbClr>
                  </a:outerShdw>
                </a:effectLst>
              </a:rPr>
              <a:t>Opinion Writing…</a:t>
            </a:r>
          </a:p>
          <a:p>
            <a:r>
              <a:rPr lang="en-US" sz="3600" b="1" dirty="0" smtClean="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Performance Task</a:t>
            </a:r>
            <a:endParaRPr lang="en-US" sz="2800" b="1" dirty="0">
              <a:effectLst>
                <a:outerShdw blurRad="38100" dist="38100" dir="2700000" algn="tl">
                  <a:srgbClr val="000000">
                    <a:alpha val="43137"/>
                  </a:srgbClr>
                </a:outerShdw>
              </a:effectLst>
            </a:endParaRPr>
          </a:p>
        </p:txBody>
      </p:sp>
      <p:sp>
        <p:nvSpPr>
          <p:cNvPr id="11" name="TextBox 10"/>
          <p:cNvSpPr txBox="1"/>
          <p:nvPr/>
        </p:nvSpPr>
        <p:spPr>
          <a:xfrm>
            <a:off x="396081" y="2682082"/>
            <a:ext cx="3581400" cy="384721"/>
          </a:xfrm>
          <a:prstGeom prst="rect">
            <a:avLst/>
          </a:prstGeom>
          <a:noFill/>
        </p:spPr>
        <p:txBody>
          <a:bodyPr wrap="square" rtlCol="0">
            <a:spAutoFit/>
          </a:bodyPr>
          <a:lstStyle/>
          <a:p>
            <a:pPr algn="ctr"/>
            <a:r>
              <a:rPr lang="en-US" dirty="0" smtClean="0"/>
              <a:t>Pre-Assessment</a:t>
            </a:r>
            <a:endParaRPr lang="en-US" dirty="0"/>
          </a:p>
        </p:txBody>
      </p:sp>
      <p:pic>
        <p:nvPicPr>
          <p:cNvPr id="12" name="Picture 11"/>
          <p:cNvPicPr>
            <a:picLocks noChangeAspect="1" noChangeArrowheads="1"/>
          </p:cNvPicPr>
          <p:nvPr/>
        </p:nvPicPr>
        <p:blipFill>
          <a:blip r:embed="rId3" cstate="print"/>
          <a:srcRect/>
          <a:stretch>
            <a:fillRect/>
          </a:stretch>
        </p:blipFill>
        <p:spPr bwMode="auto">
          <a:xfrm>
            <a:off x="470871" y="614076"/>
            <a:ext cx="1002186" cy="990600"/>
          </a:xfrm>
          <a:prstGeom prst="rect">
            <a:avLst/>
          </a:prstGeom>
          <a:ln>
            <a:solidFill>
              <a:schemeClr val="tx1"/>
            </a:solidFill>
          </a:ln>
          <a:effectLst>
            <a:outerShdw blurRad="292100" dist="139700" dir="2700000" algn="tl" rotWithShape="0">
              <a:srgbClr val="333333">
                <a:alpha val="65000"/>
              </a:srgbClr>
            </a:outerShdw>
          </a:effectLst>
        </p:spPr>
      </p:pic>
      <p:grpSp>
        <p:nvGrpSpPr>
          <p:cNvPr id="13" name="Group 12"/>
          <p:cNvGrpSpPr/>
          <p:nvPr/>
        </p:nvGrpSpPr>
        <p:grpSpPr>
          <a:xfrm>
            <a:off x="1005681" y="3063081"/>
            <a:ext cx="3810000" cy="2590800"/>
            <a:chOff x="1005681" y="3977481"/>
            <a:chExt cx="3810000" cy="2590800"/>
          </a:xfrm>
        </p:grpSpPr>
        <p:sp>
          <p:nvSpPr>
            <p:cNvPr id="14" name="Rectangle 13"/>
            <p:cNvSpPr/>
            <p:nvPr/>
          </p:nvSpPr>
          <p:spPr>
            <a:xfrm>
              <a:off x="1005681" y="3977481"/>
              <a:ext cx="3810000" cy="2590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descr="https://encrypted-tbn2.gstatic.com/images?q=tbn:ANd9GcRxy12NBB9Yw-WWkjFpvGr7H-zTCp7_JuzdY-qnvrRd3G2YhxBv0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1075" y="4396581"/>
              <a:ext cx="3119211" cy="1866900"/>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081" y="472281"/>
            <a:ext cx="6248400" cy="6098712"/>
          </a:xfrm>
          <a:prstGeom prst="rect">
            <a:avLst/>
          </a:prstGeom>
          <a:noFill/>
        </p:spPr>
        <p:txBody>
          <a:bodyPr wrap="square" lIns="96131" tIns="48065" rIns="96131" bIns="48065" rtlCol="0">
            <a:spAutoFit/>
          </a:bodyPr>
          <a:lstStyle/>
          <a:p>
            <a:r>
              <a:rPr lang="en-US" sz="1200" b="1" dirty="0" smtClean="0"/>
              <a:t>Source </a:t>
            </a:r>
            <a:r>
              <a:rPr lang="en-US" sz="1200" b="1" dirty="0"/>
              <a:t>#1:  </a:t>
            </a:r>
            <a:r>
              <a:rPr lang="en-US" sz="1200" dirty="0"/>
              <a:t> </a:t>
            </a:r>
          </a:p>
          <a:p>
            <a:endParaRPr lang="en-US" sz="1400" b="1" u="sng" dirty="0" smtClean="0"/>
          </a:p>
          <a:p>
            <a:endParaRPr lang="en-US" sz="1400" b="1" u="sng" dirty="0"/>
          </a:p>
          <a:p>
            <a:pPr algn="ctr"/>
            <a:r>
              <a:rPr lang="en-US" sz="1600" b="1" u="sng" dirty="0" smtClean="0"/>
              <a:t>The </a:t>
            </a:r>
            <a:r>
              <a:rPr lang="en-US" sz="1600" b="1" u="sng" dirty="0"/>
              <a:t>Best </a:t>
            </a:r>
            <a:r>
              <a:rPr lang="en-US" sz="1600" b="1" u="sng" dirty="0" smtClean="0"/>
              <a:t>Pet</a:t>
            </a:r>
          </a:p>
          <a:p>
            <a:pPr algn="ctr"/>
            <a:endParaRPr lang="en-US" sz="1400" dirty="0"/>
          </a:p>
          <a:p>
            <a:r>
              <a:rPr lang="en-US" sz="1600" dirty="0"/>
              <a:t>My friend Ann says her pet is better than mine! I have a brown cat named Fluffy. Ann has a black and white dog named Spot. We each think our pet is the best.</a:t>
            </a:r>
          </a:p>
          <a:p>
            <a:r>
              <a:rPr lang="en-US" sz="1600" dirty="0"/>
              <a:t> </a:t>
            </a:r>
          </a:p>
          <a:p>
            <a:r>
              <a:rPr lang="en-US" sz="1600" dirty="0"/>
              <a:t>I told Ann that cats are better pets because they are clean, quiet and very cute. Cats wash themselves with their tongues. You don’t have to walk them. They use a litter box. Also, cats are sweet and quiet. I think dogs are too noisy! They bark a lot. They don't clean themselves or use a litter box. </a:t>
            </a:r>
          </a:p>
          <a:p>
            <a:r>
              <a:rPr lang="en-US" sz="1600" dirty="0"/>
              <a:t> </a:t>
            </a:r>
          </a:p>
          <a:p>
            <a:r>
              <a:rPr lang="en-US" sz="1600" dirty="0"/>
              <a:t>Dogs need someone to give them baths, train them and walk them. Dogs are more work. Ann says that cats are no fun! She says that dogs are better to play with. Spot always wags his tail when he sees her. He can even do tricks. He barks when she says, “Speak”. He knows how to roll over! Ann says dogs are also better because they protect their owners. Spot always barks when there is someone at the door. It makes Ann feel safe. So, Ann thinks dogs are best.</a:t>
            </a:r>
          </a:p>
          <a:p>
            <a:r>
              <a:rPr lang="en-US" sz="1600" dirty="0"/>
              <a:t> </a:t>
            </a:r>
          </a:p>
          <a:p>
            <a:r>
              <a:rPr lang="en-US" sz="1600" dirty="0"/>
              <a:t>I guess Ann’s dog is pretty cool, but so is Fluffy. Maybe different kinds of pets are good for different people.</a:t>
            </a:r>
          </a:p>
        </p:txBody>
      </p:sp>
      <p:graphicFrame>
        <p:nvGraphicFramePr>
          <p:cNvPr id="3" name="Table 2"/>
          <p:cNvGraphicFramePr>
            <a:graphicFrameLocks noGrp="1"/>
          </p:cNvGraphicFramePr>
          <p:nvPr>
            <p:extLst>
              <p:ext uri="{D42A27DB-BD31-4B8C-83A1-F6EECF244321}">
                <p14:modId xmlns:p14="http://schemas.microsoft.com/office/powerpoint/2010/main" val="1256363333"/>
              </p:ext>
            </p:extLst>
          </p:nvPr>
        </p:nvGraphicFramePr>
        <p:xfrm>
          <a:off x="5196681" y="167481"/>
          <a:ext cx="1676400" cy="701040"/>
        </p:xfrm>
        <a:graphic>
          <a:graphicData uri="http://schemas.openxmlformats.org/drawingml/2006/table">
            <a:tbl>
              <a:tblPr firstRow="1" bandRow="1">
                <a:tableStyleId>{5C22544A-7EE6-4342-B048-85BDC9FD1C3A}</a:tableStyleId>
              </a:tblPr>
              <a:tblGrid>
                <a:gridCol w="1295400"/>
                <a:gridCol w="381000"/>
              </a:tblGrid>
              <a:tr h="15240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dirty="0" smtClean="0">
                          <a:solidFill>
                            <a:sysClr val="windowText" lastClr="000000"/>
                          </a:solidFill>
                        </a:rPr>
                        <a:t>Grade Equivalent</a:t>
                      </a:r>
                      <a:endParaRPr lang="en-US" sz="800" b="1" dirty="0" smtClean="0">
                        <a:solidFill>
                          <a:sysClr val="windowText" lastClr="000000"/>
                        </a:solidFill>
                      </a:endParaRPr>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15240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Lexile Measure</a:t>
                      </a:r>
                      <a:endParaRPr lang="en-US" sz="800" dirty="0" smtClean="0"/>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15240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Mean Sentence Length	 </a:t>
                      </a:r>
                      <a:endParaRPr lang="en-US" sz="800" dirty="0" smtClean="0"/>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Mean Log Word Frequency</a:t>
                      </a:r>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Word Count</a:t>
                      </a:r>
                      <a:endParaRPr lang="en-US" sz="800" dirty="0" smtClean="0"/>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608</TotalTime>
  <Words>1389</Words>
  <Application>Microsoft Office PowerPoint</Application>
  <PresentationFormat>Custom</PresentationFormat>
  <Paragraphs>501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 Richmond</dc:creator>
  <cp:lastModifiedBy>Susan Richmond</cp:lastModifiedBy>
  <cp:revision>75</cp:revision>
  <dcterms:created xsi:type="dcterms:W3CDTF">2014-09-06T16:47:23Z</dcterms:created>
  <dcterms:modified xsi:type="dcterms:W3CDTF">2014-09-15T22:35:45Z</dcterms:modified>
</cp:coreProperties>
</file>