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11" r:id="rId3"/>
    <p:sldId id="312" r:id="rId4"/>
    <p:sldId id="313" r:id="rId5"/>
    <p:sldId id="314" r:id="rId6"/>
    <p:sldId id="315" r:id="rId7"/>
    <p:sldId id="316" r:id="rId8"/>
    <p:sldId id="317" r:id="rId9"/>
    <p:sldId id="318" r:id="rId10"/>
    <p:sldId id="319" r:id="rId11"/>
    <p:sldId id="295" r:id="rId12"/>
    <p:sldId id="264" r:id="rId13"/>
    <p:sldId id="297" r:id="rId14"/>
    <p:sldId id="296" r:id="rId15"/>
    <p:sldId id="310" r:id="rId16"/>
    <p:sldId id="275" r:id="rId17"/>
    <p:sldId id="302" r:id="rId18"/>
    <p:sldId id="293" r:id="rId19"/>
    <p:sldId id="294" r:id="rId20"/>
    <p:sldId id="270" r:id="rId21"/>
    <p:sldId id="269" r:id="rId22"/>
    <p:sldId id="268" r:id="rId23"/>
    <p:sldId id="267" r:id="rId24"/>
    <p:sldId id="266" r:id="rId25"/>
    <p:sldId id="274" r:id="rId26"/>
    <p:sldId id="284" r:id="rId27"/>
    <p:sldId id="273" r:id="rId28"/>
    <p:sldId id="286" r:id="rId29"/>
    <p:sldId id="287" r:id="rId30"/>
    <p:sldId id="271" r:id="rId31"/>
    <p:sldId id="272" r:id="rId32"/>
    <p:sldId id="276" r:id="rId33"/>
  </p:sldIdLst>
  <p:sldSz cx="7315200" cy="100584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7839" autoAdjust="0"/>
  </p:normalViewPr>
  <p:slideViewPr>
    <p:cSldViewPr>
      <p:cViewPr>
        <p:scale>
          <a:sx n="112" d="100"/>
          <a:sy n="112" d="100"/>
        </p:scale>
        <p:origin x="-348" y="2520"/>
      </p:cViewPr>
      <p:guideLst>
        <p:guide orient="horz" pos="3168"/>
        <p:guide pos="230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25812E32-FA1A-4F4E-BBE4-59F7E9A50687}"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2238375" y="696913"/>
            <a:ext cx="253365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75" y="696913"/>
            <a:ext cx="25336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15</a:t>
            </a:fld>
            <a:endParaRPr lang="en-US" dirty="0"/>
          </a:p>
        </p:txBody>
      </p:sp>
    </p:spTree>
    <p:extLst>
      <p:ext uri="{BB962C8B-B14F-4D97-AF65-F5344CB8AC3E}">
        <p14:creationId xmlns:p14="http://schemas.microsoft.com/office/powerpoint/2010/main" val="97839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75" y="696913"/>
            <a:ext cx="25336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31</a:t>
            </a:fld>
            <a:endParaRPr lang="en-US" dirty="0"/>
          </a:p>
        </p:txBody>
      </p:sp>
    </p:spTree>
    <p:extLst>
      <p:ext uri="{BB962C8B-B14F-4D97-AF65-F5344CB8AC3E}">
        <p14:creationId xmlns:p14="http://schemas.microsoft.com/office/powerpoint/2010/main" val="140844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124627"/>
            <a:ext cx="621792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699760"/>
            <a:ext cx="5120640" cy="257048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42" y="537847"/>
            <a:ext cx="1234441"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2" y="537847"/>
            <a:ext cx="3581401"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172200" y="9522885"/>
            <a:ext cx="79248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276600" y="9659257"/>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01/01/2014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463455"/>
            <a:ext cx="6217920" cy="199771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263183"/>
            <a:ext cx="6217920" cy="2200273"/>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3129281"/>
            <a:ext cx="2407920" cy="8849997"/>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3129281"/>
            <a:ext cx="2407920" cy="8849997"/>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2802"/>
            <a:ext cx="658368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251499"/>
            <a:ext cx="3232150" cy="938318"/>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189817"/>
            <a:ext cx="3232150" cy="579522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251499"/>
            <a:ext cx="3233420" cy="938318"/>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189817"/>
            <a:ext cx="3233420" cy="579522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3" y="400473"/>
            <a:ext cx="2406651" cy="170434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3" y="400476"/>
            <a:ext cx="4089401" cy="8584567"/>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3" y="2104816"/>
            <a:ext cx="2406651" cy="6880227"/>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7040881"/>
            <a:ext cx="4389120" cy="831217"/>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98737"/>
            <a:ext cx="4389120" cy="603504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872098"/>
            <a:ext cx="4389120" cy="1180463"/>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02802"/>
            <a:ext cx="658368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346962"/>
            <a:ext cx="658368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9322649"/>
            <a:ext cx="1706880" cy="535517"/>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1/27/2014</a:t>
            </a:fld>
            <a:endParaRPr lang="en-US" dirty="0"/>
          </a:p>
        </p:txBody>
      </p:sp>
      <p:sp>
        <p:nvSpPr>
          <p:cNvPr id="5" name="Footer Placeholder 4"/>
          <p:cNvSpPr>
            <a:spLocks noGrp="1"/>
          </p:cNvSpPr>
          <p:nvPr>
            <p:ph type="ftr" sz="quarter" idx="3"/>
          </p:nvPr>
        </p:nvSpPr>
        <p:spPr>
          <a:xfrm>
            <a:off x="2499360" y="9322649"/>
            <a:ext cx="2316480" cy="535517"/>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9322649"/>
            <a:ext cx="1706880" cy="535517"/>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resource.homestead.com/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marterbalanced.org/sample-items-and-performance-task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marterbalanced.org/wordpress/wp-content/uploads/2011/12/ELA-Literacy-Content-Specification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7102971"/>
            <a:ext cx="2240280" cy="408013"/>
          </a:xfrm>
        </p:spPr>
        <p:txBody>
          <a:bodyPr/>
          <a:lstStyle/>
          <a:p>
            <a:fld id="{D192E466-86B2-498F-86F8-110F8D9584F2}" type="slidenum">
              <a:rPr lang="en-US" smtClean="0"/>
              <a:pPr/>
              <a:t>1</a:t>
            </a:fld>
            <a:endParaRPr lang="en-US" dirty="0"/>
          </a:p>
        </p:txBody>
      </p:sp>
      <p:grpSp>
        <p:nvGrpSpPr>
          <p:cNvPr id="16" name="Group 15"/>
          <p:cNvGrpSpPr/>
          <p:nvPr/>
        </p:nvGrpSpPr>
        <p:grpSpPr>
          <a:xfrm>
            <a:off x="762000" y="1915887"/>
            <a:ext cx="5492088" cy="4114527"/>
            <a:chOff x="762000" y="461466"/>
            <a:chExt cx="5492088" cy="3927503"/>
          </a:xfrm>
        </p:grpSpPr>
        <p:sp>
          <p:nvSpPr>
            <p:cNvPr id="17" name="TextBox 16"/>
            <p:cNvSpPr txBox="1"/>
            <p:nvPr/>
          </p:nvSpPr>
          <p:spPr>
            <a:xfrm>
              <a:off x="767688" y="2885624"/>
              <a:ext cx="5486400" cy="1503345"/>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Pre-Assessment for Quarter 3</a:t>
              </a:r>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Reading Informational Text</a:t>
              </a:r>
            </a:p>
            <a:p>
              <a:pPr algn="ctr"/>
              <a:endParaRPr lang="en-US" sz="3200" b="1" dirty="0" smtClean="0">
                <a:effectLst>
                  <a:outerShdw blurRad="38100" dist="38100" dir="2700000" algn="tl">
                    <a:srgbClr val="000000">
                      <a:alpha val="43137"/>
                    </a:srgbClr>
                  </a:outerShdw>
                </a:effectLst>
              </a:endParaRPr>
            </a:p>
          </p:txBody>
        </p:sp>
        <p:sp>
          <p:nvSpPr>
            <p:cNvPr id="19" name="Rectangle 18"/>
            <p:cNvSpPr/>
            <p:nvPr/>
          </p:nvSpPr>
          <p:spPr>
            <a:xfrm>
              <a:off x="762000" y="461466"/>
              <a:ext cx="1727652" cy="793224"/>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2" name="Right Triangle 21"/>
          <p:cNvSpPr/>
          <p:nvPr/>
        </p:nvSpPr>
        <p:spPr>
          <a:xfrm rot="5400000" flipH="1">
            <a:off x="569687" y="7732486"/>
            <a:ext cx="1756229"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07216" y="-611414"/>
            <a:ext cx="1596571"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richmons\AppData\Local\Microsoft\Windows\Temporary Internet Files\Content.IE5\TU3UVYUD\MC900014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786456"/>
            <a:ext cx="1575252" cy="142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0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104900"/>
            <a:ext cx="6502400" cy="8702600"/>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paragraph or section that support the new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dirty="0" smtClean="0"/>
              <a:t>Key Detail _________________________________________________________________________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dirty="0" smtClean="0"/>
              <a:t>Key Detail </a:t>
            </a:r>
          </a:p>
          <a:p>
            <a:r>
              <a:rPr lang="en-US" sz="1300" dirty="0"/>
              <a:t> </a:t>
            </a:r>
            <a:r>
              <a:rPr lang="en-US" sz="1300" dirty="0" smtClean="0"/>
              <a:t>    _________________________________________________________________________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a:t>
            </a:r>
          </a:p>
          <a:p>
            <a:r>
              <a:rPr lang="en-US" sz="1300" dirty="0" smtClean="0"/>
              <a:t>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19" name="TextBox 18"/>
          <p:cNvSpPr txBox="1"/>
          <p:nvPr/>
        </p:nvSpPr>
        <p:spPr>
          <a:xfrm>
            <a:off x="81280" y="83820"/>
            <a:ext cx="909320"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50240" y="6807198"/>
            <a:ext cx="585216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06400" y="685800"/>
            <a:ext cx="6502400" cy="338555"/>
          </a:xfrm>
          <a:prstGeom prst="rect">
            <a:avLst/>
          </a:prstGeom>
          <a:noFill/>
        </p:spPr>
        <p:txBody>
          <a:bodyPr wrap="square" lIns="99276" tIns="49638" rIns="99276" bIns="49638" rtlCol="0">
            <a:spAutoFit/>
          </a:bodyPr>
          <a:lstStyle/>
          <a:p>
            <a:r>
              <a:rPr lang="en-US" sz="1500" dirty="0" smtClean="0"/>
              <a:t>Name_________________  Passage_______________ Main Idea ____________</a:t>
            </a:r>
            <a:endParaRPr lang="en-US" sz="1500" dirty="0"/>
          </a:p>
        </p:txBody>
      </p:sp>
      <p:graphicFrame>
        <p:nvGraphicFramePr>
          <p:cNvPr id="10" name="Table 9"/>
          <p:cNvGraphicFramePr>
            <a:graphicFrameLocks noGrp="1"/>
          </p:cNvGraphicFramePr>
          <p:nvPr>
            <p:extLst>
              <p:ext uri="{D42A27DB-BD31-4B8C-83A1-F6EECF244321}">
                <p14:modId xmlns:p14="http://schemas.microsoft.com/office/powerpoint/2010/main" val="1943644029"/>
              </p:ext>
            </p:extLst>
          </p:nvPr>
        </p:nvGraphicFramePr>
        <p:xfrm>
          <a:off x="1905000" y="0"/>
          <a:ext cx="5242563" cy="601982"/>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read</a:t>
                      </a:r>
                      <a:endParaRPr lang="en-US" sz="800" b="1" i="1" dirty="0">
                        <a:solidFill>
                          <a:srgbClr val="FF0000"/>
                        </a:solidFill>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00350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5" name="Table 4"/>
          <p:cNvGraphicFramePr>
            <a:graphicFrameLocks noGrp="1"/>
          </p:cNvGraphicFramePr>
          <p:nvPr/>
        </p:nvGraphicFramePr>
        <p:xfrm>
          <a:off x="304803" y="952691"/>
          <a:ext cx="6095999" cy="2505115"/>
        </p:xfrm>
        <a:graphic>
          <a:graphicData uri="http://schemas.openxmlformats.org/drawingml/2006/table">
            <a:tbl>
              <a:tblPr/>
              <a:tblGrid>
                <a:gridCol w="609600"/>
                <a:gridCol w="838199"/>
                <a:gridCol w="685800"/>
                <a:gridCol w="271217"/>
                <a:gridCol w="566983"/>
                <a:gridCol w="685800"/>
                <a:gridCol w="609600"/>
                <a:gridCol w="914400"/>
                <a:gridCol w="914400"/>
              </a:tblGrid>
              <a:tr h="175260">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7119" marR="7119"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188">
                <a:tc gridSpan="9">
                  <a:txBody>
                    <a:bodyPr/>
                    <a:lstStyle/>
                    <a:p>
                      <a:pPr marL="0" marR="0" algn="ctr">
                        <a:lnSpc>
                          <a:spcPct val="115000"/>
                        </a:lnSpc>
                        <a:spcBef>
                          <a:spcPts val="0"/>
                        </a:spcBef>
                        <a:spcAft>
                          <a:spcPts val="0"/>
                        </a:spcAft>
                      </a:pPr>
                      <a:endParaRPr lang="en-US" sz="800" dirty="0">
                        <a:latin typeface="Calibri"/>
                        <a:ea typeface="Calibri"/>
                        <a:cs typeface="Times New Roman"/>
                      </a:endParaRPr>
                    </a:p>
                    <a:p>
                      <a:pPr marL="0" marR="0" algn="ctr">
                        <a:lnSpc>
                          <a:spcPct val="115000"/>
                        </a:lnSpc>
                        <a:spcBef>
                          <a:spcPts val="0"/>
                        </a:spcBef>
                        <a:spcAft>
                          <a:spcPts val="0"/>
                        </a:spcAft>
                      </a:pPr>
                      <a:r>
                        <a:rPr lang="en-US" sz="800" b="1" dirty="0">
                          <a:latin typeface="Calibri"/>
                          <a:ea typeface="Times New Roman"/>
                          <a:cs typeface="Times New Roman"/>
                        </a:rPr>
                        <a:t>                                                                                                                                                                                  </a:t>
                      </a:r>
                      <a:r>
                        <a:rPr lang="en-US" sz="800" b="1" dirty="0" smtClean="0">
                          <a:latin typeface="Calibri"/>
                          <a:ea typeface="Times New Roman"/>
                          <a:cs typeface="Times New Roman"/>
                        </a:rPr>
                        <a:t>                                        </a:t>
                      </a:r>
                      <a:r>
                        <a:rPr lang="en-US" sz="800" b="1" dirty="0">
                          <a:latin typeface="Calibri"/>
                          <a:ea typeface="Times New Roman"/>
                          <a:cs typeface="Times New Roman"/>
                        </a:rPr>
                        <a:t>End Goal</a:t>
                      </a:r>
                      <a:endParaRPr lang="en-US" sz="800" dirty="0">
                        <a:latin typeface="Calibri"/>
                        <a:ea typeface="Calibri"/>
                        <a:cs typeface="Times New Roman"/>
                      </a:endParaRPr>
                    </a:p>
                  </a:txBody>
                  <a:tcPr marL="7119" marR="71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208">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7119" marR="7119"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e</a:t>
                      </a:r>
                      <a:endParaRPr lang="en-US" sz="800" dirty="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AP</a:t>
                      </a:r>
                      <a:r>
                        <a:rPr lang="en-US" sz="800" dirty="0">
                          <a:solidFill>
                            <a:srgbClr val="000000"/>
                          </a:solidFill>
                          <a:latin typeface="Calibri"/>
                          <a:ea typeface="Times New Roman"/>
                          <a:cs typeface="Times New Roman"/>
                        </a:rPr>
                        <a:t>g</a:t>
                      </a:r>
                      <a:endParaRPr lang="en-US" sz="800" dirty="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pPr marL="0" marR="0" algn="ctr">
                        <a:lnSpc>
                          <a:spcPct val="115000"/>
                        </a:lnSpc>
                        <a:spcBef>
                          <a:spcPts val="0"/>
                        </a:spcBef>
                        <a:spcAft>
                          <a:spcPts val="0"/>
                        </a:spcAft>
                      </a:pPr>
                      <a:endParaRPr lang="en-US" sz="80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a:t>
                      </a:r>
                      <a:r>
                        <a:rPr lang="en-US" sz="800" dirty="0">
                          <a:solidFill>
                            <a:srgbClr val="000000"/>
                          </a:solidFill>
                          <a:latin typeface="Calibri"/>
                          <a:ea typeface="Times New Roman"/>
                          <a:cs typeface="Times New Roman"/>
                        </a:rPr>
                        <a:t>n Context Clues</a:t>
                      </a:r>
                      <a:endParaRPr lang="en-US" sz="800" dirty="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latin typeface="Calibri"/>
                          <a:ea typeface="Times New Roman"/>
                          <a:cs typeface="Times New Roman"/>
                        </a:rPr>
                        <a:t>Standard</a:t>
                      </a:r>
                      <a:endParaRPr lang="en-US" sz="800" dirty="0">
                        <a:latin typeface="Calibri"/>
                        <a:ea typeface="Calibri"/>
                        <a:cs typeface="Times New Roman"/>
                      </a:endParaRPr>
                    </a:p>
                  </a:txBody>
                  <a:tcPr marL="7119" marR="7119"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4459">
                <a:tc>
                  <a:txBody>
                    <a:bodyPr/>
                    <a:lstStyle/>
                    <a:p>
                      <a:pPr marL="0" marR="0" algn="l">
                        <a:lnSpc>
                          <a:spcPct val="115000"/>
                        </a:lnSpc>
                        <a:spcBef>
                          <a:spcPts val="0"/>
                        </a:spcBef>
                        <a:spcAft>
                          <a:spcPts val="0"/>
                        </a:spcAft>
                      </a:pPr>
                      <a:r>
                        <a:rPr lang="en-US" sz="800" dirty="0">
                          <a:latin typeface="Calibri"/>
                          <a:ea typeface="Times New Roman"/>
                          <a:cs typeface="Times New Roman"/>
                        </a:rPr>
                        <a:t>Locate domain-specific words and phrases studied or discussed in a text (basic recall of location).</a:t>
                      </a:r>
                      <a:endParaRPr lang="en-US" sz="800" dirty="0">
                        <a:latin typeface="Calibri"/>
                        <a:ea typeface="Calibri"/>
                        <a:cs typeface="Times New Roman"/>
                      </a:endParaRPr>
                    </a:p>
                  </a:txBody>
                  <a:tcPr marL="7119" marR="7119"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latin typeface="Calibri"/>
                          <a:ea typeface="Times New Roman"/>
                          <a:cs typeface="Times New Roman"/>
                        </a:rPr>
                        <a:t>Understands and uses </a:t>
                      </a:r>
                      <a:r>
                        <a:rPr lang="en-US" sz="800" b="1" u="sng" dirty="0">
                          <a:latin typeface="Calibri"/>
                          <a:ea typeface="Times New Roman"/>
                          <a:cs typeface="Times New Roman"/>
                        </a:rPr>
                        <a:t>Academic Standard Language</a:t>
                      </a:r>
                      <a:r>
                        <a:rPr lang="en-US" sz="800" dirty="0">
                          <a:latin typeface="Calibri"/>
                          <a:ea typeface="Times New Roman"/>
                          <a:cs typeface="Times New Roman"/>
                        </a:rPr>
                        <a:t> accurately: determine, general, academic, domain, specific, words, phrases, relevant.</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Select words and phrases when meaning or definition is clearly evident.</a:t>
                      </a:r>
                      <a:endParaRPr lang="en-US" sz="800" dirty="0">
                        <a:latin typeface="Calibri"/>
                        <a:ea typeface="Calibri"/>
                        <a:cs typeface="Times New Roman"/>
                      </a:endParaRPr>
                    </a:p>
                    <a:p>
                      <a:pPr marL="0" marR="0" algn="l">
                        <a:lnSpc>
                          <a:spcPct val="115000"/>
                        </a:lnSpc>
                        <a:spcBef>
                          <a:spcPts val="0"/>
                        </a:spcBef>
                        <a:spcAft>
                          <a:spcPts val="0"/>
                        </a:spcAft>
                      </a:pPr>
                      <a:r>
                        <a:rPr lang="en-US" sz="800" b="1" u="sng" dirty="0">
                          <a:latin typeface="Calibri"/>
                          <a:ea typeface="Times New Roman"/>
                          <a:cs typeface="Times New Roman"/>
                        </a:rPr>
                        <a:t>L.3.4d:</a:t>
                      </a:r>
                      <a:r>
                        <a:rPr lang="en-US" sz="800" b="1" dirty="0">
                          <a:latin typeface="Calibri"/>
                          <a:ea typeface="Times New Roman"/>
                          <a:cs typeface="Times New Roman"/>
                        </a:rPr>
                        <a:t> Uses </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latin typeface="Calibri"/>
                          <a:ea typeface="Times New Roman"/>
                          <a:cs typeface="Times New Roman"/>
                        </a:rPr>
                        <a:t>glossaries or beginning dictionaries to determine or clarify meaning.</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1200"/>
                        </a:spcAft>
                      </a:pPr>
                      <a:r>
                        <a:rPr lang="en-US" sz="800" b="1" u="sng" dirty="0">
                          <a:latin typeface="Calibri"/>
                          <a:ea typeface="Times New Roman"/>
                          <a:cs typeface="Times New Roman"/>
                        </a:rPr>
                        <a:t>L.3.4b:</a:t>
                      </a:r>
                      <a:r>
                        <a:rPr lang="en-US" sz="800" dirty="0">
                          <a:latin typeface="Calibri"/>
                          <a:ea typeface="Times New Roman"/>
                          <a:cs typeface="Times New Roman"/>
                        </a:rPr>
                        <a:t> Determine the meaning of the new word formed when a known affix is added to a known word (e.g., agreeable/ disagreeable, comfortable/uncomfortable, care/careless, heat/preheat)</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200"/>
                        </a:spcAft>
                      </a:pPr>
                      <a:endParaRPr lang="en-US" sz="80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u="sng" dirty="0">
                          <a:latin typeface="Calibri"/>
                          <a:ea typeface="Times New Roman"/>
                          <a:cs typeface="Times New Roman"/>
                        </a:rPr>
                        <a:t>L.3.4c</a:t>
                      </a:r>
                      <a:r>
                        <a:rPr lang="en-US" sz="800" dirty="0">
                          <a:latin typeface="Calibri"/>
                          <a:ea typeface="Times New Roman"/>
                          <a:cs typeface="Times New Roman"/>
                        </a:rPr>
                        <a:t> </a:t>
                      </a:r>
                      <a:r>
                        <a:rPr lang="en-US" sz="800" b="1" dirty="0">
                          <a:latin typeface="Calibri"/>
                          <a:ea typeface="Times New Roman"/>
                          <a:cs typeface="Times New Roman"/>
                        </a:rPr>
                        <a:t>Use a known root word as a clue to the meaning of an unknown word with the same root (e.g., company, companion).</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L.34 a</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Use sentence-level context as a clue to the meaning of a word or phrase.</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L.3.5c</a:t>
                      </a:r>
                      <a:r>
                        <a:rPr lang="en-US" sz="800" b="1" dirty="0">
                          <a:latin typeface="Calibri"/>
                          <a:ea typeface="Times New Roman"/>
                          <a:cs typeface="Times New Roman"/>
                        </a:rPr>
                        <a:t> Distinguish shades of meaning among related words that describe states of mind or degrees of certainty (e.g., knew, believed, suspected, heard, and wondered).</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RI3.4</a:t>
                      </a:r>
                      <a:r>
                        <a:rPr lang="en-US" sz="800" dirty="0">
                          <a:latin typeface="Calibri"/>
                          <a:ea typeface="Times New Roman"/>
                          <a:cs typeface="Times New Roman"/>
                        </a:rPr>
                        <a:t> Determine</a:t>
                      </a:r>
                      <a:r>
                        <a:rPr lang="en-US" sz="800" dirty="0">
                          <a:latin typeface="Calibri"/>
                          <a:ea typeface="Calibri"/>
                          <a:cs typeface="Helvetica"/>
                        </a:rPr>
                        <a:t> the meaning of general academic and domain-specific words and phrases in a text relevant to a </a:t>
                      </a:r>
                      <a:r>
                        <a:rPr lang="en-US" sz="800" i="1" dirty="0">
                          <a:latin typeface="Calibri"/>
                          <a:ea typeface="Calibri"/>
                          <a:cs typeface="Helvetica"/>
                        </a:rPr>
                        <a:t>grade 3 topic or subject area.</a:t>
                      </a:r>
                      <a:endParaRPr lang="en-US" sz="800" dirty="0">
                        <a:latin typeface="Calibri"/>
                        <a:ea typeface="Calibri"/>
                        <a:cs typeface="Times New Roman"/>
                      </a:endParaRPr>
                    </a:p>
                  </a:txBody>
                  <a:tcPr marL="7119" marR="7119"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7" name="Table 6"/>
          <p:cNvGraphicFramePr>
            <a:graphicFrameLocks noGrp="1"/>
          </p:cNvGraphicFramePr>
          <p:nvPr/>
        </p:nvGraphicFramePr>
        <p:xfrm>
          <a:off x="457202" y="3249679"/>
          <a:ext cx="6400799" cy="2527172"/>
        </p:xfrm>
        <a:graphic>
          <a:graphicData uri="http://schemas.openxmlformats.org/drawingml/2006/table">
            <a:tbl>
              <a:tblPr/>
              <a:tblGrid>
                <a:gridCol w="609600"/>
                <a:gridCol w="914399"/>
                <a:gridCol w="1066800"/>
                <a:gridCol w="284178"/>
                <a:gridCol w="477822"/>
                <a:gridCol w="609600"/>
                <a:gridCol w="76200"/>
                <a:gridCol w="762000"/>
                <a:gridCol w="685800"/>
                <a:gridCol w="914400"/>
              </a:tblGrid>
              <a:tr h="175260">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5696" marR="569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a:t>
                      </a:r>
                      <a:r>
                        <a:rPr lang="en-US" sz="1000" b="1" dirty="0" smtClean="0">
                          <a:solidFill>
                            <a:srgbClr val="000000"/>
                          </a:solidFill>
                          <a:latin typeface="Calibri"/>
                          <a:ea typeface="Times New Roman"/>
                          <a:cs typeface="Times New Roman"/>
                        </a:rPr>
                        <a:t>- </a:t>
                      </a:r>
                      <a:r>
                        <a:rPr lang="en-US" sz="1000" b="1" dirty="0">
                          <a:solidFill>
                            <a:srgbClr val="000000"/>
                          </a:solidFill>
                          <a:latin typeface="Calibri"/>
                          <a:ea typeface="Times New Roman"/>
                          <a:cs typeface="Times New Roman"/>
                        </a:rPr>
                        <a:t>3</a:t>
                      </a:r>
                      <a:endParaRPr lang="en-US" sz="10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6885">
                <a:tc gridSpan="9">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696" marR="5696"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latin typeface="Calibri"/>
                          <a:ea typeface="Times New Roman"/>
                          <a:cs typeface="Times New Roman"/>
                        </a:rPr>
                        <a:t>End Goal</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7224">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5696" marR="569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10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Cm</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s</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C</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5696" marR="569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047803">
                <a:tc>
                  <a:txBody>
                    <a:bodyPr/>
                    <a:lstStyle/>
                    <a:p>
                      <a:pPr marL="0" marR="0" algn="l">
                        <a:lnSpc>
                          <a:spcPct val="115000"/>
                        </a:lnSpc>
                        <a:spcBef>
                          <a:spcPts val="0"/>
                        </a:spcBef>
                        <a:spcAft>
                          <a:spcPts val="0"/>
                        </a:spcAft>
                      </a:pPr>
                      <a:r>
                        <a:rPr lang="en-US" sz="800" u="sng" dirty="0">
                          <a:latin typeface="Calibri"/>
                          <a:ea typeface="Times New Roman"/>
                          <a:cs typeface="Times New Roman"/>
                        </a:rPr>
                        <a:t>Read and discussed in class</a:t>
                      </a:r>
                      <a:r>
                        <a:rPr lang="en-US" sz="800" dirty="0">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Locate a sentence within a paragraph.</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Locate a paragraph within a text.</a:t>
                      </a:r>
                      <a:endParaRPr lang="en-US" sz="800" dirty="0">
                        <a:latin typeface="Calibri"/>
                        <a:ea typeface="Calibri"/>
                        <a:cs typeface="Times New Roman"/>
                      </a:endParaRPr>
                    </a:p>
                  </a:txBody>
                  <a:tcPr marL="5696" marR="5696"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(understand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t>
                      </a:r>
                      <a:r>
                        <a:rPr lang="en-US" sz="800" dirty="0">
                          <a:latin typeface="Calibri"/>
                          <a:ea typeface="Times New Roman"/>
                          <a:cs typeface="Times New Roman"/>
                        </a:rPr>
                        <a:t> logical, connection, between, particular (sentences and paragraphs), comparison, cause/effect, sequence words (first, second, third, etc...).</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Describe or explain who, what, when, where or how using transitional words when speaking or writing:</a:t>
                      </a:r>
                      <a:endParaRPr lang="en-US" sz="800" dirty="0">
                        <a:latin typeface="Calibri"/>
                        <a:ea typeface="Calibri"/>
                        <a:cs typeface="Times New Roman"/>
                      </a:endParaRPr>
                    </a:p>
                    <a:p>
                      <a:pPr marL="0" marR="0" algn="l">
                        <a:lnSpc>
                          <a:spcPct val="115000"/>
                        </a:lnSpc>
                        <a:spcBef>
                          <a:spcPts val="0"/>
                        </a:spcBef>
                        <a:spcAft>
                          <a:spcPts val="0"/>
                        </a:spcAft>
                      </a:pPr>
                      <a:r>
                        <a:rPr lang="en-US" sz="800" b="1" u="sng" dirty="0">
                          <a:latin typeface="Calibri"/>
                          <a:ea typeface="Times New Roman"/>
                          <a:cs typeface="Times New Roman"/>
                        </a:rPr>
                        <a:t>Sequence words</a:t>
                      </a:r>
                      <a:r>
                        <a:rPr lang="en-US" sz="800" b="1" dirty="0">
                          <a:latin typeface="Calibri"/>
                          <a:ea typeface="Times New Roman"/>
                          <a:cs typeface="Times New Roman"/>
                        </a:rPr>
                        <a:t> (e.g. first, next, then, after that, finally).</a:t>
                      </a:r>
                      <a:endParaRPr lang="en-US" sz="800" dirty="0">
                        <a:latin typeface="Calibri"/>
                        <a:ea typeface="Calibri"/>
                        <a:cs typeface="Times New Roman"/>
                      </a:endParaRPr>
                    </a:p>
                    <a:p>
                      <a:pPr marL="0" marR="0" algn="l">
                        <a:lnSpc>
                          <a:spcPct val="115000"/>
                        </a:lnSpc>
                        <a:spcBef>
                          <a:spcPts val="0"/>
                        </a:spcBef>
                        <a:spcAft>
                          <a:spcPts val="0"/>
                        </a:spcAft>
                      </a:pPr>
                      <a:r>
                        <a:rPr lang="en-US" sz="800" b="1" u="sng" dirty="0">
                          <a:latin typeface="Calibri"/>
                          <a:ea typeface="Times New Roman"/>
                          <a:cs typeface="Times New Roman"/>
                        </a:rPr>
                        <a:t>Cause/Effect language</a:t>
                      </a:r>
                      <a:r>
                        <a:rPr lang="en-US" sz="800" b="1" dirty="0">
                          <a:latin typeface="Calibri"/>
                          <a:ea typeface="Times New Roman"/>
                          <a:cs typeface="Times New Roman"/>
                        </a:rPr>
                        <a:t> (cause, effect, if, then, because). </a:t>
                      </a:r>
                      <a:endParaRPr lang="en-US" sz="800" dirty="0">
                        <a:latin typeface="Calibri"/>
                        <a:ea typeface="Calibri"/>
                        <a:cs typeface="Times New Roman"/>
                      </a:endParaRPr>
                    </a:p>
                    <a:p>
                      <a:pPr marL="0" marR="0" algn="l">
                        <a:lnSpc>
                          <a:spcPct val="115000"/>
                        </a:lnSpc>
                        <a:spcBef>
                          <a:spcPts val="0"/>
                        </a:spcBef>
                        <a:spcAft>
                          <a:spcPts val="0"/>
                        </a:spcAft>
                      </a:pPr>
                      <a:r>
                        <a:rPr lang="en-US" sz="800" b="1" u="sng" dirty="0">
                          <a:latin typeface="Calibri"/>
                          <a:ea typeface="Times New Roman"/>
                          <a:cs typeface="Times New Roman"/>
                        </a:rPr>
                        <a:t>Comparison language</a:t>
                      </a:r>
                      <a:r>
                        <a:rPr lang="en-US" sz="800" b="1" dirty="0">
                          <a:latin typeface="Calibri"/>
                          <a:ea typeface="Times New Roman"/>
                          <a:cs typeface="Times New Roman"/>
                        </a:rPr>
                        <a:t> (more, less, -er,-est, etc...).</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0"/>
                        </a:spcAft>
                      </a:pPr>
                      <a:r>
                        <a:rPr lang="en-US" sz="800" b="1" u="sng" dirty="0">
                          <a:latin typeface="Calibri"/>
                          <a:ea typeface="Times New Roman"/>
                          <a:cs typeface="Times New Roman"/>
                        </a:rPr>
                        <a:t>Concept Development</a:t>
                      </a:r>
                      <a:r>
                        <a:rPr lang="en-US" sz="800" b="1" dirty="0">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latin typeface="Calibri"/>
                          <a:ea typeface="Times New Roman"/>
                          <a:cs typeface="Times New Roman"/>
                        </a:rPr>
                        <a:t>Students understand that sentences and paragraphs are logically connected (by ideas, events, etc...) and transitional language is often a clue about the connections.</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pPr>
                      <a:endParaRPr lang="en-US" sz="10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2A1C7"/>
                    </a:solidFill>
                  </a:tcPr>
                </a:tc>
                <a:tc gridSpan="2">
                  <a:txBody>
                    <a:bodyPr/>
                    <a:lstStyle/>
                    <a:p>
                      <a:pPr marL="0" marR="0" algn="l">
                        <a:lnSpc>
                          <a:spcPct val="115000"/>
                        </a:lnSpc>
                        <a:spcBef>
                          <a:spcPts val="0"/>
                        </a:spcBef>
                        <a:spcAft>
                          <a:spcPts val="1200"/>
                        </a:spcAft>
                      </a:pPr>
                      <a:r>
                        <a:rPr lang="en-US" sz="800" b="1" dirty="0">
                          <a:latin typeface="Calibri"/>
                          <a:ea typeface="Times New Roman"/>
                          <a:cs typeface="Times New Roman"/>
                        </a:rPr>
                        <a:t>Locate supporting information between particular sentences and paragraphs in a text using transitional language as a clue.</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hMerge="1">
                  <a:txBody>
                    <a:bodyPr/>
                    <a:lstStyle/>
                    <a:p>
                      <a:pPr marL="0" marR="0" algn="l">
                        <a:lnSpc>
                          <a:spcPct val="115000"/>
                        </a:lnSpc>
                        <a:spcBef>
                          <a:spcPts val="0"/>
                        </a:spcBef>
                        <a:spcAft>
                          <a:spcPts val="1200"/>
                        </a:spcAft>
                      </a:pPr>
                      <a:endParaRPr lang="en-US" sz="80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dirty="0">
                          <a:latin typeface="Calibri"/>
                          <a:ea typeface="Times New Roman"/>
                          <a:cs typeface="Times New Roman"/>
                        </a:rPr>
                        <a:t>Analyze/Identify the text structures of comparison, cause and effect or sequence by identifying signal words, transitions or semantic cues.  </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Explain why sentences and paragraphs in a text are connected (use structural text references – comparison, cause/effect/ first/second/third in a sequence).</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RI3.8</a:t>
                      </a:r>
                      <a:r>
                        <a:rPr lang="en-US" sz="800" dirty="0">
                          <a:latin typeface="Calibri"/>
                          <a:ea typeface="Times New Roman"/>
                          <a:cs typeface="Times New Roman"/>
                        </a:rPr>
                        <a:t> Describe</a:t>
                      </a:r>
                      <a:r>
                        <a:rPr lang="en-US" sz="800" dirty="0">
                          <a:latin typeface="Calibri"/>
                          <a:ea typeface="Calibri"/>
                          <a:cs typeface="Helvetica"/>
                        </a:rPr>
                        <a:t> the logical connection between particular sentences and paragraphs in a text (e.g., comparison, cause/effect, first/second/third in a sequence).</a:t>
                      </a:r>
                      <a:endParaRPr lang="en-US" sz="800" dirty="0">
                        <a:latin typeface="Calibri"/>
                        <a:ea typeface="Calibri"/>
                        <a:cs typeface="Times New Roman"/>
                      </a:endParaRPr>
                    </a:p>
                  </a:txBody>
                  <a:tcPr marL="5696" marR="569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9" name="Table 8"/>
          <p:cNvGraphicFramePr>
            <a:graphicFrameLocks noGrp="1"/>
          </p:cNvGraphicFramePr>
          <p:nvPr/>
        </p:nvGraphicFramePr>
        <p:xfrm>
          <a:off x="609603" y="5677090"/>
          <a:ext cx="6476999" cy="2508251"/>
        </p:xfrm>
        <a:graphic>
          <a:graphicData uri="http://schemas.openxmlformats.org/drawingml/2006/table">
            <a:tbl>
              <a:tblPr/>
              <a:tblGrid>
                <a:gridCol w="753737"/>
                <a:gridCol w="629161"/>
                <a:gridCol w="565300"/>
                <a:gridCol w="659519"/>
                <a:gridCol w="666849"/>
                <a:gridCol w="535433"/>
                <a:gridCol w="533400"/>
                <a:gridCol w="685800"/>
                <a:gridCol w="685800"/>
                <a:gridCol w="762000"/>
              </a:tblGrid>
              <a:tr h="175260">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8432" marR="843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- 3</a:t>
                      </a:r>
                      <a:endParaRPr lang="en-US" sz="10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ABF8F"/>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- 4</a:t>
                      </a:r>
                      <a:endParaRPr lang="en-US" sz="10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9594"/>
                    </a:solidFill>
                  </a:tcPr>
                </a:tc>
                <a:tc hMerge="1">
                  <a:txBody>
                    <a:bodyPr/>
                    <a:lstStyle/>
                    <a:p>
                      <a:endParaRPr lang="en-US"/>
                    </a:p>
                  </a:txBody>
                  <a:tcPr/>
                </a:tc>
              </a:tr>
              <a:tr h="146885">
                <a:tc gridSpan="9">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8432" marR="8432" marT="0" marB="0" anchor="ctr">
                    <a:lnL w="12700" cap="flat" cmpd="sng" algn="ctr">
                      <a:solidFill>
                        <a:schemeClr val="tx1"/>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latin typeface="Calibri"/>
                          <a:ea typeface="Times New Roman"/>
                          <a:cs typeface="Times New Roman"/>
                        </a:rPr>
                        <a:t>End Goal</a:t>
                      </a:r>
                      <a:endParaRPr lang="en-US" sz="800" dirty="0">
                        <a:latin typeface="Calibri"/>
                        <a:ea typeface="Calibri"/>
                        <a:cs typeface="Times New Roman"/>
                      </a:endParaRPr>
                    </a:p>
                  </a:txBody>
                  <a:tcPr marL="8432" marR="8432" marT="0" marB="0" anchor="ctr">
                    <a:lnL>
                      <a:noFill/>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85188">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8432" marR="843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h</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p</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C</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AN</a:t>
                      </a:r>
                      <a:r>
                        <a:rPr lang="en-US" sz="800" dirty="0">
                          <a:solidFill>
                            <a:srgbClr val="000000"/>
                          </a:solidFill>
                          <a:latin typeface="Calibri"/>
                          <a:ea typeface="Times New Roman"/>
                          <a:cs typeface="Times New Roman"/>
                        </a:rPr>
                        <a:t>y</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8432" marR="843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0918">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Read and Discussed in Class</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key details in two texts on the same topic.</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important points in text texts on the same topic.</a:t>
                      </a:r>
                      <a:endParaRPr lang="en-US" sz="800" dirty="0">
                        <a:latin typeface="Calibri"/>
                        <a:ea typeface="Calibri"/>
                        <a:cs typeface="Times New Roman"/>
                      </a:endParaRPr>
                    </a:p>
                  </a:txBody>
                  <a:tcPr marL="8432" marR="843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(understand and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t>
                      </a:r>
                      <a:r>
                        <a:rPr lang="en-US" sz="800" dirty="0">
                          <a:latin typeface="Calibri"/>
                          <a:ea typeface="Times New Roman"/>
                          <a:cs typeface="Times New Roman"/>
                        </a:rPr>
                        <a:t> </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Compare, contrast, important points, key details, presented and topic.</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who, what, where, when or how questions about key details, from two texts on the same topic</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r>
                        <a:rPr lang="en-US" sz="800" dirty="0">
                          <a:solidFill>
                            <a:srgbClr val="000000"/>
                          </a:solidFill>
                          <a:latin typeface="Calibri"/>
                          <a:ea typeface="Times New Roman"/>
                          <a:cs typeface="Times New Roman"/>
                        </a:rPr>
                        <a: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Students understand that key details and important points can be found in two texts on the same topic.</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200"/>
                        </a:spcAft>
                      </a:pPr>
                      <a:r>
                        <a:rPr lang="en-US" sz="800" b="1" dirty="0">
                          <a:solidFill>
                            <a:srgbClr val="000000"/>
                          </a:solidFill>
                          <a:latin typeface="Calibri"/>
                          <a:ea typeface="Times New Roman"/>
                          <a:cs typeface="Times New Roman"/>
                        </a:rPr>
                        <a:t>Locate important points in two texts on the same topic (these are major points or main ideas supporting the topic).</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Categorize or list key details from two texts on the same topic under important points or main ideas.</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Explain the connection between two texts on the same topic using supporting evidence (key details).</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Compare and contrast  similarities and differences of key details about important points in two texts on the same topic.</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Synthesize key details presented in two texts about the same topic, correlating the most important points into one conclusion.</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A1C7"/>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RI3.9</a:t>
                      </a:r>
                      <a:r>
                        <a:rPr lang="en-US" sz="800" dirty="0">
                          <a:latin typeface="Calibri"/>
                          <a:ea typeface="Times New Roman"/>
                          <a:cs typeface="Times New Roman"/>
                        </a:rPr>
                        <a:t> Compare</a:t>
                      </a:r>
                      <a:r>
                        <a:rPr lang="en-US" sz="800" dirty="0">
                          <a:latin typeface="Calibri"/>
                          <a:ea typeface="Calibri"/>
                          <a:cs typeface="Helvetica"/>
                        </a:rPr>
                        <a:t> and contrast the most important points and key details presented in two texts on the same topic.</a:t>
                      </a:r>
                      <a:endParaRPr lang="en-US" sz="800" dirty="0">
                        <a:latin typeface="Calibri"/>
                        <a:ea typeface="Calibri"/>
                        <a:cs typeface="Times New Roman"/>
                      </a:endParaRPr>
                    </a:p>
                  </a:txBody>
                  <a:tcPr marL="8432" marR="8432"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8" name="TextBox 7"/>
          <p:cNvSpPr txBox="1"/>
          <p:nvPr/>
        </p:nvSpPr>
        <p:spPr>
          <a:xfrm>
            <a:off x="228600" y="233508"/>
            <a:ext cx="6553200" cy="528493"/>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61" tIns="48331" rIns="96661" bIns="48331" rtlCol="0">
            <a:spAutoFit/>
          </a:bodyPr>
          <a:lstStyle/>
          <a:p>
            <a:r>
              <a:rPr lang="en-US" sz="1400" b="1" dirty="0" smtClean="0">
                <a:solidFill>
                  <a:srgbClr val="002060"/>
                </a:solidFill>
              </a:rPr>
              <a:t>Quarter Three Pre-Assessment Reading Informational Text Learning Progressions with Adjustment Points </a:t>
            </a:r>
            <a:r>
              <a:rPr lang="en-US" sz="1400" b="1" i="1" dirty="0" smtClean="0">
                <a:solidFill>
                  <a:srgbClr val="002060"/>
                </a:solidFill>
              </a:rPr>
              <a:t>(in purple).</a:t>
            </a:r>
            <a:endParaRPr lang="en-US" sz="1400" b="1" i="1"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5" name="TextBox 4"/>
          <p:cNvSpPr txBox="1"/>
          <p:nvPr/>
        </p:nvSpPr>
        <p:spPr>
          <a:xfrm>
            <a:off x="457200" y="464403"/>
            <a:ext cx="6629400" cy="830997"/>
          </a:xfrm>
          <a:prstGeom prst="rect">
            <a:avLst/>
          </a:prstGeom>
          <a:noFill/>
        </p:spPr>
        <p:txBody>
          <a:bodyPr wrap="square" rtlCol="0">
            <a:spAutoFit/>
          </a:bodyPr>
          <a:lstStyle/>
          <a:p>
            <a:r>
              <a:rPr lang="en-US" b="1" dirty="0" smtClean="0"/>
              <a:t> </a:t>
            </a:r>
            <a:r>
              <a:rPr lang="en-US" sz="3200" b="1" dirty="0" smtClean="0"/>
              <a:t>SBAC Reading Assessment</a:t>
            </a:r>
          </a:p>
          <a:p>
            <a:pPr marL="538685" indent="-538685"/>
            <a:r>
              <a:rPr lang="en-US" sz="1600" b="1" i="1" dirty="0" smtClean="0"/>
              <a:t>Three Assessed Research Targets  (Constructed Response Rubrics) </a:t>
            </a:r>
            <a:endParaRPr lang="en-US" sz="1600" b="1" i="1" dirty="0"/>
          </a:p>
        </p:txBody>
      </p:sp>
      <p:sp>
        <p:nvSpPr>
          <p:cNvPr id="6" name="Rectangle 5"/>
          <p:cNvSpPr/>
          <p:nvPr/>
        </p:nvSpPr>
        <p:spPr>
          <a:xfrm>
            <a:off x="240030" y="538294"/>
            <a:ext cx="436338" cy="477054"/>
          </a:xfrm>
          <a:prstGeom prst="rect">
            <a:avLst/>
          </a:prstGeom>
        </p:spPr>
        <p:txBody>
          <a:bodyPr wrap="none">
            <a:spAutoFit/>
          </a:bodyPr>
          <a:lstStyle/>
          <a:p>
            <a:r>
              <a:rPr lang="en-US" sz="2500" b="1" dirty="0" smtClean="0">
                <a:solidFill>
                  <a:srgbClr val="002060"/>
                </a:solidFill>
                <a:sym typeface="Wingdings"/>
              </a:rPr>
              <a:t></a:t>
            </a:r>
            <a:endParaRPr lang="en-US" sz="2500" dirty="0">
              <a:solidFill>
                <a:srgbClr val="002060"/>
              </a:solidFill>
            </a:endParaRPr>
          </a:p>
        </p:txBody>
      </p:sp>
      <p:graphicFrame>
        <p:nvGraphicFramePr>
          <p:cNvPr id="8" name="Table 7"/>
          <p:cNvGraphicFramePr>
            <a:graphicFrameLocks noGrp="1"/>
          </p:cNvGraphicFramePr>
          <p:nvPr/>
        </p:nvGraphicFramePr>
        <p:xfrm>
          <a:off x="406401" y="1447800"/>
          <a:ext cx="6421120" cy="2304288"/>
        </p:xfrm>
        <a:graphic>
          <a:graphicData uri="http://schemas.openxmlformats.org/drawingml/2006/table">
            <a:tbl>
              <a:tblPr firstRow="1" bandRow="1">
                <a:tableStyleId>{5940675A-B579-460E-94D1-54222C63F5DA}</a:tableStyleId>
              </a:tblPr>
              <a:tblGrid>
                <a:gridCol w="894079"/>
                <a:gridCol w="5527041"/>
              </a:tblGrid>
              <a:tr h="335280">
                <a:tc gridSpan="2">
                  <a:txBody>
                    <a:bodyPr/>
                    <a:lstStyle/>
                    <a:p>
                      <a:pPr algn="ctr"/>
                      <a:r>
                        <a:rPr lang="en-US" sz="1500" b="1" u="sng" dirty="0" smtClean="0"/>
                        <a:t>Constructed Response</a:t>
                      </a:r>
                      <a:r>
                        <a:rPr lang="en-US" sz="1500" b="1" u="sng" baseline="0" dirty="0" smtClean="0"/>
                        <a:t> </a:t>
                      </a:r>
                      <a:r>
                        <a:rPr lang="en-US" sz="1500" b="1" u="sng" dirty="0" smtClean="0"/>
                        <a:t>Research Rubrics</a:t>
                      </a:r>
                    </a:p>
                  </a:txBody>
                  <a:tcPr marL="97536" marR="97536" marT="50292" marB="50292">
                    <a:lnB w="12700" cap="flat" cmpd="sng" algn="ctr">
                      <a:noFill/>
                      <a:prstDash val="solid"/>
                      <a:round/>
                      <a:headEnd type="none" w="med" len="med"/>
                      <a:tailEnd type="none" w="med" len="med"/>
                    </a:lnB>
                  </a:tcPr>
                </a:tc>
                <a:tc hMerge="1">
                  <a:txBody>
                    <a:bodyPr/>
                    <a:lstStyle/>
                    <a:p>
                      <a:endParaRPr lang="en-US" dirty="0"/>
                    </a:p>
                  </a:txBody>
                  <a:tcPr/>
                </a:tc>
              </a:tr>
              <a:tr h="569976">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Locate, Select, Interpret and Integrate Information.</a:t>
                      </a:r>
                    </a:p>
                  </a:txBody>
                  <a:tcPr marL="97536" marR="97536" marT="50292" marB="50292">
                    <a:lnT w="12700" cap="flat" cmpd="sng" algn="ctr">
                      <a:noFill/>
                      <a:prstDash val="solid"/>
                      <a:round/>
                      <a:headEnd type="none" w="med" len="med"/>
                      <a:tailEnd type="none" w="med" len="med"/>
                    </a:lnT>
                  </a:tcPr>
                </a:tc>
                <a:tc hMerge="1">
                  <a:txBody>
                    <a:bodyPr/>
                    <a:lstStyle/>
                    <a:p>
                      <a:pPr marL="0" marR="0" indent="0" algn="ctr" defTabSz="914318" rtl="0" eaLnBrk="1" fontAlgn="auto" latinLnBrk="0" hangingPunct="1">
                        <a:lnSpc>
                          <a:spcPct val="100000"/>
                        </a:lnSpc>
                        <a:spcBef>
                          <a:spcPts val="0"/>
                        </a:spcBef>
                        <a:spcAft>
                          <a:spcPts val="0"/>
                        </a:spcAft>
                        <a:buClrTx/>
                        <a:buSzTx/>
                        <a:buFontTx/>
                        <a:buNone/>
                        <a:tabLst/>
                        <a:defRPr/>
                      </a:pPr>
                      <a:endParaRPr lang="en-US" sz="1400" b="1" dirty="0" smtClean="0"/>
                    </a:p>
                  </a:txBody>
                  <a:tcPr>
                    <a:lnL w="12700" cap="flat" cmpd="sng" algn="ctr">
                      <a:noFill/>
                      <a:prstDash val="solid"/>
                      <a:round/>
                      <a:headEnd type="none" w="med" len="med"/>
                      <a:tailEnd type="none" w="med" len="med"/>
                    </a:lnL>
                  </a:tcPr>
                </a:tc>
              </a:tr>
              <a:tr h="451830">
                <a:tc>
                  <a:txBody>
                    <a:bodyPr/>
                    <a:lstStyle/>
                    <a:p>
                      <a:pPr algn="ctr"/>
                      <a:r>
                        <a:rPr lang="en-US" sz="2000" b="1" dirty="0" smtClean="0"/>
                        <a:t>2</a:t>
                      </a:r>
                      <a:endParaRPr lang="en-US" sz="2000" b="1" dirty="0"/>
                    </a:p>
                  </a:txBody>
                  <a:tcPr marL="97536" marR="97536" marT="50292" marB="50292"/>
                </a:tc>
                <a:tc>
                  <a:txBody>
                    <a:bodyPr/>
                    <a:lstStyle/>
                    <a:p>
                      <a:r>
                        <a:rPr lang="en-US" sz="1200" dirty="0" smtClean="0"/>
                        <a:t>The response gives sufficient evidence of the ability to locate, select, interpret and integrate information within and among sources of information.</a:t>
                      </a:r>
                      <a:endParaRPr lang="en-US" sz="1200" dirty="0"/>
                    </a:p>
                  </a:txBody>
                  <a:tcPr marL="97536" marR="97536" marT="50292" marB="50292" anchor="ctr"/>
                </a:tc>
              </a:tr>
              <a:tr h="451830">
                <a:tc>
                  <a:txBody>
                    <a:bodyPr/>
                    <a:lstStyle/>
                    <a:p>
                      <a:pPr algn="ctr"/>
                      <a:r>
                        <a:rPr lang="en-US" sz="2000" b="1" dirty="0" smtClean="0"/>
                        <a:t>1</a:t>
                      </a:r>
                      <a:endParaRPr lang="en-US" sz="2000" b="1" dirty="0"/>
                    </a:p>
                  </a:txBody>
                  <a:tcPr marL="97536" marR="97536" marT="50292" marB="50292"/>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The response gives limited</a:t>
                      </a:r>
                      <a:r>
                        <a:rPr lang="en-US" sz="1200" baseline="0" dirty="0" smtClean="0"/>
                        <a:t> </a:t>
                      </a:r>
                      <a:r>
                        <a:rPr lang="en-US" sz="1200" dirty="0" smtClean="0"/>
                        <a:t>evidence of the ability to locate, select, interpret and integrate information within and among sources of information.</a:t>
                      </a:r>
                    </a:p>
                  </a:txBody>
                  <a:tcPr marL="97536" marR="97536" marT="50292" marB="50292" anchor="ctr"/>
                </a:tc>
              </a:tr>
              <a:tr h="451830">
                <a:tc>
                  <a:txBody>
                    <a:bodyPr/>
                    <a:lstStyle/>
                    <a:p>
                      <a:pPr algn="ctr"/>
                      <a:r>
                        <a:rPr lang="en-US" sz="2000" b="1" dirty="0" smtClean="0"/>
                        <a:t>0</a:t>
                      </a:r>
                      <a:endParaRPr lang="en-US" sz="2000" b="1" dirty="0"/>
                    </a:p>
                  </a:txBody>
                  <a:tcPr marL="97536" marR="97536" marT="50292" marB="50292"/>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A response gets no credit if it provides no evidence of the ability to locate, select, interpret and integrate information within and among sources of information.</a:t>
                      </a:r>
                    </a:p>
                  </a:txBody>
                  <a:tcPr marL="97536" marR="97536" marT="50292" marB="50292" anchor="ctr"/>
                </a:tc>
              </a:tr>
            </a:tbl>
          </a:graphicData>
        </a:graphic>
      </p:graphicFrame>
      <p:graphicFrame>
        <p:nvGraphicFramePr>
          <p:cNvPr id="10" name="Table 9"/>
          <p:cNvGraphicFramePr>
            <a:graphicFrameLocks noGrp="1"/>
          </p:cNvGraphicFramePr>
          <p:nvPr/>
        </p:nvGraphicFramePr>
        <p:xfrm>
          <a:off x="406400" y="3886200"/>
          <a:ext cx="6421120" cy="2538984"/>
        </p:xfrm>
        <a:graphic>
          <a:graphicData uri="http://schemas.openxmlformats.org/drawingml/2006/table">
            <a:tbl>
              <a:tblPr firstRow="1" bandRow="1">
                <a:tableStyleId>{5940675A-B579-460E-94D1-54222C63F5DA}</a:tableStyleId>
              </a:tblPr>
              <a:tblGrid>
                <a:gridCol w="894079"/>
                <a:gridCol w="5527041"/>
              </a:tblGrid>
              <a:tr h="335280">
                <a:tc gridSpan="2">
                  <a:txBody>
                    <a:bodyPr/>
                    <a:lstStyle/>
                    <a:p>
                      <a:pPr algn="ctr"/>
                      <a:r>
                        <a:rPr lang="en-US" sz="1500" b="1" u="sng" dirty="0" smtClean="0"/>
                        <a:t>Constructed Response</a:t>
                      </a:r>
                      <a:r>
                        <a:rPr lang="en-US" sz="1500" b="1" u="sng" baseline="0" dirty="0" smtClean="0"/>
                        <a:t> </a:t>
                      </a:r>
                      <a:r>
                        <a:rPr lang="en-US" sz="1500" b="1" u="sng" dirty="0" smtClean="0"/>
                        <a:t>Research Rubrics</a:t>
                      </a:r>
                    </a:p>
                  </a:txBody>
                  <a:tcPr marL="97536" marR="97536" marT="50292" marB="50292">
                    <a:lnB w="12700" cap="flat" cmpd="sng" algn="ctr">
                      <a:noFill/>
                      <a:prstDash val="solid"/>
                      <a:round/>
                      <a:headEnd type="none" w="med" len="med"/>
                      <a:tailEnd type="none" w="med" len="med"/>
                    </a:lnB>
                  </a:tcPr>
                </a:tc>
                <a:tc hMerge="1">
                  <a:txBody>
                    <a:bodyPr/>
                    <a:lstStyle/>
                    <a:p>
                      <a:endParaRPr lang="en-US" dirty="0"/>
                    </a:p>
                  </a:txBody>
                  <a:tcPr/>
                </a:tc>
              </a:tr>
              <a:tr h="804672">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u="sng" dirty="0" smtClean="0"/>
                        <a:t>Target 3</a:t>
                      </a:r>
                    </a:p>
                    <a:p>
                      <a:pPr marL="231775" indent="-231775" algn="ctr"/>
                      <a:r>
                        <a:rPr lang="en-US" sz="1500" b="1" baseline="0" dirty="0" smtClean="0"/>
                        <a:t>Evidence of the ability to distinguish relevant from irrelevant information such as fact from opinion.</a:t>
                      </a:r>
                      <a:endParaRPr lang="en-US" sz="1500" b="1" dirty="0"/>
                    </a:p>
                  </a:txBody>
                  <a:tcPr marL="97536" marR="97536" marT="50292" marB="50292">
                    <a:lnT w="12700" cap="flat" cmpd="sng" algn="ctr">
                      <a:noFill/>
                      <a:prstDash val="solid"/>
                      <a:round/>
                      <a:headEnd type="none" w="med" len="med"/>
                      <a:tailEnd type="none" w="med" len="med"/>
                    </a:lnT>
                  </a:tcPr>
                </a:tc>
                <a:tc hMerge="1">
                  <a:txBody>
                    <a:bodyPr/>
                    <a:lstStyle/>
                    <a:p>
                      <a:pPr marL="0" marR="0" indent="0" algn="ctr" defTabSz="914318" rtl="0" eaLnBrk="1" fontAlgn="auto" latinLnBrk="0" hangingPunct="1">
                        <a:lnSpc>
                          <a:spcPct val="100000"/>
                        </a:lnSpc>
                        <a:spcBef>
                          <a:spcPts val="0"/>
                        </a:spcBef>
                        <a:spcAft>
                          <a:spcPts val="0"/>
                        </a:spcAft>
                        <a:buClrTx/>
                        <a:buSzTx/>
                        <a:buFontTx/>
                        <a:buNone/>
                        <a:tabLst/>
                        <a:defRPr/>
                      </a:pPr>
                      <a:endParaRPr lang="en-US" sz="1400" b="1" dirty="0" smtClean="0"/>
                    </a:p>
                  </a:txBody>
                  <a:tcPr>
                    <a:lnL w="12700" cap="flat" cmpd="sng" algn="ctr">
                      <a:noFill/>
                      <a:prstDash val="solid"/>
                      <a:round/>
                      <a:headEnd type="none" w="med" len="med"/>
                      <a:tailEnd type="none" w="med" len="med"/>
                    </a:lnL>
                  </a:tcPr>
                </a:tc>
              </a:tr>
              <a:tr h="451830">
                <a:tc>
                  <a:txBody>
                    <a:bodyPr/>
                    <a:lstStyle/>
                    <a:p>
                      <a:pPr algn="ctr"/>
                      <a:r>
                        <a:rPr lang="en-US" sz="2000" b="1" dirty="0" smtClean="0"/>
                        <a:t>2</a:t>
                      </a:r>
                      <a:endParaRPr lang="en-US" sz="2000" b="1" dirty="0"/>
                    </a:p>
                  </a:txBody>
                  <a:tcPr marL="97536" marR="97536" marT="50292" marB="50292"/>
                </a:tc>
                <a:tc>
                  <a:txBody>
                    <a:bodyPr/>
                    <a:lstStyle/>
                    <a:p>
                      <a:r>
                        <a:rPr lang="en-US" sz="1200" dirty="0" smtClean="0"/>
                        <a:t>The response gives sufficient evidence of the ability to distinguish relevant from irrelevant information such as fact</a:t>
                      </a:r>
                      <a:r>
                        <a:rPr lang="en-US" sz="1200" baseline="0" dirty="0" smtClean="0"/>
                        <a:t> from opinion.</a:t>
                      </a:r>
                      <a:endParaRPr lang="en-US" sz="1200" dirty="0"/>
                    </a:p>
                  </a:txBody>
                  <a:tcPr marL="97536" marR="97536" marT="50292" marB="50292"/>
                </a:tc>
              </a:tr>
              <a:tr h="451830">
                <a:tc>
                  <a:txBody>
                    <a:bodyPr/>
                    <a:lstStyle/>
                    <a:p>
                      <a:pPr algn="ctr"/>
                      <a:r>
                        <a:rPr lang="en-US" sz="2000" b="1" dirty="0" smtClean="0"/>
                        <a:t>1</a:t>
                      </a:r>
                      <a:endParaRPr lang="en-US" sz="2000" b="1" dirty="0"/>
                    </a:p>
                  </a:txBody>
                  <a:tcPr marL="97536" marR="97536" marT="50292" marB="50292"/>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The response gives limited</a:t>
                      </a:r>
                      <a:r>
                        <a:rPr lang="en-US" sz="1200" baseline="0" dirty="0" smtClean="0"/>
                        <a:t> </a:t>
                      </a:r>
                      <a:r>
                        <a:rPr lang="en-US" sz="1200" dirty="0" smtClean="0"/>
                        <a:t>evidence of the ability to distinguish relevant from irrelevant information such as fact</a:t>
                      </a:r>
                      <a:r>
                        <a:rPr lang="en-US" sz="1200" baseline="0" dirty="0" smtClean="0"/>
                        <a:t> from opinion.</a:t>
                      </a:r>
                      <a:endParaRPr lang="en-US" sz="1200" dirty="0" smtClean="0"/>
                    </a:p>
                  </a:txBody>
                  <a:tcPr marL="97536" marR="97536" marT="50292" marB="50292"/>
                </a:tc>
              </a:tr>
              <a:tr h="451830">
                <a:tc>
                  <a:txBody>
                    <a:bodyPr/>
                    <a:lstStyle/>
                    <a:p>
                      <a:pPr algn="ctr"/>
                      <a:r>
                        <a:rPr lang="en-US" sz="2000" b="1" dirty="0" smtClean="0"/>
                        <a:t>0</a:t>
                      </a:r>
                      <a:endParaRPr lang="en-US" sz="2000" b="1" dirty="0"/>
                    </a:p>
                  </a:txBody>
                  <a:tcPr marL="97536" marR="97536" marT="50292" marB="50292"/>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A response gets no credit if it provides no evidence of the ability to distinguish relevant from irrelevant information such as fact</a:t>
                      </a:r>
                      <a:r>
                        <a:rPr lang="en-US" sz="1200" baseline="0" dirty="0" smtClean="0"/>
                        <a:t> from opinion.</a:t>
                      </a:r>
                      <a:endParaRPr lang="en-US" sz="1200" dirty="0" smtClean="0"/>
                    </a:p>
                  </a:txBody>
                  <a:tcPr marL="97536" marR="97536" marT="50292" marB="50292"/>
                </a:tc>
              </a:tr>
            </a:tbl>
          </a:graphicData>
        </a:graphic>
      </p:graphicFrame>
      <p:graphicFrame>
        <p:nvGraphicFramePr>
          <p:cNvPr id="11" name="Table 10"/>
          <p:cNvGraphicFramePr>
            <a:graphicFrameLocks noGrp="1"/>
          </p:cNvGraphicFramePr>
          <p:nvPr/>
        </p:nvGraphicFramePr>
        <p:xfrm>
          <a:off x="406400" y="6553200"/>
          <a:ext cx="6421120" cy="2304288"/>
        </p:xfrm>
        <a:graphic>
          <a:graphicData uri="http://schemas.openxmlformats.org/drawingml/2006/table">
            <a:tbl>
              <a:tblPr firstRow="1" bandRow="1">
                <a:tableStyleId>{5940675A-B579-460E-94D1-54222C63F5DA}</a:tableStyleId>
              </a:tblPr>
              <a:tblGrid>
                <a:gridCol w="894079"/>
                <a:gridCol w="5527041"/>
              </a:tblGrid>
              <a:tr h="335280">
                <a:tc gridSpan="2">
                  <a:txBody>
                    <a:bodyPr/>
                    <a:lstStyle/>
                    <a:p>
                      <a:pPr algn="ctr"/>
                      <a:r>
                        <a:rPr lang="en-US" sz="1500" b="1" u="sng" dirty="0" smtClean="0"/>
                        <a:t>Constructed Response</a:t>
                      </a:r>
                      <a:r>
                        <a:rPr lang="en-US" sz="1500" b="1" u="sng" baseline="0" dirty="0" smtClean="0"/>
                        <a:t> </a:t>
                      </a:r>
                      <a:r>
                        <a:rPr lang="en-US" sz="1500" b="1" u="sng" dirty="0" smtClean="0"/>
                        <a:t>Research Rubrics</a:t>
                      </a:r>
                    </a:p>
                  </a:txBody>
                  <a:tcPr marL="97536" marR="97536" marT="50292" marB="50292">
                    <a:lnB w="12700" cap="flat" cmpd="sng" algn="ctr">
                      <a:noFill/>
                      <a:prstDash val="solid"/>
                      <a:round/>
                      <a:headEnd type="none" w="med" len="med"/>
                      <a:tailEnd type="none" w="med" len="med"/>
                    </a:lnB>
                  </a:tcPr>
                </a:tc>
                <a:tc hMerge="1">
                  <a:txBody>
                    <a:bodyPr/>
                    <a:lstStyle/>
                    <a:p>
                      <a:endParaRPr lang="en-US" dirty="0"/>
                    </a:p>
                  </a:txBody>
                  <a:tcPr/>
                </a:tc>
              </a:tr>
              <a:tr h="569976">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u="sng" dirty="0" smtClean="0"/>
                        <a:t>Target 4</a:t>
                      </a:r>
                    </a:p>
                    <a:p>
                      <a:pPr algn="ctr"/>
                      <a:r>
                        <a:rPr lang="en-US" sz="1500" b="1" dirty="0" smtClean="0"/>
                        <a:t>Ability to cite evidence to support opinions and ideas.</a:t>
                      </a:r>
                      <a:endParaRPr lang="en-US" sz="1500" b="1" dirty="0"/>
                    </a:p>
                  </a:txBody>
                  <a:tcPr marL="97536" marR="97536" marT="50292" marB="50292">
                    <a:lnT w="12700" cap="flat" cmpd="sng" algn="ctr">
                      <a:noFill/>
                      <a:prstDash val="solid"/>
                      <a:round/>
                      <a:headEnd type="none" w="med" len="med"/>
                      <a:tailEnd type="none" w="med" len="med"/>
                    </a:lnT>
                  </a:tcPr>
                </a:tc>
                <a:tc hMerge="1">
                  <a:txBody>
                    <a:bodyPr/>
                    <a:lstStyle/>
                    <a:p>
                      <a:pPr marL="0" marR="0" indent="0" algn="ctr" defTabSz="914318" rtl="0" eaLnBrk="1" fontAlgn="auto" latinLnBrk="0" hangingPunct="1">
                        <a:lnSpc>
                          <a:spcPct val="100000"/>
                        </a:lnSpc>
                        <a:spcBef>
                          <a:spcPts val="0"/>
                        </a:spcBef>
                        <a:spcAft>
                          <a:spcPts val="0"/>
                        </a:spcAft>
                        <a:buClrTx/>
                        <a:buSzTx/>
                        <a:buFontTx/>
                        <a:buNone/>
                        <a:tabLst/>
                        <a:defRPr/>
                      </a:pPr>
                      <a:endParaRPr lang="en-US" sz="1400" b="1" dirty="0" smtClean="0"/>
                    </a:p>
                  </a:txBody>
                  <a:tcPr>
                    <a:lnL w="12700" cap="flat" cmpd="sng" algn="ctr">
                      <a:noFill/>
                      <a:prstDash val="solid"/>
                      <a:round/>
                      <a:headEnd type="none" w="med" len="med"/>
                      <a:tailEnd type="none" w="med" len="med"/>
                    </a:lnL>
                  </a:tcPr>
                </a:tc>
              </a:tr>
              <a:tr h="451830">
                <a:tc>
                  <a:txBody>
                    <a:bodyPr/>
                    <a:lstStyle/>
                    <a:p>
                      <a:pPr algn="ctr"/>
                      <a:r>
                        <a:rPr lang="en-US" sz="2000" b="1" dirty="0" smtClean="0"/>
                        <a:t>2</a:t>
                      </a:r>
                      <a:endParaRPr lang="en-US" sz="2000" b="1" dirty="0"/>
                    </a:p>
                  </a:txBody>
                  <a:tcPr marL="97536" marR="97536" marT="50292" marB="50292" anchor="ctr"/>
                </a:tc>
                <a:tc>
                  <a:txBody>
                    <a:bodyPr/>
                    <a:lstStyle/>
                    <a:p>
                      <a:r>
                        <a:rPr lang="en-US" sz="1200" dirty="0" smtClean="0"/>
                        <a:t>The response gives sufficient evidence of the ability to cite evidence to support opinions or ideas.</a:t>
                      </a:r>
                      <a:endParaRPr lang="en-US" sz="1200" dirty="0"/>
                    </a:p>
                  </a:txBody>
                  <a:tcPr marL="97536" marR="97536" marT="50292" marB="50292"/>
                </a:tc>
              </a:tr>
              <a:tr h="451830">
                <a:tc>
                  <a:txBody>
                    <a:bodyPr/>
                    <a:lstStyle/>
                    <a:p>
                      <a:pPr algn="ctr"/>
                      <a:r>
                        <a:rPr lang="en-US" sz="2000" b="1" dirty="0" smtClean="0"/>
                        <a:t>1</a:t>
                      </a:r>
                      <a:endParaRPr lang="en-US" sz="2000" b="1" dirty="0"/>
                    </a:p>
                  </a:txBody>
                  <a:tcPr marL="97536" marR="97536" marT="50292" marB="50292" anchor="ct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The response gives limited</a:t>
                      </a:r>
                      <a:r>
                        <a:rPr lang="en-US" sz="1200" baseline="0" dirty="0" smtClean="0"/>
                        <a:t> </a:t>
                      </a:r>
                      <a:r>
                        <a:rPr lang="en-US" sz="1200" dirty="0" smtClean="0"/>
                        <a:t>evidence of the ability to cite evidence to support opinions or ideas.</a:t>
                      </a:r>
                    </a:p>
                  </a:txBody>
                  <a:tcPr marL="97536" marR="97536" marT="50292" marB="50292"/>
                </a:tc>
              </a:tr>
              <a:tr h="407924">
                <a:tc>
                  <a:txBody>
                    <a:bodyPr/>
                    <a:lstStyle/>
                    <a:p>
                      <a:pPr algn="ctr"/>
                      <a:r>
                        <a:rPr lang="en-US" sz="2000" b="1" dirty="0" smtClean="0"/>
                        <a:t>0</a:t>
                      </a:r>
                      <a:endParaRPr lang="en-US" sz="2000" b="1" dirty="0"/>
                    </a:p>
                  </a:txBody>
                  <a:tcPr marL="97536" marR="97536" marT="50292" marB="50292" anchor="ct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200" dirty="0" smtClean="0"/>
                        <a:t>The response gives no evidence of the ability to cite evidence to support opinions or ideas.</a:t>
                      </a:r>
                    </a:p>
                  </a:txBody>
                  <a:tcPr marL="97536" marR="97536" marT="50292" marB="50292"/>
                </a:tc>
              </a:tr>
            </a:tbl>
          </a:graphicData>
        </a:graphic>
      </p:graphicFrame>
    </p:spTree>
    <p:extLst>
      <p:ext uri="{BB962C8B-B14F-4D97-AF65-F5344CB8AC3E}">
        <p14:creationId xmlns:p14="http://schemas.microsoft.com/office/powerpoint/2010/main" val="130434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5" name="Rectangle 4"/>
          <p:cNvSpPr/>
          <p:nvPr/>
        </p:nvSpPr>
        <p:spPr>
          <a:xfrm>
            <a:off x="400050" y="1277258"/>
            <a:ext cx="6534150" cy="651604"/>
          </a:xfrm>
          <a:prstGeom prst="rect">
            <a:avLst/>
          </a:prstGeom>
          <a:ln>
            <a:solidFill>
              <a:srgbClr val="002060"/>
            </a:solidFill>
            <a:prstDash val="sysDot"/>
          </a:ln>
        </p:spPr>
        <p:txBody>
          <a:bodyPr wrap="square" lIns="96661" tIns="48331" rIns="96661" bIns="48331">
            <a:spAutoFit/>
          </a:bodyPr>
          <a:lstStyle/>
          <a:p>
            <a:pPr marL="457200" lvl="0" indent="-338138" defTabSz="914400">
              <a:defRPr/>
            </a:pPr>
            <a:r>
              <a:rPr lang="en-US" sz="1800" b="1" dirty="0" smtClean="0"/>
              <a:t>11. In the article </a:t>
            </a:r>
            <a:r>
              <a:rPr lang="en-US" sz="1800" b="1" i="1" u="sng" dirty="0" smtClean="0"/>
              <a:t>The </a:t>
            </a:r>
            <a:r>
              <a:rPr lang="en-US" sz="1800" b="1" i="1" u="sng" dirty="0" smtClean="0">
                <a:ea typeface="Calibri" pitchFamily="34" charset="0"/>
                <a:cs typeface="Times New Roman" pitchFamily="18" charset="0"/>
              </a:rPr>
              <a:t>Humpback Whale</a:t>
            </a:r>
            <a:r>
              <a:rPr lang="en-US" sz="1800" b="1" i="1" dirty="0" smtClean="0">
                <a:ea typeface="Calibri" pitchFamily="34" charset="0"/>
                <a:cs typeface="Times New Roman" pitchFamily="18" charset="0"/>
              </a:rPr>
              <a:t>, </a:t>
            </a:r>
            <a:r>
              <a:rPr lang="en-US" sz="1800" b="1" dirty="0" smtClean="0">
                <a:ea typeface="Calibri" pitchFamily="34" charset="0"/>
                <a:cs typeface="Times New Roman" pitchFamily="18" charset="0"/>
              </a:rPr>
              <a:t>explain how and why the author compares humpback whales to other things.</a:t>
            </a:r>
            <a:endParaRPr lang="en-US" sz="1800" b="1" dirty="0" smtClean="0"/>
          </a:p>
        </p:txBody>
      </p:sp>
      <p:sp>
        <p:nvSpPr>
          <p:cNvPr id="7" name="TextBox 6"/>
          <p:cNvSpPr txBox="1"/>
          <p:nvPr/>
        </p:nvSpPr>
        <p:spPr>
          <a:xfrm>
            <a:off x="321733" y="718459"/>
            <a:ext cx="5878664" cy="559271"/>
          </a:xfrm>
          <a:prstGeom prst="rect">
            <a:avLst/>
          </a:prstGeom>
          <a:noFill/>
        </p:spPr>
        <p:txBody>
          <a:bodyPr wrap="square" lIns="96661" tIns="48331" rIns="96661" bIns="48331" rtlCol="0">
            <a:spAutoFit/>
          </a:bodyPr>
          <a:lstStyle/>
          <a:p>
            <a:r>
              <a:rPr lang="en-US" b="1" dirty="0" smtClean="0"/>
              <a:t> </a:t>
            </a:r>
            <a:r>
              <a:rPr lang="en-US" sz="3000" b="1" dirty="0" smtClean="0"/>
              <a:t>Constructed Response  </a:t>
            </a:r>
            <a:r>
              <a:rPr lang="en-US" sz="1200" b="1" u="sng" dirty="0" smtClean="0"/>
              <a:t>RI.3.8  Research Target #2</a:t>
            </a:r>
            <a:endParaRPr lang="en-US" sz="3000" b="1" u="sng" dirty="0" smtClean="0"/>
          </a:p>
        </p:txBody>
      </p:sp>
      <p:sp>
        <p:nvSpPr>
          <p:cNvPr id="8" name="Rectangle 7"/>
          <p:cNvSpPr/>
          <p:nvPr/>
        </p:nvSpPr>
        <p:spPr>
          <a:xfrm>
            <a:off x="304800" y="457200"/>
            <a:ext cx="6858000" cy="338554"/>
          </a:xfrm>
          <a:prstGeom prst="rect">
            <a:avLst/>
          </a:prstGeom>
        </p:spPr>
        <p:txBody>
          <a:bodyPr wrap="square">
            <a:spAutoFit/>
          </a:bodyPr>
          <a:lstStyle/>
          <a:p>
            <a:r>
              <a:rPr lang="en-US" sz="1600" b="1" dirty="0" smtClean="0">
                <a:effectLst>
                  <a:outerShdw blurRad="38100" dist="38100" dir="2700000" algn="tl">
                    <a:srgbClr val="000000">
                      <a:alpha val="43137"/>
                    </a:srgbClr>
                  </a:outerShdw>
                </a:effectLst>
              </a:rPr>
              <a:t>Quarter 3 Pre-Assessment </a:t>
            </a:r>
            <a:r>
              <a:rPr lang="en-US" sz="1600" b="1" u="sng" dirty="0" smtClean="0">
                <a:effectLst>
                  <a:outerShdw blurRad="38100" dist="38100" dir="2700000" algn="tl">
                    <a:srgbClr val="000000">
                      <a:alpha val="43137"/>
                    </a:srgbClr>
                  </a:outerShdw>
                </a:effectLst>
              </a:rPr>
              <a:t>Research Constructed Response</a:t>
            </a:r>
            <a:r>
              <a:rPr lang="en-US" sz="1600" b="1" dirty="0" smtClean="0">
                <a:effectLst>
                  <a:outerShdw blurRad="38100" dist="38100" dir="2700000" algn="tl">
                    <a:srgbClr val="000000">
                      <a:alpha val="43137"/>
                    </a:srgbClr>
                  </a:outerShdw>
                </a:effectLst>
              </a:rPr>
              <a:t> Answer Key</a:t>
            </a:r>
          </a:p>
        </p:txBody>
      </p:sp>
      <p:graphicFrame>
        <p:nvGraphicFramePr>
          <p:cNvPr id="9" name="Table 8"/>
          <p:cNvGraphicFramePr>
            <a:graphicFrameLocks noGrp="1"/>
          </p:cNvGraphicFramePr>
          <p:nvPr>
            <p:extLst>
              <p:ext uri="{D42A27DB-BD31-4B8C-83A1-F6EECF244321}">
                <p14:modId xmlns:p14="http://schemas.microsoft.com/office/powerpoint/2010/main" val="1570670369"/>
              </p:ext>
            </p:extLst>
          </p:nvPr>
        </p:nvGraphicFramePr>
        <p:xfrm>
          <a:off x="4648200" y="8077200"/>
          <a:ext cx="2133600" cy="1454658"/>
        </p:xfrm>
        <a:graphic>
          <a:graphicData uri="http://schemas.openxmlformats.org/drawingml/2006/table">
            <a:tbl>
              <a:tblPr/>
              <a:tblGrid>
                <a:gridCol w="2133600"/>
              </a:tblGrid>
              <a:tr h="192786">
                <a:tc>
                  <a:txBody>
                    <a:bodyPr/>
                    <a:lstStyle/>
                    <a:p>
                      <a:pPr marL="0" marR="0" algn="l">
                        <a:lnSpc>
                          <a:spcPct val="115000"/>
                        </a:lnSpc>
                        <a:spcBef>
                          <a:spcPts val="0"/>
                        </a:spcBef>
                        <a:spcAft>
                          <a:spcPts val="0"/>
                        </a:spcAft>
                      </a:pPr>
                      <a:r>
                        <a:rPr lang="en-US" sz="800" b="1" i="1" dirty="0" smtClean="0">
                          <a:solidFill>
                            <a:srgbClr val="000000"/>
                          </a:solidFill>
                          <a:latin typeface="Calibri"/>
                          <a:ea typeface="Times New Roman"/>
                          <a:cs typeface="Times New Roman"/>
                        </a:rPr>
                        <a:t>Toward RI.3.8 and Research Target 2</a:t>
                      </a:r>
                      <a:endParaRPr lang="en-US" sz="12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0362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t>Research Target 2:</a:t>
                      </a:r>
                    </a:p>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t>Locate, Select, Interpret and Integrate Information.</a:t>
                      </a:r>
                    </a:p>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t>RI.3.8</a:t>
                      </a:r>
                    </a:p>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latin typeface="+mn-lt"/>
                          <a:ea typeface="Times New Roman"/>
                          <a:cs typeface="Times New Roman"/>
                        </a:rPr>
                        <a:t>Explain why sentences and paragraphs in a text are connected (use structural text references – comparison, cause/effect/ first/second/third in a sequence).</a:t>
                      </a:r>
                      <a:endParaRPr lang="en-US" sz="900" dirty="0" smtClean="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19312293"/>
              </p:ext>
            </p:extLst>
          </p:nvPr>
        </p:nvGraphicFramePr>
        <p:xfrm>
          <a:off x="406400" y="2109216"/>
          <a:ext cx="6421120" cy="5678424"/>
        </p:xfrm>
        <a:graphic>
          <a:graphicData uri="http://schemas.openxmlformats.org/drawingml/2006/table">
            <a:tbl>
              <a:tblPr firstRow="1" bandRow="1">
                <a:tableStyleId>{5940675A-B579-460E-94D1-54222C63F5DA}</a:tableStyleId>
              </a:tblPr>
              <a:tblGrid>
                <a:gridCol w="508000"/>
                <a:gridCol w="5913120"/>
              </a:tblGrid>
              <a:tr h="38100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66612" rtl="0" eaLnBrk="1" fontAlgn="auto"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97536" marR="97536" marT="50292" marB="50292"/>
                </a:tc>
                <a:tc hMerge="1">
                  <a:txBody>
                    <a:bodyPr/>
                    <a:lstStyle/>
                    <a:p>
                      <a:endParaRPr lang="en-US" dirty="0"/>
                    </a:p>
                  </a:txBody>
                  <a:tcPr/>
                </a:tc>
              </a:tr>
              <a:tr h="1524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97536" marR="97536" marT="50292" marB="50292">
                    <a:solidFill>
                      <a:schemeClr val="bg1">
                        <a:lumMod val="85000"/>
                      </a:schemeClr>
                    </a:solidFill>
                  </a:tcPr>
                </a:tc>
                <a:tc hMerge="1">
                  <a:txBody>
                    <a:bodyPr/>
                    <a:lstStyle/>
                    <a:p>
                      <a:endParaRPr lang="en-US"/>
                    </a:p>
                  </a:txBody>
                  <a:tcPr/>
                </a:tc>
              </a:tr>
              <a:tr h="1179576">
                <a:tc gridSpan="2">
                  <a:txBody>
                    <a:bodyPr/>
                    <a:lstStyle/>
                    <a:p>
                      <a:pPr marL="231775" indent="-231775"/>
                      <a:r>
                        <a:rPr lang="en-US" sz="1200" b="1" u="sng" kern="1200" baseline="0" dirty="0" smtClean="0">
                          <a:solidFill>
                            <a:schemeClr val="tx1"/>
                          </a:solidFill>
                          <a:latin typeface="+mn-lt"/>
                          <a:ea typeface="+mn-ea"/>
                          <a:cs typeface="+mn-cs"/>
                        </a:rPr>
                        <a:t>The response</a:t>
                      </a:r>
                      <a:r>
                        <a:rPr lang="en-US" sz="1200" b="1" u="none" kern="1200" baseline="0" dirty="0" smtClean="0">
                          <a:solidFill>
                            <a:schemeClr val="tx1"/>
                          </a:solidFill>
                          <a:latin typeface="+mn-lt"/>
                          <a:ea typeface="+mn-ea"/>
                          <a:cs typeface="+mn-cs"/>
                        </a:rPr>
                        <a:t>: </a:t>
                      </a:r>
                      <a:r>
                        <a:rPr lang="en-US" sz="1200" b="0" u="none" kern="1200" baseline="0" dirty="0" smtClean="0">
                          <a:solidFill>
                            <a:schemeClr val="tx1"/>
                          </a:solidFill>
                          <a:latin typeface="+mn-lt"/>
                          <a:ea typeface="+mn-ea"/>
                          <a:cs typeface="+mn-cs"/>
                        </a:rPr>
                        <a:t>gives sufficient evidence of the ability to </a:t>
                      </a:r>
                      <a:r>
                        <a:rPr lang="en-US" sz="1200" b="0" u="sng" kern="1200" baseline="0" dirty="0" smtClean="0">
                          <a:solidFill>
                            <a:schemeClr val="tx1"/>
                          </a:solidFill>
                          <a:latin typeface="+mn-lt"/>
                          <a:ea typeface="+mn-ea"/>
                          <a:cs typeface="+mn-cs"/>
                        </a:rPr>
                        <a:t>locate and select information</a:t>
                      </a:r>
                      <a:r>
                        <a:rPr lang="en-US" sz="1200" b="0" u="none" kern="1200" baseline="0" dirty="0" smtClean="0">
                          <a:solidFill>
                            <a:schemeClr val="tx1"/>
                          </a:solidFill>
                          <a:latin typeface="+mn-lt"/>
                          <a:ea typeface="+mn-ea"/>
                          <a:cs typeface="+mn-cs"/>
                        </a:rPr>
                        <a:t> about the</a:t>
                      </a:r>
                    </a:p>
                    <a:p>
                      <a:pPr marL="231775" indent="-231775"/>
                      <a:r>
                        <a:rPr lang="en-US" sz="1200" b="0" u="none" kern="1200" baseline="0" dirty="0" smtClean="0">
                          <a:solidFill>
                            <a:schemeClr val="tx1"/>
                          </a:solidFill>
                          <a:latin typeface="+mn-lt"/>
                          <a:ea typeface="+mn-ea"/>
                          <a:cs typeface="+mn-cs"/>
                        </a:rPr>
                        <a:t>prompt.  Students must locate and then select the information that compares the humpback whale</a:t>
                      </a:r>
                    </a:p>
                    <a:p>
                      <a:pPr marL="231775" indent="-231775"/>
                      <a:r>
                        <a:rPr lang="en-US" sz="1200" b="0" u="none" kern="1200" baseline="0" dirty="0" smtClean="0">
                          <a:solidFill>
                            <a:schemeClr val="tx1"/>
                          </a:solidFill>
                          <a:latin typeface="+mn-lt"/>
                          <a:ea typeface="+mn-ea"/>
                          <a:cs typeface="+mn-cs"/>
                        </a:rPr>
                        <a:t>to other things such as comparing the humpback whale to a crane, bird, camel, fingerprint and how</a:t>
                      </a:r>
                    </a:p>
                    <a:p>
                      <a:pPr marL="231775" indent="-231775"/>
                      <a:r>
                        <a:rPr lang="en-US" sz="1200" b="0" u="none" kern="1200" baseline="0" dirty="0" smtClean="0">
                          <a:solidFill>
                            <a:schemeClr val="tx1"/>
                          </a:solidFill>
                          <a:latin typeface="+mn-lt"/>
                          <a:ea typeface="+mn-ea"/>
                          <a:cs typeface="+mn-cs"/>
                        </a:rPr>
                        <a:t>children sing.</a:t>
                      </a:r>
                    </a:p>
                    <a:p>
                      <a:pPr marL="0" indent="0"/>
                      <a:r>
                        <a:rPr lang="en-US" sz="1200" b="1" i="0" u="sng" baseline="0" dirty="0" smtClean="0"/>
                        <a:t>The response</a:t>
                      </a:r>
                      <a:r>
                        <a:rPr lang="en-US" sz="1200" baseline="0" dirty="0" smtClean="0"/>
                        <a:t>: gives sufficient evidence of the ability to </a:t>
                      </a:r>
                      <a:r>
                        <a:rPr lang="en-US" sz="1200" u="sng" baseline="0" dirty="0" smtClean="0"/>
                        <a:t>interpret and integrate information</a:t>
                      </a:r>
                      <a:r>
                        <a:rPr lang="en-US" sz="1200" u="none" baseline="0" dirty="0" smtClean="0"/>
                        <a:t> </a:t>
                      </a:r>
                      <a:r>
                        <a:rPr lang="en-US" sz="1200" baseline="0" dirty="0" smtClean="0"/>
                        <a:t>about the prompt.  Students must </a:t>
                      </a:r>
                      <a:r>
                        <a:rPr lang="en-US" sz="1200" u="sng" baseline="0" dirty="0" smtClean="0"/>
                        <a:t>interpret</a:t>
                      </a:r>
                      <a:r>
                        <a:rPr lang="en-US" sz="1200" baseline="0" dirty="0" smtClean="0"/>
                        <a:t> why the author used these comparisons and </a:t>
                      </a:r>
                      <a:r>
                        <a:rPr lang="en-US" sz="1200" u="sng" baseline="0" dirty="0" smtClean="0"/>
                        <a:t>integrate</a:t>
                      </a:r>
                      <a:r>
                        <a:rPr lang="en-US" sz="1200" baseline="0" dirty="0" smtClean="0"/>
                        <a:t> that information in order to answer the prompt.  Sufficient evidence of integration would be statements that reflect that the student understands “why” the author compares each thing to a humpback whale (e.g., The humpback whale’s flippers look like wings when it jumps out of the water).</a:t>
                      </a:r>
                    </a:p>
                  </a:txBody>
                  <a:tcPr marL="97536" marR="97536" marT="50292" marB="50292"/>
                </a:tc>
                <a:tc hMerge="1">
                  <a:txBody>
                    <a:bodyPr/>
                    <a:lstStyle/>
                    <a:p>
                      <a:endParaRPr lang="en-US" sz="1200" baseline="0" dirty="0" smtClean="0"/>
                    </a:p>
                  </a:txBody>
                  <a:tcPr marL="97536" marR="97536" marT="50292" marB="50292"/>
                </a:tc>
              </a:tr>
              <a:tr h="167640">
                <a:tc gridSpan="2">
                  <a:txBody>
                    <a:bodyPr/>
                    <a:lstStyle/>
                    <a:p>
                      <a:pPr algn="ctr"/>
                      <a:r>
                        <a:rPr lang="en-US" sz="1300" b="1" dirty="0" smtClean="0"/>
                        <a:t>Student “Language” Response Example</a:t>
                      </a:r>
                      <a:endParaRPr lang="en-US" sz="1300" b="1" dirty="0"/>
                    </a:p>
                  </a:txBody>
                  <a:tcPr marL="97536" marR="97536" marT="50292" marB="50292">
                    <a:solidFill>
                      <a:schemeClr val="bg1">
                        <a:lumMod val="85000"/>
                      </a:schemeClr>
                    </a:solidFill>
                  </a:tcPr>
                </a:tc>
                <a:tc hMerge="1">
                  <a:txBody>
                    <a:bodyPr/>
                    <a:lstStyle/>
                    <a:p>
                      <a:endParaRPr lang="en-US" sz="1000" dirty="0"/>
                    </a:p>
                  </a:txBody>
                  <a:tcPr/>
                </a:tc>
              </a:tr>
              <a:tr h="627453">
                <a:tc>
                  <a:txBody>
                    <a:bodyPr/>
                    <a:lstStyle/>
                    <a:p>
                      <a:pPr algn="ctr"/>
                      <a:r>
                        <a:rPr lang="en-US" sz="2000" b="1" dirty="0" smtClean="0"/>
                        <a:t>2</a:t>
                      </a:r>
                      <a:endParaRPr lang="en-US" sz="2000" b="1" dirty="0"/>
                    </a:p>
                  </a:txBody>
                  <a:tcPr marL="97536" marR="97536" marT="50292" marB="50292" anchor="ctr"/>
                </a:tc>
                <a:tc>
                  <a:txBody>
                    <a:bodyPr/>
                    <a:lstStyle/>
                    <a:p>
                      <a:r>
                        <a:rPr lang="en-US" sz="1000" b="0" i="1" dirty="0" smtClean="0"/>
                        <a:t>Student</a:t>
                      </a:r>
                      <a:r>
                        <a:rPr lang="en-US" sz="1000" b="0" i="1" baseline="0" dirty="0" smtClean="0"/>
                        <a:t> gives </a:t>
                      </a:r>
                      <a:r>
                        <a:rPr lang="en-US" sz="1000" b="1" i="1" u="sng" baseline="0" dirty="0" smtClean="0"/>
                        <a:t>3 sufficient examples </a:t>
                      </a:r>
                      <a:r>
                        <a:rPr lang="en-US" sz="1000" b="0" i="1" baseline="0" dirty="0" smtClean="0"/>
                        <a:t>of how the author compares a humpback whale to other things and explains why</a:t>
                      </a:r>
                      <a:r>
                        <a:rPr lang="en-US" sz="1000" i="1" baseline="0" dirty="0" smtClean="0"/>
                        <a:t>.</a:t>
                      </a:r>
                      <a:endParaRPr lang="en-US" sz="1000" i="1" dirty="0" smtClean="0"/>
                    </a:p>
                    <a:p>
                      <a:r>
                        <a:rPr lang="en-US" sz="1100" dirty="0" smtClean="0"/>
                        <a:t>The</a:t>
                      </a:r>
                      <a:r>
                        <a:rPr lang="en-US" sz="1100" baseline="0" dirty="0" smtClean="0"/>
                        <a:t> author uses compares the humpback whale to other things to explain facts about the humpback whale.  One fact is that a humpback whale weight about as much as a 50 ton crane.  Another fact is that when a humpback whale jumps out of the water its flippers look like a bird’s wings.  When I think about the whale and then the things the author compares it to it helps me understand more about the humpback whale.  When the author says a camel has a hump but a humpback whale’s hump is just really when it dives under water and arches its back, I can really understand about its hump better.  That is why the author compares the humpback whale to other things.</a:t>
                      </a:r>
                      <a:endParaRPr lang="en-US" sz="1100" dirty="0"/>
                    </a:p>
                  </a:txBody>
                  <a:tcPr marL="97536" marR="97536" marT="50292" marB="50292"/>
                </a:tc>
              </a:tr>
              <a:tr h="627453">
                <a:tc>
                  <a:txBody>
                    <a:bodyPr/>
                    <a:lstStyle/>
                    <a:p>
                      <a:pPr algn="ctr"/>
                      <a:r>
                        <a:rPr lang="en-US" sz="2000" b="1" dirty="0" smtClean="0"/>
                        <a:t>1</a:t>
                      </a:r>
                      <a:endParaRPr lang="en-US" sz="2000" b="1" dirty="0"/>
                    </a:p>
                  </a:txBody>
                  <a:tcPr marL="97536" marR="97536" marT="50292" marB="50292" anchor="ctr"/>
                </a:tc>
                <a:tc>
                  <a:txBody>
                    <a:bodyPr/>
                    <a:lstStyle/>
                    <a:p>
                      <a:r>
                        <a:rPr lang="en-US" sz="1000" i="1" dirty="0" smtClean="0"/>
                        <a:t>Student gives 2</a:t>
                      </a:r>
                      <a:r>
                        <a:rPr lang="en-US" sz="1000" i="1" baseline="0" dirty="0" smtClean="0"/>
                        <a:t> limited examples of how the author compares a humpback whale to other things but only explains why in detail one of the examples.</a:t>
                      </a:r>
                    </a:p>
                    <a:p>
                      <a:r>
                        <a:rPr lang="en-US" sz="1100" i="0" baseline="0" dirty="0" smtClean="0"/>
                        <a:t>The author compares a humpback whale to a bird.  A bird has wings.  A humpback whale has flippers that can look just like a bird’s wings.  A humpback whale can  sing too.  They sing beautiful songs.  </a:t>
                      </a:r>
                      <a:endParaRPr lang="en-US" sz="1100" i="0" dirty="0" smtClean="0"/>
                    </a:p>
                  </a:txBody>
                  <a:tcPr marL="97536" marR="97536" marT="50292" marB="50292"/>
                </a:tc>
              </a:tr>
              <a:tr h="472440">
                <a:tc>
                  <a:txBody>
                    <a:bodyPr/>
                    <a:lstStyle/>
                    <a:p>
                      <a:pPr algn="ctr"/>
                      <a:r>
                        <a:rPr lang="en-US" sz="2000" b="1" dirty="0" smtClean="0"/>
                        <a:t>0</a:t>
                      </a:r>
                      <a:endParaRPr lang="en-US" sz="2000" b="1" dirty="0"/>
                    </a:p>
                  </a:txBody>
                  <a:tcPr marL="97536" marR="97536" marT="50292" marB="50292" anchor="ctr"/>
                </a:tc>
                <a:tc>
                  <a:txBody>
                    <a:bodyPr/>
                    <a:lstStyle/>
                    <a:p>
                      <a:r>
                        <a:rPr lang="en-US" sz="1000" i="1" dirty="0" smtClean="0"/>
                        <a:t>The</a:t>
                      </a:r>
                      <a:r>
                        <a:rPr lang="en-US" sz="1000" i="1" baseline="0" dirty="0" smtClean="0"/>
                        <a:t> students does not give enough relevant information to answer the prompt.</a:t>
                      </a:r>
                    </a:p>
                    <a:p>
                      <a:r>
                        <a:rPr lang="en-US" sz="1100" i="0" baseline="0" dirty="0" smtClean="0"/>
                        <a:t>Humpback whales are really big.  They can even fly out of the water.</a:t>
                      </a:r>
                      <a:endParaRPr lang="en-US" sz="1100" i="0" dirty="0" smtClean="0"/>
                    </a:p>
                  </a:txBody>
                  <a:tcPr marL="97536" marR="97536" marT="50292" marB="50292"/>
                </a:tc>
              </a:tr>
            </a:tbl>
          </a:graphicData>
        </a:graphic>
      </p:graphicFrame>
    </p:spTree>
    <p:extLst>
      <p:ext uri="{BB962C8B-B14F-4D97-AF65-F5344CB8AC3E}">
        <p14:creationId xmlns:p14="http://schemas.microsoft.com/office/powerpoint/2010/main" val="41790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Rectangle 4"/>
          <p:cNvSpPr/>
          <p:nvPr/>
        </p:nvSpPr>
        <p:spPr>
          <a:xfrm>
            <a:off x="400050" y="1048658"/>
            <a:ext cx="6534150" cy="928603"/>
          </a:xfrm>
          <a:prstGeom prst="rect">
            <a:avLst/>
          </a:prstGeom>
          <a:ln>
            <a:solidFill>
              <a:srgbClr val="002060"/>
            </a:solidFill>
            <a:prstDash val="sysDot"/>
          </a:ln>
        </p:spPr>
        <p:txBody>
          <a:bodyPr wrap="square" lIns="96661" tIns="48331" rIns="96661" bIns="48331">
            <a:spAutoFit/>
          </a:bodyPr>
          <a:lstStyle/>
          <a:p>
            <a:pPr lvl="0" defTabSz="914400" fontAlgn="base">
              <a:spcBef>
                <a:spcPct val="0"/>
              </a:spcBef>
              <a:spcAft>
                <a:spcPct val="0"/>
              </a:spcAft>
            </a:pPr>
            <a:r>
              <a:rPr lang="en-US" sz="1800" b="1" dirty="0" smtClean="0"/>
              <a:t>12.   </a:t>
            </a:r>
            <a:r>
              <a:rPr lang="en-US" sz="1800" dirty="0" smtClean="0"/>
              <a:t>What key details in  </a:t>
            </a:r>
            <a:r>
              <a:rPr lang="en-US" sz="1800" b="1" i="1" u="sng" dirty="0" smtClean="0">
                <a:solidFill>
                  <a:prstClr val="black"/>
                </a:solidFill>
                <a:ea typeface="Calibri" pitchFamily="34" charset="0"/>
                <a:cs typeface="Times New Roman" pitchFamily="18" charset="0"/>
              </a:rPr>
              <a:t>Facts about Humpback Whales</a:t>
            </a:r>
            <a:endParaRPr lang="en-US" sz="1800" i="1" dirty="0" smtClean="0">
              <a:solidFill>
                <a:prstClr val="black"/>
              </a:solidFill>
            </a:endParaRPr>
          </a:p>
          <a:p>
            <a:pPr marL="457200" indent="-457200"/>
            <a:r>
              <a:rPr lang="en-US" sz="1800" dirty="0" smtClean="0"/>
              <a:t>         and </a:t>
            </a:r>
            <a:r>
              <a:rPr lang="en-US" sz="1800" b="1" i="1" u="sng" dirty="0" smtClean="0">
                <a:ea typeface="Calibri" pitchFamily="34" charset="0"/>
                <a:cs typeface="Times New Roman" pitchFamily="18" charset="0"/>
              </a:rPr>
              <a:t>The Humpback Whale</a:t>
            </a:r>
            <a:r>
              <a:rPr lang="en-US" sz="1800" b="1" i="1" dirty="0" smtClean="0">
                <a:ea typeface="Calibri" pitchFamily="34" charset="0"/>
                <a:cs typeface="Times New Roman" pitchFamily="18" charset="0"/>
              </a:rPr>
              <a:t> </a:t>
            </a:r>
            <a:r>
              <a:rPr lang="en-US" sz="1800" dirty="0" smtClean="0"/>
              <a:t>explain why the humpback whale is easy to spot? </a:t>
            </a:r>
            <a:endParaRPr lang="en-US" sz="1800" b="1" dirty="0" smtClean="0"/>
          </a:p>
        </p:txBody>
      </p:sp>
      <p:sp>
        <p:nvSpPr>
          <p:cNvPr id="7" name="TextBox 6"/>
          <p:cNvSpPr txBox="1"/>
          <p:nvPr/>
        </p:nvSpPr>
        <p:spPr>
          <a:xfrm>
            <a:off x="293536" y="489859"/>
            <a:ext cx="5878664" cy="528493"/>
          </a:xfrm>
          <a:prstGeom prst="rect">
            <a:avLst/>
          </a:prstGeom>
          <a:noFill/>
        </p:spPr>
        <p:txBody>
          <a:bodyPr wrap="square" lIns="96661" tIns="48331" rIns="96661" bIns="48331" rtlCol="0">
            <a:spAutoFit/>
          </a:bodyPr>
          <a:lstStyle/>
          <a:p>
            <a:r>
              <a:rPr lang="en-US" b="1" dirty="0" smtClean="0"/>
              <a:t> </a:t>
            </a:r>
            <a:r>
              <a:rPr lang="en-US" sz="2800" b="1" dirty="0" smtClean="0"/>
              <a:t>Constructed Response </a:t>
            </a:r>
            <a:r>
              <a:rPr lang="en-US" sz="1200" b="1" u="sng" dirty="0" smtClean="0"/>
              <a:t>RI.3.8  </a:t>
            </a:r>
            <a:r>
              <a:rPr lang="en-US" sz="1200" b="1" u="sng" dirty="0"/>
              <a:t>Research Target #</a:t>
            </a:r>
            <a:r>
              <a:rPr lang="en-US" sz="1200" b="1" u="sng" dirty="0" smtClean="0"/>
              <a:t>2</a:t>
            </a:r>
            <a:endParaRPr lang="en-US" sz="1200" b="1" u="sng" dirty="0"/>
          </a:p>
        </p:txBody>
      </p:sp>
      <p:sp>
        <p:nvSpPr>
          <p:cNvPr id="8" name="Rectangle 7"/>
          <p:cNvSpPr/>
          <p:nvPr/>
        </p:nvSpPr>
        <p:spPr>
          <a:xfrm>
            <a:off x="304800" y="228600"/>
            <a:ext cx="6858000" cy="338554"/>
          </a:xfrm>
          <a:prstGeom prst="rect">
            <a:avLst/>
          </a:prstGeom>
        </p:spPr>
        <p:txBody>
          <a:bodyPr wrap="square">
            <a:spAutoFit/>
          </a:bodyPr>
          <a:lstStyle/>
          <a:p>
            <a:r>
              <a:rPr lang="en-US" sz="1600" b="1" dirty="0">
                <a:effectLst>
                  <a:outerShdw blurRad="38100" dist="38100" dir="2700000" algn="tl">
                    <a:srgbClr val="000000">
                      <a:alpha val="43137"/>
                    </a:srgbClr>
                  </a:outerShdw>
                </a:effectLst>
              </a:rPr>
              <a:t>Quarter </a:t>
            </a:r>
            <a:r>
              <a:rPr lang="en-US" sz="1600" b="1" dirty="0" smtClean="0">
                <a:effectLst>
                  <a:outerShdw blurRad="38100" dist="38100" dir="2700000" algn="tl">
                    <a:srgbClr val="000000">
                      <a:alpha val="43137"/>
                    </a:srgbClr>
                  </a:outerShdw>
                </a:effectLst>
              </a:rPr>
              <a:t>3 </a:t>
            </a:r>
            <a:r>
              <a:rPr lang="en-US" sz="1600" b="1" dirty="0">
                <a:effectLst>
                  <a:outerShdw blurRad="38100" dist="38100" dir="2700000" algn="tl">
                    <a:srgbClr val="000000">
                      <a:alpha val="43137"/>
                    </a:srgbClr>
                  </a:outerShdw>
                </a:effectLst>
              </a:rPr>
              <a:t>Pre-Assessment </a:t>
            </a:r>
            <a:r>
              <a:rPr lang="en-US" sz="1600" b="1" u="sng" dirty="0" smtClean="0">
                <a:effectLst>
                  <a:outerShdw blurRad="38100" dist="38100" dir="2700000" algn="tl">
                    <a:srgbClr val="000000">
                      <a:alpha val="43137"/>
                    </a:srgbClr>
                  </a:outerShdw>
                </a:effectLst>
              </a:rPr>
              <a:t>Research Constructed Response</a:t>
            </a:r>
            <a:r>
              <a:rPr lang="en-US"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Answer </a:t>
            </a:r>
            <a:r>
              <a:rPr lang="en-US" sz="1600" b="1" dirty="0" smtClean="0">
                <a:effectLst>
                  <a:outerShdw blurRad="38100" dist="38100" dir="2700000" algn="tl">
                    <a:srgbClr val="000000">
                      <a:alpha val="43137"/>
                    </a:srgbClr>
                  </a:outerShdw>
                </a:effectLst>
              </a:rPr>
              <a:t>Key</a:t>
            </a:r>
            <a:endParaRPr lang="en-US" sz="1600" b="1" dirty="0">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1908047508"/>
              </p:ext>
            </p:extLst>
          </p:nvPr>
        </p:nvGraphicFramePr>
        <p:xfrm>
          <a:off x="4114800" y="8382000"/>
          <a:ext cx="2668937" cy="1270889"/>
        </p:xfrm>
        <a:graphic>
          <a:graphicData uri="http://schemas.openxmlformats.org/drawingml/2006/table">
            <a:tbl>
              <a:tblPr/>
              <a:tblGrid>
                <a:gridCol w="2668937"/>
              </a:tblGrid>
              <a:tr h="192786">
                <a:tc>
                  <a:txBody>
                    <a:bodyPr/>
                    <a:lstStyle/>
                    <a:p>
                      <a:pPr marL="0" marR="0" algn="l">
                        <a:lnSpc>
                          <a:spcPct val="115000"/>
                        </a:lnSpc>
                        <a:spcBef>
                          <a:spcPts val="0"/>
                        </a:spcBef>
                        <a:spcAft>
                          <a:spcPts val="0"/>
                        </a:spcAft>
                      </a:pPr>
                      <a:r>
                        <a:rPr lang="en-US" sz="800" b="1" i="1" dirty="0" smtClean="0">
                          <a:solidFill>
                            <a:srgbClr val="000000"/>
                          </a:solidFill>
                          <a:latin typeface="Calibri"/>
                          <a:ea typeface="Times New Roman"/>
                          <a:cs typeface="Times New Roman"/>
                        </a:rPr>
                        <a:t>Toward RI.3.9 and  Research Target 3</a:t>
                      </a:r>
                      <a:endParaRPr lang="en-US" sz="12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1078103">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900" b="1" u="sng" dirty="0" smtClean="0"/>
                        <a:t>Target 3</a:t>
                      </a:r>
                    </a:p>
                    <a:p>
                      <a:pPr marL="231775" indent="-231775" algn="l"/>
                      <a:r>
                        <a:rPr lang="en-US" sz="900" b="1" baseline="0" dirty="0" smtClean="0"/>
                        <a:t>Evidence of the ability to distinguish relevant from</a:t>
                      </a:r>
                    </a:p>
                    <a:p>
                      <a:pPr marL="231775" indent="-231775" algn="l"/>
                      <a:r>
                        <a:rPr lang="en-US" sz="900" b="1" baseline="0" dirty="0" smtClean="0"/>
                        <a:t>irrelevant information such as fact from opinion.</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900" b="1" u="sng" baseline="0" dirty="0" smtClean="0"/>
                        <a:t>RI.3.9</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900" b="1" dirty="0" smtClean="0">
                          <a:solidFill>
                            <a:srgbClr val="000000"/>
                          </a:solidFill>
                          <a:latin typeface="+mn-lt"/>
                          <a:ea typeface="Times New Roman"/>
                          <a:cs typeface="Times New Roman"/>
                        </a:rPr>
                        <a:t>Synthesize key details presented</a:t>
                      </a:r>
                      <a:r>
                        <a:rPr lang="en-US" sz="900" b="1" baseline="0" dirty="0" smtClean="0">
                          <a:solidFill>
                            <a:srgbClr val="000000"/>
                          </a:solidFill>
                          <a:latin typeface="+mn-lt"/>
                          <a:ea typeface="Times New Roman"/>
                          <a:cs typeface="Times New Roman"/>
                        </a:rPr>
                        <a:t> </a:t>
                      </a:r>
                      <a:r>
                        <a:rPr lang="en-US" sz="900" b="1" dirty="0" smtClean="0">
                          <a:solidFill>
                            <a:srgbClr val="000000"/>
                          </a:solidFill>
                          <a:latin typeface="+mn-lt"/>
                          <a:ea typeface="Times New Roman"/>
                          <a:cs typeface="Times New Roman"/>
                        </a:rPr>
                        <a:t>in two texts about</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900" b="1" dirty="0" smtClean="0">
                          <a:solidFill>
                            <a:srgbClr val="000000"/>
                          </a:solidFill>
                          <a:latin typeface="+mn-lt"/>
                          <a:ea typeface="Times New Roman"/>
                          <a:cs typeface="Times New Roman"/>
                        </a:rPr>
                        <a:t>the same</a:t>
                      </a:r>
                      <a:r>
                        <a:rPr lang="en-US" sz="900" b="1" baseline="0" dirty="0" smtClean="0">
                          <a:solidFill>
                            <a:srgbClr val="000000"/>
                          </a:solidFill>
                          <a:latin typeface="+mn-lt"/>
                          <a:ea typeface="Times New Roman"/>
                          <a:cs typeface="Times New Roman"/>
                        </a:rPr>
                        <a:t> </a:t>
                      </a:r>
                      <a:r>
                        <a:rPr lang="en-US" sz="900" b="1" dirty="0" smtClean="0">
                          <a:solidFill>
                            <a:srgbClr val="000000"/>
                          </a:solidFill>
                          <a:latin typeface="+mn-lt"/>
                          <a:ea typeface="Times New Roman"/>
                          <a:cs typeface="Times New Roman"/>
                        </a:rPr>
                        <a:t>topic, correlating the most</a:t>
                      </a:r>
                      <a:r>
                        <a:rPr lang="en-US" sz="900" b="1" baseline="0" dirty="0" smtClean="0">
                          <a:solidFill>
                            <a:srgbClr val="000000"/>
                          </a:solidFill>
                          <a:latin typeface="+mn-lt"/>
                          <a:ea typeface="Times New Roman"/>
                          <a:cs typeface="Times New Roman"/>
                        </a:rPr>
                        <a:t> </a:t>
                      </a:r>
                      <a:r>
                        <a:rPr lang="en-US" sz="900" b="1" dirty="0" smtClean="0">
                          <a:solidFill>
                            <a:srgbClr val="000000"/>
                          </a:solidFill>
                          <a:latin typeface="+mn-lt"/>
                          <a:ea typeface="Times New Roman"/>
                          <a:cs typeface="Times New Roman"/>
                        </a:rPr>
                        <a:t>important points</a:t>
                      </a:r>
                    </a:p>
                    <a:p>
                      <a:pPr marL="231775" marR="0" indent="-231775" algn="l" defTabSz="966612" rtl="0" eaLnBrk="1" fontAlgn="auto" latinLnBrk="0" hangingPunct="1">
                        <a:lnSpc>
                          <a:spcPct val="100000"/>
                        </a:lnSpc>
                        <a:spcBef>
                          <a:spcPts val="0"/>
                        </a:spcBef>
                        <a:spcAft>
                          <a:spcPts val="0"/>
                        </a:spcAft>
                        <a:buClrTx/>
                        <a:buSzTx/>
                        <a:buFontTx/>
                        <a:buNone/>
                        <a:tabLst/>
                        <a:defRPr/>
                      </a:pPr>
                      <a:r>
                        <a:rPr lang="en-US" sz="900" b="1" dirty="0" smtClean="0">
                          <a:solidFill>
                            <a:srgbClr val="000000"/>
                          </a:solidFill>
                          <a:latin typeface="+mn-lt"/>
                          <a:ea typeface="Times New Roman"/>
                          <a:cs typeface="Times New Roman"/>
                        </a:rPr>
                        <a:t>into one</a:t>
                      </a:r>
                      <a:r>
                        <a:rPr lang="en-US" sz="900" b="1" baseline="0" dirty="0" smtClean="0">
                          <a:solidFill>
                            <a:srgbClr val="000000"/>
                          </a:solidFill>
                          <a:latin typeface="+mn-lt"/>
                          <a:ea typeface="Times New Roman"/>
                          <a:cs typeface="Times New Roman"/>
                        </a:rPr>
                        <a:t> </a:t>
                      </a:r>
                      <a:r>
                        <a:rPr lang="en-US" sz="900" b="1" dirty="0" smtClean="0">
                          <a:solidFill>
                            <a:srgbClr val="000000"/>
                          </a:solidFill>
                          <a:latin typeface="+mn-lt"/>
                          <a:ea typeface="Times New Roman"/>
                          <a:cs typeface="Times New Roman"/>
                        </a:rPr>
                        <a:t>conclusion.</a:t>
                      </a:r>
                      <a:endParaRPr lang="en-US" sz="900" b="1" dirty="0" smtClean="0">
                        <a:solidFill>
                          <a:schemeClr val="tx1"/>
                        </a:solidFill>
                        <a:effectLst/>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08009870"/>
              </p:ext>
            </p:extLst>
          </p:nvPr>
        </p:nvGraphicFramePr>
        <p:xfrm>
          <a:off x="406400" y="2142744"/>
          <a:ext cx="6421120" cy="6010656"/>
        </p:xfrm>
        <a:graphic>
          <a:graphicData uri="http://schemas.openxmlformats.org/drawingml/2006/table">
            <a:tbl>
              <a:tblPr firstRow="1" bandRow="1">
                <a:tableStyleId>{5940675A-B579-460E-94D1-54222C63F5DA}</a:tableStyleId>
              </a:tblPr>
              <a:tblGrid>
                <a:gridCol w="584200"/>
                <a:gridCol w="5836920"/>
              </a:tblGrid>
              <a:tr h="3810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Target3</a:t>
                      </a:r>
                    </a:p>
                    <a:p>
                      <a:pPr marL="231775" indent="-231775" algn="ctr"/>
                      <a:r>
                        <a:rPr lang="en-US" sz="1200" b="1" baseline="0" dirty="0" smtClean="0"/>
                        <a:t>Evidence of the ability to distinguish relevant from irrelevant</a:t>
                      </a:r>
                    </a:p>
                    <a:p>
                      <a:pPr marL="231775" indent="-231775" algn="ctr"/>
                      <a:r>
                        <a:rPr lang="en-US" sz="1200" b="1" baseline="0" dirty="0" smtClean="0"/>
                        <a:t> information such as fact from opinion.</a:t>
                      </a:r>
                      <a:endParaRPr lang="en-US" sz="1200" b="1" dirty="0" smtClean="0"/>
                    </a:p>
                  </a:txBody>
                  <a:tcPr marL="97536" marR="97536" marT="50292" marB="50292"/>
                </a:tc>
                <a:tc hMerge="1">
                  <a:txBody>
                    <a:bodyPr/>
                    <a:lstStyle/>
                    <a:p>
                      <a:endParaRPr lang="en-US" dirty="0"/>
                    </a:p>
                  </a:txBody>
                  <a:tcPr/>
                </a:tc>
              </a:tr>
              <a:tr h="3048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97536" marR="97536" marT="50292" marB="50292">
                    <a:solidFill>
                      <a:schemeClr val="bg1">
                        <a:lumMod val="85000"/>
                      </a:schemeClr>
                    </a:solidFill>
                  </a:tcPr>
                </a:tc>
                <a:tc hMerge="1">
                  <a:txBody>
                    <a:bodyPr/>
                    <a:lstStyle/>
                    <a:p>
                      <a:endParaRPr lang="en-US"/>
                    </a:p>
                  </a:txBody>
                  <a:tcPr/>
                </a:tc>
              </a:tr>
              <a:tr h="1347216">
                <a:tc gridSpan="2">
                  <a:txBody>
                    <a:bodyPr/>
                    <a:lstStyle/>
                    <a:p>
                      <a:r>
                        <a:rPr lang="en-US" sz="1200" b="1" u="sng" dirty="0" smtClean="0"/>
                        <a:t>The response</a:t>
                      </a:r>
                      <a:r>
                        <a:rPr lang="en-US" sz="1200" b="1" u="none" dirty="0" smtClean="0"/>
                        <a:t> </a:t>
                      </a:r>
                      <a:r>
                        <a:rPr lang="en-US" sz="1200" dirty="0" smtClean="0"/>
                        <a:t>gives sufficient</a:t>
                      </a:r>
                      <a:r>
                        <a:rPr lang="en-US" sz="1200" baseline="0" dirty="0" smtClean="0"/>
                        <a:t> evidence of the ability to </a:t>
                      </a:r>
                      <a:r>
                        <a:rPr lang="en-US" sz="1200" dirty="0" smtClean="0"/>
                        <a:t>distinguish </a:t>
                      </a:r>
                      <a:r>
                        <a:rPr lang="en-US" sz="1200" u="sng" dirty="0" smtClean="0"/>
                        <a:t>relevant from irrelevant </a:t>
                      </a:r>
                      <a:r>
                        <a:rPr lang="en-US" sz="1200" dirty="0" smtClean="0"/>
                        <a:t>information (or… such as fact</a:t>
                      </a:r>
                      <a:r>
                        <a:rPr lang="en-US" sz="1200" baseline="0" dirty="0" smtClean="0"/>
                        <a:t> from opinion) about the prompt.  Students must distinguish  what evidence from both passages are relevance in explaining why the humpback whale is easy to recognize. Relevant information from </a:t>
                      </a:r>
                      <a:r>
                        <a:rPr lang="en-US" sz="1200" b="1" i="1" u="sng" baseline="0" dirty="0" smtClean="0"/>
                        <a:t>The Humpback Whale</a:t>
                      </a:r>
                      <a:r>
                        <a:rPr lang="en-US" sz="1200" b="1" i="1" u="none" baseline="0" dirty="0" smtClean="0"/>
                        <a:t> </a:t>
                      </a:r>
                      <a:r>
                        <a:rPr lang="en-US" sz="1200" baseline="0" dirty="0" smtClean="0"/>
                        <a:t>would be specific details that make a humpback whale easy to recognize. These include visual recognition factors such as  its large flippers, looks like it has a hump when it dives, and its large size (50 tons).  Non-visual clues make the humpback whale easy to recognize if you are a scientist ( by its unique fluke and singing).  In </a:t>
                      </a:r>
                      <a:r>
                        <a:rPr lang="en-US" sz="1200" b="1" i="1" u="sng" baseline="0" dirty="0" smtClean="0"/>
                        <a:t>Facts about Humpback Whales</a:t>
                      </a:r>
                      <a:r>
                        <a:rPr lang="en-US" sz="1200" baseline="0" dirty="0" smtClean="0"/>
                        <a:t>, visual clues include its 12 foot wide tail and how it slaps the water (lobtailing) and how it jumps out of the water.  </a:t>
                      </a:r>
                    </a:p>
                  </a:txBody>
                  <a:tcPr marL="97536" marR="97536"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97536" marR="97536" marT="50292" marB="50292">
                    <a:solidFill>
                      <a:schemeClr val="bg1">
                        <a:lumMod val="85000"/>
                      </a:schemeClr>
                    </a:solidFill>
                  </a:tcPr>
                </a:tc>
                <a:tc hMerge="1">
                  <a:txBody>
                    <a:bodyPr/>
                    <a:lstStyle/>
                    <a:p>
                      <a:endParaRPr lang="en-US" sz="1000" dirty="0"/>
                    </a:p>
                  </a:txBody>
                  <a:tcPr/>
                </a:tc>
              </a:tr>
              <a:tr h="627453">
                <a:tc>
                  <a:txBody>
                    <a:bodyPr/>
                    <a:lstStyle/>
                    <a:p>
                      <a:pPr algn="ctr"/>
                      <a:r>
                        <a:rPr lang="en-US" sz="2000" b="1" dirty="0" smtClean="0"/>
                        <a:t>2</a:t>
                      </a:r>
                      <a:endParaRPr lang="en-US" sz="2000" b="1" dirty="0"/>
                    </a:p>
                  </a:txBody>
                  <a:tcPr marL="97536" marR="97536" marT="50292" marB="50292" anchor="ctr"/>
                </a:tc>
                <a:tc>
                  <a:txBody>
                    <a:bodyPr/>
                    <a:lstStyle/>
                    <a:p>
                      <a:r>
                        <a:rPr lang="en-US" sz="1000" i="1" dirty="0" smtClean="0"/>
                        <a:t>Student presents sufficient</a:t>
                      </a:r>
                      <a:r>
                        <a:rPr lang="en-US" sz="1000" i="1" baseline="0" dirty="0" smtClean="0"/>
                        <a:t> relevant details from both passages that supports why a humpback whale is easy to recognize.  Some of these are visual and some are not (do not need to differentiate).</a:t>
                      </a:r>
                      <a:endParaRPr lang="en-US" sz="1000" i="1" dirty="0" smtClean="0"/>
                    </a:p>
                    <a:p>
                      <a:r>
                        <a:rPr lang="en-US" sz="1100" dirty="0" smtClean="0"/>
                        <a:t>The humpback whale is easy to recognize for many reasons.  If you see a whale in the ocean and you aren’t sure if it’s a humpback whale look at its flippers.  They are the largest of any whale.  You might</a:t>
                      </a:r>
                      <a:r>
                        <a:rPr lang="en-US" sz="1100" baseline="0" dirty="0" smtClean="0"/>
                        <a:t> also see it jumping out of the water like an acrobat or slapping the water with its large tail.  If you see it dive under the water part of its back sticks up and looks like a hump.  These are some of the ways you can recognize a humpback whale.  Scientists can find specific humpback whales because they have flukes under their tails that are one of a kind (just like our fingerprints) and because they sing very complex songs.  These are a few of the ways to recognize a humpback whale.</a:t>
                      </a:r>
                      <a:endParaRPr lang="en-US" sz="1100" dirty="0" smtClean="0"/>
                    </a:p>
                  </a:txBody>
                  <a:tcPr marL="97536" marR="97536" marT="50292" marB="50292"/>
                </a:tc>
              </a:tr>
              <a:tr h="627453">
                <a:tc>
                  <a:txBody>
                    <a:bodyPr/>
                    <a:lstStyle/>
                    <a:p>
                      <a:pPr algn="ctr"/>
                      <a:r>
                        <a:rPr lang="en-US" sz="2000" b="1" dirty="0" smtClean="0"/>
                        <a:t>1</a:t>
                      </a:r>
                      <a:endParaRPr lang="en-US" sz="2000" b="1" dirty="0"/>
                    </a:p>
                  </a:txBody>
                  <a:tcPr marL="97536" marR="97536" marT="50292" marB="50292" anchor="ctr"/>
                </a:tc>
                <a:tc>
                  <a:txBody>
                    <a:bodyPr/>
                    <a:lstStyle/>
                    <a:p>
                      <a:r>
                        <a:rPr lang="en-US" sz="1000" i="1" dirty="0" smtClean="0"/>
                        <a:t>Student presents limited</a:t>
                      </a:r>
                      <a:r>
                        <a:rPr lang="en-US" sz="1000" i="1" baseline="0" dirty="0" smtClean="0"/>
                        <a:t> relevant </a:t>
                      </a:r>
                      <a:r>
                        <a:rPr lang="en-US" sz="1000" i="1" dirty="0" smtClean="0"/>
                        <a:t>details from both passages supporting why a humpback whale is easy to recognize</a:t>
                      </a:r>
                      <a:r>
                        <a:rPr lang="en-US" sz="1000" i="1" baseline="0" dirty="0" smtClean="0"/>
                        <a:t> but adds details that do not contribute to the prompt (such as humpbacks are intelligent).  </a:t>
                      </a:r>
                      <a:endParaRPr lang="en-US" sz="1000" i="1" dirty="0" smtClean="0"/>
                    </a:p>
                    <a:p>
                      <a:r>
                        <a:rPr lang="en-US" sz="1200" dirty="0" smtClean="0"/>
                        <a:t>Humpback whales are easy</a:t>
                      </a:r>
                      <a:r>
                        <a:rPr lang="en-US" sz="1200" baseline="0" dirty="0" smtClean="0"/>
                        <a:t> to recognize.  They are very intelligent.  They also can sing beautiful songs.  Humpback whales are very big and they jump out of the water.</a:t>
                      </a:r>
                      <a:endParaRPr lang="en-US" sz="1200" dirty="0" smtClean="0"/>
                    </a:p>
                  </a:txBody>
                  <a:tcPr marL="97536" marR="97536" marT="50292" marB="50292"/>
                </a:tc>
              </a:tr>
              <a:tr h="359663">
                <a:tc>
                  <a:txBody>
                    <a:bodyPr/>
                    <a:lstStyle/>
                    <a:p>
                      <a:pPr algn="ctr"/>
                      <a:r>
                        <a:rPr lang="en-US" sz="2000" b="1" dirty="0" smtClean="0"/>
                        <a:t>0</a:t>
                      </a:r>
                      <a:endParaRPr lang="en-US" sz="2000" b="1" dirty="0"/>
                    </a:p>
                  </a:txBody>
                  <a:tcPr marL="97536" marR="97536" marT="50292" marB="50292" anchor="ctr"/>
                </a:tc>
                <a:tc>
                  <a:txBody>
                    <a:bodyPr/>
                    <a:lstStyle/>
                    <a:p>
                      <a:r>
                        <a:rPr lang="en-US" sz="1000" i="1" dirty="0" smtClean="0"/>
                        <a:t>Student</a:t>
                      </a:r>
                      <a:r>
                        <a:rPr lang="en-US" sz="1000" i="1" baseline="0" dirty="0" smtClean="0"/>
                        <a:t> presents no evidence to distinguish relevant from irrelevant information about the prompt.</a:t>
                      </a:r>
                      <a:endParaRPr lang="en-US" sz="1000" i="1" dirty="0" smtClean="0"/>
                    </a:p>
                    <a:p>
                      <a:r>
                        <a:rPr lang="en-US" sz="1100" dirty="0" smtClean="0"/>
                        <a:t>Humpback whales are so pretty.  They can do many things other whales can’t do.  I hope I see one.</a:t>
                      </a:r>
                    </a:p>
                  </a:txBody>
                  <a:tcPr marL="97536" marR="97536" marT="50292" marB="50292"/>
                </a:tc>
              </a:tr>
            </a:tbl>
          </a:graphicData>
        </a:graphic>
      </p:graphicFrame>
    </p:spTree>
    <p:extLst>
      <p:ext uri="{BB962C8B-B14F-4D97-AF65-F5344CB8AC3E}">
        <p14:creationId xmlns:p14="http://schemas.microsoft.com/office/powerpoint/2010/main" val="417907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2" name="Rectangle 1"/>
          <p:cNvSpPr/>
          <p:nvPr/>
        </p:nvSpPr>
        <p:spPr>
          <a:xfrm>
            <a:off x="152400" y="1143000"/>
            <a:ext cx="6858000" cy="384721"/>
          </a:xfrm>
          <a:prstGeom prst="rect">
            <a:avLst/>
          </a:prstGeom>
        </p:spPr>
        <p:txBody>
          <a:bodyPr wrap="square">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3 </a:t>
            </a:r>
            <a:r>
              <a:rPr lang="en-US" b="1" dirty="0">
                <a:effectLst>
                  <a:outerShdw blurRad="38100" dist="38100" dir="2700000" algn="tl">
                    <a:srgbClr val="000000">
                      <a:alpha val="43137"/>
                    </a:srgbClr>
                  </a:outerShdw>
                </a:effectLst>
              </a:rPr>
              <a:t>Pre-Assessment  Selected Response Answer </a:t>
            </a:r>
            <a:r>
              <a:rPr lang="en-US" b="1" dirty="0" smtClean="0">
                <a:effectLst>
                  <a:outerShdw blurRad="38100" dist="38100" dir="2700000" algn="tl">
                    <a:srgbClr val="000000">
                      <a:alpha val="43137"/>
                    </a:srgbClr>
                  </a:outerShdw>
                </a:effectLst>
              </a:rPr>
              <a:t>Key</a:t>
            </a:r>
            <a:endParaRPr lang="en-US"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792409828"/>
              </p:ext>
            </p:extLst>
          </p:nvPr>
        </p:nvGraphicFramePr>
        <p:xfrm>
          <a:off x="304800" y="1727199"/>
          <a:ext cx="6629400" cy="633113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019800"/>
                <a:gridCol w="609600"/>
              </a:tblGrid>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latin typeface="+mn-lt"/>
                        </a:rPr>
                        <a:t>Question 1</a:t>
                      </a:r>
                      <a:r>
                        <a:rPr lang="en-US" sz="1300" b="1" u="none" dirty="0" smtClean="0">
                          <a:solidFill>
                            <a:schemeClr val="tx1"/>
                          </a:solidFill>
                          <a:effectLst>
                            <a:outerShdw blurRad="38100" dist="38100" dir="2700000" algn="tl">
                              <a:srgbClr val="000000">
                                <a:alpha val="43137"/>
                              </a:srgbClr>
                            </a:outerShdw>
                          </a:effectLst>
                          <a:latin typeface="+mn-lt"/>
                        </a:rPr>
                        <a:t>  </a:t>
                      </a:r>
                      <a:r>
                        <a:rPr lang="en-US" sz="1200" b="0" dirty="0" smtClean="0">
                          <a:solidFill>
                            <a:schemeClr val="tx1"/>
                          </a:solidFill>
                          <a:latin typeface="+mn-lt"/>
                          <a:ea typeface="Calibri" pitchFamily="34" charset="0"/>
                          <a:cs typeface="Helvetica" pitchFamily="34" charset="0"/>
                        </a:rPr>
                        <a:t>What does the word </a:t>
                      </a:r>
                      <a:r>
                        <a:rPr lang="en-US" sz="1200" b="0" u="sng" dirty="0" smtClean="0">
                          <a:solidFill>
                            <a:schemeClr val="tx1"/>
                          </a:solidFill>
                          <a:latin typeface="+mn-lt"/>
                          <a:ea typeface="Calibri" pitchFamily="34" charset="0"/>
                          <a:cs typeface="Helvetica" pitchFamily="34" charset="0"/>
                        </a:rPr>
                        <a:t>intelligent</a:t>
                      </a:r>
                      <a:r>
                        <a:rPr lang="en-US" sz="1200" b="0" dirty="0" smtClean="0">
                          <a:solidFill>
                            <a:schemeClr val="tx1"/>
                          </a:solidFill>
                          <a:latin typeface="+mn-lt"/>
                          <a:ea typeface="Calibri" pitchFamily="34" charset="0"/>
                          <a:cs typeface="Helvetica" pitchFamily="34" charset="0"/>
                        </a:rPr>
                        <a:t> mean when describing the humpback whale? </a:t>
                      </a:r>
                      <a:r>
                        <a:rPr lang="en-US" sz="1000" b="0" dirty="0" smtClean="0">
                          <a:solidFill>
                            <a:schemeClr val="tx1"/>
                          </a:solidFill>
                          <a:latin typeface="+mn-lt"/>
                          <a:ea typeface="Calibri" pitchFamily="34" charset="0"/>
                          <a:cs typeface="Helvetica" pitchFamily="34" charset="0"/>
                        </a:rPr>
                        <a:t>RI.4</a:t>
                      </a:r>
                    </a:p>
                  </a:txBody>
                  <a:tcPr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latin typeface="+mn-lt"/>
                        </a:rPr>
                        <a:t>D</a:t>
                      </a:r>
                      <a:endParaRPr lang="en-US" sz="1300" b="1" dirty="0">
                        <a:solidFill>
                          <a:schemeClr val="tx1"/>
                        </a:solidFill>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478971">
                <a:tc>
                  <a:txBody>
                    <a:bodyPr/>
                    <a:lstStyle/>
                    <a:p>
                      <a:pPr marL="342900" indent="-342900">
                        <a:buNone/>
                      </a:pPr>
                      <a:r>
                        <a:rPr lang="en-US" sz="1300" b="1" u="sng" dirty="0" smtClean="0">
                          <a:effectLst>
                            <a:outerShdw blurRad="38100" dist="38100" dir="2700000" algn="tl">
                              <a:srgbClr val="000000">
                                <a:alpha val="43137"/>
                              </a:srgbClr>
                            </a:outerShdw>
                          </a:effectLst>
                          <a:latin typeface="+mn-lt"/>
                        </a:rPr>
                        <a:t>Question 2</a:t>
                      </a:r>
                      <a:r>
                        <a:rPr lang="en-US" sz="1300" b="1" u="none" dirty="0" smtClean="0">
                          <a:effectLst>
                            <a:outerShdw blurRad="38100" dist="38100" dir="2700000" algn="tl">
                              <a:srgbClr val="000000">
                                <a:alpha val="43137"/>
                              </a:srgbClr>
                            </a:outerShdw>
                          </a:effectLst>
                          <a:latin typeface="+mn-lt"/>
                        </a:rPr>
                        <a:t>   </a:t>
                      </a:r>
                      <a:r>
                        <a:rPr lang="en-US" sz="1200" dirty="0" smtClean="0">
                          <a:latin typeface="+mn-lt"/>
                          <a:ea typeface="Calibri" pitchFamily="34" charset="0"/>
                          <a:cs typeface="Times New Roman" pitchFamily="18" charset="0"/>
                        </a:rPr>
                        <a:t>The scientific name for humpback whales is </a:t>
                      </a:r>
                      <a:r>
                        <a:rPr lang="en-US" sz="1200" b="1" u="sng" dirty="0" smtClean="0">
                          <a:latin typeface="+mn-lt"/>
                          <a:ea typeface="Calibri" pitchFamily="34" charset="0"/>
                          <a:cs typeface="Times New Roman" pitchFamily="18" charset="0"/>
                        </a:rPr>
                        <a:t>Megaptera</a:t>
                      </a:r>
                      <a:r>
                        <a:rPr lang="en-US" sz="1200" dirty="0" smtClean="0">
                          <a:latin typeface="+mn-lt"/>
                          <a:ea typeface="Calibri" pitchFamily="34" charset="0"/>
                          <a:cs typeface="Times New Roman" pitchFamily="18" charset="0"/>
                        </a:rPr>
                        <a:t>.</a:t>
                      </a:r>
                      <a:r>
                        <a:rPr lang="en-US" sz="1200" baseline="0" dirty="0" smtClean="0">
                          <a:latin typeface="+mn-lt"/>
                          <a:ea typeface="Calibri" pitchFamily="34" charset="0"/>
                          <a:cs typeface="Times New Roman" pitchFamily="18" charset="0"/>
                        </a:rPr>
                        <a:t> </a:t>
                      </a:r>
                      <a:r>
                        <a:rPr lang="en-US" sz="1200" dirty="0" smtClean="0">
                          <a:latin typeface="+mn-lt"/>
                          <a:cs typeface="Times New Roman" pitchFamily="18" charset="0"/>
                        </a:rPr>
                        <a:t>What does the pre-fix</a:t>
                      </a:r>
                    </a:p>
                    <a:p>
                      <a:pPr marL="342900" indent="-342900">
                        <a:buNone/>
                      </a:pPr>
                      <a:r>
                        <a:rPr lang="en-US" sz="1200" dirty="0" smtClean="0">
                          <a:latin typeface="+mn-lt"/>
                          <a:cs typeface="Times New Roman" pitchFamily="18" charset="0"/>
                        </a:rPr>
                        <a:t>mega most likely mean? </a:t>
                      </a:r>
                      <a:r>
                        <a:rPr lang="en-US" sz="1000" dirty="0" smtClean="0">
                          <a:latin typeface="+mn-lt"/>
                          <a:cs typeface="Times New Roman" pitchFamily="18" charset="0"/>
                        </a:rPr>
                        <a:t>RI.4</a:t>
                      </a:r>
                      <a:endParaRPr lang="en-US" sz="1000" b="0" u="none" dirty="0" smtClean="0">
                        <a:effectLst/>
                        <a:latin typeface="+mn-lt"/>
                      </a:endParaRP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3</a:t>
                      </a:r>
                      <a:r>
                        <a:rPr lang="en-US" sz="1200" b="0" u="none" dirty="0" smtClean="0">
                          <a:effectLst>
                            <a:outerShdw blurRad="38100" dist="38100" dir="2700000" algn="tl">
                              <a:srgbClr val="000000">
                                <a:alpha val="43137"/>
                              </a:srgbClr>
                            </a:outerShdw>
                          </a:effectLst>
                          <a:latin typeface="+mn-lt"/>
                        </a:rPr>
                        <a:t>   </a:t>
                      </a:r>
                      <a:r>
                        <a:rPr lang="en-US" sz="1200" b="0" u="none" dirty="0" smtClean="0">
                          <a:latin typeface="+mn-lt"/>
                          <a:cs typeface="Helvetica" pitchFamily="34" charset="0"/>
                        </a:rPr>
                        <a:t>Scientists believe that humpback whales are very intelligent.  Which statement best explains what scientists believe? </a:t>
                      </a:r>
                      <a:r>
                        <a:rPr lang="en-US" sz="1000" b="0" u="none" dirty="0" smtClean="0">
                          <a:latin typeface="+mn-lt"/>
                          <a:cs typeface="Helvetica" pitchFamily="34" charset="0"/>
                        </a:rPr>
                        <a:t>RI.4</a:t>
                      </a:r>
                    </a:p>
                  </a:txBody>
                  <a:tcPr marT="47897" marB="47897" anchor="ctr">
                    <a:solidFill>
                      <a:schemeClr val="bg1">
                        <a:lumMod val="8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4</a:t>
                      </a:r>
                      <a:r>
                        <a:rPr lang="en-US" sz="1300" b="1"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Why does the author in </a:t>
                      </a:r>
                      <a:r>
                        <a:rPr lang="en-US" sz="1200" b="0" i="1" u="sng" dirty="0" smtClean="0">
                          <a:latin typeface="+mn-lt"/>
                          <a:ea typeface="Calibri" pitchFamily="34" charset="0"/>
                          <a:cs typeface="Helvetica" pitchFamily="34" charset="0"/>
                        </a:rPr>
                        <a:t>The Humpback Whale</a:t>
                      </a:r>
                      <a:r>
                        <a:rPr lang="en-US" sz="1200" b="0" i="1" dirty="0" smtClean="0">
                          <a:latin typeface="+mn-lt"/>
                          <a:ea typeface="Calibri" pitchFamily="34" charset="0"/>
                          <a:cs typeface="Helvetica" pitchFamily="34" charset="0"/>
                        </a:rPr>
                        <a:t> </a:t>
                      </a:r>
                      <a:r>
                        <a:rPr lang="en-US" sz="1200" b="0" dirty="0" smtClean="0">
                          <a:latin typeface="+mn-lt"/>
                          <a:cs typeface="Helvetica" pitchFamily="34" charset="0"/>
                        </a:rPr>
                        <a:t>compare a humpback whale to a 50 ton crane? </a:t>
                      </a:r>
                      <a:r>
                        <a:rPr lang="en-US" sz="1000" b="0" dirty="0" smtClean="0">
                          <a:latin typeface="+mn-lt"/>
                          <a:cs typeface="Helvetica" pitchFamily="34" charset="0"/>
                        </a:rPr>
                        <a:t>RI.8</a:t>
                      </a: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5</a:t>
                      </a:r>
                      <a:r>
                        <a:rPr lang="en-US" sz="1300" b="1"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Why does the author of </a:t>
                      </a:r>
                      <a:r>
                        <a:rPr lang="en-US" sz="1200" b="0" i="1" u="sng" dirty="0" smtClean="0">
                          <a:latin typeface="+mn-lt"/>
                          <a:ea typeface="Calibri" pitchFamily="34" charset="0"/>
                          <a:cs typeface="Helvetica" pitchFamily="34" charset="0"/>
                        </a:rPr>
                        <a:t>The Humpback Whale</a:t>
                      </a:r>
                      <a:r>
                        <a:rPr lang="en-US" sz="1200" b="0" i="1" dirty="0" smtClean="0">
                          <a:latin typeface="+mn-lt"/>
                          <a:ea typeface="Calibri" pitchFamily="34" charset="0"/>
                          <a:cs typeface="Helvetica" pitchFamily="34" charset="0"/>
                        </a:rPr>
                        <a:t>  </a:t>
                      </a:r>
                      <a:r>
                        <a:rPr lang="en-US" sz="1200" b="0" dirty="0" smtClean="0">
                          <a:latin typeface="+mn-lt"/>
                          <a:cs typeface="Helvetica" pitchFamily="34" charset="0"/>
                        </a:rPr>
                        <a:t>compare a humpback’s tail to a fingerprint? </a:t>
                      </a:r>
                      <a:r>
                        <a:rPr lang="en-US" sz="1000" b="0" dirty="0" smtClean="0">
                          <a:latin typeface="+mn-lt"/>
                          <a:cs typeface="Helvetica" pitchFamily="34" charset="0"/>
                        </a:rPr>
                        <a:t>RI.8</a:t>
                      </a:r>
                    </a:p>
                  </a:txBody>
                  <a:tcPr marT="47897" marB="47897" anchor="ctr">
                    <a:solidFill>
                      <a:schemeClr val="bg1">
                        <a:lumMod val="8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367211">
                <a:tc>
                  <a:txBody>
                    <a:bodyPr/>
                    <a:lstStyle/>
                    <a:p>
                      <a:pPr marL="342900" indent="-342900">
                        <a:buNone/>
                      </a:pPr>
                      <a:r>
                        <a:rPr lang="en-US" sz="1300" b="1" u="sng" dirty="0" smtClean="0">
                          <a:effectLst>
                            <a:outerShdw blurRad="38100" dist="38100" dir="2700000" algn="tl">
                              <a:srgbClr val="000000">
                                <a:alpha val="43137"/>
                              </a:srgbClr>
                            </a:outerShdw>
                          </a:effectLst>
                          <a:latin typeface="+mn-lt"/>
                        </a:rPr>
                        <a:t>Question 6</a:t>
                      </a:r>
                      <a:r>
                        <a:rPr lang="en-US" sz="1300" b="1"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Why are all of the sentences in section 5 of </a:t>
                      </a:r>
                      <a:r>
                        <a:rPr lang="en-US" sz="1200" b="0" i="1" u="sng" dirty="0" smtClean="0">
                          <a:latin typeface="+mn-lt"/>
                          <a:ea typeface="Calibri" pitchFamily="34" charset="0"/>
                          <a:cs typeface="Helvetica" pitchFamily="34" charset="0"/>
                        </a:rPr>
                        <a:t>The </a:t>
                      </a:r>
                      <a:r>
                        <a:rPr lang="en-US" sz="1200" b="0" i="1" u="sng" baseline="0" dirty="0" smtClean="0">
                          <a:latin typeface="+mn-lt"/>
                          <a:ea typeface="Calibri" pitchFamily="34" charset="0"/>
                          <a:cs typeface="Helvetica" pitchFamily="34" charset="0"/>
                        </a:rPr>
                        <a:t> </a:t>
                      </a:r>
                      <a:r>
                        <a:rPr lang="en-US" sz="1200" b="0" i="1" u="sng" dirty="0" smtClean="0">
                          <a:latin typeface="+mn-lt"/>
                          <a:ea typeface="Calibri" pitchFamily="34" charset="0"/>
                          <a:cs typeface="Helvetica" pitchFamily="34" charset="0"/>
                        </a:rPr>
                        <a:t>Humpback Whale</a:t>
                      </a:r>
                      <a:r>
                        <a:rPr lang="en-US" sz="1200" b="0" i="1" dirty="0" smtClean="0">
                          <a:latin typeface="+mn-lt"/>
                          <a:ea typeface="Calibri" pitchFamily="34" charset="0"/>
                          <a:cs typeface="Helvetica" pitchFamily="34" charset="0"/>
                        </a:rPr>
                        <a:t> </a:t>
                      </a:r>
                      <a:r>
                        <a:rPr lang="en-US" sz="1200" b="0" dirty="0" smtClean="0">
                          <a:latin typeface="+mn-lt"/>
                          <a:ea typeface="Calibri" pitchFamily="34" charset="0"/>
                          <a:cs typeface="Helvetica" pitchFamily="34" charset="0"/>
                        </a:rPr>
                        <a:t>about songs?</a:t>
                      </a:r>
                    </a:p>
                    <a:p>
                      <a:pPr marL="342900" indent="-342900">
                        <a:buNone/>
                      </a:pPr>
                      <a:r>
                        <a:rPr lang="en-US" sz="1000" b="0" dirty="0" smtClean="0">
                          <a:latin typeface="+mn-lt"/>
                          <a:ea typeface="Calibri" pitchFamily="34" charset="0"/>
                          <a:cs typeface="Helvetica" pitchFamily="34" charset="0"/>
                        </a:rPr>
                        <a:t>RI.8 </a:t>
                      </a:r>
                      <a:endParaRPr lang="en-US" sz="1000" b="0" dirty="0" smtClean="0">
                        <a:latin typeface="+mn-lt"/>
                        <a:cs typeface="Helvetica" pitchFamily="34" charset="0"/>
                      </a:endParaRP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457200" lvl="0" indent="-400050" defTabSz="914400" fontAlgn="base">
                        <a:spcBef>
                          <a:spcPct val="0"/>
                        </a:spcBef>
                        <a:spcAft>
                          <a:spcPct val="0"/>
                        </a:spcAft>
                      </a:pPr>
                      <a:r>
                        <a:rPr lang="en-US" sz="1300" b="1" u="sng" dirty="0" smtClean="0">
                          <a:effectLst>
                            <a:outerShdw blurRad="38100" dist="38100" dir="2700000" algn="tl">
                              <a:srgbClr val="000000">
                                <a:alpha val="43137"/>
                              </a:srgbClr>
                            </a:outerShdw>
                          </a:effectLst>
                          <a:latin typeface="+mn-lt"/>
                        </a:rPr>
                        <a:t>Question 7</a:t>
                      </a:r>
                      <a:r>
                        <a:rPr lang="en-US" sz="1300" b="1"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do both </a:t>
                      </a:r>
                      <a:r>
                        <a:rPr lang="en-US" sz="1200" b="0" i="1" u="sng" dirty="0" smtClean="0">
                          <a:solidFill>
                            <a:prstClr val="black"/>
                          </a:solidFill>
                          <a:latin typeface="+mn-lt"/>
                          <a:ea typeface="Calibri" pitchFamily="34" charset="0"/>
                          <a:cs typeface="Helvetica" pitchFamily="34" charset="0"/>
                        </a:rPr>
                        <a:t>Facts about Humpback Whales</a:t>
                      </a:r>
                      <a:r>
                        <a:rPr lang="en-US" sz="1200" b="0" dirty="0" smtClean="0">
                          <a:solidFill>
                            <a:prstClr val="black"/>
                          </a:solidFill>
                          <a:latin typeface="+mn-lt"/>
                          <a:ea typeface="Calibri" pitchFamily="34" charset="0"/>
                          <a:cs typeface="Helvetica" pitchFamily="34" charset="0"/>
                        </a:rPr>
                        <a:t> and </a:t>
                      </a:r>
                      <a:r>
                        <a:rPr lang="en-US" sz="1200" b="0" i="1" u="sng" dirty="0" smtClean="0">
                          <a:latin typeface="+mn-lt"/>
                          <a:ea typeface="Calibri" pitchFamily="34" charset="0"/>
                          <a:cs typeface="Helvetica" pitchFamily="34" charset="0"/>
                        </a:rPr>
                        <a:t>The Humpback Whale</a:t>
                      </a:r>
                      <a:r>
                        <a:rPr lang="en-US" sz="1200" b="0" i="1" dirty="0" smtClean="0">
                          <a:latin typeface="+mn-lt"/>
                          <a:ea typeface="Calibri" pitchFamily="34" charset="0"/>
                          <a:cs typeface="Helvetica" pitchFamily="34" charset="0"/>
                        </a:rPr>
                        <a:t> </a:t>
                      </a:r>
                      <a:r>
                        <a:rPr lang="en-US" sz="1200" b="0" dirty="0" smtClean="0">
                          <a:latin typeface="+mn-lt"/>
                          <a:cs typeface="Helvetica" pitchFamily="34" charset="0"/>
                        </a:rPr>
                        <a:t>state</a:t>
                      </a:r>
                    </a:p>
                    <a:p>
                      <a:pPr marL="457200" lvl="0" indent="-400050" defTabSz="914400" fontAlgn="base">
                        <a:spcBef>
                          <a:spcPct val="0"/>
                        </a:spcBef>
                        <a:spcAft>
                          <a:spcPct val="0"/>
                        </a:spcAft>
                      </a:pPr>
                      <a:r>
                        <a:rPr lang="en-US" sz="1200" b="0" dirty="0" smtClean="0">
                          <a:latin typeface="+mn-lt"/>
                          <a:cs typeface="Helvetica" pitchFamily="34" charset="0"/>
                        </a:rPr>
                        <a:t>about the humpback</a:t>
                      </a:r>
                      <a:r>
                        <a:rPr lang="en-US" sz="1200" b="0" baseline="0" dirty="0" smtClean="0">
                          <a:latin typeface="+mn-lt"/>
                          <a:cs typeface="Helvetica" pitchFamily="34" charset="0"/>
                        </a:rPr>
                        <a:t> </a:t>
                      </a:r>
                      <a:r>
                        <a:rPr lang="en-US" sz="1200" b="0" dirty="0" smtClean="0">
                          <a:latin typeface="+mn-lt"/>
                          <a:cs typeface="Helvetica" pitchFamily="34" charset="0"/>
                        </a:rPr>
                        <a:t>whale’s flippers?  </a:t>
                      </a:r>
                      <a:r>
                        <a:rPr lang="en-US" sz="1000" b="0" dirty="0" smtClean="0">
                          <a:latin typeface="+mn-lt"/>
                          <a:cs typeface="Helvetica" pitchFamily="34" charset="0"/>
                        </a:rPr>
                        <a:t>RI.9</a:t>
                      </a:r>
                    </a:p>
                  </a:txBody>
                  <a:tcPr marT="47897" marB="47897" anchor="ctr">
                    <a:solidFill>
                      <a:schemeClr val="bg1">
                        <a:lumMod val="8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8</a:t>
                      </a:r>
                      <a:r>
                        <a:rPr lang="en-US" sz="1200" b="0" u="none" dirty="0" smtClean="0">
                          <a:effectLst>
                            <a:outerShdw blurRad="38100" dist="38100" dir="2700000" algn="tl">
                              <a:srgbClr val="000000">
                                <a:alpha val="43137"/>
                              </a:srgbClr>
                            </a:outerShdw>
                          </a:effectLst>
                          <a:latin typeface="+mn-lt"/>
                        </a:rPr>
                        <a:t>  </a:t>
                      </a:r>
                      <a:r>
                        <a:rPr lang="en-US" sz="1200" b="0" u="none" dirty="0" smtClean="0">
                          <a:latin typeface="+mn-lt"/>
                          <a:cs typeface="Helvetica" pitchFamily="34" charset="0"/>
                        </a:rPr>
                        <a:t>Why do some people think a humpback whale has a hump on its back?  </a:t>
                      </a:r>
                      <a:r>
                        <a:rPr lang="en-US" sz="1000" b="0" u="none" dirty="0" smtClean="0">
                          <a:latin typeface="+mn-lt"/>
                          <a:cs typeface="Helvetica" pitchFamily="34" charset="0"/>
                        </a:rPr>
                        <a:t>RI.9</a:t>
                      </a: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315688">
                <a:tc>
                  <a:txBody>
                    <a:bodyPr/>
                    <a:lstStyle/>
                    <a:p>
                      <a:pPr marL="342900" marR="0" lvl="0" indent="-34290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9</a:t>
                      </a:r>
                      <a:r>
                        <a:rPr lang="en-US" sz="1200" b="0"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How are </a:t>
                      </a:r>
                      <a:r>
                        <a:rPr lang="en-US" sz="1200" b="0" i="1" u="sng" dirty="0" smtClean="0">
                          <a:solidFill>
                            <a:prstClr val="black"/>
                          </a:solidFill>
                          <a:latin typeface="+mn-lt"/>
                          <a:ea typeface="Calibri" pitchFamily="34" charset="0"/>
                          <a:cs typeface="Helvetica" pitchFamily="34" charset="0"/>
                        </a:rPr>
                        <a:t>Facts about Humpback Whales</a:t>
                      </a:r>
                      <a:r>
                        <a:rPr lang="en-US" sz="1200" b="0" i="1" dirty="0" smtClean="0">
                          <a:solidFill>
                            <a:prstClr val="black"/>
                          </a:solidFill>
                          <a:latin typeface="+mn-lt"/>
                          <a:cs typeface="Helvetica" pitchFamily="34" charset="0"/>
                        </a:rPr>
                        <a:t> </a:t>
                      </a:r>
                      <a:r>
                        <a:rPr lang="en-US" sz="1200" b="0" dirty="0" smtClean="0">
                          <a:solidFill>
                            <a:prstClr val="black"/>
                          </a:solidFill>
                          <a:latin typeface="+mn-lt"/>
                          <a:ea typeface="Calibri" pitchFamily="34" charset="0"/>
                          <a:cs typeface="Helvetica" pitchFamily="34" charset="0"/>
                        </a:rPr>
                        <a:t>and </a:t>
                      </a:r>
                      <a:r>
                        <a:rPr lang="en-US" sz="1200" b="0" i="1" u="sng" dirty="0" smtClean="0">
                          <a:latin typeface="+mn-lt"/>
                          <a:ea typeface="Calibri" pitchFamily="34" charset="0"/>
                          <a:cs typeface="Helvetica" pitchFamily="34" charset="0"/>
                        </a:rPr>
                        <a:t>The Humpback Whale</a:t>
                      </a:r>
                      <a:r>
                        <a:rPr lang="en-US" sz="1200" b="0" dirty="0" smtClean="0">
                          <a:latin typeface="+mn-lt"/>
                          <a:ea typeface="Calibri" pitchFamily="34" charset="0"/>
                          <a:cs typeface="Helvetica" pitchFamily="34" charset="0"/>
                        </a:rPr>
                        <a:t> the same?</a:t>
                      </a:r>
                    </a:p>
                    <a:p>
                      <a:pPr marL="342900" marR="0" lvl="0" indent="-342900" algn="l" defTabSz="966612" rtl="0" eaLnBrk="1" fontAlgn="auto" latinLnBrk="0" hangingPunct="1">
                        <a:lnSpc>
                          <a:spcPct val="100000"/>
                        </a:lnSpc>
                        <a:spcBef>
                          <a:spcPts val="0"/>
                        </a:spcBef>
                        <a:spcAft>
                          <a:spcPts val="0"/>
                        </a:spcAft>
                        <a:buClrTx/>
                        <a:buSzTx/>
                        <a:buFontTx/>
                        <a:buNone/>
                        <a:tabLst/>
                        <a:defRPr/>
                      </a:pPr>
                      <a:r>
                        <a:rPr lang="en-US" sz="1000" b="0" dirty="0" smtClean="0">
                          <a:latin typeface="+mn-lt"/>
                          <a:ea typeface="Calibri" pitchFamily="34" charset="0"/>
                          <a:cs typeface="Helvetica" pitchFamily="34" charset="0"/>
                        </a:rPr>
                        <a:t>RI.9</a:t>
                      </a:r>
                    </a:p>
                  </a:txBody>
                  <a:tcPr marT="47897" marB="47897" anchor="ctr">
                    <a:solidFill>
                      <a:schemeClr val="bg1">
                        <a:lumMod val="8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367211">
                <a:tc>
                  <a:txBody>
                    <a:bodyPr/>
                    <a:lstStyle/>
                    <a:p>
                      <a:pPr marL="0" marR="0" indent="0" algn="l" defTabSz="966612" rtl="0" eaLnBrk="1" fontAlgn="auto" latinLnBrk="0" hangingPunct="1">
                        <a:lnSpc>
                          <a:spcPct val="100000"/>
                        </a:lnSpc>
                        <a:spcBef>
                          <a:spcPts val="0"/>
                        </a:spcBef>
                        <a:spcAft>
                          <a:spcPts val="0"/>
                        </a:spcAft>
                        <a:buClrTx/>
                        <a:buSzTx/>
                        <a:buFont typeface="+mj-lt"/>
                        <a:buNone/>
                        <a:tabLst/>
                        <a:defRPr/>
                      </a:pPr>
                      <a:r>
                        <a:rPr lang="en-US" sz="1300" b="1" u="sng" dirty="0" smtClean="0">
                          <a:effectLst>
                            <a:outerShdw blurRad="38100" dist="38100" dir="2700000" algn="tl">
                              <a:srgbClr val="000000">
                                <a:alpha val="43137"/>
                              </a:srgbClr>
                            </a:outerShdw>
                          </a:effectLst>
                          <a:latin typeface="+mn-lt"/>
                        </a:rPr>
                        <a:t>Question 10</a:t>
                      </a:r>
                      <a:r>
                        <a:rPr lang="en-US" sz="1300" b="1" u="none" dirty="0" smtClean="0">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statement found in </a:t>
                      </a:r>
                      <a:r>
                        <a:rPr lang="en-US" sz="1200" b="0" u="sng" dirty="0" smtClean="0">
                          <a:latin typeface="+mn-lt"/>
                          <a:cs typeface="Helvetica" pitchFamily="34" charset="0"/>
                        </a:rPr>
                        <a:t>both</a:t>
                      </a:r>
                      <a:r>
                        <a:rPr lang="en-US" sz="1200" b="0" dirty="0" smtClean="0">
                          <a:latin typeface="+mn-lt"/>
                          <a:cs typeface="Helvetica" pitchFamily="34" charset="0"/>
                        </a:rPr>
                        <a:t> articles </a:t>
                      </a:r>
                      <a:r>
                        <a:rPr lang="en-US" sz="1200" b="0" u="sng" dirty="0" smtClean="0">
                          <a:latin typeface="+mn-lt"/>
                          <a:cs typeface="Helvetica" pitchFamily="34" charset="0"/>
                        </a:rPr>
                        <a:t>best</a:t>
                      </a:r>
                      <a:r>
                        <a:rPr lang="en-US" sz="1200" b="0" dirty="0" smtClean="0">
                          <a:latin typeface="+mn-lt"/>
                          <a:cs typeface="Helvetica" pitchFamily="34" charset="0"/>
                        </a:rPr>
                        <a:t> summarizes </a:t>
                      </a:r>
                      <a:r>
                        <a:rPr lang="en-US" sz="1200" b="0" u="sng" dirty="0" smtClean="0">
                          <a:latin typeface="+mn-lt"/>
                          <a:cs typeface="Helvetica" pitchFamily="34" charset="0"/>
                        </a:rPr>
                        <a:t>one</a:t>
                      </a:r>
                      <a:r>
                        <a:rPr lang="en-US" sz="1200" b="0" dirty="0" smtClean="0">
                          <a:latin typeface="+mn-lt"/>
                          <a:cs typeface="Helvetica" pitchFamily="34" charset="0"/>
                        </a:rPr>
                        <a:t> reason why  scientists think humpback whales are intelligent?</a:t>
                      </a: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11</a:t>
                      </a:r>
                      <a:r>
                        <a:rPr lang="en-US" sz="1300" b="1" u="none" dirty="0" smtClean="0">
                          <a:effectLst>
                            <a:outerShdw blurRad="38100" dist="38100" dir="2700000" algn="tl">
                              <a:srgbClr val="000000">
                                <a:alpha val="43137"/>
                              </a:srgbClr>
                            </a:outerShdw>
                          </a:effectLst>
                          <a:latin typeface="+mn-lt"/>
                        </a:rPr>
                        <a:t>                      </a:t>
                      </a:r>
                      <a:r>
                        <a:rPr lang="en-US" sz="1300" b="1" u="sng" dirty="0" smtClean="0">
                          <a:effectLst>
                            <a:outerShdw blurRad="38100" dist="38100" dir="2700000" algn="tl">
                              <a:srgbClr val="000000">
                                <a:alpha val="43137"/>
                              </a:srgbClr>
                            </a:outerShdw>
                          </a:effectLst>
                          <a:latin typeface="+mn-lt"/>
                        </a:rPr>
                        <a:t>Constructed Response</a:t>
                      </a:r>
                    </a:p>
                  </a:txBody>
                  <a:tcPr marT="47897" marB="47897" anchor="ctr">
                    <a:solidFill>
                      <a:schemeClr val="bg2"/>
                    </a:solidFill>
                  </a:tcPr>
                </a:tc>
                <a:tc>
                  <a:txBody>
                    <a:bodyPr/>
                    <a:lstStyle/>
                    <a:p>
                      <a:pPr algn="ct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12</a:t>
                      </a:r>
                      <a:r>
                        <a:rPr lang="en-US" sz="1300" b="1" u="none" dirty="0" smtClean="0">
                          <a:effectLst>
                            <a:outerShdw blurRad="38100" dist="38100" dir="2700000" algn="tl">
                              <a:srgbClr val="000000">
                                <a:alpha val="43137"/>
                              </a:srgbClr>
                            </a:outerShdw>
                          </a:effectLst>
                          <a:latin typeface="+mn-lt"/>
                        </a:rPr>
                        <a:t>                      </a:t>
                      </a:r>
                      <a:r>
                        <a:rPr lang="en-US" sz="1300" b="1" u="sng" dirty="0" smtClean="0">
                          <a:effectLst>
                            <a:outerShdw blurRad="38100" dist="38100" dir="2700000" algn="tl">
                              <a:srgbClr val="000000">
                                <a:alpha val="43137"/>
                              </a:srgbClr>
                            </a:outerShdw>
                          </a:effectLst>
                          <a:latin typeface="+mn-lt"/>
                        </a:rPr>
                        <a:t>Constructed Response</a:t>
                      </a:r>
                    </a:p>
                  </a:txBody>
                  <a:tcPr marT="47897" marB="47897" anchor="ctr">
                    <a:solidFill>
                      <a:schemeClr val="bg2"/>
                    </a:solidFill>
                  </a:tcPr>
                </a:tc>
                <a:tc>
                  <a:txBody>
                    <a:bodyPr/>
                    <a:lstStyle/>
                    <a:p>
                      <a:pPr algn="ct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Write and Revise</a:t>
                      </a:r>
                    </a:p>
                  </a:txBody>
                  <a:tcPr marT="47897" marB="47897" anchor="ctr">
                    <a:solidFill>
                      <a:schemeClr val="bg1">
                        <a:lumMod val="85000"/>
                      </a:schemeClr>
                    </a:solidFill>
                  </a:tcPr>
                </a:tc>
                <a:tc>
                  <a:txBody>
                    <a:bodyPr/>
                    <a:lstStyle/>
                    <a:p>
                      <a:pPr algn="ct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13</a:t>
                      </a:r>
                      <a:r>
                        <a:rPr lang="en-US" sz="1200" b="0" u="none" dirty="0" smtClean="0">
                          <a:effectLst>
                            <a:outerShdw blurRad="38100" dist="38100" dir="2700000" algn="tl">
                              <a:srgbClr val="000000">
                                <a:alpha val="43137"/>
                              </a:srgbClr>
                            </a:outerShdw>
                          </a:effectLst>
                          <a:latin typeface="+mn-lt"/>
                        </a:rPr>
                        <a:t>  </a:t>
                      </a:r>
                      <a:r>
                        <a:rPr lang="en-US" sz="1200" b="0" u="none" dirty="0" smtClean="0">
                          <a:latin typeface="+mn-lt"/>
                        </a:rPr>
                        <a:t>Which sentence does not support the main idea of the paragraph</a:t>
                      </a:r>
                      <a:r>
                        <a:rPr lang="en-US" sz="1000" b="0" u="none" dirty="0" smtClean="0">
                          <a:latin typeface="+mn-lt"/>
                        </a:rPr>
                        <a:t>? (Write and Revise W.2-L.3.4a)</a:t>
                      </a: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r h="2939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14</a:t>
                      </a:r>
                      <a:r>
                        <a:rPr lang="en-US" sz="1300" b="1" u="none" dirty="0" smtClean="0">
                          <a:effectLst>
                            <a:outerShdw blurRad="38100" dist="38100" dir="2700000" algn="tl">
                              <a:srgbClr val="000000">
                                <a:alpha val="43137"/>
                              </a:srgbClr>
                            </a:outerShdw>
                          </a:effectLst>
                          <a:latin typeface="+mn-lt"/>
                        </a:rPr>
                        <a:t> </a:t>
                      </a:r>
                      <a:r>
                        <a:rPr lang="en-US" sz="1200" b="0" u="none" dirty="0" smtClean="0">
                          <a:effectLst>
                            <a:outerShdw blurRad="38100" dist="38100" dir="2700000" algn="tl">
                              <a:srgbClr val="000000">
                                <a:alpha val="43137"/>
                              </a:srgbClr>
                            </a:outerShdw>
                          </a:effectLst>
                          <a:latin typeface="+mn-lt"/>
                        </a:rPr>
                        <a:t> </a:t>
                      </a:r>
                      <a:r>
                        <a:rPr lang="en-US" sz="1200" b="0" dirty="0" smtClean="0">
                          <a:latin typeface="+mn-lt"/>
                        </a:rPr>
                        <a:t>Which word means about the same as </a:t>
                      </a:r>
                      <a:r>
                        <a:rPr lang="en-US" sz="1200" b="0" i="1" u="sng" dirty="0" smtClean="0">
                          <a:latin typeface="+mn-lt"/>
                        </a:rPr>
                        <a:t>complex</a:t>
                      </a:r>
                      <a:r>
                        <a:rPr lang="en-US" sz="1000" b="0" dirty="0" smtClean="0">
                          <a:latin typeface="+mn-lt"/>
                        </a:rPr>
                        <a:t>?  (Write and Revise L.3.3.a)</a:t>
                      </a:r>
                    </a:p>
                  </a:txBody>
                  <a:tcPr marT="47897" marB="47897" anchor="ctr">
                    <a:solidFill>
                      <a:schemeClr val="bg1">
                        <a:lumMod val="8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T="47897" marB="47897" anchor="ctr">
                    <a:solidFill>
                      <a:schemeClr val="bg1">
                        <a:lumMod val="85000"/>
                      </a:schemeClr>
                    </a:solidFill>
                  </a:tcPr>
                </a:tc>
              </a:tr>
              <a:tr h="34036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effectLst>
                            <a:outerShdw blurRad="38100" dist="38100" dir="2700000" algn="tl">
                              <a:srgbClr val="000000">
                                <a:alpha val="43137"/>
                              </a:srgbClr>
                            </a:outerShdw>
                          </a:effectLst>
                          <a:latin typeface="+mn-lt"/>
                        </a:rPr>
                        <a:t>Question 15</a:t>
                      </a:r>
                      <a:r>
                        <a:rPr lang="en-US" sz="1200" b="0" u="none" dirty="0" smtClean="0">
                          <a:effectLst>
                            <a:outerShdw blurRad="38100" dist="38100" dir="2700000" algn="tl">
                              <a:srgbClr val="000000">
                                <a:alpha val="43137"/>
                              </a:srgbClr>
                            </a:outerShdw>
                          </a:effectLst>
                          <a:latin typeface="+mn-lt"/>
                        </a:rPr>
                        <a:t>  </a:t>
                      </a:r>
                      <a:r>
                        <a:rPr lang="en-US" sz="1200" b="0" u="none" dirty="0" smtClean="0">
                          <a:latin typeface="+mn-lt"/>
                        </a:rPr>
                        <a:t>Which sentence is written correctly? </a:t>
                      </a:r>
                      <a:r>
                        <a:rPr lang="en-US" sz="1000" b="0" dirty="0" smtClean="0">
                          <a:latin typeface="+mn-lt"/>
                        </a:rPr>
                        <a:t>(Write and Revise L.3.2c)</a:t>
                      </a:r>
                    </a:p>
                  </a:txBody>
                  <a:tcPr marT="47897" marB="47897" anchor="ctr">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T="47897" marB="47897" anchor="ctr">
                    <a:solidFill>
                      <a:schemeClr val="bg2"/>
                    </a:solidFill>
                  </a:tcPr>
                </a:tc>
              </a:tr>
            </a:tbl>
          </a:graphicData>
        </a:graphic>
      </p:graphicFrame>
    </p:spTree>
    <p:extLst>
      <p:ext uri="{BB962C8B-B14F-4D97-AF65-F5344CB8AC3E}">
        <p14:creationId xmlns:p14="http://schemas.microsoft.com/office/powerpoint/2010/main" val="275035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pSp>
        <p:nvGrpSpPr>
          <p:cNvPr id="5" name="Group 19"/>
          <p:cNvGrpSpPr/>
          <p:nvPr/>
        </p:nvGrpSpPr>
        <p:grpSpPr>
          <a:xfrm>
            <a:off x="767688" y="1911416"/>
            <a:ext cx="5486400" cy="4611439"/>
            <a:chOff x="767688" y="457200"/>
            <a:chExt cx="5486400" cy="4401828"/>
          </a:xfrm>
        </p:grpSpPr>
        <p:sp>
          <p:nvSpPr>
            <p:cNvPr id="6" name="TextBox 5"/>
            <p:cNvSpPr txBox="1"/>
            <p:nvPr/>
          </p:nvSpPr>
          <p:spPr>
            <a:xfrm>
              <a:off x="767688" y="2885624"/>
              <a:ext cx="5486400" cy="1973404"/>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Pre-Assessment for Quarter 3</a:t>
              </a:r>
              <a:endParaRPr lang="en-US" sz="3200" b="1" dirty="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Reading Informational Text</a:t>
              </a:r>
            </a:p>
            <a:p>
              <a:pPr algn="ctr"/>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Name ____________________</a:t>
              </a:r>
            </a:p>
          </p:txBody>
        </p:sp>
        <p:sp>
          <p:nvSpPr>
            <p:cNvPr id="9" name="Rectangle 8"/>
            <p:cNvSpPr/>
            <p:nvPr/>
          </p:nvSpPr>
          <p:spPr>
            <a:xfrm>
              <a:off x="2209800" y="457200"/>
              <a:ext cx="1918346" cy="881360"/>
            </a:xfrm>
            <a:prstGeom prst="rect">
              <a:avLst/>
            </a:prstGeom>
          </p:spPr>
          <p:txBody>
            <a:bodyPr wrap="none">
              <a:spAutoFit/>
            </a:bodyPr>
            <a:lstStyle/>
            <a:p>
              <a:r>
                <a:rPr lang="en-US" sz="5400" b="1" dirty="0" smtClean="0">
                  <a:effectLst>
                    <a:outerShdw blurRad="38100" dist="38100" dir="2700000" algn="tl">
                      <a:srgbClr val="000000">
                        <a:alpha val="43137"/>
                      </a:srgbClr>
                    </a:outerShdw>
                  </a:effectLst>
                </a:rPr>
                <a:t>Grade</a:t>
              </a:r>
              <a:endParaRPr lang="en-US" sz="5400" b="1" dirty="0">
                <a:effectLst>
                  <a:outerShdw blurRad="38100" dist="38100" dir="2700000" algn="tl">
                    <a:srgbClr val="000000">
                      <a:alpha val="43137"/>
                    </a:srgbClr>
                  </a:outerShdw>
                </a:effectLst>
              </a:endParaRPr>
            </a:p>
          </p:txBody>
        </p:sp>
      </p:grpSp>
      <p:sp>
        <p:nvSpPr>
          <p:cNvPr id="12" name="Right Triangle 11"/>
          <p:cNvSpPr/>
          <p:nvPr/>
        </p:nvSpPr>
        <p:spPr>
          <a:xfrm rot="5400000" flipH="1">
            <a:off x="569687" y="7732486"/>
            <a:ext cx="1756229"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p:nvSpPr>
        <p:spPr>
          <a:xfrm rot="16200000" flipH="1">
            <a:off x="5107216" y="-611414"/>
            <a:ext cx="1596571"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richmons\AppData\Local\Microsoft\Windows\Temporary Internet Files\Content.IE5\TU3UVYUD\MC900014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786456"/>
            <a:ext cx="1575252" cy="14289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ichmons\AppData\Local\Microsoft\Windows\Temporary Internet Files\Content.IE5\CR42B3TE\MC9002906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3736">
            <a:off x="3346947" y="2878154"/>
            <a:ext cx="2494219" cy="153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12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5" name="TextBox 4"/>
          <p:cNvSpPr txBox="1"/>
          <p:nvPr/>
        </p:nvSpPr>
        <p:spPr>
          <a:xfrm>
            <a:off x="152400" y="685800"/>
            <a:ext cx="7010400" cy="7232749"/>
          </a:xfrm>
          <a:prstGeom prst="rect">
            <a:avLst/>
          </a:prstGeom>
          <a:noFill/>
        </p:spPr>
        <p:txBody>
          <a:bodyPr wrap="square" rtlCol="0">
            <a:spAutoFit/>
          </a:bodyPr>
          <a:lstStyle/>
          <a:p>
            <a:r>
              <a:rPr lang="en-US" sz="1600" u="sng" dirty="0" smtClean="0"/>
              <a:t>Student Directions</a:t>
            </a:r>
            <a:r>
              <a:rPr lang="en-US" sz="1400" dirty="0" smtClean="0"/>
              <a:t>:  Read the Directions.  </a:t>
            </a:r>
          </a:p>
          <a:p>
            <a:endParaRPr lang="en-US" sz="1600" u="sng" dirty="0" smtClean="0"/>
          </a:p>
          <a:p>
            <a:r>
              <a:rPr lang="en-US" sz="1600" b="1" u="sng" dirty="0" smtClean="0"/>
              <a:t>Part 1</a:t>
            </a:r>
            <a:r>
              <a:rPr lang="en-US" sz="1600" b="1" dirty="0" smtClean="0"/>
              <a:t> </a:t>
            </a:r>
          </a:p>
          <a:p>
            <a:endParaRPr lang="en-US" sz="1600" b="1" dirty="0" smtClean="0"/>
          </a:p>
          <a:p>
            <a:r>
              <a:rPr lang="en-US" sz="1600" b="1" dirty="0" smtClean="0"/>
              <a:t>Your assignment:</a:t>
            </a:r>
          </a:p>
          <a:p>
            <a:r>
              <a:rPr lang="en-US" sz="1600" dirty="0" smtClean="0"/>
              <a:t>You will read two articles about </a:t>
            </a:r>
            <a:r>
              <a:rPr lang="en-US" sz="1600" u="sng" dirty="0" smtClean="0"/>
              <a:t>humpback whales</a:t>
            </a:r>
            <a:r>
              <a:rPr lang="en-US" sz="1600" dirty="0" smtClean="0"/>
              <a:t>.</a:t>
            </a:r>
          </a:p>
          <a:p>
            <a:r>
              <a:rPr lang="en-US" sz="1600" dirty="0" smtClean="0"/>
              <a:t>As you read, take notes on these sources.  </a:t>
            </a:r>
          </a:p>
          <a:p>
            <a:r>
              <a:rPr lang="en-US" sz="1600" dirty="0" smtClean="0"/>
              <a:t>Then you will answer several research questions about these two sources. </a:t>
            </a:r>
          </a:p>
          <a:p>
            <a:r>
              <a:rPr lang="en-US" sz="1600" dirty="0" smtClean="0"/>
              <a:t>These will help you plan to write an informational essay explaining what makes humpback whales special.  </a:t>
            </a:r>
            <a:endParaRPr lang="en-US" sz="1600" i="1" dirty="0" smtClean="0"/>
          </a:p>
          <a:p>
            <a:endParaRPr lang="en-US" sz="1600" b="1" dirty="0" smtClean="0"/>
          </a:p>
          <a:p>
            <a:r>
              <a:rPr lang="en-US" sz="1600" b="1" dirty="0" smtClean="0"/>
              <a:t>Steps you will be following:</a:t>
            </a:r>
          </a:p>
          <a:p>
            <a:r>
              <a:rPr lang="en-US" sz="1600" dirty="0" smtClean="0"/>
              <a:t>In order to help you plan and write your essay, you will do all of the following:</a:t>
            </a:r>
          </a:p>
          <a:p>
            <a:r>
              <a:rPr lang="en-US" sz="1600" dirty="0" smtClean="0"/>
              <a:t>1. Read two articles about humpback whales.</a:t>
            </a:r>
          </a:p>
          <a:p>
            <a:r>
              <a:rPr lang="en-US" sz="1600" dirty="0" smtClean="0"/>
              <a:t>2. Answer several questions about the sources.</a:t>
            </a:r>
          </a:p>
          <a:p>
            <a:r>
              <a:rPr lang="en-US" sz="1600" dirty="0" smtClean="0"/>
              <a:t>3. Plan</a:t>
            </a:r>
            <a:r>
              <a:rPr lang="en-US" sz="1600" dirty="0"/>
              <a:t> </a:t>
            </a:r>
            <a:r>
              <a:rPr lang="en-US" sz="1600" dirty="0" smtClean="0"/>
              <a:t>your essay.</a:t>
            </a:r>
          </a:p>
          <a:p>
            <a:endParaRPr lang="en-US" sz="1600" b="1" dirty="0" smtClean="0"/>
          </a:p>
          <a:p>
            <a:r>
              <a:rPr lang="en-US" sz="1600" b="1" dirty="0" smtClean="0"/>
              <a:t>Directions for beginning:</a:t>
            </a:r>
          </a:p>
          <a:p>
            <a:r>
              <a:rPr lang="en-US" sz="1600" dirty="0" smtClean="0"/>
              <a:t>You will now read two articles. Take notes because you may want to refer to your notes while you plan your essay. You can refer to any of the sources as often as you like.</a:t>
            </a:r>
            <a:r>
              <a:rPr lang="en-US" sz="1600" b="1" dirty="0" smtClean="0"/>
              <a:t> </a:t>
            </a:r>
          </a:p>
          <a:p>
            <a:endParaRPr lang="en-US" sz="1600" b="1" dirty="0" smtClean="0"/>
          </a:p>
          <a:p>
            <a:r>
              <a:rPr lang="en-US" sz="1600" b="1" dirty="0" smtClean="0"/>
              <a:t>Questions</a:t>
            </a:r>
          </a:p>
          <a:p>
            <a:r>
              <a:rPr lang="en-US" sz="1600" dirty="0" smtClean="0"/>
              <a:t>Answer the questions.  Your answers to these questions will be scored. Also, they will help you think about the sources you’ve read, which should help you plan your essay. </a:t>
            </a:r>
          </a:p>
          <a:p>
            <a:endParaRPr lang="en-US" sz="1600" dirty="0" smtClean="0"/>
          </a:p>
          <a:p>
            <a:pPr algn="ctr"/>
            <a:endParaRPr lang="en-US" sz="1600" dirty="0" smtClean="0"/>
          </a:p>
          <a:p>
            <a:endParaRPr lang="en-US" sz="1600" u="sng"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sp>
        <p:nvSpPr>
          <p:cNvPr id="49169" name="Rectangle 17"/>
          <p:cNvSpPr>
            <a:spLocks noChangeArrowheads="1"/>
          </p:cNvSpPr>
          <p:nvPr/>
        </p:nvSpPr>
        <p:spPr bwMode="auto">
          <a:xfrm>
            <a:off x="499477" y="834777"/>
            <a:ext cx="6248400" cy="82330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Humpback Whale</a:t>
            </a:r>
            <a:endParaRPr lang="en-US" sz="1400" b="1" dirty="0" smtClean="0">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1</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weighs about the same as a 50 ton crane? </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humpback whale!</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humpback whale is easy to spot.  It is one of the longest of all whales. Humpback whales can be 40 to 50 feet long and weigh up to 50 tons!</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2</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 people say the humpback whale has wings like a bird!</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they are really large flippers.  They are the largest flippers of any whale.</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7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3</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humpback whales really have a hump on their back like a camel?</a:t>
            </a: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When a humpback whale gets ready to dive under the water, it arches its body.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 only looks like a hump coming out of the water.</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p:txBody>
      </p:sp>
      <p:pic>
        <p:nvPicPr>
          <p:cNvPr id="49154" name="Picture 37" descr="http://images-partners-tbn.google.com/images?q=tbn:ANd9GcSy-TCLtNizaSpqrxPSvyPPt0QS13UZgAHZ7wLM2-N8lL7lmTb4jtKg1wcz:http://www.bestcoloringpagesforkids.com/wp-content/uploads/2013/07/Camel-Pictures-Coloring-Pages.gif"/>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5419139" y="6308020"/>
            <a:ext cx="1328738" cy="1254125"/>
          </a:xfrm>
          <a:prstGeom prst="rect">
            <a:avLst/>
          </a:prstGeom>
          <a:noFill/>
        </p:spPr>
      </p:pic>
      <p:pic>
        <p:nvPicPr>
          <p:cNvPr id="49157" name="Picture 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594298" y="2030070"/>
            <a:ext cx="2211388" cy="914400"/>
          </a:xfrm>
          <a:prstGeom prst="rect">
            <a:avLst/>
          </a:prstGeom>
          <a:noFill/>
        </p:spPr>
      </p:pic>
      <p:pic>
        <p:nvPicPr>
          <p:cNvPr id="49158" name="Picture 12"/>
          <p:cNvPicPr>
            <a:picLocks noChangeAspect="1" noChangeArrowheads="1"/>
          </p:cNvPicPr>
          <p:nvPr/>
        </p:nvPicPr>
        <p:blipFill>
          <a:blip r:embed="rId4" cstate="print">
            <a:clrChange>
              <a:clrFrom>
                <a:srgbClr val="FFFFFF"/>
              </a:clrFrom>
              <a:clrTo>
                <a:srgbClr val="FFFFFF">
                  <a:alpha val="0"/>
                </a:srgbClr>
              </a:clrTo>
            </a:clrChange>
            <a:grayscl/>
          </a:blip>
          <a:srcRect/>
          <a:stretch>
            <a:fillRect/>
          </a:stretch>
        </p:blipFill>
        <p:spPr bwMode="auto">
          <a:xfrm>
            <a:off x="4227448" y="1552232"/>
            <a:ext cx="1392238" cy="955675"/>
          </a:xfrm>
          <a:prstGeom prst="rect">
            <a:avLst/>
          </a:prstGeom>
          <a:noFill/>
        </p:spPr>
      </p:pic>
      <p:pic>
        <p:nvPicPr>
          <p:cNvPr id="8" name="Picture 7"/>
          <p:cNvPicPr>
            <a:picLocks noChangeAspect="1"/>
          </p:cNvPicPr>
          <p:nvPr/>
        </p:nvPicPr>
        <p:blipFill>
          <a:blip r:embed="rId5" cstate="print">
            <a:clrChange>
              <a:clrFrom>
                <a:srgbClr val="9FB2C1"/>
              </a:clrFrom>
              <a:clrTo>
                <a:srgbClr val="9FB2C1">
                  <a:alpha val="0"/>
                </a:srgbClr>
              </a:clrTo>
            </a:clrChange>
            <a:grayscl/>
            <a:extLst>
              <a:ext uri="{28A0092B-C50C-407E-A947-70E740481C1C}">
                <a14:useLocalDpi xmlns:a14="http://schemas.microsoft.com/office/drawing/2010/main" val="0"/>
              </a:ext>
            </a:extLst>
          </a:blip>
          <a:srcRect t="26969" r="25035"/>
          <a:stretch>
            <a:fillRect/>
          </a:stretch>
        </p:blipFill>
        <p:spPr bwMode="auto">
          <a:xfrm>
            <a:off x="3880202" y="7224322"/>
            <a:ext cx="1685636" cy="1231948"/>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A humpback whale breaches in northern B.C."/>
          <p:cNvPicPr>
            <a:picLocks noChangeAspect="1"/>
          </p:cNvPicPr>
          <p:nvPr/>
        </p:nvPicPr>
        <p:blipFill>
          <a:blip r:embed="rId6" cstate="print">
            <a:grayscl/>
            <a:extLst>
              <a:ext uri="{28A0092B-C50C-407E-A947-70E740481C1C}">
                <a14:useLocalDpi xmlns:a14="http://schemas.microsoft.com/office/drawing/2010/main" val="0"/>
              </a:ext>
            </a:extLst>
          </a:blip>
          <a:srcRect l="5654" t="9025" r="24517"/>
          <a:stretch>
            <a:fillRect/>
          </a:stretch>
        </p:blipFill>
        <p:spPr bwMode="auto">
          <a:xfrm>
            <a:off x="2732649" y="4315458"/>
            <a:ext cx="1795808" cy="1271659"/>
          </a:xfrm>
          <a:prstGeom prst="rect">
            <a:avLst/>
          </a:prstGeom>
          <a:ln>
            <a:solidFill>
              <a:schemeClr val="tx1"/>
            </a:solidFill>
          </a:ln>
          <a:effectLst>
            <a:outerShdw blurRad="292100" dist="139700" dir="2700000" algn="tl" rotWithShape="0">
              <a:srgbClr val="333333">
                <a:alpha val="65000"/>
              </a:srgbClr>
            </a:outerShdw>
          </a:effectLst>
        </p:spPr>
      </p:pic>
      <p:pic>
        <p:nvPicPr>
          <p:cNvPr id="49156" name="Picture 49"/>
          <p:cNvPicPr>
            <a:picLocks noChangeAspect="1" noChangeArrowheads="1"/>
          </p:cNvPicPr>
          <p:nvPr/>
        </p:nvPicPr>
        <p:blipFill>
          <a:blip r:embed="rId7" cstate="print">
            <a:clrChange>
              <a:clrFrom>
                <a:srgbClr val="7484A8"/>
              </a:clrFrom>
              <a:clrTo>
                <a:srgbClr val="7484A8">
                  <a:alpha val="0"/>
                </a:srgbClr>
              </a:clrTo>
            </a:clrChange>
            <a:grayscl/>
          </a:blip>
          <a:srcRect t="52859" b="14558"/>
          <a:stretch>
            <a:fillRect/>
          </a:stretch>
        </p:blipFill>
        <p:spPr bwMode="auto">
          <a:xfrm>
            <a:off x="4923567" y="3569631"/>
            <a:ext cx="1797050" cy="438150"/>
          </a:xfrm>
          <a:prstGeom prst="rect">
            <a:avLst/>
          </a:prstGeom>
          <a:noFill/>
        </p:spPr>
      </p:pic>
      <p:sp>
        <p:nvSpPr>
          <p:cNvPr id="2" name="Rectangle 1"/>
          <p:cNvSpPr/>
          <p:nvPr/>
        </p:nvSpPr>
        <p:spPr>
          <a:xfrm>
            <a:off x="457200" y="1344271"/>
            <a:ext cx="65532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57200" y="3401671"/>
            <a:ext cx="65532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93702" y="6144870"/>
            <a:ext cx="65532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57800" y="152400"/>
            <a:ext cx="1752600" cy="369332"/>
          </a:xfrm>
          <a:prstGeom prst="rect">
            <a:avLst/>
          </a:prstGeom>
          <a:noFill/>
        </p:spPr>
        <p:txBody>
          <a:bodyPr wrap="square" rtlCol="0">
            <a:spAutoFit/>
          </a:bodyPr>
          <a:lstStyle/>
          <a:p>
            <a:pPr algn="r"/>
            <a:r>
              <a:rPr lang="en-US" sz="900" dirty="0" smtClean="0"/>
              <a:t>Grade Equivalence   3.9</a:t>
            </a:r>
          </a:p>
          <a:p>
            <a:pPr algn="r"/>
            <a:r>
              <a:rPr lang="en-US" sz="900" dirty="0" smtClean="0"/>
              <a:t>Lexile 800</a:t>
            </a:r>
            <a:endParaRPr lang="en-US" sz="900" dirty="0"/>
          </a:p>
        </p:txBody>
      </p:sp>
    </p:spTree>
    <p:extLst>
      <p:ext uri="{BB962C8B-B14F-4D97-AF65-F5344CB8AC3E}">
        <p14:creationId xmlns:p14="http://schemas.microsoft.com/office/powerpoint/2010/main" val="167505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1203" name="Rectangle 3"/>
          <p:cNvSpPr>
            <a:spLocks noChangeArrowheads="1"/>
          </p:cNvSpPr>
          <p:nvPr/>
        </p:nvSpPr>
        <p:spPr bwMode="auto">
          <a:xfrm>
            <a:off x="609600" y="418054"/>
            <a:ext cx="5943600" cy="7371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Section 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Does a humpback whale have fingerprints like people do?</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Calibri" pitchFamily="34" charset="0"/>
              <a:ea typeface="Calibri" pitchFamily="34" charset="0"/>
              <a:cs typeface="Times New Roman" pitchFamily="18" charset="0"/>
            </a:endParaRPr>
          </a:p>
          <a:p>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humpback whale has a tail with a deep notch. Underneath the tail there are white patches called flukes.  Each whale’s fluke is different than any other whales, just like our fingerprints are different than anyone's. Scientists can recognize different humpback whales by their flukes.</a:t>
            </a:r>
          </a:p>
          <a:p>
            <a:endParaRPr lang="en-US" sz="1400" dirty="0" smtClean="0">
              <a:latin typeface="Calibri" pitchFamily="34" charset="0"/>
              <a:ea typeface="Calibri" pitchFamily="34" charset="0"/>
              <a:cs typeface="Times New Roman" pitchFamily="18" charset="0"/>
            </a:endParaRPr>
          </a:p>
          <a:p>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n-US" sz="1400" dirty="0" smtClean="0">
              <a:latin typeface="Calibri" pitchFamily="34" charset="0"/>
              <a:ea typeface="Calibri" pitchFamily="34" charset="0"/>
              <a:cs typeface="Times New Roman" pitchFamily="18" charset="0"/>
            </a:endParaRPr>
          </a:p>
          <a:p>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n-US" sz="1400" dirty="0" smtClean="0">
              <a:latin typeface="Calibri" pitchFamily="34" charset="0"/>
              <a:ea typeface="Calibri" pitchFamily="34" charset="0"/>
              <a:cs typeface="Times New Roman" pitchFamily="18" charset="0"/>
            </a:endParaRPr>
          </a:p>
          <a:p>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endParaRPr lang="en-US" sz="1400" dirty="0" smtClean="0">
              <a:latin typeface="Calibri" pitchFamily="34" charset="0"/>
              <a:cs typeface="Times New Roman" pitchFamily="18" charset="0"/>
            </a:endParaRPr>
          </a:p>
          <a:p>
            <a:endParaRPr lang="en-US" sz="1400" b="1" u="sng" dirty="0" smtClean="0">
              <a:latin typeface="Calibri" pitchFamily="34" charset="0"/>
              <a:cs typeface="Times New Roman" pitchFamily="18" charset="0"/>
            </a:endParaRPr>
          </a:p>
          <a:p>
            <a:endParaRPr lang="en-US" sz="1400" b="1" u="sng" dirty="0" smtClean="0">
              <a:latin typeface="Calibri" pitchFamily="34" charset="0"/>
              <a:cs typeface="Times New Roman" pitchFamily="18" charset="0"/>
            </a:endParaRPr>
          </a:p>
          <a:p>
            <a:endParaRPr lang="en-US" sz="1400" b="1" u="sng" dirty="0" smtClean="0">
              <a:latin typeface="Calibri" pitchFamily="34" charset="0"/>
              <a:cs typeface="Times New Roman" pitchFamily="18" charset="0"/>
            </a:endParaRPr>
          </a:p>
          <a:p>
            <a:r>
              <a:rPr lang="en-US" sz="1400" b="1" u="sng" dirty="0" smtClean="0"/>
              <a:t>Section 5</a:t>
            </a:r>
            <a:r>
              <a:rPr lang="en-US" sz="1400" dirty="0" smtClean="0"/>
              <a:t> </a:t>
            </a:r>
          </a:p>
          <a:p>
            <a:r>
              <a:rPr lang="en-US" sz="1400" dirty="0" smtClean="0"/>
              <a:t>Humpback whales can sing beautiful songs, but not like we do!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The male humpback whale sings the songs.  All of the songs have meaning and are very complex.  Because the songs are complex scientists, believe that humpback whales are very intelligent</a:t>
            </a:r>
            <a:r>
              <a:rPr lang="en-US" sz="1000" dirty="0" smtClean="0"/>
              <a:t>.   </a:t>
            </a:r>
            <a:r>
              <a:rPr lang="en-US" sz="1000" i="1" dirty="0" smtClean="0"/>
              <a:t>Graphic courtesy David Rothenberg</a:t>
            </a:r>
            <a:endParaRPr lang="en-US" sz="10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9487" b="50866"/>
          <a:stretch>
            <a:fillRect/>
          </a:stretch>
        </p:blipFill>
        <p:spPr bwMode="auto">
          <a:xfrm>
            <a:off x="3770302" y="2225749"/>
            <a:ext cx="1981200" cy="1452880"/>
          </a:xfrm>
          <a:prstGeom prst="rect">
            <a:avLst/>
          </a:prstGeom>
          <a:ln>
            <a:solidFill>
              <a:schemeClr val="tx1"/>
            </a:solidFill>
          </a:ln>
          <a:effectLst>
            <a:outerShdw blurRad="292100" dist="139700" dir="2700000" algn="tl" rotWithShape="0">
              <a:srgbClr val="333333">
                <a:alpha val="65000"/>
              </a:srgbClr>
            </a:outerShdw>
          </a:effectLst>
        </p:spPr>
      </p:pic>
      <p:pic>
        <p:nvPicPr>
          <p:cNvPr id="51205" name="Picture 5" descr="http://images-partners-tbn.google.com/images?q=tbn:ANd9GcS03SQjX7oXPn04mI9Hp_cBax0L-RY2ilcWnh76oplV4DnBLLdSyDZT0jap:http://www.vetmed.vt.edu/education/curriculum/vm8054/Labs/Lab14/IMAGES/FINGERPRINT.jpg"/>
          <p:cNvPicPr>
            <a:picLocks noChangeAspect="1" noChangeArrowheads="1"/>
          </p:cNvPicPr>
          <p:nvPr/>
        </p:nvPicPr>
        <p:blipFill>
          <a:blip r:embed="rId3" cstate="print"/>
          <a:srcRect/>
          <a:stretch>
            <a:fillRect/>
          </a:stretch>
        </p:blipFill>
        <p:spPr bwMode="auto">
          <a:xfrm>
            <a:off x="2025869" y="2361106"/>
            <a:ext cx="990600" cy="1208942"/>
          </a:xfrm>
          <a:prstGeom prst="rect">
            <a:avLst/>
          </a:prstGeom>
          <a:noFill/>
        </p:spPr>
      </p:pic>
      <p:pic>
        <p:nvPicPr>
          <p:cNvPr id="7" name="Picture 6" descr="Singing Childr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968949"/>
            <a:ext cx="2036327" cy="1261745"/>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descr="How to play clarinet along with a humpback wha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7407349"/>
            <a:ext cx="4157330" cy="1796903"/>
          </a:xfrm>
          <a:prstGeom prst="rect">
            <a:avLst/>
          </a:prstGeom>
          <a:noFill/>
          <a:ln w="9525">
            <a:noFill/>
            <a:miter lim="800000"/>
            <a:headEnd/>
            <a:tailEnd/>
          </a:ln>
        </p:spPr>
      </p:pic>
      <p:sp>
        <p:nvSpPr>
          <p:cNvPr id="10" name="Rectangle 9"/>
          <p:cNvSpPr/>
          <p:nvPr/>
        </p:nvSpPr>
        <p:spPr>
          <a:xfrm>
            <a:off x="493702" y="515266"/>
            <a:ext cx="6553200" cy="3386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93702" y="3962400"/>
            <a:ext cx="6553200" cy="52418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93702" y="125850"/>
            <a:ext cx="2525050" cy="400110"/>
          </a:xfrm>
          <a:prstGeom prst="rect">
            <a:avLst/>
          </a:prstGeom>
        </p:spPr>
        <p:txBody>
          <a:bodyPr wrap="none">
            <a:spAutoFit/>
          </a:bodyPr>
          <a:lstStyle/>
          <a:p>
            <a:pPr lvl="0" defTabSz="914400" fontAlgn="base">
              <a:spcBef>
                <a:spcPct val="0"/>
              </a:spcBef>
              <a:spcAft>
                <a:spcPct val="0"/>
              </a:spcAft>
            </a:pPr>
            <a:r>
              <a:rPr lang="en-US" sz="2000" b="1" u="sng" dirty="0">
                <a:latin typeface="Calibri" pitchFamily="34" charset="0"/>
                <a:ea typeface="Calibri" pitchFamily="34" charset="0"/>
                <a:cs typeface="Times New Roman" pitchFamily="18" charset="0"/>
              </a:rPr>
              <a:t>The Humpback Whale</a:t>
            </a:r>
            <a:endParaRPr lang="en-US" sz="2000" b="1" u="sng" dirty="0">
              <a:latin typeface="Calibri" pitchFamily="34" charset="0"/>
              <a:cs typeface="Times New Roman" pitchFamily="18" charset="0"/>
            </a:endParaRPr>
          </a:p>
        </p:txBody>
      </p:sp>
    </p:spTree>
    <p:extLst>
      <p:ext uri="{BB962C8B-B14F-4D97-AF65-F5344CB8AC3E}">
        <p14:creationId xmlns:p14="http://schemas.microsoft.com/office/powerpoint/2010/main" val="167505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a:t>
            </a:fld>
            <a:endParaRPr lang="en-US" dirty="0"/>
          </a:p>
        </p:txBody>
      </p:sp>
      <p:sp>
        <p:nvSpPr>
          <p:cNvPr id="5" name="TextBox 4"/>
          <p:cNvSpPr txBox="1"/>
          <p:nvPr/>
        </p:nvSpPr>
        <p:spPr>
          <a:xfrm>
            <a:off x="228600" y="234570"/>
            <a:ext cx="5562600" cy="466938"/>
          </a:xfrm>
          <a:prstGeom prst="rect">
            <a:avLst/>
          </a:prstGeom>
          <a:noFill/>
        </p:spPr>
        <p:txBody>
          <a:bodyPr wrap="square" lIns="96661" tIns="48331" rIns="96661" bIns="48331" rtlCol="0">
            <a:spAutoFit/>
          </a:bodyPr>
          <a:lstStyle/>
          <a:p>
            <a:r>
              <a:rPr lang="en-US" sz="2400" b="1" u="sng" dirty="0" smtClean="0">
                <a:effectLst>
                  <a:outerShdw blurRad="38100" dist="38100" dir="2700000" algn="tl">
                    <a:srgbClr val="000000">
                      <a:alpha val="43137"/>
                    </a:srgbClr>
                  </a:outerShdw>
                </a:effectLst>
              </a:rPr>
              <a:t>Important Information </a:t>
            </a:r>
          </a:p>
        </p:txBody>
      </p:sp>
      <p:sp>
        <p:nvSpPr>
          <p:cNvPr id="2" name="TextBox 1"/>
          <p:cNvSpPr txBox="1"/>
          <p:nvPr/>
        </p:nvSpPr>
        <p:spPr>
          <a:xfrm>
            <a:off x="304800" y="878117"/>
            <a:ext cx="6553200" cy="5816977"/>
          </a:xfrm>
          <a:prstGeom prst="rect">
            <a:avLst/>
          </a:prstGeom>
          <a:noFill/>
        </p:spPr>
        <p:txBody>
          <a:bodyPr wrap="square" rtlCol="0">
            <a:spAutoFit/>
          </a:bodyPr>
          <a:lstStyle/>
          <a:p>
            <a:pPr marL="457200" indent="-457200">
              <a:buFont typeface="+mj-lt"/>
              <a:buAutoNum type="alphaUcPeriod"/>
            </a:pPr>
            <a:r>
              <a:rPr lang="en-US" sz="1400" dirty="0" smtClean="0"/>
              <a:t>This booklet is divided into two parts…</a:t>
            </a:r>
          </a:p>
          <a:p>
            <a:pPr marL="457200" indent="-457200">
              <a:buFont typeface="+mj-lt"/>
              <a:buAutoNum type="alphaUcPeriod"/>
            </a:pPr>
            <a:endParaRPr lang="en-US" sz="1400" dirty="0" smtClean="0"/>
          </a:p>
          <a:p>
            <a:pPr marL="940506" lvl="1" indent="-457200">
              <a:buFont typeface="+mj-lt"/>
              <a:buAutoNum type="arabicPeriod"/>
            </a:pPr>
            <a:r>
              <a:rPr lang="en-US" sz="1400" dirty="0" smtClean="0"/>
              <a:t>Teacher’s Resources</a:t>
            </a:r>
          </a:p>
          <a:p>
            <a:pPr marL="1423812" lvl="2" indent="-457200">
              <a:buFont typeface="+mj-lt"/>
              <a:buAutoNum type="alphaLcPeriod"/>
            </a:pPr>
            <a:r>
              <a:rPr lang="en-US" sz="1400" dirty="0" smtClean="0"/>
              <a:t>Page 1 – 15</a:t>
            </a:r>
            <a:endParaRPr lang="en-US" sz="1400" dirty="0"/>
          </a:p>
          <a:p>
            <a:pPr marL="940506" lvl="1" indent="-457200">
              <a:buFont typeface="+mj-lt"/>
              <a:buAutoNum type="arabicPeriod"/>
            </a:pPr>
            <a:endParaRPr lang="en-US" sz="1400" dirty="0" smtClean="0"/>
          </a:p>
          <a:p>
            <a:pPr marL="940506" lvl="1" indent="-457200">
              <a:buFont typeface="+mj-lt"/>
              <a:buAutoNum type="arabicPeriod"/>
            </a:pPr>
            <a:r>
              <a:rPr lang="en-US" sz="1400" dirty="0" smtClean="0"/>
              <a:t>Students Assessment </a:t>
            </a:r>
          </a:p>
          <a:p>
            <a:pPr marL="1423812" lvl="2" indent="-457200">
              <a:buFont typeface="+mj-lt"/>
              <a:buAutoNum type="alphaLcPeriod" startAt="2"/>
            </a:pPr>
            <a:r>
              <a:rPr lang="en-US" sz="1400" dirty="0" smtClean="0"/>
              <a:t>Page’s 16 – 32</a:t>
            </a:r>
          </a:p>
          <a:p>
            <a:pPr marL="1423812" lvl="2" indent="-457200">
              <a:buFont typeface="+mj-lt"/>
              <a:buAutoNum type="alphaLcPeriod" startAt="2"/>
            </a:pPr>
            <a:endParaRPr lang="en-US" sz="1400" dirty="0" smtClean="0"/>
          </a:p>
          <a:p>
            <a:pPr marL="522288" lvl="2" indent="-522288"/>
            <a:r>
              <a:rPr lang="en-US" sz="1400" dirty="0" smtClean="0"/>
              <a:t>             This booklet is intended for pre-assessing reading informational standards RI4, 8 and 9 at the beginning of the third quarter as well as </a:t>
            </a:r>
            <a:r>
              <a:rPr lang="en-US" sz="1400" u="sng" dirty="0" smtClean="0"/>
              <a:t>Research Targets</a:t>
            </a:r>
            <a:r>
              <a:rPr lang="en-US" sz="1400" dirty="0" smtClean="0"/>
              <a:t> 2,3 and 4 as applicable.  Do </a:t>
            </a:r>
            <a:r>
              <a:rPr lang="en-US" sz="1400" u="sng" dirty="0" smtClean="0"/>
              <a:t>NOT</a:t>
            </a:r>
            <a:r>
              <a:rPr lang="en-US" sz="1400" dirty="0" smtClean="0"/>
              <a:t> allow students to read the passages before the assessment. </a:t>
            </a:r>
          </a:p>
          <a:p>
            <a:pPr marL="522288" lvl="2" indent="-522288"/>
            <a:endParaRPr lang="en-US" sz="1400" dirty="0" smtClean="0"/>
          </a:p>
          <a:p>
            <a:pPr marL="522288" lvl="2" indent="-522288"/>
            <a:r>
              <a:rPr lang="en-US" sz="1400" i="1" dirty="0" smtClean="0">
                <a:solidFill>
                  <a:srgbClr val="C00000"/>
                </a:solidFill>
              </a:rPr>
              <a:t>              Students who do not read independently should be given the assessment as a listening comprehension test</a:t>
            </a:r>
            <a:r>
              <a:rPr lang="en-US" sz="1400" dirty="0" smtClean="0"/>
              <a:t>. Do </a:t>
            </a:r>
            <a:r>
              <a:rPr lang="en-US" sz="1400" u="sng" dirty="0" smtClean="0"/>
              <a:t>NOT</a:t>
            </a:r>
            <a:r>
              <a:rPr lang="en-US" sz="1400" dirty="0" smtClean="0"/>
              <a:t> read the passage to the students until it is time for the assessment.</a:t>
            </a:r>
          </a:p>
          <a:p>
            <a:pPr marL="522288" lvl="2" indent="-522288">
              <a:buAutoNum type="alphaUcPeriod" startAt="2"/>
            </a:pPr>
            <a:endParaRPr lang="en-US" sz="1800" b="1" u="sng" dirty="0"/>
          </a:p>
          <a:p>
            <a:pPr marL="520700" lvl="1" indent="-520700"/>
            <a:r>
              <a:rPr lang="en-US" sz="1800" b="1" u="sng" dirty="0" smtClean="0"/>
              <a:t>Printing Instructions</a:t>
            </a:r>
            <a:r>
              <a:rPr lang="en-US" sz="1800" b="1" dirty="0" smtClean="0"/>
              <a:t>…   </a:t>
            </a:r>
            <a:r>
              <a:rPr lang="en-US" sz="1400" b="1" i="1" dirty="0" smtClean="0">
                <a:solidFill>
                  <a:srgbClr val="002060"/>
                </a:solidFill>
                <a:effectLst>
                  <a:outerShdw blurRad="38100" dist="38100" dir="2700000" algn="tl">
                    <a:srgbClr val="000000">
                      <a:alpha val="43137"/>
                    </a:srgbClr>
                  </a:outerShdw>
                </a:effectLst>
              </a:rPr>
              <a:t>Be sure you have printed a teacher’s Edition</a:t>
            </a:r>
            <a:r>
              <a:rPr lang="en-US" sz="1800" i="1" dirty="0" smtClean="0"/>
              <a:t>!</a:t>
            </a:r>
            <a:endParaRPr lang="en-US" sz="1800" b="1" dirty="0" smtClean="0"/>
          </a:p>
          <a:p>
            <a:pPr marL="520700" lvl="1" indent="-520700">
              <a:buFont typeface="+mj-lt"/>
              <a:buAutoNum type="alphaUcPeriod" startAt="2"/>
            </a:pPr>
            <a:endParaRPr lang="en-US" sz="1400" dirty="0" smtClean="0"/>
          </a:p>
          <a:p>
            <a:pPr marL="915988" lvl="1"/>
            <a:r>
              <a:rPr lang="en-US" sz="1400" dirty="0" smtClean="0"/>
              <a:t>Please print the teachers directions (pages 1 – 15).  Read the</a:t>
            </a:r>
          </a:p>
          <a:p>
            <a:pPr marL="915988" lvl="1"/>
            <a:r>
              <a:rPr lang="en-US" sz="1400" dirty="0"/>
              <a:t>d</a:t>
            </a:r>
            <a:r>
              <a:rPr lang="en-US" sz="1400" dirty="0" smtClean="0"/>
              <a:t>irections before giving the assessment.  </a:t>
            </a:r>
          </a:p>
          <a:p>
            <a:pPr marL="915988" lvl="1"/>
            <a:endParaRPr lang="en-US" sz="1400" dirty="0" smtClean="0"/>
          </a:p>
          <a:p>
            <a:pPr marL="915988" lvl="1"/>
            <a:r>
              <a:rPr lang="en-US" sz="1400" dirty="0" smtClean="0"/>
              <a:t>Print pages 16 – 32 for each student.</a:t>
            </a:r>
          </a:p>
          <a:p>
            <a:pPr marL="915988" lvl="1"/>
            <a:r>
              <a:rPr lang="en-US" sz="1400" dirty="0" smtClean="0"/>
              <a:t>This would print each student page as an 8 ½ X 11 page… </a:t>
            </a:r>
          </a:p>
          <a:p>
            <a:pPr marL="915988" lvl="1"/>
            <a:r>
              <a:rPr lang="en-US" sz="1400" dirty="0" smtClean="0"/>
              <a:t>or login to the Print Shop and order pre-assessments and/or CFAs.</a:t>
            </a:r>
          </a:p>
        </p:txBody>
      </p:sp>
      <p:graphicFrame>
        <p:nvGraphicFramePr>
          <p:cNvPr id="3" name="Table 2"/>
          <p:cNvGraphicFramePr>
            <a:graphicFrameLocks noGrp="1"/>
          </p:cNvGraphicFramePr>
          <p:nvPr>
            <p:extLst>
              <p:ext uri="{D42A27DB-BD31-4B8C-83A1-F6EECF244321}">
                <p14:modId xmlns:p14="http://schemas.microsoft.com/office/powerpoint/2010/main" val="682269617"/>
              </p:ext>
            </p:extLst>
          </p:nvPr>
        </p:nvGraphicFramePr>
        <p:xfrm>
          <a:off x="1447800" y="7021376"/>
          <a:ext cx="4343400" cy="2198824"/>
        </p:xfrm>
        <a:graphic>
          <a:graphicData uri="http://schemas.openxmlformats.org/drawingml/2006/table">
            <a:tbl>
              <a:tblPr/>
              <a:tblGrid>
                <a:gridCol w="1447800"/>
                <a:gridCol w="1447800"/>
                <a:gridCol w="1447800"/>
              </a:tblGrid>
              <a:tr h="168275">
                <a:tc gridSpan="3">
                  <a:txBody>
                    <a:bodyPr/>
                    <a:lstStyle/>
                    <a:p>
                      <a:pPr algn="ctr"/>
                      <a:r>
                        <a:rPr lang="en-US" sz="1200" b="1" dirty="0" smtClean="0">
                          <a:effectLst/>
                        </a:rPr>
                        <a:t>NEW CCSS Lexile Band (range)</a:t>
                      </a:r>
                      <a:endParaRPr lang="en-US" sz="1200" b="1" dirty="0">
                        <a:effectLst/>
                      </a:endParaRP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ctr"/>
                      <a:endParaRPr lang="en-US" sz="1200" b="1" dirty="0">
                        <a:effectLst/>
                      </a:endParaRP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ctr"/>
                      <a:endParaRPr lang="en-US" sz="1200" b="1" dirty="0">
                        <a:effectLst/>
                      </a:endParaRP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8275">
                <a:tc>
                  <a:txBody>
                    <a:bodyPr/>
                    <a:lstStyle/>
                    <a:p>
                      <a:pPr algn="ctr"/>
                      <a:r>
                        <a:rPr lang="en-US" sz="1200" b="1" dirty="0">
                          <a:effectLst/>
                        </a:rPr>
                        <a:t>Grade</a:t>
                      </a:r>
                      <a:br>
                        <a:rPr lang="en-US" sz="1200" b="1" dirty="0">
                          <a:effectLst/>
                        </a:rPr>
                      </a:br>
                      <a:r>
                        <a:rPr lang="en-US" sz="1200" b="1" dirty="0">
                          <a:effectLst/>
                        </a:rPr>
                        <a:t>Band</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dirty="0">
                          <a:effectLst/>
                        </a:rPr>
                        <a:t>Current</a:t>
                      </a:r>
                      <a:br>
                        <a:rPr lang="en-US" sz="1200" b="1" dirty="0">
                          <a:effectLst/>
                        </a:rPr>
                      </a:br>
                      <a:r>
                        <a:rPr lang="en-US" sz="1200" b="1" dirty="0">
                          <a:effectLst/>
                        </a:rPr>
                        <a:t>Lexile Band</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dirty="0" smtClean="0">
                          <a:effectLst/>
                        </a:rPr>
                        <a:t>CCSS</a:t>
                      </a:r>
                      <a:r>
                        <a:rPr lang="en-US" sz="1200" b="1" dirty="0">
                          <a:effectLst/>
                        </a:rPr>
                        <a:t/>
                      </a:r>
                      <a:br>
                        <a:rPr lang="en-US" sz="1200" b="1" dirty="0">
                          <a:effectLst/>
                        </a:rPr>
                      </a:br>
                      <a:r>
                        <a:rPr lang="en-US" sz="1200" b="1" dirty="0">
                          <a:effectLst/>
                        </a:rPr>
                        <a:t>Lexile Band*</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6657">
                <a:tc>
                  <a:txBody>
                    <a:bodyPr/>
                    <a:lstStyle/>
                    <a:p>
                      <a:pPr algn="ctr"/>
                      <a:r>
                        <a:rPr lang="en-US" sz="1200" b="1">
                          <a:effectLst/>
                        </a:rPr>
                        <a:t>K–1</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N/A</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N/A</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52639">
                <a:tc>
                  <a:txBody>
                    <a:bodyPr/>
                    <a:lstStyle/>
                    <a:p>
                      <a:pPr algn="ctr"/>
                      <a:r>
                        <a:rPr lang="en-US" sz="1200" b="1">
                          <a:effectLst/>
                        </a:rPr>
                        <a:t>2–3</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450L–725L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420L–820L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8621">
                <a:tc>
                  <a:txBody>
                    <a:bodyPr/>
                    <a:lstStyle/>
                    <a:p>
                      <a:pPr algn="ctr"/>
                      <a:r>
                        <a:rPr lang="en-US" sz="1200" b="1">
                          <a:effectLst/>
                        </a:rPr>
                        <a:t>4–5</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645L–845L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740L–1010L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79961">
                <a:tc>
                  <a:txBody>
                    <a:bodyPr/>
                    <a:lstStyle/>
                    <a:p>
                      <a:pPr algn="ctr"/>
                      <a:r>
                        <a:rPr lang="en-US" sz="1200" b="1">
                          <a:effectLst/>
                        </a:rPr>
                        <a:t>6–8</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860L–1010L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925L–1185L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8600">
                <a:tc>
                  <a:txBody>
                    <a:bodyPr/>
                    <a:lstStyle/>
                    <a:p>
                      <a:pPr algn="ctr"/>
                      <a:r>
                        <a:rPr lang="en-US" sz="1200" b="1">
                          <a:effectLst/>
                        </a:rPr>
                        <a:t>9-10</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960L–1115L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a:effectLst/>
                        </a:rPr>
                        <a:t>1050L–1335L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8600">
                <a:tc>
                  <a:txBody>
                    <a:bodyPr/>
                    <a:lstStyle/>
                    <a:p>
                      <a:pPr algn="ctr"/>
                      <a:r>
                        <a:rPr lang="en-US" sz="1200" b="1" dirty="0">
                          <a:effectLst/>
                        </a:rPr>
                        <a:t>11–CCR</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dirty="0">
                          <a:effectLst/>
                        </a:rPr>
                        <a:t>1070L–1220L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b="1" dirty="0">
                          <a:effectLst/>
                        </a:rPr>
                        <a:t>1185L–1385L</a:t>
                      </a:r>
                    </a:p>
                  </a:txBody>
                  <a:tcPr marL="63228" marR="63228" marT="31614" marB="316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9517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18433" name="Rectangle 1"/>
          <p:cNvSpPr>
            <a:spLocks noChangeArrowheads="1"/>
          </p:cNvSpPr>
          <p:nvPr/>
        </p:nvSpPr>
        <p:spPr bwMode="auto">
          <a:xfrm>
            <a:off x="762000" y="578819"/>
            <a:ext cx="60198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Facts about Humpback Whales</a:t>
            </a:r>
            <a:r>
              <a:rPr kumimoji="0" lang="en-US" sz="12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eaLnBrk="0" fontAlgn="base" hangingPunct="0"/>
            <a:r>
              <a:rPr lang="en-US" sz="1200" b="1" u="sng" dirty="0" smtClean="0"/>
              <a:t>Section 1</a:t>
            </a:r>
            <a:r>
              <a:rPr lang="en-US" sz="1200" dirty="0" smtClean="0"/>
              <a:t> </a:t>
            </a:r>
          </a:p>
          <a:p>
            <a:pPr eaLnBrk="0" fontAlgn="base" hangingPunct="0"/>
            <a:r>
              <a:rPr lang="en-US" sz="1200" b="1" u="sng" dirty="0" smtClean="0"/>
              <a:t>Description</a:t>
            </a:r>
            <a:r>
              <a:rPr lang="en-US" sz="1200" dirty="0" smtClean="0"/>
              <a:t> </a:t>
            </a:r>
          </a:p>
          <a:p>
            <a:pPr eaLnBrk="0" fontAlgn="base" hangingPunct="0"/>
            <a:r>
              <a:rPr lang="en-US" sz="1200" dirty="0" smtClean="0"/>
              <a:t>The humpback whale is an easy whale to spot.  Not only is it huge (40-50 tons) but it is 40 to 50 feet long!  50 feet is about as tall as a five story building.  </a:t>
            </a:r>
          </a:p>
          <a:p>
            <a:pPr eaLnBrk="0" fontAlgn="base" hangingPunct="0"/>
            <a:r>
              <a:rPr lang="en-US" sz="1200" dirty="0" smtClean="0"/>
              <a:t> </a:t>
            </a:r>
          </a:p>
          <a:p>
            <a:pPr eaLnBrk="0" fontAlgn="base" hangingPunct="0"/>
            <a:r>
              <a:rPr lang="en-US" sz="1200" dirty="0" smtClean="0"/>
              <a:t>Many people say the humpback whale has a hump on its back!  But when the humpback dives under the water he arches his back. It only looks like a hump.  </a:t>
            </a:r>
          </a:p>
          <a:p>
            <a:pPr eaLnBrk="0" fontAlgn="base" hangingPunct="0"/>
            <a:r>
              <a:rPr lang="en-US" sz="1200" dirty="0" smtClean="0"/>
              <a:t> </a:t>
            </a:r>
          </a:p>
          <a:p>
            <a:pPr eaLnBrk="0" fontAlgn="base" hangingPunct="0"/>
            <a:r>
              <a:rPr lang="en-US" sz="1200" dirty="0" smtClean="0"/>
              <a:t>Humpback whales have large flippers.  Their flippers are a third of their body size.  The scientific name for humpback whales is </a:t>
            </a:r>
            <a:r>
              <a:rPr lang="en-US" sz="1200" b="1" u="sng" dirty="0" smtClean="0"/>
              <a:t>Megaptera</a:t>
            </a:r>
            <a:r>
              <a:rPr lang="en-US" sz="1200" dirty="0" smtClean="0"/>
              <a:t> which means “huge-wings.”  </a:t>
            </a:r>
          </a:p>
          <a:p>
            <a:pPr eaLnBrk="0" fontAlgn="base" hangingPunct="0"/>
            <a:r>
              <a:rPr lang="en-US" sz="1200" dirty="0" smtClean="0"/>
              <a:t> </a:t>
            </a:r>
          </a:p>
          <a:p>
            <a:pPr eaLnBrk="0" fontAlgn="base" hangingPunct="0"/>
            <a:r>
              <a:rPr lang="en-US" sz="1200" dirty="0" smtClean="0"/>
              <a:t>Humpback whales can be gray to black.  They have white markings under their tails called </a:t>
            </a:r>
            <a:r>
              <a:rPr lang="en-US" sz="1200" b="1" u="sng" dirty="0" smtClean="0"/>
              <a:t>flukes</a:t>
            </a:r>
            <a:r>
              <a:rPr lang="en-US" sz="1200" dirty="0" smtClean="0"/>
              <a:t>.  These markings are unique to each whale and help scientists identify them.  </a:t>
            </a:r>
          </a:p>
          <a:p>
            <a:pPr eaLnBrk="0" fontAlgn="base" hangingPunct="0"/>
            <a:r>
              <a:rPr lang="en-US" sz="1200" dirty="0" smtClean="0"/>
              <a:t>The humpback’s tail is about 12 feet wide.  Humpbacks stick their tail out of the water, swing it around and slap the water.  This is called </a:t>
            </a:r>
            <a:r>
              <a:rPr lang="en-US" sz="1200" b="1" u="sng" dirty="0" smtClean="0"/>
              <a:t>lobtailing</a:t>
            </a:r>
            <a:r>
              <a:rPr lang="en-US" sz="1200" dirty="0" smtClean="0"/>
              <a:t>.  The reason they lobtail is not known.</a:t>
            </a:r>
          </a:p>
          <a:p>
            <a:pPr eaLnBrk="0" fontAlgn="base" hangingPunct="0"/>
            <a:r>
              <a:rPr lang="en-US" sz="1200" dirty="0" smtClean="0"/>
              <a:t> </a:t>
            </a:r>
          </a:p>
          <a:p>
            <a:pPr eaLnBrk="0" fontAlgn="base" hangingPunct="0"/>
            <a:r>
              <a:rPr lang="en-US" sz="1200" b="1" u="sng" dirty="0" smtClean="0"/>
              <a:t>Section 2</a:t>
            </a:r>
            <a:r>
              <a:rPr lang="en-US" sz="1200" dirty="0" smtClean="0"/>
              <a:t> </a:t>
            </a:r>
          </a:p>
          <a:p>
            <a:pPr eaLnBrk="0" fontAlgn="base" hangingPunct="0"/>
            <a:r>
              <a:rPr lang="en-US" sz="1200" b="1" u="sng" dirty="0" smtClean="0"/>
              <a:t>Behavior</a:t>
            </a:r>
            <a:r>
              <a:rPr lang="en-US" sz="1200" dirty="0" smtClean="0"/>
              <a:t> </a:t>
            </a:r>
          </a:p>
          <a:p>
            <a:pPr eaLnBrk="0" fontAlgn="base" hangingPunct="0"/>
            <a:r>
              <a:rPr lang="en-US" sz="1200" dirty="0" smtClean="0"/>
              <a:t>Humpback whales are known for their complex whale songs.  Scientists have been studying these songs for many years.  Only males have been found to sing. The songs all have a reason and are very complex.  This makes scientists believe that humpback whales are very </a:t>
            </a:r>
            <a:r>
              <a:rPr lang="en-US" sz="1200" b="1" u="sng" dirty="0" smtClean="0"/>
              <a:t>intelligent</a:t>
            </a:r>
            <a:r>
              <a:rPr lang="en-US" sz="1200" dirty="0" smtClean="0"/>
              <a:t>.</a:t>
            </a:r>
          </a:p>
          <a:p>
            <a:pPr eaLnBrk="0" fontAlgn="base" hangingPunct="0"/>
            <a:r>
              <a:rPr lang="en-US" sz="1200" dirty="0" smtClean="0"/>
              <a:t> </a:t>
            </a:r>
          </a:p>
          <a:p>
            <a:pPr eaLnBrk="0" fontAlgn="base" hangingPunct="0"/>
            <a:r>
              <a:rPr lang="en-US" sz="1200" dirty="0" smtClean="0"/>
              <a:t>Humpback whales are famous for leaping out of the water.  They use their strong tails to slap the water.  Their tails help propel them all the way out of the ocean.</a:t>
            </a:r>
          </a:p>
          <a:p>
            <a:pPr eaLnBrk="0" fontAlgn="base" hangingPunct="0"/>
            <a:r>
              <a:rPr lang="en-US" sz="1200" dirty="0" smtClean="0"/>
              <a:t> </a:t>
            </a:r>
          </a:p>
          <a:p>
            <a:pPr eaLnBrk="0" fontAlgn="base" hangingPunct="0"/>
            <a:r>
              <a:rPr lang="en-US" sz="1200" dirty="0" smtClean="0"/>
              <a:t>Humpbacks hunt in groups in very clever ways.  The hunting members make a circle under the water.  Then, all of the whales blow bubbles at the same time.  The wall of bubbles traps small fish for the humpbacks to eat.  This is called </a:t>
            </a:r>
            <a:r>
              <a:rPr lang="en-US" sz="1200" b="1" u="sng" dirty="0" smtClean="0"/>
              <a:t>bubble-net</a:t>
            </a:r>
            <a:r>
              <a:rPr lang="en-US" sz="1200" dirty="0" smtClean="0"/>
              <a:t> feeding.</a:t>
            </a:r>
          </a:p>
          <a:p>
            <a:pPr eaLnBrk="0" fontAlgn="base" hangingPunct="0"/>
            <a:r>
              <a:rPr lang="en-US" sz="1200" dirty="0" smtClean="0"/>
              <a:t> </a:t>
            </a:r>
          </a:p>
          <a:p>
            <a:pPr eaLnBrk="0" fontAlgn="base" hangingPunct="0"/>
            <a:r>
              <a:rPr lang="en-US" sz="1200" b="1" u="sng" dirty="0" smtClean="0"/>
              <a:t>Section 3</a:t>
            </a:r>
            <a:r>
              <a:rPr lang="en-US" sz="1200" dirty="0" smtClean="0"/>
              <a:t> </a:t>
            </a:r>
          </a:p>
          <a:p>
            <a:pPr eaLnBrk="0" fontAlgn="base" hangingPunct="0"/>
            <a:r>
              <a:rPr lang="en-US" sz="1200" b="1" u="sng" dirty="0" smtClean="0"/>
              <a:t>One of a Kind</a:t>
            </a:r>
            <a:r>
              <a:rPr lang="en-US" sz="1200" dirty="0" smtClean="0"/>
              <a:t> </a:t>
            </a:r>
          </a:p>
          <a:p>
            <a:pPr eaLnBrk="0" fontAlgn="base" hangingPunct="0"/>
            <a:r>
              <a:rPr lang="en-US" sz="1200" dirty="0" smtClean="0"/>
              <a:t>Humpback whales are “one of a kind” for many reasons.  They are one of the largest whales. They are the only whale that sings such complex songs.  They work in hunting teams and use clever ways to catch food.  They are the acrobats of the ocean and are known as very  </a:t>
            </a:r>
            <a:r>
              <a:rPr lang="en-US" sz="1200" b="1" u="sng" dirty="0" smtClean="0"/>
              <a:t>intelligent</a:t>
            </a:r>
            <a:r>
              <a:rPr lang="en-US" sz="1200" dirty="0" smtClean="0"/>
              <a:t>.  </a:t>
            </a:r>
            <a:endParaRPr lang="en-US" sz="1200" dirty="0"/>
          </a:p>
        </p:txBody>
      </p:sp>
      <p:sp>
        <p:nvSpPr>
          <p:cNvPr id="5" name="TextBox 4"/>
          <p:cNvSpPr txBox="1"/>
          <p:nvPr/>
        </p:nvSpPr>
        <p:spPr>
          <a:xfrm>
            <a:off x="5257800" y="152400"/>
            <a:ext cx="1752600" cy="369332"/>
          </a:xfrm>
          <a:prstGeom prst="rect">
            <a:avLst/>
          </a:prstGeom>
          <a:noFill/>
        </p:spPr>
        <p:txBody>
          <a:bodyPr wrap="square" rtlCol="0">
            <a:spAutoFit/>
          </a:bodyPr>
          <a:lstStyle/>
          <a:p>
            <a:pPr algn="r"/>
            <a:r>
              <a:rPr lang="en-US" sz="900" dirty="0" smtClean="0"/>
              <a:t>Grade Equivalence   3.5</a:t>
            </a:r>
          </a:p>
          <a:p>
            <a:pPr algn="r"/>
            <a:r>
              <a:rPr lang="en-US" sz="900" dirty="0" smtClean="0"/>
              <a:t>Lexile 730</a:t>
            </a:r>
            <a:endParaRPr lang="en-US" sz="900" dirty="0"/>
          </a:p>
        </p:txBody>
      </p:sp>
    </p:spTree>
    <p:extLst>
      <p:ext uri="{BB962C8B-B14F-4D97-AF65-F5344CB8AC3E}">
        <p14:creationId xmlns:p14="http://schemas.microsoft.com/office/powerpoint/2010/main" val="167505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sp>
        <p:nvSpPr>
          <p:cNvPr id="3" name="TextBox 2"/>
          <p:cNvSpPr txBox="1"/>
          <p:nvPr/>
        </p:nvSpPr>
        <p:spPr>
          <a:xfrm>
            <a:off x="304800" y="259969"/>
            <a:ext cx="6858000" cy="374605"/>
          </a:xfrm>
          <a:prstGeom prst="rect">
            <a:avLst/>
          </a:prstGeom>
          <a:noFill/>
        </p:spPr>
        <p:txBody>
          <a:bodyPr wrap="square" lIns="96661" tIns="48331" rIns="96661" bIns="48331" rtlCol="0">
            <a:spAutoFit/>
          </a:bodyPr>
          <a:lstStyle/>
          <a:p>
            <a:r>
              <a:rPr lang="en-US" sz="1800" b="1" dirty="0" smtClean="0">
                <a:solidFill>
                  <a:srgbClr val="002060"/>
                </a:solidFill>
              </a:rPr>
              <a:t>Name ______________</a:t>
            </a:r>
            <a:endParaRPr lang="en-US" sz="1400" b="1" i="1" dirty="0">
              <a:solidFill>
                <a:srgbClr val="FF0000"/>
              </a:solidFill>
            </a:endParaRPr>
          </a:p>
        </p:txBody>
      </p:sp>
      <p:sp>
        <p:nvSpPr>
          <p:cNvPr id="5" name="Rectangle 4"/>
          <p:cNvSpPr/>
          <p:nvPr/>
        </p:nvSpPr>
        <p:spPr>
          <a:xfrm>
            <a:off x="302133" y="838200"/>
            <a:ext cx="6527292" cy="3360038"/>
          </a:xfrm>
          <a:prstGeom prst="rect">
            <a:avLst/>
          </a:prstGeom>
        </p:spPr>
        <p:txBody>
          <a:bodyPr wrap="square" lIns="96661" tIns="48331" rIns="96661" bIns="48331">
            <a:spAutoFit/>
          </a:bodyPr>
          <a:lstStyle/>
          <a:p>
            <a:pPr marL="342900" indent="-342900">
              <a:buFont typeface="+mj-lt"/>
              <a:buAutoNum type="arabicPeriod"/>
            </a:pPr>
            <a:r>
              <a:rPr lang="en-US" sz="1800" dirty="0" smtClean="0">
                <a:latin typeface="Helvetica" pitchFamily="34" charset="0"/>
                <a:ea typeface="Calibri" pitchFamily="34" charset="0"/>
                <a:cs typeface="Helvetica" pitchFamily="34" charset="0"/>
              </a:rPr>
              <a:t>What does the word </a:t>
            </a:r>
            <a:r>
              <a:rPr lang="en-US" sz="1800" b="1" u="sng" dirty="0" smtClean="0">
                <a:latin typeface="Helvetica" pitchFamily="34" charset="0"/>
                <a:ea typeface="Calibri" pitchFamily="34" charset="0"/>
                <a:cs typeface="Helvetica" pitchFamily="34" charset="0"/>
              </a:rPr>
              <a:t>intelligent</a:t>
            </a:r>
            <a:r>
              <a:rPr lang="en-US" sz="1800" dirty="0" smtClean="0">
                <a:latin typeface="Helvetica" pitchFamily="34" charset="0"/>
                <a:ea typeface="Calibri" pitchFamily="34" charset="0"/>
                <a:cs typeface="Helvetica" pitchFamily="34" charset="0"/>
              </a:rPr>
              <a:t> mean when describing the humpback whale? You may use a dictionary.</a:t>
            </a:r>
          </a:p>
          <a:p>
            <a:pPr marL="342900" indent="-342900">
              <a:buFont typeface="+mj-lt"/>
              <a:buAutoNum type="arabicPeriod"/>
            </a:pPr>
            <a:endParaRPr lang="en-US" sz="1600" dirty="0" smtClean="0">
              <a:latin typeface="Helvetica" pitchFamily="34" charset="0"/>
              <a:cs typeface="Helvetica" pitchFamily="34" charset="0"/>
            </a:endParaRPr>
          </a:p>
          <a:p>
            <a:pPr marL="919163" indent="-342900">
              <a:buFont typeface="+mj-lt"/>
              <a:buAutoNum type="alphaUcPeriod"/>
            </a:pPr>
            <a:r>
              <a:rPr lang="en-US" sz="1600" dirty="0" smtClean="0">
                <a:latin typeface="Helvetica" pitchFamily="34" charset="0"/>
                <a:cs typeface="Helvetica" pitchFamily="34" charset="0"/>
              </a:rPr>
              <a:t>Intelligent means that humpback whales can jump out of water.</a:t>
            </a:r>
          </a:p>
          <a:p>
            <a:pPr marL="919163" indent="-342900"/>
            <a:endParaRPr lang="en-US" sz="1600" dirty="0">
              <a:latin typeface="Helvetica" pitchFamily="34" charset="0"/>
              <a:cs typeface="Helvetica" pitchFamily="34" charset="0"/>
            </a:endParaRPr>
          </a:p>
          <a:p>
            <a:pPr marL="919163" indent="-342900">
              <a:buFont typeface="+mj-lt"/>
              <a:buAutoNum type="alphaUcPeriod" startAt="2"/>
            </a:pPr>
            <a:r>
              <a:rPr lang="en-US" sz="1600" dirty="0" smtClean="0">
                <a:latin typeface="Helvetica" pitchFamily="34" charset="0"/>
                <a:cs typeface="Helvetica" pitchFamily="34" charset="0"/>
              </a:rPr>
              <a:t>Humpback whales are very intelligent.</a:t>
            </a:r>
          </a:p>
          <a:p>
            <a:pPr marL="919163" indent="-342900">
              <a:buFont typeface="+mj-lt"/>
              <a:buAutoNum type="alphaUcPeriod" startAt="2"/>
            </a:pPr>
            <a:endParaRPr lang="en-US" sz="1600" dirty="0">
              <a:latin typeface="Helvetica" pitchFamily="34" charset="0"/>
              <a:cs typeface="Helvetica" pitchFamily="34" charset="0"/>
            </a:endParaRPr>
          </a:p>
          <a:p>
            <a:pPr marL="919163" indent="-342900">
              <a:buFont typeface="+mj-lt"/>
              <a:buAutoNum type="alphaUcPeriod" startAt="2"/>
            </a:pPr>
            <a:r>
              <a:rPr lang="en-US" sz="1600" dirty="0" smtClean="0">
                <a:latin typeface="Helvetica" pitchFamily="34" charset="0"/>
                <a:cs typeface="Helvetica" pitchFamily="34" charset="0"/>
              </a:rPr>
              <a:t>The word intelligent is used in the passage to explain that humpback whales can do many things.</a:t>
            </a:r>
          </a:p>
          <a:p>
            <a:pPr marL="919163" indent="-342900">
              <a:buFont typeface="+mj-lt"/>
              <a:buAutoNum type="alphaUcPeriod" startAt="2"/>
            </a:pPr>
            <a:endParaRPr lang="en-US" sz="1600" dirty="0">
              <a:latin typeface="Helvetica" pitchFamily="34" charset="0"/>
              <a:cs typeface="Helvetica" pitchFamily="34" charset="0"/>
            </a:endParaRPr>
          </a:p>
          <a:p>
            <a:pPr marL="919163" indent="-342900">
              <a:buFont typeface="+mj-lt"/>
              <a:buAutoNum type="alphaUcPeriod" startAt="2"/>
            </a:pPr>
            <a:r>
              <a:rPr lang="en-US" sz="1600" dirty="0" smtClean="0">
                <a:latin typeface="Helvetica" pitchFamily="34" charset="0"/>
                <a:cs typeface="Helvetica" pitchFamily="34" charset="0"/>
              </a:rPr>
              <a:t>The word intelligent in the passage is used to mean that humpback whales are very smart.</a:t>
            </a:r>
          </a:p>
        </p:txBody>
      </p:sp>
      <p:sp>
        <p:nvSpPr>
          <p:cNvPr id="8" name="Rectangle 7"/>
          <p:cNvSpPr/>
          <p:nvPr/>
        </p:nvSpPr>
        <p:spPr>
          <a:xfrm>
            <a:off x="421122" y="5508173"/>
            <a:ext cx="6208278" cy="2682929"/>
          </a:xfrm>
          <a:prstGeom prst="rect">
            <a:avLst/>
          </a:prstGeom>
        </p:spPr>
        <p:txBody>
          <a:bodyPr wrap="square" lIns="96661" tIns="48331" rIns="96661" bIns="48331">
            <a:spAutoFit/>
          </a:bodyPr>
          <a:lstStyle/>
          <a:p>
            <a:pPr marL="342900" indent="-342900">
              <a:buAutoNum type="arabicPeriod" startAt="2"/>
            </a:pPr>
            <a:r>
              <a:rPr lang="en-US" sz="1800" dirty="0" smtClean="0">
                <a:latin typeface="Calibri" pitchFamily="34" charset="0"/>
                <a:ea typeface="Calibri" pitchFamily="34" charset="0"/>
                <a:cs typeface="Times New Roman" pitchFamily="18" charset="0"/>
              </a:rPr>
              <a:t>The scientific name for humpback whales is </a:t>
            </a:r>
            <a:r>
              <a:rPr lang="en-US" sz="1800" b="1" u="sng" dirty="0" smtClean="0">
                <a:latin typeface="Calibri" pitchFamily="34" charset="0"/>
                <a:ea typeface="Calibri" pitchFamily="34" charset="0"/>
                <a:cs typeface="Times New Roman" pitchFamily="18" charset="0"/>
              </a:rPr>
              <a:t>Megaptera</a:t>
            </a:r>
            <a:r>
              <a:rPr lang="en-US" sz="1800" dirty="0" smtClean="0">
                <a:latin typeface="Calibri" pitchFamily="34" charset="0"/>
                <a:ea typeface="Calibri" pitchFamily="34" charset="0"/>
                <a:cs typeface="Times New Roman" pitchFamily="18" charset="0"/>
              </a:rPr>
              <a:t>.</a:t>
            </a:r>
          </a:p>
          <a:p>
            <a:pPr marL="342900" indent="-342900"/>
            <a:r>
              <a:rPr lang="en-US" sz="1800" dirty="0" smtClean="0">
                <a:latin typeface="Calibri" pitchFamily="34" charset="0"/>
                <a:cs typeface="Times New Roman" pitchFamily="18" charset="0"/>
              </a:rPr>
              <a:t>       What does the pre-fix </a:t>
            </a:r>
            <a:r>
              <a:rPr lang="en-US" sz="1800" b="1" u="sng" dirty="0" smtClean="0">
                <a:latin typeface="Calibri" pitchFamily="34" charset="0"/>
                <a:cs typeface="Times New Roman" pitchFamily="18" charset="0"/>
              </a:rPr>
              <a:t>mega</a:t>
            </a:r>
            <a:r>
              <a:rPr lang="en-US" sz="1800" dirty="0" smtClean="0">
                <a:latin typeface="Calibri" pitchFamily="34" charset="0"/>
                <a:cs typeface="Times New Roman" pitchFamily="18" charset="0"/>
              </a:rPr>
              <a:t> most likely mean?</a:t>
            </a:r>
            <a:endParaRPr lang="en-US" sz="1800" dirty="0" smtClean="0">
              <a:latin typeface="Helvetica" pitchFamily="34" charset="0"/>
              <a:cs typeface="Helvetica" pitchFamily="34" charset="0"/>
            </a:endParaRPr>
          </a:p>
          <a:p>
            <a:pPr marL="342900" indent="-342900">
              <a:buAutoNum type="arabicPeriod" startAt="2"/>
            </a:pPr>
            <a:endParaRPr lang="en-US" sz="1800" b="1"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a:t>
            </a:r>
            <a:r>
              <a:rPr lang="en-US" sz="1800" b="1" dirty="0" smtClean="0">
                <a:latin typeface="Helvetica" pitchFamily="34" charset="0"/>
                <a:cs typeface="Helvetica" pitchFamily="34" charset="0"/>
              </a:rPr>
              <a:t>   </a:t>
            </a:r>
            <a:r>
              <a:rPr lang="en-US" sz="1600" dirty="0" smtClean="0">
                <a:latin typeface="Helvetica" pitchFamily="34" charset="0"/>
                <a:cs typeface="Helvetica" pitchFamily="34" charset="0"/>
              </a:rPr>
              <a:t>large</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small</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swimmer</a:t>
            </a:r>
          </a:p>
          <a:p>
            <a:pPr marL="568325">
              <a:buFont typeface="+mj-lt"/>
              <a:buAutoNum type="alphaUcPeriod"/>
            </a:pPr>
            <a:endParaRPr lang="en-US" sz="1600" dirty="0">
              <a:latin typeface="Helvetica" pitchFamily="34" charset="0"/>
              <a:cs typeface="Helvetica" pitchFamily="34" charset="0"/>
            </a:endParaRPr>
          </a:p>
          <a:p>
            <a:pPr marL="568325">
              <a:buFont typeface="+mj-lt"/>
              <a:buAutoNum type="alphaUcPeriod"/>
            </a:pPr>
            <a:r>
              <a:rPr lang="en-US" sz="1600" dirty="0" smtClean="0">
                <a:latin typeface="Helvetica" pitchFamily="34" charset="0"/>
                <a:cs typeface="Helvetica" pitchFamily="34" charset="0"/>
              </a:rPr>
              <a:t>    fast</a:t>
            </a:r>
          </a:p>
        </p:txBody>
      </p:sp>
      <p:cxnSp>
        <p:nvCxnSpPr>
          <p:cNvPr id="11" name="Straight Connector 10"/>
          <p:cNvCxnSpPr/>
          <p:nvPr/>
        </p:nvCxnSpPr>
        <p:spPr>
          <a:xfrm>
            <a:off x="381003" y="50292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85797" y="1701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85797" y="2387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85797" y="2921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95322" y="3636282"/>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62000" y="6400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62000" y="6858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62000" y="7391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62000" y="7848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3197912938"/>
              </p:ext>
            </p:extLst>
          </p:nvPr>
        </p:nvGraphicFramePr>
        <p:xfrm>
          <a:off x="3981450" y="4260989"/>
          <a:ext cx="3048000" cy="692011"/>
        </p:xfrm>
        <a:graphic>
          <a:graphicData uri="http://schemas.openxmlformats.org/drawingml/2006/table">
            <a:tbl>
              <a:tblPr/>
              <a:tblGrid>
                <a:gridCol w="3048000"/>
              </a:tblGrid>
              <a:tr h="165245">
                <a:tc>
                  <a:txBody>
                    <a:bodyPr/>
                    <a:lstStyle/>
                    <a:p>
                      <a:pPr marL="0" marR="0" algn="l">
                        <a:lnSpc>
                          <a:spcPct val="115000"/>
                        </a:lnSpc>
                        <a:spcBef>
                          <a:spcPts val="0"/>
                        </a:spcBef>
                        <a:spcAft>
                          <a:spcPts val="0"/>
                        </a:spcAft>
                      </a:pPr>
                      <a:r>
                        <a:rPr lang="en-US" sz="800" b="1" i="1" dirty="0" smtClean="0">
                          <a:solidFill>
                            <a:srgbClr val="000000"/>
                          </a:solidFill>
                          <a:latin typeface="Calibri"/>
                          <a:ea typeface="Times New Roman"/>
                          <a:cs typeface="Times New Roman"/>
                        </a:rPr>
                        <a:t>Toward RI.3.4</a:t>
                      </a:r>
                      <a:r>
                        <a:rPr lang="en-US" sz="800" b="1" i="1" baseline="0" dirty="0" smtClean="0">
                          <a:solidFill>
                            <a:srgbClr val="000000"/>
                          </a:solidFill>
                          <a:latin typeface="Calibri"/>
                          <a:ea typeface="Times New Roman"/>
                          <a:cs typeface="Times New Roman"/>
                        </a:rPr>
                        <a:t> </a:t>
                      </a:r>
                      <a:r>
                        <a:rPr lang="en-US" sz="800" b="1" i="1" dirty="0" smtClean="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1 - </a:t>
                      </a:r>
                      <a:r>
                        <a:rPr lang="en-US" sz="900" b="1" dirty="0" smtClean="0">
                          <a:solidFill>
                            <a:srgbClr val="000000"/>
                          </a:solidFill>
                          <a:latin typeface="Calibri"/>
                          <a:ea typeface="Times New Roman"/>
                          <a:cs typeface="Times New Roman"/>
                        </a:rPr>
                        <a:t>Ce</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26766">
                <a:tc>
                  <a:txBody>
                    <a:bodyPr/>
                    <a:lstStyle/>
                    <a:p>
                      <a:pPr marL="0" marR="0" algn="l">
                        <a:lnSpc>
                          <a:spcPct val="115000"/>
                        </a:lnSpc>
                        <a:spcBef>
                          <a:spcPts val="0"/>
                        </a:spcBef>
                        <a:spcAft>
                          <a:spcPts val="0"/>
                        </a:spcAft>
                      </a:pPr>
                      <a:r>
                        <a:rPr lang="en-US" sz="900" b="1" dirty="0" smtClean="0">
                          <a:latin typeface="+mn-lt"/>
                          <a:ea typeface="Times New Roman"/>
                          <a:cs typeface="Times New Roman"/>
                        </a:rPr>
                        <a:t>Select words and phrases when meaning or definition is clearly evident.</a:t>
                      </a:r>
                      <a:r>
                        <a:rPr lang="en-US" sz="900" b="0" baseline="0" dirty="0" smtClean="0">
                          <a:latin typeface="+mn-lt"/>
                          <a:ea typeface="Times New Roman"/>
                          <a:cs typeface="Times New Roman"/>
                        </a:rPr>
                        <a:t> </a:t>
                      </a:r>
                      <a:r>
                        <a:rPr lang="en-US" sz="900" b="1" u="sng" dirty="0" smtClean="0">
                          <a:latin typeface="+mn-lt"/>
                          <a:ea typeface="Times New Roman"/>
                          <a:cs typeface="Times New Roman"/>
                        </a:rPr>
                        <a:t>L.3.4d:</a:t>
                      </a:r>
                      <a:r>
                        <a:rPr lang="en-US" sz="900" b="1" dirty="0" smtClean="0">
                          <a:latin typeface="+mn-lt"/>
                          <a:ea typeface="Times New Roman"/>
                          <a:cs typeface="Times New Roman"/>
                        </a:rPr>
                        <a:t> Uses </a:t>
                      </a:r>
                      <a:r>
                        <a:rPr lang="en-US" sz="900" b="0" baseline="0" dirty="0" smtClean="0">
                          <a:latin typeface="+mn-lt"/>
                          <a:ea typeface="Times New Roman"/>
                          <a:cs typeface="Times New Roman"/>
                        </a:rPr>
                        <a:t> </a:t>
                      </a:r>
                      <a:r>
                        <a:rPr lang="en-US" sz="900" b="1" dirty="0" smtClean="0">
                          <a:latin typeface="+mn-lt"/>
                          <a:ea typeface="Times New Roman"/>
                          <a:cs typeface="Times New Roman"/>
                        </a:rPr>
                        <a:t>glossaries or beginning dictionaries to determine or clarify meaning.</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7" name="Rectangle 6"/>
          <p:cNvSpPr/>
          <p:nvPr/>
        </p:nvSpPr>
        <p:spPr>
          <a:xfrm>
            <a:off x="6629400" y="4509347"/>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a:t>
            </a:r>
            <a:endParaRPr lang="en-US" sz="2100" b="1" dirty="0">
              <a:solidFill>
                <a:schemeClr val="tx1"/>
              </a:solidFill>
              <a:effectLst>
                <a:outerShdw blurRad="38100" dist="38100" dir="2700000" algn="tl">
                  <a:srgbClr val="000000">
                    <a:alpha val="43137"/>
                  </a:srgbClr>
                </a:outerShdw>
              </a:effectLst>
            </a:endParaRPr>
          </a:p>
        </p:txBody>
      </p:sp>
      <p:graphicFrame>
        <p:nvGraphicFramePr>
          <p:cNvPr id="23" name="Table 22"/>
          <p:cNvGraphicFramePr>
            <a:graphicFrameLocks noGrp="1"/>
          </p:cNvGraphicFramePr>
          <p:nvPr>
            <p:extLst>
              <p:ext uri="{D42A27DB-BD31-4B8C-83A1-F6EECF244321}">
                <p14:modId xmlns:p14="http://schemas.microsoft.com/office/powerpoint/2010/main" val="2374577490"/>
              </p:ext>
            </p:extLst>
          </p:nvPr>
        </p:nvGraphicFramePr>
        <p:xfrm>
          <a:off x="5238750" y="6566600"/>
          <a:ext cx="1524000" cy="1579517"/>
        </p:xfrm>
        <a:graphic>
          <a:graphicData uri="http://schemas.openxmlformats.org/drawingml/2006/table">
            <a:tbl>
              <a:tblPr/>
              <a:tblGrid>
                <a:gridCol w="1524000"/>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1</a:t>
                      </a:r>
                      <a:r>
                        <a:rPr lang="en-US" sz="900" b="1" dirty="0" smtClean="0">
                          <a:solidFill>
                            <a:srgbClr val="000000"/>
                          </a:solidFill>
                          <a:latin typeface="Calibri"/>
                          <a:ea typeface="Times New Roman"/>
                          <a:cs typeface="Times New Roman"/>
                        </a:rPr>
                        <a:t>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APg</a:t>
                      </a:r>
                      <a:endParaRPr lang="en-US" sz="9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40450">
                <a:tc>
                  <a:txBody>
                    <a:bodyPr/>
                    <a:lstStyle/>
                    <a:p>
                      <a:pPr marL="0" marR="0" algn="l">
                        <a:lnSpc>
                          <a:spcPct val="115000"/>
                        </a:lnSpc>
                        <a:spcBef>
                          <a:spcPts val="0"/>
                        </a:spcBef>
                        <a:spcAft>
                          <a:spcPts val="1200"/>
                        </a:spcAft>
                      </a:pPr>
                      <a:r>
                        <a:rPr lang="en-US" sz="900" b="1" u="sng" dirty="0" smtClean="0">
                          <a:latin typeface="+mn-lt"/>
                          <a:ea typeface="Times New Roman"/>
                          <a:cs typeface="Times New Roman"/>
                        </a:rPr>
                        <a:t>L.3.4c</a:t>
                      </a:r>
                      <a:r>
                        <a:rPr lang="en-US" sz="900" dirty="0" smtClean="0">
                          <a:latin typeface="+mn-lt"/>
                          <a:ea typeface="Times New Roman"/>
                          <a:cs typeface="Times New Roman"/>
                        </a:rPr>
                        <a:t> </a:t>
                      </a:r>
                      <a:r>
                        <a:rPr lang="en-US" sz="900" b="1" dirty="0" smtClean="0">
                          <a:latin typeface="+mn-lt"/>
                          <a:ea typeface="Times New Roman"/>
                          <a:cs typeface="Times New Roman"/>
                        </a:rPr>
                        <a:t>Use a known root word as a clue to the meaning of an unknown word with the same root (e.g., company, companion).</a:t>
                      </a:r>
                    </a:p>
                    <a:p>
                      <a:pPr marL="0" marR="0" algn="l">
                        <a:lnSpc>
                          <a:spcPct val="115000"/>
                        </a:lnSpc>
                        <a:spcBef>
                          <a:spcPts val="0"/>
                        </a:spcBef>
                        <a:spcAft>
                          <a:spcPts val="1200"/>
                        </a:spcAft>
                      </a:pPr>
                      <a:r>
                        <a:rPr lang="en-US" sz="900" b="1" i="1" u="sng" dirty="0" smtClean="0">
                          <a:latin typeface="+mn-lt"/>
                          <a:ea typeface="Calibri"/>
                          <a:cs typeface="Times New Roman"/>
                        </a:rPr>
                        <a:t>Note</a:t>
                      </a:r>
                      <a:r>
                        <a:rPr lang="en-US" sz="900" b="1" dirty="0" smtClean="0">
                          <a:latin typeface="+mn-lt"/>
                          <a:ea typeface="Calibri"/>
                          <a:cs typeface="Times New Roman"/>
                        </a:rPr>
                        <a:t>: Although mega is</a:t>
                      </a:r>
                      <a:r>
                        <a:rPr lang="en-US" sz="900" b="1" baseline="0" dirty="0" smtClean="0">
                          <a:latin typeface="+mn-lt"/>
                          <a:ea typeface="Calibri"/>
                          <a:cs typeface="Times New Roman"/>
                        </a:rPr>
                        <a:t> used here as a prefix it is also classified as a Latin root.</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0" name="Rectangle 9"/>
          <p:cNvSpPr/>
          <p:nvPr/>
        </p:nvSpPr>
        <p:spPr>
          <a:xfrm>
            <a:off x="6429375" y="7790059"/>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530423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3" name="Rectangle 2"/>
          <p:cNvSpPr/>
          <p:nvPr/>
        </p:nvSpPr>
        <p:spPr>
          <a:xfrm>
            <a:off x="685802" y="319316"/>
            <a:ext cx="5334001" cy="3883258"/>
          </a:xfrm>
          <a:prstGeom prst="rect">
            <a:avLst/>
          </a:prstGeom>
        </p:spPr>
        <p:txBody>
          <a:bodyPr wrap="square" lIns="96661" tIns="48331" rIns="96661" bIns="48331">
            <a:spAutoFit/>
          </a:bodyPr>
          <a:lstStyle/>
          <a:p>
            <a:pPr marL="342900" indent="-342900">
              <a:buFont typeface="+mj-lt"/>
              <a:buAutoNum type="arabicPeriod" startAt="3"/>
            </a:pPr>
            <a:r>
              <a:rPr lang="en-US" sz="1800" b="1" dirty="0" smtClean="0">
                <a:latin typeface="Helvetica" pitchFamily="34" charset="0"/>
                <a:cs typeface="Helvetica" pitchFamily="34" charset="0"/>
              </a:rPr>
              <a:t>Scientists believe that humpback whales are very intelligent.  Which statement best explains what scientists believe?</a:t>
            </a:r>
            <a:endParaRPr lang="en-US" sz="1800" dirty="0" smtClean="0">
              <a:latin typeface="Helvetica" pitchFamily="34" charset="0"/>
              <a:cs typeface="Helvetica" pitchFamily="34" charset="0"/>
            </a:endParaRPr>
          </a:p>
          <a:p>
            <a:pPr marL="801688" indent="-342900"/>
            <a:endParaRPr lang="en-US" sz="1600" dirty="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Scientists wonder if humpback whales are very intelligent.</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startAt="2"/>
            </a:pPr>
            <a:r>
              <a:rPr lang="en-US" sz="1600" dirty="0" smtClean="0">
                <a:latin typeface="Helvetica" pitchFamily="34" charset="0"/>
                <a:cs typeface="Helvetica" pitchFamily="34" charset="0"/>
              </a:rPr>
              <a:t>Scientists think that humpback whales are very intelligent.</a:t>
            </a:r>
          </a:p>
          <a:p>
            <a:pPr marL="801688" indent="-342900"/>
            <a:endParaRPr lang="en-US" sz="1600" dirty="0">
              <a:latin typeface="Helvetica" pitchFamily="34" charset="0"/>
              <a:cs typeface="Helvetica" pitchFamily="34" charset="0"/>
            </a:endParaRPr>
          </a:p>
          <a:p>
            <a:pPr marL="801688" indent="-342900">
              <a:buFont typeface="+mj-lt"/>
              <a:buAutoNum type="alphaUcPeriod" startAt="3"/>
            </a:pPr>
            <a:r>
              <a:rPr lang="en-US" sz="1600" dirty="0" smtClean="0">
                <a:latin typeface="Helvetica" pitchFamily="34" charset="0"/>
                <a:cs typeface="Helvetica" pitchFamily="34" charset="0"/>
              </a:rPr>
              <a:t>Scientists say that humpback whales are very intelligent.</a:t>
            </a:r>
          </a:p>
          <a:p>
            <a:pPr marL="801688" indent="-342900">
              <a:buFont typeface="+mj-lt"/>
              <a:buAutoNum type="alphaUcPeriod" startAt="3"/>
            </a:pPr>
            <a:endParaRPr lang="en-US" sz="1600" dirty="0">
              <a:latin typeface="Helvetica" pitchFamily="34" charset="0"/>
              <a:cs typeface="Helvetica" pitchFamily="34" charset="0"/>
            </a:endParaRPr>
          </a:p>
          <a:p>
            <a:pPr marL="801688" indent="-342900">
              <a:buFont typeface="+mj-lt"/>
              <a:buAutoNum type="alphaUcPeriod" startAt="3"/>
            </a:pPr>
            <a:r>
              <a:rPr lang="en-US" sz="1600" dirty="0" smtClean="0">
                <a:latin typeface="Helvetica" pitchFamily="34" charset="0"/>
                <a:cs typeface="Helvetica" pitchFamily="34" charset="0"/>
              </a:rPr>
              <a:t>Scientists heard that humpback whales are very intelligent.</a:t>
            </a:r>
            <a:endParaRPr lang="en-US" sz="1600" dirty="0">
              <a:latin typeface="Helvetica" pitchFamily="34" charset="0"/>
              <a:cs typeface="Helvetica" pitchFamily="34" charset="0"/>
            </a:endParaRPr>
          </a:p>
        </p:txBody>
      </p:sp>
      <p:sp>
        <p:nvSpPr>
          <p:cNvPr id="15" name="Oval 14"/>
          <p:cNvSpPr/>
          <p:nvPr/>
        </p:nvSpPr>
        <p:spPr>
          <a:xfrm>
            <a:off x="914400" y="1447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914400" y="2209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14400" y="2895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14400" y="3581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2599501696"/>
              </p:ext>
            </p:extLst>
          </p:nvPr>
        </p:nvGraphicFramePr>
        <p:xfrm>
          <a:off x="5105400" y="4191000"/>
          <a:ext cx="1612372" cy="1111649"/>
        </p:xfrm>
        <a:graphic>
          <a:graphicData uri="http://schemas.openxmlformats.org/drawingml/2006/table">
            <a:tbl>
              <a:tblPr/>
              <a:tblGrid>
                <a:gridCol w="1612372"/>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RI.3.4          </a:t>
                      </a:r>
                      <a:r>
                        <a:rPr lang="en-US" sz="900" b="1" dirty="0" smtClean="0">
                          <a:solidFill>
                            <a:srgbClr val="000000"/>
                          </a:solidFill>
                          <a:latin typeface="Calibri"/>
                          <a:ea typeface="Times New Roman"/>
                          <a:cs typeface="Times New Roman"/>
                        </a:rPr>
                        <a:t>DOK </a:t>
                      </a:r>
                      <a:r>
                        <a:rPr lang="en-US" sz="900" b="1" dirty="0">
                          <a:solidFill>
                            <a:srgbClr val="000000"/>
                          </a:solidFill>
                          <a:latin typeface="Calibri"/>
                          <a:ea typeface="Times New Roman"/>
                          <a:cs typeface="Times New Roman"/>
                        </a:rPr>
                        <a:t>2 </a:t>
                      </a:r>
                      <a:r>
                        <a:rPr lang="en-US" sz="900" b="1" dirty="0" smtClean="0">
                          <a:solidFill>
                            <a:srgbClr val="000000"/>
                          </a:solidFill>
                          <a:latin typeface="Calibri"/>
                          <a:ea typeface="Times New Roman"/>
                          <a:cs typeface="Times New Roman"/>
                        </a:rPr>
                        <a:t>– APn</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719096">
                <a:tc>
                  <a:txBody>
                    <a:bodyPr/>
                    <a:lstStyle/>
                    <a:p>
                      <a:pPr marL="0" marR="0" algn="l">
                        <a:lnSpc>
                          <a:spcPct val="115000"/>
                        </a:lnSpc>
                        <a:spcBef>
                          <a:spcPts val="0"/>
                        </a:spcBef>
                        <a:spcAft>
                          <a:spcPts val="0"/>
                        </a:spcAft>
                      </a:pPr>
                      <a:r>
                        <a:rPr lang="en-US" sz="900" b="1" u="sng" dirty="0" smtClean="0">
                          <a:latin typeface="+mn-lt"/>
                          <a:ea typeface="Times New Roman"/>
                          <a:cs typeface="Times New Roman"/>
                        </a:rPr>
                        <a:t>L.3.5c</a:t>
                      </a:r>
                      <a:r>
                        <a:rPr lang="en-US" sz="900" b="1" dirty="0" smtClean="0">
                          <a:latin typeface="+mn-lt"/>
                          <a:ea typeface="Times New Roman"/>
                          <a:cs typeface="Times New Roman"/>
                        </a:rPr>
                        <a:t> Distinguish</a:t>
                      </a:r>
                      <a:r>
                        <a:rPr lang="en-US" sz="900" b="1" u="sng" dirty="0" smtClean="0">
                          <a:latin typeface="+mn-lt"/>
                          <a:ea typeface="Times New Roman"/>
                          <a:cs typeface="Times New Roman"/>
                        </a:rPr>
                        <a:t> shades of meaning</a:t>
                      </a:r>
                      <a:r>
                        <a:rPr lang="en-US" sz="900" b="1" dirty="0" smtClean="0">
                          <a:latin typeface="+mn-lt"/>
                          <a:ea typeface="Times New Roman"/>
                          <a:cs typeface="Times New Roman"/>
                        </a:rPr>
                        <a:t> among related words that describe states of mind or degrees of certainty (e.g., knew, believed, suspected, heard, and wondered).</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Rectangle 5"/>
          <p:cNvSpPr/>
          <p:nvPr/>
        </p:nvSpPr>
        <p:spPr>
          <a:xfrm>
            <a:off x="6429375" y="5029200"/>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3</a:t>
            </a:r>
            <a:endParaRPr lang="en-US" sz="21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028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Rectangle 4"/>
          <p:cNvSpPr/>
          <p:nvPr/>
        </p:nvSpPr>
        <p:spPr>
          <a:xfrm>
            <a:off x="317694" y="533400"/>
            <a:ext cx="6006906" cy="3144594"/>
          </a:xfrm>
          <a:prstGeom prst="rect">
            <a:avLst/>
          </a:prstGeom>
        </p:spPr>
        <p:txBody>
          <a:bodyPr wrap="square" lIns="96661" tIns="48331" rIns="96661" bIns="48331">
            <a:spAutoFit/>
          </a:bodyPr>
          <a:lstStyle/>
          <a:p>
            <a:pPr marL="342900" indent="-342900">
              <a:buAutoNum type="arabicPeriod" startAt="4"/>
            </a:pPr>
            <a:r>
              <a:rPr lang="en-US" sz="1800" b="1" dirty="0" smtClean="0">
                <a:latin typeface="Helvetica" pitchFamily="34" charset="0"/>
                <a:cs typeface="Helvetica" pitchFamily="34" charset="0"/>
              </a:rPr>
              <a:t>Which sentence best explains why the author of </a:t>
            </a:r>
            <a:r>
              <a:rPr lang="en-US" sz="1800" b="1" i="1" u="sng" dirty="0" smtClean="0">
                <a:latin typeface="Helvetica" pitchFamily="34" charset="0"/>
                <a:ea typeface="Calibri" pitchFamily="34" charset="0"/>
                <a:cs typeface="Helvetica" pitchFamily="34" charset="0"/>
              </a:rPr>
              <a:t>The Humpback Whale</a:t>
            </a:r>
            <a:r>
              <a:rPr lang="en-US" sz="1800" b="1" i="1" dirty="0" smtClean="0">
                <a:latin typeface="Helvetica" pitchFamily="34" charset="0"/>
                <a:ea typeface="Calibri" pitchFamily="34" charset="0"/>
                <a:cs typeface="Helvetica" pitchFamily="34" charset="0"/>
              </a:rPr>
              <a:t> </a:t>
            </a:r>
            <a:r>
              <a:rPr lang="en-US" sz="1800" b="1" dirty="0" smtClean="0">
                <a:latin typeface="Helvetica" pitchFamily="34" charset="0"/>
                <a:cs typeface="Helvetica" pitchFamily="34" charset="0"/>
              </a:rPr>
              <a:t>compares a humpback whale to a 50 ton crane?</a:t>
            </a:r>
            <a:endParaRPr lang="en-US" sz="1800" dirty="0" smtClean="0">
              <a:latin typeface="Helvetica" pitchFamily="34" charset="0"/>
              <a:cs typeface="Helvetica" pitchFamily="34" charset="0"/>
            </a:endParaRPr>
          </a:p>
          <a:p>
            <a:pPr marL="866775" indent="-342900">
              <a:buFont typeface="+mj-lt"/>
              <a:buAutoNum type="alphaUcPeriod"/>
            </a:pPr>
            <a:endParaRPr lang="en-US" sz="1600" dirty="0" smtClean="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They both are very large.</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 humpback whale is like a 50 ton crane.</a:t>
            </a:r>
          </a:p>
          <a:p>
            <a:pPr marL="866775" indent="-466725">
              <a:buFont typeface="+mj-lt"/>
              <a:buAutoNum type="alphaUcPeriod"/>
            </a:pPr>
            <a:endParaRPr lang="en-US" sz="1600" dirty="0">
              <a:latin typeface="Helvetica" pitchFamily="34" charset="0"/>
              <a:cs typeface="Helvetica" pitchFamily="34" charset="0"/>
            </a:endParaRPr>
          </a:p>
          <a:p>
            <a:pPr marL="866775" indent="-466725">
              <a:buFont typeface="+mj-lt"/>
              <a:buAutoNum type="alphaUcPeriod"/>
            </a:pPr>
            <a:r>
              <a:rPr lang="en-US" sz="1600" dirty="0" smtClean="0">
                <a:latin typeface="Helvetica" pitchFamily="34" charset="0"/>
                <a:cs typeface="Helvetica" pitchFamily="34" charset="0"/>
              </a:rPr>
              <a:t>They humpback whale weighs about the same as a 50 ton crane.</a:t>
            </a:r>
          </a:p>
          <a:p>
            <a:pPr marL="866775" indent="-466725"/>
            <a:endParaRPr lang="en-US" sz="1600" dirty="0">
              <a:latin typeface="Helvetica" pitchFamily="34" charset="0"/>
              <a:cs typeface="Helvetica" pitchFamily="34" charset="0"/>
            </a:endParaRPr>
          </a:p>
          <a:p>
            <a:pPr marL="866775" indent="-466725">
              <a:buFont typeface="+mj-lt"/>
              <a:buAutoNum type="alphaUcPeriod" startAt="4"/>
            </a:pPr>
            <a:r>
              <a:rPr lang="en-US" sz="1600" dirty="0" smtClean="0">
                <a:latin typeface="Helvetica" pitchFamily="34" charset="0"/>
                <a:cs typeface="Helvetica" pitchFamily="34" charset="0"/>
              </a:rPr>
              <a:t>The whale is bigger than the crane.</a:t>
            </a:r>
          </a:p>
        </p:txBody>
      </p:sp>
      <p:sp>
        <p:nvSpPr>
          <p:cNvPr id="7" name="Rectangle 6"/>
          <p:cNvSpPr/>
          <p:nvPr/>
        </p:nvSpPr>
        <p:spPr>
          <a:xfrm>
            <a:off x="377992" y="4949371"/>
            <a:ext cx="6327607" cy="3390815"/>
          </a:xfrm>
          <a:prstGeom prst="rect">
            <a:avLst/>
          </a:prstGeom>
        </p:spPr>
        <p:txBody>
          <a:bodyPr wrap="square" lIns="96661" tIns="48331" rIns="96661" bIns="48331">
            <a:spAutoFit/>
          </a:bodyPr>
          <a:lstStyle/>
          <a:p>
            <a:pPr marL="342900" indent="-342900">
              <a:buAutoNum type="arabicPeriod" startAt="5"/>
            </a:pPr>
            <a:r>
              <a:rPr lang="en-US" sz="1800" b="1" dirty="0" smtClean="0">
                <a:latin typeface="Helvetica" pitchFamily="34" charset="0"/>
                <a:cs typeface="Helvetica" pitchFamily="34" charset="0"/>
              </a:rPr>
              <a:t>Why does the author of </a:t>
            </a:r>
            <a:r>
              <a:rPr lang="en-US" sz="1800" b="1" i="1" u="sng" dirty="0" smtClean="0">
                <a:latin typeface="Helvetica" pitchFamily="34" charset="0"/>
                <a:ea typeface="Calibri" pitchFamily="34" charset="0"/>
                <a:cs typeface="Helvetica" pitchFamily="34" charset="0"/>
              </a:rPr>
              <a:t>The Humpback Whale</a:t>
            </a:r>
            <a:r>
              <a:rPr lang="en-US" sz="1800" b="1" i="1" dirty="0" smtClean="0">
                <a:latin typeface="Helvetica" pitchFamily="34" charset="0"/>
                <a:ea typeface="Calibri" pitchFamily="34" charset="0"/>
                <a:cs typeface="Helvetica" pitchFamily="34" charset="0"/>
              </a:rPr>
              <a:t>  </a:t>
            </a:r>
            <a:r>
              <a:rPr lang="en-US" sz="1800" b="1" dirty="0" smtClean="0">
                <a:latin typeface="Helvetica" pitchFamily="34" charset="0"/>
                <a:cs typeface="Helvetica" pitchFamily="34" charset="0"/>
              </a:rPr>
              <a:t>compare a humpback’s tail to a fingerprint?</a:t>
            </a:r>
          </a:p>
          <a:p>
            <a:pPr marL="342900" indent="-342900">
              <a:buAutoNum type="arabicPeriod" startAt="5"/>
            </a:pPr>
            <a:endParaRPr lang="en-US" sz="1800" b="1" dirty="0">
              <a:latin typeface="Helvetica" pitchFamily="34" charset="0"/>
              <a:cs typeface="Helvetica" pitchFamily="34" charset="0"/>
            </a:endParaRPr>
          </a:p>
          <a:p>
            <a:pPr marL="628650" indent="-285750">
              <a:buFont typeface="+mj-lt"/>
              <a:buAutoNum type="alphaUcPeriod"/>
            </a:pPr>
            <a:r>
              <a:rPr lang="en-US" sz="1600" dirty="0" smtClean="0">
                <a:latin typeface="Helvetica" pitchFamily="34" charset="0"/>
                <a:cs typeface="Helvetica" pitchFamily="34" charset="0"/>
              </a:rPr>
              <a:t>The author compares the humpback whale’s tail to a  fingerprint in the text.</a:t>
            </a:r>
          </a:p>
          <a:p>
            <a:pPr marL="685800" indent="-342900"/>
            <a:endParaRPr lang="en-US" sz="1600" dirty="0">
              <a:latin typeface="Helvetica" pitchFamily="34" charset="0"/>
              <a:cs typeface="Helvetica" pitchFamily="34" charset="0"/>
            </a:endParaRPr>
          </a:p>
          <a:p>
            <a:pPr marL="685800" indent="-342900">
              <a:buFont typeface="+mj-lt"/>
              <a:buAutoNum type="alphaUcPeriod" startAt="2"/>
            </a:pPr>
            <a:r>
              <a:rPr lang="en-US" sz="1600" dirty="0" smtClean="0">
                <a:latin typeface="Helvetica" pitchFamily="34" charset="0"/>
                <a:cs typeface="Helvetica" pitchFamily="34" charset="0"/>
              </a:rPr>
              <a:t>Each humpback whale’s tail is different than any other humpback whale just like our fingerprints are different than any other person.</a:t>
            </a:r>
          </a:p>
          <a:p>
            <a:pPr marL="685800" indent="-342900">
              <a:buFont typeface="+mj-lt"/>
              <a:buAutoNum type="alphaUcPeriod" startAt="2"/>
            </a:pPr>
            <a:endParaRPr lang="en-US" sz="1600" dirty="0">
              <a:latin typeface="Helvetica" pitchFamily="34" charset="0"/>
              <a:cs typeface="Helvetica" pitchFamily="34" charset="0"/>
            </a:endParaRPr>
          </a:p>
          <a:p>
            <a:pPr marL="685800" indent="-342900">
              <a:buFont typeface="+mj-lt"/>
              <a:buAutoNum type="alphaUcPeriod" startAt="2"/>
            </a:pPr>
            <a:r>
              <a:rPr lang="en-US" sz="1600" dirty="0" smtClean="0">
                <a:latin typeface="Helvetica" pitchFamily="34" charset="0"/>
                <a:cs typeface="Helvetica" pitchFamily="34" charset="0"/>
              </a:rPr>
              <a:t>Humpback whale’s tails and our fingerprints are the same.</a:t>
            </a:r>
          </a:p>
          <a:p>
            <a:pPr marL="685800" indent="-342900">
              <a:buFont typeface="+mj-lt"/>
              <a:buAutoNum type="alphaUcPeriod" startAt="2"/>
            </a:pPr>
            <a:endParaRPr lang="en-US" sz="1600" dirty="0">
              <a:latin typeface="Helvetica" pitchFamily="34" charset="0"/>
              <a:cs typeface="Helvetica" pitchFamily="34" charset="0"/>
            </a:endParaRPr>
          </a:p>
          <a:p>
            <a:pPr marL="685800" indent="-342900">
              <a:buFont typeface="+mj-lt"/>
              <a:buAutoNum type="alphaUcPeriod" startAt="2"/>
            </a:pPr>
            <a:r>
              <a:rPr lang="en-US" sz="1600" dirty="0" smtClean="0">
                <a:latin typeface="Helvetica" pitchFamily="34" charset="0"/>
                <a:cs typeface="Helvetica" pitchFamily="34" charset="0"/>
              </a:rPr>
              <a:t>The author wanted the reader to know about fingerprints.</a:t>
            </a:r>
          </a:p>
        </p:txBody>
      </p:sp>
      <p:cxnSp>
        <p:nvCxnSpPr>
          <p:cNvPr id="10" name="Straight Connector 9"/>
          <p:cNvCxnSpPr/>
          <p:nvPr/>
        </p:nvCxnSpPr>
        <p:spPr>
          <a:xfrm>
            <a:off x="385994" y="4869543"/>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3400" y="581025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33400" y="7543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33400" y="8001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33400" y="65532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33400" y="1676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33400" y="2198914"/>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33400" y="2656114"/>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33400" y="3341914"/>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72335669"/>
              </p:ext>
            </p:extLst>
          </p:nvPr>
        </p:nvGraphicFramePr>
        <p:xfrm>
          <a:off x="5181600" y="8414658"/>
          <a:ext cx="1752600" cy="957942"/>
        </p:xfrm>
        <a:graphic>
          <a:graphicData uri="http://schemas.openxmlformats.org/drawingml/2006/table">
            <a:tbl>
              <a:tblPr/>
              <a:tblGrid>
                <a:gridCol w="1752600"/>
              </a:tblGrid>
              <a:tr h="234770">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RI.3.8    </a:t>
                      </a:r>
                      <a:r>
                        <a:rPr lang="en-US" sz="900" b="1" dirty="0" smtClean="0">
                          <a:solidFill>
                            <a:srgbClr val="000000"/>
                          </a:solidFill>
                          <a:latin typeface="Calibri"/>
                          <a:ea typeface="Times New Roman"/>
                          <a:cs typeface="Times New Roman"/>
                        </a:rPr>
                        <a:t>DOK 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Cm</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723172">
                <a:tc>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1000" b="1" dirty="0" smtClean="0">
                          <a:latin typeface="+mn-lt"/>
                          <a:ea typeface="Times New Roman"/>
                          <a:cs typeface="Times New Roman"/>
                        </a:rPr>
                        <a:t>Locate supporting information between particular sentences and paragraphs in a text using transitional language as a clue.</a:t>
                      </a:r>
                      <a:endParaRPr lang="en-US" sz="1000" dirty="0">
                        <a:effectLst/>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Rectangle 5"/>
          <p:cNvSpPr/>
          <p:nvPr/>
        </p:nvSpPr>
        <p:spPr>
          <a:xfrm>
            <a:off x="6629400" y="9081347"/>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5</a:t>
            </a:r>
            <a:endParaRPr lang="en-US" sz="2100" b="1" dirty="0">
              <a:solidFill>
                <a:schemeClr val="tx1"/>
              </a:solidFill>
              <a:effectLst>
                <a:outerShdw blurRad="38100" dist="38100" dir="2700000" algn="tl">
                  <a:srgbClr val="000000">
                    <a:alpha val="43137"/>
                  </a:srgbClr>
                </a:outerShdw>
              </a:effectLst>
            </a:endParaRPr>
          </a:p>
        </p:txBody>
      </p:sp>
      <p:graphicFrame>
        <p:nvGraphicFramePr>
          <p:cNvPr id="23" name="Table 22"/>
          <p:cNvGraphicFramePr>
            <a:graphicFrameLocks noGrp="1"/>
          </p:cNvGraphicFramePr>
          <p:nvPr>
            <p:extLst>
              <p:ext uri="{D42A27DB-BD31-4B8C-83A1-F6EECF244321}">
                <p14:modId xmlns:p14="http://schemas.microsoft.com/office/powerpoint/2010/main" val="2891894459"/>
              </p:ext>
            </p:extLst>
          </p:nvPr>
        </p:nvGraphicFramePr>
        <p:xfrm>
          <a:off x="5257800" y="2988514"/>
          <a:ext cx="1905000" cy="1735886"/>
        </p:xfrm>
        <a:graphic>
          <a:graphicData uri="http://schemas.openxmlformats.org/drawingml/2006/table">
            <a:tbl>
              <a:tblPr/>
              <a:tblGrid>
                <a:gridCol w="1905000"/>
              </a:tblGrid>
              <a:tr h="316280">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RI.3.8</a:t>
                      </a:r>
                      <a:r>
                        <a:rPr lang="en-US" sz="900" b="1" i="1" baseline="0" dirty="0" smtClean="0">
                          <a:solidFill>
                            <a:srgbClr val="000000"/>
                          </a:solidFill>
                          <a:latin typeface="+mn-lt"/>
                          <a:ea typeface="Times New Roman"/>
                          <a:cs typeface="Times New Roman"/>
                        </a:rPr>
                        <a:t>          </a:t>
                      </a:r>
                      <a:r>
                        <a:rPr lang="en-US" sz="900" b="1" dirty="0" smtClean="0">
                          <a:solidFill>
                            <a:srgbClr val="000000"/>
                          </a:solidFill>
                          <a:latin typeface="Calibri"/>
                          <a:ea typeface="Times New Roman"/>
                          <a:cs typeface="Times New Roman"/>
                        </a:rPr>
                        <a:t>DOK 1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Cf</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769390">
                <a:tc>
                  <a:txBody>
                    <a:bodyPr/>
                    <a:lstStyle/>
                    <a:p>
                      <a:pPr marL="0" marR="0" algn="l">
                        <a:lnSpc>
                          <a:spcPct val="115000"/>
                        </a:lnSpc>
                        <a:spcBef>
                          <a:spcPts val="0"/>
                        </a:spcBef>
                        <a:spcAft>
                          <a:spcPts val="0"/>
                        </a:spcAft>
                      </a:pPr>
                      <a:r>
                        <a:rPr lang="en-US" sz="900" b="1" dirty="0" smtClean="0">
                          <a:latin typeface="+mn-lt"/>
                          <a:ea typeface="Times New Roman"/>
                          <a:cs typeface="Times New Roman"/>
                        </a:rPr>
                        <a:t>Describe or explain who, what, when, where or how using transitional words when speaking or writing:</a:t>
                      </a:r>
                      <a:endParaRPr lang="en-US" sz="900" dirty="0" smtClean="0">
                        <a:latin typeface="+mn-lt"/>
                        <a:ea typeface="Calibri"/>
                        <a:cs typeface="Times New Roman"/>
                      </a:endParaRPr>
                    </a:p>
                    <a:p>
                      <a:pPr marL="0" marR="0" algn="l">
                        <a:lnSpc>
                          <a:spcPct val="115000"/>
                        </a:lnSpc>
                        <a:spcBef>
                          <a:spcPts val="0"/>
                        </a:spcBef>
                        <a:spcAft>
                          <a:spcPts val="0"/>
                        </a:spcAft>
                      </a:pPr>
                      <a:r>
                        <a:rPr lang="en-US" sz="900" b="1" u="sng" dirty="0" smtClean="0">
                          <a:latin typeface="+mn-lt"/>
                          <a:ea typeface="Times New Roman"/>
                          <a:cs typeface="Times New Roman"/>
                        </a:rPr>
                        <a:t>Sequence words</a:t>
                      </a:r>
                      <a:r>
                        <a:rPr lang="en-US" sz="900" b="1" dirty="0" smtClean="0">
                          <a:latin typeface="+mn-lt"/>
                          <a:ea typeface="Times New Roman"/>
                          <a:cs typeface="Times New Roman"/>
                        </a:rPr>
                        <a:t> (e.g. first, next, then, after that, finally).</a:t>
                      </a:r>
                      <a:endParaRPr lang="en-US" sz="900" dirty="0" smtClean="0">
                        <a:latin typeface="+mn-lt"/>
                        <a:ea typeface="Calibri"/>
                        <a:cs typeface="Times New Roman"/>
                      </a:endParaRPr>
                    </a:p>
                    <a:p>
                      <a:pPr marL="0" marR="0" algn="l">
                        <a:lnSpc>
                          <a:spcPct val="115000"/>
                        </a:lnSpc>
                        <a:spcBef>
                          <a:spcPts val="0"/>
                        </a:spcBef>
                        <a:spcAft>
                          <a:spcPts val="0"/>
                        </a:spcAft>
                      </a:pPr>
                      <a:r>
                        <a:rPr lang="en-US" sz="900" b="1" u="sng" dirty="0" smtClean="0">
                          <a:latin typeface="+mn-lt"/>
                          <a:ea typeface="Times New Roman"/>
                          <a:cs typeface="Times New Roman"/>
                        </a:rPr>
                        <a:t>Cause/Effect language</a:t>
                      </a:r>
                      <a:r>
                        <a:rPr lang="en-US" sz="900" b="1" dirty="0" smtClean="0">
                          <a:latin typeface="+mn-lt"/>
                          <a:ea typeface="Times New Roman"/>
                          <a:cs typeface="Times New Roman"/>
                        </a:rPr>
                        <a:t> (cause, effect, if, then, because). </a:t>
                      </a:r>
                      <a:endParaRPr lang="en-US" sz="900" dirty="0" smtClean="0">
                        <a:latin typeface="+mn-lt"/>
                        <a:ea typeface="Calibri"/>
                        <a:cs typeface="Times New Roman"/>
                      </a:endParaRPr>
                    </a:p>
                    <a:p>
                      <a:pPr marL="0" marR="0" algn="l">
                        <a:lnSpc>
                          <a:spcPct val="115000"/>
                        </a:lnSpc>
                        <a:spcBef>
                          <a:spcPts val="0"/>
                        </a:spcBef>
                        <a:spcAft>
                          <a:spcPts val="0"/>
                        </a:spcAft>
                      </a:pPr>
                      <a:r>
                        <a:rPr lang="en-US" sz="900" b="1" u="sng" dirty="0" smtClean="0">
                          <a:solidFill>
                            <a:schemeClr val="tx1"/>
                          </a:solidFill>
                          <a:latin typeface="+mn-lt"/>
                          <a:ea typeface="Times New Roman"/>
                          <a:cs typeface="Times New Roman"/>
                        </a:rPr>
                        <a:t>Comparison language</a:t>
                      </a:r>
                      <a:r>
                        <a:rPr lang="en-US" sz="900" b="1" dirty="0" smtClean="0">
                          <a:solidFill>
                            <a:schemeClr val="tx1"/>
                          </a:solidFill>
                          <a:latin typeface="+mn-lt"/>
                          <a:ea typeface="Times New Roman"/>
                          <a:cs typeface="Times New Roman"/>
                        </a:rPr>
                        <a:t> (more, less, -er,-est, etc...).</a:t>
                      </a:r>
                      <a:endParaRPr lang="en-US" sz="900" dirty="0">
                        <a:solidFill>
                          <a:schemeClr val="tx1"/>
                        </a:solidFill>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4" name="Rectangle 23"/>
          <p:cNvSpPr/>
          <p:nvPr/>
        </p:nvSpPr>
        <p:spPr>
          <a:xfrm>
            <a:off x="6781800" y="4419600"/>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39523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8600" y="5094448"/>
            <a:ext cx="6477000" cy="3637036"/>
          </a:xfrm>
          <a:prstGeom prst="rect">
            <a:avLst/>
          </a:prstGeom>
          <a:solidFill>
            <a:schemeClr val="bg1"/>
          </a:solidFill>
        </p:spPr>
        <p:txBody>
          <a:bodyPr wrap="square" lIns="96661" tIns="48331" rIns="96661" bIns="48331">
            <a:spAutoFit/>
          </a:bodyPr>
          <a:lstStyle/>
          <a:p>
            <a:pPr marL="457200" lvl="0" indent="-400050" defTabSz="914400" fontAlgn="base">
              <a:spcBef>
                <a:spcPct val="0"/>
              </a:spcBef>
              <a:spcAft>
                <a:spcPct val="0"/>
              </a:spcAft>
            </a:pPr>
            <a:r>
              <a:rPr lang="en-US" sz="1800" b="1" dirty="0" smtClean="0">
                <a:latin typeface="Helvetica" pitchFamily="34" charset="0"/>
                <a:cs typeface="Helvetica" pitchFamily="34" charset="0"/>
              </a:rPr>
              <a:t>7.  What do both </a:t>
            </a:r>
            <a:r>
              <a:rPr lang="en-US" sz="1800" b="1" dirty="0" smtClean="0">
                <a:solidFill>
                  <a:prstClr val="black"/>
                </a:solidFill>
                <a:latin typeface="Helvetica" pitchFamily="34" charset="0"/>
                <a:ea typeface="Calibri" pitchFamily="34" charset="0"/>
                <a:cs typeface="Helvetica" pitchFamily="34" charset="0"/>
              </a:rPr>
              <a:t>articles </a:t>
            </a:r>
            <a:r>
              <a:rPr lang="en-US" sz="1800" b="1" dirty="0" smtClean="0">
                <a:latin typeface="Helvetica" pitchFamily="34" charset="0"/>
                <a:cs typeface="Helvetica" pitchFamily="34" charset="0"/>
              </a:rPr>
              <a:t>state about the humpback</a:t>
            </a:r>
          </a:p>
          <a:p>
            <a:pPr marL="457200" lvl="0" indent="-400050" defTabSz="914400" fontAlgn="base">
              <a:spcBef>
                <a:spcPct val="0"/>
              </a:spcBef>
              <a:spcAft>
                <a:spcPct val="0"/>
              </a:spcAft>
            </a:pPr>
            <a:r>
              <a:rPr lang="en-US" sz="1800" b="1" dirty="0" smtClean="0">
                <a:latin typeface="Helvetica" pitchFamily="34" charset="0"/>
                <a:cs typeface="Helvetica" pitchFamily="34" charset="0"/>
              </a:rPr>
              <a:t>     whale’s flippers?</a:t>
            </a:r>
          </a:p>
          <a:p>
            <a:pPr marL="342900" indent="-342900"/>
            <a:endParaRPr lang="en-US" sz="1800" dirty="0" smtClean="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The humpback whale’s flippers are very large.</a:t>
            </a:r>
          </a:p>
          <a:p>
            <a:pPr marL="866775" indent="-342900">
              <a:buFont typeface="+mj-lt"/>
              <a:buAutoNum type="alphaUcPeriod"/>
            </a:pPr>
            <a:endParaRPr lang="en-US" sz="1600" dirty="0">
              <a:solidFill>
                <a:srgbClr val="FF0000"/>
              </a:solidFill>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The humpback whale’s flippers are a third of its body size.</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The humpback whale’s flippers look like large wings.</a:t>
            </a:r>
          </a:p>
          <a:p>
            <a:pPr marL="866775" indent="-342900"/>
            <a:endParaRPr lang="en-US" sz="1600" dirty="0">
              <a:latin typeface="Helvetica" pitchFamily="34" charset="0"/>
              <a:cs typeface="Helvetica" pitchFamily="34" charset="0"/>
            </a:endParaRPr>
          </a:p>
          <a:p>
            <a:pPr marL="866775" indent="-342900">
              <a:buFont typeface="+mj-lt"/>
              <a:buAutoNum type="alphaUcPeriod" startAt="4"/>
            </a:pPr>
            <a:r>
              <a:rPr lang="en-US" sz="1600" dirty="0" smtClean="0">
                <a:latin typeface="Helvetica" pitchFamily="34" charset="0"/>
                <a:cs typeface="Helvetica" pitchFamily="34" charset="0"/>
              </a:rPr>
              <a:t>The humpback whale’s flippers are black and gray.</a:t>
            </a: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smtClean="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109300524"/>
              </p:ext>
            </p:extLst>
          </p:nvPr>
        </p:nvGraphicFramePr>
        <p:xfrm>
          <a:off x="5562600" y="8349919"/>
          <a:ext cx="1524000" cy="796181"/>
        </p:xfrm>
        <a:graphic>
          <a:graphicData uri="http://schemas.openxmlformats.org/drawingml/2006/table">
            <a:tbl>
              <a:tblPr/>
              <a:tblGrid>
                <a:gridCol w="1524000"/>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 9        </a:t>
                      </a:r>
                      <a:r>
                        <a:rPr lang="en-US" sz="900" b="1" i="1" baseline="0" dirty="0" smtClean="0">
                          <a:solidFill>
                            <a:srgbClr val="000000"/>
                          </a:solidFill>
                          <a:latin typeface="+mn-lt"/>
                          <a:ea typeface="Times New Roman"/>
                          <a:cs typeface="Times New Roman"/>
                        </a:rPr>
                        <a:t> </a:t>
                      </a:r>
                      <a:r>
                        <a:rPr lang="en-US" sz="900" dirty="0" smtClean="0">
                          <a:latin typeface="Calibri"/>
                          <a:ea typeface="Calibri"/>
                          <a:cs typeface="Times New Roman"/>
                        </a:rPr>
                        <a:t>DOK</a:t>
                      </a:r>
                      <a:r>
                        <a:rPr lang="en-US" sz="900" baseline="0" dirty="0" smtClean="0">
                          <a:latin typeface="Calibri"/>
                          <a:ea typeface="Calibri"/>
                          <a:cs typeface="Times New Roman"/>
                        </a:rPr>
                        <a:t> 1 - Cf</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588214">
                <a:tc>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900" b="1" dirty="0" smtClean="0">
                          <a:solidFill>
                            <a:srgbClr val="000000"/>
                          </a:solidFill>
                          <a:latin typeface="+mn-lt"/>
                          <a:ea typeface="Times New Roman"/>
                          <a:cs typeface="Times New Roman"/>
                        </a:rPr>
                        <a:t>Answers who, what, where, when or how questions about key details, from two texts on the same topic</a:t>
                      </a:r>
                      <a:endParaRPr lang="en-US" sz="900" b="1" dirty="0" smtClean="0">
                        <a:effectLst/>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6" name="Rectangle 5"/>
          <p:cNvSpPr/>
          <p:nvPr/>
        </p:nvSpPr>
        <p:spPr>
          <a:xfrm>
            <a:off x="6741795" y="88392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7</a:t>
            </a:r>
          </a:p>
        </p:txBody>
      </p:sp>
      <p:sp>
        <p:nvSpPr>
          <p:cNvPr id="8" name="Rectangle 7"/>
          <p:cNvSpPr/>
          <p:nvPr/>
        </p:nvSpPr>
        <p:spPr>
          <a:xfrm>
            <a:off x="304800" y="152400"/>
            <a:ext cx="6248400" cy="3144594"/>
          </a:xfrm>
          <a:prstGeom prst="rect">
            <a:avLst/>
          </a:prstGeom>
          <a:solidFill>
            <a:schemeClr val="bg1"/>
          </a:solidFill>
        </p:spPr>
        <p:txBody>
          <a:bodyPr wrap="square" lIns="96661" tIns="48331" rIns="96661" bIns="48331">
            <a:spAutoFit/>
          </a:bodyPr>
          <a:lstStyle/>
          <a:p>
            <a:pPr marL="342900" indent="-342900">
              <a:buAutoNum type="arabicPeriod" startAt="6"/>
            </a:pPr>
            <a:r>
              <a:rPr lang="en-US" sz="1800" b="1" dirty="0" smtClean="0">
                <a:latin typeface="Helvetica" pitchFamily="34" charset="0"/>
                <a:cs typeface="Helvetica" pitchFamily="34" charset="0"/>
              </a:rPr>
              <a:t>Why are all of the sentences in section 5 of </a:t>
            </a:r>
            <a:r>
              <a:rPr lang="en-US" sz="1800" b="1" i="1" u="sng" dirty="0" smtClean="0">
                <a:latin typeface="Helvetica" pitchFamily="34" charset="0"/>
                <a:ea typeface="Calibri" pitchFamily="34" charset="0"/>
                <a:cs typeface="Helvetica" pitchFamily="34" charset="0"/>
              </a:rPr>
              <a:t>The </a:t>
            </a:r>
          </a:p>
          <a:p>
            <a:pPr marL="342900" indent="-342900"/>
            <a:r>
              <a:rPr lang="en-US" sz="1800" b="1" i="1" dirty="0" smtClean="0">
                <a:latin typeface="Helvetica" pitchFamily="34" charset="0"/>
                <a:ea typeface="Calibri" pitchFamily="34" charset="0"/>
                <a:cs typeface="Helvetica" pitchFamily="34" charset="0"/>
              </a:rPr>
              <a:t>      </a:t>
            </a:r>
            <a:r>
              <a:rPr lang="en-US" sz="1800" b="1" i="1" u="sng" dirty="0" smtClean="0">
                <a:latin typeface="Helvetica" pitchFamily="34" charset="0"/>
                <a:ea typeface="Calibri" pitchFamily="34" charset="0"/>
                <a:cs typeface="Helvetica" pitchFamily="34" charset="0"/>
              </a:rPr>
              <a:t>Humpback Whale</a:t>
            </a:r>
            <a:r>
              <a:rPr lang="en-US" sz="1800" b="1" i="1" dirty="0" smtClean="0">
                <a:latin typeface="Helvetica" pitchFamily="34" charset="0"/>
                <a:ea typeface="Calibri" pitchFamily="34" charset="0"/>
                <a:cs typeface="Helvetica" pitchFamily="34" charset="0"/>
              </a:rPr>
              <a:t> </a:t>
            </a:r>
            <a:r>
              <a:rPr lang="en-US" sz="1800" b="1" dirty="0" smtClean="0">
                <a:latin typeface="Helvetica" pitchFamily="34" charset="0"/>
                <a:ea typeface="Calibri" pitchFamily="34" charset="0"/>
                <a:cs typeface="Helvetica" pitchFamily="34" charset="0"/>
              </a:rPr>
              <a:t>about songs?</a:t>
            </a:r>
            <a:endParaRPr lang="en-US" sz="1800" b="1" dirty="0" smtClean="0">
              <a:latin typeface="Helvetica" pitchFamily="34" charset="0"/>
              <a:cs typeface="Helvetica" pitchFamily="34" charset="0"/>
            </a:endParaRPr>
          </a:p>
          <a:p>
            <a:endParaRPr lang="en-US" sz="1800" b="1" dirty="0">
              <a:latin typeface="Helvetica" pitchFamily="34" charset="0"/>
              <a:cs typeface="Helvetica" pitchFamily="34" charset="0"/>
            </a:endParaRPr>
          </a:p>
          <a:p>
            <a:pPr marL="342900" indent="-3175">
              <a:buFont typeface="+mj-lt"/>
              <a:buAutoNum type="alphaUcPeriod"/>
            </a:pPr>
            <a:r>
              <a:rPr lang="en-US" sz="1600" dirty="0" smtClean="0">
                <a:latin typeface="Helvetica" pitchFamily="34" charset="0"/>
                <a:cs typeface="Helvetica" pitchFamily="34" charset="0"/>
              </a:rPr>
              <a:t>  The sentences in section 5 connect the idea that</a:t>
            </a:r>
          </a:p>
          <a:p>
            <a:pPr marL="342900" indent="-3175"/>
            <a:r>
              <a:rPr lang="en-US" sz="1600" dirty="0" smtClean="0">
                <a:latin typeface="Helvetica" pitchFamily="34" charset="0"/>
                <a:cs typeface="Helvetica" pitchFamily="34" charset="0"/>
              </a:rPr>
              <a:t>      whales and people both sing songs but in different ways.</a:t>
            </a:r>
          </a:p>
          <a:p>
            <a:pPr marL="342900" indent="-3175"/>
            <a:endParaRPr lang="en-US" sz="1600" dirty="0">
              <a:latin typeface="Helvetica" pitchFamily="34" charset="0"/>
              <a:cs typeface="Helvetica" pitchFamily="34" charset="0"/>
            </a:endParaRPr>
          </a:p>
          <a:p>
            <a:pPr marL="682625" indent="-342900">
              <a:buFont typeface="+mj-lt"/>
              <a:buAutoNum type="alphaUcPeriod" startAt="2"/>
            </a:pPr>
            <a:r>
              <a:rPr lang="en-US" sz="1600" dirty="0" smtClean="0">
                <a:latin typeface="Helvetica" pitchFamily="34" charset="0"/>
                <a:cs typeface="Helvetica" pitchFamily="34" charset="0"/>
              </a:rPr>
              <a:t>Section 5 is all about singing songs.</a:t>
            </a:r>
          </a:p>
          <a:p>
            <a:pPr marL="682625" indent="-342900"/>
            <a:endParaRPr lang="en-US" sz="1600" dirty="0">
              <a:latin typeface="Helvetica" pitchFamily="34" charset="0"/>
              <a:cs typeface="Helvetica" pitchFamily="34" charset="0"/>
            </a:endParaRPr>
          </a:p>
          <a:p>
            <a:pPr marL="682625" indent="-342900">
              <a:buFont typeface="+mj-lt"/>
              <a:buAutoNum type="alphaUcPeriod" startAt="2"/>
            </a:pPr>
            <a:r>
              <a:rPr lang="en-US" sz="1600" dirty="0" smtClean="0">
                <a:latin typeface="Helvetica" pitchFamily="34" charset="0"/>
                <a:cs typeface="Helvetica" pitchFamily="34" charset="0"/>
              </a:rPr>
              <a:t>Humpback whales sing songs.</a:t>
            </a:r>
          </a:p>
          <a:p>
            <a:pPr marL="682625" indent="-342900">
              <a:buFont typeface="+mj-lt"/>
              <a:buAutoNum type="alphaUcPeriod" startAt="2"/>
            </a:pPr>
            <a:endParaRPr lang="en-US" sz="1600" dirty="0">
              <a:latin typeface="Helvetica" pitchFamily="34" charset="0"/>
              <a:cs typeface="Helvetica" pitchFamily="34" charset="0"/>
            </a:endParaRPr>
          </a:p>
          <a:p>
            <a:pPr marL="682625" indent="-342900">
              <a:buFont typeface="+mj-lt"/>
              <a:buAutoNum type="alphaUcPeriod" startAt="2"/>
            </a:pPr>
            <a:r>
              <a:rPr lang="en-US" sz="1600" dirty="0" smtClean="0">
                <a:latin typeface="Helvetica" pitchFamily="34" charset="0"/>
                <a:cs typeface="Helvetica" pitchFamily="34" charset="0"/>
              </a:rPr>
              <a:t>The sentences in section 5 explain that the male humpback whale sings the songs.</a:t>
            </a:r>
            <a:endParaRPr lang="en-US" sz="1600" dirty="0">
              <a:latin typeface="Helvetica" pitchFamily="34" charset="0"/>
              <a:cs typeface="Helvetica" pitchFamily="34" charset="0"/>
            </a:endParaRPr>
          </a:p>
        </p:txBody>
      </p:sp>
      <p:cxnSp>
        <p:nvCxnSpPr>
          <p:cNvPr id="10" name="Straight Connector 9"/>
          <p:cNvCxnSpPr/>
          <p:nvPr/>
        </p:nvCxnSpPr>
        <p:spPr>
          <a:xfrm>
            <a:off x="385994" y="4630057"/>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990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57200" y="1752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33400" y="6477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534816906"/>
              </p:ext>
            </p:extLst>
          </p:nvPr>
        </p:nvGraphicFramePr>
        <p:xfrm>
          <a:off x="5156064" y="3200400"/>
          <a:ext cx="1688601" cy="1133912"/>
        </p:xfrm>
        <a:graphic>
          <a:graphicData uri="http://schemas.openxmlformats.org/drawingml/2006/table">
            <a:tbl>
              <a:tblPr/>
              <a:tblGrid>
                <a:gridCol w="1688601"/>
              </a:tblGrid>
              <a:tr h="187508">
                <a:tc>
                  <a:txBody>
                    <a:bodyPr/>
                    <a:lstStyle/>
                    <a:p>
                      <a:pPr marL="0" marR="0" algn="l">
                        <a:lnSpc>
                          <a:spcPct val="115000"/>
                        </a:lnSpc>
                        <a:spcBef>
                          <a:spcPts val="0"/>
                        </a:spcBef>
                        <a:spcAft>
                          <a:spcPts val="0"/>
                        </a:spcAft>
                      </a:pPr>
                      <a:r>
                        <a:rPr lang="en-US" sz="800" b="1" i="1" dirty="0" smtClean="0">
                          <a:solidFill>
                            <a:srgbClr val="000000"/>
                          </a:solidFill>
                          <a:latin typeface="Calibri"/>
                          <a:ea typeface="Times New Roman"/>
                          <a:cs typeface="Times New Roman"/>
                        </a:rPr>
                        <a:t>Toward RI.3. 8</a:t>
                      </a:r>
                      <a:r>
                        <a:rPr lang="en-US" sz="800" b="1" i="1" baseline="0" dirty="0" smtClean="0">
                          <a:solidFill>
                            <a:srgbClr val="000000"/>
                          </a:solidFill>
                          <a:latin typeface="Calibri"/>
                          <a:ea typeface="Times New Roman"/>
                          <a:cs typeface="Times New Roman"/>
                        </a:rPr>
                        <a:t>  </a:t>
                      </a:r>
                      <a:r>
                        <a:rPr lang="en-US" sz="800" b="1" i="1" dirty="0" smtClean="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DOK 3 – Cu</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38772">
                <a:tc>
                  <a:txBody>
                    <a:bodyPr/>
                    <a:lstStyle/>
                    <a:p>
                      <a:pPr marL="0" marR="0" algn="l">
                        <a:lnSpc>
                          <a:spcPct val="115000"/>
                        </a:lnSpc>
                        <a:spcBef>
                          <a:spcPts val="0"/>
                        </a:spcBef>
                        <a:spcAft>
                          <a:spcPts val="0"/>
                        </a:spcAft>
                      </a:pPr>
                      <a:r>
                        <a:rPr lang="en-US" sz="900" b="1" dirty="0" smtClean="0">
                          <a:latin typeface="+mn-lt"/>
                          <a:ea typeface="Times New Roman"/>
                          <a:cs typeface="Times New Roman"/>
                        </a:rPr>
                        <a:t>Explain why sentences and paragraphs in a text are connected (use structural text references – comparison, cause/effect/ first/second/third in a sequence).</a:t>
                      </a:r>
                      <a:endParaRPr lang="en-US" sz="900" dirty="0" smtClean="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8" name="Rectangle 27"/>
          <p:cNvSpPr/>
          <p:nvPr/>
        </p:nvSpPr>
        <p:spPr>
          <a:xfrm>
            <a:off x="6581775" y="3975947"/>
            <a:ext cx="40005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6</a:t>
            </a:r>
          </a:p>
        </p:txBody>
      </p:sp>
      <p:sp>
        <p:nvSpPr>
          <p:cNvPr id="14" name="Oval 13"/>
          <p:cNvSpPr/>
          <p:nvPr/>
        </p:nvSpPr>
        <p:spPr>
          <a:xfrm>
            <a:off x="533400" y="6019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533400" y="69342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33400" y="7391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457200" y="2209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457200" y="27432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915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1691536671"/>
              </p:ext>
            </p:extLst>
          </p:nvPr>
        </p:nvGraphicFramePr>
        <p:xfrm>
          <a:off x="5153013" y="8725940"/>
          <a:ext cx="1521938" cy="875260"/>
        </p:xfrm>
        <a:graphic>
          <a:graphicData uri="http://schemas.openxmlformats.org/drawingml/2006/table">
            <a:tbl>
              <a:tblPr/>
              <a:tblGrid>
                <a:gridCol w="1521938"/>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RI.3.9       </a:t>
                      </a:r>
                      <a:r>
                        <a:rPr lang="en-US" sz="900" b="1" dirty="0" smtClean="0">
                          <a:solidFill>
                            <a:srgbClr val="000000"/>
                          </a:solidFill>
                          <a:latin typeface="+mn-lt"/>
                          <a:ea typeface="Times New Roman"/>
                          <a:cs typeface="Times New Roman"/>
                        </a:rPr>
                        <a:t>DOK 3 - Cu</a:t>
                      </a:r>
                      <a:endParaRPr lang="en-US" sz="900" dirty="0">
                        <a:latin typeface="+mn-lt"/>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0015">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Explain the connection between two texts on the same topic using supporting evidence (key details).</a:t>
                      </a: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3" name="Rectangle 2"/>
          <p:cNvSpPr/>
          <p:nvPr/>
        </p:nvSpPr>
        <p:spPr>
          <a:xfrm>
            <a:off x="159432" y="215444"/>
            <a:ext cx="6546168" cy="3144594"/>
          </a:xfrm>
          <a:prstGeom prst="rect">
            <a:avLst/>
          </a:prstGeom>
        </p:spPr>
        <p:txBody>
          <a:bodyPr wrap="square" lIns="96661" tIns="48331" rIns="96661" bIns="48331">
            <a:spAutoFit/>
          </a:bodyPr>
          <a:lstStyle/>
          <a:p>
            <a:pPr marL="342900" indent="-342900">
              <a:buAutoNum type="arabicPeriod" startAt="8"/>
            </a:pPr>
            <a:r>
              <a:rPr lang="en-US" sz="1800" b="1" dirty="0" smtClean="0">
                <a:latin typeface="Helvetica" pitchFamily="34" charset="0"/>
                <a:cs typeface="Helvetica" pitchFamily="34" charset="0"/>
              </a:rPr>
              <a:t>Why do some people think a humpback whale has a hump on its back?</a:t>
            </a:r>
          </a:p>
          <a:p>
            <a:pPr marL="342900" indent="-342900">
              <a:buAutoNum type="arabicPeriod" startAt="8"/>
            </a:pPr>
            <a:endParaRPr lang="en-US" sz="18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name of the whale is humpback whale.</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Humpback whales have large humps on their backs.</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Some people think a humpback whale has a hump on its back.</a:t>
            </a:r>
          </a:p>
          <a:p>
            <a:pPr marL="792163" indent="-342900">
              <a:buFont typeface="+mj-lt"/>
              <a:buAutoNum type="alphaUcPeriod"/>
            </a:pPr>
            <a:endParaRPr lang="en-US" sz="16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humpback whale arches its back when it dives under the water and it looks like a hump.</a:t>
            </a:r>
            <a:endParaRPr lang="en-US" sz="1600" dirty="0">
              <a:solidFill>
                <a:srgbClr val="C00000"/>
              </a:solidFill>
              <a:latin typeface="Helvetica" pitchFamily="34" charset="0"/>
              <a:cs typeface="Helvetica" pitchFamily="34" charset="0"/>
            </a:endParaRPr>
          </a:p>
        </p:txBody>
      </p:sp>
      <p:sp>
        <p:nvSpPr>
          <p:cNvPr id="6" name="Rectangle 5"/>
          <p:cNvSpPr/>
          <p:nvPr/>
        </p:nvSpPr>
        <p:spPr>
          <a:xfrm>
            <a:off x="6225543" y="92202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9</a:t>
            </a:r>
            <a:endParaRPr lang="en-US" sz="2100" b="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164788" y="5029200"/>
            <a:ext cx="6464612" cy="2898373"/>
          </a:xfrm>
          <a:prstGeom prst="rect">
            <a:avLst/>
          </a:prstGeom>
        </p:spPr>
        <p:txBody>
          <a:bodyPr wrap="square" lIns="96661" tIns="48331" rIns="96661" bIns="48331">
            <a:spAutoFit/>
          </a:bodyPr>
          <a:lstStyle/>
          <a:p>
            <a:pPr marL="457200" lvl="0" indent="-400050" defTabSz="914400" fontAlgn="base">
              <a:spcBef>
                <a:spcPct val="0"/>
              </a:spcBef>
              <a:spcAft>
                <a:spcPct val="0"/>
              </a:spcAft>
              <a:buAutoNum type="arabicPeriod" startAt="9"/>
            </a:pPr>
            <a:r>
              <a:rPr lang="en-US" sz="1800" b="1" dirty="0" smtClean="0">
                <a:latin typeface="Helvetica" pitchFamily="34" charset="0"/>
                <a:cs typeface="Helvetica" pitchFamily="34" charset="0"/>
              </a:rPr>
              <a:t>How are </a:t>
            </a:r>
            <a:r>
              <a:rPr lang="en-US" sz="1800" b="1" i="1" u="sng" dirty="0" smtClean="0">
                <a:solidFill>
                  <a:prstClr val="black"/>
                </a:solidFill>
                <a:latin typeface="Helvetica" pitchFamily="34" charset="0"/>
                <a:ea typeface="Calibri" pitchFamily="34" charset="0"/>
                <a:cs typeface="Helvetica" pitchFamily="34" charset="0"/>
              </a:rPr>
              <a:t>Facts about Humpback Whales</a:t>
            </a:r>
            <a:r>
              <a:rPr lang="en-US" sz="1800" i="1" dirty="0" smtClean="0">
                <a:solidFill>
                  <a:prstClr val="black"/>
                </a:solidFill>
                <a:latin typeface="Helvetica" pitchFamily="34" charset="0"/>
                <a:cs typeface="Helvetica" pitchFamily="34" charset="0"/>
              </a:rPr>
              <a:t> </a:t>
            </a:r>
            <a:r>
              <a:rPr lang="en-US" sz="1800" b="1" dirty="0" smtClean="0">
                <a:solidFill>
                  <a:prstClr val="black"/>
                </a:solidFill>
                <a:latin typeface="Helvetica" pitchFamily="34" charset="0"/>
                <a:ea typeface="Calibri" pitchFamily="34" charset="0"/>
                <a:cs typeface="Helvetica" pitchFamily="34" charset="0"/>
              </a:rPr>
              <a:t>and </a:t>
            </a:r>
            <a:r>
              <a:rPr lang="en-US" sz="1800" b="1" i="1" u="sng" dirty="0" smtClean="0">
                <a:latin typeface="Helvetica" pitchFamily="34" charset="0"/>
                <a:ea typeface="Calibri" pitchFamily="34" charset="0"/>
                <a:cs typeface="Helvetica" pitchFamily="34" charset="0"/>
              </a:rPr>
              <a:t>The Humpback Whale</a:t>
            </a:r>
            <a:r>
              <a:rPr lang="en-US" sz="1800" b="1" dirty="0" smtClean="0">
                <a:latin typeface="Helvetica" pitchFamily="34" charset="0"/>
                <a:ea typeface="Calibri" pitchFamily="34" charset="0"/>
                <a:cs typeface="Helvetica" pitchFamily="34" charset="0"/>
              </a:rPr>
              <a:t> the same?</a:t>
            </a:r>
          </a:p>
          <a:p>
            <a:pPr marL="457200" lvl="0" indent="-400050" defTabSz="914400" fontAlgn="base">
              <a:spcBef>
                <a:spcPct val="0"/>
              </a:spcBef>
              <a:spcAft>
                <a:spcPct val="0"/>
              </a:spcAft>
              <a:buAutoNum type="arabicPeriod" startAt="9"/>
            </a:pPr>
            <a:endParaRPr lang="en-US" sz="18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Both passages describe how humpback whales are different than other whales.</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Both passages compare a humpback whale to a crane.</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Both passages are the same.</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Both passages have information about humpback whales.</a:t>
            </a:r>
            <a:endParaRPr lang="en-US" sz="1600" dirty="0">
              <a:latin typeface="Helvetica" pitchFamily="34" charset="0"/>
              <a:cs typeface="Helvetica" pitchFamily="34" charset="0"/>
            </a:endParaRPr>
          </a:p>
        </p:txBody>
      </p:sp>
      <p:cxnSp>
        <p:nvCxnSpPr>
          <p:cNvPr id="10" name="Straight Connector 9"/>
          <p:cNvCxnSpPr/>
          <p:nvPr/>
        </p:nvCxnSpPr>
        <p:spPr>
          <a:xfrm>
            <a:off x="385994" y="4789714"/>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81000" y="5867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81000" y="6629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81000" y="7086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81000" y="7543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88960" y="1117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81000" y="1524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81000" y="2057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1000" y="2819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2448642177"/>
              </p:ext>
            </p:extLst>
          </p:nvPr>
        </p:nvGraphicFramePr>
        <p:xfrm>
          <a:off x="5191413" y="3559555"/>
          <a:ext cx="1514189" cy="1130685"/>
        </p:xfrm>
        <a:graphic>
          <a:graphicData uri="http://schemas.openxmlformats.org/drawingml/2006/table">
            <a:tbl>
              <a:tblPr/>
              <a:tblGrid>
                <a:gridCol w="1514189"/>
              </a:tblGrid>
              <a:tr h="206271">
                <a:tc>
                  <a:txBody>
                    <a:bodyPr/>
                    <a:lstStyle/>
                    <a:p>
                      <a:pPr marL="0" marR="0" algn="l">
                        <a:lnSpc>
                          <a:spcPct val="115000"/>
                        </a:lnSpc>
                        <a:spcBef>
                          <a:spcPts val="0"/>
                        </a:spcBef>
                        <a:spcAft>
                          <a:spcPts val="0"/>
                        </a:spcAft>
                      </a:pPr>
                      <a:r>
                        <a:rPr lang="en-US" sz="800" b="1" i="1" dirty="0" smtClean="0">
                          <a:solidFill>
                            <a:srgbClr val="000000"/>
                          </a:solidFill>
                          <a:latin typeface="Calibri"/>
                          <a:ea typeface="Times New Roman"/>
                          <a:cs typeface="Times New Roman"/>
                        </a:rPr>
                        <a:t>Toward RI.3.9      </a:t>
                      </a:r>
                      <a:r>
                        <a:rPr lang="en-US" sz="900" b="1" dirty="0" smtClean="0">
                          <a:solidFill>
                            <a:srgbClr val="000000"/>
                          </a:solidFill>
                          <a:latin typeface="Calibri"/>
                          <a:ea typeface="Times New Roman"/>
                          <a:cs typeface="Times New Roman"/>
                        </a:rPr>
                        <a:t>DOK 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Cl</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924414">
                <a:tc>
                  <a:txBody>
                    <a:bodyPr/>
                    <a:lstStyle/>
                    <a:p>
                      <a:pPr marL="0" marR="0" algn="l">
                        <a:lnSpc>
                          <a:spcPct val="115000"/>
                        </a:lnSpc>
                        <a:spcBef>
                          <a:spcPts val="0"/>
                        </a:spcBef>
                        <a:spcAft>
                          <a:spcPts val="1200"/>
                        </a:spcAft>
                      </a:pPr>
                      <a:r>
                        <a:rPr lang="en-US" sz="900" b="1" dirty="0" smtClean="0">
                          <a:solidFill>
                            <a:srgbClr val="000000"/>
                          </a:solidFill>
                          <a:latin typeface="+mn-lt"/>
                          <a:ea typeface="Times New Roman"/>
                          <a:cs typeface="Times New Roman"/>
                        </a:rPr>
                        <a:t>Locate important points in two texts on the same topic (these are major points or main ideas supporting the topic).</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4" name="Rectangle 23"/>
          <p:cNvSpPr/>
          <p:nvPr/>
        </p:nvSpPr>
        <p:spPr>
          <a:xfrm>
            <a:off x="6246495" y="4356947"/>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8</a:t>
            </a:r>
            <a:endParaRPr lang="en-US" sz="21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160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3" name="Rectangle 2"/>
          <p:cNvSpPr/>
          <p:nvPr/>
        </p:nvSpPr>
        <p:spPr>
          <a:xfrm>
            <a:off x="159432" y="215444"/>
            <a:ext cx="6850968" cy="3667814"/>
          </a:xfrm>
          <a:prstGeom prst="rect">
            <a:avLst/>
          </a:prstGeom>
        </p:spPr>
        <p:txBody>
          <a:bodyPr wrap="square" lIns="96661" tIns="48331" rIns="96661" bIns="48331">
            <a:spAutoFit/>
          </a:bodyPr>
          <a:lstStyle/>
          <a:p>
            <a:pPr marL="400050" indent="-400050">
              <a:buAutoNum type="arabicPeriod" startAt="10"/>
            </a:pPr>
            <a:r>
              <a:rPr lang="en-US" sz="1800" b="1" dirty="0" smtClean="0">
                <a:latin typeface="Helvetica" pitchFamily="34" charset="0"/>
                <a:cs typeface="Helvetica" pitchFamily="34" charset="0"/>
              </a:rPr>
              <a:t>What statement found in </a:t>
            </a:r>
            <a:r>
              <a:rPr lang="en-US" sz="1800" b="1" u="sng" dirty="0" smtClean="0">
                <a:latin typeface="Helvetica" pitchFamily="34" charset="0"/>
                <a:cs typeface="Helvetica" pitchFamily="34" charset="0"/>
              </a:rPr>
              <a:t>both</a:t>
            </a:r>
            <a:r>
              <a:rPr lang="en-US" sz="1800" b="1" dirty="0" smtClean="0">
                <a:latin typeface="Helvetica" pitchFamily="34" charset="0"/>
                <a:cs typeface="Helvetica" pitchFamily="34" charset="0"/>
              </a:rPr>
              <a:t> articles </a:t>
            </a:r>
            <a:r>
              <a:rPr lang="en-US" sz="1800" b="1" u="sng" dirty="0" smtClean="0">
                <a:latin typeface="Helvetica" pitchFamily="34" charset="0"/>
                <a:cs typeface="Helvetica" pitchFamily="34" charset="0"/>
              </a:rPr>
              <a:t>best</a:t>
            </a:r>
            <a:r>
              <a:rPr lang="en-US" sz="1800" b="1" dirty="0" smtClean="0">
                <a:latin typeface="Helvetica" pitchFamily="34" charset="0"/>
                <a:cs typeface="Helvetica" pitchFamily="34" charset="0"/>
              </a:rPr>
              <a:t> summarizes </a:t>
            </a:r>
            <a:r>
              <a:rPr lang="en-US" sz="1800" b="1" u="sng" dirty="0" smtClean="0">
                <a:latin typeface="Helvetica" pitchFamily="34" charset="0"/>
                <a:cs typeface="Helvetica" pitchFamily="34" charset="0"/>
              </a:rPr>
              <a:t>one</a:t>
            </a:r>
            <a:r>
              <a:rPr lang="en-US" sz="1800" b="1" dirty="0" smtClean="0">
                <a:latin typeface="Helvetica" pitchFamily="34" charset="0"/>
                <a:cs typeface="Helvetica" pitchFamily="34" charset="0"/>
              </a:rPr>
              <a:t> reason why  scientists think humpback whales are intelligent?</a:t>
            </a:r>
          </a:p>
          <a:p>
            <a:endParaRPr lang="en-US" sz="18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Humpback whales must be very intelligent to be able to create complex song.</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Humpback whales are the most intelligent whale.</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Humpback whales are intelligent because of the many things they can do that other whale’s can’t do.</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Humpback whales hunt in teams in clever ways.</a:t>
            </a:r>
            <a:endParaRPr lang="en-US" sz="1600" dirty="0">
              <a:latin typeface="Helvetica" pitchFamily="34" charset="0"/>
              <a:cs typeface="Helvetica" pitchFamily="34" charset="0"/>
            </a:endParaRPr>
          </a:p>
          <a:p>
            <a:pPr marL="449263"/>
            <a:endParaRPr lang="en-US" sz="1600" dirty="0">
              <a:latin typeface="Helvetica" pitchFamily="34" charset="0"/>
              <a:cs typeface="Helvetica" pitchFamily="34" charset="0"/>
            </a:endParaRPr>
          </a:p>
        </p:txBody>
      </p:sp>
      <p:cxnSp>
        <p:nvCxnSpPr>
          <p:cNvPr id="10" name="Straight Connector 9"/>
          <p:cNvCxnSpPr/>
          <p:nvPr/>
        </p:nvCxnSpPr>
        <p:spPr>
          <a:xfrm>
            <a:off x="385994" y="4789714"/>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81000" y="1371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81000" y="2057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81000" y="2590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1000" y="3276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3194450260"/>
              </p:ext>
            </p:extLst>
          </p:nvPr>
        </p:nvGraphicFramePr>
        <p:xfrm>
          <a:off x="5591330" y="3408215"/>
          <a:ext cx="1445738" cy="1067362"/>
        </p:xfrm>
        <a:graphic>
          <a:graphicData uri="http://schemas.openxmlformats.org/drawingml/2006/table">
            <a:tbl>
              <a:tblPr/>
              <a:tblGrid>
                <a:gridCol w="1445738"/>
              </a:tblGrid>
              <a:tr h="165245">
                <a:tc>
                  <a:txBody>
                    <a:bodyPr/>
                    <a:lstStyle/>
                    <a:p>
                      <a:pPr marL="0" marR="0" algn="l">
                        <a:lnSpc>
                          <a:spcPct val="115000"/>
                        </a:lnSpc>
                        <a:spcBef>
                          <a:spcPts val="0"/>
                        </a:spcBef>
                        <a:spcAft>
                          <a:spcPts val="0"/>
                        </a:spcAft>
                      </a:pPr>
                      <a:r>
                        <a:rPr lang="en-US" sz="900" b="1" i="1" dirty="0" smtClean="0">
                          <a:solidFill>
                            <a:srgbClr val="000000"/>
                          </a:solidFill>
                          <a:latin typeface="+mn-lt"/>
                          <a:ea typeface="Times New Roman"/>
                          <a:cs typeface="Times New Roman"/>
                        </a:rPr>
                        <a:t>Toward RI.3.9      </a:t>
                      </a:r>
                      <a:r>
                        <a:rPr lang="en-US" sz="900" b="1" dirty="0" smtClean="0">
                          <a:solidFill>
                            <a:srgbClr val="000000"/>
                          </a:solidFill>
                          <a:latin typeface="+mn-lt"/>
                          <a:ea typeface="Times New Roman"/>
                          <a:cs typeface="Times New Roman"/>
                        </a:rPr>
                        <a:t>DOK 4 - SYu</a:t>
                      </a:r>
                      <a:endParaRPr lang="en-US" sz="900" dirty="0">
                        <a:latin typeface="+mn-lt"/>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90211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solidFill>
                            <a:srgbClr val="000000"/>
                          </a:solidFill>
                          <a:latin typeface="+mn-lt"/>
                          <a:ea typeface="Times New Roman"/>
                          <a:cs typeface="Times New Roman"/>
                        </a:rPr>
                        <a:t>Synthesize key details presented in two texts about the same topic, correlating the most important points into one conclusion.</a:t>
                      </a:r>
                      <a:endParaRPr lang="en-US" sz="900" b="1" dirty="0" smtClean="0">
                        <a:solidFill>
                          <a:schemeClr val="tx1"/>
                        </a:solidFill>
                        <a:effectLst/>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9" name="Rectangle 8"/>
          <p:cNvSpPr/>
          <p:nvPr/>
        </p:nvSpPr>
        <p:spPr>
          <a:xfrm>
            <a:off x="6609314" y="421084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10</a:t>
            </a:r>
            <a:endParaRPr lang="en-US" sz="2100" b="1" dirty="0">
              <a:solidFill>
                <a:schemeClr val="tx1"/>
              </a:solidFill>
              <a:effectLst>
                <a:outerShdw blurRad="38100" dist="38100" dir="2700000" algn="tl">
                  <a:srgbClr val="000000">
                    <a:alpha val="43137"/>
                  </a:srgbClr>
                </a:outerShdw>
              </a:effectLst>
            </a:endParaRPr>
          </a:p>
        </p:txBody>
      </p:sp>
      <p:graphicFrame>
        <p:nvGraphicFramePr>
          <p:cNvPr id="26" name="Table 25"/>
          <p:cNvGraphicFramePr>
            <a:graphicFrameLocks noGrp="1"/>
          </p:cNvGraphicFramePr>
          <p:nvPr>
            <p:extLst>
              <p:ext uri="{D42A27DB-BD31-4B8C-83A1-F6EECF244321}">
                <p14:modId xmlns:p14="http://schemas.microsoft.com/office/powerpoint/2010/main" val="2567587816"/>
              </p:ext>
            </p:extLst>
          </p:nvPr>
        </p:nvGraphicFramePr>
        <p:xfrm>
          <a:off x="228600" y="4949373"/>
          <a:ext cx="6858000" cy="4693032"/>
        </p:xfrm>
        <a:graphic>
          <a:graphicData uri="http://schemas.openxmlformats.org/drawingml/2006/table">
            <a:tbl>
              <a:tblPr firstRow="1" bandRow="1">
                <a:tableStyleId>{5940675A-B579-460E-94D1-54222C63F5DA}</a:tableStyleId>
              </a:tblPr>
              <a:tblGrid>
                <a:gridCol w="6858000"/>
              </a:tblGrid>
              <a:tr h="841827">
                <a:tc>
                  <a:txBody>
                    <a:bodyPr/>
                    <a:lstStyle/>
                    <a:p>
                      <a:pPr marL="457200" indent="-457200">
                        <a:buAutoNum type="arabicPeriod" startAt="11"/>
                      </a:pPr>
                      <a:r>
                        <a:rPr lang="en-US" sz="2000" b="1" dirty="0" smtClean="0"/>
                        <a:t>In the article </a:t>
                      </a:r>
                      <a:r>
                        <a:rPr lang="en-US" sz="2000" b="1" i="1" u="sng" dirty="0" smtClean="0"/>
                        <a:t>The Humpback Whale</a:t>
                      </a:r>
                      <a:r>
                        <a:rPr lang="en-US" sz="2000" b="1" dirty="0" smtClean="0"/>
                        <a:t>, explain how and why the author compares humpback whales to other things.</a:t>
                      </a:r>
                    </a:p>
                    <a:p>
                      <a:pPr marL="342900" marR="0" indent="-342900" algn="l" defTabSz="966612" rtl="0" eaLnBrk="1" fontAlgn="auto" latinLnBrk="0" hangingPunct="1">
                        <a:lnSpc>
                          <a:spcPct val="100000"/>
                        </a:lnSpc>
                        <a:spcBef>
                          <a:spcPts val="0"/>
                        </a:spcBef>
                        <a:spcAft>
                          <a:spcPts val="0"/>
                        </a:spcAft>
                        <a:buClrTx/>
                        <a:buSzTx/>
                        <a:buFont typeface="+mj-lt"/>
                        <a:buNone/>
                        <a:tabLst/>
                        <a:defRPr/>
                      </a:pPr>
                      <a:r>
                        <a:rPr lang="en-US" sz="1800" b="1" i="0" baseline="0" dirty="0" smtClean="0">
                          <a:cs typeface="Times New Roman" pitchFamily="18" charset="0"/>
                        </a:rPr>
                        <a:t>                                                                                             </a:t>
                      </a:r>
                      <a:r>
                        <a:rPr lang="en-US" sz="1400" i="1" dirty="0" smtClean="0"/>
                        <a:t>RI.3.8, Research Target 2</a:t>
                      </a:r>
                      <a:endParaRPr lang="en-US" sz="1400" b="1" dirty="0" smtClean="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740">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6413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33865125"/>
              </p:ext>
            </p:extLst>
          </p:nvPr>
        </p:nvGraphicFramePr>
        <p:xfrm>
          <a:off x="228600" y="558800"/>
          <a:ext cx="6629400" cy="5028312"/>
        </p:xfrm>
        <a:graphic>
          <a:graphicData uri="http://schemas.openxmlformats.org/drawingml/2006/table">
            <a:tbl>
              <a:tblPr firstRow="1" bandRow="1">
                <a:tableStyleId>{5940675A-B579-460E-94D1-54222C63F5DA}</a:tableStyleId>
              </a:tblPr>
              <a:tblGrid>
                <a:gridCol w="6629400"/>
              </a:tblGrid>
              <a:tr h="970860">
                <a:tc>
                  <a:txBody>
                    <a:bodyPr/>
                    <a:lstStyle/>
                    <a:p>
                      <a:pPr marL="457200" lvl="0" indent="-400050" defTabSz="914400" fontAlgn="base">
                        <a:spcBef>
                          <a:spcPct val="0"/>
                        </a:spcBef>
                        <a:spcAft>
                          <a:spcPct val="0"/>
                        </a:spcAft>
                      </a:pPr>
                      <a:r>
                        <a:rPr lang="en-US" sz="2000" dirty="0" smtClean="0"/>
                        <a:t>12.  What key details in  </a:t>
                      </a:r>
                      <a:r>
                        <a:rPr lang="en-US" sz="2000" b="1" i="1" u="sng" dirty="0" smtClean="0">
                          <a:solidFill>
                            <a:prstClr val="black"/>
                          </a:solidFill>
                          <a:ea typeface="Calibri" pitchFamily="34" charset="0"/>
                          <a:cs typeface="Times New Roman" pitchFamily="18" charset="0"/>
                        </a:rPr>
                        <a:t>Facts about Humpback Whales</a:t>
                      </a:r>
                      <a:endParaRPr lang="en-US" sz="2000" i="1" dirty="0" smtClean="0">
                        <a:solidFill>
                          <a:prstClr val="black"/>
                        </a:solidFill>
                      </a:endParaRPr>
                    </a:p>
                    <a:p>
                      <a:pPr marL="457200" indent="0"/>
                      <a:r>
                        <a:rPr lang="en-US" sz="2000" dirty="0" smtClean="0"/>
                        <a:t>and </a:t>
                      </a:r>
                      <a:r>
                        <a:rPr lang="en-US" sz="2000" b="1" i="1" u="sng" dirty="0" smtClean="0">
                          <a:ea typeface="Calibri" pitchFamily="34" charset="0"/>
                          <a:cs typeface="Times New Roman" pitchFamily="18" charset="0"/>
                        </a:rPr>
                        <a:t>The Humpback Whale</a:t>
                      </a:r>
                      <a:r>
                        <a:rPr lang="en-US" sz="2000" b="1" i="1" dirty="0" smtClean="0">
                          <a:ea typeface="Calibri" pitchFamily="34" charset="0"/>
                          <a:cs typeface="Times New Roman" pitchFamily="18" charset="0"/>
                        </a:rPr>
                        <a:t> </a:t>
                      </a:r>
                      <a:r>
                        <a:rPr lang="en-US" sz="2000" dirty="0" smtClean="0"/>
                        <a:t>explain why the humpback whale is easy to spot?                        </a:t>
                      </a:r>
                      <a:r>
                        <a:rPr lang="en-US" sz="1400" i="1" dirty="0" smtClean="0"/>
                        <a:t>RI.3.9, Research Target 3</a:t>
                      </a:r>
                    </a:p>
                    <a:p>
                      <a:pPr marL="457200" indent="0"/>
                      <a:endParaRPr lang="en-US" sz="2000" b="1" dirty="0" smtClean="0"/>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740">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96012" marR="96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161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7" name="TextBox 6"/>
          <p:cNvSpPr txBox="1"/>
          <p:nvPr/>
        </p:nvSpPr>
        <p:spPr>
          <a:xfrm>
            <a:off x="775122" y="159659"/>
            <a:ext cx="5778078" cy="3631763"/>
          </a:xfrm>
          <a:prstGeom prst="rect">
            <a:avLst/>
          </a:prstGeom>
          <a:noFill/>
        </p:spPr>
        <p:txBody>
          <a:bodyPr wrap="square" rtlCol="0">
            <a:spAutoFit/>
          </a:bodyPr>
          <a:lstStyle/>
          <a:p>
            <a:r>
              <a:rPr lang="en-US" sz="1800" b="1" dirty="0" smtClean="0">
                <a:latin typeface="Helvetica" pitchFamily="34" charset="0"/>
              </a:rPr>
              <a:t>13. Read the paragraph below. </a:t>
            </a:r>
            <a:r>
              <a:rPr lang="en-US" sz="1000" b="1" dirty="0" smtClean="0">
                <a:latin typeface="Helvetica" pitchFamily="34" charset="0"/>
              </a:rPr>
              <a:t>(Write and Revise W.2-L.3.4a)</a:t>
            </a:r>
          </a:p>
          <a:p>
            <a:endParaRPr lang="en-US" sz="1600" dirty="0"/>
          </a:p>
          <a:p>
            <a:pPr lvl="0" defTabSz="914400" eaLnBrk="0" fontAlgn="base" hangingPunct="0">
              <a:spcBef>
                <a:spcPct val="0"/>
              </a:spcBef>
              <a:spcAft>
                <a:spcPct val="0"/>
              </a:spcAft>
            </a:pPr>
            <a:r>
              <a:rPr lang="en-US" sz="1600" dirty="0" smtClean="0"/>
              <a:t>     </a:t>
            </a:r>
            <a:r>
              <a:rPr lang="en-US" sz="1600" dirty="0">
                <a:latin typeface="Calibri" pitchFamily="34" charset="0"/>
                <a:ea typeface="Calibri" pitchFamily="34" charset="0"/>
                <a:cs typeface="Times New Roman" pitchFamily="18" charset="0"/>
              </a:rPr>
              <a:t>Humpback whales are </a:t>
            </a:r>
            <a:r>
              <a:rPr lang="en-US" sz="1600" dirty="0" smtClean="0">
                <a:latin typeface="Calibri" pitchFamily="34" charset="0"/>
                <a:ea typeface="Calibri" pitchFamily="34" charset="0"/>
                <a:cs typeface="Times New Roman" pitchFamily="18" charset="0"/>
              </a:rPr>
              <a:t>famous </a:t>
            </a:r>
            <a:r>
              <a:rPr lang="en-US" sz="1600" dirty="0">
                <a:latin typeface="Calibri" pitchFamily="34" charset="0"/>
                <a:ea typeface="Calibri" pitchFamily="34" charset="0"/>
                <a:cs typeface="Times New Roman" pitchFamily="18" charset="0"/>
              </a:rPr>
              <a:t>for leaping out of the water. </a:t>
            </a:r>
            <a:r>
              <a:rPr lang="en-US" sz="1600" dirty="0" smtClean="0">
                <a:latin typeface="Calibri" pitchFamily="34" charset="0"/>
                <a:ea typeface="Calibri" pitchFamily="34" charset="0"/>
                <a:cs typeface="Times New Roman" pitchFamily="18" charset="0"/>
              </a:rPr>
              <a:t>They are beautiful to watch. They can </a:t>
            </a:r>
            <a:r>
              <a:rPr lang="en-US" sz="1600" dirty="0">
                <a:latin typeface="Calibri" pitchFamily="34" charset="0"/>
                <a:ea typeface="Calibri" pitchFamily="34" charset="0"/>
                <a:cs typeface="Times New Roman" pitchFamily="18" charset="0"/>
              </a:rPr>
              <a:t>jump completely out of the </a:t>
            </a:r>
            <a:r>
              <a:rPr lang="en-US" sz="1600" dirty="0" smtClean="0">
                <a:latin typeface="Calibri" pitchFamily="34" charset="0"/>
                <a:ea typeface="Calibri" pitchFamily="34" charset="0"/>
                <a:cs typeface="Times New Roman" pitchFamily="18" charset="0"/>
              </a:rPr>
              <a:t>ocean.  Their strong tails help them leap out of the water.  </a:t>
            </a:r>
            <a:endParaRPr lang="en-US" sz="1600" dirty="0" smtClean="0"/>
          </a:p>
          <a:p>
            <a:endParaRPr lang="en-US" sz="1600" dirty="0"/>
          </a:p>
          <a:p>
            <a:r>
              <a:rPr lang="en-US" sz="1600" b="1" dirty="0" smtClean="0">
                <a:latin typeface="Helvetica" pitchFamily="34" charset="0"/>
              </a:rPr>
              <a:t>Which sentence does not support the main idea of the paragraph?</a:t>
            </a:r>
          </a:p>
          <a:p>
            <a:endParaRPr lang="en-US" sz="1600" b="1" dirty="0" smtClean="0">
              <a:latin typeface="Helvetica" pitchFamily="34" charset="0"/>
            </a:endParaRPr>
          </a:p>
          <a:p>
            <a:endParaRPr lang="en-US" sz="500" b="1" dirty="0">
              <a:latin typeface="Helvetica" pitchFamily="34" charset="0"/>
            </a:endParaRPr>
          </a:p>
          <a:p>
            <a:pPr marL="342900" indent="-342900">
              <a:buAutoNum type="alphaUcPeriod"/>
            </a:pPr>
            <a:r>
              <a:rPr lang="en-US" sz="1600" dirty="0">
                <a:latin typeface="Helvetica" pitchFamily="34" charset="0"/>
              </a:rPr>
              <a:t>Humpback whales are </a:t>
            </a:r>
            <a:r>
              <a:rPr lang="en-US" sz="1600" dirty="0" smtClean="0">
                <a:latin typeface="Helvetica" pitchFamily="34" charset="0"/>
              </a:rPr>
              <a:t>famous </a:t>
            </a:r>
            <a:r>
              <a:rPr lang="en-US" sz="1600" dirty="0">
                <a:latin typeface="Helvetica" pitchFamily="34" charset="0"/>
              </a:rPr>
              <a:t>for leaping out of the water.</a:t>
            </a:r>
            <a:endParaRPr lang="en-US" sz="1600" dirty="0" smtClean="0">
              <a:latin typeface="Helvetica" pitchFamily="34" charset="0"/>
            </a:endParaRPr>
          </a:p>
          <a:p>
            <a:pPr marL="342900" indent="-342900">
              <a:buAutoNum type="alphaUcPeriod"/>
            </a:pPr>
            <a:endParaRPr lang="en-US" sz="500" dirty="0">
              <a:latin typeface="Helvetica" pitchFamily="34" charset="0"/>
            </a:endParaRPr>
          </a:p>
          <a:p>
            <a:pPr marL="342900" indent="-342900">
              <a:buFontTx/>
              <a:buAutoNum type="alphaUcPeriod"/>
            </a:pPr>
            <a:r>
              <a:rPr lang="en-US" sz="1600" dirty="0" smtClean="0">
                <a:latin typeface="Helvetica" pitchFamily="34" charset="0"/>
              </a:rPr>
              <a:t>They </a:t>
            </a:r>
            <a:r>
              <a:rPr lang="en-US" sz="1600" dirty="0">
                <a:latin typeface="Helvetica" pitchFamily="34" charset="0"/>
              </a:rPr>
              <a:t>are beautiful to watch</a:t>
            </a:r>
            <a:r>
              <a:rPr lang="en-US" sz="1600" dirty="0" smtClean="0">
                <a:latin typeface="Helvetica" pitchFamily="34" charset="0"/>
              </a:rPr>
              <a:t>.</a:t>
            </a:r>
          </a:p>
          <a:p>
            <a:pPr marL="342900" indent="-342900">
              <a:buAutoNum type="alphaUcPeriod"/>
            </a:pPr>
            <a:endParaRPr lang="en-US" sz="500" dirty="0" smtClean="0">
              <a:latin typeface="Helvetica" pitchFamily="34" charset="0"/>
            </a:endParaRPr>
          </a:p>
          <a:p>
            <a:pPr marL="342900" indent="-342900">
              <a:buAutoNum type="alphaUcPeriod"/>
            </a:pPr>
            <a:r>
              <a:rPr lang="en-US" sz="1600" dirty="0" smtClean="0">
                <a:latin typeface="Helvetica" pitchFamily="34" charset="0"/>
              </a:rPr>
              <a:t>They </a:t>
            </a:r>
            <a:r>
              <a:rPr lang="en-US" sz="1600" dirty="0">
                <a:latin typeface="Helvetica" pitchFamily="34" charset="0"/>
              </a:rPr>
              <a:t>can jump completely out of the </a:t>
            </a:r>
            <a:r>
              <a:rPr lang="en-US" sz="1600" dirty="0" smtClean="0">
                <a:latin typeface="Helvetica" pitchFamily="34" charset="0"/>
              </a:rPr>
              <a:t>ocean.</a:t>
            </a:r>
            <a:endParaRPr lang="en-US" sz="1600" dirty="0">
              <a:latin typeface="Helvetica" pitchFamily="34" charset="0"/>
            </a:endParaRPr>
          </a:p>
          <a:p>
            <a:pPr marL="342900" indent="-342900">
              <a:buAutoNum type="alphaUcPeriod"/>
            </a:pPr>
            <a:endParaRPr lang="en-US" sz="500" dirty="0" smtClean="0">
              <a:latin typeface="Helvetica" pitchFamily="34" charset="0"/>
            </a:endParaRPr>
          </a:p>
          <a:p>
            <a:pPr marL="342900" indent="-342900">
              <a:buAutoNum type="alphaUcPeriod"/>
            </a:pPr>
            <a:r>
              <a:rPr lang="en-US" sz="1600" dirty="0">
                <a:latin typeface="Helvetica" pitchFamily="34" charset="0"/>
              </a:rPr>
              <a:t>Their strong tails help them leap out of the water.</a:t>
            </a:r>
          </a:p>
        </p:txBody>
      </p:sp>
      <p:sp>
        <p:nvSpPr>
          <p:cNvPr id="11" name="Oval 10"/>
          <p:cNvSpPr/>
          <p:nvPr/>
        </p:nvSpPr>
        <p:spPr>
          <a:xfrm>
            <a:off x="566012" y="246943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57719" y="2819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59847" y="3486476"/>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9847" y="3147903"/>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75124" y="718457"/>
            <a:ext cx="5701876" cy="805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57200" y="4709887"/>
            <a:ext cx="6400800" cy="3647152"/>
          </a:xfrm>
          <a:prstGeom prst="rect">
            <a:avLst/>
          </a:prstGeom>
          <a:noFill/>
        </p:spPr>
        <p:txBody>
          <a:bodyPr wrap="square" rtlCol="0">
            <a:spAutoFit/>
          </a:bodyPr>
          <a:lstStyle/>
          <a:p>
            <a:pPr marL="461963" indent="-461963">
              <a:buAutoNum type="arabicPeriod" startAt="14"/>
            </a:pPr>
            <a:r>
              <a:rPr lang="en-US" sz="1800" b="1" dirty="0" smtClean="0">
                <a:latin typeface="Helvetica" pitchFamily="34" charset="0"/>
              </a:rPr>
              <a:t>Read the sentence. </a:t>
            </a:r>
            <a:r>
              <a:rPr lang="en-US" sz="1000" dirty="0" smtClean="0">
                <a:latin typeface="Helvetica" pitchFamily="34" charset="0"/>
              </a:rPr>
              <a:t>(Write and Revise L.3.3.a)</a:t>
            </a:r>
          </a:p>
          <a:p>
            <a:pPr marL="461963" indent="-461963">
              <a:buAutoNum type="arabicPeriod" startAt="14"/>
            </a:pPr>
            <a:endParaRPr lang="en-US" sz="1800" b="1" dirty="0" smtClean="0">
              <a:latin typeface="Helvetica" pitchFamily="34" charset="0"/>
            </a:endParaRPr>
          </a:p>
          <a:p>
            <a:pPr marL="461963" indent="-461963"/>
            <a:r>
              <a:rPr lang="en-US" sz="1800" b="1" dirty="0" smtClean="0">
                <a:latin typeface="Helvetica" pitchFamily="34" charset="0"/>
              </a:rPr>
              <a:t>      The </a:t>
            </a:r>
            <a:r>
              <a:rPr lang="en-US" sz="1800" b="1" dirty="0">
                <a:latin typeface="Helvetica" pitchFamily="34" charset="0"/>
              </a:rPr>
              <a:t>songs all have a purpose and are very </a:t>
            </a:r>
            <a:r>
              <a:rPr lang="en-US" sz="1800" b="1" u="sng" dirty="0" smtClean="0">
                <a:latin typeface="Helvetica" pitchFamily="34" charset="0"/>
              </a:rPr>
              <a:t>complex</a:t>
            </a:r>
            <a:r>
              <a:rPr lang="en-US" sz="1800" b="1" dirty="0" smtClean="0">
                <a:latin typeface="Helvetica" pitchFamily="34" charset="0"/>
              </a:rPr>
              <a:t>.                 </a:t>
            </a:r>
            <a:endParaRPr lang="en-US" sz="1000" b="1" dirty="0" smtClean="0">
              <a:latin typeface="Helvetica" pitchFamily="34" charset="0"/>
            </a:endParaRPr>
          </a:p>
          <a:p>
            <a:endParaRPr lang="en-US" sz="1600" dirty="0"/>
          </a:p>
          <a:p>
            <a:r>
              <a:rPr lang="en-US" sz="1600" b="1" dirty="0" smtClean="0">
                <a:latin typeface="Helvetica" pitchFamily="34" charset="0"/>
              </a:rPr>
              <a:t>       Which word means about the same as </a:t>
            </a:r>
            <a:r>
              <a:rPr lang="en-US" sz="1600" b="1" i="1" u="sng" dirty="0" smtClean="0">
                <a:latin typeface="Helvetica" pitchFamily="34" charset="0"/>
              </a:rPr>
              <a:t>complex</a:t>
            </a:r>
            <a:r>
              <a:rPr lang="en-US" sz="1600" b="1" dirty="0" smtClean="0">
                <a:latin typeface="Helvetica" pitchFamily="34" charset="0"/>
              </a:rPr>
              <a:t>?</a:t>
            </a:r>
          </a:p>
          <a:p>
            <a:endParaRPr lang="en-US" sz="1600" b="1" dirty="0" smtClean="0">
              <a:latin typeface="Helvetica" pitchFamily="34" charset="0"/>
            </a:endParaRPr>
          </a:p>
          <a:p>
            <a:endParaRPr lang="en-US" sz="500" b="1" dirty="0">
              <a:latin typeface="Helvetica" pitchFamily="34" charset="0"/>
            </a:endParaRPr>
          </a:p>
          <a:p>
            <a:pPr marL="623888" indent="-225425">
              <a:buAutoNum type="alphaUcPeriod"/>
            </a:pPr>
            <a:r>
              <a:rPr lang="en-US" sz="1600" dirty="0" smtClean="0">
                <a:latin typeface="Helvetica" pitchFamily="34" charset="0"/>
              </a:rPr>
              <a:t>simple</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smtClean="0">
                <a:latin typeface="Helvetica" pitchFamily="34" charset="0"/>
              </a:rPr>
              <a:t>difficult</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smtClean="0">
                <a:latin typeface="Helvetica" pitchFamily="34" charset="0"/>
              </a:rPr>
              <a:t>clear</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smtClean="0">
                <a:latin typeface="Helvetica" pitchFamily="34" charset="0"/>
              </a:rPr>
              <a:t>plain</a:t>
            </a:r>
            <a:endParaRPr lang="en-US" sz="1600" dirty="0">
              <a:latin typeface="Helvetica" pitchFamily="34" charset="0"/>
            </a:endParaRPr>
          </a:p>
        </p:txBody>
      </p:sp>
      <p:sp>
        <p:nvSpPr>
          <p:cNvPr id="26" name="Oval 25"/>
          <p:cNvSpPr/>
          <p:nvPr/>
        </p:nvSpPr>
        <p:spPr>
          <a:xfrm>
            <a:off x="609600" y="64008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09600" y="69342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09600" y="7467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09600" y="80010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319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6" name="TextBox 5"/>
          <p:cNvSpPr txBox="1"/>
          <p:nvPr/>
        </p:nvSpPr>
        <p:spPr>
          <a:xfrm>
            <a:off x="152400" y="399143"/>
            <a:ext cx="6934200" cy="3323987"/>
          </a:xfrm>
          <a:prstGeom prst="rect">
            <a:avLst/>
          </a:prstGeom>
          <a:noFill/>
        </p:spPr>
        <p:txBody>
          <a:bodyPr wrap="square" rtlCol="0">
            <a:spAutoFit/>
          </a:bodyPr>
          <a:lstStyle/>
          <a:p>
            <a:pPr marL="461963" indent="-461963"/>
            <a:r>
              <a:rPr lang="en-US" sz="1800" b="1" dirty="0" smtClean="0">
                <a:latin typeface="Helvetica" pitchFamily="34" charset="0"/>
              </a:rPr>
              <a:t>15. Read the sentence below</a:t>
            </a:r>
            <a:r>
              <a:rPr lang="en-US" sz="1400" b="1" dirty="0" smtClean="0">
                <a:latin typeface="Helvetica" pitchFamily="34" charset="0"/>
              </a:rPr>
              <a:t>.  </a:t>
            </a:r>
            <a:r>
              <a:rPr lang="en-US" sz="1000" b="1" dirty="0" smtClean="0">
                <a:latin typeface="Helvetica" pitchFamily="34" charset="0"/>
              </a:rPr>
              <a:t>(Write and Revise L.3.2c)</a:t>
            </a:r>
          </a:p>
          <a:p>
            <a:endParaRPr lang="en-US" sz="1600" dirty="0"/>
          </a:p>
          <a:p>
            <a:pPr marL="398463"/>
            <a:r>
              <a:rPr lang="en-US" sz="1600" dirty="0" smtClean="0">
                <a:latin typeface="Helvetica" pitchFamily="34" charset="0"/>
              </a:rPr>
              <a:t>The whale jumped out of the water like an acrobat said Max.</a:t>
            </a:r>
          </a:p>
          <a:p>
            <a:endParaRPr lang="en-US" sz="1600" b="1" dirty="0" smtClean="0">
              <a:latin typeface="Helvetica" pitchFamily="34" charset="0"/>
            </a:endParaRPr>
          </a:p>
          <a:p>
            <a:r>
              <a:rPr lang="en-US" sz="1600" b="1" dirty="0" smtClean="0">
                <a:latin typeface="Helvetica" pitchFamily="34" charset="0"/>
              </a:rPr>
              <a:t>Which example below shows the correct way to write the sentence?</a:t>
            </a:r>
          </a:p>
          <a:p>
            <a:endParaRPr lang="en-US" sz="1600" b="1" dirty="0" smtClean="0">
              <a:latin typeface="Helvetica" pitchFamily="34" charset="0"/>
            </a:endParaRPr>
          </a:p>
          <a:p>
            <a:pPr marL="398463"/>
            <a:r>
              <a:rPr lang="en-US" sz="1600" dirty="0" smtClean="0">
                <a:latin typeface="Helvetica" pitchFamily="34" charset="0"/>
              </a:rPr>
              <a:t>       A. </a:t>
            </a:r>
            <a:r>
              <a:rPr lang="en-US" sz="1600" dirty="0">
                <a:latin typeface="Helvetica" pitchFamily="34" charset="0"/>
              </a:rPr>
              <a:t>The whale jumped out of the water like an acrobat </a:t>
            </a:r>
            <a:r>
              <a:rPr lang="en-US" sz="1600" dirty="0" smtClean="0">
                <a:latin typeface="Helvetica" pitchFamily="34" charset="0"/>
              </a:rPr>
              <a:t>“said </a:t>
            </a:r>
            <a:r>
              <a:rPr lang="en-US" sz="1600" dirty="0">
                <a:latin typeface="Helvetica" pitchFamily="34" charset="0"/>
              </a:rPr>
              <a:t>Max</a:t>
            </a:r>
            <a:r>
              <a:rPr lang="en-US" sz="1600" dirty="0" smtClean="0">
                <a:latin typeface="Helvetica" pitchFamily="34" charset="0"/>
              </a:rPr>
              <a:t>.”</a:t>
            </a:r>
            <a:endParaRPr lang="en-US" sz="1600" dirty="0">
              <a:latin typeface="Helvetica" pitchFamily="34" charset="0"/>
            </a:endParaRPr>
          </a:p>
          <a:p>
            <a:pPr marL="795338" indent="-741363"/>
            <a:endParaRPr lang="en-US" sz="1600" dirty="0">
              <a:latin typeface="Helvetica" pitchFamily="34" charset="0"/>
            </a:endParaRPr>
          </a:p>
          <a:p>
            <a:pPr marL="398463"/>
            <a:r>
              <a:rPr lang="en-US" sz="1600" dirty="0">
                <a:latin typeface="Helvetica" pitchFamily="34" charset="0"/>
              </a:rPr>
              <a:t> </a:t>
            </a:r>
            <a:r>
              <a:rPr lang="en-US" sz="1600" dirty="0" smtClean="0">
                <a:latin typeface="Helvetica" pitchFamily="34" charset="0"/>
              </a:rPr>
              <a:t>      B. “The </a:t>
            </a:r>
            <a:r>
              <a:rPr lang="en-US" sz="1600" dirty="0">
                <a:latin typeface="Helvetica" pitchFamily="34" charset="0"/>
              </a:rPr>
              <a:t>whale jumped out of the water like an </a:t>
            </a:r>
            <a:r>
              <a:rPr lang="en-US" sz="1600" dirty="0" smtClean="0">
                <a:latin typeface="Helvetica" pitchFamily="34" charset="0"/>
              </a:rPr>
              <a:t>acrobat” </a:t>
            </a:r>
            <a:r>
              <a:rPr lang="en-US" sz="1600" dirty="0">
                <a:latin typeface="Helvetica" pitchFamily="34" charset="0"/>
              </a:rPr>
              <a:t>said Max.</a:t>
            </a:r>
          </a:p>
          <a:p>
            <a:pPr marL="795338" indent="-741363"/>
            <a:endParaRPr lang="en-US" sz="1600" dirty="0">
              <a:latin typeface="Helvetica" pitchFamily="34" charset="0"/>
            </a:endParaRPr>
          </a:p>
          <a:p>
            <a:pPr marL="398463"/>
            <a:r>
              <a:rPr lang="en-US" sz="1600" dirty="0" smtClean="0">
                <a:latin typeface="Helvetica" pitchFamily="34" charset="0"/>
              </a:rPr>
              <a:t>       C. “The </a:t>
            </a:r>
            <a:r>
              <a:rPr lang="en-US" sz="1600" dirty="0">
                <a:latin typeface="Helvetica" pitchFamily="34" charset="0"/>
              </a:rPr>
              <a:t>whale jumped out of the water like an </a:t>
            </a:r>
            <a:r>
              <a:rPr lang="en-US" sz="1600" dirty="0" smtClean="0">
                <a:latin typeface="Helvetica" pitchFamily="34" charset="0"/>
              </a:rPr>
              <a:t>acrobat,” </a:t>
            </a:r>
            <a:r>
              <a:rPr lang="en-US" sz="1600" dirty="0">
                <a:latin typeface="Helvetica" pitchFamily="34" charset="0"/>
              </a:rPr>
              <a:t>said </a:t>
            </a:r>
            <a:r>
              <a:rPr lang="en-US" sz="1600" dirty="0" smtClean="0">
                <a:latin typeface="Helvetica" pitchFamily="34" charset="0"/>
              </a:rPr>
              <a:t> Max</a:t>
            </a:r>
            <a:r>
              <a:rPr lang="en-US" sz="1600" dirty="0">
                <a:latin typeface="Helvetica" pitchFamily="34" charset="0"/>
              </a:rPr>
              <a:t>.</a:t>
            </a:r>
          </a:p>
          <a:p>
            <a:pPr marL="795338" indent="-741363"/>
            <a:endParaRPr lang="en-US" sz="1600" dirty="0">
              <a:latin typeface="Helvetica" pitchFamily="34" charset="0"/>
            </a:endParaRPr>
          </a:p>
          <a:p>
            <a:pPr marL="398463"/>
            <a:r>
              <a:rPr lang="en-US" sz="1600" dirty="0" smtClean="0">
                <a:latin typeface="Helvetica" pitchFamily="34" charset="0"/>
              </a:rPr>
              <a:t>       D. “The </a:t>
            </a:r>
            <a:r>
              <a:rPr lang="en-US" sz="1600" dirty="0">
                <a:latin typeface="Helvetica" pitchFamily="34" charset="0"/>
              </a:rPr>
              <a:t>whale jumped out of the water like an acrobat said Max</a:t>
            </a:r>
            <a:r>
              <a:rPr lang="en-US" sz="1600" dirty="0" smtClean="0">
                <a:latin typeface="Helvetica" pitchFamily="34" charset="0"/>
              </a:rPr>
              <a:t>.”</a:t>
            </a:r>
            <a:endParaRPr lang="en-US" sz="1600" dirty="0">
              <a:latin typeface="Helvetica" pitchFamily="34" charset="0"/>
            </a:endParaRPr>
          </a:p>
        </p:txBody>
      </p:sp>
      <p:sp>
        <p:nvSpPr>
          <p:cNvPr id="5" name="Oval 4"/>
          <p:cNvSpPr/>
          <p:nvPr/>
        </p:nvSpPr>
        <p:spPr>
          <a:xfrm>
            <a:off x="714152" y="1950918"/>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5300" y="24384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3929" y="3371894"/>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713929" y="2895600"/>
            <a:ext cx="22860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521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440361970"/>
              </p:ext>
            </p:extLst>
          </p:nvPr>
        </p:nvGraphicFramePr>
        <p:xfrm>
          <a:off x="609600" y="6334619"/>
          <a:ext cx="2895600" cy="828182"/>
        </p:xfrm>
        <a:graphic>
          <a:graphicData uri="http://schemas.openxmlformats.org/drawingml/2006/table">
            <a:tbl>
              <a:tblPr firstRow="1" firstCol="1" bandRow="1">
                <a:tableStyleId>{5C22544A-7EE6-4342-B048-85BDC9FD1C3A}</a:tableStyleId>
              </a:tblPr>
              <a:tblGrid>
                <a:gridCol w="526473"/>
                <a:gridCol w="300842"/>
                <a:gridCol w="413657"/>
                <a:gridCol w="274168"/>
                <a:gridCol w="303028"/>
                <a:gridCol w="325328"/>
                <a:gridCol w="338447"/>
                <a:gridCol w="413657"/>
              </a:tblGrid>
              <a:tr h="55300">
                <a:tc rowSpan="2">
                  <a:txBody>
                    <a:bodyPr/>
                    <a:lstStyle/>
                    <a:p>
                      <a:pPr marL="0" marR="0" algn="ctr">
                        <a:lnSpc>
                          <a:spcPct val="115000"/>
                        </a:lnSpc>
                        <a:spcBef>
                          <a:spcPts val="0"/>
                        </a:spcBef>
                        <a:spcAft>
                          <a:spcPts val="0"/>
                        </a:spcAft>
                      </a:pPr>
                      <a:r>
                        <a:rPr lang="en-US" sz="300" dirty="0">
                          <a:solidFill>
                            <a:schemeClr val="tx1"/>
                          </a:solidFill>
                          <a:effectLst/>
                        </a:rPr>
                        <a:t>Grade </a:t>
                      </a:r>
                      <a:r>
                        <a:rPr lang="en-US" sz="300" dirty="0" smtClean="0">
                          <a:solidFill>
                            <a:schemeClr val="tx1"/>
                          </a:solidFill>
                          <a:effectLst/>
                        </a:rPr>
                        <a:t>3 Sample</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300" dirty="0">
                          <a:solidFill>
                            <a:schemeClr val="tx1"/>
                          </a:solidFill>
                          <a:effectLst/>
                        </a:rPr>
                        <a:t>Path to DOK - 1</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5">
                  <a:txBody>
                    <a:bodyPr/>
                    <a:lstStyle/>
                    <a:p>
                      <a:pPr marL="0" marR="0" algn="ctr">
                        <a:lnSpc>
                          <a:spcPct val="115000"/>
                        </a:lnSpc>
                        <a:spcBef>
                          <a:spcPts val="0"/>
                        </a:spcBef>
                        <a:spcAft>
                          <a:spcPts val="0"/>
                        </a:spcAft>
                      </a:pPr>
                      <a:r>
                        <a:rPr lang="en-US" sz="300" dirty="0">
                          <a:solidFill>
                            <a:schemeClr val="tx1"/>
                          </a:solidFill>
                          <a:effectLst/>
                        </a:rPr>
                        <a:t>Path to DOK - 2</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marL="0" marR="0" algn="ctr">
                        <a:lnSpc>
                          <a:spcPct val="115000"/>
                        </a:lnSpc>
                        <a:spcBef>
                          <a:spcPts val="0"/>
                        </a:spcBef>
                        <a:spcAft>
                          <a:spcPts val="0"/>
                        </a:spcAft>
                      </a:pPr>
                      <a:endParaRPr lang="en-US" sz="8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300">
                <a:tc vMerge="1">
                  <a:txBody>
                    <a:bodyPr/>
                    <a:lstStyle/>
                    <a:p>
                      <a:endParaRPr lang="en-US"/>
                    </a:p>
                  </a:txBody>
                  <a:tcPr/>
                </a:tc>
                <a:tc gridSpan="7">
                  <a:txBody>
                    <a:bodyPr/>
                    <a:lstStyle/>
                    <a:p>
                      <a:pPr marL="0" marR="0" algn="ctr">
                        <a:lnSpc>
                          <a:spcPct val="115000"/>
                        </a:lnSpc>
                        <a:spcBef>
                          <a:spcPts val="0"/>
                        </a:spcBef>
                        <a:spcAft>
                          <a:spcPts val="0"/>
                        </a:spcAft>
                      </a:pPr>
                      <a:r>
                        <a:rPr lang="en-US" sz="300" dirty="0">
                          <a:solidFill>
                            <a:schemeClr val="tx1"/>
                          </a:solidFill>
                          <a:effectLst/>
                        </a:rPr>
                        <a:t> </a:t>
                      </a:r>
                      <a:r>
                        <a:rPr lang="en-US" sz="300" baseline="0" dirty="0" smtClean="0">
                          <a:solidFill>
                            <a:schemeClr val="tx1"/>
                          </a:solidFill>
                          <a:effectLst/>
                        </a:rPr>
                        <a:t>                                                                                                                                                                                                        </a:t>
                      </a:r>
                      <a:r>
                        <a:rPr lang="en-US" sz="300" dirty="0" smtClean="0">
                          <a:solidFill>
                            <a:schemeClr val="tx1"/>
                          </a:solidFill>
                          <a:effectLst/>
                        </a:rPr>
                        <a:t>End </a:t>
                      </a:r>
                      <a:r>
                        <a:rPr lang="en-US" sz="300" dirty="0">
                          <a:solidFill>
                            <a:schemeClr val="tx1"/>
                          </a:solidFill>
                          <a:effectLst/>
                        </a:rPr>
                        <a:t>Goal</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819">
                <a:tc>
                  <a:txBody>
                    <a:bodyPr/>
                    <a:lstStyle/>
                    <a:p>
                      <a:pPr marL="0" marR="0" algn="r">
                        <a:lnSpc>
                          <a:spcPct val="115000"/>
                        </a:lnSpc>
                        <a:spcBef>
                          <a:spcPts val="0"/>
                        </a:spcBef>
                        <a:spcAft>
                          <a:spcPts val="0"/>
                        </a:spcAft>
                      </a:pPr>
                      <a:r>
                        <a:rPr lang="en-US" sz="300" dirty="0">
                          <a:solidFill>
                            <a:schemeClr val="tx1"/>
                          </a:solidFill>
                          <a:effectLst/>
                        </a:rPr>
                        <a:t>DOK Guide  </a:t>
                      </a:r>
                      <a:r>
                        <a:rPr lang="en-US" sz="300" dirty="0">
                          <a:solidFill>
                            <a:schemeClr val="tx1"/>
                          </a:solidFill>
                          <a:effectLst/>
                          <a:sym typeface="Wingdings"/>
                        </a:rPr>
                        <a:t></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00" dirty="0">
                          <a:solidFill>
                            <a:schemeClr val="tx1"/>
                          </a:solidFill>
                          <a:effectLst/>
                        </a:rPr>
                        <a:t>DOK 1 - Ka</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300" dirty="0">
                          <a:solidFill>
                            <a:schemeClr val="tx1"/>
                          </a:solidFill>
                          <a:effectLst/>
                        </a:rPr>
                        <a:t>DOK 1 - Kc</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300" dirty="0">
                          <a:solidFill>
                            <a:schemeClr val="tx1"/>
                          </a:solidFill>
                          <a:effectLst/>
                        </a:rPr>
                        <a:t>DOK 1 - Cf</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300" dirty="0">
                          <a:solidFill>
                            <a:schemeClr val="tx1"/>
                          </a:solidFill>
                          <a:effectLst/>
                        </a:rPr>
                        <a:t>DOK 2 - Ch</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300" dirty="0">
                          <a:solidFill>
                            <a:schemeClr val="tx1"/>
                          </a:solidFill>
                          <a:effectLst/>
                        </a:rPr>
                        <a:t>DOK 2 - Cl</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300" dirty="0">
                          <a:solidFill>
                            <a:schemeClr val="tx1"/>
                          </a:solidFill>
                          <a:effectLst/>
                        </a:rPr>
                        <a:t>DOK 2 - APn</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300" dirty="0">
                          <a:solidFill>
                            <a:schemeClr val="tx1"/>
                          </a:solidFill>
                          <a:effectLst/>
                        </a:rPr>
                        <a:t>Standard</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2996">
                <a:tc>
                  <a:txBody>
                    <a:bodyPr/>
                    <a:lstStyle/>
                    <a:p>
                      <a:pPr marL="0" marR="0" algn="l">
                        <a:lnSpc>
                          <a:spcPct val="115000"/>
                        </a:lnSpc>
                        <a:spcBef>
                          <a:spcPts val="0"/>
                        </a:spcBef>
                        <a:spcAft>
                          <a:spcPts val="0"/>
                        </a:spcAft>
                      </a:pPr>
                      <a:r>
                        <a:rPr lang="en-US" sz="300" dirty="0">
                          <a:solidFill>
                            <a:schemeClr val="tx1"/>
                          </a:solidFill>
                          <a:effectLst/>
                        </a:rPr>
                        <a:t>Path to DOK 2</a:t>
                      </a:r>
                    </a:p>
                    <a:p>
                      <a:pPr marL="0" marR="0" algn="l">
                        <a:lnSpc>
                          <a:spcPct val="115000"/>
                        </a:lnSpc>
                        <a:spcBef>
                          <a:spcPts val="0"/>
                        </a:spcBef>
                        <a:spcAft>
                          <a:spcPts val="0"/>
                        </a:spcAft>
                      </a:pPr>
                      <a:r>
                        <a:rPr lang="en-US" sz="300" dirty="0">
                          <a:solidFill>
                            <a:schemeClr val="tx1"/>
                          </a:solidFill>
                          <a:effectLst/>
                        </a:rPr>
                        <a:t>Informational Text</a:t>
                      </a:r>
                    </a:p>
                    <a:p>
                      <a:pPr marL="0" marR="0" algn="l">
                        <a:lnSpc>
                          <a:spcPct val="115000"/>
                        </a:lnSpc>
                        <a:spcBef>
                          <a:spcPts val="0"/>
                        </a:spcBef>
                        <a:spcAft>
                          <a:spcPts val="0"/>
                        </a:spcAft>
                      </a:pPr>
                      <a:r>
                        <a:rPr lang="en-US" sz="300" dirty="0">
                          <a:solidFill>
                            <a:schemeClr val="tx1"/>
                          </a:solidFill>
                          <a:effectLst/>
                        </a:rPr>
                        <a:t>Learning Progressions</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300" dirty="0">
                          <a:solidFill>
                            <a:schemeClr val="tx1"/>
                          </a:solidFill>
                          <a:effectLst/>
                        </a:rPr>
                        <a:t>Locate specific text features (i.e., key words, sidebars, hyperlinks) from a text read and discussed in class.</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300" dirty="0">
                          <a:solidFill>
                            <a:schemeClr val="tx1"/>
                          </a:solidFill>
                          <a:effectLst/>
                        </a:rPr>
                        <a:t>Define (understand and use) </a:t>
                      </a:r>
                      <a:r>
                        <a:rPr lang="en-US" sz="300" u="sng" dirty="0">
                          <a:solidFill>
                            <a:schemeClr val="tx1"/>
                          </a:solidFill>
                          <a:effectLst/>
                        </a:rPr>
                        <a:t>Standard Academic Language:</a:t>
                      </a:r>
                      <a:r>
                        <a:rPr lang="en-US" sz="300" dirty="0">
                          <a:solidFill>
                            <a:schemeClr val="tx1"/>
                          </a:solidFill>
                          <a:effectLst/>
                        </a:rPr>
                        <a:t>  key words, sidebars, hyperlinks, relevant, efficiently, topic and text features/tools.</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300" dirty="0">
                          <a:solidFill>
                            <a:schemeClr val="tx1"/>
                          </a:solidFill>
                          <a:effectLst/>
                        </a:rPr>
                        <a:t>Answers questions about the purpose of different text features and search tools. </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en-US" sz="300" u="sng" dirty="0">
                          <a:solidFill>
                            <a:schemeClr val="tx1"/>
                          </a:solidFill>
                          <a:effectLst/>
                        </a:rPr>
                        <a:t>Concept Development</a:t>
                      </a:r>
                      <a:endParaRPr lang="en-US" sz="300" dirty="0">
                        <a:solidFill>
                          <a:schemeClr val="tx1"/>
                        </a:solidFill>
                        <a:effectLst/>
                      </a:endParaRPr>
                    </a:p>
                    <a:p>
                      <a:pPr algn="l">
                        <a:lnSpc>
                          <a:spcPct val="115000"/>
                        </a:lnSpc>
                        <a:spcAft>
                          <a:spcPts val="0"/>
                        </a:spcAft>
                      </a:pPr>
                      <a:r>
                        <a:rPr lang="en-US" sz="300" dirty="0">
                          <a:solidFill>
                            <a:schemeClr val="tx1"/>
                          </a:solidFill>
                          <a:effectLst/>
                        </a:rPr>
                        <a:t>Understands that search or text features (tools) can provide information about a text or topic.</a:t>
                      </a: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300" dirty="0">
                          <a:solidFill>
                            <a:schemeClr val="tx1"/>
                          </a:solidFill>
                          <a:effectLst/>
                        </a:rPr>
                        <a:t>Locate information using key words, sidebars or hyperlinks (and other search tools/text features) relevant to a topic.</a:t>
                      </a: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en-US" sz="300" dirty="0">
                          <a:solidFill>
                            <a:schemeClr val="tx1"/>
                          </a:solidFill>
                          <a:effectLst/>
                        </a:rPr>
                        <a:t>Obtain and Interpret information using key words, sidebars or hyperlinks relevant to a topic. </a:t>
                      </a: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300" u="sng" dirty="0">
                          <a:solidFill>
                            <a:schemeClr val="tx1"/>
                          </a:solidFill>
                          <a:effectLst/>
                        </a:rPr>
                        <a:t>RI3.5</a:t>
                      </a:r>
                      <a:r>
                        <a:rPr lang="en-US" sz="300" dirty="0">
                          <a:solidFill>
                            <a:schemeClr val="tx1"/>
                          </a:solidFill>
                          <a:effectLst/>
                        </a:rPr>
                        <a:t> Use text features and search tools (e.g., key words, sidebars, hyperlinks) to locate information relevant to a given topic efficiently.</a:t>
                      </a: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8767">
                <a:tc>
                  <a:txBody>
                    <a:bodyPr/>
                    <a:lstStyle/>
                    <a:p>
                      <a:pPr marL="0" marR="0" algn="ctr">
                        <a:lnSpc>
                          <a:spcPct val="115000"/>
                        </a:lnSpc>
                        <a:spcBef>
                          <a:spcPts val="0"/>
                        </a:spcBef>
                        <a:spcAft>
                          <a:spcPts val="0"/>
                        </a:spcAft>
                      </a:pPr>
                      <a:r>
                        <a:rPr lang="en-US" sz="300" dirty="0" smtClean="0">
                          <a:solidFill>
                            <a:schemeClr val="tx1"/>
                          </a:solidFill>
                          <a:effectLst/>
                          <a:latin typeface="Calibri"/>
                          <a:ea typeface="Calibri"/>
                          <a:cs typeface="Times New Roman"/>
                        </a:rPr>
                        <a:t>Student Name</a:t>
                      </a:r>
                      <a:endParaRPr lang="en-US" sz="300" dirty="0">
                        <a:solidFill>
                          <a:schemeClr val="tx1"/>
                        </a:solidFill>
                        <a:effectLst/>
                        <a:latin typeface="Calibri"/>
                        <a:ea typeface="Calibri"/>
                        <a:cs typeface="Times New Roman"/>
                      </a:endParaRPr>
                    </a:p>
                  </a:txBody>
                  <a:tcPr marL="19758" marR="197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endParaRPr lang="en-US" sz="300" dirty="0">
                        <a:solidFill>
                          <a:schemeClr val="tx1"/>
                        </a:solidFill>
                        <a:effectLst/>
                        <a:latin typeface="Calibri"/>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300" dirty="0">
                        <a:solidFill>
                          <a:schemeClr val="tx1"/>
                        </a:solidFill>
                        <a:effectLst/>
                        <a:latin typeface="Calibri"/>
                        <a:ea typeface="Calibri"/>
                        <a:cs typeface="Times New Roman"/>
                      </a:endParaRPr>
                    </a:p>
                  </a:txBody>
                  <a:tcPr marL="19758" marR="19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00" t="24820" r="10150" b="47656"/>
          <a:stretch/>
        </p:blipFill>
        <p:spPr bwMode="auto">
          <a:xfrm>
            <a:off x="3886200" y="7620001"/>
            <a:ext cx="2895600" cy="862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3</a:t>
            </a:fld>
            <a:endParaRPr lang="en-US" dirty="0"/>
          </a:p>
        </p:txBody>
      </p:sp>
      <p:sp>
        <p:nvSpPr>
          <p:cNvPr id="6" name="Rectangle 5"/>
          <p:cNvSpPr/>
          <p:nvPr/>
        </p:nvSpPr>
        <p:spPr>
          <a:xfrm>
            <a:off x="457200" y="685800"/>
            <a:ext cx="1981200" cy="1754326"/>
          </a:xfrm>
          <a:prstGeom prst="rect">
            <a:avLst/>
          </a:prstGeom>
          <a:ln>
            <a:solidFill>
              <a:schemeClr val="accent1"/>
            </a:solidFill>
          </a:ln>
        </p:spPr>
        <p:txBody>
          <a:bodyPr wrap="square">
            <a:spAutoFit/>
          </a:bodyPr>
          <a:lstStyle/>
          <a:p>
            <a:r>
              <a:rPr lang="en-US" sz="900" b="1" u="sng" dirty="0" smtClean="0">
                <a:cs typeface="Helvetica" pitchFamily="34" charset="0"/>
              </a:rPr>
              <a:t>Independent Readers</a:t>
            </a:r>
            <a:r>
              <a:rPr lang="en-US" sz="900" dirty="0" smtClean="0">
                <a:cs typeface="Helvetica" pitchFamily="34" charset="0"/>
              </a:rPr>
              <a:t>: </a:t>
            </a:r>
          </a:p>
          <a:p>
            <a:r>
              <a:rPr lang="en-US" sz="900" dirty="0" smtClean="0">
                <a:cs typeface="Helvetica" pitchFamily="34" charset="0"/>
              </a:rPr>
              <a:t>Students read selections independently without reading assistance.  </a:t>
            </a:r>
          </a:p>
          <a:p>
            <a:endParaRPr lang="en-US" sz="900" dirty="0" smtClean="0">
              <a:cs typeface="Helvetica" pitchFamily="34" charset="0"/>
            </a:endParaRPr>
          </a:p>
          <a:p>
            <a:r>
              <a:rPr lang="en-US" sz="900" dirty="0" smtClean="0">
                <a:cs typeface="Helvetica" pitchFamily="34" charset="0"/>
              </a:rPr>
              <a:t>Students complete the selected response answers by shading in the bubble.</a:t>
            </a:r>
          </a:p>
          <a:p>
            <a:endParaRPr lang="en-US" sz="900" dirty="0" smtClean="0">
              <a:cs typeface="Helvetica" pitchFamily="34" charset="0"/>
            </a:endParaRPr>
          </a:p>
          <a:p>
            <a:r>
              <a:rPr lang="en-US" sz="900" dirty="0" smtClean="0">
                <a:cs typeface="Helvetica" pitchFamily="34" charset="0"/>
              </a:rPr>
              <a:t>Students complete the constructed response answers by writing a response for each question.</a:t>
            </a:r>
            <a:endParaRPr lang="en-US" sz="900" dirty="0"/>
          </a:p>
        </p:txBody>
      </p:sp>
      <p:sp>
        <p:nvSpPr>
          <p:cNvPr id="7" name="Rectangle 6"/>
          <p:cNvSpPr/>
          <p:nvPr/>
        </p:nvSpPr>
        <p:spPr>
          <a:xfrm>
            <a:off x="2590800" y="685801"/>
            <a:ext cx="1981200" cy="2031325"/>
          </a:xfrm>
          <a:prstGeom prst="rect">
            <a:avLst/>
          </a:prstGeom>
          <a:ln>
            <a:solidFill>
              <a:schemeClr val="accent1"/>
            </a:solidFill>
          </a:ln>
        </p:spPr>
        <p:txBody>
          <a:bodyPr wrap="square">
            <a:spAutoFit/>
          </a:bodyPr>
          <a:lstStyle/>
          <a:p>
            <a:r>
              <a:rPr lang="en-US" sz="900" b="1" u="sng" dirty="0" smtClean="0">
                <a:cs typeface="Helvetica" pitchFamily="34" charset="0"/>
              </a:rPr>
              <a:t>Non-Independent Readers</a:t>
            </a:r>
            <a:r>
              <a:rPr lang="en-US" sz="900" dirty="0" smtClean="0">
                <a:cs typeface="Helvetica" pitchFamily="34" charset="0"/>
              </a:rPr>
              <a:t>: </a:t>
            </a:r>
          </a:p>
          <a:p>
            <a:r>
              <a:rPr lang="en-US" sz="900" i="1" dirty="0" smtClean="0">
                <a:cs typeface="Helvetica" pitchFamily="34" charset="0"/>
              </a:rPr>
              <a:t>(Please indicate on record sheet if student is Not an Independent Reader)</a:t>
            </a:r>
          </a:p>
          <a:p>
            <a:r>
              <a:rPr lang="en-US" sz="900" dirty="0" smtClean="0">
                <a:cs typeface="Helvetica" pitchFamily="34" charset="0"/>
              </a:rPr>
              <a:t>Read the selection and questions aloud to the student in English or Spanish.  </a:t>
            </a:r>
          </a:p>
          <a:p>
            <a:endParaRPr lang="en-US" sz="900" dirty="0" smtClean="0">
              <a:cs typeface="Helvetica" pitchFamily="34" charset="0"/>
            </a:endParaRPr>
          </a:p>
          <a:p>
            <a:r>
              <a:rPr lang="en-US" sz="900" dirty="0" smtClean="0">
                <a:cs typeface="Helvetica" pitchFamily="34" charset="0"/>
              </a:rPr>
              <a:t>Read the selected response answers to the student.</a:t>
            </a:r>
          </a:p>
          <a:p>
            <a:endParaRPr lang="en-US" sz="900" dirty="0" smtClean="0">
              <a:cs typeface="Helvetica" pitchFamily="34" charset="0"/>
            </a:endParaRPr>
          </a:p>
          <a:p>
            <a:r>
              <a:rPr lang="en-US" sz="900" dirty="0" smtClean="0">
                <a:cs typeface="Helvetica" pitchFamily="34" charset="0"/>
              </a:rPr>
              <a:t>Read the constructed response answers to the student.  You may write the answer the student says unless he/she is able to do so.</a:t>
            </a:r>
          </a:p>
        </p:txBody>
      </p:sp>
      <p:sp>
        <p:nvSpPr>
          <p:cNvPr id="9" name="Rectangle 8"/>
          <p:cNvSpPr/>
          <p:nvPr/>
        </p:nvSpPr>
        <p:spPr>
          <a:xfrm>
            <a:off x="4724400" y="685800"/>
            <a:ext cx="1981200" cy="1615827"/>
          </a:xfrm>
          <a:prstGeom prst="rect">
            <a:avLst/>
          </a:prstGeom>
          <a:ln>
            <a:solidFill>
              <a:schemeClr val="accent1"/>
            </a:solidFill>
          </a:ln>
        </p:spPr>
        <p:txBody>
          <a:bodyPr wrap="square">
            <a:spAutoFit/>
          </a:bodyPr>
          <a:lstStyle/>
          <a:p>
            <a:r>
              <a:rPr lang="en-US" sz="900" b="1" u="sng" dirty="0" smtClean="0">
                <a:cs typeface="Helvetica" pitchFamily="34" charset="0"/>
              </a:rPr>
              <a:t>Kindergarten</a:t>
            </a:r>
          </a:p>
          <a:p>
            <a:r>
              <a:rPr lang="en-US" sz="900" dirty="0" smtClean="0"/>
              <a:t>Kindergarten teachers should follow the kindergarten teacher directions as “Listening Comprehension.”</a:t>
            </a:r>
          </a:p>
          <a:p>
            <a:endParaRPr lang="en-US" sz="900" dirty="0"/>
          </a:p>
          <a:p>
            <a:endParaRPr lang="en-US" sz="900" dirty="0" smtClean="0"/>
          </a:p>
          <a:p>
            <a:endParaRPr lang="en-US" sz="900" dirty="0"/>
          </a:p>
          <a:p>
            <a:endParaRPr lang="en-US" sz="900" dirty="0" smtClean="0"/>
          </a:p>
          <a:p>
            <a:endParaRPr lang="en-US" sz="900" dirty="0"/>
          </a:p>
          <a:p>
            <a:endParaRPr lang="en-US" sz="900" dirty="0" smtClean="0"/>
          </a:p>
          <a:p>
            <a:endParaRPr lang="en-US" sz="900" dirty="0"/>
          </a:p>
        </p:txBody>
      </p:sp>
      <p:cxnSp>
        <p:nvCxnSpPr>
          <p:cNvPr id="11" name="Straight Connector 10"/>
          <p:cNvCxnSpPr/>
          <p:nvPr/>
        </p:nvCxnSpPr>
        <p:spPr>
          <a:xfrm>
            <a:off x="381000" y="29718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0200" y="152400"/>
            <a:ext cx="3810000" cy="338554"/>
          </a:xfrm>
          <a:prstGeom prst="rect">
            <a:avLst/>
          </a:prstGeom>
          <a:noFill/>
        </p:spPr>
        <p:txBody>
          <a:bodyPr wrap="square" rtlCol="0">
            <a:spAutoFit/>
          </a:bodyPr>
          <a:lstStyle/>
          <a:p>
            <a:pPr algn="ctr"/>
            <a:r>
              <a:rPr lang="en-US" sz="1600" b="1" i="1" dirty="0" smtClean="0"/>
              <a:t>Types of Readers</a:t>
            </a:r>
            <a:endParaRPr lang="en-US" sz="1600" b="1" i="1" dirty="0"/>
          </a:p>
        </p:txBody>
      </p:sp>
      <p:sp>
        <p:nvSpPr>
          <p:cNvPr id="13" name="TextBox 12"/>
          <p:cNvSpPr txBox="1"/>
          <p:nvPr/>
        </p:nvSpPr>
        <p:spPr>
          <a:xfrm>
            <a:off x="1752600" y="3118248"/>
            <a:ext cx="4038600" cy="615553"/>
          </a:xfrm>
          <a:prstGeom prst="rect">
            <a:avLst/>
          </a:prstGeom>
          <a:noFill/>
        </p:spPr>
        <p:txBody>
          <a:bodyPr wrap="square" rtlCol="0">
            <a:spAutoFit/>
          </a:bodyPr>
          <a:lstStyle/>
          <a:p>
            <a:pPr algn="ctr"/>
            <a:r>
              <a:rPr lang="en-US" sz="1600" b="1" i="1" dirty="0" smtClean="0"/>
              <a:t>Selected and Constructed Response Questions</a:t>
            </a:r>
            <a:r>
              <a:rPr lang="en-US" sz="1600" b="1" u="sng" dirty="0" smtClean="0">
                <a:effectLst>
                  <a:outerShdw blurRad="38100" dist="38100" dir="2700000" algn="tl">
                    <a:srgbClr val="000000">
                      <a:alpha val="43137"/>
                    </a:srgbClr>
                  </a:outerShdw>
                </a:effectLst>
                <a:cs typeface="Helvetica" pitchFamily="34" charset="0"/>
              </a:rPr>
              <a:t> </a:t>
            </a:r>
            <a:r>
              <a:rPr lang="en-US" sz="900" b="1" i="1" u="sng" dirty="0" smtClean="0">
                <a:effectLst>
                  <a:outerShdw blurRad="38100" dist="38100" dir="2700000" algn="tl">
                    <a:srgbClr val="000000">
                      <a:alpha val="43137"/>
                    </a:srgbClr>
                  </a:outerShdw>
                </a:effectLst>
                <a:cs typeface="Helvetica" pitchFamily="34" charset="0"/>
              </a:rPr>
              <a:t>Note:</a:t>
            </a:r>
            <a:r>
              <a:rPr lang="en-US" sz="900" i="1" dirty="0" smtClean="0">
                <a:cs typeface="Helvetica" pitchFamily="34" charset="0"/>
              </a:rPr>
              <a:t>  The constructed response questions do NOT assess writing proficiency and should not be scored as such. </a:t>
            </a:r>
            <a:endParaRPr lang="en-US" sz="900" b="1" i="1" dirty="0"/>
          </a:p>
        </p:txBody>
      </p:sp>
      <p:sp>
        <p:nvSpPr>
          <p:cNvPr id="14" name="Rectangle 13"/>
          <p:cNvSpPr/>
          <p:nvPr/>
        </p:nvSpPr>
        <p:spPr>
          <a:xfrm>
            <a:off x="533400" y="3787172"/>
            <a:ext cx="1981200" cy="646331"/>
          </a:xfrm>
          <a:prstGeom prst="rect">
            <a:avLst/>
          </a:prstGeom>
          <a:ln>
            <a:solidFill>
              <a:schemeClr val="accent1"/>
            </a:solidFill>
          </a:ln>
        </p:spPr>
        <p:txBody>
          <a:bodyPr wrap="square">
            <a:spAutoFit/>
          </a:bodyPr>
          <a:lstStyle/>
          <a:p>
            <a:r>
              <a:rPr lang="en-US" sz="900" b="1" u="sng" dirty="0" smtClean="0">
                <a:cs typeface="Helvetica" pitchFamily="34" charset="0"/>
              </a:rPr>
              <a:t>Selected Response - Quarters 1 - 4</a:t>
            </a:r>
            <a:endParaRPr lang="en-US" sz="900" dirty="0" smtClean="0">
              <a:cs typeface="Helvetica" pitchFamily="34" charset="0"/>
            </a:endParaRPr>
          </a:p>
          <a:p>
            <a:r>
              <a:rPr lang="en-US" sz="900" dirty="0" smtClean="0">
                <a:cs typeface="Helvetica" pitchFamily="34" charset="0"/>
              </a:rPr>
              <a:t>Students answer 10 Selected Response Questions about the passages.  </a:t>
            </a:r>
            <a:endParaRPr lang="en-US" sz="900" dirty="0"/>
          </a:p>
        </p:txBody>
      </p:sp>
      <p:sp>
        <p:nvSpPr>
          <p:cNvPr id="15" name="Rectangle 14"/>
          <p:cNvSpPr/>
          <p:nvPr/>
        </p:nvSpPr>
        <p:spPr>
          <a:xfrm>
            <a:off x="2667000" y="3787170"/>
            <a:ext cx="2133600" cy="784830"/>
          </a:xfrm>
          <a:prstGeom prst="rect">
            <a:avLst/>
          </a:prstGeom>
          <a:ln>
            <a:solidFill>
              <a:schemeClr val="accent1"/>
            </a:solidFill>
          </a:ln>
        </p:spPr>
        <p:txBody>
          <a:bodyPr wrap="square">
            <a:spAutoFit/>
          </a:bodyPr>
          <a:lstStyle/>
          <a:p>
            <a:r>
              <a:rPr lang="en-US" sz="900" b="1" u="sng" dirty="0" smtClean="0">
                <a:cs typeface="Helvetica" pitchFamily="34" charset="0"/>
              </a:rPr>
              <a:t>Constructed Response - Quarters 1 and 2</a:t>
            </a:r>
            <a:endParaRPr lang="en-US" sz="900" dirty="0" smtClean="0">
              <a:cs typeface="Helvetica" pitchFamily="34" charset="0"/>
            </a:endParaRPr>
          </a:p>
          <a:p>
            <a:r>
              <a:rPr lang="en-US" sz="900" dirty="0" smtClean="0">
                <a:cs typeface="Helvetica" pitchFamily="34" charset="0"/>
              </a:rPr>
              <a:t>Students answer </a:t>
            </a:r>
            <a:r>
              <a:rPr lang="en-US" sz="900" u="sng" dirty="0" smtClean="0">
                <a:cs typeface="Helvetica" pitchFamily="34" charset="0"/>
              </a:rPr>
              <a:t>2 Short Response </a:t>
            </a:r>
            <a:r>
              <a:rPr lang="en-US" sz="900" dirty="0" smtClean="0">
                <a:cs typeface="Helvetica" pitchFamily="34" charset="0"/>
              </a:rPr>
              <a:t>Constructed Response Questions about the passages. </a:t>
            </a:r>
          </a:p>
          <a:p>
            <a:r>
              <a:rPr lang="en-US" sz="900" dirty="0" smtClean="0">
                <a:cs typeface="Helvetica" pitchFamily="34" charset="0"/>
              </a:rPr>
              <a:t> </a:t>
            </a:r>
            <a:endParaRPr lang="en-US" sz="900" dirty="0"/>
          </a:p>
        </p:txBody>
      </p:sp>
      <p:sp>
        <p:nvSpPr>
          <p:cNvPr id="16" name="Rectangle 15"/>
          <p:cNvSpPr/>
          <p:nvPr/>
        </p:nvSpPr>
        <p:spPr>
          <a:xfrm>
            <a:off x="4953000" y="3787170"/>
            <a:ext cx="2133600" cy="646331"/>
          </a:xfrm>
          <a:prstGeom prst="rect">
            <a:avLst/>
          </a:prstGeom>
          <a:ln>
            <a:solidFill>
              <a:schemeClr val="accent1"/>
            </a:solidFill>
          </a:ln>
        </p:spPr>
        <p:txBody>
          <a:bodyPr wrap="square">
            <a:spAutoFit/>
          </a:bodyPr>
          <a:lstStyle/>
          <a:p>
            <a:r>
              <a:rPr lang="en-US" sz="900" b="1" u="sng" dirty="0" smtClean="0">
                <a:cs typeface="Helvetica" pitchFamily="34" charset="0"/>
              </a:rPr>
              <a:t>Constructed Response - Quarters 3 and 4</a:t>
            </a:r>
            <a:endParaRPr lang="en-US" sz="900" dirty="0" smtClean="0">
              <a:cs typeface="Helvetica" pitchFamily="34" charset="0"/>
            </a:endParaRPr>
          </a:p>
          <a:p>
            <a:r>
              <a:rPr lang="en-US" sz="900" dirty="0" smtClean="0">
                <a:cs typeface="Helvetica" pitchFamily="34" charset="0"/>
              </a:rPr>
              <a:t>Students answer </a:t>
            </a:r>
            <a:r>
              <a:rPr lang="en-US" sz="900" u="sng" dirty="0" smtClean="0">
                <a:cs typeface="Helvetica" pitchFamily="34" charset="0"/>
              </a:rPr>
              <a:t>2  Research Constructed Response</a:t>
            </a:r>
            <a:r>
              <a:rPr lang="en-US" sz="900" dirty="0" smtClean="0">
                <a:cs typeface="Helvetica" pitchFamily="34" charset="0"/>
              </a:rPr>
              <a:t> Questions about the passages. </a:t>
            </a:r>
          </a:p>
          <a:p>
            <a:r>
              <a:rPr lang="en-US" sz="900" dirty="0" smtClean="0">
                <a:cs typeface="Helvetica" pitchFamily="34" charset="0"/>
              </a:rPr>
              <a:t> </a:t>
            </a:r>
            <a:endParaRPr lang="en-US" sz="900" dirty="0"/>
          </a:p>
        </p:txBody>
      </p:sp>
      <p:cxnSp>
        <p:nvCxnSpPr>
          <p:cNvPr id="17" name="Straight Connector 16"/>
          <p:cNvCxnSpPr/>
          <p:nvPr/>
        </p:nvCxnSpPr>
        <p:spPr>
          <a:xfrm>
            <a:off x="381000" y="4876800"/>
            <a:ext cx="655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9600" y="5484674"/>
            <a:ext cx="2895600" cy="784830"/>
          </a:xfrm>
          <a:prstGeom prst="rect">
            <a:avLst/>
          </a:prstGeom>
          <a:solidFill>
            <a:schemeClr val="bg1"/>
          </a:solidFill>
          <a:ln>
            <a:solidFill>
              <a:schemeClr val="accent1"/>
            </a:solidFill>
          </a:ln>
        </p:spPr>
        <p:txBody>
          <a:bodyPr wrap="square">
            <a:spAutoFit/>
          </a:bodyPr>
          <a:lstStyle/>
          <a:p>
            <a:r>
              <a:rPr lang="en-US" sz="900" b="1" u="sng" dirty="0" smtClean="0">
                <a:cs typeface="Helvetica" pitchFamily="34" charset="0"/>
              </a:rPr>
              <a:t>Class Check-Lists (Reading Learning Progressions form)</a:t>
            </a:r>
          </a:p>
          <a:p>
            <a:endParaRPr lang="en-US" sz="900" b="1" u="sng" dirty="0" smtClean="0">
              <a:cs typeface="Helvetica" pitchFamily="34" charset="0"/>
            </a:endParaRPr>
          </a:p>
          <a:p>
            <a:r>
              <a:rPr lang="en-US" sz="900" dirty="0" smtClean="0">
                <a:cs typeface="Helvetica" pitchFamily="34" charset="0"/>
              </a:rPr>
              <a:t>There is a learning progression “Class Check-List” for each standard assessed.  This is to be used by the teacher for recording or monitoring progress if desired (optional).</a:t>
            </a:r>
            <a:endParaRPr lang="en-US" sz="900" dirty="0"/>
          </a:p>
        </p:txBody>
      </p:sp>
      <p:sp>
        <p:nvSpPr>
          <p:cNvPr id="19" name="TextBox 18"/>
          <p:cNvSpPr txBox="1"/>
          <p:nvPr/>
        </p:nvSpPr>
        <p:spPr>
          <a:xfrm>
            <a:off x="1676400" y="5029200"/>
            <a:ext cx="4038600" cy="338554"/>
          </a:xfrm>
          <a:prstGeom prst="rect">
            <a:avLst/>
          </a:prstGeom>
          <a:noFill/>
        </p:spPr>
        <p:txBody>
          <a:bodyPr wrap="square" rtlCol="0">
            <a:spAutoFit/>
          </a:bodyPr>
          <a:lstStyle/>
          <a:p>
            <a:pPr algn="ctr"/>
            <a:r>
              <a:rPr lang="en-US" sz="1600" b="1" i="1" dirty="0" smtClean="0"/>
              <a:t>Scoring Options</a:t>
            </a:r>
            <a:r>
              <a:rPr lang="en-US" sz="900" i="1" dirty="0" smtClean="0">
                <a:cs typeface="Helvetica" pitchFamily="34" charset="0"/>
              </a:rPr>
              <a:t> </a:t>
            </a:r>
            <a:endParaRPr lang="en-US" sz="900" b="1" i="1" dirty="0"/>
          </a:p>
        </p:txBody>
      </p:sp>
      <p:sp>
        <p:nvSpPr>
          <p:cNvPr id="20" name="Rectangle 19"/>
          <p:cNvSpPr/>
          <p:nvPr/>
        </p:nvSpPr>
        <p:spPr>
          <a:xfrm>
            <a:off x="3886200" y="6400801"/>
            <a:ext cx="2895600" cy="1200329"/>
          </a:xfrm>
          <a:prstGeom prst="rect">
            <a:avLst/>
          </a:prstGeom>
          <a:solidFill>
            <a:schemeClr val="bg1"/>
          </a:solidFill>
          <a:ln>
            <a:solidFill>
              <a:schemeClr val="accent1"/>
            </a:solidFill>
          </a:ln>
        </p:spPr>
        <p:txBody>
          <a:bodyPr wrap="square">
            <a:spAutoFit/>
          </a:bodyPr>
          <a:lstStyle/>
          <a:p>
            <a:r>
              <a:rPr lang="en-US" sz="900" b="1" u="sng" dirty="0" smtClean="0">
                <a:cs typeface="Helvetica" pitchFamily="34" charset="0"/>
              </a:rPr>
              <a:t>Class Summary Assessment Sheet</a:t>
            </a:r>
          </a:p>
          <a:p>
            <a:endParaRPr lang="en-US" sz="900" b="1" u="sng" dirty="0" smtClean="0">
              <a:cs typeface="Helvetica" pitchFamily="34" charset="0"/>
            </a:endParaRPr>
          </a:p>
          <a:p>
            <a:r>
              <a:rPr lang="en-US" sz="900" dirty="0" smtClean="0">
                <a:cs typeface="Helvetica" pitchFamily="34" charset="0"/>
              </a:rPr>
              <a:t>This is a spreadsheet to record each quarter’s pre-assessment and CFA.  Selected Responses (SRs) are given a score of “0” or “1.”  Constructed Response (CRs) in quarters 1 and 2 are given a score on a rubric continuum of “0 – 3,”  and in quarters 3 and 4 a research score on a rubric continuum of “0-2."</a:t>
            </a:r>
            <a:endParaRPr lang="en-US" sz="900" dirty="0"/>
          </a:p>
        </p:txBody>
      </p:sp>
      <p:sp>
        <p:nvSpPr>
          <p:cNvPr id="21" name="Rectangle 20"/>
          <p:cNvSpPr/>
          <p:nvPr/>
        </p:nvSpPr>
        <p:spPr>
          <a:xfrm>
            <a:off x="3886200" y="5486400"/>
            <a:ext cx="2895600" cy="784830"/>
          </a:xfrm>
          <a:prstGeom prst="rect">
            <a:avLst/>
          </a:prstGeom>
          <a:ln>
            <a:solidFill>
              <a:schemeClr val="accent1"/>
            </a:solidFill>
          </a:ln>
        </p:spPr>
        <p:txBody>
          <a:bodyPr wrap="square">
            <a:spAutoFit/>
          </a:bodyPr>
          <a:lstStyle/>
          <a:p>
            <a:r>
              <a:rPr lang="en-US" sz="900" b="1" u="sng" dirty="0" smtClean="0">
                <a:cs typeface="Helvetica" pitchFamily="34" charset="0"/>
              </a:rPr>
              <a:t>Write and Revise</a:t>
            </a:r>
          </a:p>
          <a:p>
            <a:endParaRPr lang="en-US" sz="900" b="1" u="sng" dirty="0" smtClean="0">
              <a:cs typeface="Helvetica" pitchFamily="34" charset="0"/>
            </a:endParaRPr>
          </a:p>
          <a:p>
            <a:r>
              <a:rPr lang="en-US" sz="900" dirty="0" smtClean="0">
                <a:cs typeface="Helvetica" pitchFamily="34" charset="0"/>
              </a:rPr>
              <a:t>Write and Revise are added to the pre-assessments and CFAs in  quarters 2, 3 and 4.  They are not “officially” scored on any form, but will be scored on SBAC.</a:t>
            </a:r>
            <a:endParaRPr lang="en-US" sz="900" dirty="0"/>
          </a:p>
        </p:txBody>
      </p:sp>
      <p:sp>
        <p:nvSpPr>
          <p:cNvPr id="24" name="Rectangle 23"/>
          <p:cNvSpPr/>
          <p:nvPr/>
        </p:nvSpPr>
        <p:spPr>
          <a:xfrm>
            <a:off x="609600" y="7391401"/>
            <a:ext cx="2895600" cy="1754326"/>
          </a:xfrm>
          <a:prstGeom prst="rect">
            <a:avLst/>
          </a:prstGeom>
          <a:ln>
            <a:solidFill>
              <a:schemeClr val="accent1"/>
            </a:solidFill>
          </a:ln>
        </p:spPr>
        <p:txBody>
          <a:bodyPr wrap="square">
            <a:spAutoFit/>
          </a:bodyPr>
          <a:lstStyle/>
          <a:p>
            <a:r>
              <a:rPr lang="en-US" sz="900" b="1" u="sng" dirty="0" smtClean="0">
                <a:cs typeface="Helvetica" pitchFamily="34" charset="0"/>
              </a:rPr>
              <a:t>Student Self-Scoring</a:t>
            </a:r>
          </a:p>
          <a:p>
            <a:endParaRPr lang="en-US" sz="900" b="1" u="sng" dirty="0" smtClean="0">
              <a:cs typeface="Helvetica" pitchFamily="34" charset="0"/>
            </a:endParaRPr>
          </a:p>
          <a:p>
            <a:r>
              <a:rPr lang="en-US" sz="900" dirty="0" smtClean="0">
                <a:cs typeface="Helvetica" pitchFamily="34" charset="0"/>
              </a:rPr>
              <a:t>Students have a self-scoring sheet to color happy faces green if their answers are correct or red if they are not.  </a:t>
            </a:r>
          </a:p>
          <a:p>
            <a:endParaRPr lang="en-US" sz="900" dirty="0" smtClean="0">
              <a:cs typeface="Helvetica" pitchFamily="34" charset="0"/>
            </a:endParaRPr>
          </a:p>
          <a:p>
            <a:r>
              <a:rPr lang="en-US" sz="900" b="1" u="sng" dirty="0" smtClean="0">
                <a:cs typeface="Helvetica" pitchFamily="34" charset="0"/>
              </a:rPr>
              <a:t>Student Reflection</a:t>
            </a:r>
          </a:p>
          <a:p>
            <a:endParaRPr lang="en-US" sz="900" dirty="0" smtClean="0">
              <a:cs typeface="Helvetica" pitchFamily="34" charset="0"/>
            </a:endParaRPr>
          </a:p>
          <a:p>
            <a:r>
              <a:rPr lang="en-US" sz="900" dirty="0" smtClean="0">
                <a:cs typeface="Helvetica" pitchFamily="34" charset="0"/>
              </a:rPr>
              <a:t>The last page in the student assessment book is a reflection page.  Students can reflect about each question they missed and why.  Teacher prompts may help student’s reflect (such as: What was the question asking, can you rephrase it?).</a:t>
            </a:r>
            <a:endParaRPr lang="en-US" sz="900" dirty="0"/>
          </a:p>
        </p:txBody>
      </p:sp>
      <p:pic>
        <p:nvPicPr>
          <p:cNvPr id="1027" name="Picture 3" descr="C:\Users\richmons\AppData\Local\Microsoft\Windows\Temporary Internet Files\Content.IE5\0I36Q48M\MC9000555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455" y="1447800"/>
            <a:ext cx="989091" cy="8942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133022" y="8762994"/>
            <a:ext cx="2382078" cy="451645"/>
            <a:chOff x="4133022" y="8763007"/>
            <a:chExt cx="2382078" cy="451646"/>
          </a:xfrm>
        </p:grpSpPr>
        <p:sp>
          <p:nvSpPr>
            <p:cNvPr id="2" name="Rectangle 1"/>
            <p:cNvSpPr/>
            <p:nvPr/>
          </p:nvSpPr>
          <p:spPr>
            <a:xfrm>
              <a:off x="4133022" y="8983821"/>
              <a:ext cx="2362200" cy="230832"/>
            </a:xfrm>
            <a:prstGeom prst="rect">
              <a:avLst/>
            </a:prstGeom>
          </p:spPr>
          <p:txBody>
            <a:bodyPr wrap="square">
              <a:spAutoFit/>
            </a:bodyPr>
            <a:lstStyle/>
            <a:p>
              <a:r>
                <a:rPr lang="en-US" sz="900" dirty="0" smtClean="0">
                  <a:hlinkClick r:id="rId4"/>
                </a:rPr>
                <a:t>http</a:t>
              </a:r>
              <a:r>
                <a:rPr lang="en-US" sz="900" dirty="0">
                  <a:hlinkClick r:id="rId4"/>
                </a:rPr>
                <a:t>://</a:t>
              </a:r>
              <a:r>
                <a:rPr lang="en-US" sz="900" dirty="0" smtClean="0">
                  <a:hlinkClick r:id="rId4"/>
                </a:rPr>
                <a:t>sresource.homestead.com/index.html</a:t>
              </a:r>
              <a:endParaRPr lang="en-US" sz="900" dirty="0" smtClean="0"/>
            </a:p>
          </p:txBody>
        </p:sp>
        <p:sp>
          <p:nvSpPr>
            <p:cNvPr id="3" name="TextBox 2"/>
            <p:cNvSpPr txBox="1"/>
            <p:nvPr/>
          </p:nvSpPr>
          <p:spPr>
            <a:xfrm>
              <a:off x="4152900" y="8763007"/>
              <a:ext cx="2362200" cy="246222"/>
            </a:xfrm>
            <a:prstGeom prst="rect">
              <a:avLst/>
            </a:prstGeom>
            <a:noFill/>
          </p:spPr>
          <p:txBody>
            <a:bodyPr wrap="square" rtlCol="0">
              <a:spAutoFit/>
            </a:bodyPr>
            <a:lstStyle/>
            <a:p>
              <a:r>
                <a:rPr lang="en-US" sz="1000" b="1" dirty="0" smtClean="0"/>
                <a:t>Scoring forms are available at</a:t>
              </a:r>
              <a:r>
                <a:rPr lang="en-US" sz="1000" dirty="0" smtClean="0"/>
                <a:t>:</a:t>
              </a:r>
              <a:endParaRPr lang="en-US" sz="1000"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2" name="TextBox 1"/>
          <p:cNvSpPr txBox="1"/>
          <p:nvPr/>
        </p:nvSpPr>
        <p:spPr>
          <a:xfrm>
            <a:off x="619836" y="6545944"/>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436914"/>
            <a:ext cx="4415618"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80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32359279"/>
              </p:ext>
            </p:extLst>
          </p:nvPr>
        </p:nvGraphicFramePr>
        <p:xfrm>
          <a:off x="4459806" y="5190613"/>
          <a:ext cx="1478150" cy="1133987"/>
        </p:xfrm>
        <a:graphic>
          <a:graphicData uri="http://schemas.openxmlformats.org/drawingml/2006/table">
            <a:tbl>
              <a:tblPr/>
              <a:tblGrid>
                <a:gridCol w="1478150"/>
              </a:tblGrid>
              <a:tr h="196501">
                <a:tc>
                  <a:txBody>
                    <a:bodyPr/>
                    <a:lstStyle/>
                    <a:p>
                      <a:pPr marL="0" marR="0" algn="ctr">
                        <a:lnSpc>
                          <a:spcPct val="115000"/>
                        </a:lnSpc>
                        <a:spcBef>
                          <a:spcPts val="0"/>
                        </a:spcBef>
                        <a:spcAft>
                          <a:spcPts val="0"/>
                        </a:spcAft>
                      </a:pPr>
                      <a:r>
                        <a:rPr lang="en-US" sz="900" b="1" dirty="0" smtClean="0">
                          <a:solidFill>
                            <a:srgbClr val="000000"/>
                          </a:solidFill>
                          <a:latin typeface="+mn-lt"/>
                          <a:ea typeface="Times New Roman"/>
                          <a:cs typeface="Times New Roman"/>
                        </a:rPr>
                        <a:t>DOK 3 - Cu</a:t>
                      </a:r>
                      <a:endParaRPr lang="en-US" sz="900" dirty="0">
                        <a:latin typeface="+mn-lt"/>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937486">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I can explain how two texts on the same topic are the same or different and give evidence.</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3395107073"/>
              </p:ext>
            </p:extLst>
          </p:nvPr>
        </p:nvGraphicFramePr>
        <p:xfrm>
          <a:off x="4535279" y="3368766"/>
          <a:ext cx="1416673" cy="1050834"/>
        </p:xfrm>
        <a:graphic>
          <a:graphicData uri="http://schemas.openxmlformats.org/drawingml/2006/table">
            <a:tbl>
              <a:tblPr/>
              <a:tblGrid>
                <a:gridCol w="1416673"/>
              </a:tblGrid>
              <a:tr h="157734">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a:t>
                      </a:r>
                      <a:r>
                        <a:rPr lang="en-US" sz="900" b="1" dirty="0" smtClean="0">
                          <a:solidFill>
                            <a:srgbClr val="000000"/>
                          </a:solidFill>
                          <a:latin typeface="Calibri"/>
                          <a:ea typeface="Times New Roman"/>
                          <a:cs typeface="Times New Roman"/>
                        </a:rPr>
                        <a:t>3 – Cu</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93100">
                <a:tc>
                  <a:txBody>
                    <a:bodyPr/>
                    <a:lstStyle/>
                    <a:p>
                      <a:pPr marL="0" marR="0" algn="l">
                        <a:lnSpc>
                          <a:spcPct val="115000"/>
                        </a:lnSpc>
                        <a:spcBef>
                          <a:spcPts val="0"/>
                        </a:spcBef>
                        <a:spcAft>
                          <a:spcPts val="0"/>
                        </a:spcAft>
                      </a:pPr>
                      <a:r>
                        <a:rPr lang="en-US" sz="900" b="1" dirty="0" smtClean="0">
                          <a:latin typeface="+mn-lt"/>
                          <a:ea typeface="Times New Roman"/>
                          <a:cs typeface="Times New Roman"/>
                        </a:rPr>
                        <a:t>I can explain how sentence or paragraphs</a:t>
                      </a:r>
                      <a:r>
                        <a:rPr lang="en-US" sz="900" b="1" baseline="0" dirty="0" smtClean="0">
                          <a:latin typeface="+mn-lt"/>
                          <a:ea typeface="Times New Roman"/>
                          <a:cs typeface="Times New Roman"/>
                        </a:rPr>
                        <a:t> are connected.  I use the text structure to help me.</a:t>
                      </a:r>
                      <a:endParaRPr lang="en-US" sz="800" dirty="0" smtClean="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441959810"/>
              </p:ext>
            </p:extLst>
          </p:nvPr>
        </p:nvGraphicFramePr>
        <p:xfrm>
          <a:off x="5314331" y="8001000"/>
          <a:ext cx="1739757" cy="1093893"/>
        </p:xfrm>
        <a:graphic>
          <a:graphicData uri="http://schemas.openxmlformats.org/drawingml/2006/table">
            <a:tbl>
              <a:tblPr firstRow="1" bandRow="1">
                <a:tableStyleId>{5C22544A-7EE6-4342-B048-85BDC9FD1C3A}</a:tableStyleId>
              </a:tblPr>
              <a:tblGrid>
                <a:gridCol w="386613"/>
                <a:gridCol w="434939"/>
                <a:gridCol w="458609"/>
                <a:gridCol w="459596"/>
              </a:tblGrid>
              <a:tr h="388499">
                <a:tc>
                  <a:txBody>
                    <a:bodyPr/>
                    <a:lstStyle/>
                    <a:p>
                      <a:pPr algn="ctr"/>
                      <a:r>
                        <a:rPr lang="en-US" sz="1700" dirty="0" smtClean="0">
                          <a:solidFill>
                            <a:schemeClr val="tx1"/>
                          </a:solidFill>
                          <a:effectLst>
                            <a:outerShdw blurRad="38100" dist="38100" dir="2700000" algn="tl">
                              <a:srgbClr val="000000">
                                <a:alpha val="43137"/>
                              </a:srgbClr>
                            </a:outerShdw>
                          </a:effectLst>
                        </a:rPr>
                        <a:t>0</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1</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2</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3</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06697">
                <a:tc gridSpan="4">
                  <a:txBody>
                    <a:bodyPr/>
                    <a:lstStyle/>
                    <a:p>
                      <a:pPr marL="457200" lvl="0" indent="-400050" defTabSz="914400" fontAlgn="base">
                        <a:spcBef>
                          <a:spcPct val="0"/>
                        </a:spcBef>
                        <a:spcAft>
                          <a:spcPct val="0"/>
                        </a:spcAft>
                      </a:pPr>
                      <a:r>
                        <a:rPr lang="en-US" sz="800" dirty="0" smtClean="0"/>
                        <a:t>What key details in  </a:t>
                      </a:r>
                      <a:r>
                        <a:rPr lang="en-US" sz="800" b="1" i="1" u="sng" dirty="0" smtClean="0">
                          <a:solidFill>
                            <a:prstClr val="black"/>
                          </a:solidFill>
                          <a:ea typeface="Calibri" pitchFamily="34" charset="0"/>
                          <a:cs typeface="Times New Roman" pitchFamily="18" charset="0"/>
                        </a:rPr>
                        <a:t>Facts about</a:t>
                      </a:r>
                    </a:p>
                    <a:p>
                      <a:pPr marL="457200" lvl="0" indent="-400050" defTabSz="914400" fontAlgn="base">
                        <a:spcBef>
                          <a:spcPct val="0"/>
                        </a:spcBef>
                        <a:spcAft>
                          <a:spcPct val="0"/>
                        </a:spcAft>
                      </a:pPr>
                      <a:r>
                        <a:rPr lang="en-US" sz="800" b="1" i="1" u="sng" dirty="0" smtClean="0">
                          <a:solidFill>
                            <a:prstClr val="black"/>
                          </a:solidFill>
                          <a:ea typeface="Calibri" pitchFamily="34" charset="0"/>
                          <a:cs typeface="Times New Roman" pitchFamily="18" charset="0"/>
                        </a:rPr>
                        <a:t>Humpback Whales</a:t>
                      </a:r>
                      <a:r>
                        <a:rPr lang="en-US" sz="800" b="0" i="1" u="none" baseline="0" dirty="0" smtClean="0">
                          <a:solidFill>
                            <a:prstClr val="black"/>
                          </a:solidFill>
                          <a:ea typeface="+mn-ea"/>
                          <a:cs typeface="+mn-cs"/>
                        </a:rPr>
                        <a:t> </a:t>
                      </a:r>
                      <a:r>
                        <a:rPr lang="en-US" sz="800" dirty="0" smtClean="0"/>
                        <a:t>and </a:t>
                      </a:r>
                      <a:r>
                        <a:rPr lang="en-US" sz="800" b="1" i="1" u="sng" dirty="0" smtClean="0">
                          <a:ea typeface="Calibri" pitchFamily="34" charset="0"/>
                          <a:cs typeface="Times New Roman" pitchFamily="18" charset="0"/>
                        </a:rPr>
                        <a:t>The</a:t>
                      </a:r>
                    </a:p>
                    <a:p>
                      <a:pPr marL="457200" lvl="0" indent="-400050" defTabSz="914400" fontAlgn="base">
                        <a:spcBef>
                          <a:spcPct val="0"/>
                        </a:spcBef>
                        <a:spcAft>
                          <a:spcPct val="0"/>
                        </a:spcAft>
                      </a:pPr>
                      <a:r>
                        <a:rPr lang="en-US" sz="800" b="1" i="1" u="sng" dirty="0" smtClean="0">
                          <a:ea typeface="Calibri" pitchFamily="34" charset="0"/>
                          <a:cs typeface="Times New Roman" pitchFamily="18" charset="0"/>
                        </a:rPr>
                        <a:t>Humpback Whale</a:t>
                      </a:r>
                      <a:r>
                        <a:rPr lang="en-US" sz="800" b="1" i="1" dirty="0" smtClean="0">
                          <a:ea typeface="Calibri" pitchFamily="34" charset="0"/>
                          <a:cs typeface="Times New Roman" pitchFamily="18" charset="0"/>
                        </a:rPr>
                        <a:t> </a:t>
                      </a:r>
                      <a:r>
                        <a:rPr lang="en-US" sz="800" dirty="0" smtClean="0"/>
                        <a:t>explain</a:t>
                      </a:r>
                      <a:r>
                        <a:rPr lang="en-US" sz="800" baseline="0" dirty="0" smtClean="0"/>
                        <a:t> </a:t>
                      </a:r>
                      <a:r>
                        <a:rPr lang="en-US" sz="800" dirty="0" smtClean="0"/>
                        <a:t>why the</a:t>
                      </a:r>
                    </a:p>
                    <a:p>
                      <a:pPr marL="457200" lvl="0" indent="-400050" defTabSz="914400" fontAlgn="base">
                        <a:spcBef>
                          <a:spcPct val="0"/>
                        </a:spcBef>
                        <a:spcAft>
                          <a:spcPct val="0"/>
                        </a:spcAft>
                      </a:pPr>
                      <a:r>
                        <a:rPr lang="en-US" sz="800" dirty="0" smtClean="0"/>
                        <a:t>humpback whale is easy to</a:t>
                      </a:r>
                    </a:p>
                    <a:p>
                      <a:pPr marL="457200" lvl="0" indent="-400050" defTabSz="914400" fontAlgn="base">
                        <a:spcBef>
                          <a:spcPct val="0"/>
                        </a:spcBef>
                        <a:spcAft>
                          <a:spcPct val="0"/>
                        </a:spcAft>
                      </a:pPr>
                      <a:r>
                        <a:rPr lang="en-US" sz="800" dirty="0" smtClean="0"/>
                        <a:t>recognize? </a:t>
                      </a:r>
                      <a:endParaRPr lang="en-US" sz="800" b="1" dirty="0" smtClean="0">
                        <a:solidFill>
                          <a:srgbClr val="002060"/>
                        </a:solidFill>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45" name="Group 44"/>
          <p:cNvGrpSpPr/>
          <p:nvPr/>
        </p:nvGrpSpPr>
        <p:grpSpPr>
          <a:xfrm>
            <a:off x="1834378" y="4634898"/>
            <a:ext cx="5101880" cy="589520"/>
            <a:chOff x="1937249" y="4999876"/>
            <a:chExt cx="5101880" cy="562724"/>
          </a:xfrm>
        </p:grpSpPr>
        <p:pic>
          <p:nvPicPr>
            <p:cNvPr id="41" name="Picture 40"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37249" y="5013960"/>
              <a:ext cx="630080" cy="548640"/>
            </a:xfrm>
            <a:prstGeom prst="rect">
              <a:avLst/>
            </a:prstGeom>
            <a:noFill/>
          </p:spPr>
        </p:pic>
        <p:pic>
          <p:nvPicPr>
            <p:cNvPr id="42" name="Picture 8" descr="Boyface Outline clip art"/>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485769" y="4999876"/>
              <a:ext cx="554508" cy="548640"/>
            </a:xfrm>
            <a:prstGeom prst="rect">
              <a:avLst/>
            </a:prstGeom>
            <a:noFill/>
          </p:spPr>
        </p:pic>
        <p:pic>
          <p:nvPicPr>
            <p:cNvPr id="43" name="Picture 42"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99880" y="5013960"/>
              <a:ext cx="630080" cy="548640"/>
            </a:xfrm>
            <a:prstGeom prst="rect">
              <a:avLst/>
            </a:prstGeom>
            <a:noFill/>
          </p:spPr>
        </p:pic>
        <p:pic>
          <p:nvPicPr>
            <p:cNvPr id="44" name="Picture 8" descr="Boyface Outline clip art"/>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484621" y="5005252"/>
              <a:ext cx="554508" cy="548640"/>
            </a:xfrm>
            <a:prstGeom prst="rect">
              <a:avLst/>
            </a:prstGeom>
            <a:noFill/>
          </p:spPr>
        </p:pic>
      </p:grpSp>
      <p:grpSp>
        <p:nvGrpSpPr>
          <p:cNvPr id="2" name="Group 1"/>
          <p:cNvGrpSpPr/>
          <p:nvPr/>
        </p:nvGrpSpPr>
        <p:grpSpPr>
          <a:xfrm>
            <a:off x="1768524" y="2794000"/>
            <a:ext cx="3796885" cy="605083"/>
            <a:chOff x="1768524" y="2794000"/>
            <a:chExt cx="3796885" cy="605083"/>
          </a:xfrm>
        </p:grpSpPr>
        <p:pic>
          <p:nvPicPr>
            <p:cNvPr id="39" name="Picture 38"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5329" y="2824317"/>
              <a:ext cx="630080" cy="574766"/>
            </a:xfrm>
            <a:prstGeom prst="rect">
              <a:avLst/>
            </a:prstGeom>
            <a:noFill/>
          </p:spPr>
        </p:pic>
        <p:pic>
          <p:nvPicPr>
            <p:cNvPr id="37" name="Picture 36"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8524" y="2801384"/>
              <a:ext cx="630080" cy="574766"/>
            </a:xfrm>
            <a:prstGeom prst="rect">
              <a:avLst/>
            </a:prstGeom>
            <a:noFill/>
          </p:spPr>
        </p:pic>
        <p:pic>
          <p:nvPicPr>
            <p:cNvPr id="38" name="Picture 8" descr="Boyface Outline clip art"/>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429002" y="2794000"/>
              <a:ext cx="554508" cy="574766"/>
            </a:xfrm>
            <a:prstGeom prst="rect">
              <a:avLst/>
            </a:prstGeom>
            <a:noFill/>
          </p:spPr>
        </p:pic>
      </p:grpSp>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pSp>
        <p:nvGrpSpPr>
          <p:cNvPr id="35" name="Group 34"/>
          <p:cNvGrpSpPr/>
          <p:nvPr/>
        </p:nvGrpSpPr>
        <p:grpSpPr>
          <a:xfrm>
            <a:off x="1834195" y="891332"/>
            <a:ext cx="3811235" cy="579060"/>
            <a:chOff x="1843531" y="1097197"/>
            <a:chExt cx="3847758" cy="552739"/>
          </a:xfrm>
        </p:grpSpPr>
        <p:pic>
          <p:nvPicPr>
            <p:cNvPr id="5" name="Picture 4"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43531" y="1097197"/>
              <a:ext cx="630080" cy="548640"/>
            </a:xfrm>
            <a:prstGeom prst="rect">
              <a:avLst/>
            </a:prstGeom>
            <a:noFill/>
          </p:spPr>
        </p:pic>
        <p:pic>
          <p:nvPicPr>
            <p:cNvPr id="6" name="Picture 8" descr="Boyface Outline clip art"/>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419322" y="1101296"/>
              <a:ext cx="554508" cy="548640"/>
            </a:xfrm>
            <a:prstGeom prst="rect">
              <a:avLst/>
            </a:prstGeom>
            <a:noFill/>
          </p:spPr>
        </p:pic>
        <p:pic>
          <p:nvPicPr>
            <p:cNvPr id="7" name="Picture 6" descr="Girl Face Cartoon Outline clip a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61209" y="1098006"/>
              <a:ext cx="630080" cy="548640"/>
            </a:xfrm>
            <a:prstGeom prst="rect">
              <a:avLst/>
            </a:prstGeom>
            <a:noFill/>
          </p:spPr>
        </p:pic>
      </p:grpSp>
      <p:graphicFrame>
        <p:nvGraphicFramePr>
          <p:cNvPr id="13" name="Table 12"/>
          <p:cNvGraphicFramePr>
            <a:graphicFrameLocks noGrp="1"/>
          </p:cNvGraphicFramePr>
          <p:nvPr>
            <p:extLst>
              <p:ext uri="{D42A27DB-BD31-4B8C-83A1-F6EECF244321}">
                <p14:modId xmlns:p14="http://schemas.microsoft.com/office/powerpoint/2010/main" val="3364890940"/>
              </p:ext>
            </p:extLst>
          </p:nvPr>
        </p:nvGraphicFramePr>
        <p:xfrm>
          <a:off x="160021" y="1433281"/>
          <a:ext cx="1258474" cy="1413529"/>
        </p:xfrm>
        <a:graphic>
          <a:graphicData uri="http://schemas.openxmlformats.org/drawingml/2006/table">
            <a:tbl>
              <a:tblPr/>
              <a:tblGrid>
                <a:gridCol w="1258474"/>
              </a:tblGrid>
              <a:tr h="210312">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Standard</a:t>
                      </a:r>
                      <a:endParaRPr lang="en-US" sz="12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120321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1" u="sng" dirty="0" smtClean="0">
                          <a:latin typeface="+mn-lt"/>
                          <a:ea typeface="Times New Roman"/>
                          <a:cs typeface="Times New Roman"/>
                        </a:rPr>
                        <a:t>RI3.4</a:t>
                      </a:r>
                      <a:r>
                        <a:rPr lang="en-US" sz="1000" dirty="0" smtClean="0">
                          <a:latin typeface="+mn-lt"/>
                          <a:ea typeface="Times New Roman"/>
                          <a:cs typeface="Times New Roman"/>
                        </a:rPr>
                        <a:t> </a:t>
                      </a:r>
                    </a:p>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latin typeface="+mn-lt"/>
                          <a:ea typeface="Times New Roman"/>
                          <a:cs typeface="Times New Roman"/>
                        </a:rPr>
                        <a:t>Determine</a:t>
                      </a:r>
                      <a:r>
                        <a:rPr lang="en-US" sz="800" dirty="0" smtClean="0">
                          <a:latin typeface="+mn-lt"/>
                          <a:ea typeface="Calibri"/>
                          <a:cs typeface="Helvetica"/>
                        </a:rPr>
                        <a:t> the meaning of general academic and domain-specific words and phrases in a text relevant to a </a:t>
                      </a:r>
                      <a:r>
                        <a:rPr lang="en-US" sz="800" i="1" dirty="0" smtClean="0">
                          <a:latin typeface="+mn-lt"/>
                          <a:ea typeface="Calibri"/>
                          <a:cs typeface="Helvetica"/>
                        </a:rPr>
                        <a:t>grade 3 topic or subject area.</a:t>
                      </a:r>
                      <a:endParaRPr lang="en-US" sz="800" dirty="0" smtClean="0">
                        <a:latin typeface="+mn-lt"/>
                        <a:ea typeface="Calibri"/>
                        <a:cs typeface="Times New Roman"/>
                      </a:endParaRPr>
                    </a:p>
                    <a:p>
                      <a:pPr marL="0" marR="0" algn="l">
                        <a:lnSpc>
                          <a:spcPct val="115000"/>
                        </a:lnSpc>
                        <a:spcBef>
                          <a:spcPts val="0"/>
                        </a:spcBef>
                        <a:spcAft>
                          <a:spcPts val="0"/>
                        </a:spcAft>
                      </a:pPr>
                      <a:endParaRPr lang="en-US" sz="800" dirty="0">
                        <a:solidFill>
                          <a:schemeClr val="tx1"/>
                        </a:solidFill>
                        <a:effectLst/>
                        <a:latin typeface="+mn-lt"/>
                        <a:ea typeface="Calibri"/>
                        <a:cs typeface="Times New Roman"/>
                      </a:endParaRPr>
                    </a:p>
                  </a:txBody>
                  <a:tcPr marL="30459" marR="30459"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31594833"/>
              </p:ext>
            </p:extLst>
          </p:nvPr>
        </p:nvGraphicFramePr>
        <p:xfrm>
          <a:off x="1524000" y="1433282"/>
          <a:ext cx="1447800" cy="1068123"/>
        </p:xfrm>
        <a:graphic>
          <a:graphicData uri="http://schemas.openxmlformats.org/drawingml/2006/table">
            <a:tbl>
              <a:tblPr/>
              <a:tblGrid>
                <a:gridCol w="1447800"/>
              </a:tblGrid>
              <a:tr h="166918">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1 - </a:t>
                      </a:r>
                      <a:r>
                        <a:rPr lang="en-US" sz="900" b="1" dirty="0" smtClean="0">
                          <a:solidFill>
                            <a:srgbClr val="000000"/>
                          </a:solidFill>
                          <a:latin typeface="Calibri"/>
                          <a:ea typeface="Times New Roman"/>
                          <a:cs typeface="Times New Roman"/>
                        </a:rPr>
                        <a:t>Ce</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901205">
                <a:tc>
                  <a:txBody>
                    <a:bodyPr/>
                    <a:lstStyle/>
                    <a:p>
                      <a:pPr marL="0" marR="0" algn="l">
                        <a:lnSpc>
                          <a:spcPct val="115000"/>
                        </a:lnSpc>
                        <a:spcBef>
                          <a:spcPts val="0"/>
                        </a:spcBef>
                        <a:spcAft>
                          <a:spcPts val="0"/>
                        </a:spcAft>
                      </a:pPr>
                      <a:r>
                        <a:rPr lang="en-US" sz="900" b="1" dirty="0" smtClean="0">
                          <a:latin typeface="+mn-lt"/>
                          <a:ea typeface="Times New Roman"/>
                          <a:cs typeface="Times New Roman"/>
                        </a:rPr>
                        <a:t>I can explain what a word or phrase means.  Sometimes I use a dictionary or glossary.</a:t>
                      </a:r>
                      <a:endParaRPr lang="en-US" sz="900" dirty="0" smtClean="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78775558"/>
              </p:ext>
            </p:extLst>
          </p:nvPr>
        </p:nvGraphicFramePr>
        <p:xfrm>
          <a:off x="3048000" y="1435668"/>
          <a:ext cx="1459024" cy="1078932"/>
        </p:xfrm>
        <a:graphic>
          <a:graphicData uri="http://schemas.openxmlformats.org/drawingml/2006/table">
            <a:tbl>
              <a:tblPr/>
              <a:tblGrid>
                <a:gridCol w="1459024"/>
              </a:tblGrid>
              <a:tr h="177840">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a:t>
                      </a:r>
                      <a:r>
                        <a:rPr lang="en-US" sz="900" b="1" dirty="0" smtClean="0">
                          <a:solidFill>
                            <a:srgbClr val="000000"/>
                          </a:solidFill>
                          <a:latin typeface="Calibri"/>
                          <a:ea typeface="Times New Roman"/>
                          <a:cs typeface="Times New Roman"/>
                        </a:rPr>
                        <a:t>1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APg</a:t>
                      </a:r>
                      <a:endParaRPr lang="en-US" sz="9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901092">
                <a:tc>
                  <a:txBody>
                    <a:bodyPr/>
                    <a:lstStyle/>
                    <a:p>
                      <a:pPr marL="0" marR="0" algn="l">
                        <a:lnSpc>
                          <a:spcPct val="115000"/>
                        </a:lnSpc>
                        <a:spcBef>
                          <a:spcPts val="0"/>
                        </a:spcBef>
                        <a:spcAft>
                          <a:spcPts val="1200"/>
                        </a:spcAft>
                      </a:pPr>
                      <a:r>
                        <a:rPr lang="en-US" sz="900" b="1" u="none" dirty="0" smtClean="0">
                          <a:latin typeface="+mn-lt"/>
                          <a:ea typeface="Times New Roman"/>
                          <a:cs typeface="Times New Roman"/>
                        </a:rPr>
                        <a:t>I can use root words to figure out what a word</a:t>
                      </a:r>
                      <a:r>
                        <a:rPr lang="en-US" sz="900" b="1" u="none" baseline="0" dirty="0" smtClean="0">
                          <a:latin typeface="+mn-lt"/>
                          <a:ea typeface="Times New Roman"/>
                          <a:cs typeface="Times New Roman"/>
                        </a:rPr>
                        <a:t> means.</a:t>
                      </a:r>
                      <a:endParaRPr lang="en-US" sz="900" u="none"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14536586"/>
              </p:ext>
            </p:extLst>
          </p:nvPr>
        </p:nvGraphicFramePr>
        <p:xfrm>
          <a:off x="4578084" y="1447800"/>
          <a:ext cx="1441716" cy="1066800"/>
        </p:xfrm>
        <a:graphic>
          <a:graphicData uri="http://schemas.openxmlformats.org/drawingml/2006/table">
            <a:tbl>
              <a:tblPr/>
              <a:tblGrid>
                <a:gridCol w="1441716"/>
              </a:tblGrid>
              <a:tr h="191008">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2 </a:t>
                      </a:r>
                      <a:r>
                        <a:rPr lang="en-US" sz="900" b="1" dirty="0" smtClean="0">
                          <a:solidFill>
                            <a:srgbClr val="000000"/>
                          </a:solidFill>
                          <a:latin typeface="Calibri"/>
                          <a:ea typeface="Times New Roman"/>
                          <a:cs typeface="Times New Roman"/>
                        </a:rPr>
                        <a:t>– APn</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875792">
                <a:tc>
                  <a:txBody>
                    <a:bodyPr/>
                    <a:lstStyle/>
                    <a:p>
                      <a:pPr marL="0" marR="0" algn="l">
                        <a:lnSpc>
                          <a:spcPct val="115000"/>
                        </a:lnSpc>
                        <a:spcBef>
                          <a:spcPts val="0"/>
                        </a:spcBef>
                        <a:spcAft>
                          <a:spcPts val="0"/>
                        </a:spcAft>
                      </a:pPr>
                      <a:r>
                        <a:rPr lang="en-US" sz="900" b="1" u="none" dirty="0" smtClean="0">
                          <a:latin typeface="+mn-lt"/>
                          <a:ea typeface="Times New Roman"/>
                          <a:cs typeface="Times New Roman"/>
                        </a:rPr>
                        <a:t>I can choose</a:t>
                      </a:r>
                      <a:r>
                        <a:rPr lang="en-US" sz="900" b="1" u="none" baseline="0" dirty="0" smtClean="0">
                          <a:latin typeface="+mn-lt"/>
                          <a:ea typeface="Times New Roman"/>
                          <a:cs typeface="Times New Roman"/>
                        </a:rPr>
                        <a:t> the right words to describe </a:t>
                      </a:r>
                      <a:r>
                        <a:rPr lang="en-US" sz="900" b="1" u="none" dirty="0" smtClean="0">
                          <a:latin typeface="+mn-lt"/>
                          <a:ea typeface="Times New Roman"/>
                          <a:cs typeface="Times New Roman"/>
                        </a:rPr>
                        <a:t>feelings . I can choose words to </a:t>
                      </a:r>
                      <a:r>
                        <a:rPr lang="en-US" sz="900" b="1" u="none" baseline="0" dirty="0" smtClean="0">
                          <a:latin typeface="+mn-lt"/>
                          <a:ea typeface="Times New Roman"/>
                          <a:cs typeface="Times New Roman"/>
                        </a:rPr>
                        <a:t>describe how </a:t>
                      </a:r>
                      <a:r>
                        <a:rPr lang="en-US" sz="900" b="1" u="sng" baseline="0" dirty="0" smtClean="0">
                          <a:latin typeface="+mn-lt"/>
                          <a:ea typeface="Times New Roman"/>
                          <a:cs typeface="Times New Roman"/>
                        </a:rPr>
                        <a:t>strongly</a:t>
                      </a:r>
                      <a:r>
                        <a:rPr lang="en-US" sz="900" b="1" u="none" baseline="0" dirty="0" smtClean="0">
                          <a:latin typeface="+mn-lt"/>
                          <a:ea typeface="Times New Roman"/>
                          <a:cs typeface="Times New Roman"/>
                        </a:rPr>
                        <a:t> someone feels about something.</a:t>
                      </a:r>
                      <a:endParaRPr lang="en-US" sz="900" u="none"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58328079"/>
              </p:ext>
            </p:extLst>
          </p:nvPr>
        </p:nvGraphicFramePr>
        <p:xfrm>
          <a:off x="3028678" y="3365682"/>
          <a:ext cx="1438010" cy="1042255"/>
        </p:xfrm>
        <a:graphic>
          <a:graphicData uri="http://schemas.openxmlformats.org/drawingml/2006/table">
            <a:tbl>
              <a:tblPr/>
              <a:tblGrid>
                <a:gridCol w="1438010"/>
              </a:tblGrid>
              <a:tr h="157734">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a:t>
                      </a:r>
                      <a:r>
                        <a:rPr lang="en-US" sz="900" b="1" dirty="0" smtClean="0">
                          <a:solidFill>
                            <a:srgbClr val="000000"/>
                          </a:solidFill>
                          <a:latin typeface="Calibri"/>
                          <a:ea typeface="Times New Roman"/>
                          <a:cs typeface="Times New Roman"/>
                        </a:rPr>
                        <a:t>2 – Cm</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884521">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latin typeface="+mn-lt"/>
                          <a:ea typeface="Times New Roman"/>
                          <a:cs typeface="Times New Roman"/>
                        </a:rPr>
                        <a:t>I can find information in connected sentences or paragraphs using word</a:t>
                      </a:r>
                      <a:r>
                        <a:rPr lang="en-US" sz="900" b="1" baseline="0" dirty="0" smtClean="0">
                          <a:latin typeface="+mn-lt"/>
                          <a:ea typeface="Times New Roman"/>
                          <a:cs typeface="Times New Roman"/>
                        </a:rPr>
                        <a:t> clues such as  (i.e., like or compare).</a:t>
                      </a:r>
                      <a:endParaRPr lang="en-US" sz="900" b="1" dirty="0">
                        <a:effectLst/>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98581107"/>
              </p:ext>
            </p:extLst>
          </p:nvPr>
        </p:nvGraphicFramePr>
        <p:xfrm>
          <a:off x="192616" y="3292386"/>
          <a:ext cx="1255184" cy="1402691"/>
        </p:xfrm>
        <a:graphic>
          <a:graphicData uri="http://schemas.openxmlformats.org/drawingml/2006/table">
            <a:tbl>
              <a:tblPr/>
              <a:tblGrid>
                <a:gridCol w="1255184"/>
              </a:tblGrid>
              <a:tr h="217835">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Standard</a:t>
                      </a:r>
                      <a:endParaRPr lang="en-US" sz="12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1184856">
                <a:tc>
                  <a:txBody>
                    <a:bodyPr/>
                    <a:lstStyle/>
                    <a:p>
                      <a:pPr marL="0" marR="0" algn="l">
                        <a:lnSpc>
                          <a:spcPct val="115000"/>
                        </a:lnSpc>
                        <a:spcBef>
                          <a:spcPts val="0"/>
                        </a:spcBef>
                        <a:spcAft>
                          <a:spcPts val="0"/>
                        </a:spcAft>
                      </a:pPr>
                      <a:r>
                        <a:rPr lang="en-US" sz="900" b="1" u="sng" dirty="0" smtClean="0">
                          <a:latin typeface="+mn-lt"/>
                          <a:ea typeface="Times New Roman"/>
                          <a:cs typeface="Times New Roman"/>
                        </a:rPr>
                        <a:t>RI3.8</a:t>
                      </a:r>
                      <a:r>
                        <a:rPr lang="en-US" sz="900" dirty="0" smtClean="0">
                          <a:latin typeface="+mn-lt"/>
                          <a:ea typeface="Times New Roman"/>
                          <a:cs typeface="Times New Roman"/>
                        </a:rPr>
                        <a:t> </a:t>
                      </a:r>
                    </a:p>
                    <a:p>
                      <a:pPr marL="0" marR="0" algn="l">
                        <a:lnSpc>
                          <a:spcPct val="115000"/>
                        </a:lnSpc>
                        <a:spcBef>
                          <a:spcPts val="0"/>
                        </a:spcBef>
                        <a:spcAft>
                          <a:spcPts val="0"/>
                        </a:spcAft>
                      </a:pPr>
                      <a:r>
                        <a:rPr lang="en-US" sz="800" dirty="0" smtClean="0">
                          <a:latin typeface="+mn-lt"/>
                          <a:ea typeface="Times New Roman"/>
                          <a:cs typeface="Times New Roman"/>
                        </a:rPr>
                        <a:t>Describe</a:t>
                      </a:r>
                      <a:r>
                        <a:rPr lang="en-US" sz="800" dirty="0" smtClean="0">
                          <a:latin typeface="+mn-lt"/>
                          <a:ea typeface="Calibri"/>
                          <a:cs typeface="Helvetica"/>
                        </a:rPr>
                        <a:t> the logical connection between particular sentences and paragraphs in a text (e.g., comparison, cause/effect, first/second/third in a sequence).</a:t>
                      </a:r>
                      <a:endParaRPr lang="en-US" sz="800" dirty="0">
                        <a:latin typeface="+mn-lt"/>
                        <a:ea typeface="Calibri"/>
                        <a:cs typeface="Times New Roman"/>
                      </a:endParaRPr>
                    </a:p>
                  </a:txBody>
                  <a:tcPr marL="31850" marR="31850"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847010371"/>
              </p:ext>
            </p:extLst>
          </p:nvPr>
        </p:nvGraphicFramePr>
        <p:xfrm>
          <a:off x="1531008" y="3371098"/>
          <a:ext cx="1447800" cy="1048502"/>
        </p:xfrm>
        <a:graphic>
          <a:graphicData uri="http://schemas.openxmlformats.org/drawingml/2006/table">
            <a:tbl>
              <a:tblPr/>
              <a:tblGrid>
                <a:gridCol w="1447800"/>
              </a:tblGrid>
              <a:tr h="157734">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a:t>
                      </a:r>
                      <a:r>
                        <a:rPr lang="en-US" sz="900" b="1" dirty="0" smtClean="0">
                          <a:solidFill>
                            <a:srgbClr val="000000"/>
                          </a:solidFill>
                          <a:latin typeface="Calibri"/>
                          <a:ea typeface="Times New Roman"/>
                          <a:cs typeface="Times New Roman"/>
                        </a:rPr>
                        <a:t>1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Cf</a:t>
                      </a:r>
                      <a:endParaRPr lang="en-US" sz="900" dirty="0">
                        <a:latin typeface="Calibri"/>
                        <a:ea typeface="Calibri"/>
                        <a:cs typeface="Times New Roman"/>
                      </a:endParaRPr>
                    </a:p>
                  </a:txBody>
                  <a:tcPr marL="31850" marR="318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890768">
                <a:tc>
                  <a:txBody>
                    <a:bodyPr/>
                    <a:lstStyle/>
                    <a:p>
                      <a:pPr marL="0" marR="0" algn="l">
                        <a:lnSpc>
                          <a:spcPct val="115000"/>
                        </a:lnSpc>
                        <a:spcBef>
                          <a:spcPts val="0"/>
                        </a:spcBef>
                        <a:spcAft>
                          <a:spcPts val="0"/>
                        </a:spcAft>
                      </a:pPr>
                      <a:r>
                        <a:rPr lang="en-US" sz="900" b="1" dirty="0" smtClean="0">
                          <a:latin typeface="+mn-lt"/>
                          <a:ea typeface="Times New Roman"/>
                          <a:cs typeface="Times New Roman"/>
                        </a:rPr>
                        <a:t>I</a:t>
                      </a:r>
                      <a:r>
                        <a:rPr lang="en-US" sz="900" b="1" baseline="0" dirty="0" smtClean="0">
                          <a:latin typeface="+mn-lt"/>
                          <a:ea typeface="Times New Roman"/>
                          <a:cs typeface="Times New Roman"/>
                        </a:rPr>
                        <a:t> can answer or explain  “why”  using comparing words.  </a:t>
                      </a:r>
                      <a:endParaRPr lang="en-US" sz="800" dirty="0">
                        <a:latin typeface="+mn-lt"/>
                        <a:ea typeface="Calibri"/>
                        <a:cs typeface="Times New Roman"/>
                      </a:endParaRPr>
                    </a:p>
                  </a:txBody>
                  <a:tcPr marL="31850" marR="318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791991450"/>
              </p:ext>
            </p:extLst>
          </p:nvPr>
        </p:nvGraphicFramePr>
        <p:xfrm>
          <a:off x="2968180" y="5190613"/>
          <a:ext cx="1440537" cy="1133987"/>
        </p:xfrm>
        <a:graphic>
          <a:graphicData uri="http://schemas.openxmlformats.org/drawingml/2006/table">
            <a:tbl>
              <a:tblPr/>
              <a:tblGrid>
                <a:gridCol w="1440537"/>
              </a:tblGrid>
              <a:tr h="233010">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DOK </a:t>
                      </a:r>
                      <a:r>
                        <a:rPr lang="en-US" sz="900" b="1" dirty="0" smtClean="0">
                          <a:solidFill>
                            <a:srgbClr val="000000"/>
                          </a:solidFill>
                          <a:latin typeface="Calibri"/>
                          <a:ea typeface="Times New Roman"/>
                          <a:cs typeface="Times New Roman"/>
                        </a:rPr>
                        <a:t>2 </a:t>
                      </a:r>
                      <a:r>
                        <a:rPr lang="en-US" sz="900" b="1" dirty="0">
                          <a:solidFill>
                            <a:srgbClr val="000000"/>
                          </a:solidFill>
                          <a:latin typeface="Calibri"/>
                          <a:ea typeface="Times New Roman"/>
                          <a:cs typeface="Times New Roman"/>
                        </a:rPr>
                        <a:t>- </a:t>
                      </a:r>
                      <a:r>
                        <a:rPr lang="en-US" sz="900" b="1" dirty="0" smtClean="0">
                          <a:solidFill>
                            <a:srgbClr val="000000"/>
                          </a:solidFill>
                          <a:latin typeface="Calibri"/>
                          <a:ea typeface="Times New Roman"/>
                          <a:cs typeface="Times New Roman"/>
                        </a:rPr>
                        <a:t>Cl</a:t>
                      </a:r>
                      <a:endParaRPr lang="en-US" sz="9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900977">
                <a:tc>
                  <a:txBody>
                    <a:bodyPr/>
                    <a:lstStyle/>
                    <a:p>
                      <a:pPr marL="0" marR="0" algn="l">
                        <a:lnSpc>
                          <a:spcPct val="115000"/>
                        </a:lnSpc>
                        <a:spcBef>
                          <a:spcPts val="0"/>
                        </a:spcBef>
                        <a:spcAft>
                          <a:spcPts val="1200"/>
                        </a:spcAft>
                      </a:pPr>
                      <a:r>
                        <a:rPr lang="en-US" sz="900" b="1" dirty="0" smtClean="0">
                          <a:solidFill>
                            <a:srgbClr val="000000"/>
                          </a:solidFill>
                          <a:latin typeface="+mn-lt"/>
                          <a:ea typeface="Times New Roman"/>
                          <a:cs typeface="Times New Roman"/>
                        </a:rPr>
                        <a:t>I can find important points in two texts on the same topic.</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969472685"/>
              </p:ext>
            </p:extLst>
          </p:nvPr>
        </p:nvGraphicFramePr>
        <p:xfrm>
          <a:off x="1445007" y="5200650"/>
          <a:ext cx="1440686" cy="1123950"/>
        </p:xfrm>
        <a:graphic>
          <a:graphicData uri="http://schemas.openxmlformats.org/drawingml/2006/table">
            <a:tbl>
              <a:tblPr/>
              <a:tblGrid>
                <a:gridCol w="1440686"/>
              </a:tblGrid>
              <a:tr h="204865">
                <a:tc>
                  <a:txBody>
                    <a:bodyPr/>
                    <a:lstStyle/>
                    <a:p>
                      <a:pPr marL="0" marR="0" algn="ctr">
                        <a:lnSpc>
                          <a:spcPct val="115000"/>
                        </a:lnSpc>
                        <a:spcBef>
                          <a:spcPts val="0"/>
                        </a:spcBef>
                        <a:spcAft>
                          <a:spcPts val="0"/>
                        </a:spcAft>
                      </a:pPr>
                      <a:r>
                        <a:rPr lang="en-US" sz="900" b="1" dirty="0" smtClean="0">
                          <a:latin typeface="Calibri"/>
                          <a:ea typeface="Calibri"/>
                          <a:cs typeface="Times New Roman"/>
                        </a:rPr>
                        <a:t>DOK</a:t>
                      </a:r>
                      <a:r>
                        <a:rPr lang="en-US" sz="900" b="1" baseline="0" dirty="0" smtClean="0">
                          <a:latin typeface="Calibri"/>
                          <a:ea typeface="Calibri"/>
                          <a:cs typeface="Times New Roman"/>
                        </a:rPr>
                        <a:t> 1 - Cf</a:t>
                      </a:r>
                      <a:endParaRPr lang="en-US" sz="9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919085">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I can answer who, what, where, when or how questions about key details, from two texts on the same topic</a:t>
                      </a:r>
                      <a:r>
                        <a:rPr lang="en-US" sz="900" dirty="0" smtClean="0">
                          <a:solidFill>
                            <a:srgbClr val="000000"/>
                          </a:solidFill>
                          <a:latin typeface="+mn-lt"/>
                          <a:ea typeface="Times New Roman"/>
                          <a:cs typeface="Times New Roman"/>
                        </a:rPr>
                        <a:t>.</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380606642"/>
              </p:ext>
            </p:extLst>
          </p:nvPr>
        </p:nvGraphicFramePr>
        <p:xfrm>
          <a:off x="5971299" y="5181088"/>
          <a:ext cx="1267701" cy="1143512"/>
        </p:xfrm>
        <a:graphic>
          <a:graphicData uri="http://schemas.openxmlformats.org/drawingml/2006/table">
            <a:tbl>
              <a:tblPr/>
              <a:tblGrid>
                <a:gridCol w="1267701"/>
              </a:tblGrid>
              <a:tr h="165245">
                <a:tc>
                  <a:txBody>
                    <a:bodyPr/>
                    <a:lstStyle/>
                    <a:p>
                      <a:pPr marL="0" marR="0" algn="ctr">
                        <a:lnSpc>
                          <a:spcPct val="115000"/>
                        </a:lnSpc>
                        <a:spcBef>
                          <a:spcPts val="0"/>
                        </a:spcBef>
                        <a:spcAft>
                          <a:spcPts val="0"/>
                        </a:spcAft>
                      </a:pPr>
                      <a:r>
                        <a:rPr lang="en-US" sz="900" b="1" dirty="0" smtClean="0">
                          <a:solidFill>
                            <a:srgbClr val="000000"/>
                          </a:solidFill>
                          <a:latin typeface="+mn-lt"/>
                          <a:ea typeface="Times New Roman"/>
                          <a:cs typeface="Times New Roman"/>
                        </a:rPr>
                        <a:t>DOK 4 - SYu</a:t>
                      </a:r>
                      <a:endParaRPr lang="en-US" sz="900" dirty="0">
                        <a:latin typeface="+mn-lt"/>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978267">
                <a:tc>
                  <a:txBody>
                    <a:bodyPr/>
                    <a:lstStyle/>
                    <a:p>
                      <a:pPr marL="0" marR="0" algn="l">
                        <a:lnSpc>
                          <a:spcPct val="115000"/>
                        </a:lnSpc>
                        <a:spcBef>
                          <a:spcPts val="0"/>
                        </a:spcBef>
                        <a:spcAft>
                          <a:spcPts val="0"/>
                        </a:spcAft>
                      </a:pPr>
                      <a:r>
                        <a:rPr lang="en-US" sz="900" b="1" dirty="0" smtClean="0">
                          <a:solidFill>
                            <a:srgbClr val="000000"/>
                          </a:solidFill>
                          <a:latin typeface="+mn-lt"/>
                          <a:ea typeface="Times New Roman"/>
                          <a:cs typeface="Times New Roman"/>
                        </a:rPr>
                        <a:t>I can put key details together from two texts about the same topic, and</a:t>
                      </a:r>
                      <a:r>
                        <a:rPr lang="en-US" sz="900" b="1" baseline="0" dirty="0" smtClean="0">
                          <a:solidFill>
                            <a:srgbClr val="000000"/>
                          </a:solidFill>
                          <a:latin typeface="+mn-lt"/>
                          <a:ea typeface="Times New Roman"/>
                          <a:cs typeface="Times New Roman"/>
                        </a:rPr>
                        <a:t> make a conclusion.</a:t>
                      </a:r>
                      <a:endParaRPr lang="en-US" sz="9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202199751"/>
              </p:ext>
            </p:extLst>
          </p:nvPr>
        </p:nvGraphicFramePr>
        <p:xfrm>
          <a:off x="152400" y="5163313"/>
          <a:ext cx="1255184" cy="1195308"/>
        </p:xfrm>
        <a:graphic>
          <a:graphicData uri="http://schemas.openxmlformats.org/drawingml/2006/table">
            <a:tbl>
              <a:tblPr/>
              <a:tblGrid>
                <a:gridCol w="1255184"/>
              </a:tblGrid>
              <a:tr h="210312">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Times New Roman"/>
                        </a:rPr>
                        <a:t>Standard</a:t>
                      </a:r>
                      <a:endParaRPr lang="en-US" sz="12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984996">
                <a:tc>
                  <a:txBody>
                    <a:bodyPr/>
                    <a:lstStyle/>
                    <a:p>
                      <a:pPr marL="0" marR="0" algn="l">
                        <a:lnSpc>
                          <a:spcPct val="115000"/>
                        </a:lnSpc>
                        <a:spcBef>
                          <a:spcPts val="0"/>
                        </a:spcBef>
                        <a:spcAft>
                          <a:spcPts val="0"/>
                        </a:spcAft>
                      </a:pPr>
                      <a:r>
                        <a:rPr lang="en-US" sz="800" b="1" u="sng" dirty="0" smtClean="0">
                          <a:latin typeface="+mn-lt"/>
                          <a:ea typeface="Times New Roman"/>
                          <a:cs typeface="Times New Roman"/>
                        </a:rPr>
                        <a:t>RI3.9</a:t>
                      </a:r>
                      <a:r>
                        <a:rPr lang="en-US" sz="800" dirty="0" smtClean="0">
                          <a:latin typeface="+mn-lt"/>
                          <a:ea typeface="Times New Roman"/>
                          <a:cs typeface="Times New Roman"/>
                        </a:rPr>
                        <a:t> Compare</a:t>
                      </a:r>
                      <a:r>
                        <a:rPr lang="en-US" sz="800" dirty="0" smtClean="0">
                          <a:latin typeface="+mn-lt"/>
                          <a:ea typeface="Calibri"/>
                          <a:cs typeface="Helvetica"/>
                        </a:rPr>
                        <a:t> and contrast the most important points and key details presented in two texts on the same topic.</a:t>
                      </a:r>
                      <a:endParaRPr lang="en-US" sz="800" dirty="0">
                        <a:latin typeface="+mn-lt"/>
                        <a:ea typeface="Calibri"/>
                        <a:cs typeface="Times New Roman"/>
                      </a:endParaRPr>
                    </a:p>
                  </a:txBody>
                  <a:tcPr marL="30459" marR="30459"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sp>
        <p:nvSpPr>
          <p:cNvPr id="30" name="TextBox 29"/>
          <p:cNvSpPr txBox="1"/>
          <p:nvPr/>
        </p:nvSpPr>
        <p:spPr>
          <a:xfrm>
            <a:off x="152400" y="146086"/>
            <a:ext cx="6705600" cy="590048"/>
          </a:xfrm>
          <a:prstGeom prst="rect">
            <a:avLst/>
          </a:prstGeom>
          <a:noFill/>
        </p:spPr>
        <p:txBody>
          <a:bodyPr wrap="square" lIns="96661" tIns="48331" rIns="96661" bIns="48331" rtlCol="0">
            <a:spAutoFit/>
          </a:bodyPr>
          <a:lstStyle/>
          <a:p>
            <a:r>
              <a:rPr lang="en-US" b="1" dirty="0" smtClean="0">
                <a:solidFill>
                  <a:srgbClr val="002060"/>
                </a:solidFill>
              </a:rPr>
              <a:t>Name _________________</a:t>
            </a:r>
            <a:r>
              <a:rPr lang="en-US" sz="1300" b="1" i="1" dirty="0" smtClean="0">
                <a:solidFill>
                  <a:srgbClr val="002060"/>
                </a:solidFill>
              </a:rPr>
              <a:t>    </a:t>
            </a:r>
          </a:p>
          <a:p>
            <a:r>
              <a:rPr lang="en-US" sz="1300" b="1" dirty="0" smtClean="0">
                <a:solidFill>
                  <a:srgbClr val="002060"/>
                </a:solidFill>
              </a:rPr>
              <a:t>Color the happy face green if your answer was correct or red if your answer was incorrect.</a:t>
            </a:r>
            <a:endParaRPr lang="en-US" sz="1300" b="1" dirty="0">
              <a:solidFill>
                <a:srgbClr val="002060"/>
              </a:solidFill>
            </a:endParaRPr>
          </a:p>
        </p:txBody>
      </p:sp>
      <p:sp>
        <p:nvSpPr>
          <p:cNvPr id="32" name="TextBox 31"/>
          <p:cNvSpPr txBox="1"/>
          <p:nvPr/>
        </p:nvSpPr>
        <p:spPr>
          <a:xfrm>
            <a:off x="5295281" y="6729201"/>
            <a:ext cx="1802750" cy="282272"/>
          </a:xfrm>
          <a:prstGeom prst="rect">
            <a:avLst/>
          </a:prstGeom>
          <a:noFill/>
        </p:spPr>
        <p:txBody>
          <a:bodyPr wrap="square" lIns="96661" tIns="48331" rIns="96661" bIns="48331" rtlCol="0">
            <a:spAutoFit/>
          </a:bodyPr>
          <a:lstStyle/>
          <a:p>
            <a:r>
              <a:rPr lang="en-US" sz="1200" b="1" i="1" dirty="0" smtClean="0">
                <a:solidFill>
                  <a:srgbClr val="002060"/>
                </a:solidFill>
              </a:rPr>
              <a:t>Color your score blue.</a:t>
            </a:r>
            <a:endParaRPr lang="en-US" sz="1200" b="1" i="1" dirty="0">
              <a:solidFill>
                <a:srgbClr val="002060"/>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3350625285"/>
              </p:ext>
            </p:extLst>
          </p:nvPr>
        </p:nvGraphicFramePr>
        <p:xfrm>
          <a:off x="5312518" y="7010400"/>
          <a:ext cx="1768275" cy="971973"/>
        </p:xfrm>
        <a:graphic>
          <a:graphicData uri="http://schemas.openxmlformats.org/drawingml/2006/table">
            <a:tbl>
              <a:tblPr firstRow="1" bandRow="1">
                <a:tableStyleId>{5C22544A-7EE6-4342-B048-85BDC9FD1C3A}</a:tableStyleId>
              </a:tblPr>
              <a:tblGrid>
                <a:gridCol w="437972"/>
                <a:gridCol w="404875"/>
                <a:gridCol w="404875"/>
                <a:gridCol w="520553"/>
              </a:tblGrid>
              <a:tr h="388499">
                <a:tc>
                  <a:txBody>
                    <a:bodyPr/>
                    <a:lstStyle/>
                    <a:p>
                      <a:pPr algn="ctr"/>
                      <a:r>
                        <a:rPr lang="en-US" sz="1700" dirty="0" smtClean="0">
                          <a:solidFill>
                            <a:schemeClr val="tx1"/>
                          </a:solidFill>
                          <a:effectLst>
                            <a:outerShdw blurRad="38100" dist="38100" dir="2700000" algn="tl">
                              <a:srgbClr val="000000">
                                <a:alpha val="43137"/>
                              </a:srgbClr>
                            </a:outerShdw>
                          </a:effectLst>
                        </a:rPr>
                        <a:t>0</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1</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2</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700" dirty="0" smtClean="0">
                          <a:solidFill>
                            <a:schemeClr val="tx1"/>
                          </a:solidFill>
                          <a:effectLst>
                            <a:outerShdw blurRad="38100" dist="38100" dir="2700000" algn="tl">
                              <a:srgbClr val="000000">
                                <a:alpha val="43137"/>
                              </a:srgbClr>
                            </a:outerShdw>
                          </a:effectLst>
                        </a:rPr>
                        <a:t>3</a:t>
                      </a:r>
                      <a:endParaRPr lang="en-US" sz="1700" dirty="0">
                        <a:solidFill>
                          <a:schemeClr val="tx1"/>
                        </a:solidFill>
                        <a:effectLst>
                          <a:outerShdw blurRad="38100" dist="38100" dir="2700000" algn="tl">
                            <a:srgbClr val="000000">
                              <a:alpha val="43137"/>
                            </a:srgbClr>
                          </a:outerShdw>
                        </a:effectLst>
                      </a:endParaRP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41235">
                <a:tc gridSpan="4">
                  <a:txBody>
                    <a:bodyPr/>
                    <a:lstStyle/>
                    <a:p>
                      <a:pPr marL="0" indent="0">
                        <a:buNone/>
                      </a:pPr>
                      <a:r>
                        <a:rPr lang="en-US" sz="800" b="1" dirty="0" smtClean="0"/>
                        <a:t>In the passage The Humpback Whale, explain how and why the author compares humpback whales to other things.</a:t>
                      </a:r>
                    </a:p>
                  </a:txBody>
                  <a:tcPr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0" name="Rectangle 39"/>
          <p:cNvSpPr/>
          <p:nvPr/>
        </p:nvSpPr>
        <p:spPr>
          <a:xfrm>
            <a:off x="5605383" y="5905499"/>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9</a:t>
            </a:r>
            <a:endParaRPr lang="en-US" sz="2100" b="1" dirty="0">
              <a:solidFill>
                <a:schemeClr val="tx1"/>
              </a:solidFill>
              <a:effectLst>
                <a:outerShdw blurRad="38100" dist="38100" dir="2700000" algn="tl">
                  <a:srgbClr val="000000">
                    <a:alpha val="43137"/>
                  </a:srgbClr>
                </a:outerShdw>
              </a:effectLst>
            </a:endParaRPr>
          </a:p>
        </p:txBody>
      </p:sp>
      <p:sp>
        <p:nvSpPr>
          <p:cNvPr id="46" name="Rectangle 45"/>
          <p:cNvSpPr/>
          <p:nvPr/>
        </p:nvSpPr>
        <p:spPr>
          <a:xfrm>
            <a:off x="5693169" y="21118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3</a:t>
            </a:r>
            <a:endParaRPr lang="en-US" sz="2100" b="1" dirty="0">
              <a:solidFill>
                <a:schemeClr val="tx1"/>
              </a:solidFill>
              <a:effectLst>
                <a:outerShdw blurRad="38100" dist="38100" dir="2700000" algn="tl">
                  <a:srgbClr val="000000">
                    <a:alpha val="43137"/>
                  </a:srgbClr>
                </a:outerShdw>
              </a:effectLst>
            </a:endParaRPr>
          </a:p>
        </p:txBody>
      </p:sp>
      <p:sp>
        <p:nvSpPr>
          <p:cNvPr id="47" name="Rectangle 46"/>
          <p:cNvSpPr/>
          <p:nvPr/>
        </p:nvSpPr>
        <p:spPr>
          <a:xfrm>
            <a:off x="2626613" y="3994997"/>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4</a:t>
            </a:r>
            <a:endParaRPr lang="en-US" sz="2100" b="1" dirty="0">
              <a:solidFill>
                <a:schemeClr val="tx1"/>
              </a:solidFill>
              <a:effectLst>
                <a:outerShdw blurRad="38100" dist="38100" dir="2700000" algn="tl">
                  <a:srgbClr val="000000">
                    <a:alpha val="43137"/>
                  </a:srgbClr>
                </a:outerShdw>
              </a:effectLst>
            </a:endParaRPr>
          </a:p>
        </p:txBody>
      </p:sp>
      <p:sp>
        <p:nvSpPr>
          <p:cNvPr id="48" name="Rectangle 47"/>
          <p:cNvSpPr/>
          <p:nvPr/>
        </p:nvSpPr>
        <p:spPr>
          <a:xfrm>
            <a:off x="4124513" y="3985472"/>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5</a:t>
            </a:r>
            <a:endParaRPr lang="en-US" sz="2100" b="1" dirty="0">
              <a:solidFill>
                <a:schemeClr val="tx1"/>
              </a:solidFill>
              <a:effectLst>
                <a:outerShdw blurRad="38100" dist="38100" dir="2700000" algn="tl">
                  <a:srgbClr val="000000">
                    <a:alpha val="43137"/>
                  </a:srgbClr>
                </a:outerShdw>
              </a:effectLst>
            </a:endParaRPr>
          </a:p>
        </p:txBody>
      </p:sp>
      <p:sp>
        <p:nvSpPr>
          <p:cNvPr id="49" name="Rectangle 48"/>
          <p:cNvSpPr/>
          <p:nvPr/>
        </p:nvSpPr>
        <p:spPr>
          <a:xfrm>
            <a:off x="5596014" y="4004522"/>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6</a:t>
            </a:r>
          </a:p>
        </p:txBody>
      </p:sp>
      <p:sp>
        <p:nvSpPr>
          <p:cNvPr id="50" name="Rectangle 49"/>
          <p:cNvSpPr/>
          <p:nvPr/>
        </p:nvSpPr>
        <p:spPr>
          <a:xfrm>
            <a:off x="4064547" y="59055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8</a:t>
            </a:r>
            <a:endParaRPr lang="en-US" sz="2100" b="1" dirty="0">
              <a:solidFill>
                <a:schemeClr val="tx1"/>
              </a:solidFill>
              <a:effectLst>
                <a:outerShdw blurRad="38100" dist="38100" dir="2700000" algn="tl">
                  <a:srgbClr val="000000">
                    <a:alpha val="43137"/>
                  </a:srgbClr>
                </a:outerShdw>
              </a:effectLst>
            </a:endParaRPr>
          </a:p>
        </p:txBody>
      </p:sp>
      <p:sp>
        <p:nvSpPr>
          <p:cNvPr id="51" name="Rectangle 50"/>
          <p:cNvSpPr/>
          <p:nvPr/>
        </p:nvSpPr>
        <p:spPr>
          <a:xfrm>
            <a:off x="2550183" y="59055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7</a:t>
            </a:r>
            <a:endParaRPr lang="en-US" sz="2100" b="1" dirty="0">
              <a:solidFill>
                <a:schemeClr val="tx1"/>
              </a:solidFill>
              <a:effectLst>
                <a:outerShdw blurRad="38100" dist="38100" dir="2700000" algn="tl">
                  <a:srgbClr val="000000">
                    <a:alpha val="43137"/>
                  </a:srgbClr>
                </a:outerShdw>
              </a:effectLst>
            </a:endParaRPr>
          </a:p>
        </p:txBody>
      </p:sp>
      <p:sp>
        <p:nvSpPr>
          <p:cNvPr id="52" name="Rectangle 51"/>
          <p:cNvSpPr/>
          <p:nvPr/>
        </p:nvSpPr>
        <p:spPr>
          <a:xfrm>
            <a:off x="6835140" y="5919047"/>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10</a:t>
            </a:r>
            <a:endParaRPr lang="en-US" sz="2100" b="1" dirty="0">
              <a:solidFill>
                <a:schemeClr val="tx1"/>
              </a:solidFill>
              <a:effectLst>
                <a:outerShdw blurRad="38100" dist="38100" dir="2700000" algn="tl">
                  <a:srgbClr val="000000">
                    <a:alpha val="43137"/>
                  </a:srgbClr>
                </a:outerShdw>
              </a:effectLst>
            </a:endParaRPr>
          </a:p>
        </p:txBody>
      </p:sp>
      <p:sp>
        <p:nvSpPr>
          <p:cNvPr id="53" name="Rectangle 52"/>
          <p:cNvSpPr/>
          <p:nvPr/>
        </p:nvSpPr>
        <p:spPr>
          <a:xfrm>
            <a:off x="2645663" y="2102273"/>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1</a:t>
            </a:r>
          </a:p>
        </p:txBody>
      </p:sp>
      <p:sp>
        <p:nvSpPr>
          <p:cNvPr id="54" name="Rectangle 53"/>
          <p:cNvSpPr/>
          <p:nvPr/>
        </p:nvSpPr>
        <p:spPr>
          <a:xfrm>
            <a:off x="4180423" y="2118572"/>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a:solidFill>
                  <a:schemeClr val="tx1"/>
                </a:solidFill>
                <a:effectLst>
                  <a:outerShdw blurRad="38100" dist="38100" dir="2700000" algn="tl">
                    <a:srgbClr val="000000">
                      <a:alpha val="43137"/>
                    </a:srgbClr>
                  </a:outerShdw>
                </a:effectLst>
              </a:rPr>
              <a:t>2</a:t>
            </a:r>
          </a:p>
        </p:txBody>
      </p:sp>
      <p:sp>
        <p:nvSpPr>
          <p:cNvPr id="55" name="Rectangle 54"/>
          <p:cNvSpPr/>
          <p:nvPr/>
        </p:nvSpPr>
        <p:spPr>
          <a:xfrm>
            <a:off x="6808470" y="7525173"/>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11</a:t>
            </a:r>
            <a:endParaRPr lang="en-US" sz="2100" b="1" dirty="0">
              <a:solidFill>
                <a:schemeClr val="tx1"/>
              </a:solidFill>
              <a:effectLst>
                <a:outerShdw blurRad="38100" dist="38100" dir="2700000" algn="tl">
                  <a:srgbClr val="000000">
                    <a:alpha val="43137"/>
                  </a:srgbClr>
                </a:outerShdw>
              </a:effectLst>
            </a:endParaRPr>
          </a:p>
        </p:txBody>
      </p:sp>
      <p:graphicFrame>
        <p:nvGraphicFramePr>
          <p:cNvPr id="57" name="Table 56"/>
          <p:cNvGraphicFramePr>
            <a:graphicFrameLocks noGrp="1"/>
          </p:cNvGraphicFramePr>
          <p:nvPr>
            <p:extLst>
              <p:ext uri="{D42A27DB-BD31-4B8C-83A1-F6EECF244321}">
                <p14:modId xmlns:p14="http://schemas.microsoft.com/office/powerpoint/2010/main" val="3434667280"/>
              </p:ext>
            </p:extLst>
          </p:nvPr>
        </p:nvGraphicFramePr>
        <p:xfrm>
          <a:off x="152400" y="7016904"/>
          <a:ext cx="1255184" cy="1228734"/>
        </p:xfrm>
        <a:graphic>
          <a:graphicData uri="http://schemas.openxmlformats.org/drawingml/2006/table">
            <a:tbl>
              <a:tblPr/>
              <a:tblGrid>
                <a:gridCol w="1255184"/>
              </a:tblGrid>
              <a:tr h="210312">
                <a:tc>
                  <a:txBody>
                    <a:bodyPr/>
                    <a:lstStyle/>
                    <a:p>
                      <a:pPr marL="0" marR="0" algn="ctr">
                        <a:lnSpc>
                          <a:spcPct val="115000"/>
                        </a:lnSpc>
                        <a:spcBef>
                          <a:spcPts val="0"/>
                        </a:spcBef>
                        <a:spcAft>
                          <a:spcPts val="0"/>
                        </a:spcAft>
                      </a:pPr>
                      <a:r>
                        <a:rPr lang="en-US" sz="1200" b="1" dirty="0" smtClean="0">
                          <a:solidFill>
                            <a:srgbClr val="000000"/>
                          </a:solidFill>
                          <a:latin typeface="Calibri"/>
                          <a:ea typeface="Times New Roman"/>
                          <a:cs typeface="Times New Roman"/>
                        </a:rPr>
                        <a:t>Write and Revise</a:t>
                      </a:r>
                      <a:endParaRPr lang="en-US" sz="1200"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1018422">
                <a:tc>
                  <a:txBody>
                    <a:bodyPr/>
                    <a:lstStyle/>
                    <a:p>
                      <a:pPr marL="0" marR="0" algn="l">
                        <a:lnSpc>
                          <a:spcPct val="115000"/>
                        </a:lnSpc>
                        <a:spcBef>
                          <a:spcPts val="0"/>
                        </a:spcBef>
                        <a:spcAft>
                          <a:spcPts val="0"/>
                        </a:spcAft>
                      </a:pPr>
                      <a:r>
                        <a:rPr lang="en-US" sz="800" b="0" dirty="0" smtClean="0">
                          <a:latin typeface="+mn-lt"/>
                          <a:ea typeface="Calibri"/>
                          <a:cs typeface="Times New Roman"/>
                        </a:rPr>
                        <a:t>Write and Revise questions  are</a:t>
                      </a:r>
                      <a:r>
                        <a:rPr lang="en-US" sz="800" b="0" baseline="0" dirty="0" smtClean="0">
                          <a:latin typeface="+mn-lt"/>
                          <a:ea typeface="Calibri"/>
                          <a:cs typeface="Times New Roman"/>
                        </a:rPr>
                        <a:t> components of constructed response preparation.</a:t>
                      </a:r>
                      <a:endParaRPr lang="en-US" sz="800" b="0" dirty="0">
                        <a:latin typeface="+mn-lt"/>
                        <a:ea typeface="Calibri"/>
                        <a:cs typeface="Times New Roman"/>
                      </a:endParaRPr>
                    </a:p>
                  </a:txBody>
                  <a:tcPr marL="30459" marR="30459"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graphicFrame>
        <p:nvGraphicFramePr>
          <p:cNvPr id="60" name="Table 59"/>
          <p:cNvGraphicFramePr>
            <a:graphicFrameLocks noGrp="1"/>
          </p:cNvGraphicFramePr>
          <p:nvPr>
            <p:extLst>
              <p:ext uri="{D42A27DB-BD31-4B8C-83A1-F6EECF244321}">
                <p14:modId xmlns:p14="http://schemas.microsoft.com/office/powerpoint/2010/main" val="2829975724"/>
              </p:ext>
            </p:extLst>
          </p:nvPr>
        </p:nvGraphicFramePr>
        <p:xfrm>
          <a:off x="1618191" y="7004778"/>
          <a:ext cx="990600" cy="1303669"/>
        </p:xfrm>
        <a:graphic>
          <a:graphicData uri="http://schemas.openxmlformats.org/drawingml/2006/table">
            <a:tbl>
              <a:tblPr/>
              <a:tblGrid>
                <a:gridCol w="990600"/>
              </a:tblGrid>
              <a:tr h="204865">
                <a:tc>
                  <a:txBody>
                    <a:bodyPr/>
                    <a:lstStyle/>
                    <a:p>
                      <a:pPr marL="0" marR="0" algn="ctr">
                        <a:lnSpc>
                          <a:spcPct val="115000"/>
                        </a:lnSpc>
                        <a:spcBef>
                          <a:spcPts val="0"/>
                        </a:spcBef>
                        <a:spcAft>
                          <a:spcPts val="0"/>
                        </a:spcAft>
                      </a:pPr>
                      <a:r>
                        <a:rPr lang="en-US" sz="1000" b="1" dirty="0" smtClean="0">
                          <a:latin typeface="Calibri"/>
                          <a:ea typeface="Calibri"/>
                          <a:cs typeface="Times New Roman"/>
                        </a:rPr>
                        <a:t>W.2 –L.3.4a</a:t>
                      </a:r>
                      <a:endParaRPr lang="en-US" sz="10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072392">
                <a:tc>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900" b="1" dirty="0" smtClean="0">
                          <a:latin typeface="Helvetica" pitchFamily="34" charset="0"/>
                        </a:rPr>
                        <a:t>Which sentence does not support the main idea of the paragraph?</a:t>
                      </a:r>
                    </a:p>
                    <a:p>
                      <a:pPr marL="0" marR="0" indent="0" algn="l" defTabSz="966612" rtl="0" eaLnBrk="1" fontAlgn="auto" latinLnBrk="0" hangingPunct="1">
                        <a:lnSpc>
                          <a:spcPct val="115000"/>
                        </a:lnSpc>
                        <a:spcBef>
                          <a:spcPts val="0"/>
                        </a:spcBef>
                        <a:spcAft>
                          <a:spcPts val="1200"/>
                        </a:spcAft>
                        <a:buClrTx/>
                        <a:buSzTx/>
                        <a:buFontTx/>
                        <a:buNone/>
                        <a:tabLst/>
                        <a:defRPr/>
                      </a:pPr>
                      <a:endParaRPr lang="en-US" sz="900" b="1" dirty="0" smtClean="0">
                        <a:effectLst/>
                        <a:latin typeface="+mn-lt"/>
                        <a:ea typeface="Calibri"/>
                        <a:cs typeface="Times New Roman"/>
                      </a:endParaRPr>
                    </a:p>
                  </a:txBody>
                  <a:tcPr marL="30459" marR="3045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3595374708"/>
              </p:ext>
            </p:extLst>
          </p:nvPr>
        </p:nvGraphicFramePr>
        <p:xfrm>
          <a:off x="2721216" y="6998911"/>
          <a:ext cx="990600" cy="1282704"/>
        </p:xfrm>
        <a:graphic>
          <a:graphicData uri="http://schemas.openxmlformats.org/drawingml/2006/table">
            <a:tbl>
              <a:tblPr/>
              <a:tblGrid>
                <a:gridCol w="990600"/>
              </a:tblGrid>
              <a:tr h="204865">
                <a:tc>
                  <a:txBody>
                    <a:bodyPr/>
                    <a:lstStyle/>
                    <a:p>
                      <a:pPr marL="0" marR="0" algn="ctr">
                        <a:lnSpc>
                          <a:spcPct val="115000"/>
                        </a:lnSpc>
                        <a:spcBef>
                          <a:spcPts val="0"/>
                        </a:spcBef>
                        <a:spcAft>
                          <a:spcPts val="0"/>
                        </a:spcAft>
                      </a:pPr>
                      <a:r>
                        <a:rPr lang="en-US" sz="1200" b="1" dirty="0" smtClean="0">
                          <a:latin typeface="Calibri"/>
                          <a:ea typeface="Calibri"/>
                          <a:cs typeface="Times New Roman"/>
                        </a:rPr>
                        <a:t>L.3.3.a</a:t>
                      </a:r>
                      <a:endParaRPr lang="en-US" sz="12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072392">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latin typeface="Helvetica" pitchFamily="34" charset="0"/>
                        </a:rPr>
                        <a:t>Which word means about the same as </a:t>
                      </a:r>
                      <a:r>
                        <a:rPr lang="en-US" sz="900" b="1" i="1" u="sng" dirty="0" smtClean="0">
                          <a:latin typeface="Helvetica" pitchFamily="34" charset="0"/>
                        </a:rPr>
                        <a:t>complex</a:t>
                      </a:r>
                      <a:r>
                        <a:rPr lang="en-US" sz="900" b="1" dirty="0" smtClean="0">
                          <a:latin typeface="Helvetica" pitchFamily="34" charset="0"/>
                        </a:rPr>
                        <a:t>?</a:t>
                      </a:r>
                    </a:p>
                    <a:p>
                      <a:pPr marL="0" marR="0" indent="0" algn="l">
                        <a:lnSpc>
                          <a:spcPct val="115000"/>
                        </a:lnSpc>
                        <a:spcBef>
                          <a:spcPts val="0"/>
                        </a:spcBef>
                        <a:spcAft>
                          <a:spcPts val="0"/>
                        </a:spcAft>
                      </a:pPr>
                      <a:endParaRPr lang="en-US" sz="900" b="1" dirty="0">
                        <a:latin typeface="Calibri"/>
                        <a:ea typeface="Calibri"/>
                        <a:cs typeface="Times New Roman"/>
                      </a:endParaRP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623975783"/>
              </p:ext>
            </p:extLst>
          </p:nvPr>
        </p:nvGraphicFramePr>
        <p:xfrm>
          <a:off x="3865915" y="6998913"/>
          <a:ext cx="990600" cy="1230687"/>
        </p:xfrm>
        <a:graphic>
          <a:graphicData uri="http://schemas.openxmlformats.org/drawingml/2006/table">
            <a:tbl>
              <a:tblPr/>
              <a:tblGrid>
                <a:gridCol w="990600"/>
              </a:tblGrid>
              <a:tr h="204865">
                <a:tc>
                  <a:txBody>
                    <a:bodyPr/>
                    <a:lstStyle/>
                    <a:p>
                      <a:pPr marL="0" marR="0" algn="ctr">
                        <a:lnSpc>
                          <a:spcPct val="115000"/>
                        </a:lnSpc>
                        <a:spcBef>
                          <a:spcPts val="0"/>
                        </a:spcBef>
                        <a:spcAft>
                          <a:spcPts val="0"/>
                        </a:spcAft>
                      </a:pPr>
                      <a:r>
                        <a:rPr lang="en-US" sz="1200" b="1" dirty="0" smtClean="0">
                          <a:latin typeface="Calibri"/>
                          <a:ea typeface="Calibri"/>
                          <a:cs typeface="Times New Roman"/>
                        </a:rPr>
                        <a:t>L.3.2c</a:t>
                      </a:r>
                      <a:endParaRPr lang="en-US" sz="1200" b="1" dirty="0">
                        <a:latin typeface="Calibri"/>
                        <a:ea typeface="Calibri"/>
                        <a:cs typeface="Times New Roman"/>
                      </a:endParaRPr>
                    </a:p>
                  </a:txBody>
                  <a:tcPr marL="30459" marR="3045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02037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b="1" dirty="0" smtClean="0">
                          <a:latin typeface="Helvetica" pitchFamily="34" charset="0"/>
                        </a:rPr>
                        <a:t>Which sentence is written correctly? </a:t>
                      </a:r>
                    </a:p>
                    <a:p>
                      <a:pPr marL="0" marR="0" indent="0" algn="l">
                        <a:lnSpc>
                          <a:spcPct val="115000"/>
                        </a:lnSpc>
                        <a:spcBef>
                          <a:spcPts val="0"/>
                        </a:spcBef>
                        <a:spcAft>
                          <a:spcPts val="0"/>
                        </a:spcAft>
                      </a:pPr>
                      <a:endParaRPr lang="en-US" sz="900" b="1" dirty="0">
                        <a:latin typeface="Calibri"/>
                        <a:ea typeface="Calibri"/>
                        <a:cs typeface="Times New Roman"/>
                      </a:endParaRP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3" name="Rectangle 62"/>
          <p:cNvSpPr/>
          <p:nvPr/>
        </p:nvSpPr>
        <p:spPr>
          <a:xfrm>
            <a:off x="2130666" y="78232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13</a:t>
            </a:r>
            <a:endParaRPr lang="en-US" sz="2100" b="1" dirty="0">
              <a:solidFill>
                <a:schemeClr val="tx1"/>
              </a:solidFill>
              <a:effectLst>
                <a:outerShdw blurRad="38100" dist="38100" dir="2700000" algn="tl">
                  <a:srgbClr val="000000">
                    <a:alpha val="43137"/>
                  </a:srgbClr>
                </a:outerShdw>
              </a:effectLst>
            </a:endParaRPr>
          </a:p>
        </p:txBody>
      </p:sp>
      <p:sp>
        <p:nvSpPr>
          <p:cNvPr id="64" name="Rectangle 63"/>
          <p:cNvSpPr/>
          <p:nvPr/>
        </p:nvSpPr>
        <p:spPr>
          <a:xfrm>
            <a:off x="3275724" y="78232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14</a:t>
            </a:r>
            <a:endParaRPr lang="en-US" sz="2100" b="1" dirty="0">
              <a:solidFill>
                <a:schemeClr val="tx1"/>
              </a:solidFill>
              <a:effectLst>
                <a:outerShdw blurRad="38100" dist="38100" dir="2700000" algn="tl">
                  <a:srgbClr val="000000">
                    <a:alpha val="43137"/>
                  </a:srgbClr>
                </a:outerShdw>
              </a:effectLst>
            </a:endParaRPr>
          </a:p>
        </p:txBody>
      </p:sp>
      <p:sp>
        <p:nvSpPr>
          <p:cNvPr id="65" name="Rectangle 64"/>
          <p:cNvSpPr/>
          <p:nvPr/>
        </p:nvSpPr>
        <p:spPr>
          <a:xfrm>
            <a:off x="4420782" y="7823200"/>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15</a:t>
            </a:r>
            <a:endParaRPr lang="en-US" sz="2100" b="1" dirty="0">
              <a:solidFill>
                <a:schemeClr val="tx1"/>
              </a:solidFill>
              <a:effectLst>
                <a:outerShdw blurRad="38100" dist="38100" dir="2700000" algn="tl">
                  <a:srgbClr val="000000">
                    <a:alpha val="43137"/>
                  </a:srgbClr>
                </a:outerShdw>
              </a:effectLst>
            </a:endParaRPr>
          </a:p>
        </p:txBody>
      </p:sp>
      <p:sp>
        <p:nvSpPr>
          <p:cNvPr id="56" name="Rectangle 55"/>
          <p:cNvSpPr/>
          <p:nvPr/>
        </p:nvSpPr>
        <p:spPr>
          <a:xfrm>
            <a:off x="6791478" y="8755653"/>
            <a:ext cx="480060" cy="596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100" b="1" dirty="0" smtClean="0">
                <a:solidFill>
                  <a:schemeClr val="tx1"/>
                </a:solidFill>
                <a:effectLst>
                  <a:outerShdw blurRad="38100" dist="38100" dir="2700000" algn="tl">
                    <a:srgbClr val="000000">
                      <a:alpha val="43137"/>
                    </a:srgbClr>
                  </a:outerShdw>
                </a:effectLst>
              </a:rPr>
              <a:t>12</a:t>
            </a:r>
            <a:endParaRPr lang="en-US" sz="21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63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cxnSp>
        <p:nvCxnSpPr>
          <p:cNvPr id="7" name="Straight Connector 6"/>
          <p:cNvCxnSpPr/>
          <p:nvPr/>
        </p:nvCxnSpPr>
        <p:spPr>
          <a:xfrm>
            <a:off x="152400" y="2155371"/>
            <a:ext cx="6934200" cy="1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 y="4630057"/>
            <a:ext cx="7010400" cy="1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7264400"/>
            <a:ext cx="6934200" cy="1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309586" y="4911271"/>
            <a:ext cx="9419771"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28816" y="4911271"/>
            <a:ext cx="9419771"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592" y="57192"/>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15" name="Rectangle 14"/>
          <p:cNvSpPr/>
          <p:nvPr/>
        </p:nvSpPr>
        <p:spPr>
          <a:xfrm>
            <a:off x="2416792" y="42894"/>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16" name="Rectangle 15"/>
          <p:cNvSpPr/>
          <p:nvPr/>
        </p:nvSpPr>
        <p:spPr>
          <a:xfrm>
            <a:off x="4868840" y="42894"/>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7" name="Rectangle 16"/>
          <p:cNvSpPr/>
          <p:nvPr/>
        </p:nvSpPr>
        <p:spPr>
          <a:xfrm>
            <a:off x="27296" y="2212563"/>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18" name="Rectangle 17"/>
          <p:cNvSpPr/>
          <p:nvPr/>
        </p:nvSpPr>
        <p:spPr>
          <a:xfrm>
            <a:off x="2444088" y="2206604"/>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19" name="Rectangle 18"/>
          <p:cNvSpPr/>
          <p:nvPr/>
        </p:nvSpPr>
        <p:spPr>
          <a:xfrm>
            <a:off x="4882488" y="2183967"/>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a:t>
            </a:r>
            <a:endParaRPr lang="en-US" b="1" dirty="0">
              <a:solidFill>
                <a:schemeClr val="tx1"/>
              </a:solidFill>
            </a:endParaRPr>
          </a:p>
        </p:txBody>
      </p:sp>
      <p:sp>
        <p:nvSpPr>
          <p:cNvPr id="20" name="Rectangle 19"/>
          <p:cNvSpPr/>
          <p:nvPr/>
        </p:nvSpPr>
        <p:spPr>
          <a:xfrm>
            <a:off x="40944" y="4687249"/>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a:t>
            </a:r>
            <a:endParaRPr lang="en-US" b="1" dirty="0">
              <a:solidFill>
                <a:schemeClr val="tx1"/>
              </a:solidFill>
            </a:endParaRPr>
          </a:p>
        </p:txBody>
      </p:sp>
      <p:sp>
        <p:nvSpPr>
          <p:cNvPr id="21" name="Rectangle 20"/>
          <p:cNvSpPr/>
          <p:nvPr/>
        </p:nvSpPr>
        <p:spPr>
          <a:xfrm>
            <a:off x="2454114" y="4701547"/>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8</a:t>
            </a:r>
            <a:endParaRPr lang="en-US" b="1" dirty="0">
              <a:solidFill>
                <a:schemeClr val="tx1"/>
              </a:solidFill>
            </a:endParaRPr>
          </a:p>
        </p:txBody>
      </p:sp>
      <p:sp>
        <p:nvSpPr>
          <p:cNvPr id="22" name="Rectangle 21"/>
          <p:cNvSpPr/>
          <p:nvPr/>
        </p:nvSpPr>
        <p:spPr>
          <a:xfrm>
            <a:off x="4896136" y="4689629"/>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9</a:t>
            </a:r>
            <a:endParaRPr lang="en-US" b="1" dirty="0">
              <a:solidFill>
                <a:schemeClr val="tx1"/>
              </a:solidFill>
            </a:endParaRPr>
          </a:p>
        </p:txBody>
      </p:sp>
      <p:sp>
        <p:nvSpPr>
          <p:cNvPr id="23" name="Rectangle 22"/>
          <p:cNvSpPr/>
          <p:nvPr/>
        </p:nvSpPr>
        <p:spPr>
          <a:xfrm>
            <a:off x="45957" y="7307294"/>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10</a:t>
            </a:r>
            <a:endParaRPr lang="en-US" b="1" dirty="0">
              <a:solidFill>
                <a:schemeClr val="tx1"/>
              </a:solidFill>
            </a:endParaRPr>
          </a:p>
        </p:txBody>
      </p:sp>
      <p:sp>
        <p:nvSpPr>
          <p:cNvPr id="24" name="Rectangle 23"/>
          <p:cNvSpPr/>
          <p:nvPr/>
        </p:nvSpPr>
        <p:spPr>
          <a:xfrm>
            <a:off x="2500071" y="7307294"/>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11</a:t>
            </a:r>
            <a:endParaRPr lang="en-US" b="1" dirty="0">
              <a:solidFill>
                <a:schemeClr val="tx1"/>
              </a:solidFill>
            </a:endParaRPr>
          </a:p>
        </p:txBody>
      </p:sp>
      <p:sp>
        <p:nvSpPr>
          <p:cNvPr id="25" name="Rectangle 24"/>
          <p:cNvSpPr/>
          <p:nvPr/>
        </p:nvSpPr>
        <p:spPr>
          <a:xfrm>
            <a:off x="4924823" y="7321592"/>
            <a:ext cx="457200" cy="558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12</a:t>
            </a:r>
            <a:endParaRPr lang="en-US"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6" name="TextBox 5"/>
          <p:cNvSpPr txBox="1"/>
          <p:nvPr/>
        </p:nvSpPr>
        <p:spPr>
          <a:xfrm>
            <a:off x="838200" y="838200"/>
            <a:ext cx="5638800" cy="7663636"/>
          </a:xfrm>
          <a:prstGeom prst="rect">
            <a:avLst/>
          </a:prstGeom>
          <a:noFill/>
        </p:spPr>
        <p:txBody>
          <a:bodyPr wrap="square" rtlCol="0">
            <a:spAutoFit/>
          </a:bodyPr>
          <a:lstStyle/>
          <a:p>
            <a:pPr algn="ctr"/>
            <a:r>
              <a:rPr lang="en-US" sz="1600" b="1" u="sng" dirty="0">
                <a:latin typeface="Helvetica" pitchFamily="34" charset="0"/>
              </a:rPr>
              <a:t>Write and </a:t>
            </a:r>
            <a:r>
              <a:rPr lang="en-US" sz="1600" b="1" u="sng" dirty="0" smtClean="0">
                <a:latin typeface="Helvetica" pitchFamily="34" charset="0"/>
              </a:rPr>
              <a:t>Revise</a:t>
            </a:r>
          </a:p>
          <a:p>
            <a:pPr algn="ctr"/>
            <a:endParaRPr lang="en-US" sz="1600" b="1" u="sng" dirty="0">
              <a:latin typeface="Helvetica" pitchFamily="34" charset="0"/>
            </a:endParaRPr>
          </a:p>
          <a:p>
            <a:r>
              <a:rPr lang="en-US" sz="1600" dirty="0" smtClean="0"/>
              <a:t>The Common Core standards are integrative in nature.  Student proficiency develops and is assessed on a continuum.</a:t>
            </a:r>
          </a:p>
          <a:p>
            <a:endParaRPr lang="en-US" sz="1600" dirty="0"/>
          </a:p>
          <a:p>
            <a:r>
              <a:rPr lang="en-US" sz="1600" dirty="0"/>
              <a:t>The HSD, Common Formative Assessment (CFA) for quarter </a:t>
            </a:r>
            <a:r>
              <a:rPr lang="en-US" sz="1600" dirty="0" smtClean="0"/>
              <a:t>three </a:t>
            </a:r>
            <a:r>
              <a:rPr lang="en-US" sz="1600" dirty="0"/>
              <a:t>includes </a:t>
            </a:r>
            <a:r>
              <a:rPr lang="en-US" sz="1600" dirty="0" smtClean="0"/>
              <a:t>three </a:t>
            </a:r>
            <a:r>
              <a:rPr lang="en-US" sz="1600" b="1" u="sng" dirty="0"/>
              <a:t>write and revise</a:t>
            </a:r>
            <a:r>
              <a:rPr lang="en-US" sz="1600" b="1" dirty="0"/>
              <a:t> </a:t>
            </a:r>
            <a:r>
              <a:rPr lang="en-US" sz="1600" dirty="0"/>
              <a:t>assessed categories to prepare our students for this transition in conjunction with our primary focus of Reading Informational Text.</a:t>
            </a:r>
          </a:p>
          <a:p>
            <a:endParaRPr lang="en-US" sz="1600" dirty="0"/>
          </a:p>
          <a:p>
            <a:r>
              <a:rPr lang="en-US" sz="1600" b="1" u="sng" dirty="0" smtClean="0"/>
              <a:t>Quarter 3</a:t>
            </a:r>
            <a:endParaRPr lang="en-US" sz="1600" b="1" u="sng" dirty="0"/>
          </a:p>
          <a:p>
            <a:pPr marL="457200" indent="-457200">
              <a:buAutoNum type="arabicPeriod"/>
            </a:pPr>
            <a:r>
              <a:rPr lang="en-US" sz="1600" dirty="0" smtClean="0"/>
              <a:t>Students “</a:t>
            </a:r>
            <a:r>
              <a:rPr lang="en-US" sz="1600" b="1" i="1" u="sng" dirty="0" smtClean="0"/>
              <a:t>Read to Write</a:t>
            </a:r>
            <a:r>
              <a:rPr lang="en-US" sz="1600" b="1" i="1" dirty="0" smtClean="0"/>
              <a:t>” </a:t>
            </a:r>
            <a:r>
              <a:rPr lang="en-US" sz="1600" dirty="0" smtClean="0"/>
              <a:t>integrating basic writing and language revision skills.  </a:t>
            </a:r>
          </a:p>
          <a:p>
            <a:pPr marL="457200" indent="-457200">
              <a:buAutoNum type="arabicPeriod"/>
            </a:pPr>
            <a:endParaRPr lang="en-US" sz="1600" dirty="0"/>
          </a:p>
          <a:p>
            <a:r>
              <a:rPr lang="en-US" sz="1600" dirty="0"/>
              <a:t>Write and Revised </a:t>
            </a:r>
            <a:r>
              <a:rPr lang="en-US" sz="1600" dirty="0" smtClean="0"/>
              <a:t>Assessed Categories for </a:t>
            </a:r>
            <a:r>
              <a:rPr lang="en-US" sz="1600" u="sng" dirty="0" smtClean="0"/>
              <a:t>Quarter Three</a:t>
            </a:r>
          </a:p>
          <a:p>
            <a:endParaRPr lang="en-US" sz="1600" u="sng" dirty="0"/>
          </a:p>
          <a:p>
            <a:pPr marL="457200" indent="-457200">
              <a:buAutoNum type="alphaLcPeriod"/>
            </a:pPr>
            <a:r>
              <a:rPr lang="en-US" sz="1600" dirty="0"/>
              <a:t>Writing: Write and Revise (revision of short text</a:t>
            </a:r>
            <a:r>
              <a:rPr lang="en-US" sz="1600" dirty="0" smtClean="0"/>
              <a:t>)</a:t>
            </a:r>
          </a:p>
          <a:p>
            <a:pPr marL="457200" indent="-457200">
              <a:buAutoNum type="alphaLcPeriod"/>
            </a:pPr>
            <a:endParaRPr lang="en-US" sz="1600" dirty="0"/>
          </a:p>
          <a:p>
            <a:pPr marL="457200" indent="-457200">
              <a:buAutoNum type="alphaLcPeriod"/>
            </a:pPr>
            <a:r>
              <a:rPr lang="en-US" sz="1600" dirty="0"/>
              <a:t>Language: Language and Vocabulary Use (accurate use of words and phrases</a:t>
            </a:r>
            <a:r>
              <a:rPr lang="en-US" sz="1600" dirty="0" smtClean="0"/>
              <a:t>)</a:t>
            </a:r>
          </a:p>
          <a:p>
            <a:pPr marL="457200" indent="-457200">
              <a:buAutoNum type="alphaLcPeriod"/>
            </a:pPr>
            <a:endParaRPr lang="en-US" sz="1600" dirty="0"/>
          </a:p>
          <a:p>
            <a:pPr marL="457200" indent="-457200">
              <a:buAutoNum type="alphaLcPeriod"/>
            </a:pPr>
            <a:r>
              <a:rPr lang="en-US" sz="1600" dirty="0"/>
              <a:t>Language: Edit and Clarify (accurate use of grammar, mechanics and syntax</a:t>
            </a:r>
            <a:r>
              <a:rPr lang="en-US" sz="1600" dirty="0" smtClean="0"/>
              <a:t>)</a:t>
            </a:r>
          </a:p>
          <a:p>
            <a:pPr marL="457200" indent="-457200">
              <a:buAutoNum type="alphaLcPeriod"/>
            </a:pPr>
            <a:endParaRPr lang="en-US" sz="1600" dirty="0" smtClean="0"/>
          </a:p>
          <a:p>
            <a:pPr marL="457200" indent="-457200"/>
            <a:endParaRPr lang="en-US" sz="1600" dirty="0" smtClean="0"/>
          </a:p>
          <a:p>
            <a:endParaRPr lang="en-US" sz="1600" dirty="0" smtClean="0"/>
          </a:p>
          <a:p>
            <a:endParaRPr lang="en-US" sz="1200" dirty="0" smtClean="0"/>
          </a:p>
          <a:p>
            <a:pPr marL="457200" indent="-457200"/>
            <a:endParaRPr lang="en-US" sz="1600" dirty="0"/>
          </a:p>
          <a:p>
            <a:endParaRPr lang="en-US" sz="1600" dirty="0"/>
          </a:p>
          <a:p>
            <a:endParaRPr lang="en-US" sz="1600" b="1" i="1" dirty="0"/>
          </a:p>
          <a:p>
            <a:endParaRPr lang="en-US" sz="1600" dirty="0"/>
          </a:p>
        </p:txBody>
      </p:sp>
    </p:spTree>
    <p:extLst>
      <p:ext uri="{BB962C8B-B14F-4D97-AF65-F5344CB8AC3E}">
        <p14:creationId xmlns:p14="http://schemas.microsoft.com/office/powerpoint/2010/main" val="261396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sp>
        <p:nvSpPr>
          <p:cNvPr id="5" name="TextBox 4"/>
          <p:cNvSpPr txBox="1"/>
          <p:nvPr/>
        </p:nvSpPr>
        <p:spPr>
          <a:xfrm>
            <a:off x="381000" y="76200"/>
            <a:ext cx="6629401" cy="8463849"/>
          </a:xfrm>
          <a:prstGeom prst="rect">
            <a:avLst/>
          </a:prstGeom>
          <a:noFill/>
        </p:spPr>
        <p:txBody>
          <a:bodyPr wrap="square" lIns="91433" tIns="45717" rIns="91433" bIns="45717" rtlCol="0">
            <a:spAutoFit/>
          </a:bodyPr>
          <a:lstStyle/>
          <a:p>
            <a:pPr lvl="0"/>
            <a:r>
              <a:rPr lang="en-US" sz="1600" b="1" dirty="0" smtClean="0">
                <a:solidFill>
                  <a:srgbClr val="002060"/>
                </a:solidFill>
                <a:effectLst>
                  <a:outerShdw blurRad="38100" dist="38100" dir="2700000" algn="tl">
                    <a:srgbClr val="000000">
                      <a:alpha val="43137"/>
                    </a:srgbClr>
                  </a:outerShdw>
                </a:effectLst>
              </a:rPr>
              <a:t>Important Please Read Before Starting Assessment</a:t>
            </a:r>
            <a:endParaRPr lang="en-US" sz="1400" b="1" dirty="0" smtClean="0">
              <a:solidFill>
                <a:srgbClr val="002060"/>
              </a:solidFill>
              <a:effectLst>
                <a:outerShdw blurRad="38100" dist="38100" dir="2700000" algn="tl">
                  <a:srgbClr val="000000">
                    <a:alpha val="43137"/>
                  </a:srgbClr>
                </a:outerShdw>
              </a:effectLst>
            </a:endParaRPr>
          </a:p>
          <a:p>
            <a:pPr lvl="0" algn="ctr"/>
            <a:endParaRPr lang="en-US" sz="1400" b="1" i="1" u="sng" dirty="0" smtClean="0">
              <a:solidFill>
                <a:srgbClr val="002060"/>
              </a:solidFill>
              <a:effectLst>
                <a:outerShdw blurRad="38100" dist="38100" dir="2700000" algn="tl">
                  <a:srgbClr val="000000">
                    <a:alpha val="43137"/>
                  </a:srgbClr>
                </a:outerShdw>
              </a:effectLst>
            </a:endParaRPr>
          </a:p>
          <a:p>
            <a:pPr lvl="0" algn="ctr"/>
            <a:r>
              <a:rPr lang="en-US" sz="1400" b="1" u="sng" dirty="0" smtClean="0">
                <a:solidFill>
                  <a:srgbClr val="002060"/>
                </a:solidFill>
                <a:effectLst>
                  <a:outerShdw blurRad="38100" dist="38100" dir="2700000" algn="tl">
                    <a:srgbClr val="000000">
                      <a:alpha val="43137"/>
                    </a:srgbClr>
                  </a:outerShdw>
                </a:effectLst>
              </a:rPr>
              <a:t>Quarter Three Preparing for Performance Tasks</a:t>
            </a:r>
          </a:p>
          <a:p>
            <a:pPr lvl="0" algn="ctr"/>
            <a:endParaRPr lang="en-US" sz="1400" b="1" i="1" u="sng" dirty="0" smtClean="0">
              <a:solidFill>
                <a:srgbClr val="002060"/>
              </a:solidFill>
              <a:effectLst>
                <a:outerShdw blurRad="38100" dist="38100" dir="2700000" algn="tl">
                  <a:srgbClr val="000000">
                    <a:alpha val="43137"/>
                  </a:srgbClr>
                </a:outerShdw>
              </a:effectLst>
            </a:endParaRPr>
          </a:p>
          <a:p>
            <a:pPr lvl="0"/>
            <a:r>
              <a:rPr lang="en-US" sz="1200" dirty="0" smtClean="0">
                <a:solidFill>
                  <a:prstClr val="black"/>
                </a:solidFill>
              </a:rPr>
              <a:t>The quarter three pre-assessment prepares students for performance tasks. There are many combinations of claims, targets and standards that can be used within a performance task.1</a:t>
            </a:r>
          </a:p>
          <a:p>
            <a:pPr lvl="0"/>
            <a:endParaRPr lang="en-US" sz="700" dirty="0" smtClean="0">
              <a:solidFill>
                <a:prstClr val="black"/>
              </a:solidFill>
            </a:endParaRPr>
          </a:p>
          <a:p>
            <a:r>
              <a:rPr lang="en-US" sz="1200" dirty="0" smtClean="0"/>
              <a:t>Performance tasks have two parts (</a:t>
            </a:r>
            <a:r>
              <a:rPr lang="en-US" sz="1200" b="1" u="sng" dirty="0" smtClean="0"/>
              <a:t>Part 1</a:t>
            </a:r>
            <a:r>
              <a:rPr lang="en-US" sz="1200" b="1" dirty="0" smtClean="0"/>
              <a:t> </a:t>
            </a:r>
            <a:r>
              <a:rPr lang="en-US" sz="1200" dirty="0" smtClean="0"/>
              <a:t>and </a:t>
            </a:r>
            <a:r>
              <a:rPr lang="en-US" sz="1200" b="1" u="sng" dirty="0" smtClean="0"/>
              <a:t>Part 2</a:t>
            </a:r>
            <a:r>
              <a:rPr lang="en-US" sz="1200" dirty="0" smtClean="0"/>
              <a:t>). In quarter three students will complete the tasks highlighted below.</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endParaRPr lang="en-US" sz="1000" i="1" dirty="0" smtClean="0"/>
          </a:p>
          <a:p>
            <a:pPr algn="ctr"/>
            <a:r>
              <a:rPr lang="en-US" sz="1600" b="1" dirty="0" smtClean="0">
                <a:solidFill>
                  <a:srgbClr val="002060"/>
                </a:solidFill>
                <a:effectLst>
                  <a:outerShdw blurRad="38100" dist="38100" dir="2700000" algn="tl">
                    <a:srgbClr val="000000">
                      <a:alpha val="43137"/>
                    </a:srgbClr>
                  </a:outerShdw>
                </a:effectLst>
              </a:rPr>
              <a:t>IMPORTANT – NEW </a:t>
            </a:r>
          </a:p>
          <a:p>
            <a:pPr algn="ctr"/>
            <a:r>
              <a:rPr lang="en-US" sz="1400" b="1" i="1" dirty="0" smtClean="0">
                <a:solidFill>
                  <a:srgbClr val="C00000"/>
                </a:solidFill>
                <a:effectLst>
                  <a:outerShdw blurRad="38100" dist="38100" dir="2700000" algn="tl">
                    <a:srgbClr val="000000">
                      <a:alpha val="43137"/>
                    </a:srgbClr>
                  </a:outerShdw>
                </a:effectLst>
              </a:rPr>
              <a:t>Please make copies of the note-taking form for each student </a:t>
            </a:r>
          </a:p>
          <a:p>
            <a:pPr algn="ctr"/>
            <a:r>
              <a:rPr lang="en-US" sz="1400" b="1" i="1" dirty="0" smtClean="0">
                <a:solidFill>
                  <a:srgbClr val="C00000"/>
                </a:solidFill>
                <a:effectLst>
                  <a:outerShdw blurRad="38100" dist="38100" dir="2700000" algn="tl">
                    <a:srgbClr val="000000">
                      <a:alpha val="43137"/>
                    </a:srgbClr>
                  </a:outerShdw>
                </a:effectLst>
              </a:rPr>
              <a:t>in your class if you choose to use it.</a:t>
            </a:r>
          </a:p>
          <a:p>
            <a:endParaRPr lang="en-US" sz="1000" i="1" dirty="0" smtClean="0"/>
          </a:p>
          <a:p>
            <a:pPr marL="228584" indent="-228584">
              <a:buFontTx/>
              <a:buAutoNum type="arabicPeriod"/>
            </a:pPr>
            <a:r>
              <a:rPr lang="en-US" sz="1200" b="1" u="sng" dirty="0" smtClean="0">
                <a:solidFill>
                  <a:srgbClr val="002060"/>
                </a:solidFill>
              </a:rPr>
              <a:t>Note-Taking</a:t>
            </a:r>
            <a:r>
              <a:rPr lang="en-US" sz="1200" b="1" dirty="0" smtClean="0">
                <a:solidFill>
                  <a:srgbClr val="002060"/>
                </a:solidFill>
              </a:rPr>
              <a:t>: </a:t>
            </a:r>
            <a:r>
              <a:rPr lang="en-US" sz="10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1300" b="1" dirty="0" smtClean="0">
                <a:solidFill>
                  <a:srgbClr val="C00000"/>
                </a:solidFill>
                <a:effectLst>
                  <a:outerShdw blurRad="38100" dist="38100" dir="2700000" algn="tl">
                    <a:srgbClr val="000000">
                      <a:alpha val="43137"/>
                    </a:srgbClr>
                  </a:outerShdw>
                </a:effectLst>
              </a:rPr>
              <a:t>A note-taking form is provided for your students to use for this assessment </a:t>
            </a:r>
            <a:r>
              <a:rPr lang="en-US" sz="1300" b="1" dirty="0">
                <a:solidFill>
                  <a:srgbClr val="C00000"/>
                </a:solidFill>
                <a:effectLst>
                  <a:outerShdw blurRad="38100" dist="38100" dir="2700000" algn="tl">
                    <a:srgbClr val="000000">
                      <a:alpha val="43137"/>
                    </a:srgbClr>
                  </a:outerShdw>
                </a:effectLst>
              </a:rPr>
              <a:t> </a:t>
            </a:r>
            <a:r>
              <a:rPr lang="en-US" sz="1300" b="1" dirty="0" smtClean="0">
                <a:solidFill>
                  <a:srgbClr val="C00000"/>
                </a:solidFill>
                <a:effectLst>
                  <a:outerShdw blurRad="38100" dist="38100" dir="2700000" algn="tl">
                    <a:srgbClr val="000000">
                      <a:alpha val="43137"/>
                    </a:srgbClr>
                  </a:outerShdw>
                </a:effectLst>
              </a:rPr>
              <a:t>or you may use whatever formats you’ve had past success with</a:t>
            </a:r>
            <a:r>
              <a:rPr lang="en-US" sz="1000" dirty="0" smtClean="0"/>
              <a:t>. </a:t>
            </a:r>
            <a:r>
              <a:rPr lang="en-US" sz="1000" dirty="0"/>
              <a:t>Please have students practice </a:t>
            </a:r>
            <a:r>
              <a:rPr lang="en-US" sz="1000" dirty="0" smtClean="0"/>
              <a:t>using the </a:t>
            </a:r>
            <a:r>
              <a:rPr lang="en-US" sz="1000" dirty="0"/>
              <a:t>note-taking page in this document </a:t>
            </a:r>
            <a:r>
              <a:rPr lang="en-US" sz="1000" b="1" u="sng" dirty="0">
                <a:effectLst>
                  <a:outerShdw blurRad="38100" dist="38100" dir="2700000" algn="tl">
                    <a:srgbClr val="000000">
                      <a:alpha val="43137"/>
                    </a:srgbClr>
                  </a:outerShdw>
                </a:effectLst>
              </a:rPr>
              <a:t>before</a:t>
            </a:r>
            <a:r>
              <a:rPr lang="en-US" sz="1000" dirty="0"/>
              <a:t> the actual assessment if you choose to use it</a:t>
            </a:r>
            <a:r>
              <a:rPr lang="en-US" sz="1000" dirty="0" smtClean="0"/>
              <a:t>. </a:t>
            </a:r>
            <a:endParaRPr lang="en-US" sz="1000" i="1" dirty="0"/>
          </a:p>
          <a:p>
            <a:pPr marL="228584"/>
            <a:endParaRPr lang="en-US" sz="1000" i="1" dirty="0"/>
          </a:p>
          <a:p>
            <a:pPr marL="228584" indent="-228584"/>
            <a:r>
              <a:rPr lang="en-US" sz="1200" b="1" dirty="0" smtClean="0">
                <a:solidFill>
                  <a:srgbClr val="002060"/>
                </a:solidFill>
              </a:rPr>
              <a:t>2.  </a:t>
            </a:r>
            <a:r>
              <a:rPr lang="en-US" sz="1200" b="1" u="sng" dirty="0" smtClean="0">
                <a:solidFill>
                  <a:srgbClr val="002060"/>
                </a:solidFill>
              </a:rPr>
              <a:t>Research</a:t>
            </a:r>
            <a:r>
              <a:rPr lang="en-US" sz="1000" b="1" dirty="0" smtClean="0">
                <a:solidFill>
                  <a:srgbClr val="002060"/>
                </a:solidFill>
              </a:rPr>
              <a:t>: </a:t>
            </a:r>
            <a:r>
              <a:rPr lang="en-US" sz="1000" dirty="0" smtClean="0"/>
              <a:t>In Part 1 of a performance task students answer constructed response questions written to measure a </a:t>
            </a:r>
          </a:p>
          <a:p>
            <a:pPr marL="168275"/>
            <a:r>
              <a:rPr lang="en-US" sz="1000" dirty="0"/>
              <a:t>s</a:t>
            </a:r>
            <a:r>
              <a:rPr lang="en-US" sz="1000" dirty="0" smtClean="0"/>
              <a:t>tudent’s ability to use </a:t>
            </a:r>
            <a:r>
              <a:rPr lang="en-US" sz="1000" b="1" u="sng" dirty="0" smtClean="0"/>
              <a:t>research skills</a:t>
            </a:r>
            <a:r>
              <a:rPr lang="en-US" sz="1000" b="1" dirty="0" smtClean="0"/>
              <a:t>.  </a:t>
            </a:r>
            <a:r>
              <a:rPr lang="en-US" sz="1000" dirty="0" smtClean="0"/>
              <a:t>These CR questions are scored using the SBAC Research Rubrics rather than the short response rubric used in quarters 1 and 2.  The SBAC Research Rubrics assesses </a:t>
            </a:r>
            <a:r>
              <a:rPr lang="en-US" sz="1000" b="1" u="sng" dirty="0" smtClean="0"/>
              <a:t>research skills</a:t>
            </a:r>
            <a:r>
              <a:rPr lang="en-US" sz="1000" b="1" dirty="0" smtClean="0"/>
              <a:t> </a:t>
            </a:r>
            <a:r>
              <a:rPr lang="en-US" sz="1000" dirty="0" smtClean="0"/>
              <a:t>students need in order to complete a performance task.</a:t>
            </a:r>
            <a:r>
              <a:rPr lang="en-US" sz="1000" b="1" dirty="0" smtClean="0">
                <a:solidFill>
                  <a:srgbClr val="002060"/>
                </a:solidFill>
              </a:rPr>
              <a:t> </a:t>
            </a:r>
          </a:p>
          <a:p>
            <a:pPr marL="228584"/>
            <a:endParaRPr lang="en-US" sz="1000" b="1" dirty="0" smtClean="0">
              <a:solidFill>
                <a:srgbClr val="002060"/>
              </a:solidFill>
            </a:endParaRPr>
          </a:p>
          <a:p>
            <a:pPr marL="186143" indent="-186143"/>
            <a:r>
              <a:rPr lang="en-US" sz="1200" b="1" dirty="0" smtClean="0">
                <a:solidFill>
                  <a:srgbClr val="002060"/>
                </a:solidFill>
              </a:rPr>
              <a:t>3</a:t>
            </a:r>
            <a:r>
              <a:rPr lang="en-US" sz="1000" b="1" dirty="0" smtClean="0">
                <a:solidFill>
                  <a:srgbClr val="002060"/>
                </a:solidFill>
              </a:rPr>
              <a:t>.  </a:t>
            </a:r>
            <a:r>
              <a:rPr lang="en-US" sz="1200" b="1" u="sng" dirty="0" smtClean="0">
                <a:solidFill>
                  <a:srgbClr val="002060"/>
                </a:solidFill>
              </a:rPr>
              <a:t>Planning</a:t>
            </a:r>
            <a:r>
              <a:rPr lang="en-US" sz="1000" b="1" dirty="0" smtClean="0">
                <a:solidFill>
                  <a:srgbClr val="002060"/>
                </a:solidFill>
              </a:rPr>
              <a:t>:  </a:t>
            </a:r>
            <a:r>
              <a:rPr lang="en-US" sz="1000" dirty="0" smtClean="0"/>
              <a:t>In Part 2 of a performance task students plan their essay.  They are allowed to use their notes.  This is the </a:t>
            </a:r>
          </a:p>
          <a:p>
            <a:pPr marL="166688" indent="-55563"/>
            <a:r>
              <a:rPr lang="en-US" sz="1000" i="1" dirty="0" smtClean="0">
                <a:solidFill>
                  <a:srgbClr val="002060"/>
                </a:solidFill>
              </a:rPr>
              <a:t>  </a:t>
            </a:r>
            <a:r>
              <a:rPr lang="en-US" sz="1000" dirty="0" smtClean="0"/>
              <a:t>brainstorming or pre-writing activity.  Students can plan their writing using a graphic organizer.  </a:t>
            </a:r>
          </a:p>
          <a:p>
            <a:endParaRPr lang="en-US" sz="1000" i="1" dirty="0"/>
          </a:p>
          <a:p>
            <a:pPr marL="228584" indent="-228584"/>
            <a:endParaRPr lang="en-US" sz="1000" i="1" dirty="0" smtClean="0"/>
          </a:p>
          <a:p>
            <a:r>
              <a:rPr lang="en-US" sz="1100" b="1" dirty="0" smtClean="0"/>
              <a:t>Note:  During the actual SBAC assessment (grades 3 – 6)  you may not be allowed to give students a pre-made note taking form or graphic organizer.  Students may have to develop their own as they read.  </a:t>
            </a:r>
          </a:p>
          <a:p>
            <a:endParaRPr lang="en-US" sz="1000" i="1" dirty="0"/>
          </a:p>
          <a:p>
            <a:r>
              <a:rPr lang="en-US" sz="1200" u="sng" dirty="0" smtClean="0"/>
              <a:t>Student Directions</a:t>
            </a:r>
            <a:r>
              <a:rPr lang="en-US" sz="1200" dirty="0" smtClean="0"/>
              <a:t>:  Your </a:t>
            </a:r>
            <a:r>
              <a:rPr lang="en-US" sz="1200" u="sng" dirty="0" smtClean="0"/>
              <a:t>students have directions</a:t>
            </a:r>
            <a:r>
              <a:rPr lang="en-US" sz="1200" dirty="0" smtClean="0"/>
              <a:t> in their student assessment booklet.  They are a shortened version of what the directions will actually look like on the SBAC assessment.  Please remind them to read the directions.  </a:t>
            </a:r>
            <a:endParaRPr lang="en-US" sz="1200" u="sng" dirty="0" smtClean="0"/>
          </a:p>
          <a:p>
            <a:endParaRPr lang="en-US" sz="1600" u="sng" dirty="0" smtClean="0"/>
          </a:p>
        </p:txBody>
      </p:sp>
      <p:sp>
        <p:nvSpPr>
          <p:cNvPr id="6" name="Rectangle 5"/>
          <p:cNvSpPr/>
          <p:nvPr/>
        </p:nvSpPr>
        <p:spPr>
          <a:xfrm>
            <a:off x="381001" y="9067802"/>
            <a:ext cx="6553200" cy="461665"/>
          </a:xfrm>
          <a:prstGeom prst="rect">
            <a:avLst/>
          </a:prstGeom>
        </p:spPr>
        <p:txBody>
          <a:bodyPr wrap="square" lIns="91433" tIns="45717" rIns="91433" bIns="45717">
            <a:spAutoFit/>
          </a:bodyPr>
          <a:lstStyle/>
          <a:p>
            <a:r>
              <a:rPr lang="en-US" sz="800" i="1" dirty="0" smtClean="0"/>
              <a:t>1Performance tasks (PT) measure complex assessment targets and demonstrate students' ability to think and reason.  Performance tasks produce fully developed writing or speeches.  PTs connect to real life applications (such as writing an essay or a speech or producing a specific product). </a:t>
            </a:r>
            <a:r>
              <a:rPr lang="en-US" sz="800" i="1" dirty="0" smtClean="0">
                <a:hlinkClick r:id="rId2"/>
              </a:rPr>
              <a:t>http://www.smarterbalanced.org/sample-items-and-performance-tasks/</a:t>
            </a:r>
            <a:r>
              <a:rPr lang="en-US" sz="800" i="1" dirty="0" smtClean="0"/>
              <a:t>.</a:t>
            </a:r>
          </a:p>
        </p:txBody>
      </p:sp>
      <p:graphicFrame>
        <p:nvGraphicFramePr>
          <p:cNvPr id="7" name="Table 6"/>
          <p:cNvGraphicFramePr>
            <a:graphicFrameLocks noGrp="1"/>
          </p:cNvGraphicFramePr>
          <p:nvPr>
            <p:extLst>
              <p:ext uri="{D42A27DB-BD31-4B8C-83A1-F6EECF244321}">
                <p14:modId xmlns:p14="http://schemas.microsoft.com/office/powerpoint/2010/main" val="4170170797"/>
              </p:ext>
            </p:extLst>
          </p:nvPr>
        </p:nvGraphicFramePr>
        <p:xfrm>
          <a:off x="723900" y="2016739"/>
          <a:ext cx="5943600" cy="1387641"/>
        </p:xfrm>
        <a:graphic>
          <a:graphicData uri="http://schemas.openxmlformats.org/drawingml/2006/table">
            <a:tbl>
              <a:tblPr firstRow="1" bandRow="1">
                <a:tableStyleId>{5940675A-B579-460E-94D1-54222C63F5DA}</a:tableStyleId>
              </a:tblPr>
              <a:tblGrid>
                <a:gridCol w="3200400"/>
                <a:gridCol w="2743200"/>
              </a:tblGrid>
              <a:tr h="426721">
                <a:tc gridSpan="2">
                  <a:txBody>
                    <a:bodyPr/>
                    <a:lstStyle/>
                    <a:p>
                      <a:pPr algn="ctr"/>
                      <a:r>
                        <a:rPr lang="en-US" sz="1200" b="1" dirty="0" smtClean="0"/>
                        <a:t>Performance Tasks Have Two</a:t>
                      </a:r>
                      <a:r>
                        <a:rPr lang="en-US" sz="1200" b="1" baseline="0" dirty="0" smtClean="0"/>
                        <a:t> Parts</a:t>
                      </a:r>
                    </a:p>
                    <a:p>
                      <a:pPr algn="ctr"/>
                      <a:r>
                        <a:rPr lang="en-US" sz="1000" b="1" baseline="0" dirty="0" smtClean="0">
                          <a:solidFill>
                            <a:srgbClr val="C00000"/>
                          </a:solidFill>
                        </a:rPr>
                        <a:t>The underlined sections are those scored on SBAC.</a:t>
                      </a:r>
                      <a:endParaRPr lang="en-US" sz="1000"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p>
                  </a:txBody>
                  <a:tcPr/>
                </a:tc>
              </a:tr>
              <a:tr h="275845">
                <a:tc>
                  <a:txBody>
                    <a:bodyPr/>
                    <a:lstStyle/>
                    <a:p>
                      <a:pPr algn="ctr"/>
                      <a:r>
                        <a:rPr lang="en-US" sz="1200" b="1" u="sng" dirty="0" smtClean="0"/>
                        <a:t>Part 1</a:t>
                      </a:r>
                      <a:endParaRPr lang="en-US" sz="1200" b="1" u="sn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u="sng" dirty="0" smtClean="0"/>
                        <a:t>Part 2</a:t>
                      </a:r>
                      <a:endParaRPr lang="en-US" sz="1200" b="1" u="sn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rowSpan="2">
                  <a:txBody>
                    <a:bodyPr/>
                    <a:lstStyle/>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t>Answer SR and CR research questions about sources </a:t>
                      </a:r>
                      <a:endParaRPr lang="en-US" sz="1000" b="1" u="sng"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10755">
                <a:tc vMerge="1">
                  <a:txBody>
                    <a:bodyPr/>
                    <a:lstStyle/>
                    <a:p>
                      <a:endParaRPr lang="en-US"/>
                    </a:p>
                  </a:txBody>
                  <a:tcPr/>
                </a:tc>
                <a:tc>
                  <a:txBody>
                    <a:bodyPr/>
                    <a:lstStyle/>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t>Writing a Full Composition or Speech </a:t>
                      </a:r>
                      <a:endParaRPr lang="en-US" sz="1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838201"/>
            <a:ext cx="6502400" cy="7840826"/>
          </a:xfrm>
          <a:prstGeom prst="rect">
            <a:avLst/>
          </a:prstGeom>
          <a:noFill/>
        </p:spPr>
        <p:txBody>
          <a:bodyPr wrap="square" lIns="99276" tIns="49638" rIns="99276" bIns="49638" rtlCol="0">
            <a:spAutoFit/>
          </a:bodyPr>
          <a:lstStyle/>
          <a:p>
            <a:pPr algn="ctr"/>
            <a:r>
              <a:rPr lang="en-US" u="sng" dirty="0" smtClean="0"/>
              <a:t>Note-Taking</a:t>
            </a:r>
          </a:p>
          <a:p>
            <a:r>
              <a:rPr lang="en-US" sz="1500" dirty="0" smtClean="0"/>
              <a:t>Teachers....</a:t>
            </a:r>
          </a:p>
          <a:p>
            <a:endParaRPr lang="en-US" sz="1500" dirty="0" smtClean="0"/>
          </a:p>
          <a:p>
            <a:r>
              <a:rPr lang="en-US" sz="1700" b="1" dirty="0" smtClean="0"/>
              <a:t>Feel free to use the note-taking forms </a:t>
            </a:r>
            <a:r>
              <a:rPr lang="en-US" sz="1700" b="1" u="sng" dirty="0" smtClean="0"/>
              <a:t>if you wish</a:t>
            </a:r>
            <a:r>
              <a:rPr lang="en-US" sz="1700" b="1" dirty="0" smtClean="0"/>
              <a:t> or use what you’ve been using in your classrooms and have had success with.</a:t>
            </a:r>
          </a:p>
          <a:p>
            <a:endParaRPr lang="en-US" sz="1500" dirty="0" smtClean="0"/>
          </a:p>
          <a:p>
            <a:r>
              <a:rPr lang="en-US" sz="1500" dirty="0" smtClean="0"/>
              <a:t>If you use the provided note-taking form, your students need to have had practice with the form </a:t>
            </a:r>
            <a:r>
              <a:rPr lang="en-US" sz="1500" i="1" u="sng" dirty="0" smtClean="0"/>
              <a:t>before the assessment</a:t>
            </a:r>
            <a:r>
              <a:rPr lang="en-US" sz="1500" dirty="0" smtClean="0"/>
              <a:t>.</a:t>
            </a:r>
          </a:p>
          <a:p>
            <a:endParaRPr lang="en-US" sz="1500" dirty="0" smtClean="0"/>
          </a:p>
          <a:p>
            <a:r>
              <a:rPr lang="en-US" sz="1500" dirty="0" smtClean="0"/>
              <a:t>Each student will need a note-taking form for each passage.  The form is located in the teacher’s instructional section.</a:t>
            </a:r>
          </a:p>
          <a:p>
            <a:endParaRPr lang="en-US" sz="1500" dirty="0" smtClean="0"/>
          </a:p>
          <a:p>
            <a:r>
              <a:rPr lang="en-US" sz="1500" dirty="0" smtClean="0"/>
              <a:t>All underlined words on the note-taking form are grade-level standard specific academic language. </a:t>
            </a:r>
          </a:p>
          <a:p>
            <a:endParaRPr lang="en-US" sz="1500" dirty="0" smtClean="0"/>
          </a:p>
          <a:p>
            <a:r>
              <a:rPr lang="en-US" sz="1500" b="1" u="sng" dirty="0" smtClean="0"/>
              <a:t>Important information about note-taking</a:t>
            </a:r>
            <a:r>
              <a:rPr lang="en-US" sz="1500" dirty="0" smtClean="0"/>
              <a:t>:</a:t>
            </a:r>
          </a:p>
          <a:p>
            <a:endParaRPr lang="en-US" sz="1500" dirty="0" smtClean="0"/>
          </a:p>
          <a:p>
            <a:r>
              <a:rPr lang="en-US" sz="1500" dirty="0" smtClean="0"/>
              <a:t>During a </a:t>
            </a:r>
            <a:r>
              <a:rPr lang="en-US" sz="1500" i="1" u="sng" dirty="0" smtClean="0"/>
              <a:t>Performance Task</a:t>
            </a:r>
            <a:r>
              <a:rPr lang="en-US" sz="1500" dirty="0" smtClean="0"/>
              <a:t>, students who take notes as they re-read a passage for specific details that promote research skills (main idea/topic, key details, conclusion) will later be able to find answers to questions more efficiently.   </a:t>
            </a:r>
          </a:p>
          <a:p>
            <a:endParaRPr lang="en-US" sz="1500" dirty="0" smtClean="0"/>
          </a:p>
          <a:p>
            <a:r>
              <a:rPr lang="en-US" sz="1500" dirty="0" smtClean="0"/>
              <a:t>Reading the questions first and then the looking in the text for the answer is a good practice, however not all answers to higher level or inferred questions have </a:t>
            </a:r>
            <a:r>
              <a:rPr lang="en-US" sz="1500" u="sng" dirty="0" smtClean="0"/>
              <a:t>explicit</a:t>
            </a:r>
            <a:r>
              <a:rPr lang="en-US" sz="1500" dirty="0" smtClean="0"/>
              <a:t> answers within a text.  </a:t>
            </a:r>
          </a:p>
          <a:p>
            <a:endParaRPr lang="en-US" sz="1500" dirty="0" smtClean="0"/>
          </a:p>
          <a:p>
            <a:pPr marL="342900" indent="-342900">
              <a:buAutoNum type="arabicPeriod"/>
            </a:pPr>
            <a:r>
              <a:rPr lang="en-US" sz="1500" dirty="0" smtClean="0"/>
              <a:t>Read the text through to get the “gist” without the distraction of finding answers or note-taking.</a:t>
            </a:r>
          </a:p>
          <a:p>
            <a:pPr marL="342900" indent="-342900">
              <a:buAutoNum type="arabicPeriod"/>
            </a:pPr>
            <a:endParaRPr lang="en-US" sz="1500" dirty="0" smtClean="0"/>
          </a:p>
          <a:p>
            <a:pPr marL="342900" indent="-342900">
              <a:buAutoNum type="arabicPeriod"/>
            </a:pPr>
            <a:r>
              <a:rPr lang="en-US" sz="1500" dirty="0" smtClean="0"/>
              <a:t>Re-read the text.  Take notes using a note-taking form.</a:t>
            </a:r>
          </a:p>
          <a:p>
            <a:pPr marL="342900" indent="-342900">
              <a:buAutoNum type="arabicPeriod"/>
            </a:pPr>
            <a:endParaRPr lang="en-US" sz="1500" dirty="0" smtClean="0"/>
          </a:p>
          <a:p>
            <a:pPr marL="342900" indent="-342900">
              <a:buAutoNum type="arabicPeriod"/>
            </a:pPr>
            <a:r>
              <a:rPr lang="en-US" sz="1500" dirty="0" smtClean="0"/>
              <a:t>Read and answer the questions.  Students may find some answers to highlight if they are not inferred or explicit although many research questions are of a higher level.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838201"/>
            <a:ext cx="6502400" cy="8564101"/>
          </a:xfrm>
          <a:prstGeom prst="rect">
            <a:avLst/>
          </a:prstGeom>
          <a:noFill/>
        </p:spPr>
        <p:txBody>
          <a:bodyPr wrap="square" lIns="99276" tIns="49638" rIns="99276" bIns="49638" rtlCol="0">
            <a:spAutoFit/>
          </a:bodyPr>
          <a:lstStyle/>
          <a:p>
            <a:pPr algn="ctr"/>
            <a:r>
              <a:rPr lang="en-US" u="sng" dirty="0" smtClean="0"/>
              <a:t>Planning to Write a Full Composition</a:t>
            </a:r>
          </a:p>
          <a:p>
            <a:pPr algn="ctr"/>
            <a:r>
              <a:rPr lang="en-US" sz="1400" u="sng" dirty="0" smtClean="0"/>
              <a:t>Informational Full-Composition Performance Task Prompt</a:t>
            </a:r>
          </a:p>
          <a:p>
            <a:pPr algn="ctr"/>
            <a:r>
              <a:rPr lang="en-US" sz="1600" b="1" dirty="0" smtClean="0">
                <a:solidFill>
                  <a:srgbClr val="C00000"/>
                </a:solidFill>
              </a:rPr>
              <a:t>What ideas and details in the </a:t>
            </a:r>
          </a:p>
          <a:p>
            <a:pPr algn="ctr"/>
            <a:r>
              <a:rPr lang="en-US" sz="1600" b="1" dirty="0" smtClean="0">
                <a:solidFill>
                  <a:srgbClr val="C00000"/>
                </a:solidFill>
              </a:rPr>
              <a:t>passages explain why humpback whales are special?</a:t>
            </a:r>
          </a:p>
          <a:p>
            <a:pPr algn="ctr"/>
            <a:endParaRPr lang="en-US" u="sng" dirty="0"/>
          </a:p>
          <a:p>
            <a:r>
              <a:rPr lang="en-US" sz="1600" u="sng" dirty="0"/>
              <a:t>OPTIONAL</a:t>
            </a:r>
            <a:r>
              <a:rPr lang="en-US" sz="1600" dirty="0"/>
              <a:t>! </a:t>
            </a:r>
            <a:r>
              <a:rPr lang="en-US" sz="1100" dirty="0"/>
              <a:t>(By 4</a:t>
            </a:r>
            <a:r>
              <a:rPr lang="en-US" sz="1100" baseline="30000" dirty="0"/>
              <a:t>th</a:t>
            </a:r>
            <a:r>
              <a:rPr lang="en-US" sz="1100" dirty="0"/>
              <a:t> quarter students will be asked to write a full composition.  For now, you can do a whole group guided practice, modeled demonstration or skip the experience all together)</a:t>
            </a:r>
          </a:p>
          <a:p>
            <a:endParaRPr lang="en-US" u="sng" dirty="0"/>
          </a:p>
          <a:p>
            <a:r>
              <a:rPr lang="en-US" sz="1500" dirty="0" smtClean="0"/>
              <a:t>Teachers....</a:t>
            </a:r>
          </a:p>
          <a:p>
            <a:endParaRPr lang="en-US" sz="1500" dirty="0" smtClean="0"/>
          </a:p>
          <a:p>
            <a:r>
              <a:rPr lang="en-US" sz="1500" dirty="0" smtClean="0"/>
              <a:t>Your students are preparing to write a full composition.  Part 1 of a performance task is part of that preparation (read paired passages, take notes and answer SR and CR questions).</a:t>
            </a:r>
          </a:p>
          <a:p>
            <a:endParaRPr lang="en-US" sz="1500" dirty="0" smtClean="0"/>
          </a:p>
          <a:p>
            <a:r>
              <a:rPr lang="en-US" sz="1500" dirty="0" smtClean="0"/>
              <a:t>During Part 2 of a performance task students are allowed to look at their notes and SR and CR questions to gather information to </a:t>
            </a:r>
            <a:r>
              <a:rPr lang="en-US" sz="1500" b="1" u="sng" dirty="0" smtClean="0"/>
              <a:t>plan</a:t>
            </a:r>
            <a:r>
              <a:rPr lang="en-US" sz="1500" dirty="0" smtClean="0"/>
              <a:t> a full informational writing piece </a:t>
            </a:r>
            <a:r>
              <a:rPr lang="en-US" sz="1500" b="1" u="sng" dirty="0" smtClean="0">
                <a:solidFill>
                  <a:srgbClr val="C00000"/>
                </a:solidFill>
              </a:rPr>
              <a:t>using the performance task prompt</a:t>
            </a:r>
            <a:r>
              <a:rPr lang="en-US" sz="1500" dirty="0" smtClean="0"/>
              <a:t> (above).</a:t>
            </a:r>
          </a:p>
          <a:p>
            <a:endParaRPr lang="en-US" sz="1500" dirty="0" smtClean="0"/>
          </a:p>
          <a:p>
            <a:r>
              <a:rPr lang="en-US" sz="1500" dirty="0" smtClean="0"/>
              <a:t>If you would like your students to have the experience of “</a:t>
            </a:r>
            <a:r>
              <a:rPr lang="en-US" sz="1500" b="1" u="sng" dirty="0" smtClean="0"/>
              <a:t>planning</a:t>
            </a:r>
            <a:r>
              <a:rPr lang="en-US" sz="1500" dirty="0" smtClean="0"/>
              <a:t>” a full informational composition after completing </a:t>
            </a:r>
            <a:r>
              <a:rPr lang="en-US" sz="1500" b="1" i="1" u="sng" dirty="0" smtClean="0"/>
              <a:t>Part 1</a:t>
            </a:r>
            <a:r>
              <a:rPr lang="en-US" sz="1500" b="1" i="1" dirty="0" smtClean="0"/>
              <a:t> </a:t>
            </a:r>
            <a:r>
              <a:rPr lang="en-US" sz="1500" dirty="0" smtClean="0"/>
              <a:t>(this assessment) here are</a:t>
            </a:r>
          </a:p>
          <a:p>
            <a:r>
              <a:rPr lang="en-US" sz="1500" dirty="0" smtClean="0"/>
              <a:t>a few ideas:</a:t>
            </a:r>
          </a:p>
          <a:p>
            <a:endParaRPr lang="en-US" sz="1500" dirty="0" smtClean="0"/>
          </a:p>
          <a:p>
            <a:pPr marL="342900" indent="-342900">
              <a:buFont typeface="+mj-lt"/>
              <a:buAutoNum type="arabicPeriod"/>
            </a:pPr>
            <a:r>
              <a:rPr lang="en-US" sz="1500" dirty="0" smtClean="0"/>
              <a:t>Find a graphic organizer you’ve used before to plan a writing piece.</a:t>
            </a:r>
          </a:p>
          <a:p>
            <a:pPr marL="342900" indent="-342900"/>
            <a:endParaRPr lang="en-US" sz="1500" dirty="0" smtClean="0"/>
          </a:p>
          <a:p>
            <a:pPr marL="342900" indent="-342900">
              <a:buAutoNum type="arabicPeriod" startAt="2"/>
            </a:pPr>
            <a:r>
              <a:rPr lang="en-US" sz="1500" dirty="0" smtClean="0"/>
              <a:t>Give explicit-direct instruction of the grade-level process allowing students to use their paired passages, notes and SR and CR responses.</a:t>
            </a:r>
          </a:p>
          <a:p>
            <a:pPr marL="342900" indent="-342900">
              <a:buAutoNum type="arabicPeriod" startAt="2"/>
            </a:pPr>
            <a:endParaRPr lang="en-US" sz="1500" dirty="0" smtClean="0"/>
          </a:p>
          <a:p>
            <a:pPr marL="342900" indent="-342900">
              <a:buAutoNum type="arabicPeriod" startAt="2"/>
            </a:pPr>
            <a:r>
              <a:rPr lang="en-US" sz="1500" dirty="0" smtClean="0"/>
              <a:t>Be sure students know the criteria before they begin (what you are </a:t>
            </a:r>
          </a:p>
          <a:p>
            <a:pPr marL="342900" indent="-342900"/>
            <a:r>
              <a:rPr lang="en-US" sz="1500" dirty="0" smtClean="0"/>
              <a:t>         expecting them to do).</a:t>
            </a:r>
          </a:p>
          <a:p>
            <a:endParaRPr lang="en-US" sz="1500" dirty="0" smtClean="0"/>
          </a:p>
          <a:p>
            <a:pPr marL="342900" indent="-342900">
              <a:buAutoNum type="arabicPeriod" startAt="4"/>
            </a:pPr>
            <a:r>
              <a:rPr lang="en-US" sz="1500" dirty="0" smtClean="0"/>
              <a:t>Share exemplary models of completed graphic organizers.  Review the </a:t>
            </a:r>
          </a:p>
          <a:p>
            <a:pPr marL="342900" indent="-342900"/>
            <a:r>
              <a:rPr lang="en-US" sz="1500" dirty="0" smtClean="0"/>
              <a:t>        criteria.</a:t>
            </a:r>
          </a:p>
          <a:p>
            <a:endParaRPr lang="en-US" sz="1500" dirty="0" smtClean="0"/>
          </a:p>
          <a:p>
            <a:endParaRPr lang="en-US" sz="1500" dirty="0" smtClean="0"/>
          </a:p>
          <a:p>
            <a:endParaRPr lang="en-US" sz="1500" dirty="0" smtClean="0"/>
          </a:p>
          <a:p>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20" y="377964"/>
            <a:ext cx="6746240" cy="8802404"/>
          </a:xfrm>
          <a:prstGeom prst="rect">
            <a:avLst/>
          </a:prstGeom>
          <a:noFill/>
        </p:spPr>
        <p:txBody>
          <a:bodyPr wrap="square" lIns="91433" tIns="45717" rIns="91433" bIns="45717" rtlCol="0" anchor="ctr">
            <a:spAutoFit/>
          </a:bodyPr>
          <a:lstStyle/>
          <a:p>
            <a:pPr algn="ctr"/>
            <a:r>
              <a:rPr lang="en-US" b="1" dirty="0" smtClean="0"/>
              <a:t>Research </a:t>
            </a:r>
            <a:r>
              <a:rPr lang="en-US" b="1" u="sng" dirty="0" smtClean="0"/>
              <a:t>Note-Taking</a:t>
            </a:r>
            <a:r>
              <a:rPr lang="en-US" b="1" dirty="0" smtClean="0"/>
              <a:t> In the Classroom </a:t>
            </a:r>
          </a:p>
          <a:p>
            <a:pPr algn="ctr"/>
            <a:r>
              <a:rPr lang="en-US" sz="1100" dirty="0" smtClean="0"/>
              <a:t>The note-taking forms are scaffolded in grades K – 6 following the recommended </a:t>
            </a:r>
          </a:p>
          <a:p>
            <a:pPr algn="ctr"/>
            <a:r>
              <a:rPr lang="en-US" sz="1100" dirty="0" smtClean="0"/>
              <a:t>SBAC research targets and embedded standards.</a:t>
            </a:r>
          </a:p>
          <a:p>
            <a:pPr algn="ctr"/>
            <a:r>
              <a:rPr lang="en-US" sz="800" b="1" dirty="0" smtClean="0">
                <a:hlinkClick r:id="rId2"/>
              </a:rPr>
              <a:t>http://www.smarterbalanced.org/wordpress/wp-content/uploads/2011/12/ELA-Literacy-Content-Specifications.pdf</a:t>
            </a:r>
            <a:endParaRPr lang="en-US" sz="800" b="1" dirty="0" smtClean="0"/>
          </a:p>
          <a:p>
            <a:pPr algn="ctr"/>
            <a:endParaRPr lang="en-US" b="1" dirty="0" smtClean="0"/>
          </a:p>
          <a:p>
            <a:endParaRPr lang="en-US" sz="1500" dirty="0" smtClean="0"/>
          </a:p>
          <a:p>
            <a:r>
              <a:rPr lang="en-US" sz="1500" u="sng" dirty="0" smtClean="0"/>
              <a:t>Research Informational Text Standards:</a:t>
            </a:r>
          </a:p>
          <a:p>
            <a:endParaRPr lang="en-US" sz="900" u="sng" dirty="0" smtClean="0"/>
          </a:p>
          <a:p>
            <a:r>
              <a:rPr lang="en-US" sz="1300" dirty="0" smtClean="0"/>
              <a:t>(RI.3:  Standard 3 is included as resource in the development of research and writing as it supports connecting information between and within texts).</a:t>
            </a:r>
          </a:p>
          <a:p>
            <a:endParaRPr lang="en-US" sz="1200" dirty="0" smtClean="0"/>
          </a:p>
          <a:p>
            <a:r>
              <a:rPr lang="en-US" sz="1500" u="sng" dirty="0" smtClean="0"/>
              <a:t>RI.9</a:t>
            </a:r>
            <a:r>
              <a:rPr lang="en-US" sz="1500" dirty="0" smtClean="0"/>
              <a:t>:  Final Task Goal:  Students are able to compare and contrast – find similarities and differences within or  between texts for a specific purpose.</a:t>
            </a:r>
          </a:p>
          <a:p>
            <a:pPr marL="120648" indent="-120648">
              <a:buFont typeface="Arial" pitchFamily="34" charset="0"/>
              <a:buChar char="•"/>
            </a:pPr>
            <a:endParaRPr lang="en-US" sz="1500" dirty="0" smtClean="0"/>
          </a:p>
          <a:p>
            <a:pPr marL="120648" indent="-120648"/>
            <a:r>
              <a:rPr lang="en-US" sz="1500" dirty="0" smtClean="0"/>
              <a:t>The note-taking forms in this assessment support the above goal and the following </a:t>
            </a:r>
          </a:p>
          <a:p>
            <a:pPr marL="120648" indent="-120648"/>
            <a:r>
              <a:rPr lang="en-US" sz="1500" u="sng" dirty="0" smtClean="0"/>
              <a:t>assessed research targets</a:t>
            </a:r>
            <a:r>
              <a:rPr lang="en-US" sz="1500" dirty="0" smtClean="0"/>
              <a:t>:</a:t>
            </a:r>
          </a:p>
          <a:p>
            <a:pPr marL="120648" indent="-120648"/>
            <a:endParaRPr lang="en-US" sz="1500" dirty="0" smtClean="0"/>
          </a:p>
          <a:p>
            <a:pPr marL="875563" indent="-372287">
              <a:buFont typeface="Wingdings" pitchFamily="2" charset="2"/>
              <a:buChar char="ü"/>
            </a:pPr>
            <a:r>
              <a:rPr lang="en-US" sz="1500" u="sng" dirty="0" smtClean="0"/>
              <a:t>Research Target 2</a:t>
            </a:r>
          </a:p>
          <a:p>
            <a:pPr marL="875563" indent="-372287"/>
            <a:r>
              <a:rPr lang="en-US" sz="1500" dirty="0" smtClean="0"/>
              <a:t>         Locate, Select, Interpret and Integrate Information</a:t>
            </a:r>
          </a:p>
          <a:p>
            <a:pPr marL="875563" indent="-372287"/>
            <a:endParaRPr lang="en-US" sz="1500" dirty="0" smtClean="0"/>
          </a:p>
          <a:p>
            <a:pPr marL="875563" indent="-372287">
              <a:buFont typeface="Wingdings" pitchFamily="2" charset="2"/>
              <a:buChar char="ü"/>
            </a:pPr>
            <a:r>
              <a:rPr lang="en-US" sz="1500" u="sng" dirty="0" smtClean="0"/>
              <a:t>Research Target 3</a:t>
            </a:r>
          </a:p>
          <a:p>
            <a:pPr marL="875563" indent="-372287"/>
            <a:r>
              <a:rPr lang="en-US" sz="1500" dirty="0" smtClean="0"/>
              <a:t>         Gather/ Distinguish Relevance of Information</a:t>
            </a:r>
          </a:p>
          <a:p>
            <a:pPr marL="875563" indent="-372287"/>
            <a:endParaRPr lang="en-US" sz="1500" dirty="0" smtClean="0"/>
          </a:p>
          <a:p>
            <a:pPr marL="875563" indent="-372287">
              <a:buFont typeface="Wingdings" pitchFamily="2" charset="2"/>
              <a:buChar char="ü"/>
            </a:pPr>
            <a:r>
              <a:rPr lang="en-US" sz="1500" u="sng" dirty="0" smtClean="0"/>
              <a:t>Research Target 4</a:t>
            </a:r>
          </a:p>
          <a:p>
            <a:pPr marL="875563" indent="-372287"/>
            <a:r>
              <a:rPr lang="en-US" sz="1500" dirty="0" smtClean="0"/>
              <a:t>         Cite evidence to support opinions or ideas</a:t>
            </a:r>
          </a:p>
          <a:p>
            <a:pPr marL="372287" indent="-372287"/>
            <a:endParaRPr lang="en-US" sz="1500" dirty="0" smtClean="0"/>
          </a:p>
          <a:p>
            <a:pPr marL="372287" indent="-372287"/>
            <a:endParaRPr lang="en-US" sz="1500" dirty="0" smtClean="0"/>
          </a:p>
          <a:p>
            <a:pPr marL="372287" indent="-372287"/>
            <a:r>
              <a:rPr lang="en-US" sz="1500" u="sng" dirty="0" smtClean="0"/>
              <a:t>Writing Research Standards</a:t>
            </a:r>
            <a:r>
              <a:rPr lang="en-US" sz="1500" dirty="0" smtClean="0"/>
              <a:t>:</a:t>
            </a:r>
          </a:p>
          <a:p>
            <a:pPr marL="372287" indent="-372287"/>
            <a:endParaRPr lang="en-US" sz="1500" dirty="0" smtClean="0"/>
          </a:p>
          <a:p>
            <a:pPr marL="372287" indent="-372287"/>
            <a:r>
              <a:rPr lang="en-US" sz="1500" dirty="0" smtClean="0"/>
              <a:t>Writing </a:t>
            </a:r>
            <a:r>
              <a:rPr lang="en-US" sz="1500" u="sng" dirty="0" smtClean="0"/>
              <a:t>Standard 7</a:t>
            </a:r>
            <a:r>
              <a:rPr lang="en-US" sz="1500" dirty="0" smtClean="0"/>
              <a:t>: Shows and builds knowledge about a topic</a:t>
            </a:r>
          </a:p>
          <a:p>
            <a:pPr marL="372287" indent="-372287"/>
            <a:r>
              <a:rPr lang="en-US" sz="1500" dirty="0" smtClean="0"/>
              <a:t>Writing </a:t>
            </a:r>
            <a:r>
              <a:rPr lang="en-US" sz="1500" u="sng" dirty="0" smtClean="0"/>
              <a:t>Standard 8</a:t>
            </a:r>
            <a:r>
              <a:rPr lang="en-US" sz="1500" dirty="0" smtClean="0"/>
              <a:t>: Analyzes information for a purpose</a:t>
            </a:r>
          </a:p>
          <a:p>
            <a:pPr marL="372287" indent="-372287"/>
            <a:r>
              <a:rPr lang="en-US" sz="1500" dirty="0" smtClean="0"/>
              <a:t>Writing </a:t>
            </a:r>
            <a:r>
              <a:rPr lang="en-US" sz="1500" u="sng" dirty="0" smtClean="0"/>
              <a:t>Standard 9</a:t>
            </a:r>
            <a:r>
              <a:rPr lang="en-US" sz="1500" dirty="0" smtClean="0"/>
              <a:t>: Supporting with evidence and reason</a:t>
            </a:r>
          </a:p>
          <a:p>
            <a:pPr marL="372287" indent="-372287"/>
            <a:endParaRPr lang="en-US" sz="1500" dirty="0" smtClean="0"/>
          </a:p>
          <a:p>
            <a:pPr marL="372287" indent="-372287"/>
            <a:endParaRPr lang="en-US" sz="1500" dirty="0" smtClean="0"/>
          </a:p>
          <a:p>
            <a:pPr marL="372287" indent="-372287"/>
            <a:endParaRPr lang="en-US" sz="1500" dirty="0" smtClean="0"/>
          </a:p>
          <a:p>
            <a:pPr marL="372287" indent="-372287">
              <a:buFont typeface="Wingdings" pitchFamily="2" charset="2"/>
              <a:buChar char="ü"/>
            </a:pPr>
            <a:endParaRPr lang="en-US" sz="1500" dirty="0" smtClean="0"/>
          </a:p>
          <a:p>
            <a:pPr>
              <a:buFont typeface="Arial" pitchFamily="34" charset="0"/>
              <a:buChar char="•"/>
            </a:pPr>
            <a:endParaRPr lang="en-US" sz="1500" dirty="0" smtClean="0"/>
          </a:p>
          <a:p>
            <a:pPr>
              <a:buFont typeface="Arial" pitchFamily="34" charset="0"/>
              <a:buChar char="•"/>
            </a:pPr>
            <a:endParaRPr lang="en-US" sz="1500" dirty="0" smtClean="0"/>
          </a:p>
          <a:p>
            <a:pPr algn="ctr"/>
            <a:endParaRPr lang="en-US" sz="16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005840"/>
            <a:ext cx="6502400" cy="8902655"/>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section or paragraph that </a:t>
            </a:r>
            <a:r>
              <a:rPr lang="en-US" sz="1300" u="sng" dirty="0" smtClean="0"/>
              <a:t>support</a:t>
            </a:r>
            <a:r>
              <a:rPr lang="en-US" sz="1300" dirty="0" smtClean="0"/>
              <a:t> the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sp>
        <p:nvSpPr>
          <p:cNvPr id="19" name="TextBox 18"/>
          <p:cNvSpPr txBox="1"/>
          <p:nvPr/>
        </p:nvSpPr>
        <p:spPr>
          <a:xfrm>
            <a:off x="81280" y="167640"/>
            <a:ext cx="909320"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50240" y="6621780"/>
            <a:ext cx="585216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3906520" y="1150620"/>
            <a:ext cx="2839719"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100" b="1" dirty="0"/>
              <a:t>Instruct students to </a:t>
            </a:r>
            <a:r>
              <a:rPr lang="en-US" sz="1100" b="1" u="sng" dirty="0" smtClean="0"/>
              <a:t>re-read </a:t>
            </a:r>
            <a:r>
              <a:rPr lang="en-US" sz="1100" b="1" dirty="0" smtClean="0"/>
              <a:t>a paragraph </a:t>
            </a:r>
            <a:r>
              <a:rPr lang="en-US" sz="1100" b="1" dirty="0"/>
              <a:t>or </a:t>
            </a:r>
            <a:r>
              <a:rPr lang="en-US" sz="1100" b="1" dirty="0" smtClean="0"/>
              <a:t>section of the text they liked.</a:t>
            </a:r>
          </a:p>
          <a:p>
            <a:endParaRPr lang="en-US" sz="1100" b="1" dirty="0"/>
          </a:p>
          <a:p>
            <a:r>
              <a:rPr lang="en-US" sz="1100" b="1" dirty="0" smtClean="0"/>
              <a:t>Ask, “Does the section or paragraph you chose state something new about </a:t>
            </a:r>
            <a:r>
              <a:rPr lang="en-US" sz="1100" b="1" dirty="0"/>
              <a:t>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 </a:t>
            </a:r>
          </a:p>
          <a:p>
            <a:r>
              <a:rPr lang="en-US" sz="1100" b="1" dirty="0" smtClean="0"/>
              <a:t>This is a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about 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(be sure students know what the </a:t>
            </a:r>
            <a:r>
              <a:rPr lang="en-US" sz="1100" b="1" u="sng" dirty="0">
                <a:solidFill>
                  <a:srgbClr val="C00000"/>
                </a:solidFill>
                <a:effectLst>
                  <a:outerShdw blurRad="38100" dist="38100" dir="2700000" algn="tl">
                    <a:srgbClr val="000000">
                      <a:alpha val="43137"/>
                    </a:srgbClr>
                  </a:outerShdw>
                </a:effectLst>
              </a:rPr>
              <a:t>main </a:t>
            </a:r>
            <a:r>
              <a:rPr lang="en-US" sz="1100" b="1" u="sng" dirty="0" smtClean="0">
                <a:solidFill>
                  <a:srgbClr val="C00000"/>
                </a:solidFill>
                <a:effectLst>
                  <a:outerShdw blurRad="38100" dist="38100" dir="2700000" algn="tl">
                    <a:srgbClr val="000000">
                      <a:alpha val="43137"/>
                    </a:srgbClr>
                  </a:outerShdw>
                </a:effectLst>
              </a:rPr>
              <a:t>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(be </a:t>
            </a:r>
            <a:r>
              <a:rPr lang="en-US" sz="1100" b="1" dirty="0"/>
              <a:t>is</a:t>
            </a:r>
            <a:r>
              <a:rPr lang="en-US" sz="1100" b="1" dirty="0" smtClean="0"/>
              <a:t>).</a:t>
            </a:r>
          </a:p>
          <a:p>
            <a:endParaRPr lang="en-US" sz="1100" b="1" dirty="0"/>
          </a:p>
          <a:p>
            <a:r>
              <a:rPr lang="en-US" sz="1100" b="1" dirty="0" smtClean="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t>
            </a:r>
            <a:r>
              <a:rPr lang="en-US" sz="1100" b="1" dirty="0" smtClean="0"/>
              <a:t>the new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t>
            </a:r>
          </a:p>
          <a:p>
            <a:endParaRPr lang="en-US" sz="1100" b="1" dirty="0" smtClean="0"/>
          </a:p>
        </p:txBody>
      </p:sp>
      <p:sp>
        <p:nvSpPr>
          <p:cNvPr id="26" name="Rectangle 25"/>
          <p:cNvSpPr/>
          <p:nvPr/>
        </p:nvSpPr>
        <p:spPr>
          <a:xfrm>
            <a:off x="6502400" y="2598420"/>
            <a:ext cx="381001"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088640" y="3604261"/>
            <a:ext cx="3169920"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Ask students to look for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t> that </a:t>
            </a:r>
            <a:r>
              <a:rPr lang="en-US" sz="1000" b="1" u="sng" dirty="0" smtClean="0"/>
              <a:t>explain more</a:t>
            </a:r>
            <a:r>
              <a:rPr lang="en-US" sz="1000" b="1" dirty="0" smtClean="0"/>
              <a:t> about the new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endParaRPr lang="en-US" sz="700" b="1" dirty="0"/>
          </a:p>
          <a:p>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are reasons that support a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 Instruct students to write </a:t>
            </a:r>
            <a:r>
              <a:rPr lang="en-US" sz="1000" b="1" u="sng" dirty="0" smtClean="0"/>
              <a:t>2 brief key details</a:t>
            </a:r>
            <a:r>
              <a:rPr lang="en-US" sz="1000" b="1" dirty="0" smtClean="0"/>
              <a:t> that support the key idea.</a:t>
            </a:r>
          </a:p>
          <a:p>
            <a:endParaRPr lang="en-US" sz="700" b="1" dirty="0" smtClean="0"/>
          </a:p>
          <a:p>
            <a:r>
              <a:rPr lang="en-US" sz="1000" b="1" dirty="0" smtClean="0"/>
              <a:t> Example:  If the </a:t>
            </a:r>
            <a:r>
              <a:rPr lang="en-US" sz="1000" b="1" u="sng" dirty="0">
                <a:solidFill>
                  <a:srgbClr val="C00000"/>
                </a:solidFill>
                <a:effectLst>
                  <a:outerShdw blurRad="38100" dist="38100" dir="2700000" algn="tl">
                    <a:srgbClr val="000000">
                      <a:alpha val="43137"/>
                    </a:srgbClr>
                  </a:outerShdw>
                </a:effectLst>
              </a:rPr>
              <a:t>main </a:t>
            </a:r>
            <a:r>
              <a:rPr lang="en-US" sz="1000" b="1" u="sng" dirty="0" smtClean="0">
                <a:solidFill>
                  <a:srgbClr val="C00000"/>
                </a:solidFill>
                <a:effectLst>
                  <a:outerShdw blurRad="38100" dist="38100" dir="2700000" algn="tl">
                    <a:srgbClr val="000000">
                      <a:alpha val="43137"/>
                    </a:srgbClr>
                  </a:outerShdw>
                </a:effectLst>
              </a:rPr>
              <a:t>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t>
            </a:r>
            <a:r>
              <a:rPr lang="en-US" sz="1000" b="1" dirty="0"/>
              <a:t>be is </a:t>
            </a:r>
            <a:r>
              <a:rPr lang="en-US" sz="1000" b="1" dirty="0" smtClean="0"/>
              <a:t>about dogs and..</a:t>
            </a:r>
          </a:p>
          <a:p>
            <a:endParaRPr lang="en-US" sz="700" b="1" dirty="0" smtClean="0"/>
          </a:p>
          <a:p>
            <a:r>
              <a:rPr lang="en-US" sz="1000" b="1" dirty="0" smtClean="0"/>
              <a:t>“The dog likes to play,” (is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r>
              <a:rPr lang="en-US" sz="1000" b="1" dirty="0" smtClean="0"/>
              <a:t>Then some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rPr>
              <a:t> </a:t>
            </a:r>
            <a:r>
              <a:rPr lang="en-US" sz="1000" b="1" dirty="0" smtClean="0"/>
              <a:t>might be:</a:t>
            </a:r>
          </a:p>
          <a:p>
            <a:pPr>
              <a:buFont typeface="Arial" pitchFamily="34" charset="0"/>
              <a:buChar char="•"/>
            </a:pPr>
            <a:r>
              <a:rPr lang="en-US" sz="1000" b="1" dirty="0" smtClean="0"/>
              <a:t> the dog likes to play fetch.</a:t>
            </a:r>
          </a:p>
          <a:p>
            <a:pPr>
              <a:buFont typeface="Arial" pitchFamily="34" charset="0"/>
              <a:buChar char="•"/>
            </a:pPr>
            <a:r>
              <a:rPr lang="en-US" sz="1000" b="1" dirty="0" smtClean="0"/>
              <a:t> the dog likes to play with the ball.</a:t>
            </a:r>
          </a:p>
        </p:txBody>
      </p:sp>
      <p:sp>
        <p:nvSpPr>
          <p:cNvPr id="28" name="Rectangle 27"/>
          <p:cNvSpPr/>
          <p:nvPr/>
        </p:nvSpPr>
        <p:spPr>
          <a:xfrm>
            <a:off x="6096000" y="4526280"/>
            <a:ext cx="381001"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06400" y="6019800"/>
            <a:ext cx="24384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Have students re-read the paragraph or section they wrote about and write words or ideas they see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t>, in the box.</a:t>
            </a:r>
          </a:p>
          <a:p>
            <a:r>
              <a:rPr lang="en-US" sz="1000" b="1" dirty="0" smtClean="0"/>
              <a:t> </a:t>
            </a:r>
          </a:p>
          <a:p>
            <a:r>
              <a:rPr lang="en-US" sz="1000" b="1" dirty="0" smtClean="0"/>
              <a:t>Explain, “When author’s use the same words, phrases or ideas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ask yourself “why?”  It means something is important.”</a:t>
            </a:r>
            <a:endParaRPr lang="en-US" sz="1000" b="1" dirty="0"/>
          </a:p>
        </p:txBody>
      </p:sp>
      <p:sp>
        <p:nvSpPr>
          <p:cNvPr id="30" name="Rectangle 29"/>
          <p:cNvSpPr/>
          <p:nvPr/>
        </p:nvSpPr>
        <p:spPr>
          <a:xfrm>
            <a:off x="2600960" y="6522720"/>
            <a:ext cx="381001"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657600" y="6370321"/>
            <a:ext cx="2926080" cy="16158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Instruct students to look at the again and again words or phrases, ask “Do you see some of the again and again words or ideas in the </a:t>
            </a:r>
            <a:r>
              <a:rPr lang="en-US" sz="1000" b="1" u="sng" dirty="0" smtClean="0">
                <a:solidFill>
                  <a:srgbClr val="C00000"/>
                </a:solidFill>
                <a:effectLst>
                  <a:outerShdw blurRad="38100" dist="38100" dir="2700000" algn="tl">
                    <a:srgbClr val="000000">
                      <a:alpha val="43137"/>
                    </a:srgbClr>
                  </a:outerShdw>
                </a:effectLst>
              </a:rPr>
              <a:t>key ideas or key details</a:t>
            </a:r>
            <a:r>
              <a:rPr lang="en-US" sz="1000" dirty="0" smtClean="0">
                <a:solidFill>
                  <a:srgbClr val="C00000"/>
                </a:solidFill>
              </a:rPr>
              <a:t> </a:t>
            </a:r>
            <a:r>
              <a:rPr lang="en-US" sz="1000" b="1" dirty="0" smtClean="0"/>
              <a:t>sentences you wrote? Can the words help you write </a:t>
            </a:r>
            <a:r>
              <a:rPr lang="en-US" sz="1000" b="1" u="sng" dirty="0" smtClean="0">
                <a:solidFill>
                  <a:srgbClr val="C00000"/>
                </a:solidFill>
                <a:effectLst>
                  <a:outerShdw blurRad="38100" dist="38100" dir="2700000" algn="tl">
                    <a:srgbClr val="000000">
                      <a:alpha val="43137"/>
                    </a:srgbClr>
                  </a:outerShdw>
                </a:effectLst>
              </a:rPr>
              <a:t>one conclusion</a:t>
            </a:r>
            <a:r>
              <a:rPr lang="en-US" sz="1000" b="1" dirty="0" smtClean="0"/>
              <a:t> sentence that tell the most about the key idea you chose?”</a:t>
            </a:r>
          </a:p>
          <a:p>
            <a:endParaRPr lang="en-US" sz="1000" b="1" dirty="0"/>
          </a:p>
          <a:p>
            <a:r>
              <a:rPr lang="en-US" sz="1000" b="1" dirty="0"/>
              <a:t>Summarizing is a big part of writing </a:t>
            </a:r>
            <a:r>
              <a:rPr lang="en-US" sz="1000" b="1" dirty="0" smtClean="0"/>
              <a:t>conclusions.  It is an </a:t>
            </a:r>
            <a:r>
              <a:rPr lang="en-US" sz="1000" b="1" u="sng" dirty="0" smtClean="0"/>
              <a:t>extremely important</a:t>
            </a:r>
            <a:r>
              <a:rPr lang="en-US" sz="1000" b="1" dirty="0" smtClean="0"/>
              <a:t> strategy for students to learn in order to use research skills effectively.</a:t>
            </a:r>
            <a:endParaRPr lang="en-US" sz="1000" b="1" dirty="0"/>
          </a:p>
        </p:txBody>
      </p:sp>
      <p:sp>
        <p:nvSpPr>
          <p:cNvPr id="32" name="Rectangle 31"/>
          <p:cNvSpPr/>
          <p:nvPr/>
        </p:nvSpPr>
        <p:spPr>
          <a:xfrm>
            <a:off x="6502400" y="7124700"/>
            <a:ext cx="381001"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381760" y="8260890"/>
            <a:ext cx="5852160" cy="14927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u="sng" dirty="0" smtClean="0">
                <a:solidFill>
                  <a:srgbClr val="002060"/>
                </a:solidFill>
              </a:rPr>
              <a:t>Differentiation</a:t>
            </a:r>
            <a:r>
              <a:rPr lang="en-US" sz="1000" b="1" dirty="0" smtClean="0">
                <a:solidFill>
                  <a:srgbClr val="002060"/>
                </a:solidFill>
              </a:rPr>
              <a:t>:</a:t>
            </a:r>
            <a:endParaRPr lang="en-US" sz="1000" b="1" dirty="0">
              <a:solidFill>
                <a:srgbClr val="002060"/>
              </a:solidFill>
            </a:endParaRPr>
          </a:p>
          <a:p>
            <a:r>
              <a:rPr lang="en-US" sz="900" b="1" dirty="0" smtClean="0">
                <a:solidFill>
                  <a:srgbClr val="002060"/>
                </a:solidFill>
              </a:rPr>
              <a:t>Students who need more  pages – print as many as needed. Students who would benefit from enrichment can continue on with more sections or paragraphs.</a:t>
            </a:r>
            <a:r>
              <a:rPr lang="en-US" sz="900" b="1" dirty="0">
                <a:solidFill>
                  <a:srgbClr val="002060"/>
                </a:solidFill>
              </a:rPr>
              <a:t> </a:t>
            </a:r>
            <a:r>
              <a:rPr lang="en-US" sz="900" b="1" dirty="0" smtClean="0">
                <a:solidFill>
                  <a:srgbClr val="002060"/>
                </a:solidFill>
              </a:rPr>
              <a:t>Students who need more direct instruction – teach each part as a in mini lesson.  These concepts can be taught separately:</a:t>
            </a:r>
            <a:endParaRPr lang="en-US" sz="900" b="1" dirty="0">
              <a:solidFill>
                <a:srgbClr val="002060"/>
              </a:solidFill>
            </a:endParaRPr>
          </a:p>
          <a:p>
            <a:pPr marL="403196" indent="-171437">
              <a:buFont typeface="Arial" panose="020B0604020202020204" pitchFamily="34" charset="0"/>
              <a:buChar char="•"/>
            </a:pPr>
            <a:r>
              <a:rPr lang="en-US" sz="900" b="1" dirty="0" smtClean="0">
                <a:solidFill>
                  <a:srgbClr val="002060"/>
                </a:solidFill>
              </a:rPr>
              <a:t>Main Topic</a:t>
            </a:r>
          </a:p>
          <a:p>
            <a:pPr marL="403196" indent="-171437">
              <a:buFont typeface="Arial" panose="020B0604020202020204" pitchFamily="34" charset="0"/>
              <a:buChar char="•"/>
            </a:pPr>
            <a:r>
              <a:rPr lang="en-US" sz="900" b="1" dirty="0" smtClean="0">
                <a:solidFill>
                  <a:srgbClr val="002060"/>
                </a:solidFill>
              </a:rPr>
              <a:t>Key Idea</a:t>
            </a:r>
          </a:p>
          <a:p>
            <a:pPr marL="403196" indent="-171437">
              <a:buFont typeface="Arial" panose="020B0604020202020204" pitchFamily="34" charset="0"/>
              <a:buChar char="•"/>
            </a:pPr>
            <a:r>
              <a:rPr lang="en-US" sz="900" b="1" dirty="0" smtClean="0">
                <a:solidFill>
                  <a:srgbClr val="002060"/>
                </a:solidFill>
              </a:rPr>
              <a:t>Key Details</a:t>
            </a:r>
          </a:p>
          <a:p>
            <a:pPr marL="403196" indent="-171437">
              <a:buFont typeface="Arial" panose="020B0604020202020204" pitchFamily="34" charset="0"/>
              <a:buChar char="•"/>
            </a:pPr>
            <a:r>
              <a:rPr lang="en-US" sz="900" b="1" dirty="0" smtClean="0">
                <a:solidFill>
                  <a:srgbClr val="002060"/>
                </a:solidFill>
              </a:rPr>
              <a:t>Again and Again</a:t>
            </a:r>
          </a:p>
          <a:p>
            <a:pPr marL="403196" indent="-171437">
              <a:buFont typeface="Arial" panose="020B0604020202020204" pitchFamily="34" charset="0"/>
              <a:buChar char="•"/>
            </a:pPr>
            <a:r>
              <a:rPr lang="en-US" sz="900" b="1" dirty="0" smtClean="0">
                <a:solidFill>
                  <a:srgbClr val="002060"/>
                </a:solidFill>
              </a:rPr>
              <a:t>Conclusions - Summarizing</a:t>
            </a:r>
            <a:endParaRPr lang="en-US" sz="900" b="1" dirty="0">
              <a:solidFill>
                <a:srgbClr val="002060"/>
              </a:solidFill>
            </a:endParaRPr>
          </a:p>
          <a:p>
            <a:r>
              <a:rPr lang="en-US" sz="900" b="1" dirty="0" smtClean="0">
                <a:solidFill>
                  <a:srgbClr val="002060"/>
                </a:solidFill>
              </a:rPr>
              <a:t>ELL Students may need each part taught using language (sentence) frames emphasizing transitional words. </a:t>
            </a:r>
            <a:endParaRPr lang="en-US" sz="900" b="1" dirty="0">
              <a:solidFill>
                <a:srgbClr val="002060"/>
              </a:solidFill>
            </a:endParaRPr>
          </a:p>
        </p:txBody>
      </p:sp>
      <p:sp>
        <p:nvSpPr>
          <p:cNvPr id="17" name="TextBox 16"/>
          <p:cNvSpPr txBox="1"/>
          <p:nvPr/>
        </p:nvSpPr>
        <p:spPr>
          <a:xfrm>
            <a:off x="243840" y="3939541"/>
            <a:ext cx="2275840" cy="132036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n-US" dirty="0" smtClean="0"/>
              <a:t>Remember students will need to have a note-taking form for each passage.</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943644029"/>
              </p:ext>
            </p:extLst>
          </p:nvPr>
        </p:nvGraphicFramePr>
        <p:xfrm>
          <a:off x="1950721" y="68578"/>
          <a:ext cx="5242563" cy="746760"/>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200" b="1" i="1" dirty="0" smtClean="0">
                          <a:solidFill>
                            <a:srgbClr val="FF0000"/>
                          </a:solidFill>
                        </a:rPr>
                        <a:t>read</a:t>
                      </a:r>
                      <a:endParaRPr lang="en-US" sz="1200" b="1" i="1" dirty="0">
                        <a:solidFill>
                          <a:srgbClr val="FF0000"/>
                        </a:solidFill>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00350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3470</TotalTime>
  <Words>7383</Words>
  <Application>Microsoft Office PowerPoint</Application>
  <PresentationFormat>Custom</PresentationFormat>
  <Paragraphs>1039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L. Richmond</dc:creator>
  <cp:lastModifiedBy>Richmond, Susan</cp:lastModifiedBy>
  <cp:revision>489</cp:revision>
  <cp:lastPrinted>2014-01-14T23:40:58Z</cp:lastPrinted>
  <dcterms:created xsi:type="dcterms:W3CDTF">2013-06-13T16:49:22Z</dcterms:created>
  <dcterms:modified xsi:type="dcterms:W3CDTF">2014-01-27T21:01:00Z</dcterms:modified>
</cp:coreProperties>
</file>