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87" r:id="rId2"/>
    <p:sldId id="288" r:id="rId3"/>
    <p:sldId id="292" r:id="rId4"/>
    <p:sldId id="279" r:id="rId5"/>
    <p:sldId id="339" r:id="rId6"/>
    <p:sldId id="340" r:id="rId7"/>
    <p:sldId id="341" r:id="rId8"/>
    <p:sldId id="348" r:id="rId9"/>
    <p:sldId id="342" r:id="rId10"/>
    <p:sldId id="299" r:id="rId11"/>
    <p:sldId id="343" r:id="rId12"/>
    <p:sldId id="344" r:id="rId13"/>
    <p:sldId id="345" r:id="rId14"/>
    <p:sldId id="346" r:id="rId15"/>
    <p:sldId id="349" r:id="rId16"/>
    <p:sldId id="330" r:id="rId17"/>
    <p:sldId id="331" r:id="rId18"/>
    <p:sldId id="309" r:id="rId19"/>
    <p:sldId id="310" r:id="rId20"/>
    <p:sldId id="334" r:id="rId21"/>
    <p:sldId id="335" r:id="rId22"/>
    <p:sldId id="336" r:id="rId23"/>
    <p:sldId id="350" r:id="rId24"/>
    <p:sldId id="352" r:id="rId25"/>
    <p:sldId id="353" r:id="rId26"/>
    <p:sldId id="354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F2E9"/>
    <a:srgbClr val="F9F8F5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7" autoAdjust="0"/>
    <p:restoredTop sz="99476" autoAdjust="0"/>
  </p:normalViewPr>
  <p:slideViewPr>
    <p:cSldViewPr>
      <p:cViewPr>
        <p:scale>
          <a:sx n="88" d="100"/>
          <a:sy n="88" d="100"/>
        </p:scale>
        <p:origin x="-259" y="-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7513D2-5FF7-448B-A5A5-E64408E12331}" type="datetimeFigureOut">
              <a:rPr lang="en-US" smtClean="0"/>
              <a:t>11/2/2014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F2645E-F5DF-4543-B243-5361FD2FEA0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06671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9D280-2858-4400-833A-49B8B2C2A4DA}" type="datetime1">
              <a:rPr lang="en-US" smtClean="0"/>
              <a:t>11/2/2014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0E36A-BED4-41C9-AA07-2250A2C4C2A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68741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F6C77-BD07-44E6-8E57-BBF8B65B8BE9}" type="datetime1">
              <a:rPr lang="en-US" smtClean="0"/>
              <a:t>11/2/2014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0E36A-BED4-41C9-AA07-2250A2C4C2A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64893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57E19-5E63-4698-BD64-0DFB2216A2FB}" type="datetime1">
              <a:rPr lang="en-US" smtClean="0"/>
              <a:t>11/2/2014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0E36A-BED4-41C9-AA07-2250A2C4C2A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10826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D5B2A-93B5-4116-9C04-13765159B1CC}" type="datetime1">
              <a:rPr lang="en-US" smtClean="0"/>
              <a:t>11/2/2014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0E36A-BED4-41C9-AA07-2250A2C4C2A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31714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4BC0B-FC2E-4C05-9E45-FDD455204564}" type="datetime1">
              <a:rPr lang="en-US" smtClean="0"/>
              <a:t>11/2/2014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0E36A-BED4-41C9-AA07-2250A2C4C2A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67156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6CCEA-9FC8-4A82-BDC2-F7060AA8665B}" type="datetime1">
              <a:rPr lang="en-US" smtClean="0"/>
              <a:t>11/2/2014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0E36A-BED4-41C9-AA07-2250A2C4C2A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72167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20C3-0758-4853-8A5A-3E59BD06E5F7}" type="datetime1">
              <a:rPr lang="en-US" smtClean="0"/>
              <a:t>11/2/2014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0E36A-BED4-41C9-AA07-2250A2C4C2A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23956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2E51A-020A-4DD6-AB68-B1505DDFC9D6}" type="datetime1">
              <a:rPr lang="en-US" smtClean="0"/>
              <a:t>11/2/2014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0E36A-BED4-41C9-AA07-2250A2C4C2A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52510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AB008-D531-4A3E-97E3-61B69F9B0BE0}" type="datetime1">
              <a:rPr lang="en-US" smtClean="0"/>
              <a:t>11/2/2014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0E36A-BED4-41C9-AA07-2250A2C4C2A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83460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DE00D-C7F8-415B-94AF-3231A018BAA1}" type="datetime1">
              <a:rPr lang="en-US" smtClean="0"/>
              <a:t>11/2/2014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0E36A-BED4-41C9-AA07-2250A2C4C2A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82357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13530-AC51-4394-B5C8-D547C4BC58EE}" type="datetime1">
              <a:rPr lang="en-US" smtClean="0"/>
              <a:t>11/2/2014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0E36A-BED4-41C9-AA07-2250A2C4C2A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16160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5BE8E5-7DF3-42C0-A04E-6D80DE0741FC}" type="datetime1">
              <a:rPr lang="en-US" smtClean="0"/>
              <a:t>11/2/2014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A0E36A-BED4-41C9-AA07-2250A2C4C2A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51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restandards.org/ELA-Literacy/RF/K/1/" TargetMode="External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corestandards.org/ELA-Literacy/RF/K/4/" TargetMode="External"/><Relationship Id="rId4" Type="http://schemas.openxmlformats.org/officeDocument/2006/relationships/hyperlink" Target="http://www.corestandards.org/ELA-Literacy/RF/K/2/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aeyc.org/content/about-naeyc" TargetMode="External"/><Relationship Id="rId2" Type="http://schemas.openxmlformats.org/officeDocument/2006/relationships/hyperlink" Target="http://readingandwritingproject.com/public/themes/rwproject/resources/assessments/reading/letter_sound_identification/letter_sound_identification_implications.pdf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(www.commoncore.org" TargetMode="External"/><Relationship Id="rId4" Type="http://schemas.openxmlformats.org/officeDocument/2006/relationships/hyperlink" Target="http://www.heinemann.com/fountasandpinnell/pdfs/WhitePaperTextGrad.pdf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wmf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mmoncore.org/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richmons\AppData\Local\Microsoft\Windows\Temporary Internet Files\Content.IE5\4DZAUJI9\MC900232724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76199"/>
            <a:ext cx="1423083" cy="12580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" name="Group 1"/>
          <p:cNvGrpSpPr/>
          <p:nvPr/>
        </p:nvGrpSpPr>
        <p:grpSpPr>
          <a:xfrm>
            <a:off x="0" y="76200"/>
            <a:ext cx="8839200" cy="5954494"/>
            <a:chOff x="0" y="76200"/>
            <a:chExt cx="8839200" cy="5954494"/>
          </a:xfrm>
        </p:grpSpPr>
        <p:sp>
          <p:nvSpPr>
            <p:cNvPr id="3" name="TextBox 2"/>
            <p:cNvSpPr txBox="1"/>
            <p:nvPr/>
          </p:nvSpPr>
          <p:spPr>
            <a:xfrm>
              <a:off x="0" y="76200"/>
              <a:ext cx="8839200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Kindergarten Common Core Foundational Skills Assessment </a:t>
              </a: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664028" y="1752600"/>
              <a:ext cx="7794171" cy="42780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457200" indent="-457200">
                <a:buFont typeface="+mj-lt"/>
                <a:buAutoNum type="arabicPeriod"/>
                <a:tabLst>
                  <a:tab pos="457200" algn="l"/>
                </a:tabLst>
              </a:pPr>
              <a:r>
                <a:rPr lang="en-US" sz="2400" b="1" dirty="0" smtClean="0"/>
                <a:t>Concepts of Print</a:t>
              </a:r>
            </a:p>
            <a:p>
              <a:pPr marL="457200"/>
              <a:r>
                <a:rPr lang="en-US" sz="1400" dirty="0">
                  <a:hlinkClick r:id="rId3"/>
                </a:rPr>
                <a:t>CCSS.ELA-Literacy.RF.K.1</a:t>
              </a:r>
              <a:r>
                <a:rPr lang="en-US" sz="1400" dirty="0"/>
                <a:t/>
              </a:r>
              <a:br>
                <a:rPr lang="en-US" sz="1400" dirty="0"/>
              </a:br>
              <a:r>
                <a:rPr lang="en-US" sz="1400" dirty="0"/>
                <a:t>Demonstrate understanding of the organization and basic features of </a:t>
              </a:r>
              <a:r>
                <a:rPr lang="en-US" sz="1400" dirty="0" smtClean="0"/>
                <a:t>print</a:t>
              </a:r>
              <a:r>
                <a:rPr lang="en-US" dirty="0" smtClean="0"/>
                <a:t>.</a:t>
              </a:r>
              <a:endParaRPr lang="en-US" b="1" dirty="0" smtClean="0"/>
            </a:p>
            <a:p>
              <a:pPr marL="342900" indent="-342900">
                <a:buFont typeface="+mj-lt"/>
                <a:buAutoNum type="arabicPeriod"/>
              </a:pPr>
              <a:endParaRPr lang="en-US" b="1" dirty="0"/>
            </a:p>
            <a:p>
              <a:pPr marL="457200" indent="-457200">
                <a:buFont typeface="+mj-lt"/>
                <a:buAutoNum type="arabicPeriod" startAt="2"/>
              </a:pPr>
              <a:r>
                <a:rPr lang="en-US" sz="2400" b="1" dirty="0" smtClean="0"/>
                <a:t>Phonological Awareness</a:t>
              </a:r>
            </a:p>
            <a:p>
              <a:pPr marL="457200"/>
              <a:r>
                <a:rPr lang="en-US" sz="1400" dirty="0">
                  <a:hlinkClick r:id="rId4"/>
                </a:rPr>
                <a:t>ELA-Literacy.RF.K.2</a:t>
              </a:r>
              <a:r>
                <a:rPr lang="en-US" sz="1400" dirty="0"/>
                <a:t/>
              </a:r>
              <a:br>
                <a:rPr lang="en-US" sz="1400" dirty="0"/>
              </a:br>
              <a:r>
                <a:rPr lang="en-US" sz="1400" dirty="0"/>
                <a:t>Demonstrate understanding of spoken words, syllables, and sounds (phonemes).</a:t>
              </a:r>
              <a:endParaRPr lang="en-US" sz="1400" b="1" dirty="0" smtClean="0"/>
            </a:p>
            <a:p>
              <a:pPr marL="342900" indent="-342900">
                <a:buFont typeface="+mj-lt"/>
                <a:buAutoNum type="arabicPeriod"/>
              </a:pPr>
              <a:endParaRPr lang="en-US" b="1" dirty="0"/>
            </a:p>
            <a:p>
              <a:pPr marL="457200" indent="-457200">
                <a:buFont typeface="+mj-lt"/>
                <a:buAutoNum type="arabicPeriod" startAt="3"/>
              </a:pPr>
              <a:r>
                <a:rPr lang="en-US" sz="2400" b="1" dirty="0" smtClean="0"/>
                <a:t>Phonics and Word Recognition</a:t>
              </a:r>
            </a:p>
            <a:p>
              <a:pPr marL="457200"/>
              <a:r>
                <a:rPr lang="en-US" sz="1400" dirty="0">
                  <a:hlinkClick r:id="rId4"/>
                </a:rPr>
                <a:t>ELA-Literacy.RF.K.2</a:t>
              </a:r>
              <a:r>
                <a:rPr lang="en-US" sz="1600" dirty="0"/>
                <a:t/>
              </a:r>
              <a:br>
                <a:rPr lang="en-US" sz="1600" dirty="0"/>
              </a:br>
              <a:r>
                <a:rPr lang="en-US" sz="1600" dirty="0"/>
                <a:t>Know and apply grade-level phonics and word analysis skills in decoding </a:t>
              </a:r>
              <a:r>
                <a:rPr lang="en-US" sz="1600" dirty="0" smtClean="0"/>
                <a:t>words.</a:t>
              </a:r>
              <a:endParaRPr lang="en-US" sz="1600" b="1" dirty="0" smtClean="0"/>
            </a:p>
            <a:p>
              <a:pPr marL="342900" indent="-342900">
                <a:buFont typeface="+mj-lt"/>
                <a:buAutoNum type="arabicPeriod"/>
              </a:pPr>
              <a:endParaRPr lang="en-US" b="1" dirty="0"/>
            </a:p>
            <a:p>
              <a:pPr marL="457200" indent="-457200">
                <a:buFont typeface="+mj-lt"/>
                <a:buAutoNum type="arabicPeriod" startAt="4"/>
              </a:pPr>
              <a:r>
                <a:rPr lang="en-US" sz="2400" b="1" dirty="0" smtClean="0"/>
                <a:t>Fluency</a:t>
              </a:r>
            </a:p>
            <a:p>
              <a:pPr marL="457200"/>
              <a:r>
                <a:rPr lang="en-US" sz="1400" dirty="0">
                  <a:hlinkClick r:id="rId5"/>
                </a:rPr>
                <a:t>CCSS.ELA-Literacy.RF.K.4</a:t>
              </a:r>
              <a:r>
                <a:rPr lang="en-US" sz="1400" dirty="0"/>
                <a:t/>
              </a:r>
              <a:br>
                <a:rPr lang="en-US" sz="1400" dirty="0"/>
              </a:br>
              <a:r>
                <a:rPr lang="en-US" sz="1400" dirty="0"/>
                <a:t>Read emergent-reader texts with purpose and </a:t>
              </a:r>
              <a:r>
                <a:rPr lang="en-US" sz="1400" dirty="0" smtClean="0"/>
                <a:t>understanding.</a:t>
              </a:r>
              <a:endParaRPr lang="en-US" sz="1400" b="1" dirty="0"/>
            </a:p>
          </p:txBody>
        </p:sp>
      </p:grp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0E36A-BED4-41C9-AA07-2250A2C4C2A4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9646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6024864"/>
              </p:ext>
            </p:extLst>
          </p:nvPr>
        </p:nvGraphicFramePr>
        <p:xfrm>
          <a:off x="76200" y="350520"/>
          <a:ext cx="8960738" cy="4526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05694"/>
                <a:gridCol w="4090108"/>
                <a:gridCol w="534806"/>
                <a:gridCol w="563105"/>
                <a:gridCol w="466727"/>
                <a:gridCol w="507118"/>
                <a:gridCol w="116840"/>
                <a:gridCol w="523206"/>
                <a:gridCol w="630388"/>
                <a:gridCol w="505558"/>
                <a:gridCol w="617188"/>
              </a:tblGrid>
              <a:tr h="152400">
                <a:tc gridSpan="2">
                  <a:txBody>
                    <a:bodyPr/>
                    <a:lstStyle/>
                    <a:p>
                      <a:r>
                        <a:rPr lang="en-US" sz="1600" b="1" u="sng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Concepts of Print Checklist</a:t>
                      </a:r>
                      <a:r>
                        <a:rPr lang="en-US" sz="1100" b="0" i="1" u="none" dirty="0" smtClean="0">
                          <a:effectLst/>
                        </a:rPr>
                        <a:t>  </a:t>
                      </a:r>
                      <a:r>
                        <a:rPr lang="en-US" sz="1100" b="1" i="1" u="none" dirty="0" smtClean="0">
                          <a:effectLst/>
                        </a:rPr>
                        <a:t>continued…</a:t>
                      </a:r>
                      <a:endParaRPr lang="en-US" sz="1100" b="1" i="1" u="none" dirty="0">
                        <a:effectLst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sz="1400" b="1" u="sng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Quarter 1</a:t>
                      </a:r>
                      <a:endParaRPr lang="en-US" sz="1200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Quarter 2</a:t>
                      </a:r>
                      <a:endParaRPr lang="en-US" sz="1200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Quarter3</a:t>
                      </a:r>
                      <a:endParaRPr lang="en-US" sz="1200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Quarter 4</a:t>
                      </a:r>
                      <a:endParaRPr lang="en-US" sz="1200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52400">
                <a:tc gridSpan="1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i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For Questions 2 – 7 Use Student Copy B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b="1" dirty="0"/>
                    </a:p>
                  </a:txBody>
                  <a:tcPr anchor="ctr">
                    <a:pattFill prst="dashUpDiag">
                      <a:fgClr>
                        <a:schemeClr val="tx2">
                          <a:lumMod val="60000"/>
                          <a:lumOff val="4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b="1" dirty="0"/>
                    </a:p>
                  </a:txBody>
                  <a:tcPr anchor="ctr">
                    <a:pattFill prst="dashUpDiag">
                      <a:fgClr>
                        <a:schemeClr val="tx2">
                          <a:lumMod val="60000"/>
                          <a:lumOff val="4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b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b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b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b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b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b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endParaRPr lang="en-US" sz="11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dirty="0" smtClean="0">
                          <a:solidFill>
                            <a:schemeClr val="tx1"/>
                          </a:solidFill>
                        </a:rPr>
                        <a:t>Points to 3 to 4  letters</a:t>
                      </a:r>
                      <a:r>
                        <a:rPr lang="en-US" sz="900" b="0" baseline="0" dirty="0" smtClean="0">
                          <a:solidFill>
                            <a:schemeClr val="tx1"/>
                          </a:solidFill>
                        </a:rPr>
                        <a:t> on a page.</a:t>
                      </a:r>
                      <a:r>
                        <a:rPr lang="en-US" sz="900" b="0" dirty="0" smtClean="0">
                          <a:solidFill>
                            <a:schemeClr val="tx1"/>
                          </a:solidFill>
                        </a:rPr>
                        <a:t>  (RF.K.1a) 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Yes</a:t>
                      </a:r>
                      <a:endParaRPr lang="en-US" sz="10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pattFill prst="dashUpDiag">
                      <a:fgClr>
                        <a:schemeClr val="tx2">
                          <a:lumMod val="60000"/>
                          <a:lumOff val="4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No</a:t>
                      </a:r>
                      <a:endParaRPr lang="en-US" sz="10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pattFill prst="dashUpDiag">
                      <a:fgClr>
                        <a:schemeClr val="tx2">
                          <a:lumMod val="60000"/>
                          <a:lumOff val="4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Yes</a:t>
                      </a:r>
                      <a:endParaRPr lang="en-US" sz="1000" b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No</a:t>
                      </a:r>
                      <a:endParaRPr lang="en-US" sz="1000" b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Yes</a:t>
                      </a:r>
                      <a:endParaRPr lang="en-US" sz="1000" b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No</a:t>
                      </a:r>
                      <a:endParaRPr lang="en-US" sz="1000" b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Yes</a:t>
                      </a:r>
                      <a:endParaRPr lang="en-US" sz="1000" b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No</a:t>
                      </a:r>
                      <a:endParaRPr lang="en-US" sz="1000" b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121920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</a:t>
                      </a:r>
                      <a:endParaRPr lang="en-US" sz="11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b="0" dirty="0" smtClean="0"/>
                        <a:t>Point to 3 or 4 words on the page. (RF.K.1a) 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Yes</a:t>
                      </a:r>
                      <a:endParaRPr lang="en-US" sz="10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pattFill prst="dashUpDiag">
                      <a:fgClr>
                        <a:schemeClr val="tx2">
                          <a:lumMod val="60000"/>
                          <a:lumOff val="4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No</a:t>
                      </a:r>
                      <a:endParaRPr lang="en-US" sz="10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pattFill prst="dashUpDiag">
                      <a:fgClr>
                        <a:schemeClr val="tx2">
                          <a:lumMod val="60000"/>
                          <a:lumOff val="4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Yes</a:t>
                      </a:r>
                      <a:endParaRPr lang="en-US" sz="1000" b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No</a:t>
                      </a:r>
                      <a:endParaRPr lang="en-US" sz="1000" b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Yes</a:t>
                      </a:r>
                      <a:endParaRPr lang="en-US" sz="1000" b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No</a:t>
                      </a:r>
                      <a:endParaRPr lang="en-US" sz="1000" b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Yes</a:t>
                      </a:r>
                      <a:endParaRPr lang="en-US" sz="1000" b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No</a:t>
                      </a:r>
                      <a:endParaRPr lang="en-US" sz="1000" b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</a:t>
                      </a:r>
                      <a:endParaRPr lang="en-US" sz="11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b="0" dirty="0" smtClean="0"/>
                        <a:t>Points to a sentence.</a:t>
                      </a:r>
                      <a:r>
                        <a:rPr lang="en-US" sz="900" b="0" baseline="0" dirty="0" smtClean="0"/>
                        <a:t> </a:t>
                      </a:r>
                      <a:r>
                        <a:rPr lang="en-US" sz="900" b="0" dirty="0" smtClean="0"/>
                        <a:t>(RF.K.1a) 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Yes</a:t>
                      </a:r>
                      <a:endParaRPr lang="en-US" sz="10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pattFill prst="dashUpDiag">
                      <a:fgClr>
                        <a:schemeClr val="tx2">
                          <a:lumMod val="60000"/>
                          <a:lumOff val="4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No</a:t>
                      </a:r>
                      <a:endParaRPr lang="en-US" sz="10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pattFill prst="dashUpDiag">
                      <a:fgClr>
                        <a:schemeClr val="tx2">
                          <a:lumMod val="60000"/>
                          <a:lumOff val="4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Yes</a:t>
                      </a:r>
                      <a:endParaRPr lang="en-US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No</a:t>
                      </a:r>
                      <a:endParaRPr lang="en-US" sz="1000" b="1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Yes</a:t>
                      </a:r>
                      <a:endParaRPr lang="en-US" sz="1000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No</a:t>
                      </a:r>
                      <a:endParaRPr lang="en-US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Yes</a:t>
                      </a:r>
                      <a:endParaRPr lang="en-US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No</a:t>
                      </a:r>
                      <a:endParaRPr lang="en-US" sz="1000" b="1" dirty="0"/>
                    </a:p>
                  </a:txBody>
                  <a:tcPr anchor="ctr"/>
                </a:tc>
              </a:tr>
              <a:tr h="137160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</a:t>
                      </a:r>
                      <a:endParaRPr lang="en-US" sz="11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b="0" dirty="0" smtClean="0"/>
                        <a:t>Points left</a:t>
                      </a:r>
                      <a:r>
                        <a:rPr lang="en-US" sz="900" b="0" baseline="0" dirty="0" smtClean="0"/>
                        <a:t> to right as teacher reads in a 4-5 word sentence.  (</a:t>
                      </a:r>
                      <a:r>
                        <a:rPr lang="en-US" sz="900" b="0" dirty="0" smtClean="0"/>
                        <a:t>RF.K.1c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Yes</a:t>
                      </a:r>
                      <a:endParaRPr lang="en-US" sz="10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pattFill prst="dashUpDiag">
                      <a:fgClr>
                        <a:schemeClr val="tx2">
                          <a:lumMod val="60000"/>
                          <a:lumOff val="4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No</a:t>
                      </a:r>
                      <a:endParaRPr lang="en-US" sz="10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pattFill prst="dashUpDiag">
                      <a:fgClr>
                        <a:schemeClr val="tx2">
                          <a:lumMod val="60000"/>
                          <a:lumOff val="4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Yes</a:t>
                      </a:r>
                      <a:endParaRPr lang="en-US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No</a:t>
                      </a:r>
                      <a:endParaRPr lang="en-US" sz="1000" b="1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Yes</a:t>
                      </a:r>
                      <a:endParaRPr lang="en-US" sz="1000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No</a:t>
                      </a:r>
                      <a:endParaRPr lang="en-US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Yes</a:t>
                      </a:r>
                      <a:endParaRPr lang="en-US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No</a:t>
                      </a:r>
                      <a:endParaRPr lang="en-US" sz="1000" b="1" dirty="0"/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6</a:t>
                      </a:r>
                      <a:endParaRPr lang="en-US" sz="1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dirty="0" smtClean="0"/>
                        <a:t>Points to 2 or more capitals</a:t>
                      </a:r>
                      <a:r>
                        <a:rPr lang="en-US" sz="900" b="0" baseline="0" dirty="0" smtClean="0"/>
                        <a:t>. (</a:t>
                      </a:r>
                      <a:r>
                        <a:rPr lang="en-US" sz="900" b="0" dirty="0" smtClean="0"/>
                        <a:t>RF.K.1c)</a:t>
                      </a:r>
                      <a:endParaRPr kumimoji="0" lang="en-US" sz="9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Yes</a:t>
                      </a:r>
                      <a:endParaRPr lang="en-US" sz="10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pattFill prst="dashUpDiag">
                      <a:fgClr>
                        <a:schemeClr val="tx2">
                          <a:lumMod val="60000"/>
                          <a:lumOff val="4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No</a:t>
                      </a:r>
                      <a:endParaRPr lang="en-US" sz="10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pattFill prst="dashUpDiag">
                      <a:fgClr>
                        <a:schemeClr val="tx2">
                          <a:lumMod val="60000"/>
                          <a:lumOff val="4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Yes</a:t>
                      </a:r>
                      <a:endParaRPr lang="en-US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No</a:t>
                      </a:r>
                      <a:endParaRPr lang="en-US" sz="1000" b="1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Yes</a:t>
                      </a:r>
                      <a:endParaRPr lang="en-US" sz="1000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No</a:t>
                      </a:r>
                      <a:endParaRPr lang="en-US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Yes</a:t>
                      </a:r>
                      <a:endParaRPr lang="en-US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No</a:t>
                      </a:r>
                      <a:endParaRPr lang="en-US" sz="1000" b="1" dirty="0"/>
                    </a:p>
                  </a:txBody>
                  <a:tcPr anchor="ctr"/>
                </a:tc>
              </a:tr>
              <a:tr h="137160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7</a:t>
                      </a:r>
                      <a:endParaRPr lang="en-US" sz="1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dirty="0" smtClean="0"/>
                        <a:t>Points to 2 or more  periods</a:t>
                      </a:r>
                      <a:r>
                        <a:rPr lang="en-US" sz="900" b="0" baseline="0" dirty="0" smtClean="0"/>
                        <a:t>. (</a:t>
                      </a:r>
                      <a:r>
                        <a:rPr lang="en-US" sz="900" b="0" dirty="0" smtClean="0"/>
                        <a:t>RF.K.1c)</a:t>
                      </a:r>
                      <a:endParaRPr lang="en-US" sz="900" b="0" i="1" dirty="0" smtClean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Yes</a:t>
                      </a:r>
                      <a:endParaRPr lang="en-US" sz="10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pattFill prst="dashUpDiag">
                      <a:fgClr>
                        <a:schemeClr val="tx2">
                          <a:lumMod val="60000"/>
                          <a:lumOff val="4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No</a:t>
                      </a:r>
                      <a:endParaRPr lang="en-US" sz="10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pattFill prst="dashUpDiag">
                      <a:fgClr>
                        <a:schemeClr val="tx2">
                          <a:lumMod val="60000"/>
                          <a:lumOff val="4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Yes</a:t>
                      </a:r>
                      <a:endParaRPr lang="en-US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No</a:t>
                      </a:r>
                      <a:endParaRPr lang="en-US" sz="1000" b="1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Yes</a:t>
                      </a:r>
                      <a:endParaRPr lang="en-US" sz="1000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No</a:t>
                      </a:r>
                      <a:endParaRPr lang="en-US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Yes</a:t>
                      </a:r>
                      <a:endParaRPr lang="en-US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No</a:t>
                      </a:r>
                      <a:endParaRPr lang="en-US" sz="1000" b="1" dirty="0"/>
                    </a:p>
                  </a:txBody>
                  <a:tcPr anchor="ctr"/>
                </a:tc>
              </a:tr>
              <a:tr h="0">
                <a:tc gridSpan="1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+mn-lt"/>
                        </a:rPr>
                        <a:t>For Question 8 use Student Copy C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1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+mn-lt"/>
                        </a:rPr>
                        <a:t>8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Long and Short words:  Check if correct. (RF.K.1c)  Cover the words you are not referring to.  Ask, “Which word is: Anthony___?  Kate___?  Baseball___?  Elf___?  Hippopotamus___?”</a:t>
                      </a:r>
                      <a:endParaRPr kumimoji="0" lang="en-US" sz="9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____of 5</a:t>
                      </a:r>
                      <a:endParaRPr lang="en-US" sz="10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pattFill prst="dashUpDiag">
                      <a:fgClr>
                        <a:schemeClr val="tx2">
                          <a:lumMod val="60000"/>
                          <a:lumOff val="4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b="1" dirty="0"/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____ of 5</a:t>
                      </a:r>
                      <a:endParaRPr lang="en-US" sz="1000" b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b="1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 smtClean="0"/>
                        <a:t>____ of 5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b="1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 smtClean="0"/>
                        <a:t>____ of 5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b="1" dirty="0"/>
                    </a:p>
                  </a:txBody>
                  <a:tcPr anchor="ctr"/>
                </a:tc>
              </a:tr>
              <a:tr h="0">
                <a:tc gridSpan="11">
                  <a:txBody>
                    <a:bodyPr/>
                    <a:lstStyle/>
                    <a:p>
                      <a:pPr algn="l"/>
                      <a:r>
                        <a:rPr lang="en-US" sz="10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For Questions</a:t>
                      </a:r>
                      <a:r>
                        <a:rPr lang="en-US" sz="1000" b="1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9 – 13 use any Teacher Selected Book</a:t>
                      </a:r>
                      <a:endParaRPr lang="en-US" sz="1000" b="1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900" b="1" i="1" dirty="0" smtClean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b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b="1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b="1" dirty="0"/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9</a:t>
                      </a:r>
                      <a:endParaRPr lang="en-US" sz="1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dirty="0" smtClean="0"/>
                        <a:t>Tracks words from top to bottom.</a:t>
                      </a:r>
                      <a:r>
                        <a:rPr lang="en-US" sz="900" b="0" baseline="0" dirty="0" smtClean="0"/>
                        <a:t> (</a:t>
                      </a:r>
                      <a:r>
                        <a:rPr lang="en-US" sz="900" b="0" dirty="0" smtClean="0"/>
                        <a:t>RF.K.1c) </a:t>
                      </a:r>
                      <a:endParaRPr lang="en-US" sz="900" b="0" i="1" dirty="0" smtClean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Yes</a:t>
                      </a:r>
                      <a:endParaRPr lang="en-US" sz="10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pattFill prst="dashUpDiag">
                      <a:fgClr>
                        <a:schemeClr val="tx2">
                          <a:lumMod val="60000"/>
                          <a:lumOff val="4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No</a:t>
                      </a:r>
                      <a:endParaRPr lang="en-US" sz="10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pattFill prst="dashUpDiag">
                      <a:fgClr>
                        <a:schemeClr val="tx2">
                          <a:lumMod val="60000"/>
                          <a:lumOff val="4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Yes</a:t>
                      </a:r>
                      <a:endParaRPr lang="en-US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No</a:t>
                      </a:r>
                      <a:endParaRPr lang="en-US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Yes</a:t>
                      </a:r>
                      <a:endParaRPr lang="en-US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No</a:t>
                      </a:r>
                      <a:endParaRPr lang="en-US" sz="1000" b="1" dirty="0"/>
                    </a:p>
                  </a:txBody>
                  <a:tcPr anchor="ctr"/>
                </a:tc>
              </a:tr>
              <a:tr h="121920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10</a:t>
                      </a:r>
                      <a:endParaRPr lang="en-US" sz="1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dirty="0" smtClean="0"/>
                        <a:t>Tracks words page by </a:t>
                      </a:r>
                      <a:r>
                        <a:rPr lang="en-US" sz="900" b="0" baseline="0" dirty="0" smtClean="0"/>
                        <a:t>p</a:t>
                      </a:r>
                      <a:r>
                        <a:rPr lang="en-US" sz="900" b="0" dirty="0" smtClean="0"/>
                        <a:t>age</a:t>
                      </a:r>
                      <a:r>
                        <a:rPr lang="en-US" sz="900" b="0" baseline="0" dirty="0" smtClean="0"/>
                        <a:t>. (</a:t>
                      </a:r>
                      <a:r>
                        <a:rPr lang="en-US" sz="900" b="0" dirty="0" smtClean="0"/>
                        <a:t>RF.K.1c) 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Yes</a:t>
                      </a:r>
                      <a:endParaRPr lang="en-US" sz="10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pattFill prst="dashUpDiag">
                      <a:fgClr>
                        <a:schemeClr val="tx2">
                          <a:lumMod val="60000"/>
                          <a:lumOff val="4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No</a:t>
                      </a:r>
                      <a:endParaRPr lang="en-US" sz="10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pattFill prst="dashUpDiag">
                      <a:fgClr>
                        <a:schemeClr val="tx2">
                          <a:lumMod val="60000"/>
                          <a:lumOff val="4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b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Yes</a:t>
                      </a:r>
                      <a:endParaRPr lang="en-US" sz="1000" b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No</a:t>
                      </a:r>
                      <a:endParaRPr lang="en-US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Yes</a:t>
                      </a:r>
                      <a:endParaRPr lang="en-US" sz="1000" b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No</a:t>
                      </a:r>
                      <a:endParaRPr lang="en-US" sz="1000" b="1" dirty="0"/>
                    </a:p>
                  </a:txBody>
                  <a:tcPr anchor="ctr"/>
                </a:tc>
              </a:tr>
              <a:tr h="152400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11</a:t>
                      </a:r>
                      <a:endParaRPr lang="en-US" sz="1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dirty="0" smtClean="0"/>
                        <a:t>Points to the title. (RF.K.1a)</a:t>
                      </a:r>
                      <a:endParaRPr lang="en-US" sz="900" b="0" i="1" dirty="0" smtClean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Yes</a:t>
                      </a:r>
                      <a:endParaRPr lang="en-US" sz="10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pattFill prst="dashUpDiag">
                      <a:fgClr>
                        <a:schemeClr val="tx2">
                          <a:lumMod val="60000"/>
                          <a:lumOff val="4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No</a:t>
                      </a:r>
                      <a:endParaRPr lang="en-US" sz="10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pattFill prst="dashUpDiag">
                      <a:fgClr>
                        <a:schemeClr val="tx2">
                          <a:lumMod val="60000"/>
                          <a:lumOff val="4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b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Yes</a:t>
                      </a:r>
                      <a:endParaRPr lang="en-US" sz="1000" b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No</a:t>
                      </a:r>
                      <a:endParaRPr lang="en-US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Yes</a:t>
                      </a:r>
                      <a:endParaRPr lang="en-US" sz="1000" b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No</a:t>
                      </a:r>
                      <a:endParaRPr lang="en-US" sz="1000" b="1" dirty="0"/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12</a:t>
                      </a:r>
                      <a:endParaRPr lang="en-US" sz="1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b="0" dirty="0" smtClean="0"/>
                        <a:t>Points to the author’s name and states purpose. (RF.K.1a)</a:t>
                      </a:r>
                      <a:endParaRPr lang="en-US" sz="900" b="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Yes</a:t>
                      </a:r>
                      <a:endParaRPr lang="en-US" sz="10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pattFill prst="dashUpDiag">
                      <a:fgClr>
                        <a:schemeClr val="tx2">
                          <a:lumMod val="60000"/>
                          <a:lumOff val="4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No</a:t>
                      </a:r>
                      <a:endParaRPr lang="en-US" sz="10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pattFill prst="dashUpDiag">
                      <a:fgClr>
                        <a:schemeClr val="tx2">
                          <a:lumMod val="60000"/>
                          <a:lumOff val="4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b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Yes</a:t>
                      </a:r>
                      <a:endParaRPr lang="en-US" sz="1000" b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No</a:t>
                      </a:r>
                      <a:endParaRPr lang="en-US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Yes</a:t>
                      </a:r>
                      <a:endParaRPr lang="en-US" sz="1000" b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No</a:t>
                      </a:r>
                      <a:endParaRPr lang="en-US" sz="1000" b="1" dirty="0"/>
                    </a:p>
                  </a:txBody>
                  <a:tcPr anchor="ctr"/>
                </a:tc>
              </a:tr>
              <a:tr h="137160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13</a:t>
                      </a:r>
                      <a:endParaRPr lang="en-US" sz="1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b="0" dirty="0" smtClean="0"/>
                        <a:t>Points to the illustrator’s name and states purpose. (RF.K.1a)</a:t>
                      </a:r>
                      <a:endParaRPr lang="en-US" sz="900" b="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Yes</a:t>
                      </a:r>
                      <a:endParaRPr lang="en-US" sz="10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pattFill prst="dashUpDiag">
                      <a:fgClr>
                        <a:schemeClr val="tx2">
                          <a:lumMod val="60000"/>
                          <a:lumOff val="4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No</a:t>
                      </a:r>
                      <a:endParaRPr lang="en-US" sz="10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pattFill prst="dashUpDiag">
                      <a:fgClr>
                        <a:schemeClr val="tx2">
                          <a:lumMod val="60000"/>
                          <a:lumOff val="4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b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Yes</a:t>
                      </a:r>
                      <a:endParaRPr lang="en-US" sz="1000" b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No</a:t>
                      </a:r>
                      <a:endParaRPr lang="en-US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Yes</a:t>
                      </a:r>
                      <a:endParaRPr lang="en-US" sz="1000" b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No</a:t>
                      </a:r>
                      <a:endParaRPr lang="en-US" sz="1000" b="1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553200" y="6492875"/>
            <a:ext cx="2133600" cy="365125"/>
          </a:xfrm>
        </p:spPr>
        <p:txBody>
          <a:bodyPr/>
          <a:lstStyle/>
          <a:p>
            <a:fld id="{BAA0E36A-BED4-41C9-AA07-2250A2C4C2A4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5083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0E36A-BED4-41C9-AA07-2250A2C4C2A4}" type="slidenum">
              <a:rPr lang="en-US" smtClean="0"/>
              <a:t>11</a:t>
            </a:fld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1870999"/>
              </p:ext>
            </p:extLst>
          </p:nvPr>
        </p:nvGraphicFramePr>
        <p:xfrm>
          <a:off x="228600" y="152400"/>
          <a:ext cx="8763933" cy="49834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64622"/>
                <a:gridCol w="3067988"/>
                <a:gridCol w="508691"/>
                <a:gridCol w="508691"/>
                <a:gridCol w="557913"/>
                <a:gridCol w="614682"/>
                <a:gridCol w="537552"/>
                <a:gridCol w="537552"/>
                <a:gridCol w="537552"/>
                <a:gridCol w="614345"/>
                <a:gridCol w="614345"/>
              </a:tblGrid>
              <a:tr h="182880">
                <a:tc gridSpan="11">
                  <a:txBody>
                    <a:bodyPr/>
                    <a:lstStyle/>
                    <a:p>
                      <a:r>
                        <a:rPr lang="en-US" sz="1100" b="1" dirty="0" smtClean="0"/>
                        <a:t>RF.K.2</a:t>
                      </a:r>
                      <a:r>
                        <a:rPr lang="en-US" sz="1100" dirty="0" smtClean="0"/>
                        <a:t>:  Demonstrate understanding of spoken words, syllables, and sounds (phonemes).</a:t>
                      </a:r>
                      <a:endParaRPr lang="en-US" sz="11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1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pattFill prst="dashUpDiag">
                      <a:fgClr>
                        <a:schemeClr val="tx2">
                          <a:lumMod val="60000"/>
                          <a:lumOff val="4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1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1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1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320040">
                <a:tc gridSpan="7">
                  <a:txBody>
                    <a:bodyPr/>
                    <a:lstStyle/>
                    <a:p>
                      <a:r>
                        <a:rPr lang="en-US" sz="1600" b="1" u="sng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Phonological Awareness Checklist </a:t>
                      </a:r>
                      <a:endParaRPr lang="en-US" sz="1600" b="0" u="none" dirty="0">
                        <a:effectLst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1" i="1" u="none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900" b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900" b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QTR 1</a:t>
                      </a:r>
                      <a:endParaRPr lang="en-US" sz="11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pattFill prst="dashUpDiag">
                      <a:fgClr>
                        <a:schemeClr val="tx2">
                          <a:lumMod val="60000"/>
                          <a:lumOff val="4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QTR 2</a:t>
                      </a:r>
                      <a:endParaRPr lang="en-US" sz="11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QTR 3</a:t>
                      </a:r>
                      <a:endParaRPr lang="en-US" sz="11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QTR</a:t>
                      </a:r>
                      <a:r>
                        <a:rPr lang="en-US" sz="1100" b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4</a:t>
                      </a:r>
                      <a:endParaRPr lang="en-US" sz="11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320040">
                <a:tc rowSpan="2"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endParaRPr lang="en-US" sz="11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i="0" u="non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Isolates and pronounces (in</a:t>
                      </a:r>
                      <a:r>
                        <a:rPr lang="en-US" sz="900" i="0" u="non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CVC words) </a:t>
                      </a:r>
                      <a:r>
                        <a:rPr lang="en-US" sz="900" b="1" i="0" u="non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initial consonant sounds  </a:t>
                      </a:r>
                      <a:r>
                        <a:rPr lang="en-US" sz="900" i="0" u="non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heard (RF.K.2d). This </a:t>
                      </a:r>
                      <a:r>
                        <a:rPr lang="en-US" sz="900" b="0" i="0" u="none" strike="noStrike" baseline="0" dirty="0" smtClean="0">
                          <a:latin typeface="+mn-lt"/>
                        </a:rPr>
                        <a:t>is an oral assessment, and no student copy is needed</a:t>
                      </a:r>
                      <a:r>
                        <a:rPr lang="en-US" sz="800" b="0" i="0" u="none" strike="noStrike" baseline="0" dirty="0" smtClean="0">
                          <a:latin typeface="Arial Narrow"/>
                        </a:rPr>
                        <a:t> .</a:t>
                      </a:r>
                      <a:r>
                        <a:rPr lang="en-US" sz="800" b="1" i="1" u="non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Teacher:</a:t>
                      </a:r>
                      <a:r>
                        <a:rPr lang="en-US" sz="800" i="1" u="non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“Tell me the first sound you hear in each of the words.” Circle words to show correct response.</a:t>
                      </a:r>
                      <a:endParaRPr lang="en-US" sz="1000" b="1" i="1" u="none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Mad</a:t>
                      </a:r>
                    </a:p>
                    <a:p>
                      <a:pPr algn="ctr"/>
                      <a:endParaRPr lang="en-US" sz="900" b="1" dirty="0" smtClean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rock</a:t>
                      </a:r>
                      <a:endParaRPr lang="en-US" sz="9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top</a:t>
                      </a:r>
                      <a:endParaRPr lang="en-US" sz="9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hot</a:t>
                      </a:r>
                      <a:endParaRPr lang="en-US" sz="9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map</a:t>
                      </a:r>
                      <a:endParaRPr lang="en-US" sz="9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en-US" sz="1000" b="1" dirty="0" smtClean="0"/>
                        <a:t>__/10</a:t>
                      </a:r>
                      <a:endParaRPr lang="en-US" sz="1000" b="1" dirty="0"/>
                    </a:p>
                  </a:txBody>
                  <a:tcPr anchor="ctr">
                    <a:pattFill prst="dashUpDiag">
                      <a:fgClr>
                        <a:schemeClr val="tx2">
                          <a:lumMod val="60000"/>
                          <a:lumOff val="4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__/10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 smtClean="0"/>
                        <a:t>__/10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 smtClean="0"/>
                        <a:t>__/10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3200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Apple</a:t>
                      </a:r>
                    </a:p>
                    <a:p>
                      <a:pPr algn="ctr"/>
                      <a:endParaRPr lang="en-US" sz="9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kite</a:t>
                      </a:r>
                      <a:endParaRPr lang="en-US" sz="9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seal</a:t>
                      </a:r>
                      <a:endParaRPr lang="en-US" sz="9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lamp</a:t>
                      </a:r>
                      <a:endParaRPr lang="en-US" sz="9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bike </a:t>
                      </a:r>
                      <a:endParaRPr lang="en-US" sz="9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0">
                <a:tc gridSpan="11">
                  <a:txBody>
                    <a:bodyPr/>
                    <a:lstStyle/>
                    <a:p>
                      <a:pPr algn="ctr"/>
                      <a:endParaRPr lang="en-US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1" i="1" u="none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b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b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b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b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b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solidFill>
                      <a:srgbClr val="F3F2E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167640">
                <a:tc rowSpan="2"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endParaRPr lang="en-US" sz="11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/>
                      <a:r>
                        <a:rPr lang="en-US" sz="900" b="0" i="0" u="none" strike="noStrike" baseline="0" dirty="0" smtClean="0">
                          <a:latin typeface="+mn-lt"/>
                        </a:rPr>
                        <a:t>Identifying Final Sounds (RF.K.2d)</a:t>
                      </a:r>
                    </a:p>
                    <a:p>
                      <a:pPr algn="l"/>
                      <a:r>
                        <a:rPr lang="en-US" sz="900" b="1" i="1" u="none" strike="noStrike" baseline="0" dirty="0" smtClean="0">
                          <a:latin typeface="+mn-lt"/>
                        </a:rPr>
                        <a:t>Teacher</a:t>
                      </a:r>
                      <a:r>
                        <a:rPr lang="en-US" sz="900" b="0" i="1" u="none" strike="noStrike" baseline="0" dirty="0" smtClean="0">
                          <a:latin typeface="+mn-lt"/>
                        </a:rPr>
                        <a:t> “I will say a  word you will tell me the final sound in the word. Students can use “Punch It Out.” (Model a word for the student not on the list)</a:t>
                      </a:r>
                      <a:endParaRPr lang="en-US" sz="900" i="1" dirty="0" smtClean="0"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Lab</a:t>
                      </a:r>
                    </a:p>
                    <a:p>
                      <a:pPr algn="ctr"/>
                      <a:endParaRPr lang="en-US" sz="900" b="1" dirty="0" smtClean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Keep</a:t>
                      </a:r>
                      <a:endParaRPr lang="en-US" sz="9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Noon</a:t>
                      </a:r>
                      <a:endParaRPr lang="en-US" sz="9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Fuss</a:t>
                      </a:r>
                      <a:endParaRPr lang="en-US" sz="9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buzz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en-US" sz="10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 smtClean="0"/>
                        <a:t>__/10</a:t>
                      </a:r>
                    </a:p>
                  </a:txBody>
                  <a:tcPr anchor="ctr">
                    <a:pattFill prst="dashUpDiag">
                      <a:fgClr>
                        <a:schemeClr val="tx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 smtClean="0"/>
                        <a:t>__/10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 smtClean="0"/>
                        <a:t>__/10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228600">
                <a:tc vMerge="1">
                  <a:txBody>
                    <a:bodyPr/>
                    <a:lstStyle/>
                    <a:p>
                      <a:pPr algn="ctr"/>
                      <a:endParaRPr lang="en-US" sz="11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8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Bird</a:t>
                      </a:r>
                    </a:p>
                    <a:p>
                      <a:pPr algn="ctr"/>
                      <a:endParaRPr lang="en-US" sz="900" b="1" dirty="0" smtClean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Dark</a:t>
                      </a:r>
                      <a:endParaRPr lang="en-US" sz="9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Leaf</a:t>
                      </a:r>
                      <a:endParaRPr lang="en-US" sz="9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Storm</a:t>
                      </a:r>
                      <a:endParaRPr lang="en-US" sz="9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can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10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1" dirty="0" smtClean="0"/>
                    </a:p>
                  </a:txBody>
                  <a:tcPr anchor="ctr">
                    <a:solidFill>
                      <a:srgbClr val="F3F2E9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1" dirty="0" smtClean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1" dirty="0" smtClean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167640">
                <a:tc rowSpan="2"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</a:t>
                      </a:r>
                      <a:endParaRPr lang="en-US" sz="11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Times New Roman"/>
                          <a:cs typeface="Times New Roman"/>
                        </a:rPr>
                        <a:t>Identifies rhymes that have the same last rime (RF.K.2c). No student copy is needed.  </a:t>
                      </a:r>
                      <a:r>
                        <a:rPr kumimoji="0" lang="en-US" sz="9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Times New Roman"/>
                          <a:cs typeface="Times New Roman"/>
                        </a:rPr>
                        <a:t>Teacher:</a:t>
                      </a:r>
                      <a:r>
                        <a:rPr kumimoji="0" lang="en-US" sz="9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Times New Roman"/>
                          <a:cs typeface="Times New Roman"/>
                        </a:rPr>
                        <a:t> “Tell me if these two words have the same last “rhyme” (rime).” (Model a word for the student not on the list)</a:t>
                      </a:r>
                      <a:endParaRPr kumimoji="0" lang="en-US" sz="9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cat</a:t>
                      </a:r>
                      <a:r>
                        <a:rPr lang="en-US" sz="900" b="1" baseline="0" dirty="0" smtClean="0"/>
                        <a:t> </a:t>
                      </a:r>
                      <a:r>
                        <a:rPr lang="en-US" sz="900" b="1" dirty="0" smtClean="0"/>
                        <a:t>hat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pig</a:t>
                      </a:r>
                    </a:p>
                    <a:p>
                      <a:pPr algn="ctr"/>
                      <a:r>
                        <a:rPr lang="en-US" sz="900" b="1" dirty="0" smtClean="0"/>
                        <a:t>wig</a:t>
                      </a:r>
                      <a:endParaRPr lang="en-US" sz="9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box</a:t>
                      </a:r>
                    </a:p>
                    <a:p>
                      <a:pPr algn="ctr"/>
                      <a:r>
                        <a:rPr lang="en-US" sz="900" b="1" dirty="0" smtClean="0"/>
                        <a:t>lip</a:t>
                      </a:r>
                      <a:endParaRPr lang="en-US" sz="9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man</a:t>
                      </a:r>
                    </a:p>
                    <a:p>
                      <a:pPr algn="ctr"/>
                      <a:r>
                        <a:rPr lang="en-US" sz="900" b="1" dirty="0" smtClean="0"/>
                        <a:t>mat</a:t>
                      </a:r>
                      <a:endParaRPr lang="en-US" sz="9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sun</a:t>
                      </a:r>
                    </a:p>
                    <a:p>
                      <a:pPr algn="ctr"/>
                      <a:r>
                        <a:rPr lang="en-US" sz="900" b="1" dirty="0" smtClean="0"/>
                        <a:t>run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en-US" sz="10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 smtClean="0"/>
                        <a:t>__/10</a:t>
                      </a:r>
                    </a:p>
                  </a:txBody>
                  <a:tcPr anchor="ctr">
                    <a:pattFill prst="dashUpDiag">
                      <a:fgClr>
                        <a:schemeClr val="tx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 smtClean="0"/>
                        <a:t>__/10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 smtClean="0"/>
                        <a:t>__/10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320039">
                <a:tc vMerge="1">
                  <a:txBody>
                    <a:bodyPr/>
                    <a:lstStyle/>
                    <a:p>
                      <a:pPr algn="ctr"/>
                      <a:endParaRPr lang="en-US" sz="11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1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let</a:t>
                      </a:r>
                    </a:p>
                    <a:p>
                      <a:pPr algn="ctr"/>
                      <a:r>
                        <a:rPr lang="en-US" sz="900" b="1" dirty="0" smtClean="0"/>
                        <a:t>bet</a:t>
                      </a:r>
                      <a:endParaRPr lang="en-US" sz="9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mop</a:t>
                      </a:r>
                    </a:p>
                    <a:p>
                      <a:pPr algn="ctr"/>
                      <a:r>
                        <a:rPr lang="en-US" sz="900" b="1" dirty="0" smtClean="0"/>
                        <a:t>top</a:t>
                      </a:r>
                      <a:endParaRPr lang="en-US" sz="9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boat</a:t>
                      </a:r>
                    </a:p>
                    <a:p>
                      <a:pPr algn="ctr"/>
                      <a:r>
                        <a:rPr lang="en-US" sz="900" b="1" dirty="0" smtClean="0"/>
                        <a:t>coat</a:t>
                      </a:r>
                      <a:endParaRPr lang="en-US" sz="9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hit</a:t>
                      </a:r>
                    </a:p>
                    <a:p>
                      <a:pPr algn="ctr"/>
                      <a:r>
                        <a:rPr lang="en-US" sz="900" b="1" dirty="0" smtClean="0"/>
                        <a:t>sit</a:t>
                      </a:r>
                      <a:endParaRPr lang="en-US" sz="9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ham</a:t>
                      </a:r>
                    </a:p>
                    <a:p>
                      <a:pPr algn="ctr"/>
                      <a:r>
                        <a:rPr lang="en-US" sz="900" b="1" dirty="0" smtClean="0"/>
                        <a:t>get </a:t>
                      </a:r>
                      <a:endParaRPr lang="en-US" sz="9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10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1" dirty="0" smtClean="0"/>
                    </a:p>
                  </a:txBody>
                  <a:tcPr anchor="ctr">
                    <a:solidFill>
                      <a:srgbClr val="F3F2E9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1" dirty="0" smtClean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1" dirty="0" smtClean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160020">
                <a:tc rowSpan="2"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</a:t>
                      </a:r>
                      <a:endParaRPr lang="en-US" sz="11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Times New Roman"/>
                        </a:rPr>
                        <a:t>Blend onset and rime. </a:t>
                      </a:r>
                      <a:r>
                        <a:rPr kumimoji="0" lang="en-US" sz="9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Times New Roman"/>
                        </a:rPr>
                        <a:t>Teacher</a:t>
                      </a:r>
                      <a:r>
                        <a:rPr kumimoji="0" lang="en-US" sz="9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Times New Roman"/>
                        </a:rPr>
                        <a:t>: “Listen as I say a word in parts.  Then say the whole word.” (Model a word for the student not on the list).</a:t>
                      </a:r>
                      <a:endParaRPr kumimoji="0" lang="en-US" sz="9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S-un</a:t>
                      </a:r>
                      <a:endParaRPr lang="en-US" sz="9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L-ip</a:t>
                      </a:r>
                      <a:endParaRPr lang="en-US" sz="9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B-ed</a:t>
                      </a:r>
                      <a:endParaRPr lang="en-US" sz="9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R-ag</a:t>
                      </a:r>
                      <a:endParaRPr lang="en-US" sz="9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D-ime</a:t>
                      </a:r>
                      <a:endParaRPr lang="en-US" sz="9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en-US" sz="10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 smtClean="0"/>
                        <a:t>__/10</a:t>
                      </a:r>
                    </a:p>
                  </a:txBody>
                  <a:tcPr anchor="ctr">
                    <a:pattFill prst="dashUpDiag">
                      <a:fgClr>
                        <a:schemeClr val="tx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 smtClean="0"/>
                        <a:t>__/10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 smtClean="0"/>
                        <a:t>__/10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16002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W-eb</a:t>
                      </a:r>
                      <a:endParaRPr lang="en-US" sz="9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M-ad</a:t>
                      </a:r>
                      <a:endParaRPr lang="en-US" sz="9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F-eet</a:t>
                      </a:r>
                      <a:endParaRPr lang="en-US" sz="9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F-ox</a:t>
                      </a:r>
                      <a:endParaRPr lang="en-US" sz="9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C-up</a:t>
                      </a:r>
                      <a:endParaRPr lang="en-US" sz="9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0020">
                <a:tc rowSpan="2"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</a:t>
                      </a:r>
                      <a:endParaRPr lang="en-US" sz="11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Times New Roman"/>
                        </a:rPr>
                        <a:t>Segments onset and rime. </a:t>
                      </a:r>
                      <a:r>
                        <a:rPr kumimoji="0" lang="en-US" sz="9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Times New Roman"/>
                        </a:rPr>
                        <a:t>Teacher</a:t>
                      </a:r>
                      <a:r>
                        <a:rPr kumimoji="0" lang="en-US" sz="9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Times New Roman"/>
                        </a:rPr>
                        <a:t>: “Listen as I say a word.  Then say the first part and the last part.”  (Model a word for the student not on the list).</a:t>
                      </a:r>
                      <a:endParaRPr kumimoji="0" lang="en-US" sz="9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Sat</a:t>
                      </a:r>
                    </a:p>
                    <a:p>
                      <a:pPr algn="ctr"/>
                      <a:endParaRPr lang="en-US" sz="9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Lap</a:t>
                      </a:r>
                      <a:endParaRPr lang="en-US" sz="9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Big</a:t>
                      </a:r>
                      <a:endParaRPr lang="en-US" sz="9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Run</a:t>
                      </a:r>
                      <a:endParaRPr lang="en-US" sz="9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dig</a:t>
                      </a:r>
                      <a:endParaRPr lang="en-US" sz="9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en-US" sz="10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 smtClean="0"/>
                        <a:t>__/10</a:t>
                      </a:r>
                    </a:p>
                  </a:txBody>
                  <a:tcPr anchor="ctr">
                    <a:pattFill prst="dashUpDiag">
                      <a:fgClr>
                        <a:schemeClr val="tx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 smtClean="0"/>
                        <a:t>__/10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 smtClean="0"/>
                        <a:t>__/10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160020">
                <a:tc vMerge="1">
                  <a:txBody>
                    <a:bodyPr/>
                    <a:lstStyle/>
                    <a:p>
                      <a:pPr algn="ctr"/>
                      <a:endParaRPr lang="en-US" sz="11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8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Well</a:t>
                      </a:r>
                    </a:p>
                    <a:p>
                      <a:pPr algn="ctr"/>
                      <a:endParaRPr lang="en-US" sz="9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Man</a:t>
                      </a:r>
                      <a:endParaRPr lang="en-US" sz="9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Fun</a:t>
                      </a:r>
                      <a:endParaRPr lang="en-US" sz="9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Kit</a:t>
                      </a:r>
                      <a:endParaRPr lang="en-US" sz="9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can</a:t>
                      </a:r>
                      <a:endParaRPr lang="en-US" sz="9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10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1" dirty="0" smtClean="0"/>
                    </a:p>
                  </a:txBody>
                  <a:tcPr anchor="ctr">
                    <a:pattFill prst="dashUpDiag">
                      <a:fgClr>
                        <a:schemeClr val="tx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1" dirty="0" smtClean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1" dirty="0" smtClean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160020">
                <a:tc rowSpan="2"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6</a:t>
                      </a:r>
                      <a:endParaRPr lang="en-US" sz="11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aseline="0" dirty="0" smtClean="0">
                          <a:solidFill>
                            <a:schemeClr val="tx1"/>
                          </a:solidFill>
                        </a:rPr>
                        <a:t>Blend the syllables to make a word (RF.K.2b) </a:t>
                      </a:r>
                      <a:r>
                        <a:rPr lang="en-US" sz="900" b="1" i="1" baseline="0" dirty="0" smtClean="0">
                          <a:solidFill>
                            <a:schemeClr val="tx1"/>
                          </a:solidFill>
                        </a:rPr>
                        <a:t>Teacher</a:t>
                      </a:r>
                      <a:r>
                        <a:rPr lang="en-US" sz="900" i="1" baseline="0" dirty="0" smtClean="0">
                          <a:solidFill>
                            <a:schemeClr val="tx1"/>
                          </a:solidFill>
                        </a:rPr>
                        <a:t>: “I am going to say a word in parts, and you will blend what I say into a real word.” </a:t>
                      </a:r>
                      <a:r>
                        <a:rPr kumimoji="0" lang="en-US" sz="9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(Model 1-2 words for the student not on the list).</a:t>
                      </a:r>
                      <a:endParaRPr lang="en-US" sz="900" i="1" dirty="0" smtClean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Pen-</a:t>
                      </a:r>
                    </a:p>
                    <a:p>
                      <a:pPr algn="ctr"/>
                      <a:r>
                        <a:rPr lang="en-US" sz="900" b="1" dirty="0" smtClean="0"/>
                        <a:t>Cil</a:t>
                      </a:r>
                      <a:endParaRPr lang="en-US" sz="9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Rain-</a:t>
                      </a:r>
                    </a:p>
                    <a:p>
                      <a:pPr algn="ctr"/>
                      <a:r>
                        <a:rPr lang="en-US" sz="900" b="1" dirty="0" smtClean="0"/>
                        <a:t>Bow</a:t>
                      </a:r>
                      <a:endParaRPr lang="en-US" sz="9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Pop-</a:t>
                      </a:r>
                    </a:p>
                    <a:p>
                      <a:pPr algn="ctr"/>
                      <a:r>
                        <a:rPr lang="en-US" sz="900" b="1" dirty="0" smtClean="0"/>
                        <a:t>Corn</a:t>
                      </a:r>
                      <a:endParaRPr lang="en-US" sz="9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Black-</a:t>
                      </a:r>
                    </a:p>
                    <a:p>
                      <a:pPr algn="ctr"/>
                      <a:r>
                        <a:rPr lang="en-US" sz="900" b="1" dirty="0" smtClean="0"/>
                        <a:t>Board</a:t>
                      </a:r>
                      <a:endParaRPr lang="en-US" sz="9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Side-</a:t>
                      </a:r>
                    </a:p>
                    <a:p>
                      <a:pPr algn="ctr"/>
                      <a:r>
                        <a:rPr lang="en-US" sz="900" b="1" dirty="0" smtClean="0"/>
                        <a:t>walk</a:t>
                      </a:r>
                      <a:endParaRPr lang="en-US" sz="9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en-US" sz="10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 smtClean="0"/>
                        <a:t>__/10</a:t>
                      </a:r>
                    </a:p>
                  </a:txBody>
                  <a:tcPr anchor="ctr">
                    <a:pattFill prst="dashUpDiag">
                      <a:fgClr>
                        <a:schemeClr val="tx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 smtClean="0"/>
                        <a:t>__/10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 smtClean="0"/>
                        <a:t>__/10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160020">
                <a:tc vMerge="1">
                  <a:txBody>
                    <a:bodyPr/>
                    <a:lstStyle/>
                    <a:p>
                      <a:pPr algn="ctr"/>
                      <a:endParaRPr lang="en-US" sz="11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8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Pa-</a:t>
                      </a:r>
                    </a:p>
                    <a:p>
                      <a:pPr algn="ctr"/>
                      <a:r>
                        <a:rPr lang="en-US" sz="900" b="1" dirty="0" smtClean="0"/>
                        <a:t>Per</a:t>
                      </a:r>
                      <a:endParaRPr lang="en-US" sz="9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Nap-</a:t>
                      </a:r>
                    </a:p>
                    <a:p>
                      <a:pPr algn="ctr"/>
                      <a:r>
                        <a:rPr lang="en-US" sz="900" b="1" dirty="0" smtClean="0"/>
                        <a:t>Kin</a:t>
                      </a:r>
                      <a:endParaRPr lang="en-US" sz="9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Tick-</a:t>
                      </a:r>
                    </a:p>
                    <a:p>
                      <a:pPr algn="ctr"/>
                      <a:r>
                        <a:rPr lang="en-US" sz="900" b="1" dirty="0" smtClean="0"/>
                        <a:t>Et</a:t>
                      </a:r>
                      <a:endParaRPr lang="en-US" sz="9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Wel-come</a:t>
                      </a:r>
                      <a:endParaRPr lang="en-US" sz="9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Sis-</a:t>
                      </a:r>
                    </a:p>
                    <a:p>
                      <a:pPr algn="ctr"/>
                      <a:r>
                        <a:rPr lang="en-US" sz="900" b="1" dirty="0" smtClean="0"/>
                        <a:t>ter</a:t>
                      </a:r>
                      <a:endParaRPr lang="en-US" sz="9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10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1" dirty="0" smtClean="0"/>
                    </a:p>
                  </a:txBody>
                  <a:tcPr anchor="ctr">
                    <a:pattFill prst="dashUpDiag">
                      <a:fgClr>
                        <a:schemeClr val="tx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1" dirty="0" smtClean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1" dirty="0" smtClean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17303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0E36A-BED4-41C9-AA07-2250A2C4C2A4}" type="slidenum">
              <a:rPr lang="en-US" smtClean="0"/>
              <a:t>12</a:t>
            </a:fld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2876339"/>
              </p:ext>
            </p:extLst>
          </p:nvPr>
        </p:nvGraphicFramePr>
        <p:xfrm>
          <a:off x="304800" y="152401"/>
          <a:ext cx="8701578" cy="524255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83877"/>
                <a:gridCol w="3044293"/>
                <a:gridCol w="504762"/>
                <a:gridCol w="504762"/>
                <a:gridCol w="553604"/>
                <a:gridCol w="533400"/>
                <a:gridCol w="533400"/>
                <a:gridCol w="533400"/>
                <a:gridCol w="650240"/>
                <a:gridCol w="675640"/>
                <a:gridCol w="584200"/>
              </a:tblGrid>
              <a:tr h="380999">
                <a:tc gridSpan="7">
                  <a:txBody>
                    <a:bodyPr/>
                    <a:lstStyle/>
                    <a:p>
                      <a:r>
                        <a:rPr lang="en-US" sz="1600" b="1" u="sng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Phonological Awareness Checklist</a:t>
                      </a:r>
                      <a:r>
                        <a:rPr lang="en-US" sz="1600" b="1" u="none" dirty="0" smtClean="0">
                          <a:effectLst/>
                        </a:rPr>
                        <a:t>  </a:t>
                      </a:r>
                      <a:r>
                        <a:rPr lang="en-US" sz="1200" b="1" i="1" u="none" dirty="0" smtClean="0">
                          <a:effectLst/>
                        </a:rPr>
                        <a:t>continued</a:t>
                      </a:r>
                      <a:endParaRPr lang="en-US" sz="1200" b="0" i="1" u="none" dirty="0">
                        <a:effectLst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1" i="1" u="none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900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QTR 1</a:t>
                      </a:r>
                      <a:endParaRPr lang="en-US" sz="11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QTR 2</a:t>
                      </a:r>
                      <a:endParaRPr lang="en-US" sz="11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QTR 3</a:t>
                      </a:r>
                      <a:endParaRPr lang="en-US" sz="11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QTR 4</a:t>
                      </a:r>
                      <a:endParaRPr lang="en-US" sz="11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</a:tr>
              <a:tr h="0">
                <a:tc gridSpan="11">
                  <a:txBody>
                    <a:bodyPr/>
                    <a:lstStyle/>
                    <a:p>
                      <a:pPr algn="ctr"/>
                      <a:endParaRPr lang="en-US" sz="3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i="1" dirty="0" smtClean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900" b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900" b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900" b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900" b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900" b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0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1" dirty="0" smtClean="0"/>
                    </a:p>
                  </a:txBody>
                  <a:tcPr anchor="ctr">
                    <a:solidFill>
                      <a:srgbClr val="F3F2E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52400">
                <a:tc rowSpan="2"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7</a:t>
                      </a:r>
                      <a:endParaRPr lang="en-US" sz="11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/>
                      <a:r>
                        <a:rPr lang="en-US" sz="900" b="0" i="0" u="none" strike="noStrike" baseline="0" dirty="0" smtClean="0">
                          <a:latin typeface="+mn-lt"/>
                        </a:rPr>
                        <a:t>Identifying Medial Sounds RF.K.2d</a:t>
                      </a:r>
                    </a:p>
                    <a:p>
                      <a:pPr algn="l"/>
                      <a:r>
                        <a:rPr lang="en-US" sz="800" b="0" i="1" u="none" strike="noStrike" baseline="0" dirty="0" smtClean="0">
                          <a:latin typeface="+mn-lt"/>
                        </a:rPr>
                        <a:t>Teacher “I am going to say a word. Can you tell me the sound you hear in the middle of the word?” Teacher says the word and students isolate the vowel sound. 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Man</a:t>
                      </a:r>
                    </a:p>
                    <a:p>
                      <a:pPr algn="ctr"/>
                      <a:endParaRPr lang="en-US" sz="9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big</a:t>
                      </a:r>
                      <a:endParaRPr lang="en-US" sz="9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sun</a:t>
                      </a:r>
                      <a:endParaRPr lang="en-US" sz="9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jet</a:t>
                      </a:r>
                      <a:endParaRPr lang="en-US" sz="9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hot</a:t>
                      </a:r>
                      <a:endParaRPr lang="en-US" sz="9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en-US" sz="10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1" dirty="0" smtClean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 smtClean="0"/>
                        <a:t>___/10</a:t>
                      </a:r>
                    </a:p>
                  </a:txBody>
                  <a:tcPr anchor="ctr">
                    <a:pattFill prst="dashUpDiag">
                      <a:fgClr>
                        <a:schemeClr val="tx2">
                          <a:lumMod val="60000"/>
                          <a:lumOff val="4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1" dirty="0" smtClean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152400">
                <a:tc vMerge="1">
                  <a:txBody>
                    <a:bodyPr/>
                    <a:lstStyle/>
                    <a:p>
                      <a:pPr algn="ctr"/>
                      <a:endParaRPr lang="en-US" sz="11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/>
                      <a:endParaRPr lang="en-US" sz="800" i="1" dirty="0" smtClean="0"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Dug</a:t>
                      </a:r>
                    </a:p>
                    <a:p>
                      <a:pPr algn="ctr"/>
                      <a:endParaRPr lang="en-US" sz="9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fan</a:t>
                      </a:r>
                      <a:endParaRPr lang="en-US" sz="9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mix</a:t>
                      </a:r>
                      <a:endParaRPr lang="en-US" sz="9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bed</a:t>
                      </a:r>
                      <a:endParaRPr lang="en-US" sz="9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jog</a:t>
                      </a:r>
                      <a:endParaRPr lang="en-US" sz="9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10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1" dirty="0" smtClean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1" dirty="0" smtClean="0"/>
                    </a:p>
                  </a:txBody>
                  <a:tcPr anchor="ctr">
                    <a:pattFill prst="dashUpDiag">
                      <a:fgClr>
                        <a:schemeClr val="tx2">
                          <a:lumMod val="60000"/>
                          <a:lumOff val="4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1" dirty="0" smtClean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152400">
                <a:tc rowSpan="2"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8</a:t>
                      </a:r>
                      <a:endParaRPr lang="en-US" sz="11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/>
                      <a:r>
                        <a:rPr lang="en-US" sz="800" b="0" i="0" u="none" strike="noStrike" baseline="0" dirty="0" smtClean="0">
                          <a:latin typeface="+mn-lt"/>
                        </a:rPr>
                        <a:t>Rhyme Production (RF.K.2d) </a:t>
                      </a:r>
                      <a:r>
                        <a:rPr lang="en-US" sz="800" b="1" i="1" u="none" strike="noStrike" baseline="0" dirty="0" smtClean="0">
                          <a:latin typeface="+mn-lt"/>
                        </a:rPr>
                        <a:t>Teacher</a:t>
                      </a:r>
                      <a:r>
                        <a:rPr lang="en-US" sz="800" b="0" i="1" u="none" strike="noStrike" baseline="0" dirty="0" smtClean="0">
                          <a:latin typeface="+mn-lt"/>
                        </a:rPr>
                        <a:t> “Tell me a word that rhymes with the word I say. *Nonsense words can be accepted.” (Model 1-2 words)</a:t>
                      </a:r>
                      <a:endParaRPr lang="en-US" sz="800" i="1" dirty="0" smtClean="0"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mop</a:t>
                      </a:r>
                      <a:endParaRPr lang="en-US" sz="9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ham</a:t>
                      </a:r>
                      <a:endParaRPr lang="en-US" sz="9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tub</a:t>
                      </a:r>
                      <a:endParaRPr lang="en-US" sz="9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hip</a:t>
                      </a:r>
                      <a:endParaRPr lang="en-US" sz="9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Red</a:t>
                      </a:r>
                    </a:p>
                    <a:p>
                      <a:pPr algn="ctr"/>
                      <a:endParaRPr lang="en-US" sz="9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en-US" sz="10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1" dirty="0" smtClean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 smtClean="0"/>
                        <a:t>___/10</a:t>
                      </a:r>
                    </a:p>
                  </a:txBody>
                  <a:tcPr anchor="ctr">
                    <a:pattFill prst="dashUpDiag">
                      <a:fgClr>
                        <a:schemeClr val="tx2">
                          <a:lumMod val="60000"/>
                          <a:lumOff val="4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 smtClean="0"/>
                        <a:t>___/10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152400">
                <a:tc vMerge="1">
                  <a:txBody>
                    <a:bodyPr/>
                    <a:lstStyle/>
                    <a:p>
                      <a:pPr algn="ctr"/>
                      <a:endParaRPr lang="en-US" sz="11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i="1" dirty="0" smtClean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pat</a:t>
                      </a:r>
                      <a:endParaRPr lang="en-US" sz="9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Fun</a:t>
                      </a:r>
                    </a:p>
                    <a:p>
                      <a:pPr algn="ctr"/>
                      <a:endParaRPr lang="en-US" sz="9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dog</a:t>
                      </a:r>
                      <a:endParaRPr lang="en-US" sz="9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net</a:t>
                      </a:r>
                      <a:endParaRPr lang="en-US" sz="9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Fish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10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1" dirty="0" smtClean="0"/>
                    </a:p>
                  </a:txBody>
                  <a:tcPr anchor="ctr">
                    <a:solidFill>
                      <a:srgbClr val="F3F2E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11479">
                <a:tc rowSpan="2"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9</a:t>
                      </a:r>
                      <a:endParaRPr lang="en-US" sz="11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en-US" sz="9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Blending Phonemes</a:t>
                      </a:r>
                      <a:r>
                        <a:rPr lang="en-US" sz="800" b="0" i="1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:  </a:t>
                      </a:r>
                      <a:r>
                        <a:rPr lang="en-US" sz="800" b="1" i="1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Teacher</a:t>
                      </a:r>
                      <a:r>
                        <a:rPr lang="en-US" sz="800" b="0" i="1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:  “Listen to the sounds; blend the sounds to make a word.  sounds together to make a word. Teachers say the sounds separately and students are expected to blend the sounds into a word.” (Model 1-2 words)</a:t>
                      </a:r>
                      <a:endParaRPr lang="en-US" sz="800" i="1" dirty="0" smtClean="0"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h-a-m</a:t>
                      </a:r>
                      <a:endParaRPr lang="en-US" sz="9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n-e-ck</a:t>
                      </a:r>
                      <a:endParaRPr lang="en-US" sz="9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f-u-n</a:t>
                      </a:r>
                      <a:endParaRPr lang="en-US" sz="9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s-i-t</a:t>
                      </a:r>
                      <a:endParaRPr lang="en-US" sz="9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j-o-b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en-US" sz="10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1" dirty="0" smtClean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 smtClean="0"/>
                        <a:t>___/10</a:t>
                      </a:r>
                    </a:p>
                  </a:txBody>
                  <a:tcPr anchor="ctr">
                    <a:pattFill prst="dashUpDiag">
                      <a:fgClr>
                        <a:schemeClr val="tx2">
                          <a:lumMod val="60000"/>
                          <a:lumOff val="4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 smtClean="0"/>
                        <a:t>___/10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289560">
                <a:tc vMerge="1">
                  <a:txBody>
                    <a:bodyPr/>
                    <a:lstStyle/>
                    <a:p>
                      <a:pPr algn="ctr"/>
                      <a:endParaRPr lang="en-US" sz="11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/>
                      <a:endParaRPr lang="en-US" sz="800" i="1" dirty="0" smtClean="0"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b-u-g</a:t>
                      </a:r>
                    </a:p>
                    <a:p>
                      <a:pPr algn="ctr"/>
                      <a:endParaRPr lang="en-US" sz="900" b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k-i-d</a:t>
                      </a:r>
                      <a:endParaRPr lang="en-US" sz="9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t-a-g</a:t>
                      </a:r>
                      <a:endParaRPr lang="en-US" sz="9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m-o-m</a:t>
                      </a:r>
                      <a:endParaRPr lang="en-US" sz="9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l-e-d</a:t>
                      </a:r>
                      <a:endParaRPr lang="en-US" sz="9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10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1" dirty="0" smtClean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89560">
                <a:tc rowSpan="2"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10</a:t>
                      </a:r>
                      <a:endParaRPr lang="en-US" sz="11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en-US" sz="800" i="1" dirty="0" smtClean="0">
                          <a:latin typeface="+mn-lt"/>
                        </a:rPr>
                        <a:t>Segmenting</a:t>
                      </a:r>
                      <a:r>
                        <a:rPr lang="en-US" sz="800" i="1" baseline="0" dirty="0" smtClean="0">
                          <a:latin typeface="+mn-lt"/>
                        </a:rPr>
                        <a:t> Phonemes:  Teacher: “I will say a word and you say the sounds you hear.”  (Model 1-2 words).</a:t>
                      </a:r>
                      <a:endParaRPr lang="en-US" sz="800" i="1" dirty="0" smtClean="0"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not</a:t>
                      </a:r>
                      <a:endParaRPr lang="en-US" sz="9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dug</a:t>
                      </a:r>
                      <a:endParaRPr lang="en-US" sz="9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van</a:t>
                      </a:r>
                      <a:endParaRPr lang="en-US" sz="9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has</a:t>
                      </a:r>
                      <a:endParaRPr lang="en-US" sz="9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Chip</a:t>
                      </a:r>
                    </a:p>
                    <a:p>
                      <a:pPr algn="ctr"/>
                      <a:endParaRPr lang="en-US" sz="9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en-US" sz="10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1" dirty="0" smtClean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 smtClean="0"/>
                        <a:t>___/10</a:t>
                      </a:r>
                    </a:p>
                  </a:txBody>
                  <a:tcPr anchor="ctr">
                    <a:pattFill prst="dashUpDiag">
                      <a:fgClr>
                        <a:schemeClr val="tx2">
                          <a:lumMod val="60000"/>
                          <a:lumOff val="4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 smtClean="0"/>
                        <a:t>___/10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289560">
                <a:tc vMerge="1">
                  <a:txBody>
                    <a:bodyPr/>
                    <a:lstStyle/>
                    <a:p>
                      <a:pPr algn="ctr"/>
                      <a:endParaRPr lang="en-US" sz="11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800" i="1" dirty="0" smtClean="0"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fix</a:t>
                      </a:r>
                      <a:endParaRPr lang="en-US" sz="9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Box</a:t>
                      </a:r>
                    </a:p>
                    <a:p>
                      <a:pPr algn="ctr"/>
                      <a:endParaRPr lang="en-US" sz="9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tell</a:t>
                      </a:r>
                      <a:endParaRPr lang="en-US" sz="9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rub</a:t>
                      </a:r>
                      <a:endParaRPr lang="en-US" sz="9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nut</a:t>
                      </a:r>
                      <a:endParaRPr lang="en-US" sz="9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10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1" dirty="0" smtClean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89560">
                <a:tc rowSpan="2"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11</a:t>
                      </a:r>
                      <a:endParaRPr lang="en-US" sz="11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en-US" sz="9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Segmenting Syllables RF.K.2b</a:t>
                      </a:r>
                    </a:p>
                    <a:p>
                      <a:r>
                        <a:rPr lang="en-US" sz="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Teacher: “</a:t>
                      </a:r>
                      <a:r>
                        <a:rPr lang="en-US" sz="800" b="0" i="1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 am going to say a word and I want you to say the words in syllables (or word parts).” </a:t>
                      </a:r>
                      <a:r>
                        <a:rPr lang="en-US" sz="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Circle if student can segment word into two syllables.</a:t>
                      </a:r>
                      <a:endParaRPr lang="en-US" sz="800" i="1" dirty="0" smtClean="0"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tiger</a:t>
                      </a:r>
                      <a:endParaRPr lang="en-US" sz="9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candy</a:t>
                      </a:r>
                      <a:endParaRPr lang="en-US" sz="9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finish</a:t>
                      </a:r>
                      <a:endParaRPr lang="en-US" sz="9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upside</a:t>
                      </a:r>
                      <a:endParaRPr lang="en-US" sz="9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hippo</a:t>
                      </a:r>
                      <a:endParaRPr lang="en-US" sz="9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en-US" sz="10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1" dirty="0" smtClean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1" dirty="0" smtClean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 smtClean="0"/>
                        <a:t>__/10</a:t>
                      </a:r>
                    </a:p>
                  </a:txBody>
                  <a:tcPr anchor="ctr">
                    <a:pattFill prst="wave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</a:tr>
              <a:tr h="289560">
                <a:tc vMerge="1">
                  <a:txBody>
                    <a:bodyPr/>
                    <a:lstStyle/>
                    <a:p>
                      <a:pPr algn="ctr"/>
                      <a:endParaRPr lang="en-US" sz="11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/>
                      <a:endParaRPr lang="en-US" sz="800" i="1" dirty="0" smtClean="0"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yellow</a:t>
                      </a:r>
                      <a:endParaRPr lang="en-US" sz="9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paper</a:t>
                      </a:r>
                      <a:endParaRPr lang="en-US" sz="9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pencil</a:t>
                      </a:r>
                      <a:endParaRPr lang="en-US" sz="9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bobcat</a:t>
                      </a:r>
                      <a:endParaRPr lang="en-US" sz="9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baby</a:t>
                      </a:r>
                      <a:endParaRPr lang="en-US" sz="9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10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1" dirty="0" smtClean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1" dirty="0" smtClean="0"/>
                    </a:p>
                  </a:txBody>
                  <a:tcPr anchor="ctr">
                    <a:pattFill prst="dashUpDiag">
                      <a:fgClr>
                        <a:schemeClr val="tx2">
                          <a:lumMod val="60000"/>
                          <a:lumOff val="4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1" dirty="0" smtClean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579120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12</a:t>
                      </a:r>
                      <a:endParaRPr lang="en-US" sz="11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Adding &amp; Substituting Phonemes RF.K.2e</a:t>
                      </a:r>
                    </a:p>
                    <a:p>
                      <a:r>
                        <a:rPr lang="en-US" sz="800" b="0" i="1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Teacher says the rime. Students repeat the rime. </a:t>
                      </a:r>
                      <a:r>
                        <a:rPr lang="en-US" sz="800" b="1" i="1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Teacher</a:t>
                      </a:r>
                      <a:r>
                        <a:rPr lang="en-US" sz="800" b="0" i="1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says, “Add /*/ at the beginning and the word is?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_at</a:t>
                      </a:r>
                    </a:p>
                    <a:p>
                      <a:pPr algn="ctr"/>
                      <a:r>
                        <a:rPr lang="en-US" sz="800" b="1" dirty="0" smtClean="0"/>
                        <a:t>(add b)</a:t>
                      </a:r>
                      <a:endParaRPr lang="en-US" sz="8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_ig</a:t>
                      </a:r>
                    </a:p>
                    <a:p>
                      <a:pPr algn="ctr"/>
                      <a:r>
                        <a:rPr lang="en-US" sz="800" b="1" dirty="0" smtClean="0"/>
                        <a:t>(add p)</a:t>
                      </a:r>
                      <a:endParaRPr lang="en-US" sz="8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_op</a:t>
                      </a:r>
                    </a:p>
                    <a:p>
                      <a:pPr algn="ctr"/>
                      <a:r>
                        <a:rPr lang="en-US" sz="800" b="1" dirty="0" smtClean="0"/>
                        <a:t>(add</a:t>
                      </a:r>
                      <a:r>
                        <a:rPr lang="en-US" sz="800" b="1" baseline="0" dirty="0" smtClean="0"/>
                        <a:t> m)</a:t>
                      </a:r>
                      <a:endParaRPr lang="en-US" sz="8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_un</a:t>
                      </a:r>
                    </a:p>
                    <a:p>
                      <a:pPr algn="ctr"/>
                      <a:r>
                        <a:rPr lang="en-US" sz="800" b="1" dirty="0" smtClean="0"/>
                        <a:t>(add r)</a:t>
                      </a:r>
                      <a:endParaRPr lang="en-US" sz="8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_ed</a:t>
                      </a:r>
                    </a:p>
                    <a:p>
                      <a:pPr algn="ctr"/>
                      <a:r>
                        <a:rPr lang="en-US" sz="800" b="1" dirty="0" smtClean="0"/>
                        <a:t>(add f)</a:t>
                      </a:r>
                      <a:endParaRPr lang="en-US" sz="8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1" dirty="0" smtClean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1" dirty="0" smtClean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 smtClean="0"/>
                        <a:t>__/10</a:t>
                      </a:r>
                    </a:p>
                  </a:txBody>
                  <a:tcPr anchor="ctr">
                    <a:pattFill prst="wave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</a:tr>
              <a:tr h="579120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13</a:t>
                      </a:r>
                      <a:endParaRPr lang="en-US" sz="11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Substituting Phonemes: Teacher says the word. Students repeat the word.</a:t>
                      </a:r>
                      <a:r>
                        <a:rPr kumimoji="0" lang="en-US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8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Teacher </a:t>
                      </a:r>
                      <a:r>
                        <a:rPr kumimoji="0" lang="en-US" sz="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says, “Change the /*/ to /*/ and the word is? (/*/ = say letter sounds)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u="sng" dirty="0" smtClean="0"/>
                        <a:t>V</a:t>
                      </a:r>
                      <a:r>
                        <a:rPr lang="en-US" sz="900" b="1" dirty="0" smtClean="0"/>
                        <a:t>an</a:t>
                      </a:r>
                    </a:p>
                    <a:p>
                      <a:pPr algn="ctr"/>
                      <a:r>
                        <a:rPr lang="en-US" sz="900" b="1" dirty="0" smtClean="0"/>
                        <a:t>/m/</a:t>
                      </a:r>
                      <a:endParaRPr lang="en-US" sz="9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u="sng" dirty="0" smtClean="0"/>
                        <a:t>H</a:t>
                      </a:r>
                      <a:r>
                        <a:rPr lang="en-US" sz="900" b="1" dirty="0" smtClean="0"/>
                        <a:t>ot</a:t>
                      </a:r>
                    </a:p>
                    <a:p>
                      <a:pPr algn="ctr"/>
                      <a:r>
                        <a:rPr lang="en-US" sz="900" b="1" dirty="0" smtClean="0"/>
                        <a:t>/n/</a:t>
                      </a:r>
                      <a:endParaRPr lang="en-US" sz="9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u="sng" dirty="0" smtClean="0"/>
                        <a:t>B</a:t>
                      </a:r>
                      <a:r>
                        <a:rPr lang="en-US" sz="900" b="1" dirty="0" smtClean="0"/>
                        <a:t>un</a:t>
                      </a:r>
                    </a:p>
                    <a:p>
                      <a:pPr algn="ctr"/>
                      <a:r>
                        <a:rPr lang="en-US" sz="900" b="1" dirty="0" smtClean="0"/>
                        <a:t>/s/</a:t>
                      </a:r>
                      <a:endParaRPr lang="en-US" sz="9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u="sng" dirty="0" smtClean="0"/>
                        <a:t>B</a:t>
                      </a:r>
                      <a:r>
                        <a:rPr lang="en-US" sz="900" b="1" dirty="0" smtClean="0"/>
                        <a:t>eg</a:t>
                      </a:r>
                    </a:p>
                    <a:p>
                      <a:pPr algn="ctr"/>
                      <a:r>
                        <a:rPr lang="en-US" sz="900" b="1" dirty="0" smtClean="0"/>
                        <a:t>/l/</a:t>
                      </a:r>
                      <a:endParaRPr lang="en-US" sz="9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u="sng" dirty="0" smtClean="0"/>
                        <a:t>S</a:t>
                      </a:r>
                      <a:r>
                        <a:rPr lang="en-US" sz="900" b="1" dirty="0" smtClean="0"/>
                        <a:t>ip </a:t>
                      </a:r>
                    </a:p>
                    <a:p>
                      <a:pPr algn="ctr"/>
                      <a:r>
                        <a:rPr lang="en-US" sz="900" b="1" dirty="0" smtClean="0"/>
                        <a:t>/r/</a:t>
                      </a:r>
                      <a:endParaRPr lang="en-US" sz="9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1" dirty="0" smtClean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1" dirty="0" smtClean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 smtClean="0"/>
                        <a:t>__/10</a:t>
                      </a:r>
                    </a:p>
                  </a:txBody>
                  <a:tcPr anchor="ctr">
                    <a:pattFill prst="wave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668679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4431606"/>
              </p:ext>
            </p:extLst>
          </p:nvPr>
        </p:nvGraphicFramePr>
        <p:xfrm>
          <a:off x="267393" y="365760"/>
          <a:ext cx="8571807" cy="5303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18607"/>
                <a:gridCol w="2133600"/>
                <a:gridCol w="2133600"/>
                <a:gridCol w="2286000"/>
              </a:tblGrid>
              <a:tr h="152400">
                <a:tc gridSpan="4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/>
                        <a:t>Student Name:____________________________</a:t>
                      </a:r>
                      <a:r>
                        <a:rPr lang="en-US" sz="1400" b="1" baseline="0" dirty="0" smtClean="0"/>
                        <a:t>  Grade_________   Year__________ Teacher_________________</a:t>
                      </a:r>
                      <a:endParaRPr lang="en-US" sz="1400" b="1" dirty="0" smtClean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52400">
                <a:tc gridSpan="4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sng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Phonics and Word Recognition Checklist</a:t>
                      </a:r>
                      <a:endParaRPr lang="en-US" sz="1600" b="0" i="0" u="sng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RF.K.3</a:t>
                      </a:r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400" dirty="0" smtClean="0">
                          <a:solidFill>
                            <a:prstClr val="black"/>
                          </a:solidFill>
                        </a:rPr>
                        <a:t> Know and apply grade-level phonics and word analysis skills in decoding words.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52400">
                <a:tc gridSpan="4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u="none" dirty="0" smtClean="0"/>
                        <a:t>#</a:t>
                      </a:r>
                      <a:r>
                        <a:rPr lang="en-US" sz="1400" b="1" i="0" u="none" dirty="0" smtClean="0"/>
                        <a:t>1 </a:t>
                      </a:r>
                      <a:r>
                        <a:rPr lang="en-US" sz="1400" b="1" i="0" u="sng" dirty="0" smtClean="0"/>
                        <a:t>Letter Sound</a:t>
                      </a:r>
                      <a:r>
                        <a:rPr lang="en-US" sz="1400" b="1" i="0" u="none" dirty="0" smtClean="0"/>
                        <a:t> Record Form</a:t>
                      </a:r>
                      <a:r>
                        <a:rPr lang="en-US" sz="1400" b="0" i="0" u="none" baseline="0" dirty="0" smtClean="0"/>
                        <a:t> </a:t>
                      </a:r>
                      <a:r>
                        <a:rPr lang="en-US" sz="1000" dirty="0" smtClean="0">
                          <a:solidFill>
                            <a:prstClr val="black"/>
                          </a:solidFill>
                        </a:rPr>
                        <a:t>Demonstrate basic knowledge of one-to-one letter-sound correspondences by producing the primary sound or many of the most frequent sounds for each consonant (RF.K.3a,b).</a:t>
                      </a:r>
                      <a:r>
                        <a:rPr lang="en-US" sz="1000" baseline="0" dirty="0" smtClean="0">
                          <a:solidFill>
                            <a:prstClr val="black"/>
                          </a:solidFill>
                        </a:rPr>
                        <a:t> </a:t>
                      </a:r>
                      <a:r>
                        <a:rPr lang="en-US" sz="10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000" b="0" i="0" baseline="0" dirty="0" smtClean="0"/>
                        <a:t>Circle letters that student do not say the sounds for correctly. Continue to assess those letters.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baseline="0" dirty="0" smtClean="0"/>
                        <a:t>Digraphs:  Assess throughout the year although they are introduced in quarter two. Assess most common sounds of digraphs – </a:t>
                      </a:r>
                      <a:r>
                        <a:rPr lang="en-US" sz="1000" b="1" i="0" baseline="0" dirty="0" smtClean="0"/>
                        <a:t>sh</a:t>
                      </a:r>
                      <a:r>
                        <a:rPr lang="en-US" sz="1000" b="0" i="0" baseline="0" dirty="0" smtClean="0"/>
                        <a:t>oe – </a:t>
                      </a:r>
                      <a:r>
                        <a:rPr lang="en-US" sz="1000" b="1" i="0" baseline="0" dirty="0" smtClean="0"/>
                        <a:t>wh</a:t>
                      </a:r>
                      <a:r>
                        <a:rPr lang="en-US" sz="1000" b="0" i="0" baseline="0" dirty="0" smtClean="0"/>
                        <a:t>eel – </a:t>
                      </a:r>
                      <a:r>
                        <a:rPr lang="en-US" sz="1000" b="1" i="0" baseline="0" dirty="0" smtClean="0"/>
                        <a:t>th</a:t>
                      </a:r>
                      <a:r>
                        <a:rPr lang="en-US" sz="1000" b="0" i="0" baseline="0" dirty="0" smtClean="0"/>
                        <a:t>umb - </a:t>
                      </a:r>
                      <a:r>
                        <a:rPr lang="en-US" sz="1000" b="1" i="0" baseline="0" dirty="0" smtClean="0"/>
                        <a:t>ch</a:t>
                      </a:r>
                      <a:r>
                        <a:rPr lang="en-US" sz="1000" b="0" i="0" baseline="0" dirty="0" smtClean="0"/>
                        <a:t>air</a:t>
                      </a:r>
                      <a:endParaRPr lang="en-US" sz="1000" b="0" i="0" dirty="0" smtClean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QTR 1</a:t>
                      </a:r>
                    </a:p>
                    <a:p>
                      <a:pPr algn="ctr"/>
                      <a:r>
                        <a:rPr lang="en-US" sz="900" b="0" i="1" dirty="0" smtClean="0">
                          <a:effectLst/>
                        </a:rPr>
                        <a:t>Proficiency</a:t>
                      </a:r>
                      <a:r>
                        <a:rPr lang="en-US" sz="900" b="0" i="1" baseline="0" dirty="0" smtClean="0">
                          <a:effectLst/>
                        </a:rPr>
                        <a:t>  </a:t>
                      </a:r>
                      <a:r>
                        <a:rPr lang="en-US" sz="900" b="0" i="1" dirty="0" smtClean="0">
                          <a:effectLst/>
                        </a:rPr>
                        <a:t> ___/4</a:t>
                      </a:r>
                      <a:endParaRPr lang="en-US" sz="900" b="0" i="1" dirty="0">
                        <a:effectLst/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QTR 2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Proficiency   ___/9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QTR 3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Proficiency   ___/25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QTR 4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Proficiency   ___/36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/>
                      <a:r>
                        <a:rPr lang="en-US" sz="1000" b="0" i="1" dirty="0" smtClean="0">
                          <a:solidFill>
                            <a:schemeClr val="tx1"/>
                          </a:solidFill>
                        </a:rPr>
                        <a:t>Lower-Case</a:t>
                      </a:r>
                      <a:endParaRPr lang="en-US" sz="1000" b="0" i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1" dirty="0" smtClean="0">
                          <a:solidFill>
                            <a:schemeClr val="tx1"/>
                          </a:solidFill>
                        </a:rPr>
                        <a:t>Lower-Case</a:t>
                      </a:r>
                      <a:endParaRPr lang="en-US" sz="1000" b="0" i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1" dirty="0" smtClean="0">
                          <a:solidFill>
                            <a:schemeClr val="tx1"/>
                          </a:solidFill>
                        </a:rPr>
                        <a:t>Lower-Case</a:t>
                      </a:r>
                      <a:endParaRPr lang="en-US" sz="1000" b="0" i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1" dirty="0" smtClean="0">
                          <a:solidFill>
                            <a:schemeClr val="tx1"/>
                          </a:solidFill>
                        </a:rPr>
                        <a:t>Lower-Case</a:t>
                      </a:r>
                      <a:endParaRPr lang="en-US" sz="1000" b="0" i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s</a:t>
                      </a:r>
                      <a:endParaRPr lang="en-US" sz="1400" b="1" dirty="0"/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0" dirty="0" smtClean="0"/>
                        <a:t>h</a:t>
                      </a:r>
                      <a:endParaRPr lang="en-US" sz="1400" b="1" i="0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d</a:t>
                      </a:r>
                      <a:endParaRPr lang="en-US" sz="1400" b="1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j</a:t>
                      </a:r>
                      <a:endParaRPr lang="en-US" sz="1400" b="1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</a:tr>
              <a:tr h="13716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m</a:t>
                      </a:r>
                      <a:endParaRPr lang="en-US" sz="1400" b="1" dirty="0"/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0" dirty="0" smtClean="0"/>
                        <a:t>v</a:t>
                      </a:r>
                      <a:endParaRPr lang="en-US" sz="1400" b="1" i="0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z</a:t>
                      </a:r>
                      <a:endParaRPr lang="en-US" sz="1400" b="1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u</a:t>
                      </a:r>
                      <a:r>
                        <a:rPr lang="en-US" sz="1200" b="1" baseline="0" dirty="0" smtClean="0"/>
                        <a:t> as short ___  u as long ___</a:t>
                      </a:r>
                      <a:endParaRPr lang="en-US" sz="1200" b="1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</a:tr>
              <a:tr h="16764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r</a:t>
                      </a:r>
                      <a:endParaRPr lang="en-US" sz="1400" b="1" dirty="0"/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1" i="0" dirty="0" smtClean="0"/>
                        <a:t>c</a:t>
                      </a:r>
                      <a:r>
                        <a:rPr lang="en-US" sz="1200" b="1" i="0" baseline="0" dirty="0" smtClean="0"/>
                        <a:t> as /k/ ____       c as /s/_____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w</a:t>
                      </a:r>
                      <a:endParaRPr lang="en-US" sz="1200" b="1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</a:tr>
              <a:tr h="12192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t</a:t>
                      </a:r>
                      <a:endParaRPr lang="en-US" sz="1400" b="1" dirty="0"/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0" dirty="0" smtClean="0"/>
                        <a:t>p</a:t>
                      </a:r>
                      <a:endParaRPr lang="en-US" sz="1200" b="1" i="0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y</a:t>
                      </a:r>
                      <a:endParaRPr lang="en-US" sz="1200" b="1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b</a:t>
                      </a:r>
                      <a:endParaRPr lang="en-US" sz="1400" b="1" dirty="0"/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0" dirty="0" smtClean="0"/>
                        <a:t>g</a:t>
                      </a:r>
                      <a:endParaRPr lang="en-US" sz="1200" b="1" i="0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-x as /ks/</a:t>
                      </a:r>
                      <a:r>
                        <a:rPr lang="en-US" sz="1200" b="1" baseline="0" dirty="0" smtClean="0"/>
                        <a:t> sound ___</a:t>
                      </a:r>
                      <a:endParaRPr lang="en-US" sz="1200" b="1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n</a:t>
                      </a:r>
                      <a:endParaRPr lang="en-US" sz="1400" b="1" dirty="0"/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0" dirty="0" smtClean="0"/>
                        <a:t>f</a:t>
                      </a:r>
                      <a:endParaRPr lang="en-US" sz="1200" b="1" i="0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e</a:t>
                      </a:r>
                      <a:r>
                        <a:rPr lang="en-US" sz="1200" b="1" baseline="0" dirty="0" smtClean="0"/>
                        <a:t> as short ___  e as long ___</a:t>
                      </a:r>
                      <a:endParaRPr lang="en-US" sz="1200" b="1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</a:tr>
              <a:tr h="137160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a</a:t>
                      </a:r>
                      <a:r>
                        <a:rPr lang="en-US" sz="1200" b="1" baseline="0" dirty="0" smtClean="0"/>
                        <a:t> as short ___    a as long ___</a:t>
                      </a:r>
                      <a:endParaRPr lang="en-US" sz="1200" b="1" dirty="0"/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0" dirty="0" smtClean="0"/>
                        <a:t>l</a:t>
                      </a:r>
                      <a:endParaRPr lang="en-US" sz="1200" b="1" i="0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o</a:t>
                      </a:r>
                      <a:r>
                        <a:rPr lang="en-US" sz="1200" b="1" baseline="0" dirty="0" smtClean="0"/>
                        <a:t> as short ___  o as long ___</a:t>
                      </a:r>
                      <a:endParaRPr lang="en-US" sz="1200" b="1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</a:tr>
              <a:tr h="167640">
                <a:tc>
                  <a:txBody>
                    <a:bodyPr/>
                    <a:lstStyle/>
                    <a:p>
                      <a:pPr algn="ctr"/>
                      <a:endParaRPr lang="en-US" sz="1200" b="1" dirty="0"/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0" dirty="0" smtClean="0"/>
                        <a:t>k</a:t>
                      </a:r>
                      <a:endParaRPr lang="en-US" sz="1200" b="1" i="0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</a:tr>
              <a:tr h="167640">
                <a:tc>
                  <a:txBody>
                    <a:bodyPr/>
                    <a:lstStyle/>
                    <a:p>
                      <a:pPr algn="ctr"/>
                      <a:endParaRPr lang="en-US" sz="1200" b="1" dirty="0"/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0" dirty="0" smtClean="0"/>
                        <a:t>q</a:t>
                      </a:r>
                      <a:endParaRPr lang="en-US" sz="1200" b="1" i="0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</a:tr>
              <a:tr h="167640">
                <a:tc>
                  <a:txBody>
                    <a:bodyPr/>
                    <a:lstStyle/>
                    <a:p>
                      <a:pPr algn="ctr"/>
                      <a:endParaRPr lang="en-US" sz="1200" b="1" dirty="0"/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i</a:t>
                      </a:r>
                      <a:r>
                        <a:rPr lang="en-US" sz="1200" b="1" baseline="0" dirty="0" smtClean="0"/>
                        <a:t> as short ___   i as long ___</a:t>
                      </a:r>
                      <a:endParaRPr lang="en-US" sz="1200" b="1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</a:tr>
              <a:tr h="167640">
                <a:tc gridSpan="4"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sh_________                                 wh__________                               th____________                               ch_______________</a:t>
                      </a:r>
                      <a:endParaRPr lang="en-US" sz="1200" b="1" dirty="0"/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b="1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b="1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0E36A-BED4-41C9-AA07-2250A2C4C2A4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77758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0E36A-BED4-41C9-AA07-2250A2C4C2A4}" type="slidenum">
              <a:rPr lang="en-US" smtClean="0"/>
              <a:t>14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3075219"/>
              </p:ext>
            </p:extLst>
          </p:nvPr>
        </p:nvGraphicFramePr>
        <p:xfrm>
          <a:off x="381000" y="83820"/>
          <a:ext cx="8534401" cy="44881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0999"/>
                <a:gridCol w="4495800"/>
                <a:gridCol w="914402"/>
                <a:gridCol w="914400"/>
                <a:gridCol w="914400"/>
                <a:gridCol w="914400"/>
              </a:tblGrid>
              <a:tr h="218440">
                <a:tc gridSpan="6">
                  <a:txBody>
                    <a:bodyPr/>
                    <a:lstStyle/>
                    <a:p>
                      <a:pPr algn="l"/>
                      <a:r>
                        <a:rPr lang="en-US" sz="12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Phonics</a:t>
                      </a:r>
                      <a:r>
                        <a:rPr lang="en-US" sz="1200" b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and Word Recognition Checklist </a:t>
                      </a:r>
                      <a:r>
                        <a:rPr lang="en-US" sz="1000" b="0" i="1" baseline="0" dirty="0" smtClean="0">
                          <a:effectLst/>
                        </a:rPr>
                        <a:t>continued…</a:t>
                      </a:r>
                    </a:p>
                    <a:p>
                      <a:pPr algn="l"/>
                      <a:r>
                        <a:rPr lang="en-US" sz="1000" b="0" i="1" baseline="0" dirty="0" smtClean="0">
                          <a:effectLst/>
                        </a:rPr>
                        <a:t>Directions:  Circle only  incorrect responses.  Continue to assess incorrect responses each quarter as needed.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en-US" sz="10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100" b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100" b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100" b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100" b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218440">
                <a:tc rowSpan="5"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endParaRPr lang="en-US" sz="1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High Frequency Words (RF.K.3c)   note:</a:t>
                      </a:r>
                      <a:r>
                        <a:rPr lang="en-US" sz="10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words “new” to kindergarten from the high frequency Dolsch word list are highlighted.</a:t>
                      </a:r>
                      <a:endParaRPr lang="en-US" sz="10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anchor="ctr"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Quarter 1</a:t>
                      </a:r>
                    </a:p>
                    <a:p>
                      <a:pPr algn="ctr"/>
                      <a:r>
                        <a:rPr lang="en-US" sz="900" b="1" dirty="0" smtClean="0"/>
                        <a:t>Proficiency 4</a:t>
                      </a:r>
                      <a:endParaRPr lang="en-US" sz="900" b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Quarter 2</a:t>
                      </a:r>
                    </a:p>
                    <a:p>
                      <a:pPr algn="ctr"/>
                      <a:r>
                        <a:rPr lang="en-US" sz="900" b="1" dirty="0" smtClean="0"/>
                        <a:t>Proficiency 9</a:t>
                      </a:r>
                      <a:endParaRPr lang="en-US" sz="900" b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Quarter 3</a:t>
                      </a:r>
                    </a:p>
                    <a:p>
                      <a:pPr algn="ctr"/>
                      <a:r>
                        <a:rPr lang="en-US" sz="900" b="1" dirty="0" smtClean="0"/>
                        <a:t>Proficiency 19</a:t>
                      </a:r>
                      <a:endParaRPr lang="en-US" sz="900" b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Quarter 4</a:t>
                      </a:r>
                    </a:p>
                    <a:p>
                      <a:pPr algn="ctr"/>
                      <a:r>
                        <a:rPr lang="en-US" sz="900" b="1" dirty="0" smtClean="0"/>
                        <a:t>Proficiency 25</a:t>
                      </a:r>
                      <a:endParaRPr lang="en-US" sz="900" b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218440">
                <a:tc vMerge="1">
                  <a:txBody>
                    <a:bodyPr/>
                    <a:lstStyle/>
                    <a:p>
                      <a:pPr algn="ctr"/>
                      <a:endParaRPr lang="en-US" sz="1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I                see                   my                  like</a:t>
                      </a:r>
                      <a:endParaRPr lang="en-US" sz="1000" b="1" dirty="0" smtClean="0">
                        <a:solidFill>
                          <a:srgbClr val="C00000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anchor="ctr"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Correct____</a:t>
                      </a:r>
                      <a:endParaRPr lang="en-US" sz="1100" b="1" dirty="0"/>
                    </a:p>
                  </a:txBody>
                  <a:tcPr anchor="ctr">
                    <a:pattFill prst="dashUpDiag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Correct___</a:t>
                      </a:r>
                      <a:endParaRPr lang="en-US" sz="1100" b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Correct___</a:t>
                      </a:r>
                      <a:endParaRPr lang="en-US" sz="1100" b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Correct___</a:t>
                      </a:r>
                      <a:endParaRPr lang="en-US" sz="1100" b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218440">
                <a:tc vMerge="1">
                  <a:txBody>
                    <a:bodyPr/>
                    <a:lstStyle/>
                    <a:p>
                      <a:pPr algn="ctr"/>
                      <a:endParaRPr lang="en-US" sz="1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a               to</a:t>
                      </a:r>
                      <a:r>
                        <a:rPr lang="en-US" sz="10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                    and                go             is                  here             </a:t>
                      </a:r>
                      <a:r>
                        <a:rPr lang="en-US" sz="1000" b="1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Times New Roman"/>
                          <a:cs typeface="Times New Roman"/>
                        </a:rPr>
                        <a:t>at </a:t>
                      </a:r>
                      <a:r>
                        <a:rPr lang="en-US" sz="1000" baseline="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          </a:t>
                      </a:r>
                      <a:r>
                        <a:rPr lang="en-US" sz="1000" b="1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Times New Roman"/>
                          <a:cs typeface="Times New Roman"/>
                        </a:rPr>
                        <a:t>can</a:t>
                      </a:r>
                    </a:p>
                  </a:txBody>
                  <a:tcPr anchor="ctr"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Correct____</a:t>
                      </a:r>
                      <a:endParaRPr lang="en-US" sz="1100" b="1" dirty="0"/>
                    </a:p>
                  </a:txBody>
                  <a:tcPr anchor="ctr">
                    <a:pattFill prst="dashUpDiag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Correct___</a:t>
                      </a:r>
                      <a:endParaRPr lang="en-US" sz="1100" b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Correct___</a:t>
                      </a:r>
                      <a:endParaRPr lang="en-US" sz="1100" b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218440">
                <a:tc vMerge="1">
                  <a:txBody>
                    <a:bodyPr/>
                    <a:lstStyle/>
                    <a:p>
                      <a:pPr algn="ctr"/>
                      <a:endParaRPr lang="en-US" sz="1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for            have                said               the           play              </a:t>
                      </a:r>
                      <a:r>
                        <a:rPr lang="en-US" sz="10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she              </a:t>
                      </a:r>
                      <a:r>
                        <a:rPr lang="en-US" sz="1000" b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Times New Roman"/>
                          <a:cs typeface="Times New Roman"/>
                        </a:rPr>
                        <a:t> we          do</a:t>
                      </a:r>
                      <a:endParaRPr lang="en-US" sz="1000" b="1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anchor="ctr"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Correct____</a:t>
                      </a:r>
                      <a:endParaRPr lang="en-US" sz="1100" b="1" dirty="0"/>
                    </a:p>
                  </a:txBody>
                  <a:tcPr anchor="ctr">
                    <a:pattFill prst="dashUpDiag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Correct___</a:t>
                      </a:r>
                      <a:endParaRPr lang="en-US" sz="1100" b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218440">
                <a:tc vMerge="1">
                  <a:txBody>
                    <a:bodyPr/>
                    <a:lstStyle/>
                    <a:p>
                      <a:pPr algn="ctr"/>
                      <a:endParaRPr lang="en-US" sz="1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are            he </a:t>
                      </a:r>
                      <a:r>
                        <a:rPr lang="en-US" sz="10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                  </a:t>
                      </a:r>
                      <a:r>
                        <a:rPr lang="en-US" sz="1000" b="1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Times New Roman"/>
                          <a:cs typeface="Times New Roman"/>
                        </a:rPr>
                        <a:t>look              it              me</a:t>
                      </a:r>
                      <a:endParaRPr lang="en-US" sz="1000" b="1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anchor="ctr"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Correct ___</a:t>
                      </a:r>
                      <a:endParaRPr lang="en-US" sz="1100" b="1" dirty="0"/>
                    </a:p>
                  </a:txBody>
                  <a:tcPr anchor="ctr">
                    <a:pattFill prst="dashUpDiag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</a:tr>
              <a:tr h="218440">
                <a:tc rowSpan="8"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</a:t>
                      </a:r>
                      <a:endParaRPr lang="en-US" sz="1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Short Vowel Words </a:t>
                      </a:r>
                      <a:r>
                        <a:rPr kumimoji="0" 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Distinguish between similarly spelled words by identifying the sounds of the letters that differ RF.K.3d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Recognize and say aloud the one to one correspondence between short vowel graphemes (a, e, i, o, u) and their sounds (/ă/, /ě/, /ĭ, /ŏ/, /ŭ/) </a:t>
                      </a:r>
                      <a:r>
                        <a:rPr kumimoji="0" lang="en-US" sz="9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in VC (e.g., am) and CVC (e.g., sit) words</a:t>
                      </a:r>
                      <a:r>
                        <a:rPr kumimoji="0" lang="en-US" sz="9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. “Blend or Sound-Out each word.” </a:t>
                      </a:r>
                      <a:r>
                        <a:rPr kumimoji="0" lang="en-US" sz="9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In quarter 1 student may not be able to blend entire words, but should have the short vowel a sound correct.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100" b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100" b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100" b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100" b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218440">
                <a:tc vMerge="1">
                  <a:txBody>
                    <a:bodyPr/>
                    <a:lstStyle/>
                    <a:p>
                      <a:pPr algn="ctr"/>
                      <a:endParaRPr lang="en-US" sz="1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Sam          man          rat          tab          bat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___/5</a:t>
                      </a:r>
                      <a:endParaRPr lang="en-US" sz="1100" b="1" dirty="0"/>
                    </a:p>
                  </a:txBody>
                  <a:tcPr anchor="ctr">
                    <a:pattFill prst="dashUpDiag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___/5</a:t>
                      </a:r>
                      <a:endParaRPr lang="en-US" sz="1100" b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___/5</a:t>
                      </a:r>
                      <a:endParaRPr lang="en-US" sz="1100" b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___/5</a:t>
                      </a:r>
                      <a:endParaRPr lang="en-US" sz="1100" b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218440">
                <a:tc vMerge="1">
                  <a:txBody>
                    <a:bodyPr/>
                    <a:lstStyle/>
                    <a:p>
                      <a:pPr algn="ctr"/>
                      <a:endParaRPr lang="en-US" sz="1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hip            fit              lip          Vic          Kim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___/5</a:t>
                      </a:r>
                      <a:endParaRPr lang="en-US" sz="1100" b="1" dirty="0"/>
                    </a:p>
                  </a:txBody>
                  <a:tcPr anchor="ctr">
                    <a:pattFill prst="dashUpDiag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___/5</a:t>
                      </a:r>
                      <a:endParaRPr lang="en-US" sz="1100" b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___.5</a:t>
                      </a:r>
                      <a:endParaRPr lang="en-US" sz="1100" b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218440">
                <a:tc vMerge="1">
                  <a:txBody>
                    <a:bodyPr/>
                    <a:lstStyle/>
                    <a:p>
                      <a:pPr algn="ctr"/>
                      <a:endParaRPr lang="en-US" sz="1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dog          web          box</a:t>
                      </a:r>
                      <a:r>
                        <a:rPr lang="en-US" sz="1000" b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       yes          zip</a:t>
                      </a:r>
                      <a:endParaRPr lang="en-US" sz="1000" b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___/5</a:t>
                      </a:r>
                      <a:endParaRPr lang="en-US" sz="1100" b="1" dirty="0"/>
                    </a:p>
                  </a:txBody>
                  <a:tcPr anchor="ctr">
                    <a:pattFill prst="dashUpDiag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___/5</a:t>
                      </a:r>
                      <a:endParaRPr lang="en-US" sz="1100" b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218440">
                <a:tc vMerge="1">
                  <a:txBody>
                    <a:bodyPr/>
                    <a:lstStyle/>
                    <a:p>
                      <a:pPr algn="ctr"/>
                      <a:endParaRPr lang="en-US" sz="1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Jug           Gus          bug        run         sun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___/5</a:t>
                      </a:r>
                      <a:endParaRPr lang="en-US" sz="1100" b="1" dirty="0"/>
                    </a:p>
                  </a:txBody>
                  <a:tcPr anchor="ctr">
                    <a:pattFill prst="dashUpDiag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</a:tr>
              <a:tr h="218440">
                <a:tc vMerge="1">
                  <a:txBody>
                    <a:bodyPr/>
                    <a:lstStyle/>
                    <a:p>
                      <a:pPr algn="ctr"/>
                      <a:endParaRPr lang="en-US" sz="1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u="sng" dirty="0" smtClean="0"/>
                        <a:t>Long Vowel Words</a:t>
                      </a:r>
                      <a:r>
                        <a:rPr lang="en-US" sz="1050" u="none" dirty="0" smtClean="0"/>
                        <a:t> </a:t>
                      </a:r>
                      <a:r>
                        <a:rPr lang="en-US" sz="1050" dirty="0" smtClean="0">
                          <a:solidFill>
                            <a:prstClr val="black"/>
                          </a:solidFill>
                        </a:rPr>
                        <a:t>Distinguish between similarly spelled words by identifying the sounds of the letters that differ</a:t>
                      </a:r>
                      <a:r>
                        <a:rPr lang="en-US" sz="1050" baseline="0" dirty="0" smtClean="0">
                          <a:solidFill>
                            <a:prstClr val="black"/>
                          </a:solidFill>
                        </a:rPr>
                        <a:t> RF.K.3d</a:t>
                      </a:r>
                      <a:endParaRPr lang="en-US" sz="105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Recognize and say aloud the one to one correspondence between </a:t>
                      </a:r>
                      <a:r>
                        <a:rPr lang="en-US" sz="1000" b="1" dirty="0" smtClean="0"/>
                        <a:t>common long vowel graphemes (</a:t>
                      </a:r>
                      <a:r>
                        <a:rPr lang="en-US" sz="1000" b="1" i="1" dirty="0" smtClean="0"/>
                        <a:t>a_e, e_e, i_e, o_e, u_e</a:t>
                      </a:r>
                      <a:r>
                        <a:rPr lang="en-US" sz="1000" dirty="0" smtClean="0"/>
                        <a:t>) and their sounds </a:t>
                      </a:r>
                      <a:r>
                        <a:rPr lang="en-US" sz="1000" i="1" dirty="0" smtClean="0"/>
                        <a:t>(/ā/, /ē/, /ī/, /ō/, /ū/)</a:t>
                      </a:r>
                      <a:r>
                        <a:rPr lang="en-US" sz="1000" dirty="0" smtClean="0"/>
                        <a:t>.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100" b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100" b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100" b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100" b="1" dirty="0"/>
                    </a:p>
                  </a:txBody>
                  <a:tcPr anchor="ctr">
                    <a:pattFill prst="dashUpDiag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</a:tr>
              <a:tr h="218440">
                <a:tc vMerge="1">
                  <a:txBody>
                    <a:bodyPr/>
                    <a:lstStyle/>
                    <a:p>
                      <a:pPr algn="ctr"/>
                      <a:endParaRPr lang="en-US" sz="1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she           he          me          we          no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___/5</a:t>
                      </a:r>
                      <a:endParaRPr lang="en-US" sz="1100" b="1" dirty="0"/>
                    </a:p>
                  </a:txBody>
                  <a:tcPr anchor="ctr">
                    <a:pattFill prst="dashUpDiag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218440">
                <a:tc vMerge="1">
                  <a:txBody>
                    <a:bodyPr/>
                    <a:lstStyle/>
                    <a:p>
                      <a:pPr algn="ctr"/>
                      <a:endParaRPr lang="en-US" sz="1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like          ate         hole</a:t>
                      </a:r>
                      <a:r>
                        <a:rPr lang="en-US" sz="1000" b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       cute       sun</a:t>
                      </a:r>
                      <a:endParaRPr lang="en-US" sz="1000" b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___/5</a:t>
                      </a:r>
                      <a:endParaRPr lang="en-US" sz="1100" b="1" dirty="0"/>
                    </a:p>
                  </a:txBody>
                  <a:tcPr anchor="ctr">
                    <a:pattFill prst="dashUpDiag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9117025"/>
              </p:ext>
            </p:extLst>
          </p:nvPr>
        </p:nvGraphicFramePr>
        <p:xfrm>
          <a:off x="107062" y="4724400"/>
          <a:ext cx="8960738" cy="1615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05694"/>
                <a:gridCol w="4090108"/>
                <a:gridCol w="534806"/>
                <a:gridCol w="563105"/>
                <a:gridCol w="466727"/>
                <a:gridCol w="507118"/>
                <a:gridCol w="640046"/>
                <a:gridCol w="630388"/>
                <a:gridCol w="505558"/>
                <a:gridCol w="617188"/>
              </a:tblGrid>
              <a:tr h="152400">
                <a:tc gridSpan="2">
                  <a:txBody>
                    <a:bodyPr/>
                    <a:lstStyle/>
                    <a:p>
                      <a:r>
                        <a:rPr lang="en-US" sz="1600" b="1" u="sng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Fluency</a:t>
                      </a:r>
                      <a:r>
                        <a:rPr lang="en-US" sz="1600" b="1" u="sng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en-US" sz="1600" b="1" u="sng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Checklist</a:t>
                      </a:r>
                      <a:endParaRPr lang="en-US" sz="1100" b="1" i="1" u="none" dirty="0">
                        <a:effectLst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sz="1400" b="1" u="sng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Quarter 1</a:t>
                      </a:r>
                      <a:endParaRPr lang="en-US" sz="1200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Quarter 2</a:t>
                      </a:r>
                      <a:endParaRPr lang="en-US" sz="1200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Quarter3</a:t>
                      </a:r>
                      <a:endParaRPr lang="en-US" sz="1200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Quarter 4</a:t>
                      </a:r>
                      <a:endParaRPr lang="en-US" sz="1200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52400">
                <a:tc gridSpan="10">
                  <a:txBody>
                    <a:bodyPr/>
                    <a:lstStyle/>
                    <a:p>
                      <a:r>
                        <a:rPr lang="en-US" sz="1000" b="1" dirty="0" smtClean="0"/>
                        <a:t>CCSS.ELA-Literacy.RF.K.4</a:t>
                      </a:r>
                      <a:r>
                        <a:rPr lang="en-US" sz="1000" b="1" baseline="0" dirty="0" smtClean="0"/>
                        <a:t>  </a:t>
                      </a:r>
                      <a:r>
                        <a:rPr lang="en-US" sz="1000" dirty="0" smtClean="0"/>
                        <a:t>Read emergent-reader texts with purpose and understanding.</a:t>
                      </a:r>
                      <a:r>
                        <a:rPr lang="en-US" sz="1000" baseline="0" dirty="0" smtClean="0"/>
                        <a:t>   </a:t>
                      </a:r>
                      <a:endParaRPr lang="en-US" sz="1000" dirty="0" smtClean="0">
                        <a:solidFill>
                          <a:prstClr val="black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b="1" dirty="0"/>
                    </a:p>
                  </a:txBody>
                  <a:tcPr anchor="ctr">
                    <a:pattFill prst="dashUpDiag">
                      <a:fgClr>
                        <a:schemeClr val="tx2">
                          <a:lumMod val="60000"/>
                          <a:lumOff val="4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b="1" dirty="0"/>
                    </a:p>
                  </a:txBody>
                  <a:tcPr anchor="ctr">
                    <a:pattFill prst="dashUpDiag">
                      <a:fgClr>
                        <a:schemeClr val="tx2">
                          <a:lumMod val="60000"/>
                          <a:lumOff val="4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b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b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b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b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b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b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endParaRPr lang="en-US" sz="11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Decodable Text  for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</a:rPr>
                        <a:t> short vowel a words.</a:t>
                      </a:r>
                      <a:endParaRPr lang="en-US" sz="11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Yes</a:t>
                      </a:r>
                      <a:endParaRPr lang="en-US" sz="1000" b="1" dirty="0"/>
                    </a:p>
                  </a:txBody>
                  <a:tcPr anchor="ctr">
                    <a:pattFill prst="dashUpDiag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No</a:t>
                      </a:r>
                      <a:endParaRPr lang="en-US" sz="1000" b="1" dirty="0"/>
                    </a:p>
                  </a:txBody>
                  <a:tcPr anchor="ctr">
                    <a:pattFill prst="dashUpDiag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Yes</a:t>
                      </a:r>
                      <a:endParaRPr lang="en-US" sz="1000" b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No</a:t>
                      </a:r>
                      <a:endParaRPr lang="en-US" sz="1000" b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Yes</a:t>
                      </a:r>
                      <a:endParaRPr lang="en-US" sz="1000" b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No</a:t>
                      </a:r>
                      <a:endParaRPr lang="en-US" sz="1000" b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Yes</a:t>
                      </a:r>
                      <a:endParaRPr lang="en-US" sz="1000" b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No</a:t>
                      </a:r>
                      <a:endParaRPr lang="en-US" sz="1000" b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121920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endParaRPr lang="en-US" sz="11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Decodable Text  for short vowel 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</a:rPr>
                        <a:t>i </a:t>
                      </a:r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words.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Yes</a:t>
                      </a:r>
                      <a:endParaRPr lang="en-US" sz="1000" b="1" dirty="0"/>
                    </a:p>
                  </a:txBody>
                  <a:tcPr anchor="ctr">
                    <a:pattFill prst="dashUpDiag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No</a:t>
                      </a:r>
                      <a:endParaRPr lang="en-US" sz="1000" b="1" dirty="0"/>
                    </a:p>
                  </a:txBody>
                  <a:tcPr anchor="ctr">
                    <a:pattFill prst="dashUpDiag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Yes</a:t>
                      </a:r>
                      <a:endParaRPr lang="en-US" sz="1000" b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No</a:t>
                      </a:r>
                      <a:endParaRPr lang="en-US" sz="1000" b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Yes</a:t>
                      </a:r>
                      <a:endParaRPr lang="en-US" sz="1000" b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No</a:t>
                      </a:r>
                      <a:endParaRPr lang="en-US" sz="1000" b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</a:t>
                      </a:r>
                      <a:endParaRPr lang="en-US" sz="11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Decodable Text  for short vowel e and o words.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Yes</a:t>
                      </a:r>
                      <a:endParaRPr lang="en-US" sz="1000" b="1" dirty="0"/>
                    </a:p>
                  </a:txBody>
                  <a:tcPr anchor="ctr">
                    <a:pattFill prst="dashUpDiag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No</a:t>
                      </a:r>
                      <a:endParaRPr lang="en-US" sz="1000" b="1" dirty="0"/>
                    </a:p>
                  </a:txBody>
                  <a:tcPr anchor="ctr">
                    <a:pattFill prst="dashUpDiag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Yes</a:t>
                      </a:r>
                      <a:endParaRPr lang="en-US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No</a:t>
                      </a:r>
                      <a:endParaRPr lang="en-US" sz="1000" b="1" dirty="0"/>
                    </a:p>
                  </a:txBody>
                  <a:tcPr anchor="ctr"/>
                </a:tc>
              </a:tr>
              <a:tr h="137160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</a:t>
                      </a:r>
                      <a:endParaRPr lang="en-US" sz="11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Decodable Text for short vowel u words.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Yes</a:t>
                      </a:r>
                      <a:endParaRPr lang="en-US" sz="1000" b="1" dirty="0"/>
                    </a:p>
                  </a:txBody>
                  <a:tcPr anchor="ctr">
                    <a:pattFill prst="dashUpDiag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No</a:t>
                      </a:r>
                      <a:endParaRPr lang="en-US" sz="1000" b="1" dirty="0"/>
                    </a:p>
                  </a:txBody>
                  <a:tcPr anchor="ctr">
                    <a:pattFill prst="dashUpDiag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290921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0E36A-BED4-41C9-AA07-2250A2C4C2A4}" type="slidenum">
              <a:rPr lang="en-US" smtClean="0"/>
              <a:t>15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457200" y="1219200"/>
            <a:ext cx="8077200" cy="2089420"/>
            <a:chOff x="457200" y="1219200"/>
            <a:chExt cx="8077200" cy="2089420"/>
          </a:xfrm>
        </p:grpSpPr>
        <p:sp>
          <p:nvSpPr>
            <p:cNvPr id="3" name="Rectangle 2"/>
            <p:cNvSpPr/>
            <p:nvPr/>
          </p:nvSpPr>
          <p:spPr>
            <a:xfrm>
              <a:off x="457200" y="1219200"/>
              <a:ext cx="8077200" cy="1371600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solidFill>
                    <a:schemeClr val="tx1"/>
                  </a:solidFill>
                </a:rPr>
                <a:t>Student Prompts needed for Assessment</a:t>
              </a:r>
            </a:p>
            <a:p>
              <a:pPr algn="ctr"/>
              <a:r>
                <a:rPr lang="en-US" sz="2400" b="1" dirty="0" smtClean="0">
                  <a:solidFill>
                    <a:schemeClr val="tx1"/>
                  </a:solidFill>
                </a:rPr>
                <a:t>1 per Teacher</a:t>
              </a:r>
              <a:endParaRPr lang="en-US" sz="2400" b="1" dirty="0">
                <a:solidFill>
                  <a:schemeClr val="tx1"/>
                </a:solidFill>
              </a:endParaRPr>
            </a:p>
          </p:txBody>
        </p:sp>
        <p:pic>
          <p:nvPicPr>
            <p:cNvPr id="3074" name="Picture 2" descr="C:\Users\Susan Richmond\AppData\Local\Microsoft\Windows\Temporary Internet Files\Content.IE5\3YMMCOFB\MP900409048[1]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40154" y="1981200"/>
              <a:ext cx="1994246" cy="132742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4474246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0E36A-BED4-41C9-AA07-2250A2C4C2A4}" type="slidenum">
              <a:rPr lang="en-US" smtClean="0"/>
              <a:t>16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1770" y="153888"/>
            <a:ext cx="8969829" cy="6848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Student Prompt A p.1:  Letter Naming Upper-Case Letters</a:t>
            </a:r>
          </a:p>
          <a:p>
            <a:pPr lvl="0"/>
            <a:r>
              <a:rPr lang="en-US" sz="1400" u="sng" dirty="0" smtClean="0"/>
              <a:t>Concepts of Print</a:t>
            </a:r>
            <a:r>
              <a:rPr lang="en-US" sz="1400" dirty="0" smtClean="0"/>
              <a:t>:  Question #1   </a:t>
            </a:r>
            <a:r>
              <a:rPr lang="en-US" sz="1400" dirty="0">
                <a:solidFill>
                  <a:prstClr val="black"/>
                </a:solidFill>
              </a:rPr>
              <a:t>Student copy </a:t>
            </a:r>
            <a:r>
              <a:rPr lang="en-US" sz="1050" dirty="0">
                <a:solidFill>
                  <a:prstClr val="black"/>
                </a:solidFill>
              </a:rPr>
              <a:t>[use Concepts of Print </a:t>
            </a:r>
            <a:r>
              <a:rPr lang="en-US" sz="1050" dirty="0" smtClean="0">
                <a:solidFill>
                  <a:prstClr val="black"/>
                </a:solidFill>
              </a:rPr>
              <a:t>Checklist for scoring]</a:t>
            </a:r>
          </a:p>
          <a:p>
            <a:pPr lvl="0"/>
            <a:r>
              <a:rPr lang="en-US" sz="1050" dirty="0" smtClean="0">
                <a:solidFill>
                  <a:prstClr val="black"/>
                </a:solidFill>
              </a:rPr>
              <a:t>The letters are in order from left to right following each quarter’s focus letter names.</a:t>
            </a:r>
            <a:endParaRPr lang="en-US" sz="1050" dirty="0">
              <a:solidFill>
                <a:prstClr val="black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57200" y="1295400"/>
            <a:ext cx="8382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800" dirty="0"/>
              <a:t>S</a:t>
            </a:r>
            <a:r>
              <a:rPr lang="pt-BR" sz="4800" dirty="0" smtClean="0"/>
              <a:t> 	     M		R 		T 		B</a:t>
            </a:r>
          </a:p>
          <a:p>
            <a:r>
              <a:rPr lang="pt-BR" sz="4800" dirty="0" smtClean="0"/>
              <a:t>N	      A		H   		V 		C</a:t>
            </a:r>
          </a:p>
          <a:p>
            <a:r>
              <a:rPr lang="en-US" sz="4800" dirty="0" smtClean="0"/>
              <a:t>P 	      G 		F 		L 		K</a:t>
            </a:r>
          </a:p>
          <a:p>
            <a:r>
              <a:rPr lang="en-US" sz="4800" dirty="0" smtClean="0"/>
              <a:t>Q</a:t>
            </a:r>
            <a:r>
              <a:rPr lang="pl-PL" sz="4800" dirty="0" smtClean="0"/>
              <a:t> </a:t>
            </a:r>
            <a:r>
              <a:rPr lang="en-US" sz="4800" dirty="0" smtClean="0"/>
              <a:t>	       I            D</a:t>
            </a:r>
            <a:r>
              <a:rPr lang="pl-PL" sz="4800" dirty="0" smtClean="0"/>
              <a:t> </a:t>
            </a:r>
            <a:r>
              <a:rPr lang="en-US" sz="4800" dirty="0" smtClean="0"/>
              <a:t>		Z</a:t>
            </a:r>
            <a:r>
              <a:rPr lang="pl-PL" sz="4800" dirty="0" smtClean="0"/>
              <a:t> </a:t>
            </a:r>
            <a:r>
              <a:rPr lang="en-US" sz="4800" dirty="0" smtClean="0"/>
              <a:t>		W</a:t>
            </a:r>
            <a:r>
              <a:rPr lang="pl-PL" sz="4800" dirty="0" smtClean="0"/>
              <a:t> </a:t>
            </a:r>
            <a:r>
              <a:rPr lang="en-US" sz="4800" dirty="0" smtClean="0"/>
              <a:t>Y</a:t>
            </a:r>
            <a:r>
              <a:rPr lang="en-US" sz="4800" dirty="0"/>
              <a:t> </a:t>
            </a:r>
            <a:r>
              <a:rPr lang="en-US" sz="4800" dirty="0" smtClean="0"/>
              <a:t>          </a:t>
            </a:r>
            <a:r>
              <a:rPr lang="pt-BR" sz="4800" dirty="0" smtClean="0"/>
              <a:t>X 	      E 		O 		J </a:t>
            </a:r>
            <a:endParaRPr lang="pt-BR" sz="4800" dirty="0"/>
          </a:p>
          <a:p>
            <a:r>
              <a:rPr lang="pt-BR" sz="4800" dirty="0" smtClean="0"/>
              <a:t>U</a:t>
            </a:r>
          </a:p>
        </p:txBody>
      </p:sp>
    </p:spTree>
    <p:extLst>
      <p:ext uri="{BB962C8B-B14F-4D97-AF65-F5344CB8AC3E}">
        <p14:creationId xmlns:p14="http://schemas.microsoft.com/office/powerpoint/2010/main" val="265138131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0E36A-BED4-41C9-AA07-2250A2C4C2A4}" type="slidenum">
              <a:rPr lang="en-US" smtClean="0"/>
              <a:t>17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1770" y="153888"/>
            <a:ext cx="89698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Student Prompt A p.2:  Letter Naming Lower-Case Letters </a:t>
            </a:r>
          </a:p>
          <a:p>
            <a:r>
              <a:rPr lang="en-US" sz="1400" u="sng" dirty="0" smtClean="0"/>
              <a:t>Concepts of Print</a:t>
            </a:r>
            <a:r>
              <a:rPr lang="en-US" sz="1400" dirty="0" smtClean="0"/>
              <a:t>:  Question #1   </a:t>
            </a:r>
            <a:r>
              <a:rPr lang="en-US" sz="1400" dirty="0">
                <a:solidFill>
                  <a:prstClr val="black"/>
                </a:solidFill>
              </a:rPr>
              <a:t>Student copy </a:t>
            </a:r>
            <a:r>
              <a:rPr lang="en-US" sz="1050" dirty="0">
                <a:solidFill>
                  <a:prstClr val="black"/>
                </a:solidFill>
              </a:rPr>
              <a:t>[use </a:t>
            </a:r>
            <a:r>
              <a:rPr lang="en-US" sz="1050" dirty="0" smtClean="0">
                <a:solidFill>
                  <a:prstClr val="black"/>
                </a:solidFill>
              </a:rPr>
              <a:t>with Concepts </a:t>
            </a:r>
            <a:r>
              <a:rPr lang="en-US" sz="1050" dirty="0">
                <a:solidFill>
                  <a:prstClr val="black"/>
                </a:solidFill>
              </a:rPr>
              <a:t>of Print </a:t>
            </a:r>
            <a:r>
              <a:rPr lang="en-US" sz="1050" dirty="0" smtClean="0">
                <a:solidFill>
                  <a:prstClr val="black"/>
                </a:solidFill>
              </a:rPr>
              <a:t>Checklist for scoring]</a:t>
            </a:r>
            <a:endParaRPr lang="en-US" sz="1050" dirty="0">
              <a:solidFill>
                <a:prstClr val="black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15684" y="1066800"/>
            <a:ext cx="8382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800" dirty="0" smtClean="0"/>
              <a:t>s 	     m		r 		t 		b</a:t>
            </a:r>
          </a:p>
          <a:p>
            <a:r>
              <a:rPr lang="pt-BR" sz="4800" dirty="0" smtClean="0"/>
              <a:t>n	      a		h   		v 		c</a:t>
            </a:r>
          </a:p>
          <a:p>
            <a:r>
              <a:rPr lang="en-US" sz="4800" dirty="0" smtClean="0"/>
              <a:t>p 	      g 		f 		l 		k</a:t>
            </a:r>
          </a:p>
          <a:p>
            <a:r>
              <a:rPr lang="en-US" sz="4800" dirty="0" smtClean="0"/>
              <a:t>q</a:t>
            </a:r>
            <a:r>
              <a:rPr lang="pl-PL" sz="4800" dirty="0" smtClean="0"/>
              <a:t> </a:t>
            </a:r>
            <a:r>
              <a:rPr lang="en-US" sz="4800" dirty="0" smtClean="0"/>
              <a:t>	      i            d</a:t>
            </a:r>
            <a:r>
              <a:rPr lang="pl-PL" sz="4800" dirty="0" smtClean="0"/>
              <a:t> </a:t>
            </a:r>
            <a:r>
              <a:rPr lang="en-US" sz="4800" dirty="0" smtClean="0"/>
              <a:t>		z</a:t>
            </a:r>
            <a:r>
              <a:rPr lang="pl-PL" sz="4800" dirty="0" smtClean="0"/>
              <a:t> </a:t>
            </a:r>
            <a:r>
              <a:rPr lang="en-US" sz="4800" dirty="0" smtClean="0"/>
              <a:t>		w</a:t>
            </a:r>
            <a:r>
              <a:rPr lang="pl-PL" sz="4800" dirty="0" smtClean="0"/>
              <a:t> </a:t>
            </a:r>
            <a:endParaRPr lang="en-US" sz="4800" dirty="0"/>
          </a:p>
          <a:p>
            <a:r>
              <a:rPr lang="en-US" sz="4800" dirty="0" smtClean="0"/>
              <a:t>y          </a:t>
            </a:r>
            <a:r>
              <a:rPr lang="pt-BR" sz="4800" dirty="0" smtClean="0"/>
              <a:t>x 	      e 		o 		j </a:t>
            </a:r>
            <a:endParaRPr lang="pt-BR" sz="4800" dirty="0"/>
          </a:p>
          <a:p>
            <a:r>
              <a:rPr lang="pt-BR" sz="4800" dirty="0" smtClean="0"/>
              <a:t>u</a:t>
            </a:r>
          </a:p>
        </p:txBody>
      </p:sp>
    </p:spTree>
    <p:extLst>
      <p:ext uri="{BB962C8B-B14F-4D97-AF65-F5344CB8AC3E}">
        <p14:creationId xmlns:p14="http://schemas.microsoft.com/office/powerpoint/2010/main" val="25243848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2" name="Picture 4" descr="K-TRE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4953000"/>
            <a:ext cx="8991600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429984" y="859625"/>
            <a:ext cx="81534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u="sng" dirty="0">
                <a:latin typeface="Arial" panose="020B0604020202020204" pitchFamily="34" charset="0"/>
                <a:cs typeface="Arial" panose="020B0604020202020204" pitchFamily="34" charset="0"/>
              </a:rPr>
              <a:t>I </a:t>
            </a:r>
            <a:r>
              <a:rPr lang="en-US" sz="40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Flew My </a:t>
            </a:r>
            <a:r>
              <a:rPr lang="en-US" sz="4000" u="sng" dirty="0"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en-US" sz="40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ite</a:t>
            </a:r>
          </a:p>
          <a:p>
            <a:pPr algn="ctr"/>
            <a:endParaRPr lang="en-US" sz="40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I flew my kite.  My kite flew high.</a:t>
            </a:r>
          </a:p>
          <a:p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It got stuck in a tree.  </a:t>
            </a:r>
          </a:p>
          <a:p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My kite broke.</a:t>
            </a: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770" y="153888"/>
            <a:ext cx="89698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Student Prompt B</a:t>
            </a:r>
          </a:p>
          <a:p>
            <a:r>
              <a:rPr lang="en-US" sz="1400" u="sng" dirty="0" smtClean="0"/>
              <a:t>Concepts of Print</a:t>
            </a:r>
            <a:r>
              <a:rPr lang="en-US" sz="1400" dirty="0" smtClean="0"/>
              <a:t>:  Questions # 2 – 7 Student copy </a:t>
            </a:r>
            <a:r>
              <a:rPr lang="en-US" sz="1050" dirty="0" smtClean="0"/>
              <a:t>[use with Concepts of Print  Checklist for scoring]</a:t>
            </a:r>
            <a:endParaRPr lang="en-US" sz="105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0E36A-BED4-41C9-AA07-2250A2C4C2A4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030976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2083" y="68179"/>
            <a:ext cx="89595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Student Prompt C:  Long and Short Words</a:t>
            </a:r>
          </a:p>
          <a:p>
            <a:r>
              <a:rPr lang="en-US" sz="1400" u="sng" dirty="0" smtClean="0"/>
              <a:t>Concepts </a:t>
            </a:r>
            <a:r>
              <a:rPr lang="en-US" sz="1400" u="sng" dirty="0"/>
              <a:t>of Print</a:t>
            </a:r>
            <a:r>
              <a:rPr lang="en-US" sz="1400" dirty="0"/>
              <a:t>:  </a:t>
            </a:r>
            <a:r>
              <a:rPr lang="en-US" sz="1400" dirty="0" smtClean="0"/>
              <a:t>Student </a:t>
            </a:r>
            <a:r>
              <a:rPr lang="en-US" sz="1400" dirty="0"/>
              <a:t>copy </a:t>
            </a:r>
            <a:r>
              <a:rPr lang="en-US" sz="1400" dirty="0" smtClean="0"/>
              <a:t> Question # 8  </a:t>
            </a:r>
            <a:r>
              <a:rPr lang="en-US" sz="1400" i="1" dirty="0" smtClean="0"/>
              <a:t>Short and Long Words - </a:t>
            </a:r>
            <a:r>
              <a:rPr lang="en-US" sz="1400" dirty="0" smtClean="0"/>
              <a:t>student copy </a:t>
            </a:r>
            <a:r>
              <a:rPr lang="en-US" sz="1000" dirty="0" smtClean="0"/>
              <a:t>[use with Concepts of Print Checklist for scoring]</a:t>
            </a:r>
            <a:endParaRPr lang="en-US" sz="1000" dirty="0"/>
          </a:p>
        </p:txBody>
      </p:sp>
      <p:sp>
        <p:nvSpPr>
          <p:cNvPr id="6" name="Rectangle 5"/>
          <p:cNvSpPr/>
          <p:nvPr/>
        </p:nvSpPr>
        <p:spPr>
          <a:xfrm>
            <a:off x="423110" y="609600"/>
            <a:ext cx="8568489" cy="58939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082675"/>
            <a:endParaRPr lang="en-US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1082675"/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Ann			Anthony</a:t>
            </a:r>
          </a:p>
          <a:p>
            <a:pPr indent="1082675"/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1082675"/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Kate			Katherine</a:t>
            </a:r>
          </a:p>
          <a:p>
            <a:pPr indent="1082675"/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1082675"/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Ball			baseball</a:t>
            </a:r>
          </a:p>
          <a:p>
            <a:pPr indent="1082675"/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1082675"/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Elf				elephant</a:t>
            </a:r>
          </a:p>
          <a:p>
            <a:pPr indent="1082675"/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1082675"/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Hip			hippopotamus</a:t>
            </a: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0E36A-BED4-41C9-AA07-2250A2C4C2A4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14735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0E36A-BED4-41C9-AA07-2250A2C4C2A4}" type="slidenum">
              <a:rPr lang="en-US" smtClean="0"/>
              <a:t>2</a:t>
            </a:fld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141330" y="368051"/>
            <a:ext cx="8850270" cy="5880349"/>
            <a:chOff x="141330" y="76200"/>
            <a:chExt cx="8850270" cy="5880349"/>
          </a:xfrm>
        </p:grpSpPr>
        <p:sp>
          <p:nvSpPr>
            <p:cNvPr id="23" name="TextBox 22"/>
            <p:cNvSpPr txBox="1"/>
            <p:nvPr/>
          </p:nvSpPr>
          <p:spPr>
            <a:xfrm>
              <a:off x="152400" y="76200"/>
              <a:ext cx="8839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Resources used in Developing the Foundations Kindergarten Assessment </a:t>
              </a:r>
            </a:p>
          </p:txBody>
        </p:sp>
        <p:grpSp>
          <p:nvGrpSpPr>
            <p:cNvPr id="6" name="Group 5"/>
            <p:cNvGrpSpPr/>
            <p:nvPr/>
          </p:nvGrpSpPr>
          <p:grpSpPr>
            <a:xfrm>
              <a:off x="141330" y="593978"/>
              <a:ext cx="8850270" cy="5362571"/>
              <a:chOff x="141330" y="593978"/>
              <a:chExt cx="8850270" cy="5362571"/>
            </a:xfrm>
          </p:grpSpPr>
          <p:sp>
            <p:nvSpPr>
              <p:cNvPr id="5" name="Rectangle 4"/>
              <p:cNvSpPr/>
              <p:nvPr/>
            </p:nvSpPr>
            <p:spPr>
              <a:xfrm>
                <a:off x="5103189" y="2824255"/>
                <a:ext cx="3812211" cy="55399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en-US" sz="1000" dirty="0" smtClean="0"/>
                  <a:t>For an extensive read of foundational skills, activities and strategies , see </a:t>
                </a:r>
                <a:r>
                  <a:rPr lang="en-US" sz="1000" b="1" i="1" dirty="0" smtClean="0"/>
                  <a:t>Teaching </a:t>
                </a:r>
                <a:r>
                  <a:rPr lang="en-US" sz="1000" b="1" i="1" dirty="0"/>
                  <a:t>Reading </a:t>
                </a:r>
                <a:r>
                  <a:rPr lang="en-US" sz="1000" b="1" i="1" dirty="0" smtClean="0"/>
                  <a:t>Strategies, by Mark Pennington,  </a:t>
                </a:r>
                <a:r>
                  <a:rPr lang="en-US" sz="1000" dirty="0" smtClean="0"/>
                  <a:t>from </a:t>
                </a:r>
                <a:r>
                  <a:rPr lang="en-US" sz="1000" b="1" dirty="0" smtClean="0"/>
                  <a:t>Pennington Publishing, 2008</a:t>
                </a:r>
                <a:endParaRPr lang="en-US" sz="1000" dirty="0"/>
              </a:p>
            </p:txBody>
          </p:sp>
          <p:sp>
            <p:nvSpPr>
              <p:cNvPr id="7" name="Rectangle 6"/>
              <p:cNvSpPr/>
              <p:nvPr/>
            </p:nvSpPr>
            <p:spPr>
              <a:xfrm>
                <a:off x="160825" y="3886200"/>
                <a:ext cx="3881759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en-US" sz="1000" dirty="0" smtClean="0"/>
                  <a:t>For a general overview of kindergarten foundational skills, see, </a:t>
                </a:r>
                <a:r>
                  <a:rPr lang="en-US" sz="1000" i="1" u="sng" dirty="0" smtClean="0"/>
                  <a:t>Big Ideas in Kindergarten  Early Reading, University of Oregon</a:t>
                </a:r>
                <a:endParaRPr lang="en-US" sz="1000" i="1" u="sng" dirty="0"/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141330" y="5110164"/>
                <a:ext cx="4083054" cy="55399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en-US" sz="1000" dirty="0" smtClean="0"/>
                  <a:t>For categorizing general kindergarten assessment continuums, see </a:t>
                </a:r>
                <a:r>
                  <a:rPr lang="en-US" sz="1000" i="1" u="sng" dirty="0" smtClean="0"/>
                  <a:t>Matching Assessment and Instruction </a:t>
                </a:r>
                <a:r>
                  <a:rPr lang="en-US" sz="1000" dirty="0" smtClean="0"/>
                  <a:t>, </a:t>
                </a:r>
                <a:r>
                  <a:rPr lang="en-US" sz="1000" dirty="0"/>
                  <a:t>Anne </a:t>
                </a:r>
                <a:r>
                  <a:rPr lang="en-US" sz="1000" dirty="0" smtClean="0"/>
                  <a:t>McGill-Franzen</a:t>
                </a:r>
                <a:r>
                  <a:rPr lang="en-US" sz="1000" dirty="0"/>
                  <a:t> </a:t>
                </a:r>
                <a:r>
                  <a:rPr lang="en-US" sz="1000" dirty="0" smtClean="0"/>
                  <a:t>New York Scholastic</a:t>
                </a:r>
                <a:endParaRPr lang="en-US" sz="1000" dirty="0"/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163286" y="2547256"/>
                <a:ext cx="3870873" cy="5539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en-US" sz="1000" dirty="0" smtClean="0"/>
                  <a:t>For understanding the developmental continuum for foundation skills in reading, see, </a:t>
                </a:r>
                <a:r>
                  <a:rPr lang="en-US" sz="1000" i="1" u="sng" dirty="0" smtClean="0"/>
                  <a:t>Reading First Reading Based Skills</a:t>
                </a:r>
                <a:r>
                  <a:rPr lang="en-US" sz="1000" dirty="0" smtClean="0"/>
                  <a:t>, Creative Teaching Press, 2003</a:t>
                </a:r>
                <a:endParaRPr lang="en-US" sz="1000" dirty="0"/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152400" y="2013858"/>
                <a:ext cx="4045953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en-US" sz="1000" dirty="0" smtClean="0"/>
                  <a:t>For Common Core Foundation Skills review in kindergarten assessment, see </a:t>
                </a:r>
                <a:r>
                  <a:rPr lang="en-US" sz="1000" i="1" u="sng" dirty="0" smtClean="0"/>
                  <a:t>Literacy </a:t>
                </a:r>
                <a:r>
                  <a:rPr lang="en-US" sz="1000" i="1" u="sng" dirty="0"/>
                  <a:t>Resources</a:t>
                </a:r>
                <a:r>
                  <a:rPr lang="en-US" sz="1000" dirty="0"/>
                  <a:t>, Inc., </a:t>
                </a:r>
                <a:r>
                  <a:rPr lang="en-US" sz="1000" dirty="0" smtClean="0"/>
                  <a:t>2013 assessments</a:t>
                </a:r>
                <a:endParaRPr lang="en-US" sz="1000" dirty="0"/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174172" y="3309256"/>
                <a:ext cx="3859986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en-US" sz="1000" dirty="0" smtClean="0"/>
                  <a:t>For phoneme blending, onsets and rimes, see </a:t>
                </a:r>
                <a:r>
                  <a:rPr lang="en-US" sz="1000" i="1" u="sng" dirty="0" smtClean="0"/>
                  <a:t>Houghton Mifflin routines, a Legacy of Literacy </a:t>
                </a:r>
                <a:r>
                  <a:rPr lang="en-US" sz="1000" dirty="0" smtClean="0"/>
                  <a:t>2008</a:t>
                </a:r>
                <a:endParaRPr lang="en-US" sz="1000" dirty="0"/>
              </a:p>
            </p:txBody>
          </p:sp>
          <p:sp>
            <p:nvSpPr>
              <p:cNvPr id="15" name="Rectangle 14"/>
              <p:cNvSpPr/>
              <p:nvPr/>
            </p:nvSpPr>
            <p:spPr>
              <a:xfrm>
                <a:off x="5143542" y="640144"/>
                <a:ext cx="3825065" cy="101566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225425" indent="-225425">
                  <a:buFont typeface="Arial" panose="020B0604020202020204" pitchFamily="34" charset="0"/>
                  <a:buChar char="•"/>
                </a:pPr>
                <a:r>
                  <a:rPr lang="en-US" sz="1000" dirty="0" smtClean="0"/>
                  <a:t>For Read to Write in the CCSS Foundational Skills, see, </a:t>
                </a:r>
                <a:r>
                  <a:rPr lang="en-US" sz="1000" i="1" u="sng" dirty="0" smtClean="0"/>
                  <a:t>The Reading and Writing </a:t>
                </a:r>
                <a:r>
                  <a:rPr lang="en-US" sz="1000" i="1" u="sng" dirty="0"/>
                  <a:t>P</a:t>
                </a:r>
                <a:r>
                  <a:rPr lang="en-US" sz="1000" i="1" u="sng" dirty="0" smtClean="0"/>
                  <a:t>roject Letter Sound Identification</a:t>
                </a:r>
              </a:p>
              <a:p>
                <a:pPr marL="225425" indent="-225425"/>
                <a:r>
                  <a:rPr lang="en-US" sz="1000" u="sng" dirty="0">
                    <a:hlinkClick r:id="rId2"/>
                  </a:rPr>
                  <a:t> </a:t>
                </a:r>
                <a:r>
                  <a:rPr lang="en-US" sz="1000" u="sng" dirty="0" smtClean="0">
                    <a:hlinkClick r:id="rId2"/>
                  </a:rPr>
                  <a:t>http</a:t>
                </a:r>
                <a:r>
                  <a:rPr lang="en-US" sz="1000" u="sng" dirty="0">
                    <a:hlinkClick r:id="rId2"/>
                  </a:rPr>
                  <a:t>://</a:t>
                </a:r>
                <a:r>
                  <a:rPr lang="en-US" sz="1000" u="sng" dirty="0" smtClean="0">
                    <a:hlinkClick r:id="rId2"/>
                  </a:rPr>
                  <a:t>readingandwritingproject.com/public/themes/rwproject/resources/assessments/reading/letter_sound_identification/letter_sound_identification_implications.pdf</a:t>
                </a:r>
                <a:r>
                  <a:rPr lang="en-US" sz="1000" u="sng" dirty="0" smtClean="0"/>
                  <a:t> </a:t>
                </a:r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5118733" y="3505767"/>
                <a:ext cx="3796667" cy="55399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en-US" sz="1000" dirty="0" smtClean="0"/>
                  <a:t>For news on the latest practices and literacy / developmental research, see, </a:t>
                </a:r>
                <a:r>
                  <a:rPr lang="en-US" sz="1000" i="1" u="sng" dirty="0" smtClean="0"/>
                  <a:t>National </a:t>
                </a:r>
                <a:r>
                  <a:rPr lang="en-US" sz="1000" i="1" u="sng" dirty="0"/>
                  <a:t>Association for the Education of Young Children </a:t>
                </a:r>
                <a:r>
                  <a:rPr lang="en-US" sz="1000" dirty="0"/>
                  <a:t>(NAEYC) </a:t>
                </a:r>
                <a:r>
                  <a:rPr lang="en-US" sz="1000" dirty="0">
                    <a:hlinkClick r:id="rId3"/>
                  </a:rPr>
                  <a:t>http://</a:t>
                </a:r>
                <a:r>
                  <a:rPr lang="en-US" sz="1000" dirty="0" smtClean="0">
                    <a:hlinkClick r:id="rId3"/>
                  </a:rPr>
                  <a:t>www.naeyc.org/content/about-naeyc</a:t>
                </a:r>
                <a:endParaRPr lang="en-US" sz="1000" dirty="0" smtClean="0"/>
              </a:p>
            </p:txBody>
          </p:sp>
          <p:sp>
            <p:nvSpPr>
              <p:cNvPr id="17" name="Rectangle 16"/>
              <p:cNvSpPr/>
              <p:nvPr/>
            </p:nvSpPr>
            <p:spPr>
              <a:xfrm>
                <a:off x="156755" y="4509929"/>
                <a:ext cx="4038600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174625" indent="-174625">
                  <a:buFont typeface="Arial" panose="020B0604020202020204" pitchFamily="34" charset="0"/>
                  <a:buChar char="•"/>
                </a:pPr>
                <a:r>
                  <a:rPr lang="en-US" sz="1000" dirty="0" smtClean="0"/>
                  <a:t>For a view of an instructional model of early reading, see,</a:t>
                </a:r>
              </a:p>
              <a:p>
                <a:pPr marL="174625" indent="-174625"/>
                <a:r>
                  <a:rPr lang="en-US" sz="1000" dirty="0" smtClean="0"/>
                  <a:t>    </a:t>
                </a:r>
                <a:r>
                  <a:rPr lang="en-US" sz="1000" dirty="0" smtClean="0">
                    <a:hlinkClick r:id="rId2"/>
                  </a:rPr>
                  <a:t> </a:t>
                </a:r>
                <a:r>
                  <a:rPr lang="en-US" sz="1000" u="sng" dirty="0" smtClean="0">
                    <a:hlinkClick r:id="rId2"/>
                  </a:rPr>
                  <a:t>www.soprislearning.com/literacy/sound-partners </a:t>
                </a:r>
                <a:endParaRPr lang="en-US" sz="1000" dirty="0"/>
              </a:p>
            </p:txBody>
          </p:sp>
          <p:sp>
            <p:nvSpPr>
              <p:cNvPr id="18" name="Rectangle 17"/>
              <p:cNvSpPr/>
              <p:nvPr/>
            </p:nvSpPr>
            <p:spPr>
              <a:xfrm>
                <a:off x="5177422" y="1914062"/>
                <a:ext cx="3814178" cy="70788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en-US" sz="1000" dirty="0" smtClean="0"/>
                  <a:t>To read more about how grade text complexity affects kindergarten and high frequency word recognition, see, </a:t>
                </a:r>
                <a:r>
                  <a:rPr lang="en-US" sz="1000" dirty="0" smtClean="0">
                    <a:hlinkClick r:id="rId4"/>
                  </a:rPr>
                  <a:t>http</a:t>
                </a:r>
                <a:r>
                  <a:rPr lang="en-US" sz="1000" dirty="0">
                    <a:hlinkClick r:id="rId4"/>
                  </a:rPr>
                  <a:t>://www.heinemann.com/fountasandpinnell/pdfs/WhitePaperTextGrad.pdf</a:t>
                </a:r>
                <a:endParaRPr lang="en-US" sz="1000" dirty="0"/>
              </a:p>
            </p:txBody>
          </p:sp>
          <p:sp>
            <p:nvSpPr>
              <p:cNvPr id="19" name="Rectangle 18"/>
              <p:cNvSpPr/>
              <p:nvPr/>
            </p:nvSpPr>
            <p:spPr>
              <a:xfrm>
                <a:off x="152401" y="1291327"/>
                <a:ext cx="4104822" cy="55399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228600" indent="-228600">
                  <a:buFont typeface="Arial" panose="020B0604020202020204" pitchFamily="34" charset="0"/>
                  <a:buChar char="•"/>
                </a:pPr>
                <a:r>
                  <a:rPr lang="en-US" sz="1000" dirty="0"/>
                  <a:t>For</a:t>
                </a:r>
                <a:r>
                  <a:rPr lang="en-US" sz="1000" dirty="0" smtClean="0"/>
                  <a:t> understanding a continuum of learning, see, Karin </a:t>
                </a:r>
                <a:r>
                  <a:rPr lang="en-US" sz="1000" dirty="0"/>
                  <a:t>K. Hess, NCIEA, Project Director and Principal </a:t>
                </a:r>
                <a:r>
                  <a:rPr lang="en-US" sz="1000" dirty="0" smtClean="0"/>
                  <a:t>Author Jacqui </a:t>
                </a:r>
                <a:r>
                  <a:rPr lang="en-US" sz="1000" dirty="0"/>
                  <a:t>Kearns, NAAC at UKY, Principal </a:t>
                </a:r>
                <a:r>
                  <a:rPr lang="en-US" sz="1000" dirty="0" smtClean="0"/>
                  <a:t>Investigator December </a:t>
                </a:r>
                <a:r>
                  <a:rPr lang="en-US" sz="1000" dirty="0"/>
                  <a:t>2011</a:t>
                </a:r>
              </a:p>
            </p:txBody>
          </p:sp>
          <p:sp>
            <p:nvSpPr>
              <p:cNvPr id="21" name="Rectangle 20"/>
              <p:cNvSpPr/>
              <p:nvPr/>
            </p:nvSpPr>
            <p:spPr>
              <a:xfrm>
                <a:off x="152400" y="593978"/>
                <a:ext cx="4419600" cy="55399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228600" indent="-228600">
                  <a:buFont typeface="Arial" panose="020B0604020202020204" pitchFamily="34" charset="0"/>
                  <a:buChar char="•"/>
                  <a:tabLst>
                    <a:tab pos="228600" algn="l"/>
                  </a:tabLst>
                </a:pPr>
                <a:r>
                  <a:rPr lang="en-US" sz="1000" dirty="0" smtClean="0"/>
                  <a:t>For general guidelines of backward mapping to understand Kindergarten CCSS Foundation Skills, see </a:t>
                </a:r>
                <a:r>
                  <a:rPr lang="en-US" sz="1000" i="1" u="sng" dirty="0" smtClean="0"/>
                  <a:t>Common Core Curriculum Mapping Project</a:t>
                </a:r>
                <a:r>
                  <a:rPr lang="en-US" sz="1000" dirty="0" smtClean="0"/>
                  <a:t> </a:t>
                </a:r>
                <a:r>
                  <a:rPr lang="en-US" sz="1000" dirty="0" smtClean="0">
                    <a:hlinkClick r:id="rId5" action="ppaction://hlinkfile"/>
                  </a:rPr>
                  <a:t>(www.commoncore.org</a:t>
                </a:r>
                <a:r>
                  <a:rPr lang="en-US" sz="1000" dirty="0" smtClean="0"/>
                  <a:t>).</a:t>
                </a:r>
                <a:endParaRPr lang="en-US" sz="1000" dirty="0"/>
              </a:p>
            </p:txBody>
          </p:sp>
          <p:sp>
            <p:nvSpPr>
              <p:cNvPr id="2" name="Rectangle 1"/>
              <p:cNvSpPr/>
              <p:nvPr/>
            </p:nvSpPr>
            <p:spPr>
              <a:xfrm>
                <a:off x="5105400" y="4191000"/>
                <a:ext cx="3429000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en-US" sz="1000" dirty="0"/>
                  <a:t>Adams, M.J. (1996). </a:t>
                </a:r>
                <a:r>
                  <a:rPr lang="en-US" sz="1000" i="1" dirty="0"/>
                  <a:t>Beginning to read: Thinking and learning about print. </a:t>
                </a:r>
                <a:r>
                  <a:rPr lang="en-US" sz="1000" dirty="0"/>
                  <a:t>Cambridge, MA: MIT Press</a:t>
                </a:r>
                <a:r>
                  <a:rPr lang="en-US" sz="1000" dirty="0" smtClean="0"/>
                  <a:t>.</a:t>
                </a:r>
              </a:p>
            </p:txBody>
          </p:sp>
          <p:sp>
            <p:nvSpPr>
              <p:cNvPr id="3" name="Rectangle 2"/>
              <p:cNvSpPr/>
              <p:nvPr/>
            </p:nvSpPr>
            <p:spPr>
              <a:xfrm>
                <a:off x="5105400" y="4699421"/>
                <a:ext cx="3429000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en-US" sz="1000" dirty="0"/>
                  <a:t>Ehri, L. C. (2005). Learning to read words: Theory, findings, and issues. Scientific Studies of Reading, 9(2), 167–188.</a:t>
                </a:r>
              </a:p>
            </p:txBody>
          </p:sp>
          <p:sp>
            <p:nvSpPr>
              <p:cNvPr id="4" name="Rectangle 3"/>
              <p:cNvSpPr/>
              <p:nvPr/>
            </p:nvSpPr>
            <p:spPr>
              <a:xfrm>
                <a:off x="5089511" y="5248663"/>
                <a:ext cx="3657600" cy="70788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en-US" sz="1000" dirty="0"/>
                  <a:t>Vandervelden, M. C., &amp; Siegel, L. S. (1995). Phonological recoding and phoneme awareness in  early literacy: A developmental approach. Reading Research Quarterly,  30(4), pp. 854-	875.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071119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5684" y="1006415"/>
            <a:ext cx="83820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800" dirty="0" smtClean="0"/>
              <a:t>s 	     m		r 		t 		b</a:t>
            </a:r>
          </a:p>
          <a:p>
            <a:r>
              <a:rPr lang="pt-BR" sz="4800" dirty="0" smtClean="0"/>
              <a:t>n	      a		a		h   		v </a:t>
            </a:r>
          </a:p>
          <a:p>
            <a:r>
              <a:rPr lang="pt-BR" sz="4800" dirty="0" smtClean="0"/>
              <a:t>c           </a:t>
            </a:r>
            <a:r>
              <a:rPr lang="en-US" sz="4800" dirty="0" smtClean="0"/>
              <a:t>p 	      g 		f 		l </a:t>
            </a:r>
          </a:p>
          <a:p>
            <a:r>
              <a:rPr lang="en-US" sz="4800" dirty="0" smtClean="0"/>
              <a:t>k           q</a:t>
            </a:r>
            <a:r>
              <a:rPr lang="pl-PL" sz="4800" dirty="0" smtClean="0"/>
              <a:t> </a:t>
            </a:r>
            <a:r>
              <a:rPr lang="en-US" sz="4800" dirty="0" smtClean="0"/>
              <a:t>	       i            i	</a:t>
            </a:r>
            <a:r>
              <a:rPr lang="en-US" sz="4800" dirty="0"/>
              <a:t> </a:t>
            </a:r>
            <a:r>
              <a:rPr lang="en-US" sz="4800" dirty="0" smtClean="0"/>
              <a:t>     d</a:t>
            </a:r>
            <a:r>
              <a:rPr lang="pl-PL" sz="4800" dirty="0" smtClean="0"/>
              <a:t> </a:t>
            </a:r>
            <a:endParaRPr lang="en-US" sz="4800" dirty="0"/>
          </a:p>
          <a:p>
            <a:r>
              <a:rPr lang="en-US" sz="4800" dirty="0" smtClean="0"/>
              <a:t>z</a:t>
            </a:r>
            <a:r>
              <a:rPr lang="pl-PL" sz="4800" dirty="0" smtClean="0"/>
              <a:t> </a:t>
            </a:r>
            <a:r>
              <a:rPr lang="en-US" sz="4800" dirty="0" smtClean="0"/>
              <a:t>          w</a:t>
            </a:r>
            <a:r>
              <a:rPr lang="pl-PL" sz="4800" dirty="0" smtClean="0"/>
              <a:t> </a:t>
            </a:r>
            <a:r>
              <a:rPr lang="en-US" sz="4800" dirty="0"/>
              <a:t>	</a:t>
            </a:r>
            <a:r>
              <a:rPr lang="en-US" sz="4800" dirty="0" smtClean="0"/>
              <a:t>	y           </a:t>
            </a:r>
            <a:r>
              <a:rPr lang="pt-BR" sz="4800" dirty="0" smtClean="0"/>
              <a:t>x 	      e </a:t>
            </a:r>
          </a:p>
          <a:p>
            <a:r>
              <a:rPr lang="pt-BR" sz="4800" dirty="0" smtClean="0"/>
              <a:t>e		o 		o		j </a:t>
            </a:r>
            <a:r>
              <a:rPr lang="pt-BR" sz="4800" dirty="0"/>
              <a:t>	</a:t>
            </a:r>
            <a:r>
              <a:rPr lang="pt-BR" sz="4800" dirty="0" smtClean="0"/>
              <a:t>	u</a:t>
            </a:r>
          </a:p>
          <a:p>
            <a:r>
              <a:rPr lang="pt-BR" sz="4800" dirty="0" smtClean="0"/>
              <a:t>u		sh		ch		wh		th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0E36A-BED4-41C9-AA07-2250A2C4C2A4}" type="slidenum">
              <a:rPr lang="en-US" smtClean="0"/>
              <a:t>20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1770" y="153888"/>
            <a:ext cx="89698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Student Prompt D:  Letter Sound Recognition</a:t>
            </a:r>
          </a:p>
          <a:p>
            <a:pPr lvl="0"/>
            <a:r>
              <a:rPr lang="en-US" sz="1400" b="1" u="sng" dirty="0" smtClean="0"/>
              <a:t>Phonics and Word Recognition</a:t>
            </a:r>
            <a:r>
              <a:rPr lang="en-US" sz="1400" dirty="0" smtClean="0"/>
              <a:t>:  Question #1   </a:t>
            </a:r>
            <a:r>
              <a:rPr lang="en-US" sz="1400" dirty="0">
                <a:solidFill>
                  <a:prstClr val="black"/>
                </a:solidFill>
              </a:rPr>
              <a:t>Student copy </a:t>
            </a:r>
            <a:r>
              <a:rPr lang="en-US" sz="1050" dirty="0">
                <a:solidFill>
                  <a:prstClr val="black"/>
                </a:solidFill>
              </a:rPr>
              <a:t>[use </a:t>
            </a:r>
            <a:r>
              <a:rPr lang="en-US" sz="1050" dirty="0" smtClean="0">
                <a:solidFill>
                  <a:prstClr val="black"/>
                </a:solidFill>
              </a:rPr>
              <a:t>with Letter Sound Record Form for scoring]</a:t>
            </a:r>
            <a:endParaRPr lang="en-US" sz="1050" dirty="0">
              <a:solidFill>
                <a:prstClr val="black"/>
              </a:solidFill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350188" y="1640849"/>
            <a:ext cx="7838530" cy="4015203"/>
            <a:chOff x="350188" y="1640849"/>
            <a:chExt cx="7838530" cy="4015203"/>
          </a:xfrm>
        </p:grpSpPr>
        <p:sp>
          <p:nvSpPr>
            <p:cNvPr id="2" name="Arc 1"/>
            <p:cNvSpPr/>
            <p:nvPr/>
          </p:nvSpPr>
          <p:spPr>
            <a:xfrm rot="8822895">
              <a:off x="2099400" y="1640849"/>
              <a:ext cx="524054" cy="319220"/>
            </a:xfrm>
            <a:prstGeom prst="arc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8" name="Straight Connector 7"/>
            <p:cNvCxnSpPr/>
            <p:nvPr/>
          </p:nvCxnSpPr>
          <p:spPr>
            <a:xfrm>
              <a:off x="4012722" y="1956756"/>
              <a:ext cx="3810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Arc 10"/>
            <p:cNvSpPr/>
            <p:nvPr/>
          </p:nvSpPr>
          <p:spPr>
            <a:xfrm rot="8822895">
              <a:off x="4017613" y="3039760"/>
              <a:ext cx="524054" cy="319220"/>
            </a:xfrm>
            <a:prstGeom prst="arc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5799164" y="3375797"/>
              <a:ext cx="3810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Arc 12"/>
            <p:cNvSpPr/>
            <p:nvPr/>
          </p:nvSpPr>
          <p:spPr>
            <a:xfrm rot="8822895">
              <a:off x="2186891" y="4570952"/>
              <a:ext cx="524054" cy="319220"/>
            </a:xfrm>
            <a:prstGeom prst="arc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4" name="Straight Connector 13"/>
            <p:cNvCxnSpPr/>
            <p:nvPr/>
          </p:nvCxnSpPr>
          <p:spPr>
            <a:xfrm>
              <a:off x="4013682" y="4915616"/>
              <a:ext cx="3810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Arc 14"/>
            <p:cNvSpPr/>
            <p:nvPr/>
          </p:nvSpPr>
          <p:spPr>
            <a:xfrm rot="8822895">
              <a:off x="7588464" y="3850647"/>
              <a:ext cx="524054" cy="319220"/>
            </a:xfrm>
            <a:prstGeom prst="arc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Arc 15"/>
            <p:cNvSpPr/>
            <p:nvPr/>
          </p:nvSpPr>
          <p:spPr>
            <a:xfrm rot="8822895">
              <a:off x="7664664" y="4500910"/>
              <a:ext cx="524054" cy="319220"/>
            </a:xfrm>
            <a:prstGeom prst="arc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7" name="Straight Connector 16"/>
            <p:cNvCxnSpPr/>
            <p:nvPr/>
          </p:nvCxnSpPr>
          <p:spPr>
            <a:xfrm>
              <a:off x="350188" y="4931015"/>
              <a:ext cx="3810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367440" y="5656052"/>
              <a:ext cx="3810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53391577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0E36A-BED4-41C9-AA07-2250A2C4C2A4}" type="slidenum">
              <a:rPr lang="en-US" smtClean="0"/>
              <a:t>21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153888"/>
            <a:ext cx="79533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Student Prompt E:   High Frequency Words</a:t>
            </a:r>
          </a:p>
          <a:p>
            <a:pPr lvl="0"/>
            <a:r>
              <a:rPr lang="en-US" sz="1400" b="1" u="sng" dirty="0" smtClean="0"/>
              <a:t>Phonics and Word Recognition</a:t>
            </a:r>
            <a:r>
              <a:rPr lang="en-US" sz="1400" b="1" dirty="0" smtClean="0"/>
              <a:t> </a:t>
            </a:r>
            <a:r>
              <a:rPr lang="en-US" sz="1400" dirty="0" smtClean="0"/>
              <a:t>Question #2   </a:t>
            </a:r>
            <a:r>
              <a:rPr lang="en-US" sz="1400" dirty="0">
                <a:solidFill>
                  <a:prstClr val="black"/>
                </a:solidFill>
              </a:rPr>
              <a:t>Student copy </a:t>
            </a:r>
            <a:r>
              <a:rPr lang="en-US" sz="1050" dirty="0">
                <a:solidFill>
                  <a:prstClr val="black"/>
                </a:solidFill>
              </a:rPr>
              <a:t>[use </a:t>
            </a:r>
            <a:r>
              <a:rPr lang="en-US" sz="1050" dirty="0" smtClean="0">
                <a:solidFill>
                  <a:prstClr val="black"/>
                </a:solidFill>
              </a:rPr>
              <a:t>with Phonics and Word Recognition Checklist for scoring]</a:t>
            </a:r>
            <a:endParaRPr lang="en-US" sz="1050" dirty="0">
              <a:solidFill>
                <a:prstClr val="black"/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3731597"/>
              </p:ext>
            </p:extLst>
          </p:nvPr>
        </p:nvGraphicFramePr>
        <p:xfrm>
          <a:off x="838200" y="1066800"/>
          <a:ext cx="7543800" cy="4846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00200"/>
                <a:gridCol w="1600200"/>
                <a:gridCol w="1905000"/>
                <a:gridCol w="1371600"/>
                <a:gridCol w="1066800"/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3200" dirty="0" smtClean="0"/>
                        <a:t>I</a:t>
                      </a:r>
                      <a:endParaRPr lang="en-US" sz="3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3200" dirty="0" smtClean="0"/>
                        <a:t>see</a:t>
                      </a:r>
                      <a:endParaRPr lang="en-US" sz="3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3200" dirty="0" smtClean="0"/>
                        <a:t>my</a:t>
                      </a:r>
                      <a:endParaRPr lang="en-US" sz="3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3200" dirty="0" smtClean="0"/>
                        <a:t>like</a:t>
                      </a:r>
                    </a:p>
                    <a:p>
                      <a:pPr algn="l"/>
                      <a:endParaRPr lang="en-US" sz="3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3200" dirty="0" smtClean="0"/>
                        <a:t>a</a:t>
                      </a:r>
                      <a:endParaRPr lang="en-US" sz="3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3200" dirty="0" smtClean="0"/>
                        <a:t>to</a:t>
                      </a:r>
                      <a:endParaRPr lang="en-US" sz="3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3200" dirty="0" smtClean="0"/>
                        <a:t>and</a:t>
                      </a:r>
                      <a:endParaRPr lang="en-US" sz="3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3200" dirty="0" smtClean="0"/>
                        <a:t>go</a:t>
                      </a:r>
                      <a:endParaRPr lang="en-US" sz="3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3200" dirty="0" smtClean="0"/>
                        <a:t>is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here</a:t>
                      </a:r>
                    </a:p>
                    <a:p>
                      <a:endParaRPr lang="en-US" sz="3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3200" dirty="0" smtClean="0"/>
                        <a:t>at</a:t>
                      </a:r>
                      <a:endParaRPr lang="en-US" sz="3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3200" dirty="0" smtClean="0"/>
                        <a:t>can</a:t>
                      </a:r>
                      <a:endParaRPr lang="en-US" sz="3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3200" dirty="0" smtClean="0"/>
                        <a:t>for</a:t>
                      </a:r>
                      <a:endParaRPr lang="en-US" sz="3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3200" dirty="0" smtClean="0"/>
                        <a:t>have</a:t>
                      </a:r>
                      <a:endParaRPr lang="en-US" sz="3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3200" dirty="0" smtClean="0"/>
                        <a:t>said</a:t>
                      </a:r>
                    </a:p>
                    <a:p>
                      <a:pPr algn="l"/>
                      <a:endParaRPr lang="en-US" sz="3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3200" dirty="0" smtClean="0"/>
                        <a:t>the</a:t>
                      </a:r>
                      <a:endParaRPr lang="en-US" sz="3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3200" dirty="0" smtClean="0"/>
                        <a:t>play</a:t>
                      </a:r>
                      <a:endParaRPr lang="en-US" sz="3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3200" dirty="0" smtClean="0"/>
                        <a:t>she</a:t>
                      </a:r>
                      <a:endParaRPr lang="en-US" sz="3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3200" dirty="0" smtClean="0"/>
                        <a:t>to</a:t>
                      </a:r>
                      <a:endParaRPr lang="en-US" sz="3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3200" dirty="0" smtClean="0"/>
                        <a:t>we</a:t>
                      </a:r>
                    </a:p>
                    <a:p>
                      <a:pPr algn="l"/>
                      <a:endParaRPr lang="en-US" sz="3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3200" dirty="0" smtClean="0"/>
                        <a:t>are</a:t>
                      </a:r>
                      <a:endParaRPr lang="en-US" sz="3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3200" dirty="0" smtClean="0"/>
                        <a:t>he</a:t>
                      </a:r>
                      <a:endParaRPr lang="en-US" sz="3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3200" dirty="0" smtClean="0"/>
                        <a:t>look</a:t>
                      </a:r>
                      <a:endParaRPr lang="en-US" sz="3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3200" dirty="0" smtClean="0"/>
                        <a:t>it</a:t>
                      </a:r>
                      <a:endParaRPr lang="en-US" sz="3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3200" dirty="0" smtClean="0"/>
                        <a:t>me</a:t>
                      </a:r>
                      <a:endParaRPr lang="en-US" sz="3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3877106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0E36A-BED4-41C9-AA07-2250A2C4C2A4}" type="slidenum">
              <a:rPr lang="en-US" smtClean="0"/>
              <a:t>22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153888"/>
            <a:ext cx="7953351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400" b="1" dirty="0" smtClean="0"/>
              <a:t>Student Prompt F: Blend Short and Long Vowel Sounds </a:t>
            </a:r>
          </a:p>
          <a:p>
            <a:pPr lvl="0"/>
            <a:r>
              <a:rPr lang="en-US" sz="1100" dirty="0" smtClean="0">
                <a:solidFill>
                  <a:prstClr val="black"/>
                </a:solidFill>
              </a:rPr>
              <a:t>Distinguish </a:t>
            </a:r>
            <a:r>
              <a:rPr lang="en-US" sz="1100" dirty="0">
                <a:solidFill>
                  <a:prstClr val="black"/>
                </a:solidFill>
              </a:rPr>
              <a:t>between similarly spelled words by identifying the sounds of the letters that </a:t>
            </a:r>
            <a:r>
              <a:rPr lang="en-US" sz="1100" dirty="0" smtClean="0">
                <a:solidFill>
                  <a:prstClr val="black"/>
                </a:solidFill>
              </a:rPr>
              <a:t>differ RF.K.3d</a:t>
            </a:r>
            <a:endParaRPr lang="en-US" sz="1100" dirty="0">
              <a:solidFill>
                <a:prstClr val="black"/>
              </a:solidFill>
            </a:endParaRPr>
          </a:p>
          <a:p>
            <a:pPr lvl="0"/>
            <a:r>
              <a:rPr lang="en-US" sz="1400" b="1" u="sng" dirty="0" smtClean="0"/>
              <a:t>Phonics and Word Recognition</a:t>
            </a:r>
            <a:r>
              <a:rPr lang="en-US" sz="1400" b="1" dirty="0" smtClean="0"/>
              <a:t> </a:t>
            </a:r>
            <a:r>
              <a:rPr lang="en-US" sz="1400" dirty="0" smtClean="0"/>
              <a:t>Question #3  </a:t>
            </a:r>
            <a:r>
              <a:rPr lang="en-US" sz="1400" dirty="0">
                <a:solidFill>
                  <a:prstClr val="black"/>
                </a:solidFill>
              </a:rPr>
              <a:t>Student copy </a:t>
            </a:r>
            <a:r>
              <a:rPr lang="en-US" sz="1050" dirty="0">
                <a:solidFill>
                  <a:prstClr val="black"/>
                </a:solidFill>
              </a:rPr>
              <a:t>[use </a:t>
            </a:r>
            <a:r>
              <a:rPr lang="en-US" sz="1050" dirty="0" smtClean="0">
                <a:solidFill>
                  <a:prstClr val="black"/>
                </a:solidFill>
              </a:rPr>
              <a:t>with Phonics and Word Recognition Checklist for scoring]</a:t>
            </a:r>
            <a:endParaRPr lang="en-US" sz="1050" dirty="0">
              <a:solidFill>
                <a:prstClr val="black"/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4311020"/>
              </p:ext>
            </p:extLst>
          </p:nvPr>
        </p:nvGraphicFramePr>
        <p:xfrm>
          <a:off x="814375" y="1143000"/>
          <a:ext cx="7543800" cy="2687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00200"/>
                <a:gridCol w="1600200"/>
                <a:gridCol w="1905000"/>
                <a:gridCol w="1371600"/>
                <a:gridCol w="1066800"/>
              </a:tblGrid>
              <a:tr h="370840">
                <a:tc gridSpan="5">
                  <a:txBody>
                    <a:bodyPr/>
                    <a:lstStyle/>
                    <a:p>
                      <a:pPr algn="l"/>
                      <a:r>
                        <a:rPr lang="en-US" sz="1400" u="sng" dirty="0" smtClean="0"/>
                        <a:t>Short</a:t>
                      </a:r>
                      <a:r>
                        <a:rPr lang="en-US" sz="1400" u="sng" baseline="0" dirty="0" smtClean="0"/>
                        <a:t> Vowel Words</a:t>
                      </a:r>
                      <a:endParaRPr lang="en-US" sz="1400" u="sng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en-US" sz="3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en-US" sz="3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en-US" sz="3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en-US" sz="3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3200" dirty="0" smtClean="0"/>
                        <a:t>Sam</a:t>
                      </a:r>
                      <a:endParaRPr lang="en-US" sz="3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3200" dirty="0" smtClean="0"/>
                        <a:t>man</a:t>
                      </a:r>
                      <a:endParaRPr lang="en-US" sz="3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3200" dirty="0" smtClean="0"/>
                        <a:t>rat</a:t>
                      </a:r>
                      <a:endParaRPr lang="en-US" sz="3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3200" dirty="0" smtClean="0"/>
                        <a:t>tab</a:t>
                      </a:r>
                      <a:endParaRPr lang="en-US" sz="3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3200" dirty="0" smtClean="0"/>
                        <a:t>bat</a:t>
                      </a:r>
                      <a:endParaRPr lang="en-US" sz="3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3200" dirty="0" smtClean="0"/>
                        <a:t>hip</a:t>
                      </a:r>
                      <a:endParaRPr lang="en-US" sz="3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3200" dirty="0" smtClean="0"/>
                        <a:t>fit</a:t>
                      </a:r>
                      <a:endParaRPr lang="en-US" sz="3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3200" dirty="0" smtClean="0"/>
                        <a:t>lip</a:t>
                      </a:r>
                      <a:endParaRPr lang="en-US" sz="3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3200" dirty="0" smtClean="0"/>
                        <a:t>Vic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Kim</a:t>
                      </a:r>
                      <a:endParaRPr lang="en-US" sz="3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3200" dirty="0" smtClean="0"/>
                        <a:t>dog</a:t>
                      </a:r>
                      <a:endParaRPr lang="en-US" sz="3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3200" dirty="0" smtClean="0"/>
                        <a:t>web</a:t>
                      </a:r>
                      <a:endParaRPr lang="en-US" sz="3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3200" dirty="0" smtClean="0"/>
                        <a:t>box</a:t>
                      </a:r>
                      <a:endParaRPr lang="en-US" sz="3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3200" dirty="0" smtClean="0"/>
                        <a:t>yes</a:t>
                      </a:r>
                      <a:endParaRPr lang="en-US" sz="3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3200" dirty="0" smtClean="0"/>
                        <a:t>zip</a:t>
                      </a:r>
                      <a:endParaRPr lang="en-US" sz="3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3200" dirty="0" smtClean="0"/>
                        <a:t>jug</a:t>
                      </a:r>
                      <a:endParaRPr lang="en-US" sz="3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3200" dirty="0" smtClean="0"/>
                        <a:t>Gus</a:t>
                      </a:r>
                      <a:endParaRPr lang="en-US" sz="3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3200" dirty="0" smtClean="0"/>
                        <a:t>bug</a:t>
                      </a:r>
                      <a:endParaRPr lang="en-US" sz="3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3200" dirty="0" smtClean="0"/>
                        <a:t>run</a:t>
                      </a:r>
                      <a:endParaRPr lang="en-US" sz="3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3200" dirty="0" smtClean="0"/>
                        <a:t>sun</a:t>
                      </a:r>
                      <a:endParaRPr lang="en-US" sz="3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9838902"/>
              </p:ext>
            </p:extLst>
          </p:nvPr>
        </p:nvGraphicFramePr>
        <p:xfrm>
          <a:off x="762000" y="4572000"/>
          <a:ext cx="7543800" cy="1529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00200"/>
                <a:gridCol w="1600200"/>
                <a:gridCol w="1905000"/>
                <a:gridCol w="1371600"/>
                <a:gridCol w="1066800"/>
              </a:tblGrid>
              <a:tr h="370840">
                <a:tc gridSpan="5">
                  <a:txBody>
                    <a:bodyPr/>
                    <a:lstStyle/>
                    <a:p>
                      <a:pPr algn="l"/>
                      <a:r>
                        <a:rPr lang="en-US" sz="1400" u="sng" dirty="0" smtClean="0"/>
                        <a:t>Long Vowel Words </a:t>
                      </a:r>
                      <a:endParaRPr lang="en-US" sz="1400" u="sng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en-US" sz="3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en-US" sz="3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en-US" sz="3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en-US" sz="3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3200" dirty="0" smtClean="0"/>
                        <a:t>she</a:t>
                      </a:r>
                      <a:endParaRPr lang="en-US" sz="3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3200" dirty="0" smtClean="0"/>
                        <a:t>he</a:t>
                      </a:r>
                      <a:endParaRPr lang="en-US" sz="3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3200" dirty="0" smtClean="0"/>
                        <a:t>we</a:t>
                      </a:r>
                      <a:endParaRPr lang="en-US" sz="3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3200" dirty="0" smtClean="0"/>
                        <a:t>me</a:t>
                      </a:r>
                      <a:endParaRPr lang="en-US" sz="3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3200" dirty="0" smtClean="0"/>
                        <a:t>no</a:t>
                      </a:r>
                      <a:endParaRPr lang="en-US" sz="3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3200" dirty="0" smtClean="0"/>
                        <a:t>like</a:t>
                      </a:r>
                      <a:endParaRPr lang="en-US" sz="3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3200" dirty="0" smtClean="0"/>
                        <a:t>ate</a:t>
                      </a:r>
                      <a:endParaRPr lang="en-US" sz="3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3200" dirty="0" smtClean="0"/>
                        <a:t>home</a:t>
                      </a:r>
                      <a:endParaRPr lang="en-US" sz="3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3200" dirty="0" smtClean="0"/>
                        <a:t>cute</a:t>
                      </a:r>
                      <a:endParaRPr lang="en-US" sz="3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3200" dirty="0" smtClean="0"/>
                        <a:t>sun</a:t>
                      </a:r>
                      <a:endParaRPr lang="en-US" sz="3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7138424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0E36A-BED4-41C9-AA07-2250A2C4C2A4}" type="slidenum">
              <a:rPr lang="en-US" smtClean="0"/>
              <a:t>23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2083" y="68179"/>
            <a:ext cx="89595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Student Prompt G1:  Decodable Text</a:t>
            </a:r>
          </a:p>
          <a:p>
            <a:r>
              <a:rPr lang="en-US" sz="1400" u="sng" dirty="0" smtClean="0"/>
              <a:t>Fluency</a:t>
            </a:r>
            <a:r>
              <a:rPr lang="en-US" sz="1400" dirty="0" smtClean="0"/>
              <a:t> Student </a:t>
            </a:r>
            <a:r>
              <a:rPr lang="en-US" sz="1400" dirty="0"/>
              <a:t>copy </a:t>
            </a:r>
            <a:r>
              <a:rPr lang="en-US" sz="1400" dirty="0" smtClean="0"/>
              <a:t> # 1 – 4 student copy </a:t>
            </a:r>
            <a:r>
              <a:rPr lang="en-US" sz="1000" dirty="0" smtClean="0"/>
              <a:t>[use with Fluency Checklist for scoring]</a:t>
            </a:r>
            <a:endParaRPr lang="en-US" sz="1000" dirty="0"/>
          </a:p>
        </p:txBody>
      </p:sp>
      <p:grpSp>
        <p:nvGrpSpPr>
          <p:cNvPr id="10" name="Group 9"/>
          <p:cNvGrpSpPr/>
          <p:nvPr/>
        </p:nvGrpSpPr>
        <p:grpSpPr>
          <a:xfrm>
            <a:off x="1524000" y="828480"/>
            <a:ext cx="6248400" cy="5115120"/>
            <a:chOff x="1524000" y="631372"/>
            <a:chExt cx="5824146" cy="5115120"/>
          </a:xfrm>
        </p:grpSpPr>
        <p:sp>
          <p:nvSpPr>
            <p:cNvPr id="11" name="TextBox 10"/>
            <p:cNvSpPr txBox="1"/>
            <p:nvPr/>
          </p:nvSpPr>
          <p:spPr>
            <a:xfrm>
              <a:off x="1524000" y="914400"/>
              <a:ext cx="5824146" cy="483209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lIns="182880" rtlCol="0">
              <a:spAutoFit/>
            </a:bodyPr>
            <a:lstStyle/>
            <a:p>
              <a:r>
                <a:rPr lang="en-US" sz="3200" b="1" dirty="0" smtClean="0">
                  <a:latin typeface="Helvetica" pitchFamily="34" charset="0"/>
                </a:rPr>
                <a:t>I see a man.  </a:t>
              </a:r>
            </a:p>
            <a:p>
              <a:endParaRPr lang="en-US" sz="1400" b="1" dirty="0">
                <a:latin typeface="Helvetica" pitchFamily="34" charset="0"/>
              </a:endParaRPr>
            </a:p>
            <a:p>
              <a:r>
                <a:rPr lang="en-US" sz="3200" b="1" dirty="0" smtClean="0">
                  <a:latin typeface="Helvetica" pitchFamily="34" charset="0"/>
                </a:rPr>
                <a:t>The man ran.</a:t>
              </a:r>
            </a:p>
            <a:p>
              <a:endParaRPr lang="en-US" sz="1400" b="1" dirty="0">
                <a:latin typeface="Helvetica" pitchFamily="34" charset="0"/>
              </a:endParaRPr>
            </a:p>
            <a:p>
              <a:r>
                <a:rPr lang="en-US" sz="3200" b="1" dirty="0" smtClean="0">
                  <a:latin typeface="Helvetica" pitchFamily="34" charset="0"/>
                </a:rPr>
                <a:t>I see Sam.     </a:t>
              </a:r>
            </a:p>
            <a:p>
              <a:endParaRPr lang="en-US" sz="1400" b="1" dirty="0">
                <a:latin typeface="Helvetica" pitchFamily="34" charset="0"/>
              </a:endParaRPr>
            </a:p>
            <a:p>
              <a:r>
                <a:rPr lang="en-US" sz="3200" b="1" dirty="0" smtClean="0">
                  <a:latin typeface="Helvetica" pitchFamily="34" charset="0"/>
                </a:rPr>
                <a:t>Sam ran.</a:t>
              </a:r>
            </a:p>
            <a:p>
              <a:endParaRPr lang="en-US" sz="1400" b="1" dirty="0">
                <a:latin typeface="Helvetica" pitchFamily="34" charset="0"/>
              </a:endParaRPr>
            </a:p>
            <a:p>
              <a:r>
                <a:rPr lang="en-US" sz="3200" b="1" dirty="0" smtClean="0">
                  <a:latin typeface="Helvetica" pitchFamily="34" charset="0"/>
                </a:rPr>
                <a:t>Sam and the man ran.</a:t>
              </a:r>
            </a:p>
            <a:p>
              <a:endParaRPr lang="en-US" sz="1400" b="1" dirty="0">
                <a:latin typeface="Helvetica" pitchFamily="34" charset="0"/>
              </a:endParaRPr>
            </a:p>
            <a:p>
              <a:r>
                <a:rPr lang="en-US" sz="3200" b="1" dirty="0" smtClean="0">
                  <a:latin typeface="Helvetica" pitchFamily="34" charset="0"/>
                </a:rPr>
                <a:t>I like Sam.   </a:t>
              </a:r>
            </a:p>
            <a:p>
              <a:endParaRPr lang="en-US" sz="1400" b="1" dirty="0">
                <a:latin typeface="Helvetica" pitchFamily="34" charset="0"/>
              </a:endParaRPr>
            </a:p>
            <a:p>
              <a:r>
                <a:rPr lang="en-US" sz="3200" b="1" dirty="0" smtClean="0">
                  <a:latin typeface="Helvetica" pitchFamily="34" charset="0"/>
                </a:rPr>
                <a:t>I like the man.</a:t>
              </a:r>
              <a:endParaRPr lang="en-US" sz="3200" b="1" dirty="0">
                <a:latin typeface="Helvetica" pitchFamily="34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524000" y="631372"/>
              <a:ext cx="582414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/>
                <a:t>Quarter 1</a:t>
              </a:r>
              <a:endParaRPr lang="en-US" sz="16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171574566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0E36A-BED4-41C9-AA07-2250A2C4C2A4}" type="slidenum">
              <a:rPr lang="en-US" smtClean="0"/>
              <a:t>24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2083" y="68179"/>
            <a:ext cx="89595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Student Prompt G2:  Decodable Text</a:t>
            </a:r>
          </a:p>
          <a:p>
            <a:r>
              <a:rPr lang="en-US" sz="1400" u="sng" dirty="0" smtClean="0"/>
              <a:t>Fluency</a:t>
            </a:r>
            <a:r>
              <a:rPr lang="en-US" sz="1400" dirty="0" smtClean="0"/>
              <a:t> Student </a:t>
            </a:r>
            <a:r>
              <a:rPr lang="en-US" sz="1400" dirty="0"/>
              <a:t>copy </a:t>
            </a:r>
            <a:r>
              <a:rPr lang="en-US" sz="1400" dirty="0" smtClean="0"/>
              <a:t> # 1 – 4 student copy </a:t>
            </a:r>
            <a:r>
              <a:rPr lang="en-US" sz="1000" dirty="0" smtClean="0"/>
              <a:t>[use with Fluency Checklist for scoring]</a:t>
            </a:r>
            <a:endParaRPr lang="en-US" sz="1000" dirty="0"/>
          </a:p>
        </p:txBody>
      </p:sp>
      <p:grpSp>
        <p:nvGrpSpPr>
          <p:cNvPr id="5" name="Group 4"/>
          <p:cNvGrpSpPr/>
          <p:nvPr/>
        </p:nvGrpSpPr>
        <p:grpSpPr>
          <a:xfrm>
            <a:off x="1447800" y="684772"/>
            <a:ext cx="6019800" cy="5299786"/>
            <a:chOff x="1447800" y="684772"/>
            <a:chExt cx="6019800" cy="5299786"/>
          </a:xfrm>
        </p:grpSpPr>
        <p:grpSp>
          <p:nvGrpSpPr>
            <p:cNvPr id="10" name="Group 9"/>
            <p:cNvGrpSpPr/>
            <p:nvPr/>
          </p:nvGrpSpPr>
          <p:grpSpPr>
            <a:xfrm>
              <a:off x="1447800" y="684772"/>
              <a:ext cx="6019800" cy="5299786"/>
              <a:chOff x="1524000" y="631372"/>
              <a:chExt cx="6019800" cy="5299786"/>
            </a:xfrm>
          </p:grpSpPr>
          <p:sp>
            <p:nvSpPr>
              <p:cNvPr id="11" name="TextBox 10"/>
              <p:cNvSpPr txBox="1"/>
              <p:nvPr/>
            </p:nvSpPr>
            <p:spPr>
              <a:xfrm>
                <a:off x="1524000" y="914400"/>
                <a:ext cx="6019800" cy="5016758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lIns="182880" rtlCol="0">
                <a:spAutoFit/>
              </a:bodyPr>
              <a:lstStyle/>
              <a:p>
                <a:r>
                  <a:rPr lang="en-US" sz="3200" b="1" dirty="0" smtClean="0">
                    <a:latin typeface="Helvetica" pitchFamily="34" charset="0"/>
                  </a:rPr>
                  <a:t>Vic and Kim go.</a:t>
                </a:r>
              </a:p>
              <a:p>
                <a:endParaRPr lang="en-US" sz="3200" b="1" dirty="0">
                  <a:latin typeface="Helvetica" pitchFamily="34" charset="0"/>
                </a:endParaRPr>
              </a:p>
              <a:p>
                <a:r>
                  <a:rPr lang="en-US" sz="3200" b="1" dirty="0" smtClean="0">
                    <a:latin typeface="Helvetica" pitchFamily="34" charset="0"/>
                  </a:rPr>
                  <a:t>Vic and Kim go to the             .</a:t>
                </a:r>
              </a:p>
              <a:p>
                <a:endParaRPr lang="en-US" sz="3200" b="1" dirty="0">
                  <a:latin typeface="Helvetica" pitchFamily="34" charset="0"/>
                </a:endParaRPr>
              </a:p>
              <a:p>
                <a:r>
                  <a:rPr lang="en-US" sz="3200" b="1" dirty="0" smtClean="0">
                    <a:latin typeface="Helvetica" pitchFamily="34" charset="0"/>
                  </a:rPr>
                  <a:t>A big          .</a:t>
                </a:r>
              </a:p>
              <a:p>
                <a:endParaRPr lang="en-US" sz="3200" b="1" dirty="0">
                  <a:latin typeface="Helvetica" pitchFamily="34" charset="0"/>
                </a:endParaRPr>
              </a:p>
              <a:p>
                <a:r>
                  <a:rPr lang="en-US" sz="3200" b="1" dirty="0" smtClean="0">
                    <a:latin typeface="Helvetica" pitchFamily="34" charset="0"/>
                  </a:rPr>
                  <a:t>A big          .</a:t>
                </a:r>
              </a:p>
              <a:p>
                <a:endParaRPr lang="en-US" sz="3200" b="1" dirty="0">
                  <a:latin typeface="Helvetica" pitchFamily="34" charset="0"/>
                </a:endParaRPr>
              </a:p>
              <a:p>
                <a:r>
                  <a:rPr lang="en-US" sz="3200" b="1" dirty="0" smtClean="0">
                    <a:latin typeface="Helvetica" pitchFamily="34" charset="0"/>
                  </a:rPr>
                  <a:t>Vic and Kim will see a pig.</a:t>
                </a:r>
              </a:p>
              <a:p>
                <a:endParaRPr lang="en-US" sz="3200" b="1" dirty="0" smtClean="0">
                  <a:latin typeface="Helvetica" pitchFamily="34" charset="0"/>
                </a:endParaRPr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1524000" y="631372"/>
                <a:ext cx="5824146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b="1" dirty="0" smtClean="0"/>
                  <a:t>Quarter 2</a:t>
                </a:r>
                <a:endParaRPr lang="en-US" sz="1600" b="1" dirty="0"/>
              </a:p>
            </p:txBody>
          </p:sp>
        </p:grpSp>
        <p:pic>
          <p:nvPicPr>
            <p:cNvPr id="1026" name="Picture 2" descr="C:\Users\richmons\AppData\Local\Microsoft\Windows\Temporary Internet Files\Content.IE5\M7OVH287\MC900060306[1].wmf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43600" y="1785257"/>
              <a:ext cx="1212342" cy="101140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7" name="Picture 3" descr="C:\Users\richmons\AppData\Local\Microsoft\Windows\Temporary Internet Files\Content.IE5\M7OVH287\MC900332354[1].wm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67000" y="2796661"/>
              <a:ext cx="1066800" cy="83957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9" name="Picture 5" descr="C:\Users\richmons\AppData\Local\Microsoft\Windows\Temporary Internet Files\Content.IE5\WMDJ9FBL\MC900195554[1].wmf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68829" y="3777142"/>
              <a:ext cx="1064971" cy="67014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66891186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0E36A-BED4-41C9-AA07-2250A2C4C2A4}" type="slidenum">
              <a:rPr lang="en-US" smtClean="0"/>
              <a:t>25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2083" y="68179"/>
            <a:ext cx="89595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Student Prompt G3:  Decodable Text</a:t>
            </a:r>
          </a:p>
          <a:p>
            <a:r>
              <a:rPr lang="en-US" sz="1400" u="sng" dirty="0" smtClean="0"/>
              <a:t>Fluency</a:t>
            </a:r>
            <a:r>
              <a:rPr lang="en-US" sz="1400" dirty="0" smtClean="0"/>
              <a:t> Student </a:t>
            </a:r>
            <a:r>
              <a:rPr lang="en-US" sz="1400" dirty="0"/>
              <a:t>copy </a:t>
            </a:r>
            <a:r>
              <a:rPr lang="en-US" sz="1400" dirty="0" smtClean="0"/>
              <a:t> # 1 – 4 student copy </a:t>
            </a:r>
            <a:r>
              <a:rPr lang="en-US" sz="1000" dirty="0" smtClean="0"/>
              <a:t>[use with Fluency Checklist for scoring]</a:t>
            </a:r>
            <a:endParaRPr lang="en-US" sz="1000" dirty="0"/>
          </a:p>
        </p:txBody>
      </p:sp>
      <p:grpSp>
        <p:nvGrpSpPr>
          <p:cNvPr id="10" name="Group 9"/>
          <p:cNvGrpSpPr/>
          <p:nvPr/>
        </p:nvGrpSpPr>
        <p:grpSpPr>
          <a:xfrm>
            <a:off x="1447800" y="685800"/>
            <a:ext cx="5824146" cy="5792228"/>
            <a:chOff x="1524000" y="631372"/>
            <a:chExt cx="5824146" cy="5792228"/>
          </a:xfrm>
        </p:grpSpPr>
        <p:sp>
          <p:nvSpPr>
            <p:cNvPr id="11" name="TextBox 10"/>
            <p:cNvSpPr txBox="1"/>
            <p:nvPr/>
          </p:nvSpPr>
          <p:spPr>
            <a:xfrm>
              <a:off x="1524000" y="914400"/>
              <a:ext cx="5824146" cy="5509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lIns="182880" rtlCol="0">
              <a:spAutoFit/>
            </a:bodyPr>
            <a:lstStyle/>
            <a:p>
              <a:r>
                <a:rPr lang="en-US" sz="3200" b="1" dirty="0" smtClean="0">
                  <a:latin typeface="Helvetica" pitchFamily="34" charset="0"/>
                </a:rPr>
                <a:t>I see a jet.</a:t>
              </a:r>
            </a:p>
            <a:p>
              <a:endParaRPr lang="en-US" sz="3200" b="1" dirty="0">
                <a:latin typeface="Helvetica" pitchFamily="34" charset="0"/>
              </a:endParaRPr>
            </a:p>
            <a:p>
              <a:r>
                <a:rPr lang="en-US" sz="3200" b="1" dirty="0" smtClean="0">
                  <a:latin typeface="Helvetica" pitchFamily="34" charset="0"/>
                </a:rPr>
                <a:t>I can have a jet.</a:t>
              </a:r>
            </a:p>
            <a:p>
              <a:endParaRPr lang="en-US" sz="3200" b="1" dirty="0">
                <a:latin typeface="Helvetica" pitchFamily="34" charset="0"/>
              </a:endParaRPr>
            </a:p>
            <a:p>
              <a:r>
                <a:rPr lang="en-US" sz="3200" b="1" dirty="0" smtClean="0">
                  <a:latin typeface="Helvetica" pitchFamily="34" charset="0"/>
                </a:rPr>
                <a:t>Tom sees a frog.</a:t>
              </a:r>
            </a:p>
            <a:p>
              <a:endParaRPr lang="en-US" sz="3200" b="1" dirty="0">
                <a:latin typeface="Helvetica" pitchFamily="34" charset="0"/>
              </a:endParaRPr>
            </a:p>
            <a:p>
              <a:r>
                <a:rPr lang="en-US" sz="3200" b="1" dirty="0" smtClean="0">
                  <a:latin typeface="Helvetica" pitchFamily="34" charset="0"/>
                </a:rPr>
                <a:t>Will Tom get a frog?</a:t>
              </a:r>
            </a:p>
            <a:p>
              <a:endParaRPr lang="en-US" sz="3200" b="1" dirty="0" smtClean="0">
                <a:latin typeface="Helvetica" pitchFamily="34" charset="0"/>
              </a:endParaRPr>
            </a:p>
            <a:p>
              <a:r>
                <a:rPr lang="en-US" sz="3200" b="1" dirty="0" smtClean="0">
                  <a:latin typeface="Helvetica" pitchFamily="34" charset="0"/>
                </a:rPr>
                <a:t>Tom will not get a frog.</a:t>
              </a:r>
            </a:p>
            <a:p>
              <a:endParaRPr lang="en-US" sz="3200" b="1" dirty="0">
                <a:latin typeface="Helvetica" pitchFamily="34" charset="0"/>
              </a:endParaRPr>
            </a:p>
            <a:p>
              <a:r>
                <a:rPr lang="en-US" sz="3200" b="1" dirty="0" smtClean="0">
                  <a:latin typeface="Helvetica" pitchFamily="34" charset="0"/>
                </a:rPr>
                <a:t>Tom will get a dog.</a:t>
              </a:r>
              <a:endParaRPr lang="en-US" sz="3200" b="1" dirty="0">
                <a:latin typeface="Helvetica" pitchFamily="34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524000" y="631372"/>
              <a:ext cx="582414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/>
                <a:t>Quarter 3</a:t>
              </a:r>
              <a:endParaRPr lang="en-US" sz="16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281182967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0E36A-BED4-41C9-AA07-2250A2C4C2A4}" type="slidenum">
              <a:rPr lang="en-US" smtClean="0"/>
              <a:t>26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2083" y="68179"/>
            <a:ext cx="89595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Student Prompt G4:  Decodable Text</a:t>
            </a:r>
          </a:p>
          <a:p>
            <a:r>
              <a:rPr lang="en-US" sz="1400" u="sng" dirty="0" smtClean="0"/>
              <a:t>Fluency</a:t>
            </a:r>
            <a:r>
              <a:rPr lang="en-US" sz="1400" dirty="0" smtClean="0"/>
              <a:t> Student </a:t>
            </a:r>
            <a:r>
              <a:rPr lang="en-US" sz="1400" dirty="0"/>
              <a:t>copy </a:t>
            </a:r>
            <a:r>
              <a:rPr lang="en-US" sz="1400" dirty="0" smtClean="0"/>
              <a:t> # 1 – 4 student copy </a:t>
            </a:r>
            <a:r>
              <a:rPr lang="en-US" sz="1000" dirty="0" smtClean="0"/>
              <a:t>[use with Fluency Checklist for scoring]</a:t>
            </a:r>
            <a:endParaRPr lang="en-US" sz="1000" dirty="0"/>
          </a:p>
        </p:txBody>
      </p:sp>
      <p:grpSp>
        <p:nvGrpSpPr>
          <p:cNvPr id="10" name="Group 9"/>
          <p:cNvGrpSpPr/>
          <p:nvPr/>
        </p:nvGrpSpPr>
        <p:grpSpPr>
          <a:xfrm>
            <a:off x="1447800" y="796214"/>
            <a:ext cx="5824146" cy="5299786"/>
            <a:chOff x="1524000" y="631372"/>
            <a:chExt cx="5824146" cy="5299786"/>
          </a:xfrm>
        </p:grpSpPr>
        <p:sp>
          <p:nvSpPr>
            <p:cNvPr id="11" name="TextBox 10"/>
            <p:cNvSpPr txBox="1"/>
            <p:nvPr/>
          </p:nvSpPr>
          <p:spPr>
            <a:xfrm>
              <a:off x="1524000" y="914400"/>
              <a:ext cx="5824146" cy="501675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lIns="182880" rtlCol="0">
              <a:spAutoFit/>
            </a:bodyPr>
            <a:lstStyle/>
            <a:p>
              <a:r>
                <a:rPr lang="en-US" sz="3200" b="1" dirty="0" smtClean="0">
                  <a:latin typeface="Helvetica" pitchFamily="34" charset="0"/>
                </a:rPr>
                <a:t>Gus sees a bug.</a:t>
              </a:r>
            </a:p>
            <a:p>
              <a:endParaRPr lang="en-US" sz="3200" b="1" dirty="0">
                <a:latin typeface="Helvetica" pitchFamily="34" charset="0"/>
              </a:endParaRPr>
            </a:p>
            <a:p>
              <a:r>
                <a:rPr lang="en-US" sz="3200" b="1" dirty="0" smtClean="0">
                  <a:latin typeface="Helvetica" pitchFamily="34" charset="0"/>
                </a:rPr>
                <a:t>It is a big bug in the sun.</a:t>
              </a:r>
            </a:p>
            <a:p>
              <a:endParaRPr lang="en-US" sz="3200" b="1" dirty="0">
                <a:latin typeface="Helvetica" pitchFamily="34" charset="0"/>
              </a:endParaRPr>
            </a:p>
            <a:p>
              <a:r>
                <a:rPr lang="en-US" sz="3200" b="1" dirty="0" smtClean="0">
                  <a:latin typeface="Helvetica" pitchFamily="34" charset="0"/>
                </a:rPr>
                <a:t>Gus will run to get the bug.</a:t>
              </a:r>
            </a:p>
            <a:p>
              <a:endParaRPr lang="en-US" sz="3200" b="1" dirty="0">
                <a:latin typeface="Helvetica" pitchFamily="34" charset="0"/>
              </a:endParaRPr>
            </a:p>
            <a:p>
              <a:r>
                <a:rPr lang="en-US" sz="3200" b="1" dirty="0" smtClean="0">
                  <a:latin typeface="Helvetica" pitchFamily="34" charset="0"/>
                </a:rPr>
                <a:t>But, Gus fell in the mud.</a:t>
              </a:r>
            </a:p>
            <a:p>
              <a:endParaRPr lang="en-US" sz="3200" b="1" dirty="0">
                <a:latin typeface="Helvetica" pitchFamily="34" charset="0"/>
              </a:endParaRPr>
            </a:p>
            <a:p>
              <a:r>
                <a:rPr lang="en-US" sz="3200" b="1" dirty="0" smtClean="0">
                  <a:latin typeface="Helvetica" pitchFamily="34" charset="0"/>
                </a:rPr>
                <a:t>Gus will not get the bug.</a:t>
              </a:r>
            </a:p>
            <a:p>
              <a:endParaRPr lang="en-US" sz="3200" b="1" dirty="0">
                <a:latin typeface="Helvetica" pitchFamily="34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524000" y="631372"/>
              <a:ext cx="582414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/>
                <a:t>Quarter 4</a:t>
              </a:r>
              <a:endParaRPr lang="en-US" sz="16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28118296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0E36A-BED4-41C9-AA07-2250A2C4C2A4}" type="slidenum">
              <a:rPr lang="en-US" smtClean="0"/>
              <a:t>3</a:t>
            </a:fld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9097176"/>
              </p:ext>
            </p:extLst>
          </p:nvPr>
        </p:nvGraphicFramePr>
        <p:xfrm>
          <a:off x="685800" y="533400"/>
          <a:ext cx="7772400" cy="5308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57400"/>
                <a:gridCol w="2362200"/>
                <a:gridCol w="1981200"/>
                <a:gridCol w="1371600"/>
              </a:tblGrid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Kindergarten</a:t>
                      </a:r>
                      <a:r>
                        <a:rPr lang="en-US" b="1" baseline="0" dirty="0" smtClean="0"/>
                        <a:t> Foundational Standards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000" b="1" u="sng" dirty="0" smtClean="0"/>
                        <a:t>Print Concepts:</a:t>
                      </a:r>
                    </a:p>
                    <a:p>
                      <a:endParaRPr lang="en-US" sz="1000" b="1" dirty="0" smtClean="0"/>
                    </a:p>
                    <a:p>
                      <a:r>
                        <a:rPr lang="en-US" sz="1000" b="1" dirty="0" smtClean="0"/>
                        <a:t>CCSS.ELA-Literacy.RF.K.1</a:t>
                      </a:r>
                    </a:p>
                    <a:p>
                      <a:r>
                        <a:rPr lang="en-US" sz="1000" dirty="0" smtClean="0"/>
                        <a:t>Demonstrate understanding of the organization and basic features of print.</a:t>
                      </a:r>
                    </a:p>
                    <a:p>
                      <a:endParaRPr lang="en-US" sz="1000" dirty="0" smtClean="0"/>
                    </a:p>
                    <a:p>
                      <a:r>
                        <a:rPr lang="en-US" sz="1000" b="1" dirty="0" smtClean="0"/>
                        <a:t>CCSS.ELA-Literacy.RF.K.1.a</a:t>
                      </a:r>
                    </a:p>
                    <a:p>
                      <a:r>
                        <a:rPr lang="en-US" sz="1000" dirty="0" smtClean="0"/>
                        <a:t>Follow words from left to right, top to bottom, and page by page.</a:t>
                      </a:r>
                    </a:p>
                    <a:p>
                      <a:endParaRPr lang="en-US" sz="1000" dirty="0" smtClean="0"/>
                    </a:p>
                    <a:p>
                      <a:r>
                        <a:rPr lang="en-US" sz="1000" b="1" dirty="0" smtClean="0"/>
                        <a:t>CCSS.ELA-Literacy.RF.K.1.b</a:t>
                      </a:r>
                    </a:p>
                    <a:p>
                      <a:r>
                        <a:rPr lang="en-US" sz="1000" dirty="0" smtClean="0"/>
                        <a:t>Recognize that spoken words are represented in written language by specific sequences of letters.</a:t>
                      </a:r>
                    </a:p>
                    <a:p>
                      <a:endParaRPr lang="en-US" sz="1000" dirty="0" smtClean="0"/>
                    </a:p>
                    <a:p>
                      <a:r>
                        <a:rPr lang="en-US" sz="1000" b="1" dirty="0" smtClean="0"/>
                        <a:t>CCSS.ELA-Literacy.RF.K.1.c</a:t>
                      </a:r>
                    </a:p>
                    <a:p>
                      <a:r>
                        <a:rPr lang="en-US" sz="1000" dirty="0" smtClean="0"/>
                        <a:t>Understand that words are separated by spaces in print.</a:t>
                      </a:r>
                    </a:p>
                    <a:p>
                      <a:endParaRPr lang="en-US" sz="1000" dirty="0" smtClean="0"/>
                    </a:p>
                    <a:p>
                      <a:r>
                        <a:rPr lang="en-US" sz="1000" b="1" dirty="0" smtClean="0"/>
                        <a:t>CCSS.ELA-Literacy.RF.K.1.d</a:t>
                      </a:r>
                    </a:p>
                    <a:p>
                      <a:r>
                        <a:rPr lang="en-US" sz="1000" dirty="0" smtClean="0"/>
                        <a:t>Recognize and name all upper- and lowercase letters of the alphabet.</a:t>
                      </a:r>
                    </a:p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u="sng" dirty="0" smtClean="0"/>
                        <a:t>Phonological Awareness</a:t>
                      </a:r>
                    </a:p>
                    <a:p>
                      <a:endParaRPr lang="en-US" sz="1000" dirty="0" smtClean="0"/>
                    </a:p>
                    <a:p>
                      <a:r>
                        <a:rPr lang="en-US" sz="1000" b="1" dirty="0" smtClean="0"/>
                        <a:t>CCSS.ELA-Literacy.RF.K.2</a:t>
                      </a:r>
                    </a:p>
                    <a:p>
                      <a:r>
                        <a:rPr lang="en-US" sz="1000" dirty="0" smtClean="0"/>
                        <a:t>Demonstrate understanding of spoken words, syllables, and sounds (phonemes).</a:t>
                      </a:r>
                    </a:p>
                    <a:p>
                      <a:endParaRPr lang="en-US" sz="1000" dirty="0" smtClean="0"/>
                    </a:p>
                    <a:p>
                      <a:r>
                        <a:rPr lang="en-US" sz="1000" b="1" dirty="0" smtClean="0"/>
                        <a:t>CCSS.ELA-Literacy.RF.K.2.a</a:t>
                      </a:r>
                    </a:p>
                    <a:p>
                      <a:r>
                        <a:rPr lang="en-US" sz="1000" dirty="0" smtClean="0"/>
                        <a:t>Recognize and produce rhyming words.</a:t>
                      </a:r>
                    </a:p>
                    <a:p>
                      <a:endParaRPr lang="en-US" sz="1000" dirty="0" smtClean="0"/>
                    </a:p>
                    <a:p>
                      <a:r>
                        <a:rPr lang="en-US" sz="1000" b="1" dirty="0" smtClean="0"/>
                        <a:t>CCSS.ELA-Literacy.RF.K.2.b</a:t>
                      </a:r>
                    </a:p>
                    <a:p>
                      <a:r>
                        <a:rPr lang="en-US" sz="1000" dirty="0" smtClean="0"/>
                        <a:t>Count, pronounce, blend, and segment syllables in spoken words.</a:t>
                      </a:r>
                    </a:p>
                    <a:p>
                      <a:endParaRPr lang="en-US" sz="1000" dirty="0" smtClean="0"/>
                    </a:p>
                    <a:p>
                      <a:r>
                        <a:rPr lang="en-US" sz="1000" b="1" dirty="0" smtClean="0"/>
                        <a:t>CCSS.ELA-Literacy.RF.K.2.c</a:t>
                      </a:r>
                    </a:p>
                    <a:p>
                      <a:r>
                        <a:rPr lang="en-US" sz="1000" dirty="0" smtClean="0"/>
                        <a:t>Blend and segment onsets and rimes of single-syllable spoken words.</a:t>
                      </a:r>
                    </a:p>
                    <a:p>
                      <a:endParaRPr lang="en-US" sz="1000" dirty="0" smtClean="0"/>
                    </a:p>
                    <a:p>
                      <a:r>
                        <a:rPr lang="en-US" sz="1000" b="1" dirty="0" smtClean="0"/>
                        <a:t>CCSS.ELA-Literacy.RF.K.2.d</a:t>
                      </a:r>
                    </a:p>
                    <a:p>
                      <a:r>
                        <a:rPr lang="en-US" sz="1000" dirty="0" smtClean="0"/>
                        <a:t>Isolate and pronounce the initial, medial vowel, and final sounds (phonemes) in three-phoneme (consonant-vowel-consonant, or CVC) words.1 (This does not include CVCs ending with /l/, /r/, or /x/.)</a:t>
                      </a:r>
                    </a:p>
                    <a:p>
                      <a:endParaRPr lang="en-US" sz="1000" dirty="0" smtClean="0"/>
                    </a:p>
                    <a:p>
                      <a:r>
                        <a:rPr lang="en-US" sz="1000" b="1" dirty="0" smtClean="0"/>
                        <a:t>CCSS.ELA-Literacy.RF.K.2.e</a:t>
                      </a:r>
                    </a:p>
                    <a:p>
                      <a:r>
                        <a:rPr lang="en-US" sz="1000" dirty="0" smtClean="0"/>
                        <a:t>Add or substitute individual sounds (phonemes) in simple, one-syllable words to make new words.</a:t>
                      </a:r>
                    </a:p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u="sng" dirty="0" smtClean="0"/>
                        <a:t>Phonics and Word Recognition</a:t>
                      </a:r>
                    </a:p>
                    <a:p>
                      <a:endParaRPr lang="en-US" sz="1000" dirty="0" smtClean="0"/>
                    </a:p>
                    <a:p>
                      <a:r>
                        <a:rPr lang="en-US" sz="1000" b="1" dirty="0" smtClean="0"/>
                        <a:t>CCSS.ELA-Literacy.RF.K.3</a:t>
                      </a:r>
                    </a:p>
                    <a:p>
                      <a:r>
                        <a:rPr lang="en-US" sz="1000" dirty="0" smtClean="0"/>
                        <a:t>Know and apply grade-level phonics and word analysis skills in decoding words.</a:t>
                      </a:r>
                    </a:p>
                    <a:p>
                      <a:endParaRPr lang="en-US" sz="1000" dirty="0" smtClean="0"/>
                    </a:p>
                    <a:p>
                      <a:r>
                        <a:rPr lang="en-US" sz="1000" b="1" dirty="0" smtClean="0"/>
                        <a:t>CCSS.ELA-Literacy.RF.K.3.a</a:t>
                      </a:r>
                    </a:p>
                    <a:p>
                      <a:r>
                        <a:rPr lang="en-US" sz="1000" dirty="0" smtClean="0"/>
                        <a:t>Demonstrate basic knowledge of one-to-one letter-sound correspondences by producing the primary sound or many of the most frequent sounds for each consonant.</a:t>
                      </a:r>
                    </a:p>
                    <a:p>
                      <a:endParaRPr lang="en-US" sz="1000" dirty="0" smtClean="0"/>
                    </a:p>
                    <a:p>
                      <a:r>
                        <a:rPr lang="en-US" sz="1000" b="1" dirty="0" smtClean="0"/>
                        <a:t>CCSS.ELA-Literacy.RF.K.3.b</a:t>
                      </a:r>
                    </a:p>
                    <a:p>
                      <a:r>
                        <a:rPr lang="en-US" sz="1000" dirty="0" smtClean="0"/>
                        <a:t>Associate the long and short sounds with the common spellings (graphemes) for the five major vowels. </a:t>
                      </a:r>
                    </a:p>
                    <a:p>
                      <a:endParaRPr lang="en-US" sz="1000" dirty="0" smtClean="0"/>
                    </a:p>
                    <a:p>
                      <a:r>
                        <a:rPr lang="en-US" sz="1000" b="1" dirty="0" smtClean="0"/>
                        <a:t>CCSS.ELA-Literacy.RF.K.3.c</a:t>
                      </a:r>
                    </a:p>
                    <a:p>
                      <a:r>
                        <a:rPr lang="en-US" sz="1000" dirty="0" smtClean="0"/>
                        <a:t>Read common high-frequency words by sight (e.g., the, of, to, you, she, my, is, are, do, does).</a:t>
                      </a:r>
                    </a:p>
                    <a:p>
                      <a:endParaRPr lang="en-US" sz="1000" dirty="0" smtClean="0"/>
                    </a:p>
                    <a:p>
                      <a:r>
                        <a:rPr lang="en-US" sz="1000" b="1" dirty="0" smtClean="0"/>
                        <a:t>CCSS.ELA-Literacy.RF.K.3.d</a:t>
                      </a:r>
                    </a:p>
                    <a:p>
                      <a:r>
                        <a:rPr lang="en-US" sz="1000" dirty="0" smtClean="0"/>
                        <a:t>Distinguish between similarly spelled words by identifying the sounds of the letters that differ.</a:t>
                      </a:r>
                    </a:p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u="sng" dirty="0" smtClean="0"/>
                        <a:t>Fluency</a:t>
                      </a:r>
                    </a:p>
                    <a:p>
                      <a:endParaRPr lang="en-US" sz="1000" dirty="0" smtClean="0"/>
                    </a:p>
                    <a:p>
                      <a:r>
                        <a:rPr lang="en-US" sz="1000" b="1" dirty="0" smtClean="0"/>
                        <a:t>CCSS.ELA-Literacy.RF.K.4</a:t>
                      </a:r>
                    </a:p>
                    <a:p>
                      <a:r>
                        <a:rPr lang="en-US" sz="1000" dirty="0" smtClean="0"/>
                        <a:t>Read emergent-reader texts with purpose and understanding.</a:t>
                      </a:r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2050" name="Picture 2" descr="C:\Users\Susan Richmond\AppData\Local\Microsoft\Windows\Temporary Internet Files\Content.IE5\JKRE8CXP\MC900353573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62202">
            <a:off x="7208781" y="4902081"/>
            <a:ext cx="1497489" cy="14987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476618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0E36A-BED4-41C9-AA07-2250A2C4C2A4}" type="slidenum">
              <a:rPr lang="en-US" smtClean="0"/>
              <a:t>4</a:t>
            </a:fld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195943" y="242202"/>
            <a:ext cx="8675914" cy="5621448"/>
            <a:chOff x="195943" y="242202"/>
            <a:chExt cx="8675914" cy="5621448"/>
          </a:xfrm>
        </p:grpSpPr>
        <p:pic>
          <p:nvPicPr>
            <p:cNvPr id="3075" name="Picture 3" descr="C:\Users\Susan Richmond\AppData\Local\Microsoft\Windows\Temporary Internet Files\Content.IE5\9B9JGHNT\MP900448712[1]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40075" y="417055"/>
              <a:ext cx="1754133" cy="17165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" name="Rectangle 1"/>
            <p:cNvSpPr/>
            <p:nvPr/>
          </p:nvSpPr>
          <p:spPr>
            <a:xfrm>
              <a:off x="338061" y="1524000"/>
              <a:ext cx="4909457" cy="3508653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rgbClr val="00B050"/>
              </a:solidFill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txBody>
            <a:bodyPr wrap="square">
              <a:spAutoFit/>
            </a:bodyPr>
            <a:lstStyle/>
            <a:p>
              <a:r>
                <a:rPr lang="en-US" sz="14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Teacher Directions and Administration Materials for </a:t>
              </a:r>
            </a:p>
            <a:p>
              <a:r>
                <a:rPr lang="en-US" sz="1400" b="1" u="sng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Concepts of Print</a:t>
              </a:r>
              <a:r>
                <a:rPr lang="en-US" sz="1400" u="sng" dirty="0" smtClean="0"/>
                <a:t>.</a:t>
              </a:r>
            </a:p>
            <a:p>
              <a:endParaRPr lang="en-US" sz="1200" u="sng" dirty="0" smtClean="0"/>
            </a:p>
            <a:p>
              <a:r>
                <a:rPr lang="en-US" sz="1400" u="sng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You will need these items:</a:t>
              </a:r>
            </a:p>
            <a:p>
              <a:r>
                <a:rPr lang="en-US" sz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Teacher Copies (In Teacher Directions) </a:t>
              </a:r>
            </a:p>
            <a:p>
              <a:endParaRPr lang="en-US" sz="1200" u="sng" dirty="0" smtClean="0"/>
            </a:p>
            <a:p>
              <a:pPr marL="460375" indent="-285750">
                <a:buFont typeface="Arial" panose="020B0604020202020204" pitchFamily="34" charset="0"/>
                <a:buChar char="•"/>
              </a:pPr>
              <a:r>
                <a:rPr lang="en-US" sz="1200" dirty="0"/>
                <a:t>1 Per Student </a:t>
              </a:r>
              <a:r>
                <a:rPr lang="en-US" sz="1200" b="1" u="sng" dirty="0"/>
                <a:t>Letter Naming Record Form </a:t>
              </a:r>
              <a:r>
                <a:rPr lang="en-US" sz="1200" dirty="0"/>
                <a:t>for scoring</a:t>
              </a:r>
            </a:p>
            <a:p>
              <a:pPr marL="460375" indent="-285750">
                <a:buFont typeface="Arial" panose="020B0604020202020204" pitchFamily="34" charset="0"/>
                <a:buChar char="•"/>
              </a:pPr>
              <a:r>
                <a:rPr lang="en-US" sz="1200" dirty="0" smtClean="0"/>
                <a:t>1 Per Student </a:t>
              </a:r>
              <a:r>
                <a:rPr lang="en-US" sz="1200" b="1" u="sng" dirty="0" smtClean="0"/>
                <a:t>Concepts of Print Checklist</a:t>
              </a:r>
              <a:r>
                <a:rPr lang="en-US" sz="1200" b="1" dirty="0" smtClean="0"/>
                <a:t> </a:t>
              </a:r>
              <a:r>
                <a:rPr lang="en-US" sz="1200" dirty="0" smtClean="0"/>
                <a:t>for scoring</a:t>
              </a:r>
            </a:p>
            <a:p>
              <a:pPr marL="460375" indent="-285750"/>
              <a:endParaRPr lang="en-US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marL="460375" indent="-285750"/>
              <a:r>
                <a:rPr lang="en-US" sz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Student Copies/Student Testing Prompts</a:t>
              </a:r>
            </a:p>
            <a:p>
              <a:pPr marL="460375" indent="-285750">
                <a:buFont typeface="Arial" panose="020B0604020202020204" pitchFamily="34" charset="0"/>
                <a:buChar char="•"/>
              </a:pPr>
              <a:r>
                <a:rPr lang="en-US" sz="1200" dirty="0" smtClean="0"/>
                <a:t>Question </a:t>
              </a:r>
              <a:r>
                <a:rPr lang="en-US" sz="1200" dirty="0"/>
                <a:t>#1  Student </a:t>
              </a:r>
              <a:r>
                <a:rPr lang="en-US" sz="1200" b="1" dirty="0" smtClean="0"/>
                <a:t>Prompt A</a:t>
              </a:r>
              <a:r>
                <a:rPr lang="en-US" sz="1200" dirty="0"/>
                <a:t> </a:t>
              </a:r>
              <a:r>
                <a:rPr lang="en-US" sz="1200" b="1" dirty="0" smtClean="0"/>
                <a:t>p.1 and p.2</a:t>
              </a:r>
              <a:r>
                <a:rPr lang="en-US" sz="1200" dirty="0" smtClean="0"/>
                <a:t>– </a:t>
              </a:r>
              <a:r>
                <a:rPr lang="en-US" sz="1200" dirty="0"/>
                <a:t>Letter Naming </a:t>
              </a:r>
            </a:p>
            <a:p>
              <a:pPr marL="460375" indent="-285750"/>
              <a:endParaRPr lang="en-US" sz="1200" dirty="0" smtClean="0"/>
            </a:p>
            <a:p>
              <a:pPr marL="460375" indent="-285750">
                <a:buFont typeface="Arial" panose="020B0604020202020204" pitchFamily="34" charset="0"/>
                <a:buChar char="•"/>
              </a:pPr>
              <a:r>
                <a:rPr lang="en-US" sz="1200" dirty="0" smtClean="0"/>
                <a:t>Questions # 2 – 7  Student </a:t>
              </a:r>
              <a:r>
                <a:rPr lang="en-US" sz="1200" b="1" dirty="0" smtClean="0"/>
                <a:t>Prompt B </a:t>
              </a:r>
              <a:r>
                <a:rPr lang="en-US" sz="1200" dirty="0" smtClean="0"/>
                <a:t>of “</a:t>
              </a:r>
              <a:r>
                <a:rPr lang="en-US" sz="1200" b="1" i="1" u="sng" dirty="0" smtClean="0"/>
                <a:t>I Flew My Kite</a:t>
              </a:r>
              <a:r>
                <a:rPr lang="en-US" sz="1200" dirty="0" smtClean="0"/>
                <a:t>.”</a:t>
              </a:r>
            </a:p>
            <a:p>
              <a:pPr marL="460375" indent="-285750">
                <a:buFont typeface="Arial" panose="020B0604020202020204" pitchFamily="34" charset="0"/>
                <a:buChar char="•"/>
              </a:pPr>
              <a:endParaRPr lang="en-US" sz="1200" dirty="0" smtClean="0"/>
            </a:p>
            <a:p>
              <a:pPr marL="460375" indent="-285750">
                <a:buFont typeface="Arial" panose="020B0604020202020204" pitchFamily="34" charset="0"/>
                <a:buChar char="•"/>
              </a:pPr>
              <a:r>
                <a:rPr lang="en-US" sz="1200" dirty="0" smtClean="0"/>
                <a:t>Question # 8 – Student </a:t>
              </a:r>
              <a:r>
                <a:rPr lang="en-US" sz="1200" b="1" dirty="0" smtClean="0"/>
                <a:t>Prompt C</a:t>
              </a:r>
              <a:r>
                <a:rPr lang="en-US" sz="1200" dirty="0" smtClean="0"/>
                <a:t>- </a:t>
              </a:r>
              <a:r>
                <a:rPr lang="en-US" sz="1200" i="1" dirty="0" smtClean="0"/>
                <a:t>Short and Long Words</a:t>
              </a:r>
            </a:p>
            <a:p>
              <a:pPr marL="460375" indent="-285750">
                <a:buFont typeface="Arial" panose="020B0604020202020204" pitchFamily="34" charset="0"/>
                <a:buChar char="•"/>
              </a:pPr>
              <a:endParaRPr lang="en-US" sz="1200" i="1" dirty="0" smtClean="0"/>
            </a:p>
            <a:p>
              <a:pPr marL="460375" indent="-285750">
                <a:buFont typeface="Arial" panose="020B0604020202020204" pitchFamily="34" charset="0"/>
                <a:buChar char="•"/>
              </a:pPr>
              <a:r>
                <a:rPr lang="en-US" sz="1200" dirty="0" smtClean="0"/>
                <a:t>Questions #9 – 13  Teacher selects </a:t>
              </a:r>
              <a:r>
                <a:rPr lang="en-US" sz="1200" b="1" dirty="0" smtClean="0"/>
                <a:t>any familiar story</a:t>
              </a:r>
              <a:r>
                <a:rPr lang="en-US" sz="1200" dirty="0" smtClean="0"/>
                <a:t>.</a:t>
              </a:r>
            </a:p>
            <a:p>
              <a:pPr marL="460375" indent="-285750">
                <a:buFont typeface="Arial" panose="020B0604020202020204" pitchFamily="34" charset="0"/>
                <a:buChar char="•"/>
              </a:pPr>
              <a:endParaRPr lang="en-US" sz="1200" dirty="0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195943" y="762000"/>
              <a:ext cx="438694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1.  </a:t>
              </a:r>
              <a:r>
                <a:rPr lang="en-US" b="1" u="sng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Concepts of Print</a:t>
              </a:r>
              <a:endPara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195943" y="242202"/>
              <a:ext cx="8675914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Kindergarten Common Core Foundational Skills </a:t>
              </a:r>
              <a:r>
                <a:rPr lang="en-US" sz="20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Assessment Directions for…</a:t>
              </a:r>
              <a:endPara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533400" y="1076234"/>
              <a:ext cx="5715000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200" b="1" dirty="0"/>
                <a:t>RF.K.1:  </a:t>
              </a:r>
              <a:r>
                <a:rPr lang="en-US" sz="1200" dirty="0"/>
                <a:t>Demonstrate understanding of the organization and basic features of print</a:t>
              </a:r>
              <a:r>
                <a:rPr lang="en-US" sz="1200" dirty="0" smtClean="0"/>
                <a:t>.</a:t>
              </a:r>
              <a:endParaRPr lang="en-US" sz="1200" b="1" dirty="0"/>
            </a:p>
          </p:txBody>
        </p:sp>
        <p:sp>
          <p:nvSpPr>
            <p:cNvPr id="4" name="Rectangle 3"/>
            <p:cNvSpPr/>
            <p:nvPr/>
          </p:nvSpPr>
          <p:spPr>
            <a:xfrm>
              <a:off x="5717411" y="1524000"/>
              <a:ext cx="2514600" cy="433965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200" b="1" u="sng" dirty="0"/>
                <a:t>Print Concepts:</a:t>
              </a:r>
            </a:p>
            <a:p>
              <a:endParaRPr lang="en-US" sz="1200" b="1" dirty="0"/>
            </a:p>
            <a:p>
              <a:r>
                <a:rPr lang="en-US" sz="1200" b="1" dirty="0"/>
                <a:t>CCSS.ELA-Literacy.RF.K.1</a:t>
              </a:r>
            </a:p>
            <a:p>
              <a:r>
                <a:rPr lang="en-US" sz="1200" dirty="0"/>
                <a:t>Demonstrate understanding of the organization and basic features of print.</a:t>
              </a:r>
            </a:p>
            <a:p>
              <a:endParaRPr lang="en-US" sz="1200" dirty="0"/>
            </a:p>
            <a:p>
              <a:r>
                <a:rPr lang="en-US" sz="1200" b="1" dirty="0"/>
                <a:t>CCSS.ELA-Literacy.RF.K.1.a</a:t>
              </a:r>
            </a:p>
            <a:p>
              <a:r>
                <a:rPr lang="en-US" sz="1200" dirty="0"/>
                <a:t>Follow words from left to right, top to bottom, and page by page.</a:t>
              </a:r>
            </a:p>
            <a:p>
              <a:endParaRPr lang="en-US" sz="1200" dirty="0"/>
            </a:p>
            <a:p>
              <a:r>
                <a:rPr lang="en-US" sz="1200" b="1" dirty="0"/>
                <a:t>CCSS.ELA-Literacy.RF.K.1.b</a:t>
              </a:r>
            </a:p>
            <a:p>
              <a:r>
                <a:rPr lang="en-US" sz="1200" dirty="0"/>
                <a:t>Recognize that spoken words are represented in written language by specific sequences of letters.</a:t>
              </a:r>
            </a:p>
            <a:p>
              <a:endParaRPr lang="en-US" sz="1200" dirty="0"/>
            </a:p>
            <a:p>
              <a:r>
                <a:rPr lang="en-US" sz="1200" b="1" dirty="0"/>
                <a:t>CCSS.ELA-Literacy.RF.K.1.c</a:t>
              </a:r>
            </a:p>
            <a:p>
              <a:r>
                <a:rPr lang="en-US" sz="1200" dirty="0"/>
                <a:t>Understand that words are separated by spaces in print.</a:t>
              </a:r>
            </a:p>
            <a:p>
              <a:endParaRPr lang="en-US" sz="1200" dirty="0"/>
            </a:p>
            <a:p>
              <a:r>
                <a:rPr lang="en-US" sz="1200" b="1" dirty="0"/>
                <a:t>CCSS.ELA-Literacy.RF.K.1.d</a:t>
              </a:r>
            </a:p>
            <a:p>
              <a:r>
                <a:rPr lang="en-US" sz="1200" dirty="0"/>
                <a:t>Recognize and name all upper- and lowercase letters of the alphabet.</a:t>
              </a:r>
            </a:p>
          </p:txBody>
        </p:sp>
      </p:grpSp>
      <p:sp>
        <p:nvSpPr>
          <p:cNvPr id="9" name="Rectangle 8"/>
          <p:cNvSpPr/>
          <p:nvPr/>
        </p:nvSpPr>
        <p:spPr>
          <a:xfrm>
            <a:off x="1100667" y="5110566"/>
            <a:ext cx="3323095" cy="4675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 smtClean="0">
              <a:solidFill>
                <a:schemeClr val="tx1"/>
              </a:solidFill>
            </a:endParaRPr>
          </a:p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Visit:  Common Core Curriculum Mapping Project  </a:t>
            </a:r>
          </a:p>
          <a:p>
            <a:pPr algn="ctr"/>
            <a:r>
              <a:rPr lang="en-US" sz="1200" dirty="0" smtClean="0">
                <a:solidFill>
                  <a:schemeClr val="tx1"/>
                </a:solidFill>
                <a:hlinkClick r:id="rId3"/>
              </a:rPr>
              <a:t>www.commoncore.org</a:t>
            </a:r>
            <a:endParaRPr lang="en-US" sz="1200" dirty="0" smtClean="0">
              <a:solidFill>
                <a:schemeClr val="tx1"/>
              </a:solidFill>
            </a:endParaRPr>
          </a:p>
          <a:p>
            <a:pPr algn="ctr"/>
            <a:endParaRPr lang="en-US" sz="12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3378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95943" y="762000"/>
            <a:ext cx="43869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 </a:t>
            </a:r>
            <a: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Phonological Awareness</a:t>
            </a:r>
            <a:endParaRPr lang="en-US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0E36A-BED4-41C9-AA07-2250A2C4C2A4}" type="slidenum">
              <a:rPr lang="en-US" smtClean="0"/>
              <a:t>5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95943" y="242202"/>
            <a:ext cx="867591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Kindergarten Common Core Foundational Skills 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Assessment Directions for…</a:t>
            </a:r>
            <a:endPara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33400" y="1076234"/>
            <a:ext cx="57150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 smtClean="0"/>
              <a:t>RF.K.2:  </a:t>
            </a:r>
            <a:r>
              <a:rPr lang="en-US" sz="1200" dirty="0"/>
              <a:t>Demonstrate understanding of spoken words, syllables, and sounds (phonemes).</a:t>
            </a:r>
            <a:r>
              <a:rPr lang="en-US" sz="1200" dirty="0" smtClean="0"/>
              <a:t>.</a:t>
            </a:r>
            <a:endParaRPr lang="en-US" sz="1200" b="1" dirty="0"/>
          </a:p>
        </p:txBody>
      </p:sp>
      <p:sp>
        <p:nvSpPr>
          <p:cNvPr id="4" name="Rectangle 3"/>
          <p:cNvSpPr/>
          <p:nvPr/>
        </p:nvSpPr>
        <p:spPr>
          <a:xfrm>
            <a:off x="6255327" y="776656"/>
            <a:ext cx="2514600" cy="5478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u="sng" dirty="0" smtClean="0"/>
              <a:t>Phonological </a:t>
            </a:r>
            <a:r>
              <a:rPr lang="en-US" sz="1400" b="1" u="sng" dirty="0"/>
              <a:t>Awareness</a:t>
            </a:r>
          </a:p>
          <a:p>
            <a:endParaRPr lang="en-US" sz="600" dirty="0"/>
          </a:p>
          <a:p>
            <a:r>
              <a:rPr lang="en-US" sz="1200" b="1" dirty="0"/>
              <a:t>CCSS.ELA-Literacy.RF.K.2</a:t>
            </a:r>
          </a:p>
          <a:p>
            <a:r>
              <a:rPr lang="en-US" sz="1200" dirty="0"/>
              <a:t>Demonstrate understanding of spoken words, syllables, and sounds (phonemes).</a:t>
            </a:r>
          </a:p>
          <a:p>
            <a:endParaRPr lang="en-US" sz="600" dirty="0"/>
          </a:p>
          <a:p>
            <a:r>
              <a:rPr lang="en-US" sz="1200" b="1" dirty="0"/>
              <a:t>CCSS.ELA-Literacy.RF.K.2.a</a:t>
            </a:r>
          </a:p>
          <a:p>
            <a:r>
              <a:rPr lang="en-US" sz="1200" dirty="0"/>
              <a:t>Recognize and produce rhyming words.</a:t>
            </a:r>
          </a:p>
          <a:p>
            <a:endParaRPr lang="en-US" sz="600" dirty="0"/>
          </a:p>
          <a:p>
            <a:r>
              <a:rPr lang="en-US" sz="1200" b="1" dirty="0"/>
              <a:t>CCSS.ELA-Literacy.RF.K.2.b</a:t>
            </a:r>
          </a:p>
          <a:p>
            <a:r>
              <a:rPr lang="en-US" sz="1200" dirty="0"/>
              <a:t>Count, pronounce, blend, and segment syllables in spoken words.</a:t>
            </a:r>
          </a:p>
          <a:p>
            <a:endParaRPr lang="en-US" sz="600" dirty="0"/>
          </a:p>
          <a:p>
            <a:r>
              <a:rPr lang="en-US" sz="1200" b="1" dirty="0"/>
              <a:t>CCSS.ELA-Literacy.RF.K.2.c</a:t>
            </a:r>
          </a:p>
          <a:p>
            <a:r>
              <a:rPr lang="en-US" sz="1200" dirty="0"/>
              <a:t>Blend and segment onsets and rimes of single-syllable spoken words.</a:t>
            </a:r>
          </a:p>
          <a:p>
            <a:endParaRPr lang="en-US" sz="600" dirty="0"/>
          </a:p>
          <a:p>
            <a:r>
              <a:rPr lang="en-US" sz="1200" b="1" dirty="0"/>
              <a:t>CCSS.ELA-Literacy.RF.K.2.d</a:t>
            </a:r>
          </a:p>
          <a:p>
            <a:r>
              <a:rPr lang="en-US" sz="1200" dirty="0"/>
              <a:t>Isolate and pronounce the initial, medial vowel, and final sounds (phonemes) in three-phoneme (consonant-vowel-consonant, or CVC) words.1 (This does not include CVCs ending with /l/, /r/, or /x/.)</a:t>
            </a:r>
          </a:p>
          <a:p>
            <a:endParaRPr lang="en-US" sz="600" dirty="0"/>
          </a:p>
          <a:p>
            <a:r>
              <a:rPr lang="en-US" sz="1200" b="1" dirty="0"/>
              <a:t>CCSS.ELA-Literacy.RF.K.2.e</a:t>
            </a:r>
          </a:p>
          <a:p>
            <a:r>
              <a:rPr lang="en-US" sz="1200" dirty="0"/>
              <a:t>Add or substitute individual sounds (phonemes) in simple, one-syllable words to make new words</a:t>
            </a:r>
            <a:r>
              <a:rPr lang="en-US" sz="1200" dirty="0" smtClean="0"/>
              <a:t>.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380999" y="1524000"/>
            <a:ext cx="4909457" cy="2185214"/>
            <a:chOff x="380999" y="1524000"/>
            <a:chExt cx="4909457" cy="1699047"/>
          </a:xfrm>
        </p:grpSpPr>
        <p:sp>
          <p:nvSpPr>
            <p:cNvPr id="2" name="Rectangle 1"/>
            <p:cNvSpPr/>
            <p:nvPr/>
          </p:nvSpPr>
          <p:spPr>
            <a:xfrm>
              <a:off x="380999" y="1524000"/>
              <a:ext cx="4909457" cy="1699047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rgbClr val="00B050"/>
              </a:solidFill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txBody>
            <a:bodyPr wrap="square">
              <a:spAutoFit/>
            </a:bodyPr>
            <a:lstStyle/>
            <a:p>
              <a:r>
                <a:rPr lang="en-US" sz="14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Teacher Directions and Administration Materials for </a:t>
              </a:r>
            </a:p>
            <a:p>
              <a:r>
                <a:rPr lang="en-US" sz="1200" b="1" u="sng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Phonological Awareness</a:t>
              </a:r>
            </a:p>
            <a:p>
              <a:endParaRPr lang="en-US" sz="1200" u="sng" dirty="0" smtClean="0"/>
            </a:p>
            <a:p>
              <a:r>
                <a:rPr lang="en-US" sz="1400" u="sng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You will need these items:</a:t>
              </a:r>
            </a:p>
            <a:p>
              <a:r>
                <a:rPr lang="en-US" sz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Teacher Copies (In Teacher Directions) </a:t>
              </a:r>
            </a:p>
            <a:p>
              <a:pPr marL="174625"/>
              <a:endParaRPr lang="en-US" sz="1200" u="sng" dirty="0" smtClean="0"/>
            </a:p>
            <a:p>
              <a:pPr marL="460375" indent="-285750">
                <a:buFont typeface="Arial" panose="020B0604020202020204" pitchFamily="34" charset="0"/>
                <a:buChar char="•"/>
              </a:pPr>
              <a:r>
                <a:rPr lang="en-US" sz="1200" dirty="0" smtClean="0"/>
                <a:t>1 Per Student </a:t>
              </a:r>
              <a:r>
                <a:rPr lang="en-US" sz="1200" b="1" dirty="0" smtClean="0"/>
                <a:t>Phonological Awareness Checklist</a:t>
              </a:r>
            </a:p>
            <a:p>
              <a:pPr marL="460375" indent="-285750">
                <a:buFont typeface="Arial" panose="020B0604020202020204" pitchFamily="34" charset="0"/>
                <a:buChar char="•"/>
              </a:pPr>
              <a:endParaRPr lang="en-US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marL="460375" indent="-285750"/>
              <a:r>
                <a:rPr lang="en-US" sz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Student Copies/</a:t>
              </a:r>
              <a:r>
                <a:rPr lang="en-US" sz="12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NO</a:t>
              </a:r>
              <a:r>
                <a:rPr lang="en-US" sz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Student Testing Prompts</a:t>
              </a:r>
            </a:p>
            <a:p>
              <a:pPr marL="460375" indent="-285750"/>
              <a:r>
                <a:rPr lang="en-US" sz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endParaRPr lang="en-US" sz="1200" b="1" dirty="0"/>
            </a:p>
            <a:p>
              <a:pPr marL="460375" indent="-285750">
                <a:buFont typeface="Arial" panose="020B0604020202020204" pitchFamily="34" charset="0"/>
                <a:buChar char="•"/>
              </a:pPr>
              <a:r>
                <a:rPr lang="en-US" sz="1200" dirty="0" smtClean="0"/>
                <a:t>Questions # 1 – 13  </a:t>
              </a:r>
              <a:r>
                <a:rPr lang="en-US" sz="1200" b="1" dirty="0"/>
                <a:t>do not </a:t>
              </a:r>
              <a:r>
                <a:rPr lang="en-US" sz="1200" dirty="0"/>
                <a:t>required student </a:t>
              </a:r>
              <a:r>
                <a:rPr lang="en-US" sz="1200" dirty="0" smtClean="0"/>
                <a:t>prompts (auditory)</a:t>
              </a:r>
            </a:p>
          </p:txBody>
        </p:sp>
        <p:pic>
          <p:nvPicPr>
            <p:cNvPr id="4100" name="Picture 4" descr="C:\Users\Susan Richmond\AppData\Local\Microsoft\Windows\Temporary Internet Files\Content.IE5\JKRE8CXP\MP900399551[1]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87586" y="1820235"/>
              <a:ext cx="990600" cy="1074584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  <a:extLst/>
          </p:spPr>
        </p:pic>
      </p:grpSp>
    </p:spTree>
    <p:extLst>
      <p:ext uri="{BB962C8B-B14F-4D97-AF65-F5344CB8AC3E}">
        <p14:creationId xmlns:p14="http://schemas.microsoft.com/office/powerpoint/2010/main" val="715078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0E36A-BED4-41C9-AA07-2250A2C4C2A4}" type="slidenum">
              <a:rPr lang="en-US" smtClean="0"/>
              <a:t>6</a:t>
            </a:fld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195943" y="242202"/>
            <a:ext cx="8675914" cy="6134499"/>
            <a:chOff x="195943" y="242202"/>
            <a:chExt cx="8675914" cy="6134499"/>
          </a:xfrm>
        </p:grpSpPr>
        <p:sp>
          <p:nvSpPr>
            <p:cNvPr id="2" name="Rectangle 1"/>
            <p:cNvSpPr/>
            <p:nvPr/>
          </p:nvSpPr>
          <p:spPr>
            <a:xfrm>
              <a:off x="546847" y="1447800"/>
              <a:ext cx="5015753" cy="2923877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rgbClr val="00B050"/>
              </a:solidFill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txBody>
            <a:bodyPr wrap="square">
              <a:spAutoFit/>
            </a:bodyPr>
            <a:lstStyle/>
            <a:p>
              <a:r>
                <a:rPr lang="en-US" sz="14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Teacher Directions and Administration Materials for </a:t>
              </a:r>
            </a:p>
            <a:p>
              <a:r>
                <a:rPr lang="en-US" sz="1200" b="1" u="sng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Phonics and Word Recognition</a:t>
              </a:r>
            </a:p>
            <a:p>
              <a:endParaRPr lang="en-US" sz="1200" u="sng" dirty="0" smtClean="0"/>
            </a:p>
            <a:p>
              <a:r>
                <a:rPr lang="en-US" sz="1400" u="sng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You will need these items:</a:t>
              </a:r>
            </a:p>
            <a:p>
              <a:pPr marL="174625"/>
              <a:endParaRPr lang="en-US" sz="1200" u="sng" dirty="0" smtClean="0"/>
            </a:p>
            <a:p>
              <a:pPr marL="174625"/>
              <a:endParaRPr lang="en-US" sz="1200" u="sng" dirty="0"/>
            </a:p>
            <a:p>
              <a:pPr marL="346075" indent="-171450">
                <a:buFont typeface="Arial" panose="020B0604020202020204" pitchFamily="34" charset="0"/>
                <a:buChar char="•"/>
              </a:pPr>
              <a:r>
                <a:rPr lang="en-US" sz="1200" b="1" dirty="0" smtClean="0"/>
                <a:t>Phonics and Word Recognition Awareness Checklist</a:t>
              </a:r>
            </a:p>
            <a:p>
              <a:pPr marL="460375" indent="-285750">
                <a:buFont typeface="Arial" panose="020B0604020202020204" pitchFamily="34" charset="0"/>
                <a:buChar char="•"/>
              </a:pPr>
              <a:endParaRPr lang="en-US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marL="460375" indent="-285750"/>
              <a:r>
                <a:rPr lang="en-US" sz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Student Copies/Student Testing Prompts</a:t>
              </a:r>
            </a:p>
            <a:p>
              <a:pPr marL="460375" indent="-285750"/>
              <a:r>
                <a:rPr lang="en-US" sz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endParaRPr lang="en-US" sz="1200" dirty="0" smtClean="0"/>
            </a:p>
            <a:p>
              <a:pPr marL="460375" indent="-285750">
                <a:buFont typeface="Arial" panose="020B0604020202020204" pitchFamily="34" charset="0"/>
                <a:buChar char="•"/>
              </a:pPr>
              <a:r>
                <a:rPr lang="en-US" sz="1200" dirty="0" smtClean="0"/>
                <a:t>Question #1 - Letter-Sound Recognition Student </a:t>
              </a:r>
              <a:r>
                <a:rPr lang="en-US" sz="1200" b="1" dirty="0" smtClean="0"/>
                <a:t>Prompt D</a:t>
              </a:r>
            </a:p>
            <a:p>
              <a:pPr marL="460375" indent="-285750">
                <a:buFont typeface="Arial" panose="020B0604020202020204" pitchFamily="34" charset="0"/>
                <a:buChar char="•"/>
              </a:pPr>
              <a:endParaRPr lang="en-US" sz="1200" b="1" dirty="0"/>
            </a:p>
            <a:p>
              <a:pPr marL="460375" indent="-285750">
                <a:buFont typeface="Arial" panose="020B0604020202020204" pitchFamily="34" charset="0"/>
                <a:buChar char="•"/>
              </a:pPr>
              <a:r>
                <a:rPr lang="en-US" sz="1200" dirty="0" smtClean="0"/>
                <a:t>Question #2 – High Frequency Words Student </a:t>
              </a:r>
              <a:r>
                <a:rPr lang="en-US" sz="1200" b="1" dirty="0" smtClean="0"/>
                <a:t>Prompt E</a:t>
              </a:r>
            </a:p>
            <a:p>
              <a:pPr marL="460375" indent="-285750">
                <a:buFont typeface="Arial" panose="020B0604020202020204" pitchFamily="34" charset="0"/>
                <a:buChar char="•"/>
              </a:pPr>
              <a:endParaRPr lang="en-US" sz="1200" b="1" dirty="0"/>
            </a:p>
            <a:p>
              <a:pPr marL="460375" indent="-285750">
                <a:buFont typeface="Arial" panose="020B0604020202020204" pitchFamily="34" charset="0"/>
                <a:buChar char="•"/>
              </a:pPr>
              <a:r>
                <a:rPr lang="en-US" sz="1200" dirty="0" smtClean="0"/>
                <a:t>Question #3 – “Sounding Out” short and long vowel words. </a:t>
              </a:r>
              <a:r>
                <a:rPr lang="en-US" sz="1200" b="1" dirty="0" smtClean="0"/>
                <a:t>Prompt F</a:t>
              </a:r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195943" y="762000"/>
              <a:ext cx="438694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3</a:t>
              </a:r>
              <a:r>
                <a:rPr lang="en-US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.  </a:t>
              </a:r>
              <a:r>
                <a:rPr lang="en-US" b="1" u="sng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Phonics and Word Recognition</a:t>
              </a:r>
              <a:endPara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195943" y="242202"/>
              <a:ext cx="8675914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Kindergarten Common Core Foundational Skills </a:t>
              </a:r>
              <a:r>
                <a:rPr lang="en-US" sz="20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Assessment Directions for…</a:t>
              </a:r>
              <a:endPara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533400" y="1076234"/>
              <a:ext cx="5715000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200" b="1" dirty="0" smtClean="0"/>
                <a:t>RF.K.3:  </a:t>
              </a:r>
              <a:r>
                <a:rPr lang="en-US" sz="1200" dirty="0"/>
                <a:t>Demonstrate understanding of spoken words, syllables, and sounds (phonemes).</a:t>
              </a:r>
              <a:r>
                <a:rPr lang="en-US" sz="1200" dirty="0" smtClean="0"/>
                <a:t>.</a:t>
              </a:r>
              <a:endParaRPr lang="en-US" sz="1200" b="1" dirty="0"/>
            </a:p>
          </p:txBody>
        </p:sp>
        <p:sp>
          <p:nvSpPr>
            <p:cNvPr id="4" name="Rectangle 3"/>
            <p:cNvSpPr/>
            <p:nvPr/>
          </p:nvSpPr>
          <p:spPr>
            <a:xfrm>
              <a:off x="6229830" y="929056"/>
              <a:ext cx="2514600" cy="544764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/>
              <a:r>
                <a:rPr lang="en-US" sz="1200" b="1" u="sng" dirty="0">
                  <a:solidFill>
                    <a:prstClr val="black"/>
                  </a:solidFill>
                </a:rPr>
                <a:t>Phonics and Word Recognition</a:t>
              </a:r>
            </a:p>
            <a:p>
              <a:pPr lvl="0"/>
              <a:endParaRPr lang="en-US" sz="1200" dirty="0">
                <a:solidFill>
                  <a:prstClr val="black"/>
                </a:solidFill>
              </a:endParaRPr>
            </a:p>
            <a:p>
              <a:pPr lvl="0"/>
              <a:r>
                <a:rPr lang="en-US" sz="1200" b="1" dirty="0">
                  <a:solidFill>
                    <a:prstClr val="black"/>
                  </a:solidFill>
                </a:rPr>
                <a:t>CCSS.ELA-Literacy.RF.K.3</a:t>
              </a:r>
            </a:p>
            <a:p>
              <a:pPr lvl="0"/>
              <a:r>
                <a:rPr lang="en-US" sz="1200" dirty="0">
                  <a:solidFill>
                    <a:prstClr val="black"/>
                  </a:solidFill>
                </a:rPr>
                <a:t>Know and apply grade-level phonics and word analysis skills in decoding words.</a:t>
              </a:r>
            </a:p>
            <a:p>
              <a:pPr lvl="0"/>
              <a:endParaRPr lang="en-US" sz="1200" dirty="0">
                <a:solidFill>
                  <a:prstClr val="black"/>
                </a:solidFill>
              </a:endParaRPr>
            </a:p>
            <a:p>
              <a:pPr lvl="0"/>
              <a:r>
                <a:rPr lang="en-US" sz="1200" b="1" dirty="0">
                  <a:solidFill>
                    <a:prstClr val="black"/>
                  </a:solidFill>
                </a:rPr>
                <a:t>CCSS.ELA-Literacy.RF.K.3.a</a:t>
              </a:r>
            </a:p>
            <a:p>
              <a:pPr lvl="0"/>
              <a:r>
                <a:rPr lang="en-US" sz="1200" dirty="0">
                  <a:solidFill>
                    <a:prstClr val="black"/>
                  </a:solidFill>
                </a:rPr>
                <a:t>Demonstrate basic knowledge of one-to-one letter-sound correspondences by producing the primary sound or many of the most frequent sounds for each consonant.</a:t>
              </a:r>
            </a:p>
            <a:p>
              <a:pPr lvl="0"/>
              <a:endParaRPr lang="en-US" sz="1200" dirty="0">
                <a:solidFill>
                  <a:prstClr val="black"/>
                </a:solidFill>
              </a:endParaRPr>
            </a:p>
            <a:p>
              <a:pPr lvl="0"/>
              <a:r>
                <a:rPr lang="en-US" sz="1200" b="1" dirty="0">
                  <a:solidFill>
                    <a:prstClr val="black"/>
                  </a:solidFill>
                </a:rPr>
                <a:t>CCSS.ELA-Literacy.RF.K.3.b</a:t>
              </a:r>
            </a:p>
            <a:p>
              <a:pPr lvl="0"/>
              <a:r>
                <a:rPr lang="en-US" sz="1200" dirty="0">
                  <a:solidFill>
                    <a:prstClr val="black"/>
                  </a:solidFill>
                </a:rPr>
                <a:t>Associate the long and short sounds with the common spellings (graphemes) for the five major vowels. </a:t>
              </a:r>
            </a:p>
            <a:p>
              <a:pPr lvl="0"/>
              <a:endParaRPr lang="en-US" sz="1200" dirty="0">
                <a:solidFill>
                  <a:prstClr val="black"/>
                </a:solidFill>
              </a:endParaRPr>
            </a:p>
            <a:p>
              <a:pPr lvl="0"/>
              <a:r>
                <a:rPr lang="en-US" sz="1200" b="1" dirty="0">
                  <a:solidFill>
                    <a:prstClr val="black"/>
                  </a:solidFill>
                </a:rPr>
                <a:t>CCSS.ELA-Literacy.RF.K.3.c</a:t>
              </a:r>
            </a:p>
            <a:p>
              <a:pPr lvl="0"/>
              <a:r>
                <a:rPr lang="en-US" sz="1200" dirty="0">
                  <a:solidFill>
                    <a:prstClr val="black"/>
                  </a:solidFill>
                </a:rPr>
                <a:t>Read common high-frequency words by sight (e.g., the, of, to, you, she, my, is, are, do, does).</a:t>
              </a:r>
            </a:p>
            <a:p>
              <a:pPr lvl="0"/>
              <a:endParaRPr lang="en-US" sz="1200" dirty="0">
                <a:solidFill>
                  <a:prstClr val="black"/>
                </a:solidFill>
              </a:endParaRPr>
            </a:p>
            <a:p>
              <a:pPr lvl="0"/>
              <a:r>
                <a:rPr lang="en-US" sz="1200" b="1" dirty="0">
                  <a:solidFill>
                    <a:prstClr val="black"/>
                  </a:solidFill>
                </a:rPr>
                <a:t>CCSS.ELA-Literacy.RF.K.3.d</a:t>
              </a:r>
            </a:p>
            <a:p>
              <a:pPr lvl="0"/>
              <a:r>
                <a:rPr lang="en-US" sz="1200" dirty="0">
                  <a:solidFill>
                    <a:prstClr val="black"/>
                  </a:solidFill>
                </a:rPr>
                <a:t>Distinguish between similarly spelled words by identifying the sounds of the letters that differ.</a:t>
              </a:r>
            </a:p>
          </p:txBody>
        </p:sp>
        <p:pic>
          <p:nvPicPr>
            <p:cNvPr id="8" name="Picture 3" descr="C:\Users\Susan Richmond\AppData\Local\Microsoft\Windows\Temporary Internet Files\Content.IE5\3YMMCOFB\MP900448575[1]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62400" y="1752600"/>
              <a:ext cx="1371600" cy="918178"/>
            </a:xfrm>
            <a:prstGeom prst="ellipse">
              <a:avLst/>
            </a:prstGeom>
            <a:ln w="190500" cap="rnd">
              <a:solidFill>
                <a:srgbClr val="C8C6BD"/>
              </a:solidFill>
              <a:prstDash val="solid"/>
            </a:ln>
            <a:effectLst>
              <a:outerShdw blurRad="127000" algn="bl" rotWithShape="0">
                <a:srgbClr val="000000"/>
              </a:outerShdw>
            </a:effectLst>
            <a:scene3d>
              <a:camera prst="perspectiveFront" fov="5400000"/>
              <a:lightRig rig="threePt" dir="t">
                <a:rot lat="0" lon="0" rev="19200000"/>
              </a:lightRig>
            </a:scene3d>
            <a:sp3d extrusionH="25400">
              <a:bevelT w="304800" h="152400" prst="hardEdge"/>
              <a:extrusionClr>
                <a:srgbClr val="000000"/>
              </a:extrusionClr>
            </a:sp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983724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0E36A-BED4-41C9-AA07-2250A2C4C2A4}" type="slidenum">
              <a:rPr lang="en-US" smtClean="0"/>
              <a:t>7</a:t>
            </a:fld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158562" y="419188"/>
            <a:ext cx="8675914" cy="4314141"/>
            <a:chOff x="158562" y="419188"/>
            <a:chExt cx="8675914" cy="4314141"/>
          </a:xfrm>
        </p:grpSpPr>
        <p:grpSp>
          <p:nvGrpSpPr>
            <p:cNvPr id="9" name="Group 8"/>
            <p:cNvGrpSpPr/>
            <p:nvPr/>
          </p:nvGrpSpPr>
          <p:grpSpPr>
            <a:xfrm>
              <a:off x="158562" y="419188"/>
              <a:ext cx="8675914" cy="4314141"/>
              <a:chOff x="195943" y="242202"/>
              <a:chExt cx="8675914" cy="4314141"/>
            </a:xfrm>
          </p:grpSpPr>
          <p:sp>
            <p:nvSpPr>
              <p:cNvPr id="2" name="Rectangle 1"/>
              <p:cNvSpPr/>
              <p:nvPr/>
            </p:nvSpPr>
            <p:spPr>
              <a:xfrm>
                <a:off x="546847" y="1447800"/>
                <a:ext cx="4909457" cy="3108543"/>
              </a:xfrm>
              <a:prstGeom prst="rect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  <a:ln>
                <a:solidFill>
                  <a:srgbClr val="00B050"/>
                </a:solidFill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txBody>
              <a:bodyPr wrap="square">
                <a:spAutoFit/>
              </a:bodyPr>
              <a:lstStyle/>
              <a:p>
                <a:r>
                  <a:rPr lang="en-US" sz="1400" b="1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Teacher Directions and Administration Materials for </a:t>
                </a:r>
              </a:p>
              <a:p>
                <a:r>
                  <a:rPr lang="en-US" sz="1200" b="1" u="sng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Fluency</a:t>
                </a:r>
              </a:p>
              <a:p>
                <a:endParaRPr lang="en-US" sz="1200" u="sng" dirty="0" smtClean="0"/>
              </a:p>
              <a:p>
                <a:r>
                  <a:rPr lang="en-US" sz="1400" b="1" u="sng" dirty="0" smtClean="0"/>
                  <a:t>You will need these items</a:t>
                </a:r>
                <a:r>
                  <a:rPr lang="en-US" sz="1400" dirty="0" smtClean="0"/>
                  <a:t>:</a:t>
                </a:r>
              </a:p>
              <a:p>
                <a:pPr marL="174625"/>
                <a:endParaRPr lang="en-US" sz="1200" u="sng" dirty="0" smtClean="0"/>
              </a:p>
              <a:p>
                <a:pPr marL="174625"/>
                <a:endParaRPr lang="en-US" sz="1200" u="sng" dirty="0"/>
              </a:p>
              <a:p>
                <a:pPr marL="346075" indent="-171450">
                  <a:buFont typeface="Arial" panose="020B0604020202020204" pitchFamily="34" charset="0"/>
                  <a:buChar char="•"/>
                </a:pPr>
                <a:r>
                  <a:rPr lang="en-US" sz="1200" b="1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Fluency Checklist</a:t>
                </a:r>
              </a:p>
              <a:p>
                <a:pPr marL="460375" indent="-285750">
                  <a:buFont typeface="Arial" panose="020B0604020202020204" pitchFamily="34" charset="0"/>
                  <a:buChar char="•"/>
                </a:pPr>
                <a:endParaRPr lang="en-US" sz="12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460375" indent="-285750"/>
                <a:r>
                  <a:rPr lang="en-US" sz="1200" b="1" dirty="0" smtClean="0"/>
                  <a:t>Student Copies/Student Testing Prompts</a:t>
                </a:r>
              </a:p>
              <a:p>
                <a:pPr marL="460375" indent="-285750"/>
                <a:endParaRPr lang="en-US" sz="12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346075" indent="-171450">
                  <a:buFont typeface="Arial" panose="020B0604020202020204" pitchFamily="34" charset="0"/>
                  <a:buChar char="•"/>
                </a:pPr>
                <a:r>
                  <a:rPr lang="en-US" sz="1200" b="1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Quarterly Decodable Text  Student Prompt G</a:t>
                </a:r>
              </a:p>
              <a:p>
                <a:pPr marL="174625"/>
                <a:r>
                  <a:rPr lang="en-US" sz="12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</a:t>
                </a:r>
                <a:r>
                  <a:rPr lang="en-US" sz="1200" b="1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   </a:t>
                </a:r>
                <a:r>
                  <a:rPr lang="en-US" sz="1200" dirty="0" smtClean="0"/>
                  <a:t># 1 – 4 </a:t>
                </a:r>
              </a:p>
              <a:p>
                <a:pPr marL="174625"/>
                <a:r>
                  <a:rPr lang="en-US" sz="1200" dirty="0"/>
                  <a:t> </a:t>
                </a:r>
                <a:r>
                  <a:rPr lang="en-US" sz="1200" dirty="0" smtClean="0"/>
                  <a:t>    Student decodable text prompts consist of the short vowel </a:t>
                </a:r>
              </a:p>
              <a:p>
                <a:pPr marL="174625"/>
                <a:r>
                  <a:rPr lang="en-US" sz="1200" dirty="0"/>
                  <a:t> </a:t>
                </a:r>
                <a:r>
                  <a:rPr lang="en-US" sz="1200" dirty="0" smtClean="0"/>
                  <a:t>    focus letter for each quarter and are provided or teachers</a:t>
                </a:r>
              </a:p>
              <a:p>
                <a:pPr marL="174625"/>
                <a:r>
                  <a:rPr lang="en-US" sz="1200" dirty="0"/>
                  <a:t> </a:t>
                </a:r>
                <a:r>
                  <a:rPr lang="en-US" sz="1200" dirty="0" smtClean="0"/>
                  <a:t>    may use their own decodable texts that have the same</a:t>
                </a:r>
              </a:p>
              <a:p>
                <a:pPr marL="174625"/>
                <a:r>
                  <a:rPr lang="en-US" sz="1200" dirty="0"/>
                  <a:t> </a:t>
                </a:r>
                <a:r>
                  <a:rPr lang="en-US" sz="1200" dirty="0" smtClean="0"/>
                  <a:t>    short focus vowel for that quarter.</a:t>
                </a:r>
              </a:p>
            </p:txBody>
          </p:sp>
          <p:sp>
            <p:nvSpPr>
              <p:cNvPr id="3" name="TextBox 2"/>
              <p:cNvSpPr txBox="1"/>
              <p:nvPr/>
            </p:nvSpPr>
            <p:spPr>
              <a:xfrm>
                <a:off x="195943" y="762000"/>
                <a:ext cx="438694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4.  </a:t>
                </a:r>
                <a:r>
                  <a:rPr lang="en-US" b="1" u="sng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Fluency</a:t>
                </a:r>
                <a:endParaRPr lang="en-US" b="1" u="sng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6" name="Rectangle 5"/>
              <p:cNvSpPr/>
              <p:nvPr/>
            </p:nvSpPr>
            <p:spPr>
              <a:xfrm>
                <a:off x="195943" y="242202"/>
                <a:ext cx="8675914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0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Kindergarten Common Core Foundational Skills </a:t>
                </a:r>
                <a:r>
                  <a:rPr lang="en-US" sz="2000" b="1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Assessment Directions for…</a:t>
                </a:r>
                <a:endParaRPr lang="en-US" sz="2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7" name="Rectangle 6"/>
              <p:cNvSpPr/>
              <p:nvPr/>
            </p:nvSpPr>
            <p:spPr>
              <a:xfrm>
                <a:off x="533400" y="1076234"/>
                <a:ext cx="5715000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1200" b="1" dirty="0" smtClean="0"/>
                  <a:t>RF.K.4  </a:t>
                </a:r>
                <a:r>
                  <a:rPr lang="en-US" sz="1200" dirty="0" smtClean="0"/>
                  <a:t>Read </a:t>
                </a:r>
                <a:r>
                  <a:rPr lang="en-US" sz="1200" dirty="0"/>
                  <a:t>emergent-reader texts with purpose and understanding.</a:t>
                </a:r>
              </a:p>
              <a:p>
                <a:endParaRPr lang="en-US" sz="1200" b="1" dirty="0"/>
              </a:p>
            </p:txBody>
          </p:sp>
          <p:sp>
            <p:nvSpPr>
              <p:cNvPr id="4" name="Rectangle 3"/>
              <p:cNvSpPr/>
              <p:nvPr/>
            </p:nvSpPr>
            <p:spPr>
              <a:xfrm>
                <a:off x="6019800" y="2124907"/>
                <a:ext cx="2514600" cy="101566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1200" b="1" u="sng" dirty="0" smtClean="0"/>
                  <a:t>Fluency</a:t>
                </a:r>
                <a:endParaRPr lang="en-US" sz="1200" b="1" u="sng" dirty="0"/>
              </a:p>
              <a:p>
                <a:endParaRPr lang="en-US" sz="1200" dirty="0"/>
              </a:p>
              <a:p>
                <a:r>
                  <a:rPr lang="en-US" sz="1200" b="1" dirty="0"/>
                  <a:t>CCSS.ELA-Literacy.RF.K.4</a:t>
                </a:r>
              </a:p>
              <a:p>
                <a:r>
                  <a:rPr lang="en-US" sz="1200" dirty="0"/>
                  <a:t>Read emergent-reader texts with purpose and understanding</a:t>
                </a:r>
                <a:r>
                  <a:rPr lang="en-US" sz="1200" dirty="0" smtClean="0"/>
                  <a:t>.</a:t>
                </a:r>
                <a:endParaRPr lang="en-US" sz="1200" dirty="0"/>
              </a:p>
            </p:txBody>
          </p:sp>
        </p:grpSp>
        <p:pic>
          <p:nvPicPr>
            <p:cNvPr id="1026" name="Picture 2" descr="C:\Users\richmons\AppData\Local\Microsoft\Windows\Temporary Internet Files\Content.IE5\M7OVH287\MC900134551[1].wmf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97805" y="2072902"/>
              <a:ext cx="1295400" cy="147364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705065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0E36A-BED4-41C9-AA07-2250A2C4C2A4}" type="slidenum">
              <a:rPr lang="en-US" smtClean="0"/>
              <a:t>8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457200" y="1219200"/>
            <a:ext cx="8077200" cy="2296234"/>
            <a:chOff x="457200" y="1219200"/>
            <a:chExt cx="8077200" cy="2296234"/>
          </a:xfrm>
        </p:grpSpPr>
        <p:sp>
          <p:nvSpPr>
            <p:cNvPr id="5" name="Rectangle 4"/>
            <p:cNvSpPr/>
            <p:nvPr/>
          </p:nvSpPr>
          <p:spPr>
            <a:xfrm>
              <a:off x="457200" y="1219200"/>
              <a:ext cx="8077200" cy="1371600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3200" b="1" dirty="0" smtClean="0">
                  <a:solidFill>
                    <a:schemeClr val="tx1"/>
                  </a:solidFill>
                </a:rPr>
                <a:t>Foundations Assessment Checklists for Scoring</a:t>
              </a:r>
            </a:p>
            <a:p>
              <a:pPr algn="ctr"/>
              <a:r>
                <a:rPr lang="en-US" sz="2400" b="1" dirty="0" smtClean="0">
                  <a:solidFill>
                    <a:schemeClr val="tx1"/>
                  </a:solidFill>
                </a:rPr>
                <a:t>1 per Student</a:t>
              </a:r>
              <a:endParaRPr lang="en-US" sz="2400" b="1" dirty="0">
                <a:solidFill>
                  <a:schemeClr val="tx1"/>
                </a:solidFill>
              </a:endParaRPr>
            </a:p>
          </p:txBody>
        </p:sp>
        <p:pic>
          <p:nvPicPr>
            <p:cNvPr id="2050" name="Picture 2" descr="C:\Users\Susan Richmond\AppData\Local\Microsoft\Windows\Temporary Internet Files\Content.IE5\9B9JGHNT\MC900434929[1]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447294">
              <a:off x="5780209" y="1686862"/>
              <a:ext cx="1828572" cy="182857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42573683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3808508"/>
              </p:ext>
            </p:extLst>
          </p:nvPr>
        </p:nvGraphicFramePr>
        <p:xfrm>
          <a:off x="267393" y="152400"/>
          <a:ext cx="8571807" cy="4663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82431"/>
                <a:gridCol w="1082431"/>
                <a:gridCol w="1243341"/>
                <a:gridCol w="1082431"/>
                <a:gridCol w="1109373"/>
                <a:gridCol w="990600"/>
                <a:gridCol w="990600"/>
                <a:gridCol w="990600"/>
              </a:tblGrid>
              <a:tr h="152400">
                <a:tc gridSpan="8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/>
                        <a:t>Student Name:____________________________</a:t>
                      </a:r>
                      <a:r>
                        <a:rPr lang="en-US" sz="1400" b="1" baseline="0" dirty="0" smtClean="0"/>
                        <a:t>  Grade_________   Year__________ Teacher_________________</a:t>
                      </a:r>
                      <a:endParaRPr lang="en-US" sz="1400" b="1" dirty="0" smtClean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52400">
                <a:tc gridSpan="8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Concepts of Print Checklist</a:t>
                      </a:r>
                      <a:endParaRPr lang="en-US" sz="900" b="0" i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RF.K.1:  </a:t>
                      </a:r>
                      <a:r>
                        <a:rPr lang="en-US" sz="1400" dirty="0" smtClean="0"/>
                        <a:t>Demonstrate understanding of the organization and basic features of print.</a:t>
                      </a:r>
                      <a:endParaRPr lang="en-US" sz="1400" b="1" dirty="0" smtClean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52400">
                <a:tc gridSpan="8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u="none" dirty="0" smtClean="0"/>
                        <a:t>#</a:t>
                      </a:r>
                      <a:r>
                        <a:rPr lang="en-US" sz="1400" b="1" i="0" u="none" dirty="0" smtClean="0"/>
                        <a:t>1 Upper and Lower-Case </a:t>
                      </a:r>
                      <a:r>
                        <a:rPr lang="en-US" sz="1400" b="1" i="0" u="sng" dirty="0" smtClean="0"/>
                        <a:t>Letter Naming </a:t>
                      </a:r>
                      <a:r>
                        <a:rPr lang="en-US" sz="1400" b="1" i="0" u="none" dirty="0" smtClean="0"/>
                        <a:t>Record Form</a:t>
                      </a:r>
                      <a:r>
                        <a:rPr lang="en-US" sz="1400" b="0" i="0" u="none" baseline="0" dirty="0" smtClean="0"/>
                        <a:t>  </a:t>
                      </a:r>
                      <a:r>
                        <a:rPr lang="en-US" sz="1000" dirty="0" smtClean="0"/>
                        <a:t>Recognize and name all upper- and lowercase letters of the alphabet (RF.K.1d)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baseline="0" dirty="0" smtClean="0"/>
                        <a:t>        Circle letters the student </a:t>
                      </a:r>
                      <a:r>
                        <a:rPr lang="en-US" sz="1000" b="1" i="0" baseline="0" dirty="0" smtClean="0"/>
                        <a:t>does not name </a:t>
                      </a:r>
                      <a:r>
                        <a:rPr lang="en-US" sz="1000" b="0" i="0" baseline="0" dirty="0" smtClean="0"/>
                        <a:t>correct.  Continue to assess those letters.</a:t>
                      </a:r>
                      <a:endParaRPr lang="en-US" sz="1000" b="0" i="0" dirty="0" smtClean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QTR 1</a:t>
                      </a:r>
                    </a:p>
                    <a:p>
                      <a:pPr algn="ctr"/>
                      <a:r>
                        <a:rPr lang="en-US" sz="900" b="0" i="1" dirty="0" smtClean="0">
                          <a:effectLst/>
                        </a:rPr>
                        <a:t>Proficiency</a:t>
                      </a:r>
                      <a:r>
                        <a:rPr lang="en-US" sz="900" b="0" i="1" baseline="0" dirty="0" smtClean="0">
                          <a:effectLst/>
                        </a:rPr>
                        <a:t>  </a:t>
                      </a:r>
                      <a:r>
                        <a:rPr lang="en-US" sz="900" b="0" i="1" dirty="0" smtClean="0">
                          <a:effectLst/>
                        </a:rPr>
                        <a:t> ___/13</a:t>
                      </a:r>
                      <a:endParaRPr lang="en-US" sz="900" b="0" i="1" dirty="0">
                        <a:effectLst/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QTR 2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Proficiency   ___/26 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QTR 3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Proficiency   ___/40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QTR 4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Proficiency   ___/52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52400">
                <a:tc>
                  <a:txBody>
                    <a:bodyPr/>
                    <a:lstStyle/>
                    <a:p>
                      <a:pPr algn="ctr"/>
                      <a:r>
                        <a:rPr lang="en-US" sz="1000" b="0" i="1" dirty="0" smtClean="0">
                          <a:solidFill>
                            <a:schemeClr val="tx1"/>
                          </a:solidFill>
                        </a:rPr>
                        <a:t>Capital</a:t>
                      </a:r>
                      <a:endParaRPr lang="en-US" sz="1000" b="0" i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1" dirty="0" smtClean="0">
                          <a:solidFill>
                            <a:schemeClr val="tx1"/>
                          </a:solidFill>
                        </a:rPr>
                        <a:t>Lower-Case</a:t>
                      </a:r>
                      <a:endParaRPr lang="en-US" sz="1000" b="0" i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1" dirty="0" smtClean="0">
                          <a:solidFill>
                            <a:schemeClr val="tx1"/>
                          </a:solidFill>
                        </a:rPr>
                        <a:t>Capital</a:t>
                      </a:r>
                      <a:endParaRPr lang="en-US" sz="1000" b="0" i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1" dirty="0" smtClean="0">
                          <a:solidFill>
                            <a:schemeClr val="tx1"/>
                          </a:solidFill>
                        </a:rPr>
                        <a:t>Lower-Case</a:t>
                      </a:r>
                      <a:endParaRPr lang="en-US" sz="1000" b="0" i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1" dirty="0" smtClean="0">
                          <a:solidFill>
                            <a:schemeClr val="tx1"/>
                          </a:solidFill>
                        </a:rPr>
                        <a:t>Capital</a:t>
                      </a:r>
                      <a:endParaRPr lang="en-US" sz="1000" b="0" i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1" dirty="0" smtClean="0">
                          <a:solidFill>
                            <a:schemeClr val="tx1"/>
                          </a:solidFill>
                        </a:rPr>
                        <a:t>Lower-Case</a:t>
                      </a:r>
                      <a:endParaRPr lang="en-US" sz="1000" b="0" i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1" dirty="0" smtClean="0">
                          <a:solidFill>
                            <a:schemeClr val="tx1"/>
                          </a:solidFill>
                        </a:rPr>
                        <a:t>Capital</a:t>
                      </a:r>
                      <a:endParaRPr lang="en-US" sz="1000" b="0" i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1" dirty="0" smtClean="0">
                          <a:solidFill>
                            <a:schemeClr val="tx1"/>
                          </a:solidFill>
                        </a:rPr>
                        <a:t>Lower-Case</a:t>
                      </a:r>
                      <a:endParaRPr lang="en-US" sz="1000" b="0" i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S</a:t>
                      </a:r>
                      <a:endParaRPr lang="en-US" sz="1200" b="1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s</a:t>
                      </a:r>
                      <a:endParaRPr lang="en-US" sz="1200" b="1" dirty="0"/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0" dirty="0" smtClean="0"/>
                        <a:t>H</a:t>
                      </a:r>
                      <a:endParaRPr lang="en-US" sz="1200" b="1" i="0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0" dirty="0" smtClean="0"/>
                        <a:t>h</a:t>
                      </a:r>
                      <a:endParaRPr lang="en-US" sz="1200" b="1" i="0" dirty="0"/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D</a:t>
                      </a:r>
                      <a:endParaRPr lang="en-US" sz="1200" b="1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d</a:t>
                      </a:r>
                      <a:endParaRPr lang="en-US" sz="1200" b="1" dirty="0"/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J</a:t>
                      </a:r>
                      <a:endParaRPr lang="en-US" sz="1200" b="1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j</a:t>
                      </a:r>
                      <a:endParaRPr lang="en-US" sz="1200" b="1" dirty="0"/>
                    </a:p>
                  </a:txBody>
                  <a:tcPr anchor="ctr">
                    <a:noFill/>
                  </a:tcPr>
                </a:tc>
              </a:tr>
              <a:tr h="137160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M</a:t>
                      </a:r>
                      <a:endParaRPr lang="en-US" sz="1200" b="1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m</a:t>
                      </a:r>
                      <a:endParaRPr lang="en-US" sz="1200" b="1" dirty="0"/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0" dirty="0" smtClean="0"/>
                        <a:t>V</a:t>
                      </a:r>
                      <a:endParaRPr lang="en-US" sz="1200" b="1" i="0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0" dirty="0" smtClean="0"/>
                        <a:t>v</a:t>
                      </a:r>
                      <a:endParaRPr lang="en-US" sz="1200" b="1" i="0" dirty="0"/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Z</a:t>
                      </a:r>
                      <a:endParaRPr lang="en-US" sz="1200" b="1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z</a:t>
                      </a:r>
                      <a:endParaRPr lang="en-US" sz="1200" b="1" dirty="0"/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U</a:t>
                      </a:r>
                      <a:endParaRPr lang="en-US" sz="1200" b="1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u</a:t>
                      </a:r>
                      <a:endParaRPr lang="en-US" sz="1200" b="1" dirty="0"/>
                    </a:p>
                  </a:txBody>
                  <a:tcPr anchor="ctr">
                    <a:noFill/>
                  </a:tcPr>
                </a:tc>
              </a:tr>
              <a:tr h="167640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R</a:t>
                      </a:r>
                      <a:endParaRPr lang="en-US" sz="1200" b="1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r</a:t>
                      </a:r>
                      <a:endParaRPr lang="en-US" sz="1200" b="1" dirty="0"/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0" dirty="0" smtClean="0"/>
                        <a:t>C</a:t>
                      </a:r>
                      <a:endParaRPr lang="en-US" sz="1200" b="1" i="0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0" dirty="0" smtClean="0"/>
                        <a:t>c</a:t>
                      </a:r>
                      <a:endParaRPr lang="en-US" sz="1200" b="1" i="0" dirty="0"/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W</a:t>
                      </a:r>
                      <a:endParaRPr lang="en-US" sz="1200" b="1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w</a:t>
                      </a:r>
                      <a:endParaRPr lang="en-US" sz="1200" b="1" dirty="0"/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>
                    <a:noFill/>
                  </a:tcPr>
                </a:tc>
              </a:tr>
              <a:tr h="121920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T</a:t>
                      </a:r>
                      <a:endParaRPr lang="en-US" sz="1200" b="1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t</a:t>
                      </a:r>
                      <a:endParaRPr lang="en-US" sz="1200" b="1" dirty="0"/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0" dirty="0" smtClean="0"/>
                        <a:t>P</a:t>
                      </a:r>
                      <a:endParaRPr lang="en-US" sz="1200" b="1" i="0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0" dirty="0" smtClean="0"/>
                        <a:t>p</a:t>
                      </a:r>
                      <a:endParaRPr lang="en-US" sz="1200" b="1" i="0" dirty="0"/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Y</a:t>
                      </a:r>
                      <a:endParaRPr lang="en-US" sz="1200" b="1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y</a:t>
                      </a:r>
                      <a:endParaRPr lang="en-US" sz="1200" b="1" dirty="0"/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B</a:t>
                      </a:r>
                      <a:endParaRPr lang="en-US" sz="1200" b="1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b</a:t>
                      </a:r>
                      <a:endParaRPr lang="en-US" sz="1200" b="1" dirty="0"/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0" dirty="0" smtClean="0"/>
                        <a:t>G</a:t>
                      </a:r>
                      <a:endParaRPr lang="en-US" sz="1200" b="1" i="0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0" dirty="0" smtClean="0"/>
                        <a:t>g</a:t>
                      </a:r>
                      <a:endParaRPr lang="en-US" sz="1200" b="1" i="0" dirty="0"/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-X</a:t>
                      </a:r>
                      <a:endParaRPr lang="en-US" sz="1200" b="1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-x</a:t>
                      </a:r>
                      <a:endParaRPr lang="en-US" sz="1200" b="1" dirty="0"/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N</a:t>
                      </a:r>
                      <a:endParaRPr lang="en-US" sz="1200" b="1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n</a:t>
                      </a:r>
                      <a:endParaRPr lang="en-US" sz="1200" b="1" dirty="0"/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0" dirty="0" smtClean="0"/>
                        <a:t>F</a:t>
                      </a:r>
                      <a:endParaRPr lang="en-US" sz="1200" b="1" i="0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0" dirty="0" smtClean="0"/>
                        <a:t>f</a:t>
                      </a:r>
                      <a:endParaRPr lang="en-US" sz="1200" b="1" i="0" dirty="0"/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E</a:t>
                      </a:r>
                      <a:endParaRPr lang="en-US" sz="1200" b="1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e</a:t>
                      </a:r>
                      <a:endParaRPr lang="en-US" sz="1200" b="1" dirty="0"/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>
                    <a:noFill/>
                  </a:tcPr>
                </a:tc>
              </a:tr>
              <a:tr h="137160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A</a:t>
                      </a:r>
                      <a:endParaRPr lang="en-US" sz="1200" b="1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a</a:t>
                      </a:r>
                      <a:endParaRPr lang="en-US" sz="1200" b="1" dirty="0"/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0" dirty="0" smtClean="0"/>
                        <a:t>L</a:t>
                      </a:r>
                      <a:endParaRPr lang="en-US" sz="1200" b="1" i="0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0" dirty="0" smtClean="0"/>
                        <a:t>l</a:t>
                      </a:r>
                      <a:endParaRPr lang="en-US" sz="1200" b="1" i="0" dirty="0"/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O</a:t>
                      </a:r>
                      <a:endParaRPr lang="en-US" sz="1200" b="1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o</a:t>
                      </a:r>
                      <a:endParaRPr lang="en-US" sz="1200" b="1" dirty="0"/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>
                    <a:noFill/>
                  </a:tcPr>
                </a:tc>
              </a:tr>
              <a:tr h="167640">
                <a:tc>
                  <a:txBody>
                    <a:bodyPr/>
                    <a:lstStyle/>
                    <a:p>
                      <a:pPr algn="ctr"/>
                      <a:endParaRPr lang="en-US" sz="1200" b="1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 dirty="0"/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0" dirty="0" smtClean="0"/>
                        <a:t>K</a:t>
                      </a:r>
                      <a:endParaRPr lang="en-US" sz="1200" b="1" i="0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0" dirty="0" smtClean="0"/>
                        <a:t>k</a:t>
                      </a:r>
                      <a:endParaRPr lang="en-US" sz="1200" b="1" i="0" dirty="0"/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 dirty="0"/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>
                    <a:noFill/>
                  </a:tcPr>
                </a:tc>
              </a:tr>
              <a:tr h="167640">
                <a:tc>
                  <a:txBody>
                    <a:bodyPr/>
                    <a:lstStyle/>
                    <a:p>
                      <a:pPr algn="ctr"/>
                      <a:endParaRPr lang="en-US" sz="1200" b="1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 dirty="0"/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0" dirty="0" smtClean="0"/>
                        <a:t>Q</a:t>
                      </a:r>
                      <a:endParaRPr lang="en-US" sz="1200" b="1" i="0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0" dirty="0" smtClean="0"/>
                        <a:t>q</a:t>
                      </a:r>
                      <a:endParaRPr lang="en-US" sz="1200" b="1" i="0" dirty="0"/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 dirty="0"/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>
                    <a:noFill/>
                  </a:tcPr>
                </a:tc>
              </a:tr>
              <a:tr h="167640">
                <a:tc>
                  <a:txBody>
                    <a:bodyPr/>
                    <a:lstStyle/>
                    <a:p>
                      <a:pPr algn="ctr"/>
                      <a:endParaRPr lang="en-US" sz="1200" b="1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 dirty="0"/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0" dirty="0" smtClean="0"/>
                        <a:t>I</a:t>
                      </a:r>
                      <a:endParaRPr lang="en-US" sz="1200" b="1" i="0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0" dirty="0" smtClean="0"/>
                        <a:t>i</a:t>
                      </a:r>
                      <a:endParaRPr lang="en-US" sz="1200" b="1" i="0" dirty="0"/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 dirty="0"/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0E36A-BED4-41C9-AA07-2250A2C4C2A4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10404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2074</TotalTime>
  <Words>3819</Words>
  <Application>Microsoft Office PowerPoint</Application>
  <PresentationFormat>On-screen Show (4:3)</PresentationFormat>
  <Paragraphs>939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Susan Richmond</dc:creator>
  <cp:lastModifiedBy>Susan Richmond</cp:lastModifiedBy>
  <cp:revision>288</cp:revision>
  <cp:lastPrinted>2014-05-09T21:40:37Z</cp:lastPrinted>
  <dcterms:created xsi:type="dcterms:W3CDTF">2014-05-09T18:06:14Z</dcterms:created>
  <dcterms:modified xsi:type="dcterms:W3CDTF">2014-11-02T23:15:01Z</dcterms:modified>
</cp:coreProperties>
</file>